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Default Extension="jpeg" ContentType="image/jpeg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5" r:id="rId1"/>
  </p:sldMasterIdLst>
  <p:notesMasterIdLst>
    <p:notesMasterId r:id="rId45"/>
  </p:notesMasterIdLst>
  <p:handoutMasterIdLst>
    <p:handoutMasterId r:id="rId46"/>
  </p:handoutMasterIdLst>
  <p:sldIdLst>
    <p:sldId id="307" r:id="rId2"/>
    <p:sldId id="359" r:id="rId3"/>
    <p:sldId id="358" r:id="rId4"/>
    <p:sldId id="353" r:id="rId5"/>
    <p:sldId id="323" r:id="rId6"/>
    <p:sldId id="310" r:id="rId7"/>
    <p:sldId id="325" r:id="rId8"/>
    <p:sldId id="280" r:id="rId9"/>
    <p:sldId id="308" r:id="rId10"/>
    <p:sldId id="309" r:id="rId11"/>
    <p:sldId id="351" r:id="rId12"/>
    <p:sldId id="311" r:id="rId13"/>
    <p:sldId id="298" r:id="rId14"/>
    <p:sldId id="326" r:id="rId15"/>
    <p:sldId id="327" r:id="rId16"/>
    <p:sldId id="328" r:id="rId17"/>
    <p:sldId id="329" r:id="rId18"/>
    <p:sldId id="330" r:id="rId19"/>
    <p:sldId id="331" r:id="rId20"/>
    <p:sldId id="332" r:id="rId21"/>
    <p:sldId id="333" r:id="rId22"/>
    <p:sldId id="334" r:id="rId23"/>
    <p:sldId id="335" r:id="rId24"/>
    <p:sldId id="336" r:id="rId25"/>
    <p:sldId id="337" r:id="rId26"/>
    <p:sldId id="338" r:id="rId27"/>
    <p:sldId id="339" r:id="rId28"/>
    <p:sldId id="357" r:id="rId29"/>
    <p:sldId id="355" r:id="rId30"/>
    <p:sldId id="356" r:id="rId31"/>
    <p:sldId id="354" r:id="rId32"/>
    <p:sldId id="340" r:id="rId33"/>
    <p:sldId id="341" r:id="rId34"/>
    <p:sldId id="342" r:id="rId35"/>
    <p:sldId id="344" r:id="rId36"/>
    <p:sldId id="345" r:id="rId37"/>
    <p:sldId id="347" r:id="rId38"/>
    <p:sldId id="346" r:id="rId39"/>
    <p:sldId id="348" r:id="rId40"/>
    <p:sldId id="349" r:id="rId41"/>
    <p:sldId id="350" r:id="rId42"/>
    <p:sldId id="352" r:id="rId43"/>
    <p:sldId id="320" r:id="rId4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EE6"/>
    <a:srgbClr val="DEFEFD"/>
    <a:srgbClr val="D7FDDD"/>
    <a:srgbClr val="DEFEEF"/>
    <a:srgbClr val="FF8000"/>
    <a:srgbClr val="303F97"/>
    <a:srgbClr val="18ABE9"/>
    <a:srgbClr val="482F97"/>
    <a:srgbClr val="06B4C6"/>
    <a:srgbClr val="FA0D5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FD4443E-F989-4FC4-A0C8-D5A2AF1F390B}" styleName="深色樣式 1 - 輔色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2833802-FEF1-4C79-8D5D-14CF1EAF98D9}" styleName="淺色樣式 2 - 輔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BDBED569-4797-4DF1-A0F4-6AAB3CD982D8}" styleName="淺色樣式 3 - 輔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90" autoAdjust="0"/>
    <p:restoredTop sz="87577"/>
  </p:normalViewPr>
  <p:slideViewPr>
    <p:cSldViewPr>
      <p:cViewPr>
        <p:scale>
          <a:sx n="95" d="100"/>
          <a:sy n="95" d="100"/>
        </p:scale>
        <p:origin x="-1356" y="-4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4" d="100"/>
        <a:sy n="84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362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660D81-2731-C044-B39B-F1EAABBC599F}" type="doc">
      <dgm:prSet loTypeId="urn:microsoft.com/office/officeart/2005/8/layout/process2" loCatId="" qsTypeId="urn:microsoft.com/office/officeart/2005/8/quickstyle/simple4" qsCatId="simple" csTypeId="urn:microsoft.com/office/officeart/2005/8/colors/accent6_2" csCatId="accent6" phldr="1"/>
      <dgm:spPr/>
    </dgm:pt>
    <dgm:pt modelId="{A008CE3B-FB4D-6746-B37E-0E1AA151F789}">
      <dgm:prSet phldrT="[文字]" custT="1"/>
      <dgm:spPr>
        <a:solidFill>
          <a:schemeClr val="accent4"/>
        </a:solidFill>
      </dgm:spPr>
      <dgm:t>
        <a:bodyPr/>
        <a:lstStyle/>
        <a:p>
          <a:r>
            <a:rPr lang="zh-TW" altLang="en-US" sz="1800" b="1" dirty="0" smtClean="0">
              <a:latin typeface="微軟正黑體" pitchFamily="34" charset="-120"/>
              <a:ea typeface="微軟正黑體" pitchFamily="34" charset="-120"/>
              <a:cs typeface="Heiti TC Light" charset="-120"/>
            </a:rPr>
            <a:t>經濟價格</a:t>
          </a:r>
          <a:endParaRPr lang="zh-TW" altLang="en-US" sz="1800" b="1" dirty="0">
            <a:latin typeface="微軟正黑體" pitchFamily="34" charset="-120"/>
            <a:ea typeface="微軟正黑體" pitchFamily="34" charset="-120"/>
            <a:cs typeface="Heiti TC Light" charset="-120"/>
          </a:endParaRPr>
        </a:p>
      </dgm:t>
    </dgm:pt>
    <dgm:pt modelId="{0E834007-0B18-3C40-8D51-C2FF21DC84BE}" type="parTrans" cxnId="{2F9AE555-4351-1541-B83B-B8EBE39B5E24}">
      <dgm:prSet/>
      <dgm:spPr/>
      <dgm:t>
        <a:bodyPr/>
        <a:lstStyle/>
        <a:p>
          <a:endParaRPr lang="zh-TW" altLang="en-US" sz="1600">
            <a:latin typeface="Heiti TC Light" charset="-120"/>
            <a:ea typeface="Heiti TC Light" charset="-120"/>
            <a:cs typeface="Heiti TC Light" charset="-120"/>
          </a:endParaRPr>
        </a:p>
      </dgm:t>
    </dgm:pt>
    <dgm:pt modelId="{BB0C713B-91C5-C64F-9424-46878C82E6EF}" type="sibTrans" cxnId="{2F9AE555-4351-1541-B83B-B8EBE39B5E24}">
      <dgm:prSet custT="1"/>
      <dgm:spPr>
        <a:solidFill>
          <a:schemeClr val="accent4"/>
        </a:solidFill>
      </dgm:spPr>
      <dgm:t>
        <a:bodyPr/>
        <a:lstStyle/>
        <a:p>
          <a:endParaRPr lang="zh-TW" altLang="en-US" sz="2000">
            <a:latin typeface="Heiti TC Light" charset="-120"/>
            <a:ea typeface="Heiti TC Light" charset="-120"/>
            <a:cs typeface="Heiti TC Light" charset="-120"/>
          </a:endParaRPr>
        </a:p>
      </dgm:t>
    </dgm:pt>
    <dgm:pt modelId="{CCE9DA09-7ACB-FE45-9D4F-48A4AD2C7D1A}">
      <dgm:prSet phldrT="[文字]" custT="1"/>
      <dgm:spPr>
        <a:solidFill>
          <a:schemeClr val="accent4"/>
        </a:solidFill>
      </dgm:spPr>
      <dgm:t>
        <a:bodyPr/>
        <a:lstStyle/>
        <a:p>
          <a:r>
            <a:rPr lang="zh-TW" altLang="en-US" sz="1800" b="1" dirty="0" smtClean="0">
              <a:latin typeface="微軟正黑體" pitchFamily="34" charset="-120"/>
              <a:ea typeface="微軟正黑體" pitchFamily="34" charset="-120"/>
              <a:cs typeface="Heiti TC Light" charset="-120"/>
            </a:rPr>
            <a:t>資源有限 </a:t>
          </a:r>
          <a:r>
            <a:rPr lang="en-US" altLang="zh-TW" sz="1800" b="1" dirty="0" smtClean="0">
              <a:latin typeface="微軟正黑體" pitchFamily="34" charset="-120"/>
              <a:ea typeface="微軟正黑體" pitchFamily="34" charset="-120"/>
              <a:cs typeface="Heiti TC Light" charset="-120"/>
            </a:rPr>
            <a:t>(1GB</a:t>
          </a:r>
          <a:r>
            <a:rPr lang="zh-TW" altLang="en-US" sz="1800" b="1" dirty="0" smtClean="0">
              <a:latin typeface="微軟正黑體" pitchFamily="34" charset="-120"/>
              <a:ea typeface="微軟正黑體" pitchFamily="34" charset="-120"/>
              <a:cs typeface="Heiti TC Light" charset="-120"/>
            </a:rPr>
            <a:t> 記憶體</a:t>
          </a:r>
          <a:r>
            <a:rPr lang="en-US" altLang="zh-TW" sz="1800" dirty="0" smtClean="0">
              <a:latin typeface="微軟正黑體" pitchFamily="34" charset="-120"/>
              <a:ea typeface="微軟正黑體" pitchFamily="34" charset="-120"/>
              <a:cs typeface="Heiti TC Light" charset="-120"/>
            </a:rPr>
            <a:t>)</a:t>
          </a:r>
          <a:endParaRPr lang="zh-TW" altLang="en-US" sz="1800" dirty="0">
            <a:latin typeface="微軟正黑體" pitchFamily="34" charset="-120"/>
            <a:ea typeface="微軟正黑體" pitchFamily="34" charset="-120"/>
            <a:cs typeface="Heiti TC Light" charset="-120"/>
          </a:endParaRPr>
        </a:p>
      </dgm:t>
    </dgm:pt>
    <dgm:pt modelId="{8D7BC111-915D-FF48-8365-DBEBEB060394}" type="parTrans" cxnId="{CD1CD603-C892-734E-A0FE-A26EB10D1BBC}">
      <dgm:prSet/>
      <dgm:spPr/>
      <dgm:t>
        <a:bodyPr/>
        <a:lstStyle/>
        <a:p>
          <a:endParaRPr lang="zh-TW" altLang="en-US" sz="1600">
            <a:latin typeface="Heiti TC Light" charset="-120"/>
            <a:ea typeface="Heiti TC Light" charset="-120"/>
            <a:cs typeface="Heiti TC Light" charset="-120"/>
          </a:endParaRPr>
        </a:p>
      </dgm:t>
    </dgm:pt>
    <dgm:pt modelId="{93F5BEF0-59F0-6B4E-8A8E-D879D17D06BE}" type="sibTrans" cxnId="{CD1CD603-C892-734E-A0FE-A26EB10D1BBC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chemeClr val="accent4"/>
        </a:solidFill>
        <a:ln>
          <a:noFill/>
        </a:ln>
      </dgm:spPr>
      <dgm:t>
        <a:bodyPr/>
        <a:lstStyle/>
        <a:p>
          <a:endParaRPr lang="zh-TW" altLang="en-US" sz="2000">
            <a:latin typeface="Heiti TC Light" charset="-120"/>
            <a:ea typeface="Heiti TC Light" charset="-120"/>
            <a:cs typeface="Heiti TC Light" charset="-120"/>
          </a:endParaRPr>
        </a:p>
      </dgm:t>
    </dgm:pt>
    <dgm:pt modelId="{B254FB6C-26C5-DD4F-828A-B0DD9D6F09EB}">
      <dgm:prSet phldrT="[文字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chemeClr val="accent2"/>
        </a:solidFill>
        <a:ln>
          <a:noFill/>
        </a:ln>
      </dgm:spPr>
      <dgm:t>
        <a:bodyPr/>
        <a:lstStyle/>
        <a:p>
          <a:r>
            <a:rPr lang="zh-TW" altLang="en-US" sz="18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Heiti TC Light" charset="-120"/>
            </a:rPr>
            <a:t>快照保護資料</a:t>
          </a:r>
          <a:endParaRPr lang="zh-TW" altLang="en-US" sz="1800" b="1" dirty="0">
            <a:solidFill>
              <a:schemeClr val="bg1"/>
            </a:solidFill>
            <a:latin typeface="微軟正黑體" pitchFamily="34" charset="-120"/>
            <a:ea typeface="微軟正黑體" pitchFamily="34" charset="-120"/>
            <a:cs typeface="Heiti TC Light" charset="-120"/>
          </a:endParaRPr>
        </a:p>
      </dgm:t>
    </dgm:pt>
    <dgm:pt modelId="{616DE353-1606-BE4D-9029-B1DBCF613630}" type="parTrans" cxnId="{5F8B1B18-F4C0-8F46-95F7-0BDE5DCFBC54}">
      <dgm:prSet/>
      <dgm:spPr/>
      <dgm:t>
        <a:bodyPr/>
        <a:lstStyle/>
        <a:p>
          <a:endParaRPr lang="zh-TW" altLang="en-US" sz="1600">
            <a:latin typeface="Heiti TC Light" charset="-120"/>
            <a:ea typeface="Heiti TC Light" charset="-120"/>
            <a:cs typeface="Heiti TC Light" charset="-120"/>
          </a:endParaRPr>
        </a:p>
      </dgm:t>
    </dgm:pt>
    <dgm:pt modelId="{CFB1AE68-2893-3745-8008-2DC1E111AEDF}" type="sibTrans" cxnId="{5F8B1B18-F4C0-8F46-95F7-0BDE5DCFBC54}">
      <dgm:prSet/>
      <dgm:spPr/>
      <dgm:t>
        <a:bodyPr/>
        <a:lstStyle/>
        <a:p>
          <a:endParaRPr lang="zh-TW" altLang="en-US" sz="1600">
            <a:latin typeface="Heiti TC Light" charset="-120"/>
            <a:ea typeface="Heiti TC Light" charset="-120"/>
            <a:cs typeface="Heiti TC Light" charset="-120"/>
          </a:endParaRPr>
        </a:p>
      </dgm:t>
    </dgm:pt>
    <dgm:pt modelId="{6EF86E0A-A913-F24B-B903-C2EA79841508}" type="pres">
      <dgm:prSet presAssocID="{AE660D81-2731-C044-B39B-F1EAABBC599F}" presName="linearFlow" presStyleCnt="0">
        <dgm:presLayoutVars>
          <dgm:resizeHandles val="exact"/>
        </dgm:presLayoutVars>
      </dgm:prSet>
      <dgm:spPr/>
    </dgm:pt>
    <dgm:pt modelId="{9533898C-E4F8-4241-9276-4F844C1F8CEE}" type="pres">
      <dgm:prSet presAssocID="{A008CE3B-FB4D-6746-B37E-0E1AA151F78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517B346-16B6-1C46-9B56-A56C224A4A95}" type="pres">
      <dgm:prSet presAssocID="{BB0C713B-91C5-C64F-9424-46878C82E6EF}" presName="sibTrans" presStyleLbl="sibTrans2D1" presStyleIdx="0" presStyleCnt="2"/>
      <dgm:spPr/>
      <dgm:t>
        <a:bodyPr/>
        <a:lstStyle/>
        <a:p>
          <a:endParaRPr lang="zh-TW" altLang="en-US"/>
        </a:p>
      </dgm:t>
    </dgm:pt>
    <dgm:pt modelId="{4F61ECA3-BDBF-ED4D-AE2F-AA106525B5DA}" type="pres">
      <dgm:prSet presAssocID="{BB0C713B-91C5-C64F-9424-46878C82E6EF}" presName="connectorText" presStyleLbl="sibTrans2D1" presStyleIdx="0" presStyleCnt="2"/>
      <dgm:spPr/>
      <dgm:t>
        <a:bodyPr/>
        <a:lstStyle/>
        <a:p>
          <a:endParaRPr lang="zh-TW" altLang="en-US"/>
        </a:p>
      </dgm:t>
    </dgm:pt>
    <dgm:pt modelId="{ED50F9BA-EB44-404E-A5CE-731E8271EC0D}" type="pres">
      <dgm:prSet presAssocID="{CCE9DA09-7ACB-FE45-9D4F-48A4AD2C7D1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1F186F7-1FB4-D440-ADB8-FF83D813A5A8}" type="pres">
      <dgm:prSet presAssocID="{93F5BEF0-59F0-6B4E-8A8E-D879D17D06BE}" presName="sibTrans" presStyleLbl="sibTrans2D1" presStyleIdx="1" presStyleCnt="2"/>
      <dgm:spPr/>
      <dgm:t>
        <a:bodyPr/>
        <a:lstStyle/>
        <a:p>
          <a:endParaRPr lang="zh-TW" altLang="en-US"/>
        </a:p>
      </dgm:t>
    </dgm:pt>
    <dgm:pt modelId="{DCE2F85F-E6D7-2A41-A24A-D609CC872CCC}" type="pres">
      <dgm:prSet presAssocID="{93F5BEF0-59F0-6B4E-8A8E-D879D17D06BE}" presName="connectorText" presStyleLbl="sibTrans2D1" presStyleIdx="1" presStyleCnt="2"/>
      <dgm:spPr/>
      <dgm:t>
        <a:bodyPr/>
        <a:lstStyle/>
        <a:p>
          <a:endParaRPr lang="zh-TW" altLang="en-US"/>
        </a:p>
      </dgm:t>
    </dgm:pt>
    <dgm:pt modelId="{32EB105C-84AE-134E-A262-2CAF6C9EB6F1}" type="pres">
      <dgm:prSet presAssocID="{B254FB6C-26C5-DD4F-828A-B0DD9D6F09E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D75EC17-82FD-44E3-B905-5BCA4359D232}" type="presOf" srcId="{CCE9DA09-7ACB-FE45-9D4F-48A4AD2C7D1A}" destId="{ED50F9BA-EB44-404E-A5CE-731E8271EC0D}" srcOrd="0" destOrd="0" presId="urn:microsoft.com/office/officeart/2005/8/layout/process2"/>
    <dgm:cxn modelId="{2F9AE555-4351-1541-B83B-B8EBE39B5E24}" srcId="{AE660D81-2731-C044-B39B-F1EAABBC599F}" destId="{A008CE3B-FB4D-6746-B37E-0E1AA151F789}" srcOrd="0" destOrd="0" parTransId="{0E834007-0B18-3C40-8D51-C2FF21DC84BE}" sibTransId="{BB0C713B-91C5-C64F-9424-46878C82E6EF}"/>
    <dgm:cxn modelId="{94E4E504-A8EC-43C2-B850-7BD31BC4855D}" type="presOf" srcId="{93F5BEF0-59F0-6B4E-8A8E-D879D17D06BE}" destId="{DCE2F85F-E6D7-2A41-A24A-D609CC872CCC}" srcOrd="1" destOrd="0" presId="urn:microsoft.com/office/officeart/2005/8/layout/process2"/>
    <dgm:cxn modelId="{1A3E6D2E-9ED2-4ABF-ACC3-939F213D5447}" type="presOf" srcId="{BB0C713B-91C5-C64F-9424-46878C82E6EF}" destId="{9517B346-16B6-1C46-9B56-A56C224A4A95}" srcOrd="0" destOrd="0" presId="urn:microsoft.com/office/officeart/2005/8/layout/process2"/>
    <dgm:cxn modelId="{5DDDB6B0-11D1-4F14-B065-C71597DBE280}" type="presOf" srcId="{AE660D81-2731-C044-B39B-F1EAABBC599F}" destId="{6EF86E0A-A913-F24B-B903-C2EA79841508}" srcOrd="0" destOrd="0" presId="urn:microsoft.com/office/officeart/2005/8/layout/process2"/>
    <dgm:cxn modelId="{71B2BD62-7C34-480F-A18E-0CE55E56251E}" type="presOf" srcId="{B254FB6C-26C5-DD4F-828A-B0DD9D6F09EB}" destId="{32EB105C-84AE-134E-A262-2CAF6C9EB6F1}" srcOrd="0" destOrd="0" presId="urn:microsoft.com/office/officeart/2005/8/layout/process2"/>
    <dgm:cxn modelId="{46D6C4A0-8A13-42EA-BE05-DF8E8585F1F8}" type="presOf" srcId="{BB0C713B-91C5-C64F-9424-46878C82E6EF}" destId="{4F61ECA3-BDBF-ED4D-AE2F-AA106525B5DA}" srcOrd="1" destOrd="0" presId="urn:microsoft.com/office/officeart/2005/8/layout/process2"/>
    <dgm:cxn modelId="{5F8B1B18-F4C0-8F46-95F7-0BDE5DCFBC54}" srcId="{AE660D81-2731-C044-B39B-F1EAABBC599F}" destId="{B254FB6C-26C5-DD4F-828A-B0DD9D6F09EB}" srcOrd="2" destOrd="0" parTransId="{616DE353-1606-BE4D-9029-B1DBCF613630}" sibTransId="{CFB1AE68-2893-3745-8008-2DC1E111AEDF}"/>
    <dgm:cxn modelId="{D1157C87-0A38-4796-BA3F-97E551C05D45}" type="presOf" srcId="{A008CE3B-FB4D-6746-B37E-0E1AA151F789}" destId="{9533898C-E4F8-4241-9276-4F844C1F8CEE}" srcOrd="0" destOrd="0" presId="urn:microsoft.com/office/officeart/2005/8/layout/process2"/>
    <dgm:cxn modelId="{CD1CD603-C892-734E-A0FE-A26EB10D1BBC}" srcId="{AE660D81-2731-C044-B39B-F1EAABBC599F}" destId="{CCE9DA09-7ACB-FE45-9D4F-48A4AD2C7D1A}" srcOrd="1" destOrd="0" parTransId="{8D7BC111-915D-FF48-8365-DBEBEB060394}" sibTransId="{93F5BEF0-59F0-6B4E-8A8E-D879D17D06BE}"/>
    <dgm:cxn modelId="{74365119-B052-4962-9AAD-FCCC3B1265B6}" type="presOf" srcId="{93F5BEF0-59F0-6B4E-8A8E-D879D17D06BE}" destId="{D1F186F7-1FB4-D440-ADB8-FF83D813A5A8}" srcOrd="0" destOrd="0" presId="urn:microsoft.com/office/officeart/2005/8/layout/process2"/>
    <dgm:cxn modelId="{18794422-89C7-4960-BCF3-28EBA940AE02}" type="presParOf" srcId="{6EF86E0A-A913-F24B-B903-C2EA79841508}" destId="{9533898C-E4F8-4241-9276-4F844C1F8CEE}" srcOrd="0" destOrd="0" presId="urn:microsoft.com/office/officeart/2005/8/layout/process2"/>
    <dgm:cxn modelId="{CDF0FEED-E7BC-41DA-A707-5914F40D3FBA}" type="presParOf" srcId="{6EF86E0A-A913-F24B-B903-C2EA79841508}" destId="{9517B346-16B6-1C46-9B56-A56C224A4A95}" srcOrd="1" destOrd="0" presId="urn:microsoft.com/office/officeart/2005/8/layout/process2"/>
    <dgm:cxn modelId="{B138FC13-2A88-4AB9-AD46-B5B629A6560F}" type="presParOf" srcId="{9517B346-16B6-1C46-9B56-A56C224A4A95}" destId="{4F61ECA3-BDBF-ED4D-AE2F-AA106525B5DA}" srcOrd="0" destOrd="0" presId="urn:microsoft.com/office/officeart/2005/8/layout/process2"/>
    <dgm:cxn modelId="{C3FDE1EF-2796-4894-97F3-1159912CD380}" type="presParOf" srcId="{6EF86E0A-A913-F24B-B903-C2EA79841508}" destId="{ED50F9BA-EB44-404E-A5CE-731E8271EC0D}" srcOrd="2" destOrd="0" presId="urn:microsoft.com/office/officeart/2005/8/layout/process2"/>
    <dgm:cxn modelId="{92131287-BBFE-45DA-9D5B-989C88D36B3C}" type="presParOf" srcId="{6EF86E0A-A913-F24B-B903-C2EA79841508}" destId="{D1F186F7-1FB4-D440-ADB8-FF83D813A5A8}" srcOrd="3" destOrd="0" presId="urn:microsoft.com/office/officeart/2005/8/layout/process2"/>
    <dgm:cxn modelId="{FB5700CF-2A04-46ED-88C8-8A9F9A709A64}" type="presParOf" srcId="{D1F186F7-1FB4-D440-ADB8-FF83D813A5A8}" destId="{DCE2F85F-E6D7-2A41-A24A-D609CC872CCC}" srcOrd="0" destOrd="0" presId="urn:microsoft.com/office/officeart/2005/8/layout/process2"/>
    <dgm:cxn modelId="{BDF78141-A05E-4F53-B1A9-157FE5C0CE84}" type="presParOf" srcId="{6EF86E0A-A913-F24B-B903-C2EA79841508}" destId="{32EB105C-84AE-134E-A262-2CAF6C9EB6F1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533898C-E4F8-4241-9276-4F844C1F8CEE}">
      <dsp:nvSpPr>
        <dsp:cNvPr id="0" name=""/>
        <dsp:cNvSpPr/>
      </dsp:nvSpPr>
      <dsp:spPr>
        <a:xfrm>
          <a:off x="409106" y="0"/>
          <a:ext cx="2464162" cy="649532"/>
        </a:xfrm>
        <a:prstGeom prst="roundRect">
          <a:avLst>
            <a:gd name="adj" fmla="val 10000"/>
          </a:avLst>
        </a:prstGeom>
        <a:solidFill>
          <a:schemeClr val="accent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latin typeface="微軟正黑體" pitchFamily="34" charset="-120"/>
              <a:ea typeface="微軟正黑體" pitchFamily="34" charset="-120"/>
              <a:cs typeface="Heiti TC Light" charset="-120"/>
            </a:rPr>
            <a:t>經濟價格</a:t>
          </a:r>
          <a:endParaRPr lang="zh-TW" altLang="en-US" sz="1800" b="1" kern="1200" dirty="0">
            <a:latin typeface="微軟正黑體" pitchFamily="34" charset="-120"/>
            <a:ea typeface="微軟正黑體" pitchFamily="34" charset="-120"/>
            <a:cs typeface="Heiti TC Light" charset="-120"/>
          </a:endParaRPr>
        </a:p>
      </dsp:txBody>
      <dsp:txXfrm>
        <a:off x="409106" y="0"/>
        <a:ext cx="2464162" cy="649532"/>
      </dsp:txXfrm>
    </dsp:sp>
    <dsp:sp modelId="{9517B346-16B6-1C46-9B56-A56C224A4A95}">
      <dsp:nvSpPr>
        <dsp:cNvPr id="0" name=""/>
        <dsp:cNvSpPr/>
      </dsp:nvSpPr>
      <dsp:spPr>
        <a:xfrm rot="5400000">
          <a:off x="1519400" y="665770"/>
          <a:ext cx="243574" cy="2922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kern="1200">
            <a:latin typeface="Heiti TC Light" charset="-120"/>
            <a:ea typeface="Heiti TC Light" charset="-120"/>
            <a:cs typeface="Heiti TC Light" charset="-120"/>
          </a:endParaRPr>
        </a:p>
      </dsp:txBody>
      <dsp:txXfrm rot="5400000">
        <a:off x="1519400" y="665770"/>
        <a:ext cx="243574" cy="292289"/>
      </dsp:txXfrm>
    </dsp:sp>
    <dsp:sp modelId="{ED50F9BA-EB44-404E-A5CE-731E8271EC0D}">
      <dsp:nvSpPr>
        <dsp:cNvPr id="0" name=""/>
        <dsp:cNvSpPr/>
      </dsp:nvSpPr>
      <dsp:spPr>
        <a:xfrm>
          <a:off x="409106" y="974298"/>
          <a:ext cx="2464162" cy="649532"/>
        </a:xfrm>
        <a:prstGeom prst="roundRect">
          <a:avLst>
            <a:gd name="adj" fmla="val 10000"/>
          </a:avLst>
        </a:prstGeom>
        <a:solidFill>
          <a:schemeClr val="accent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latin typeface="微軟正黑體" pitchFamily="34" charset="-120"/>
              <a:ea typeface="微軟正黑體" pitchFamily="34" charset="-120"/>
              <a:cs typeface="Heiti TC Light" charset="-120"/>
            </a:rPr>
            <a:t>資源有限 </a:t>
          </a:r>
          <a:r>
            <a:rPr lang="en-US" altLang="zh-TW" sz="1800" b="1" kern="1200" dirty="0" smtClean="0">
              <a:latin typeface="微軟正黑體" pitchFamily="34" charset="-120"/>
              <a:ea typeface="微軟正黑體" pitchFamily="34" charset="-120"/>
              <a:cs typeface="Heiti TC Light" charset="-120"/>
            </a:rPr>
            <a:t>(1GB</a:t>
          </a:r>
          <a:r>
            <a:rPr lang="zh-TW" altLang="en-US" sz="1800" b="1" kern="1200" dirty="0" smtClean="0">
              <a:latin typeface="微軟正黑體" pitchFamily="34" charset="-120"/>
              <a:ea typeface="微軟正黑體" pitchFamily="34" charset="-120"/>
              <a:cs typeface="Heiti TC Light" charset="-120"/>
            </a:rPr>
            <a:t> 記憶體</a:t>
          </a:r>
          <a:r>
            <a:rPr lang="en-US" altLang="zh-TW" sz="1800" kern="1200" dirty="0" smtClean="0">
              <a:latin typeface="微軟正黑體" pitchFamily="34" charset="-120"/>
              <a:ea typeface="微軟正黑體" pitchFamily="34" charset="-120"/>
              <a:cs typeface="Heiti TC Light" charset="-120"/>
            </a:rPr>
            <a:t>)</a:t>
          </a:r>
          <a:endParaRPr lang="zh-TW" altLang="en-US" sz="1800" kern="1200" dirty="0">
            <a:latin typeface="微軟正黑體" pitchFamily="34" charset="-120"/>
            <a:ea typeface="微軟正黑體" pitchFamily="34" charset="-120"/>
            <a:cs typeface="Heiti TC Light" charset="-120"/>
          </a:endParaRPr>
        </a:p>
      </dsp:txBody>
      <dsp:txXfrm>
        <a:off x="409106" y="974298"/>
        <a:ext cx="2464162" cy="649532"/>
      </dsp:txXfrm>
    </dsp:sp>
    <dsp:sp modelId="{D1F186F7-1FB4-D440-ADB8-FF83D813A5A8}">
      <dsp:nvSpPr>
        <dsp:cNvPr id="0" name=""/>
        <dsp:cNvSpPr/>
      </dsp:nvSpPr>
      <dsp:spPr>
        <a:xfrm rot="5400000">
          <a:off x="1519400" y="1640068"/>
          <a:ext cx="243574" cy="2922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/>
        </a:solidFill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kern="1200">
            <a:latin typeface="Heiti TC Light" charset="-120"/>
            <a:ea typeface="Heiti TC Light" charset="-120"/>
            <a:cs typeface="Heiti TC Light" charset="-120"/>
          </a:endParaRPr>
        </a:p>
      </dsp:txBody>
      <dsp:txXfrm rot="5400000">
        <a:off x="1519400" y="1640068"/>
        <a:ext cx="243574" cy="292289"/>
      </dsp:txXfrm>
    </dsp:sp>
    <dsp:sp modelId="{32EB105C-84AE-134E-A262-2CAF6C9EB6F1}">
      <dsp:nvSpPr>
        <dsp:cNvPr id="0" name=""/>
        <dsp:cNvSpPr/>
      </dsp:nvSpPr>
      <dsp:spPr>
        <a:xfrm>
          <a:off x="409106" y="1948596"/>
          <a:ext cx="2464162" cy="649532"/>
        </a:xfrm>
        <a:prstGeom prst="roundRect">
          <a:avLst>
            <a:gd name="adj" fmla="val 10000"/>
          </a:avLst>
        </a:prstGeom>
        <a:solidFill>
          <a:schemeClr val="accent2"/>
        </a:solidFill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Heiti TC Light" charset="-120"/>
            </a:rPr>
            <a:t>快照保護資料</a:t>
          </a:r>
          <a:endParaRPr lang="zh-TW" altLang="en-US" sz="1800" b="1" kern="1200" dirty="0">
            <a:solidFill>
              <a:schemeClr val="bg1"/>
            </a:solidFill>
            <a:latin typeface="微軟正黑體" pitchFamily="34" charset="-120"/>
            <a:ea typeface="微軟正黑體" pitchFamily="34" charset="-120"/>
            <a:cs typeface="Heiti TC Light" charset="-120"/>
          </a:endParaRPr>
        </a:p>
      </dsp:txBody>
      <dsp:txXfrm>
        <a:off x="409106" y="1948596"/>
        <a:ext cx="2464162" cy="6495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38F443-FAAC-461A-A33F-A5B9CBA2D806}" type="datetimeFigureOut">
              <a:rPr lang="zh-TW" altLang="en-US" smtClean="0"/>
              <a:pPr/>
              <a:t>2017/12/14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E7BB0C-1ABA-470A-A0A4-211D872E5C3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00079542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smtClean="0"/>
              <a:t>https://previews.123rf.com/images/</a:t>
            </a:r>
            <a:r>
              <a:rPr kumimoji="1" lang="en-US" altLang="zh-TW" dirty="0" err="1" smtClean="0"/>
              <a:t>loganban</a:t>
            </a:r>
            <a:r>
              <a:rPr kumimoji="1" lang="en-US" altLang="zh-TW" dirty="0" smtClean="0"/>
              <a:t>/loganban1512/loganban151200104/50437100-A-young-woman-is-sitting-at-home-and-is-planning-a-budget-on--Stock-</a:t>
            </a:r>
            <a:r>
              <a:rPr kumimoji="1" lang="en-US" altLang="zh-TW" dirty="0" err="1" smtClean="0"/>
              <a:t>Photo.jpg</a:t>
            </a:r>
            <a:endParaRPr kumimoji="1" lang="zh-TW" altLang="en-US" dirty="0"/>
          </a:p>
        </p:txBody>
      </p:sp>
    </p:spTree>
    <p:extLst>
      <p:ext uri="{BB962C8B-B14F-4D97-AF65-F5344CB8AC3E}">
        <p14:creationId xmlns="" xmlns:p14="http://schemas.microsoft.com/office/powerpoint/2010/main" val="1682060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462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Shape 14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59" name="Shape 1459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altLang="zh-TW" sz="1200" b="0" i="0" u="none" strike="noStrike" kern="1200" cap="none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媒體平臺</a:t>
            </a:r>
            <a:r>
              <a:rPr lang="zh-TW" altLang="zh-TW" dirty="0" smtClean="0">
                <a:effectLst/>
              </a:rPr>
              <a:t> </a:t>
            </a:r>
            <a:r>
              <a:rPr lang="en-US" altLang="zh-TW" dirty="0" smtClean="0">
                <a:effectLst/>
              </a:rPr>
              <a:t>&gt;&gt;</a:t>
            </a:r>
            <a:r>
              <a:rPr lang="en-US" altLang="zh-TW" sz="1200" b="0" i="0" u="none" strike="noStrike" kern="1200" cap="none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VLC playback&gt;&gt;</a:t>
            </a:r>
            <a:r>
              <a:rPr lang="zh-TW" altLang="zh-TW" dirty="0" smtClean="0">
                <a:effectLst/>
              </a:rPr>
              <a:t> </a:t>
            </a:r>
            <a:r>
              <a:rPr lang="en-US" altLang="zh-TW" sz="1200" b="0" i="0" u="none" strike="noStrike" kern="1200" cap="none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Claire</a:t>
            </a:r>
            <a:r>
              <a:rPr lang="zh-TW" altLang="zh-TW" dirty="0" smtClean="0">
                <a:effectLst/>
              </a:rPr>
              <a:t> 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0" name="Shape 1460"/>
          <p:cNvSpPr txBox="1">
            <a:spLocks noGrp="1"/>
          </p:cNvSpPr>
          <p:nvPr>
            <p:ph type="sldNum" idx="12"/>
          </p:nvPr>
        </p:nvSpPr>
        <p:spPr>
          <a:xfrm>
            <a:off x="3884614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24</a:t>
            </a:fld>
            <a:endParaRPr lang="zh-TW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Shape 14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Shape 1480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Shape 14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5" name="Shape 1495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smtClean="0"/>
              <a:t>https://previews.123rf.com/images/</a:t>
            </a:r>
            <a:r>
              <a:rPr kumimoji="1" lang="en-US" altLang="zh-TW" dirty="0" err="1" smtClean="0"/>
              <a:t>loganban</a:t>
            </a:r>
            <a:r>
              <a:rPr kumimoji="1" lang="en-US" altLang="zh-TW" dirty="0" smtClean="0"/>
              <a:t>/loganban1512/loganban151200104/50437100-A-young-woman-is-sitting-at-home-and-is-planning-a-budget-on--Stock-</a:t>
            </a:r>
            <a:r>
              <a:rPr kumimoji="1" lang="en-US" altLang="zh-TW" dirty="0" err="1" smtClean="0"/>
              <a:t>Photo.jpg</a:t>
            </a:r>
            <a:endParaRPr kumimoji="1" lang="zh-TW" altLang="en-US" dirty="0"/>
          </a:p>
        </p:txBody>
      </p:sp>
    </p:spTree>
    <p:extLst>
      <p:ext uri="{BB962C8B-B14F-4D97-AF65-F5344CB8AC3E}">
        <p14:creationId xmlns="" xmlns:p14="http://schemas.microsoft.com/office/powerpoint/2010/main" val="16820608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Shape 15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9" name="Shape 1509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510" name="Shape 1510"/>
          <p:cNvSpPr txBox="1">
            <a:spLocks noGrp="1"/>
          </p:cNvSpPr>
          <p:nvPr>
            <p:ph type="sldNum" idx="12"/>
          </p:nvPr>
        </p:nvSpPr>
        <p:spPr>
          <a:xfrm>
            <a:off x="3884614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lvl="0" rtl="0">
                <a:spcBef>
                  <a:spcPts val="0"/>
                </a:spcBef>
                <a:buClr>
                  <a:srgbClr val="000000"/>
                </a:buClr>
                <a:buFont typeface="Arial"/>
                <a:buNone/>
              </a:pPr>
              <a:t>27</a:t>
            </a:fld>
            <a:endParaRPr lang="zh-TW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Shape 14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59" name="Shape 1459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altLang="zh-TW" sz="1200" b="0" i="0" u="none" strike="noStrike" kern="1200" cap="none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媒體平臺</a:t>
            </a:r>
            <a:r>
              <a:rPr lang="zh-TW" altLang="zh-TW" dirty="0" smtClean="0">
                <a:effectLst/>
              </a:rPr>
              <a:t> </a:t>
            </a:r>
            <a:r>
              <a:rPr lang="en-US" altLang="zh-TW" dirty="0" smtClean="0">
                <a:effectLst/>
              </a:rPr>
              <a:t>&gt;&gt;</a:t>
            </a:r>
            <a:r>
              <a:rPr lang="en-US" altLang="zh-TW" sz="1200" b="0" i="0" u="none" strike="noStrike" kern="1200" cap="none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VLC playback&gt;&gt;</a:t>
            </a:r>
            <a:r>
              <a:rPr lang="zh-TW" altLang="zh-TW" dirty="0" smtClean="0">
                <a:effectLst/>
              </a:rPr>
              <a:t> </a:t>
            </a:r>
            <a:r>
              <a:rPr lang="en-US" altLang="zh-TW" sz="1200" b="0" i="0" u="none" strike="noStrike" kern="1200" cap="none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Claire</a:t>
            </a:r>
            <a:r>
              <a:rPr lang="zh-TW" altLang="zh-TW" dirty="0" smtClean="0">
                <a:effectLst/>
              </a:rPr>
              <a:t> 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0" name="Shape 1460"/>
          <p:cNvSpPr txBox="1">
            <a:spLocks noGrp="1"/>
          </p:cNvSpPr>
          <p:nvPr>
            <p:ph type="sldNum" idx="12"/>
          </p:nvPr>
        </p:nvSpPr>
        <p:spPr>
          <a:xfrm>
            <a:off x="3884614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28</a:t>
            </a:fld>
            <a:endParaRPr lang="zh-TW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Shape 14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5" name="Shape 1495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Shape 14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5" name="Shape 1495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Shape 15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9" name="Shape 1509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510" name="Shape 1510"/>
          <p:cNvSpPr txBox="1">
            <a:spLocks noGrp="1"/>
          </p:cNvSpPr>
          <p:nvPr>
            <p:ph type="sldNum" idx="12"/>
          </p:nvPr>
        </p:nvSpPr>
        <p:spPr>
          <a:xfrm>
            <a:off x="3884614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lvl="0" rtl="0">
                <a:spcBef>
                  <a:spcPts val="0"/>
                </a:spcBef>
                <a:buClr>
                  <a:srgbClr val="000000"/>
                </a:buClr>
                <a:buFont typeface="Arial"/>
                <a:buNone/>
              </a:pPr>
              <a:t>31</a:t>
            </a:fld>
            <a:endParaRPr lang="zh-TW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399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85800" y="4343399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6" name="Shape 4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8534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smtClean="0"/>
              <a:t>https://previews.123rf.com/images/</a:t>
            </a:r>
            <a:r>
              <a:rPr kumimoji="1" lang="en-US" altLang="zh-TW" dirty="0" err="1" smtClean="0"/>
              <a:t>georgejmclittle</a:t>
            </a:r>
            <a:r>
              <a:rPr kumimoji="1" lang="en-US" altLang="zh-TW" dirty="0" smtClean="0"/>
              <a:t>/georgejmclittle1510/georgejmclittle151000217/47396325-digital-generated-workspace-desktop-with-blank-screen-computer--Stock-</a:t>
            </a:r>
            <a:r>
              <a:rPr kumimoji="1" lang="en-US" altLang="zh-TW" dirty="0" err="1" smtClean="0"/>
              <a:t>Photo.jpg</a:t>
            </a:r>
            <a:endParaRPr kumimoji="1" lang="zh-TW" altLang="en-US" dirty="0"/>
          </a:p>
        </p:txBody>
      </p:sp>
    </p:spTree>
    <p:extLst>
      <p:ext uri="{BB962C8B-B14F-4D97-AF65-F5344CB8AC3E}">
        <p14:creationId xmlns="" xmlns:p14="http://schemas.microsoft.com/office/powerpoint/2010/main" val="507864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69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kumimoji="1" lang="zh-TW" altLang="en-US" dirty="0" smtClean="0"/>
              <a:t>畫面切到實機操作</a:t>
            </a:r>
            <a:endParaRPr kumimoji="1" lang="zh-TW" altLang="en-US" dirty="0"/>
          </a:p>
        </p:txBody>
      </p:sp>
    </p:spTree>
    <p:extLst>
      <p:ext uri="{BB962C8B-B14F-4D97-AF65-F5344CB8AC3E}">
        <p14:creationId xmlns="" xmlns:p14="http://schemas.microsoft.com/office/powerpoint/2010/main" val="348261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="" xmlns:p14="http://schemas.microsoft.com/office/powerpoint/2010/main" val="1443259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TS-x28A_PPT\底板整理1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6051" cy="5151438"/>
          </a:xfrm>
          <a:prstGeom prst="rect">
            <a:avLst/>
          </a:prstGeom>
          <a:noFill/>
        </p:spPr>
      </p:pic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9" y="1635646"/>
            <a:ext cx="8292740" cy="945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715254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400" b="0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7999" cy="37307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4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311700" y="1214428"/>
            <a:ext cx="2807999" cy="335457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2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8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27" name="Shape 2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1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8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405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bod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19"/>
          <p:cNvSpPr/>
          <p:nvPr/>
        </p:nvSpPr>
        <p:spPr>
          <a:xfrm>
            <a:off x="208007" y="220702"/>
            <a:ext cx="8640960" cy="779412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745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120"/>
          <p:cNvSpPr/>
          <p:nvPr/>
        </p:nvSpPr>
        <p:spPr>
          <a:xfrm>
            <a:off x="290017" y="282399"/>
            <a:ext cx="8486942" cy="65881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Shape 129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19" cy="380234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zh-TW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142844" y="1143000"/>
            <a:ext cx="8715581" cy="34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215900" algn="l" rtl="0">
              <a:spcBef>
                <a:spcPts val="400"/>
              </a:spcBef>
              <a:buClr>
                <a:srgbClr val="002060"/>
              </a:buClr>
              <a:buSzPct val="100000"/>
              <a:buFont typeface="Arial" pitchFamily="34" charset="0"/>
              <a:buChar char="•"/>
              <a:defRPr sz="220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742950" marR="0" lvl="1" indent="-171450" algn="l" rtl="0">
              <a:spcBef>
                <a:spcPts val="360"/>
              </a:spcBef>
              <a:buClr>
                <a:srgbClr val="262626"/>
              </a:buClr>
              <a:buChar char="–"/>
              <a:defRPr i="0" u="none" strike="noStrike" cap="none">
                <a:solidFill>
                  <a:srgbClr val="262626"/>
                </a:solidFill>
              </a:defRPr>
            </a:lvl2pPr>
            <a:lvl3pPr marL="1143000" marR="0" lvl="2" indent="-127000" algn="l" rtl="0">
              <a:spcBef>
                <a:spcPts val="320"/>
              </a:spcBef>
              <a:buClr>
                <a:srgbClr val="262626"/>
              </a:buClr>
              <a:buSzPct val="100000"/>
              <a:buChar char="•"/>
              <a:defRPr sz="1800" i="0" u="none" strike="noStrike" cap="none">
                <a:solidFill>
                  <a:srgbClr val="262626"/>
                </a:solidFill>
              </a:defRPr>
            </a:lvl3pPr>
            <a:lvl4pPr marL="1600200" marR="0" lvl="3" indent="-139700" algn="l" rtl="0">
              <a:spcBef>
                <a:spcPts val="280"/>
              </a:spcBef>
              <a:buClr>
                <a:srgbClr val="262626"/>
              </a:buClr>
              <a:buSzPct val="100000"/>
              <a:buChar char="–"/>
              <a:defRPr sz="1600" i="0" u="none" strike="noStrike" cap="none">
                <a:solidFill>
                  <a:srgbClr val="262626"/>
                </a:solidFill>
              </a:defRPr>
            </a:lvl4pPr>
            <a:lvl5pPr marL="2057400" marR="0" lvl="4" indent="-152400" algn="l" rtl="0">
              <a:spcBef>
                <a:spcPts val="240"/>
              </a:spcBef>
              <a:buClr>
                <a:srgbClr val="262626"/>
              </a:buClr>
              <a:buSzPct val="100000"/>
              <a:buChar char="»"/>
              <a:defRPr sz="1400" i="0" u="none" strike="noStrike" cap="none">
                <a:solidFill>
                  <a:srgbClr val="262626"/>
                </a:solidFill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285719" y="285734"/>
            <a:ext cx="8501123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r>
              <a:rPr lang="zh-TW" altLang="en-US" smtClean="0"/>
              <a:t>按一下以編輯母片標題樣式</a:t>
            </a:r>
            <a:endParaRPr dirty="0"/>
          </a:p>
        </p:txBody>
      </p:sp>
      <p:sp>
        <p:nvSpPr>
          <p:cNvPr id="7" name="Shape 119"/>
          <p:cNvSpPr/>
          <p:nvPr userDrawn="1"/>
        </p:nvSpPr>
        <p:spPr>
          <a:xfrm>
            <a:off x="208007" y="220702"/>
            <a:ext cx="8640960" cy="779412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745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120"/>
          <p:cNvSpPr/>
          <p:nvPr userDrawn="1"/>
        </p:nvSpPr>
        <p:spPr>
          <a:xfrm>
            <a:off x="290017" y="282399"/>
            <a:ext cx="8486942" cy="65881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標題投影片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114" descr="NEW_16比9_back_主題_1028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45924" y="-12916"/>
            <a:ext cx="9189918" cy="5169329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>
            <a:spLocks noGrp="1"/>
          </p:cNvSpPr>
          <p:nvPr>
            <p:ph type="pic" idx="2"/>
          </p:nvPr>
        </p:nvSpPr>
        <p:spPr>
          <a:xfrm>
            <a:off x="2403600" y="-45600"/>
            <a:ext cx="6769800" cy="52803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240"/>
              </a:spcBef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mtClean="0"/>
              <a:t>按一下圖示以新增圖片</a:t>
            </a:r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ctrTitle"/>
          </p:nvPr>
        </p:nvSpPr>
        <p:spPr>
          <a:xfrm>
            <a:off x="2500298" y="1598613"/>
            <a:ext cx="5957902" cy="133032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subTitle" idx="1"/>
          </p:nvPr>
        </p:nvSpPr>
        <p:spPr>
          <a:xfrm>
            <a:off x="2500298" y="2914650"/>
            <a:ext cx="5272200" cy="13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80"/>
              </a:spcBef>
              <a:buClr>
                <a:srgbClr val="888888"/>
              </a:buClr>
              <a:buSzPct val="100000"/>
              <a:buNone/>
              <a:defRPr sz="2400" i="0" u="none" strike="noStrike" cap="none">
                <a:solidFill>
                  <a:srgbClr val="888888"/>
                </a:solidFill>
              </a:defRPr>
            </a:lvl1pPr>
            <a:lvl2pPr marL="457200" marR="0" lvl="1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2pPr>
            <a:lvl3pPr marL="914400" marR="0" lvl="2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3pPr>
            <a:lvl4pPr marL="1371600" marR="0" lvl="3" indent="0" algn="ctr" rtl="0">
              <a:spcBef>
                <a:spcPts val="360"/>
              </a:spcBef>
              <a:buClr>
                <a:srgbClr val="888888"/>
              </a:buClr>
              <a:buSzPct val="100000"/>
              <a:buNone/>
              <a:defRPr sz="1800" i="0" u="none" strike="noStrike" cap="none">
                <a:solidFill>
                  <a:srgbClr val="888888"/>
                </a:solidFill>
              </a:defRPr>
            </a:lvl4pPr>
            <a:lvl5pPr marL="1828800" marR="0" lvl="4" indent="0" algn="ctr" rtl="0">
              <a:spcBef>
                <a:spcPts val="320"/>
              </a:spcBef>
              <a:buClr>
                <a:srgbClr val="888888"/>
              </a:buClr>
              <a:buSzPct val="100000"/>
              <a:buNone/>
              <a:defRPr sz="1600" i="0" u="none" strike="noStrike" cap="none">
                <a:solidFill>
                  <a:srgbClr val="888888"/>
                </a:solidFill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zh-TW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Shape 114" descr="NEW_16比9_back_主題_1028.png"/>
          <p:cNvPicPr preferRelativeResize="0"/>
          <p:nvPr userDrawn="1"/>
        </p:nvPicPr>
        <p:blipFill>
          <a:blip r:embed="rId3"/>
          <a:stretch>
            <a:fillRect/>
          </a:stretch>
        </p:blipFill>
        <p:spPr>
          <a:xfrm>
            <a:off x="-45924" y="-12916"/>
            <a:ext cx="9189918" cy="5169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19"/>
          <p:cNvSpPr/>
          <p:nvPr/>
        </p:nvSpPr>
        <p:spPr>
          <a:xfrm>
            <a:off x="208007" y="220702"/>
            <a:ext cx="8640960" cy="779412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745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120"/>
          <p:cNvSpPr/>
          <p:nvPr/>
        </p:nvSpPr>
        <p:spPr>
          <a:xfrm>
            <a:off x="290017" y="282399"/>
            <a:ext cx="8486942" cy="65881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214282" y="1200150"/>
            <a:ext cx="8606190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002060"/>
              </a:buClr>
              <a:buSzPct val="100000"/>
              <a:buFont typeface="Arial" pitchFamily="34" charset="0"/>
              <a:buChar char="•"/>
              <a:defRPr sz="220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262626"/>
              </a:buClr>
              <a:buSzPct val="100000"/>
              <a:buChar char="–"/>
              <a:defRPr sz="2000" i="0" u="none" strike="noStrike" cap="none">
                <a:solidFill>
                  <a:srgbClr val="262626"/>
                </a:solidFill>
              </a:defRPr>
            </a:lvl2pPr>
            <a:lvl3pPr marL="1143000" marR="0" lvl="2" indent="-101600" algn="l" rtl="0">
              <a:spcBef>
                <a:spcPts val="400"/>
              </a:spcBef>
              <a:buClr>
                <a:srgbClr val="262626"/>
              </a:buClr>
              <a:buSzPct val="100000"/>
              <a:buChar char="•"/>
              <a:defRPr sz="1800" i="0" u="none" strike="noStrike" cap="none">
                <a:solidFill>
                  <a:srgbClr val="262626"/>
                </a:solidFill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262626"/>
              </a:buClr>
              <a:buSzPct val="100000"/>
              <a:buChar char="–"/>
              <a:defRPr sz="1600" i="0" u="none" strike="noStrike" cap="none">
                <a:solidFill>
                  <a:srgbClr val="262626"/>
                </a:solidFill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262626"/>
              </a:buClr>
              <a:buSzPct val="100000"/>
              <a:buChar char="»"/>
              <a:defRPr sz="1400" i="0" u="none" strike="noStrike" cap="none">
                <a:solidFill>
                  <a:srgbClr val="262626"/>
                </a:solidFill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40" name="Shape 14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/>
          </a:p>
        </p:txBody>
      </p:sp>
      <p:sp>
        <p:nvSpPr>
          <p:cNvPr id="141" name="Shape 14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/>
          </a:p>
        </p:txBody>
      </p:sp>
      <p:sp>
        <p:nvSpPr>
          <p:cNvPr id="142" name="Shape 142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zh-TW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285720" y="285734"/>
            <a:ext cx="8501122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r>
              <a:rPr lang="zh-TW" altLang="en-US" smtClean="0"/>
              <a:t>按一下以編輯母片標題樣式</a:t>
            </a:r>
            <a:endParaRPr dirty="0"/>
          </a:p>
        </p:txBody>
      </p:sp>
      <p:sp>
        <p:nvSpPr>
          <p:cNvPr id="9" name="Shape 119"/>
          <p:cNvSpPr/>
          <p:nvPr userDrawn="1"/>
        </p:nvSpPr>
        <p:spPr>
          <a:xfrm>
            <a:off x="208007" y="220702"/>
            <a:ext cx="8640960" cy="779412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745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120"/>
          <p:cNvSpPr/>
          <p:nvPr userDrawn="1"/>
        </p:nvSpPr>
        <p:spPr>
          <a:xfrm>
            <a:off x="290017" y="282399"/>
            <a:ext cx="8486942" cy="65881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及物件 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214282" y="357172"/>
            <a:ext cx="8643900" cy="78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3600" b="1"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r>
              <a:rPr lang="zh-TW" altLang="en-US" smtClean="0"/>
              <a:t>按一下以編輯母片標題樣式</a:t>
            </a:r>
            <a:endParaRPr dirty="0"/>
          </a:p>
        </p:txBody>
      </p:sp>
      <p:sp>
        <p:nvSpPr>
          <p:cNvPr id="4" name="Shape 91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defRPr sz="1800" i="0" u="none" strike="noStrike" cap="none">
                <a:solidFill>
                  <a:srgbClr val="585858"/>
                </a:solidFill>
              </a:defRPr>
            </a:lvl1pPr>
            <a:lvl2pPr marL="1143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○"/>
              <a:defRPr sz="1800" i="0" u="none" strike="noStrike" cap="none">
                <a:solidFill>
                  <a:srgbClr val="585858"/>
                </a:solidFill>
              </a:defRPr>
            </a:lvl2pPr>
            <a:lvl3pPr marL="1143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Char char="■"/>
              <a:defRPr i="0" u="none" strike="noStrike" cap="none">
                <a:solidFill>
                  <a:srgbClr val="585858"/>
                </a:solidFill>
              </a:defRPr>
            </a:lvl3pPr>
            <a:lvl4pPr marL="1143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●"/>
              <a:defRPr sz="1800" i="0" u="none" strike="noStrike" cap="none">
                <a:solidFill>
                  <a:srgbClr val="585858"/>
                </a:solidFill>
              </a:defRPr>
            </a:lvl4pPr>
            <a:lvl5pPr marL="1143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○"/>
              <a:defRPr sz="1800" i="0" u="none" strike="noStrike" cap="none">
                <a:solidFill>
                  <a:srgbClr val="585858"/>
                </a:solidFill>
              </a:defRPr>
            </a:lvl5pPr>
            <a:lvl6pPr marL="88900" marR="0" lvl="5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■"/>
              <a:defRPr sz="1800" i="0" u="none" strike="noStrike" cap="none">
                <a:solidFill>
                  <a:srgbClr val="585858"/>
                </a:solidFill>
              </a:defRPr>
            </a:lvl6pPr>
            <a:lvl7pPr marL="88900" marR="0" lvl="6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●"/>
              <a:defRPr sz="1800" i="0" u="none" strike="noStrike" cap="none">
                <a:solidFill>
                  <a:srgbClr val="585858"/>
                </a:solidFill>
              </a:defRPr>
            </a:lvl7pPr>
            <a:lvl8pPr marL="88900" marR="0" lvl="7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○"/>
              <a:defRPr sz="1800" i="0" u="none" strike="noStrike" cap="none">
                <a:solidFill>
                  <a:srgbClr val="585858"/>
                </a:solidFill>
              </a:defRPr>
            </a:lvl8pPr>
            <a:lvl9pPr marL="88900" marR="0" lvl="8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■"/>
              <a:defRPr sz="1800" i="0" u="none" strike="noStrike" cap="none">
                <a:solidFill>
                  <a:srgbClr val="585858"/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只有標題 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214282" y="214296"/>
            <a:ext cx="8643998" cy="64294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r>
              <a:rPr lang="zh-TW" altLang="en-US" smtClean="0"/>
              <a:t>按一下以編輯母片標題樣式</a:t>
            </a: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2379324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9" y="1635646"/>
            <a:ext cx="8292740" cy="945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715766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400" b="0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7" name="Picture 3" descr="C:\Users\user\Desktop\TS-x28A_PPT\底板整理6-01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5144657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只有標題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19"/>
          <p:cNvSpPr/>
          <p:nvPr/>
        </p:nvSpPr>
        <p:spPr>
          <a:xfrm>
            <a:off x="208007" y="220702"/>
            <a:ext cx="8640960" cy="779412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745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20"/>
          <p:cNvSpPr/>
          <p:nvPr/>
        </p:nvSpPr>
        <p:spPr>
          <a:xfrm>
            <a:off x="290017" y="282399"/>
            <a:ext cx="8486942" cy="65881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143"/>
          <p:cNvSpPr txBox="1">
            <a:spLocks noGrp="1"/>
          </p:cNvSpPr>
          <p:nvPr>
            <p:ph type="title"/>
          </p:nvPr>
        </p:nvSpPr>
        <p:spPr>
          <a:xfrm>
            <a:off x="285720" y="285734"/>
            <a:ext cx="8501122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r>
              <a:rPr lang="zh-TW" altLang="en-US" smtClean="0"/>
              <a:t>按一下以編輯母片標題樣式</a:t>
            </a:r>
            <a:endParaRPr dirty="0"/>
          </a:p>
        </p:txBody>
      </p:sp>
      <p:sp>
        <p:nvSpPr>
          <p:cNvPr id="167" name="Shape 16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8" name="Shape 168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zh-TW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9" y="1635646"/>
            <a:ext cx="8292740" cy="945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715766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400" b="0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C:\Users\user\Desktop\TS-x28A_PPT\底板整理8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1158"/>
            <a:ext cx="9143999" cy="514465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TS-x28A_PPT\底板整理2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3999" cy="5144657"/>
          </a:xfrm>
          <a:prstGeom prst="rect">
            <a:avLst/>
          </a:prstGeom>
          <a:noFill/>
        </p:spPr>
      </p:pic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9" y="1635646"/>
            <a:ext cx="8292740" cy="945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715766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400" b="0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TS-x28A_PPT\底板整理7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60289"/>
            <a:ext cx="9252520" cy="5205713"/>
          </a:xfrm>
          <a:prstGeom prst="rect">
            <a:avLst/>
          </a:prstGeom>
          <a:noFill/>
        </p:spPr>
      </p:pic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9" y="1635646"/>
            <a:ext cx="8292740" cy="945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715766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400" b="0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TS-x28A_PPT\底板整理4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4658"/>
          </a:xfrm>
          <a:prstGeom prst="rect">
            <a:avLst/>
          </a:prstGeom>
          <a:noFill/>
        </p:spPr>
      </p:pic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9" y="1635646"/>
            <a:ext cx="8292740" cy="945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715766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400" b="0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TS-x28A_PPT\底板整理3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5144657"/>
          </a:xfrm>
          <a:prstGeom prst="rect">
            <a:avLst/>
          </a:prstGeom>
          <a:noFill/>
        </p:spPr>
      </p:pic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9" y="1635646"/>
            <a:ext cx="8292740" cy="945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715766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400" b="0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23528" y="123478"/>
            <a:ext cx="7165459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3400" b="1" i="0" u="none" strike="noStrike" cap="none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46" name="Picture 2" descr="C:\Users\user\Desktop\TS-x28A_PPT\QNAP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67544" y="2355726"/>
            <a:ext cx="1197971" cy="288032"/>
          </a:xfrm>
          <a:prstGeom prst="rect">
            <a:avLst/>
          </a:prstGeom>
          <a:noFill/>
        </p:spPr>
      </p:pic>
      <p:pic>
        <p:nvPicPr>
          <p:cNvPr id="6149" name="Picture 5" descr="C:\Users\user\Desktop\TS-x28A_PPT\方塊-01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23528" y="809639"/>
            <a:ext cx="8496944" cy="45719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23528" y="123478"/>
            <a:ext cx="7165459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3400" b="1" i="0" u="none" strike="noStrike" cap="none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46" name="Picture 2" descr="C:\Users\user\Desktop\TS-x28A_PPT\QNAP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67544" y="2355726"/>
            <a:ext cx="1197971" cy="28803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D7FDDD">
            <a:alpha val="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70" name="Picture 2" descr="C:\Users\user\Desktop\TS-x28A_PPT\方塊-02.png"/>
          <p:cNvPicPr>
            <a:picLocks noChangeAspect="1" noChangeArrowheads="1"/>
          </p:cNvPicPr>
          <p:nvPr userDrawn="1"/>
        </p:nvPicPr>
        <p:blipFill>
          <a:blip r:embed="rId22"/>
          <a:srcRect/>
          <a:stretch>
            <a:fillRect/>
          </a:stretch>
        </p:blipFill>
        <p:spPr bwMode="auto">
          <a:xfrm>
            <a:off x="1" y="4746740"/>
            <a:ext cx="9143999" cy="396760"/>
          </a:xfrm>
          <a:prstGeom prst="rect">
            <a:avLst/>
          </a:prstGeom>
          <a:noFill/>
        </p:spPr>
      </p:pic>
      <p:pic>
        <p:nvPicPr>
          <p:cNvPr id="7172" name="Picture 4" descr="C:\Users\user\Desktop\TS-x28A_PPT\拼圖2.png"/>
          <p:cNvPicPr>
            <a:picLocks noChangeAspect="1" noChangeArrowheads="1"/>
          </p:cNvPicPr>
          <p:nvPr userDrawn="1"/>
        </p:nvPicPr>
        <p:blipFill>
          <a:blip r:embed="rId23"/>
          <a:srcRect/>
          <a:stretch>
            <a:fillRect/>
          </a:stretch>
        </p:blipFill>
        <p:spPr bwMode="auto">
          <a:xfrm>
            <a:off x="1" y="0"/>
            <a:ext cx="2123728" cy="1534318"/>
          </a:xfrm>
          <a:prstGeom prst="rect">
            <a:avLst/>
          </a:prstGeom>
          <a:noFill/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7" r:id="rId2"/>
    <p:sldLayoutId id="2147483669" r:id="rId3"/>
    <p:sldLayoutId id="2147483665" r:id="rId4"/>
    <p:sldLayoutId id="2147483668" r:id="rId5"/>
    <p:sldLayoutId id="2147483666" r:id="rId6"/>
    <p:sldLayoutId id="2147483667" r:id="rId7"/>
    <p:sldLayoutId id="2147483649" r:id="rId8"/>
    <p:sldLayoutId id="2147483663" r:id="rId9"/>
    <p:sldLayoutId id="2147483650" r:id="rId10"/>
    <p:sldLayoutId id="2147483651" r:id="rId11"/>
    <p:sldLayoutId id="2147483652" r:id="rId12"/>
    <p:sldLayoutId id="2147483653" r:id="rId13"/>
    <p:sldLayoutId id="2147483656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4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4000" b="0" i="0" u="none" strike="noStrike" cap="none">
          <a:solidFill>
            <a:schemeClr val="tx1">
              <a:lumMod val="75000"/>
              <a:lumOff val="25000"/>
            </a:schemeClr>
          </a:solidFill>
          <a:latin typeface="微軟正黑體" pitchFamily="34" charset="-120"/>
          <a:ea typeface="微軟正黑體" pitchFamily="34" charset="-120"/>
          <a:cs typeface="Andalus" pitchFamily="18" charset="-78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png"/><Relationship Id="rId9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8.png"/><Relationship Id="rId5" Type="http://schemas.openxmlformats.org/officeDocument/2006/relationships/image" Target="../media/image89.png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3" Type="http://schemas.openxmlformats.org/officeDocument/2006/relationships/image" Target="../media/image25.png"/><Relationship Id="rId7" Type="http://schemas.openxmlformats.org/officeDocument/2006/relationships/image" Target="../media/image2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251529" y="1538924"/>
            <a:ext cx="8292740" cy="945504"/>
          </a:xfrm>
        </p:spPr>
        <p:txBody>
          <a:bodyPr/>
          <a:lstStyle/>
          <a:p>
            <a:r>
              <a:rPr lang="en-US" sz="3550" dirty="0" smtClean="0"/>
              <a:t>TS-128A / TS-228A</a:t>
            </a:r>
            <a:endParaRPr lang="zh-TW" altLang="en-US" sz="3200" dirty="0"/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>
          <a:xfrm>
            <a:off x="251520" y="2402508"/>
            <a:ext cx="8520599" cy="792600"/>
          </a:xfrm>
        </p:spPr>
        <p:txBody>
          <a:bodyPr/>
          <a:lstStyle/>
          <a:p>
            <a:r>
              <a:rPr lang="en-US" altLang="zh-TW" b="1" spc="100" dirty="0" smtClean="0">
                <a:latin typeface="+mj-lt"/>
              </a:rPr>
              <a:t>QNAP 2018</a:t>
            </a:r>
          </a:p>
          <a:p>
            <a:r>
              <a:rPr lang="zh-TW" altLang="en-US" b="1" spc="100" dirty="0" smtClean="0"/>
              <a:t>快照的最後一塊拼圖</a:t>
            </a:r>
            <a:r>
              <a:rPr lang="zh-TW" altLang="en-US" sz="2300" b="1" spc="100" dirty="0" smtClean="0"/>
              <a:t/>
            </a:r>
            <a:br>
              <a:rPr lang="zh-TW" altLang="en-US" sz="2300" b="1" spc="100" dirty="0" smtClean="0"/>
            </a:br>
            <a:endParaRPr lang="zh-TW" altLang="en-US" sz="2300" b="1" spc="100" dirty="0"/>
          </a:p>
        </p:txBody>
      </p:sp>
      <p:pic>
        <p:nvPicPr>
          <p:cNvPr id="6146" name="Picture 2" descr="C:\Users\user\Desktop\TS-x28A_PPT\QNAP-02-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7" y="517052"/>
            <a:ext cx="1800199" cy="3265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低噪靜音節能省電</a:t>
            </a:r>
            <a:endParaRPr lang="zh-TW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251520" y="4083918"/>
            <a:ext cx="86764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b="1" dirty="0" smtClean="0">
                <a:solidFill>
                  <a:srgbClr val="262222"/>
                </a:solidFill>
                <a:latin typeface="微軟正黑體" pitchFamily="34" charset="-120"/>
                <a:ea typeface="微軟正黑體" pitchFamily="34" charset="-120"/>
              </a:rPr>
              <a:t>* 噪音</a:t>
            </a:r>
            <a:r>
              <a:rPr lang="zh-TW" altLang="en-US" sz="1000" b="1" dirty="0">
                <a:solidFill>
                  <a:srgbClr val="262222"/>
                </a:solidFill>
                <a:latin typeface="微軟正黑體" pitchFamily="34" charset="-120"/>
                <a:ea typeface="微軟正黑體" pitchFamily="34" charset="-120"/>
              </a:rPr>
              <a:t>值測試環境：</a:t>
            </a:r>
            <a:r>
              <a:rPr lang="zh-TW" altLang="en-US" sz="1000" b="1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1000" b="1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1000" b="1" dirty="0" smtClean="0"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zh-TW" altLang="en-US" sz="1000" b="1" dirty="0" smtClean="0">
                <a:solidFill>
                  <a:srgbClr val="262222"/>
                </a:solidFill>
                <a:latin typeface="微軟正黑體" pitchFamily="34" charset="-120"/>
                <a:ea typeface="微軟正黑體" pitchFamily="34" charset="-120"/>
              </a:rPr>
              <a:t>參考</a:t>
            </a:r>
            <a:r>
              <a:rPr lang="zh-TW" altLang="en-US" sz="1000" b="1" dirty="0">
                <a:solidFill>
                  <a:srgbClr val="262222"/>
                </a:solidFill>
                <a:latin typeface="微軟正黑體" pitchFamily="34" charset="-120"/>
                <a:ea typeface="微軟正黑體" pitchFamily="34" charset="-120"/>
              </a:rPr>
              <a:t>標準</a:t>
            </a:r>
            <a:r>
              <a:rPr lang="en-US" altLang="zh-TW" sz="1000" b="1" dirty="0">
                <a:solidFill>
                  <a:srgbClr val="262222"/>
                </a:solidFill>
                <a:latin typeface="微軟正黑體" pitchFamily="34" charset="-120"/>
                <a:ea typeface="微軟正黑體" pitchFamily="34" charset="-120"/>
              </a:rPr>
              <a:t>: ISO 7779 ; </a:t>
            </a:r>
            <a:r>
              <a:rPr lang="zh-TW" altLang="en-US" sz="1000" b="1" dirty="0">
                <a:solidFill>
                  <a:srgbClr val="262222"/>
                </a:solidFill>
                <a:latin typeface="微軟正黑體" pitchFamily="34" charset="-120"/>
                <a:ea typeface="微軟正黑體" pitchFamily="34" charset="-120"/>
              </a:rPr>
              <a:t>依 </a:t>
            </a:r>
            <a:r>
              <a:rPr lang="en-US" altLang="zh-TW" sz="1000" b="1" dirty="0">
                <a:solidFill>
                  <a:srgbClr val="262222"/>
                </a:solidFill>
                <a:latin typeface="微軟正黑體" pitchFamily="34" charset="-120"/>
                <a:ea typeface="微軟正黑體" pitchFamily="34" charset="-120"/>
              </a:rPr>
              <a:t>Bay </a:t>
            </a:r>
            <a:r>
              <a:rPr lang="zh-TW" altLang="en-US" sz="1000" b="1" dirty="0">
                <a:solidFill>
                  <a:srgbClr val="262222"/>
                </a:solidFill>
                <a:latin typeface="微軟正黑體" pitchFamily="34" charset="-120"/>
                <a:ea typeface="微軟正黑體" pitchFamily="34" charset="-120"/>
              </a:rPr>
              <a:t>數裝載最多數量硬碟 </a:t>
            </a:r>
            <a:r>
              <a:rPr lang="en-US" altLang="zh-TW" sz="1000" b="1" dirty="0">
                <a:solidFill>
                  <a:srgbClr val="262222"/>
                </a:solidFill>
                <a:latin typeface="微軟正黑體" pitchFamily="34" charset="-120"/>
                <a:ea typeface="微軟正黑體" pitchFamily="34" charset="-120"/>
              </a:rPr>
              <a:t>; </a:t>
            </a:r>
            <a:endParaRPr lang="en-US" altLang="zh-TW" sz="1000" b="1" dirty="0" smtClean="0">
              <a:solidFill>
                <a:srgbClr val="262222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000" b="1" dirty="0" smtClean="0">
                <a:solidFill>
                  <a:srgbClr val="262222"/>
                </a:solidFill>
                <a:latin typeface="微軟正黑體" pitchFamily="34" charset="-120"/>
                <a:ea typeface="微軟正黑體" pitchFamily="34" charset="-120"/>
              </a:rPr>
              <a:t>   以 </a:t>
            </a:r>
            <a:r>
              <a:rPr lang="en-US" altLang="zh-TW" sz="1000" b="1" dirty="0">
                <a:solidFill>
                  <a:srgbClr val="262222"/>
                </a:solidFill>
                <a:latin typeface="微軟正黑體" pitchFamily="34" charset="-120"/>
                <a:ea typeface="微軟正黑體" pitchFamily="34" charset="-120"/>
              </a:rPr>
              <a:t>Bystander Position </a:t>
            </a:r>
            <a:r>
              <a:rPr lang="zh-TW" altLang="en-US" sz="1000" b="1" dirty="0">
                <a:solidFill>
                  <a:srgbClr val="262222"/>
                </a:solidFill>
                <a:latin typeface="微軟正黑體" pitchFamily="34" charset="-120"/>
                <a:ea typeface="微軟正黑體" pitchFamily="34" charset="-120"/>
              </a:rPr>
              <a:t>測量 </a:t>
            </a:r>
            <a:r>
              <a:rPr lang="en-US" altLang="zh-TW" sz="1000" b="1" dirty="0">
                <a:solidFill>
                  <a:srgbClr val="262222"/>
                </a:solidFill>
                <a:latin typeface="微軟正黑體" pitchFamily="34" charset="-120"/>
                <a:ea typeface="微軟正黑體" pitchFamily="34" charset="-120"/>
              </a:rPr>
              <a:t>; </a:t>
            </a:r>
            <a:r>
              <a:rPr lang="zh-TW" altLang="en-US" sz="1000" b="1" dirty="0">
                <a:solidFill>
                  <a:srgbClr val="262222"/>
                </a:solidFill>
                <a:latin typeface="微軟正黑體" pitchFamily="34" charset="-120"/>
                <a:ea typeface="微軟正黑體" pitchFamily="34" charset="-120"/>
              </a:rPr>
              <a:t>取機器運行中前方一米處平均數據</a:t>
            </a:r>
            <a:endParaRPr lang="zh-TW" altLang="en-US" sz="1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平行四边形 1"/>
          <p:cNvSpPr/>
          <p:nvPr/>
        </p:nvSpPr>
        <p:spPr>
          <a:xfrm>
            <a:off x="-468560" y="2427734"/>
            <a:ext cx="2808312" cy="720080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323528" y="2552586"/>
            <a:ext cx="2208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隱藏式風扇順暢導熱</a:t>
            </a:r>
          </a:p>
          <a:p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噪音值僅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17.0 dB(A)</a:t>
            </a:r>
            <a:endParaRPr kumimoji="1"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7" name="Picture 3" descr="C:\Users\user\Desktop\2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872" y="987574"/>
            <a:ext cx="3180837" cy="3580285"/>
          </a:xfrm>
          <a:prstGeom prst="rect">
            <a:avLst/>
          </a:prstGeom>
          <a:noFill/>
        </p:spPr>
      </p:pic>
      <p:pic>
        <p:nvPicPr>
          <p:cNvPr id="7171" name="Picture 3" descr="C:\Users\user\Desktop\TS-x28A_PPT\線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5736" y="2283718"/>
            <a:ext cx="1626914" cy="579382"/>
          </a:xfrm>
          <a:prstGeom prst="rect">
            <a:avLst/>
          </a:prstGeom>
          <a:noFill/>
        </p:spPr>
      </p:pic>
      <p:pic>
        <p:nvPicPr>
          <p:cNvPr id="1028" name="Picture 4" descr="C:\Users\user\Desktop\線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V="1">
            <a:off x="4211960" y="2931790"/>
            <a:ext cx="6840760" cy="1004523"/>
          </a:xfrm>
          <a:prstGeom prst="rect">
            <a:avLst/>
          </a:prstGeom>
          <a:noFill/>
        </p:spPr>
      </p:pic>
      <p:sp>
        <p:nvSpPr>
          <p:cNvPr id="13" name="平行四边形 1"/>
          <p:cNvSpPr/>
          <p:nvPr/>
        </p:nvSpPr>
        <p:spPr>
          <a:xfrm>
            <a:off x="6732240" y="3003798"/>
            <a:ext cx="3024336" cy="1152128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7040368" y="3105950"/>
            <a:ext cx="22085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ARM Cortex A53</a:t>
            </a:r>
          </a:p>
          <a:p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低功耗架構</a:t>
            </a:r>
          </a:p>
          <a:p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硬碟待命中 ：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5.14W</a:t>
            </a:r>
            <a:endParaRPr lang="zh-TW" altLang="en-US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機器運轉中 ：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12.21W</a:t>
            </a:r>
            <a:endParaRPr kumimoji="1"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960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平行四边形 1"/>
          <p:cNvSpPr/>
          <p:nvPr/>
        </p:nvSpPr>
        <p:spPr>
          <a:xfrm>
            <a:off x="-612576" y="1491630"/>
            <a:ext cx="4176464" cy="1008112"/>
          </a:xfrm>
          <a:prstGeom prst="parallelogram">
            <a:avLst>
              <a:gd name="adj" fmla="val 4025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RAID1</a:t>
            </a:r>
            <a:r>
              <a:rPr kumimoji="1" lang="zh-TW" altLang="en-US" dirty="0" smtClean="0"/>
              <a:t>保護，支援熱插拔設計</a:t>
            </a:r>
            <a:endParaRPr kumimoji="1"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323528" y="1563638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RAID1 </a:t>
            </a:r>
            <a:r>
              <a:rPr kumimoji="1"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保護並支援熱插拔設計，其中一顆硬碟出現問題可即時更換，資料萬無一失</a:t>
            </a:r>
            <a:endParaRPr kumimoji="1" lang="zh-TW" alt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51520" y="4299942"/>
            <a:ext cx="86764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b="1" dirty="0" smtClean="0">
                <a:solidFill>
                  <a:srgbClr val="262222"/>
                </a:solidFill>
                <a:latin typeface="微軟正黑體" pitchFamily="34" charset="-120"/>
                <a:ea typeface="微軟正黑體" pitchFamily="34" charset="-120"/>
              </a:rPr>
              <a:t>*  </a:t>
            </a:r>
            <a:r>
              <a:rPr lang="en-US" altLang="zh-TW" sz="1000" b="1" dirty="0" smtClean="0">
                <a:latin typeface="微軟正黑體" pitchFamily="34" charset="-120"/>
                <a:ea typeface="微軟正黑體" pitchFamily="34" charset="-120"/>
              </a:rPr>
              <a:t>TS-228A </a:t>
            </a:r>
            <a:r>
              <a:rPr lang="zh-TW" altLang="en-US" sz="1000" b="1" dirty="0" smtClean="0">
                <a:latin typeface="微軟正黑體" pitchFamily="34" charset="-120"/>
                <a:ea typeface="微軟正黑體" pitchFamily="34" charset="-120"/>
              </a:rPr>
              <a:t>支援</a:t>
            </a:r>
            <a:r>
              <a:rPr lang="en-US" altLang="zh-TW" sz="1000" b="1" dirty="0" smtClean="0">
                <a:latin typeface="微軟正黑體" pitchFamily="34" charset="-120"/>
                <a:ea typeface="微軟正黑體" pitchFamily="34" charset="-120"/>
              </a:rPr>
              <a:t>RAID1 </a:t>
            </a:r>
            <a:r>
              <a:rPr lang="zh-TW" altLang="en-US" sz="1000" b="1" dirty="0" smtClean="0">
                <a:latin typeface="微軟正黑體" pitchFamily="34" charset="-120"/>
                <a:ea typeface="微軟正黑體" pitchFamily="34" charset="-120"/>
              </a:rPr>
              <a:t>組態保護</a:t>
            </a:r>
            <a:endParaRPr lang="zh-TW" altLang="en-US" sz="10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196" name="Picture 4" descr="C:\Users\user\Desktop\TS-x28A_PPT\QIG-2-01-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920" y="1419622"/>
            <a:ext cx="4483100" cy="2776537"/>
          </a:xfrm>
          <a:prstGeom prst="rect">
            <a:avLst/>
          </a:prstGeom>
          <a:noFill/>
        </p:spPr>
      </p:pic>
      <p:pic>
        <p:nvPicPr>
          <p:cNvPr id="8197" name="Picture 5" descr="C:\Users\user\Desktop\TS-x28A_PPT\警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8024" y="2787774"/>
            <a:ext cx="546695" cy="471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4010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超簡易免工具安裝</a:t>
            </a:r>
            <a:endParaRPr lang="zh-TW" altLang="en-US" dirty="0"/>
          </a:p>
        </p:txBody>
      </p:sp>
      <p:pic>
        <p:nvPicPr>
          <p:cNvPr id="7171" name="Picture 3" descr="C:\Users\user\Desktop\TS-x28A_PPT\liv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4088" y="0"/>
            <a:ext cx="2459912" cy="1224135"/>
          </a:xfrm>
          <a:prstGeom prst="rect">
            <a:avLst/>
          </a:prstGeom>
          <a:noFill/>
        </p:spPr>
      </p:pic>
      <p:pic>
        <p:nvPicPr>
          <p:cNvPr id="9218" name="Picture 2" descr="C:\Users\user\Desktop\TS-x28A_PPT\QIG-2-01-0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9992" y="1059582"/>
            <a:ext cx="4138636" cy="3309912"/>
          </a:xfrm>
          <a:prstGeom prst="rect">
            <a:avLst/>
          </a:prstGeom>
          <a:noFill/>
        </p:spPr>
      </p:pic>
      <p:pic>
        <p:nvPicPr>
          <p:cNvPr id="9219" name="Picture 3" descr="C:\Users\user\Desktop\TS-x28A_PPT\QIG-1-01-0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552" y="1134046"/>
            <a:ext cx="3721784" cy="3309912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6156176" y="3867894"/>
            <a:ext cx="93610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012160" y="3867894"/>
            <a:ext cx="11521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 smtClean="0">
                <a:solidFill>
                  <a:srgbClr val="262222"/>
                </a:solidFill>
                <a:latin typeface="微軟正黑體" pitchFamily="34" charset="-120"/>
                <a:ea typeface="微軟正黑體" pitchFamily="34" charset="-120"/>
              </a:rPr>
              <a:t>3.5”HDD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642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3"/>
          <p:cNvSpPr txBox="1">
            <a:spLocks/>
          </p:cNvSpPr>
          <p:nvPr/>
        </p:nvSpPr>
        <p:spPr>
          <a:xfrm>
            <a:off x="311709" y="2427734"/>
            <a:ext cx="4476315" cy="945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/>
          <a:p>
            <a:pPr lvl="0">
              <a:buClr>
                <a:schemeClr val="dk1"/>
              </a:buClr>
            </a:pPr>
            <a:r>
              <a:rPr lang="en-US" altLang="zh-TW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TS-x28A </a:t>
            </a:r>
          </a:p>
          <a:p>
            <a:pPr lvl="0">
              <a:buClr>
                <a:schemeClr val="dk1"/>
              </a:buClr>
            </a:pPr>
            <a:r>
              <a:rPr lang="zh-TW" altLang="en-US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有效對抗勒索軟體的</a:t>
            </a:r>
            <a:endParaRPr lang="en-US" altLang="zh-TW" sz="32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  <a:p>
            <a:pPr lvl="0">
              <a:buClr>
                <a:schemeClr val="dk1"/>
              </a:buClr>
            </a:pPr>
            <a:r>
              <a:rPr lang="zh-TW" altLang="en-US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最超值實惠案</a:t>
            </a:r>
            <a:endParaRPr kumimoji="0" lang="zh-TW" altLang="en-U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  <p:pic>
        <p:nvPicPr>
          <p:cNvPr id="3" name="Picture 2" descr="C:\Users\user\Desktop\TS-x28A_PPT\QNAP-02-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7" y="517052"/>
            <a:ext cx="1800199" cy="3265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latin typeface="Microsoft JhengHei"/>
                <a:ea typeface="Microsoft JhengHei"/>
                <a:cs typeface="Microsoft JhengHei"/>
                <a:sym typeface="Microsoft JhengHei"/>
              </a:rPr>
              <a:t>勒索軟體如何威脅您的寶貴資料?</a:t>
            </a:r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None/>
            </a:pPr>
            <a:r>
              <a:rPr lang="zh-TW" altLang="en-US" b="1" dirty="0" smtClean="0">
                <a:solidFill>
                  <a:srgbClr val="CC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根據</a:t>
            </a:r>
            <a:r>
              <a:rPr lang="en" b="1" dirty="0" smtClean="0">
                <a:solidFill>
                  <a:srgbClr val="CC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卡巴斯機安全布告欄調查</a:t>
            </a:r>
            <a:r>
              <a:rPr lang="en" b="1" dirty="0">
                <a:solidFill>
                  <a:srgbClr val="CC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, 每 10 秒就有一位個人用戶會受到勒索軟體攻擊 </a:t>
            </a:r>
          </a:p>
          <a:p>
            <a:pPr marL="457200" lvl="0" indent="-342900">
              <a:buFont typeface="Microsoft JhengHei"/>
            </a:pPr>
            <a:r>
              <a:rPr lang="en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除了傳統電郵附件外，越來越多勒索軟體改為透過線上網站弱點</a:t>
            </a:r>
            <a:r>
              <a:rPr lang="en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" b="1" dirty="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傳佈</a:t>
            </a:r>
            <a:r>
              <a:rPr lang="en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en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如過期 </a:t>
            </a:r>
            <a:r>
              <a:rPr lang="en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Adobe Flash Player) </a:t>
            </a:r>
          </a:p>
          <a:p>
            <a:pPr marL="457200" lvl="0" indent="-342900">
              <a:buFont typeface="Microsoft JhengHei"/>
            </a:pP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使用者即使僅瀏覽無做任何操作，即會啟動勒索軟體 </a:t>
            </a:r>
            <a:endParaRPr lang="en-US" altLang="zh-TW" b="1" dirty="0" smtClean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42900">
              <a:buFont typeface="Microsoft JhengHei"/>
            </a:pP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勒索軟體會進行全網域掃描</a:t>
            </a:r>
            <a:r>
              <a:rPr lang="en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且會刪除</a:t>
            </a:r>
            <a:r>
              <a:rPr lang="en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" b="1" dirty="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Windows還原點</a:t>
            </a:r>
          </a:p>
          <a:p>
            <a:pPr lvl="0" rtl="0">
              <a:lnSpc>
                <a:spcPct val="216666"/>
              </a:lnSpc>
              <a:spcBef>
                <a:spcPts val="1500"/>
              </a:spcBef>
              <a:spcAft>
                <a:spcPts val="2400"/>
              </a:spcAft>
              <a:buNone/>
            </a:pPr>
            <a:endParaRPr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36" name="Shape 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8144" y="1779662"/>
            <a:ext cx="2926593" cy="2834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323528" y="123478"/>
            <a:ext cx="8820472" cy="66055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" dirty="0">
                <a:latin typeface="Microsoft JhengHei"/>
                <a:ea typeface="Microsoft JhengHei"/>
                <a:cs typeface="Microsoft JhengHei"/>
                <a:sym typeface="Microsoft JhengHei"/>
              </a:rPr>
              <a:t>使用 TS-x28A 及 </a:t>
            </a:r>
            <a:r>
              <a:rPr lang="en-US" dirty="0" err="1" smtClean="0">
                <a:latin typeface="Microsoft JhengHei"/>
                <a:ea typeface="Microsoft JhengHei"/>
                <a:cs typeface="Microsoft JhengHei"/>
                <a:sym typeface="Microsoft JhengHei"/>
              </a:rPr>
              <a:t>NetBak</a:t>
            </a:r>
            <a:r>
              <a:rPr lang="en-US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dirty="0">
                <a:latin typeface="Microsoft JhengHei"/>
                <a:ea typeface="Microsoft JhengHei"/>
                <a:cs typeface="Microsoft JhengHei"/>
                <a:sym typeface="Microsoft JhengHei"/>
              </a:rPr>
              <a:t>開始備份您的資料 </a:t>
            </a:r>
          </a:p>
        </p:txBody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buFont typeface="Microsoft JhengHei"/>
            </a:pPr>
            <a:r>
              <a:rPr lang="en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不論是安裝防毒軟體或是建立安全使用習慣，專家一致認同</a:t>
            </a:r>
            <a:r>
              <a:rPr lang="en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" b="1" dirty="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" b="1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建立備份才是對抗勒索軟體最好的辦法!</a:t>
            </a:r>
          </a:p>
          <a:p>
            <a:pPr marL="457200" lvl="0" indent="-342900">
              <a:buFont typeface="Microsoft JhengHei"/>
            </a:pPr>
            <a:r>
              <a:rPr lang="en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使用 </a:t>
            </a:r>
            <a:r>
              <a:rPr lang="en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TS-x28A </a:t>
            </a:r>
            <a:r>
              <a:rPr lang="en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搭配免費的 </a:t>
            </a:r>
            <a:r>
              <a:rPr lang="en-US" b="1" dirty="0" err="1" smtClean="0">
                <a:latin typeface="Microsoft JhengHei"/>
                <a:ea typeface="Microsoft JhengHei"/>
                <a:cs typeface="Microsoft JhengHei"/>
                <a:sym typeface="Microsoft JhengHei"/>
              </a:rPr>
              <a:t>NetBak</a:t>
            </a:r>
            <a:r>
              <a:rPr 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Replicator </a:t>
            </a:r>
            <a:r>
              <a:rPr lang="en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備份軟體，馬上建立</a:t>
            </a:r>
            <a:r>
              <a:rPr lang="en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" b="1" dirty="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排程或同步備份計畫來備份您的資料  </a:t>
            </a:r>
          </a:p>
        </p:txBody>
      </p:sp>
      <p:pic>
        <p:nvPicPr>
          <p:cNvPr id="143" name="Shape 143"/>
          <p:cNvPicPr preferRelativeResize="0"/>
          <p:nvPr/>
        </p:nvPicPr>
        <p:blipFill rotWithShape="1">
          <a:blip r:embed="rId3">
            <a:alphaModFix/>
          </a:blip>
          <a:srcRect r="26019"/>
          <a:stretch/>
        </p:blipFill>
        <p:spPr>
          <a:xfrm>
            <a:off x="1547664" y="2499742"/>
            <a:ext cx="3888432" cy="2150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C:\Users\user\Desktop\TS-x28A_PPT\TS-228A_Top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9992" y="2499742"/>
            <a:ext cx="3456384" cy="216023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直角三角形 10"/>
          <p:cNvSpPr/>
          <p:nvPr/>
        </p:nvSpPr>
        <p:spPr>
          <a:xfrm flipH="1">
            <a:off x="5292080" y="13648"/>
            <a:ext cx="3851920" cy="4731990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Microsoft JhengHei"/>
                <a:ea typeface="Microsoft JhengHei"/>
                <a:cs typeface="Microsoft JhengHei"/>
                <a:sym typeface="Microsoft JhengHei"/>
              </a:rPr>
              <a:t>企業級的快照功能保護您的備份檔案</a:t>
            </a:r>
          </a:p>
        </p:txBody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buFont typeface="Microsoft JhengHei"/>
            </a:pPr>
            <a:r>
              <a:rPr lang="en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垃圾進，垃圾出，</a:t>
            </a:r>
            <a:r>
              <a:rPr lang="zh-TW" altLang="en-US" b="1" dirty="0" smtClean="0"/>
              <a:t>勒索軟體的高感染性也會影響備份檔案</a:t>
            </a:r>
            <a:endParaRPr lang="en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42900">
              <a:buFont typeface="Microsoft JhengHei"/>
            </a:pPr>
            <a:r>
              <a:rPr lang="en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從QTS 4.3.4 </a:t>
            </a:r>
            <a:r>
              <a:rPr lang="en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起，QNAP </a:t>
            </a:r>
            <a:r>
              <a:rPr lang="en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將企業級的快照資料保護功能導入</a:t>
            </a:r>
            <a:br>
              <a:rPr lang="en" b="1" dirty="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家用 ARM NAS 與您一起對抗勒索軟體!</a:t>
            </a:r>
          </a:p>
        </p:txBody>
      </p:sp>
      <p:pic>
        <p:nvPicPr>
          <p:cNvPr id="5122" name="Picture 2" descr="C:\Users\user\Desktop\TS-x28A_PPT\漸層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600" y="2355726"/>
            <a:ext cx="5718018" cy="2209234"/>
          </a:xfrm>
          <a:prstGeom prst="rect">
            <a:avLst/>
          </a:prstGeom>
          <a:noFill/>
        </p:spPr>
      </p:pic>
      <p:pic>
        <p:nvPicPr>
          <p:cNvPr id="153" name="Shape 1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4664" y="2444484"/>
            <a:ext cx="3975478" cy="2014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3" name="Picture 3" descr="C:\Users\user\Desktop\TS-x28A_PPT\箭頭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57700">
            <a:off x="6604742" y="1512025"/>
            <a:ext cx="2716213" cy="2609850"/>
          </a:xfrm>
          <a:prstGeom prst="rect">
            <a:avLst/>
          </a:prstGeom>
          <a:noFill/>
        </p:spPr>
      </p:pic>
      <p:pic>
        <p:nvPicPr>
          <p:cNvPr id="10" name="Picture 2" descr="C:\Users\user\Desktop\TS-x28A_PPT\TS-228A_Top-right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36096" y="2571750"/>
            <a:ext cx="3456384" cy="2160239"/>
          </a:xfrm>
          <a:prstGeom prst="rect">
            <a:avLst/>
          </a:prstGeom>
          <a:noFill/>
        </p:spPr>
      </p:pic>
      <p:sp>
        <p:nvSpPr>
          <p:cNvPr id="12" name="文字方塊 11"/>
          <p:cNvSpPr txBox="1"/>
          <p:nvPr/>
        </p:nvSpPr>
        <p:spPr>
          <a:xfrm rot="524896">
            <a:off x="7876347" y="1788572"/>
            <a:ext cx="122413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" altLang="zh-TW" sz="18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 </a:t>
            </a:r>
            <a:r>
              <a:rPr lang="zh-TW" altLang="en-US" sz="1600" b="1" dirty="0" smtClean="0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最</a:t>
            </a:r>
            <a:endParaRPr lang="en" altLang="zh-TW" sz="1600" b="1" dirty="0" smtClean="0">
              <a:solidFill>
                <a:schemeClr val="accent5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/>
            <a:r>
              <a:rPr lang="en" altLang="zh-TW" sz="1600" b="1" dirty="0" smtClean="0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</a:t>
            </a:r>
            <a:r>
              <a:rPr lang="zh-TW" altLang="en-US" sz="1600" b="1" dirty="0" smtClean="0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超</a:t>
            </a:r>
            <a:endParaRPr lang="en" altLang="zh-TW" sz="1600" b="1" dirty="0" smtClean="0">
              <a:solidFill>
                <a:schemeClr val="accent5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/>
            <a:r>
              <a:rPr lang="en" altLang="zh-TW" sz="1600" b="1" dirty="0" smtClean="0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</a:t>
            </a:r>
            <a:r>
              <a:rPr lang="zh-TW" altLang="en-US" sz="1600" b="1" dirty="0" smtClean="0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值</a:t>
            </a:r>
            <a:endParaRPr lang="en" altLang="zh-TW" sz="1600" b="1" dirty="0" smtClean="0">
              <a:solidFill>
                <a:schemeClr val="accent5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/>
            <a:r>
              <a:rPr lang="en" altLang="zh-TW" sz="1600" b="1" dirty="0" smtClean="0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</a:t>
            </a:r>
            <a:r>
              <a:rPr lang="zh-TW" altLang="en-US" sz="1600" b="1" dirty="0" smtClean="0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的</a:t>
            </a:r>
            <a:endParaRPr lang="en" altLang="zh-TW" sz="1600" b="1" dirty="0" smtClean="0">
              <a:solidFill>
                <a:schemeClr val="accent5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/>
            <a:r>
              <a:rPr lang="en" altLang="zh-TW" sz="1600" b="1" dirty="0" smtClean="0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r>
              <a:rPr lang="zh-TW" altLang="en-US" sz="1600" b="1" dirty="0" smtClean="0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備</a:t>
            </a:r>
            <a:endParaRPr lang="en" altLang="zh-TW" sz="1600" b="1" dirty="0" smtClean="0">
              <a:solidFill>
                <a:schemeClr val="accent5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/>
            <a:r>
              <a:rPr lang="zh-TW" altLang="en-US" sz="1600" b="1" dirty="0" smtClean="0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份</a:t>
            </a:r>
            <a:endParaRPr lang="en-US" altLang="zh-TW" sz="1600" b="1" dirty="0" smtClean="0">
              <a:solidFill>
                <a:schemeClr val="accent5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/>
            <a:r>
              <a:rPr lang="zh-TW" altLang="en-US" sz="1600" b="1" dirty="0" smtClean="0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選</a:t>
            </a:r>
            <a:endParaRPr lang="en-US" altLang="zh-TW" sz="1600" b="1" dirty="0" smtClean="0">
              <a:solidFill>
                <a:schemeClr val="accent5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/>
            <a:r>
              <a:rPr lang="zh-TW" altLang="en-US" sz="1600" b="1" dirty="0" smtClean="0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擇</a:t>
            </a:r>
            <a:endParaRPr lang="en" altLang="zh-TW" sz="1600" b="1" dirty="0" smtClean="0">
              <a:solidFill>
                <a:schemeClr val="accent5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3" name="Picture 3" descr="\\Marketing\Marketing\MarketingMaterials\DM\NAS\Software_Section_brochure\QNAP product icon_20170816-assets\Snapshot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3291830"/>
            <a:ext cx="1512168" cy="15121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323528" y="123478"/>
            <a:ext cx="8820472" cy="66055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" dirty="0">
                <a:latin typeface="Microsoft JhengHei"/>
                <a:ea typeface="Microsoft JhengHei"/>
                <a:cs typeface="Microsoft JhengHei"/>
                <a:sym typeface="Microsoft JhengHei"/>
              </a:rPr>
              <a:t>QNAP </a:t>
            </a:r>
            <a:r>
              <a:rPr lang="en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快照</a:t>
            </a:r>
            <a:r>
              <a:rPr lang="zh-TW" altLang="en-US" dirty="0" smtClean="0"/>
              <a:t>如何</a:t>
            </a:r>
            <a:r>
              <a:rPr lang="en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保護您的備份資料</a:t>
            </a:r>
            <a:r>
              <a:rPr lang="en" dirty="0">
                <a:latin typeface="Microsoft JhengHei"/>
                <a:ea typeface="Microsoft JhengHei"/>
                <a:cs typeface="Microsoft JhengHei"/>
                <a:sym typeface="Microsoft JhengHei"/>
              </a:rPr>
              <a:t>?</a:t>
            </a:r>
          </a:p>
        </p:txBody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179512" y="1152475"/>
            <a:ext cx="8784976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buFont typeface="Microsoft JhengHei"/>
            </a:pPr>
            <a:r>
              <a:rPr lang="en-US" altLang="zh-TW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NAS </a:t>
            </a: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中的資料變動，除了紀錄於磁碟區，也會被記錄於磁碟區外的區塊層級空間 </a:t>
            </a:r>
            <a:endParaRPr lang="en-US" altLang="zh-TW" b="1" dirty="0" smtClean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42900">
              <a:buFont typeface="Microsoft JhengHei"/>
            </a:pPr>
            <a:r>
              <a:rPr lang="en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使用者可隨時在檔案總管檢閱被記錄的資料</a:t>
            </a:r>
            <a:endParaRPr lang="en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42900">
              <a:buFont typeface="Microsoft JhengHei"/>
            </a:pPr>
            <a:r>
              <a:rPr lang="en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當 PC 甚至 NAS </a:t>
            </a:r>
            <a:r>
              <a:rPr lang="en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資料被感染時，</a:t>
            </a: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可透過快照快速將整個磁碟區還原到過去正常的狀態 </a:t>
            </a:r>
            <a:endParaRPr lang="en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63" name="Shape 163" descr="storage&amp;snapshot_170826-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584" y="2283718"/>
            <a:ext cx="7069426" cy="249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Font typeface="Microsoft JhengHei"/>
              <a:buAutoNum type="arabicPeriod"/>
            </a:pPr>
            <a:r>
              <a:rPr lang="en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Linux 基礎的 QTS 作業系統比 Windows 更安全! </a:t>
            </a:r>
          </a:p>
          <a:p>
            <a:pPr marL="457200" lvl="0" indent="-342900" rtl="0">
              <a:spcBef>
                <a:spcPts val="0"/>
              </a:spcBef>
              <a:buFont typeface="Microsoft JhengHei"/>
              <a:buAutoNum type="arabicPeriod"/>
            </a:pPr>
            <a:r>
              <a:rPr lang="en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磁碟區外的快照 : </a:t>
            </a:r>
            <a:r>
              <a:rPr lang="en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紀錄檔案不會受到勒索軟體的任何影響</a:t>
            </a:r>
          </a:p>
          <a:p>
            <a:pPr marL="457200" lvl="0" indent="-342900" rtl="0">
              <a:spcBef>
                <a:spcPts val="0"/>
              </a:spcBef>
              <a:buFont typeface="Microsoft JhengHei"/>
              <a:buAutoNum type="arabicPeriod"/>
            </a:pPr>
            <a:r>
              <a:rPr lang="en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整個磁碟區還原 : </a:t>
            </a:r>
            <a:r>
              <a:rPr lang="en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恢復時將所有檔案徹底複寫避免二次感染 </a:t>
            </a:r>
          </a:p>
          <a:p>
            <a:pPr marL="457200" lvl="0" indent="-342900" rtl="0">
              <a:spcBef>
                <a:spcPts val="0"/>
              </a:spcBef>
              <a:buFont typeface="Microsoft JhengHei"/>
              <a:buAutoNum type="arabicPeriod"/>
            </a:pPr>
            <a:r>
              <a:rPr lang="en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最小快照保證空間 : 快照不會因為加密軟體持續寫入 NAS空間而被自動回收   </a:t>
            </a:r>
            <a:endParaRPr lang="en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rtl="0">
              <a:spcBef>
                <a:spcPts val="0"/>
              </a:spcBef>
              <a:buNone/>
            </a:pPr>
            <a:endParaRPr b="1" dirty="0"/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323528" y="123478"/>
            <a:ext cx="8496944" cy="660552"/>
          </a:xfrm>
        </p:spPr>
        <p:txBody>
          <a:bodyPr/>
          <a:lstStyle/>
          <a:p>
            <a:r>
              <a:rPr lang="en-US" altLang="zh-TW" dirty="0" smtClean="0"/>
              <a:t>QNAP </a:t>
            </a:r>
            <a:r>
              <a:rPr lang="zh-TW" altLang="en-US" dirty="0" smtClean="0"/>
              <a:t>快照 </a:t>
            </a:r>
            <a:r>
              <a:rPr lang="en-US" altLang="zh-TW" dirty="0" smtClean="0"/>
              <a:t>4 </a:t>
            </a:r>
            <a:r>
              <a:rPr lang="zh-TW" altLang="en-US" dirty="0" smtClean="0"/>
              <a:t>道防線幫您對抗勒索軟體</a:t>
            </a:r>
            <a:endParaRPr lang="zh-TW" altLang="en-US" dirty="0"/>
          </a:p>
        </p:txBody>
      </p:sp>
      <p:pic>
        <p:nvPicPr>
          <p:cNvPr id="6146" name="Picture 2" descr="C:\Users\user\Desktop\TS-x28A_PPT\儲存池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1680" y="2643758"/>
            <a:ext cx="5144446" cy="1944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圓角矩形 19"/>
          <p:cNvSpPr/>
          <p:nvPr/>
        </p:nvSpPr>
        <p:spPr>
          <a:xfrm>
            <a:off x="6372200" y="1446918"/>
            <a:ext cx="3240360" cy="273630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AutoNum type="arabicPeriod"/>
            </a:pPr>
            <a:endParaRPr sz="3600">
              <a:solidFill>
                <a:schemeClr val="accent2"/>
              </a:solidFill>
              <a:highlight>
                <a:srgbClr val="FFFFFF"/>
              </a:highlight>
            </a:endParaRP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graphicFrame>
        <p:nvGraphicFramePr>
          <p:cNvPr id="177" name="Shape 177"/>
          <p:cNvGraphicFramePr/>
          <p:nvPr/>
        </p:nvGraphicFramePr>
        <p:xfrm>
          <a:off x="395536" y="1491630"/>
          <a:ext cx="5429305" cy="295232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34575"/>
                <a:gridCol w="1854487"/>
                <a:gridCol w="1240243"/>
              </a:tblGrid>
              <a:tr h="473534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 dirty="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產品品牌 </a:t>
                      </a: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800" b="1" dirty="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QNAP TS-x28A</a:t>
                      </a: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800" b="1" dirty="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S 牌 NAS</a:t>
                      </a: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687887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 dirty="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Linux </a:t>
                      </a:r>
                      <a:r>
                        <a:rPr lang="en" sz="1800" b="1" dirty="0" smtClean="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系統上的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 dirty="0" smtClean="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快照保護</a:t>
                      </a:r>
                      <a:endParaRPr lang="en" sz="1800" b="1" dirty="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lang="en" sz="18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lang="en" sz="18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2435"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800" b="1" dirty="0" smtClean="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磁碟區外的快照</a:t>
                      </a:r>
                      <a:endParaRPr lang="en" sz="1800" b="1" dirty="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lang="en" sz="18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lang="en" sz="18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2435"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800" b="1" dirty="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整個磁碟區快速還原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lang="en" sz="18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lang="en" sz="18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2435"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800" b="1" dirty="0" smtClean="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最小快照保證空間</a:t>
                      </a:r>
                      <a:endParaRPr lang="en" sz="1800" b="1" dirty="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lang="en" sz="18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lang="en" sz="18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1" name="Shape 181"/>
          <p:cNvSpPr txBox="1"/>
          <p:nvPr/>
        </p:nvSpPr>
        <p:spPr>
          <a:xfrm>
            <a:off x="6595500" y="1809878"/>
            <a:ext cx="2368988" cy="191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TS-x28A 搭配1GB 的 RAM 每個磁碟區和 iSCSI LUN 將各支援16</a:t>
            </a:r>
            <a:r>
              <a:rPr lang="en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個快照</a:t>
            </a:r>
            <a:r>
              <a:rPr lang="zh-TW" altLang="en-US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；</a:t>
            </a:r>
            <a:endParaRPr lang="en" sz="2000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而整機最多可以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存放 </a:t>
            </a:r>
            <a:r>
              <a:rPr lang="en" sz="2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32 </a:t>
            </a:r>
            <a:r>
              <a:rPr lang="en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個快照</a:t>
            </a:r>
            <a:r>
              <a:rPr lang="en" sz="20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.</a:t>
            </a:r>
          </a:p>
        </p:txBody>
      </p:sp>
      <p:sp>
        <p:nvSpPr>
          <p:cNvPr id="11" name="標題 10"/>
          <p:cNvSpPr>
            <a:spLocks noGrp="1"/>
          </p:cNvSpPr>
          <p:nvPr>
            <p:ph type="title"/>
          </p:nvPr>
        </p:nvSpPr>
        <p:spPr>
          <a:xfrm>
            <a:off x="323528" y="123478"/>
            <a:ext cx="7632848" cy="660552"/>
          </a:xfrm>
        </p:spPr>
        <p:txBody>
          <a:bodyPr/>
          <a:lstStyle/>
          <a:p>
            <a:r>
              <a:rPr lang="en-US" altLang="zh-TW" dirty="0" smtClean="0"/>
              <a:t>TS-x28A</a:t>
            </a:r>
            <a:r>
              <a:rPr lang="zh-TW" altLang="en-US" dirty="0" smtClean="0"/>
              <a:t>是您對抗勒索軟體的最佳選擇</a:t>
            </a:r>
            <a:endParaRPr lang="zh-TW" altLang="en-US" dirty="0"/>
          </a:p>
        </p:txBody>
      </p:sp>
      <p:pic>
        <p:nvPicPr>
          <p:cNvPr id="8194" name="Picture 2" descr="C:\Users\user\Desktop\TS-x28A_PPT\勾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7864" y="2774659"/>
            <a:ext cx="504056" cy="373155"/>
          </a:xfrm>
          <a:prstGeom prst="rect">
            <a:avLst/>
          </a:prstGeom>
          <a:noFill/>
        </p:spPr>
      </p:pic>
      <p:pic>
        <p:nvPicPr>
          <p:cNvPr id="8195" name="Picture 3" descr="C:\Users\user\Desktop\TS-x28A_PPT\叉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4048" y="2787774"/>
            <a:ext cx="360040" cy="361313"/>
          </a:xfrm>
          <a:prstGeom prst="rect">
            <a:avLst/>
          </a:prstGeom>
          <a:noFill/>
        </p:spPr>
      </p:pic>
      <p:pic>
        <p:nvPicPr>
          <p:cNvPr id="23" name="Picture 2" descr="C:\Users\user\Desktop\TS-x28A_PPT\勾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7864" y="3357281"/>
            <a:ext cx="504056" cy="373155"/>
          </a:xfrm>
          <a:prstGeom prst="rect">
            <a:avLst/>
          </a:prstGeom>
          <a:noFill/>
        </p:spPr>
      </p:pic>
      <p:pic>
        <p:nvPicPr>
          <p:cNvPr id="24" name="Picture 2" descr="C:\Users\user\Desktop\TS-x28A_PPT\勾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7864" y="3939902"/>
            <a:ext cx="504056" cy="373155"/>
          </a:xfrm>
          <a:prstGeom prst="rect">
            <a:avLst/>
          </a:prstGeom>
          <a:noFill/>
        </p:spPr>
      </p:pic>
      <p:pic>
        <p:nvPicPr>
          <p:cNvPr id="25" name="Picture 2" descr="C:\Users\user\Desktop\TS-x28A_PPT\勾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7864" y="2139702"/>
            <a:ext cx="504056" cy="373155"/>
          </a:xfrm>
          <a:prstGeom prst="rect">
            <a:avLst/>
          </a:prstGeom>
          <a:noFill/>
        </p:spPr>
      </p:pic>
      <p:pic>
        <p:nvPicPr>
          <p:cNvPr id="26" name="Picture 3" descr="C:\Users\user\Desktop\TS-x28A_PPT\叉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4048" y="3400633"/>
            <a:ext cx="360040" cy="361313"/>
          </a:xfrm>
          <a:prstGeom prst="rect">
            <a:avLst/>
          </a:prstGeom>
          <a:noFill/>
        </p:spPr>
      </p:pic>
      <p:pic>
        <p:nvPicPr>
          <p:cNvPr id="28" name="Picture 2" descr="C:\Users\user\Desktop\TS-x28A_PPT\勾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2708" y="2139702"/>
            <a:ext cx="504056" cy="373155"/>
          </a:xfrm>
          <a:prstGeom prst="rect">
            <a:avLst/>
          </a:prstGeom>
          <a:noFill/>
        </p:spPr>
      </p:pic>
      <p:pic>
        <p:nvPicPr>
          <p:cNvPr id="11267" name="Picture 3" descr="C:\Users\user\Desktop\TS-x28A_PPT\勝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221539">
            <a:off x="3841082" y="2609979"/>
            <a:ext cx="720080" cy="480946"/>
          </a:xfrm>
          <a:prstGeom prst="rect">
            <a:avLst/>
          </a:prstGeom>
          <a:noFill/>
        </p:spPr>
      </p:pic>
      <p:pic>
        <p:nvPicPr>
          <p:cNvPr id="29" name="Picture 3" descr="C:\Users\user\Desktop\TS-x28A_PPT\勝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221539">
            <a:off x="3841081" y="3201821"/>
            <a:ext cx="720080" cy="480946"/>
          </a:xfrm>
          <a:prstGeom prst="rect">
            <a:avLst/>
          </a:prstGeom>
          <a:noFill/>
        </p:spPr>
      </p:pic>
      <p:pic>
        <p:nvPicPr>
          <p:cNvPr id="30" name="Picture 3" descr="C:\Users\user\Desktop\TS-x28A_PPT\勝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221539">
            <a:off x="3841081" y="3780307"/>
            <a:ext cx="720080" cy="480946"/>
          </a:xfrm>
          <a:prstGeom prst="rect">
            <a:avLst/>
          </a:prstGeom>
          <a:noFill/>
        </p:spPr>
      </p:pic>
      <p:pic>
        <p:nvPicPr>
          <p:cNvPr id="18" name="Picture 3" descr="C:\Users\user\Desktop\TS-x28A_PPT\叉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4048" y="3973671"/>
            <a:ext cx="360040" cy="3613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示意合圖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9831" y="863654"/>
            <a:ext cx="6200145" cy="3849541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6512" y="123478"/>
            <a:ext cx="9144000" cy="660552"/>
          </a:xfrm>
        </p:spPr>
        <p:txBody>
          <a:bodyPr/>
          <a:lstStyle/>
          <a:p>
            <a:r>
              <a:rPr kumimoji="1" lang="zh-TW" altLang="en-US" sz="3300" spc="-150" dirty="0" smtClean="0"/>
              <a:t>快照與轉檔的兩難，我們選擇快照保護為第一優先</a:t>
            </a:r>
            <a:endParaRPr kumimoji="1" lang="zh-TW" altLang="en-US" sz="3300" spc="-150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443889" y="915566"/>
            <a:ext cx="8520599" cy="1008112"/>
          </a:xfrm>
        </p:spPr>
        <p:txBody>
          <a:bodyPr/>
          <a:lstStyle/>
          <a:p>
            <a:r>
              <a:rPr lang="zh-TW" altLang="en-US" sz="1500" dirty="0" smtClean="0"/>
              <a:t> </a:t>
            </a:r>
            <a:r>
              <a:rPr lang="zh-TW" altLang="en-US" sz="1500" b="1" dirty="0" smtClean="0"/>
              <a:t>保護資料，是儲存的本質</a:t>
            </a:r>
          </a:p>
          <a:p>
            <a:r>
              <a:rPr lang="zh-TW" altLang="en-US" sz="1500" b="1" dirty="0" smtClean="0"/>
              <a:t> 快照避免勒索病毒，無可取代</a:t>
            </a:r>
          </a:p>
          <a:p>
            <a:r>
              <a:rPr lang="zh-TW" altLang="en-US" sz="1500" b="1" dirty="0" smtClean="0"/>
              <a:t> 轉檔可由 </a:t>
            </a:r>
            <a:r>
              <a:rPr lang="en-US" altLang="zh-TW" sz="1500" b="1" dirty="0" err="1" smtClean="0"/>
              <a:t>Qfinder</a:t>
            </a:r>
            <a:r>
              <a:rPr lang="en-US" altLang="zh-TW" sz="1500" b="1" dirty="0" smtClean="0"/>
              <a:t> Pro </a:t>
            </a:r>
            <a:r>
              <a:rPr lang="zh-TW" altLang="en-US" sz="1500" b="1" dirty="0" smtClean="0"/>
              <a:t>外部輔助</a:t>
            </a:r>
            <a:endParaRPr lang="zh-TW" altLang="en-US" sz="1500" b="1" dirty="0"/>
          </a:p>
        </p:txBody>
      </p:sp>
      <p:graphicFrame>
        <p:nvGraphicFramePr>
          <p:cNvPr id="4" name="資料圖表 10"/>
          <p:cNvGraphicFramePr/>
          <p:nvPr>
            <p:extLst>
              <p:ext uri="{D42A27DB-BD31-4B8C-83A1-F6EECF244321}">
                <p14:modId xmlns="" xmlns:p14="http://schemas.microsoft.com/office/powerpoint/2010/main" val="1846904103"/>
              </p:ext>
            </p:extLst>
          </p:nvPr>
        </p:nvGraphicFramePr>
        <p:xfrm>
          <a:off x="179512" y="1989846"/>
          <a:ext cx="3282375" cy="2598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4211960" y="4371950"/>
            <a:ext cx="5544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900" b="1" dirty="0" smtClean="0">
                <a:latin typeface="微軟正黑體" pitchFamily="34" charset="-120"/>
                <a:ea typeface="微軟正黑體" pitchFamily="34" charset="-120"/>
              </a:rPr>
              <a:t>來源</a:t>
            </a:r>
            <a:r>
              <a:rPr kumimoji="1" lang="en-US" altLang="zh-TW" sz="900" b="1" dirty="0" smtClean="0">
                <a:latin typeface="微軟正黑體" pitchFamily="34" charset="-120"/>
                <a:ea typeface="微軟正黑體" pitchFamily="34" charset="-120"/>
              </a:rPr>
              <a:t>: </a:t>
            </a:r>
            <a:r>
              <a:rPr kumimoji="1" lang="en-US" altLang="zh-TW" sz="900" b="1" dirty="0" err="1" smtClean="0">
                <a:latin typeface="微軟正黑體" pitchFamily="34" charset="-120"/>
                <a:ea typeface="微軟正黑體" pitchFamily="34" charset="-120"/>
              </a:rPr>
              <a:t>Realtek</a:t>
            </a:r>
            <a:r>
              <a:rPr kumimoji="1" lang="en-US" altLang="zh-TW" sz="900" b="1" dirty="0" smtClean="0">
                <a:latin typeface="微軟正黑體" pitchFamily="34" charset="-120"/>
                <a:ea typeface="微軟正黑體" pitchFamily="34" charset="-120"/>
              </a:rPr>
              <a:t> RTD1295 </a:t>
            </a:r>
            <a:r>
              <a:rPr kumimoji="1" lang="zh-TW" altLang="en-US" sz="900" b="1" dirty="0" smtClean="0">
                <a:latin typeface="微軟正黑體" pitchFamily="34" charset="-120"/>
                <a:ea typeface="微軟正黑體" pitchFamily="34" charset="-120"/>
              </a:rPr>
              <a:t>資料文件 </a:t>
            </a:r>
            <a:r>
              <a:rPr kumimoji="1" lang="en-US" altLang="zh-TW" sz="900" b="1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1" lang="zh-TW" altLang="en-US" sz="900" b="1" dirty="0" smtClean="0">
                <a:latin typeface="微軟正黑體" pitchFamily="34" charset="-120"/>
                <a:ea typeface="微軟正黑體" pitchFamily="34" charset="-120"/>
              </a:rPr>
              <a:t>本頁中所引用的各商標皆為各所屬公司的商標或註冊商標</a:t>
            </a:r>
            <a:r>
              <a:rPr kumimoji="1" lang="en-US" altLang="zh-TW" sz="900" b="1" dirty="0" smtClean="0">
                <a:latin typeface="微軟正黑體" pitchFamily="34" charset="-120"/>
                <a:ea typeface="微軟正黑體" pitchFamily="34" charset="-120"/>
              </a:rPr>
              <a:t>)</a:t>
            </a:r>
            <a:endParaRPr kumimoji="1" lang="zh-TW" altLang="en-US" sz="9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010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Windows</a:t>
            </a:r>
            <a:r>
              <a:rPr lang="zh-TW" altLang="en-US" dirty="0" smtClean="0"/>
              <a:t>用戶端可以自主檔案還原</a:t>
            </a:r>
            <a:endParaRPr lang="zh-TW" altLang="en-US" dirty="0"/>
          </a:p>
        </p:txBody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311701" y="1347614"/>
            <a:ext cx="354022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5A5A"/>
              </a:buClr>
              <a:buSzPct val="100000"/>
              <a:buFont typeface="Microsoft JhengHei"/>
              <a:buChar char="•"/>
            </a:pPr>
            <a:r>
              <a:rPr lang="en" sz="1800" b="1" i="0" u="none" strike="noStrike" cap="none" dirty="0">
                <a:solidFill>
                  <a:srgbClr val="262626"/>
                </a:solidFill>
              </a:rPr>
              <a:t>Windows電腦的使用者可透過 Windows Previous Version</a:t>
            </a:r>
            <a:r>
              <a:rPr lang="en" sz="1800" b="1" dirty="0"/>
              <a:t> 以前的版本</a:t>
            </a:r>
            <a:r>
              <a:rPr lang="en" sz="1800" b="1" i="0" u="none" strike="noStrike" cap="none" dirty="0">
                <a:solidFill>
                  <a:srgbClr val="262626"/>
                </a:solidFill>
              </a:rPr>
              <a:t>直接還原共用資料夾內的檔案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5A5A"/>
              </a:buClr>
              <a:buSzPct val="100000"/>
              <a:buFont typeface="Microsoft JhengHei"/>
              <a:buChar char="•"/>
            </a:pPr>
            <a:r>
              <a:rPr lang="en" sz="1800" b="1" i="0" u="none" strike="noStrike" cap="none" dirty="0">
                <a:solidFill>
                  <a:srgbClr val="262626"/>
                </a:solidFill>
              </a:rPr>
              <a:t>使用者透過 SMB/CIFS/AFP/NFS 協定，可看到快照目錄，檢視並還原快照檔案</a:t>
            </a:r>
          </a:p>
        </p:txBody>
      </p:sp>
      <p:pic>
        <p:nvPicPr>
          <p:cNvPr id="10242" name="Picture 2" descr="C:\Users\user\Desktop\TS-x28A_PPT\Windows-Previou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944" y="1419622"/>
            <a:ext cx="5827264" cy="3096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化對角線角落矩形 9"/>
          <p:cNvSpPr/>
          <p:nvPr/>
        </p:nvSpPr>
        <p:spPr>
          <a:xfrm>
            <a:off x="899592" y="3031670"/>
            <a:ext cx="7344816" cy="1512168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化對角線角落矩形 8"/>
          <p:cNvSpPr/>
          <p:nvPr/>
        </p:nvSpPr>
        <p:spPr>
          <a:xfrm>
            <a:off x="899592" y="1394908"/>
            <a:ext cx="7344816" cy="1512168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" dirty="0" smtClean="0"/>
              <a:t>QNAP NAS 二三步 教您使用</a:t>
            </a:r>
            <a:r>
              <a:rPr lang="en-US" dirty="0" smtClean="0"/>
              <a:t> </a:t>
            </a:r>
            <a:r>
              <a:rPr lang="en-US" dirty="0" err="1" smtClean="0"/>
              <a:t>NetBak</a:t>
            </a:r>
            <a:r>
              <a:rPr lang="en-US" dirty="0" smtClean="0"/>
              <a:t> </a:t>
            </a:r>
            <a:r>
              <a:rPr lang="en" dirty="0" smtClean="0"/>
              <a:t>和快照建立勒索軟體保護牆</a:t>
            </a:r>
            <a:endParaRPr lang="en" dirty="0"/>
          </a:p>
        </p:txBody>
      </p:sp>
      <p:sp>
        <p:nvSpPr>
          <p:cNvPr id="6" name="Shape 195"/>
          <p:cNvSpPr txBox="1">
            <a:spLocks/>
          </p:cNvSpPr>
          <p:nvPr/>
        </p:nvSpPr>
        <p:spPr>
          <a:xfrm>
            <a:off x="2843808" y="3075806"/>
            <a:ext cx="6660232" cy="14401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1143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tabLst/>
              <a:defRPr/>
            </a:pP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第一步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:  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將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與感染電腦的所有網路接口中斷 </a:t>
            </a:r>
          </a:p>
          <a:p>
            <a:pPr lvl="0" indent="11430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第二步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:  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用</a:t>
            </a:r>
            <a:r>
              <a:rPr lang="zh-TW" altLang="en-US" sz="1800" b="1" dirty="0" smtClean="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一台未中毒電腦與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建立直接連線</a:t>
            </a:r>
          </a:p>
          <a:p>
            <a:pPr lvl="0" indent="11430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第三步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:  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從瀏覽器介面登入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QTS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並進入檔案</a:t>
            </a:r>
            <a:r>
              <a:rPr lang="zh-TW" altLang="en-US" sz="1800" b="1" dirty="0" smtClean="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總管，</a:t>
            </a:r>
            <a:endParaRPr kumimoji="0" lang="en-US" altLang="zh-TW" sz="1800" b="1" i="0" u="none" strike="noStrike" kern="0" cap="none" spc="0" normalizeH="0" baseline="0" noProof="0" dirty="0" smtClean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1" indent="114300">
              <a:lnSpc>
                <a:spcPct val="115000"/>
              </a:lnSpc>
              <a:buClr>
                <a:schemeClr val="dk2"/>
              </a:buClr>
              <a:buSzPct val="100000"/>
              <a:buFont typeface="Arial"/>
              <a:buNone/>
            </a:pP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	 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使用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"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快照恢復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"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功能來還原整個磁碟區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!</a:t>
            </a:r>
            <a:endParaRPr kumimoji="0" lang="en" sz="1800" b="1" i="0" u="none" strike="noStrike" kern="0" cap="none" spc="0" normalizeH="0" baseline="0" noProof="0" dirty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1268" name="Picture 4" descr="C:\Users\user\Desktop\TS-x28A_PPT\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525" y="3219822"/>
            <a:ext cx="1819275" cy="1136650"/>
          </a:xfrm>
          <a:prstGeom prst="rect">
            <a:avLst/>
          </a:prstGeom>
          <a:noFill/>
        </p:spPr>
      </p:pic>
      <p:pic>
        <p:nvPicPr>
          <p:cNvPr id="11269" name="Picture 5" descr="C:\Users\user\Desktop\TS-x28A_PPT\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9632" y="1610932"/>
            <a:ext cx="2051051" cy="1139825"/>
          </a:xfrm>
          <a:prstGeom prst="rect">
            <a:avLst/>
          </a:prstGeom>
          <a:noFill/>
        </p:spPr>
      </p:pic>
      <p:sp>
        <p:nvSpPr>
          <p:cNvPr id="15" name="Shape 195"/>
          <p:cNvSpPr txBox="1">
            <a:spLocks/>
          </p:cNvSpPr>
          <p:nvPr/>
        </p:nvSpPr>
        <p:spPr>
          <a:xfrm>
            <a:off x="2843808" y="1466916"/>
            <a:ext cx="6660232" cy="14401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indent="114300">
              <a:lnSpc>
                <a:spcPct val="115000"/>
              </a:lnSpc>
              <a:buClr>
                <a:schemeClr val="dk2"/>
              </a:buClr>
              <a:buSzPct val="100000"/>
            </a:pPr>
            <a:r>
              <a:rPr lang="zh-TW" altLang="en-US" sz="1800" b="1" dirty="0" smtClean="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第一步</a:t>
            </a:r>
            <a:r>
              <a:rPr lang="en-US" altLang="zh-TW" sz="1800" b="1" dirty="0" smtClean="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: </a:t>
            </a:r>
            <a:r>
              <a:rPr lang="zh-TW" altLang="en-US" sz="1800" b="1" dirty="0" smtClean="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安裝</a:t>
            </a:r>
            <a:r>
              <a:rPr lang="en-US" altLang="zh-TW" sz="1800" b="1" dirty="0" err="1" smtClean="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NetBak</a:t>
            </a:r>
            <a:r>
              <a:rPr lang="en-US" altLang="zh-TW" sz="1800" b="1" dirty="0" smtClean="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Replicator</a:t>
            </a:r>
            <a:r>
              <a:rPr lang="zh-TW" altLang="en-US" sz="1800" b="1" dirty="0" smtClean="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並建立備份任務</a:t>
            </a:r>
          </a:p>
          <a:p>
            <a:pPr lvl="0" indent="114300">
              <a:lnSpc>
                <a:spcPct val="115000"/>
              </a:lnSpc>
              <a:buClr>
                <a:schemeClr val="dk2"/>
              </a:buClr>
              <a:buSzPct val="100000"/>
            </a:pPr>
            <a:r>
              <a:rPr lang="zh-TW" altLang="en-US" sz="1800" b="1" dirty="0" smtClean="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第二步</a:t>
            </a:r>
            <a:r>
              <a:rPr lang="en-US" altLang="zh-TW" sz="1800" b="1" dirty="0" smtClean="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: </a:t>
            </a:r>
            <a:r>
              <a:rPr lang="zh-TW" altLang="en-US" sz="1800" b="1" dirty="0" smtClean="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在備份任務目標端啟用排程快照與最小</a:t>
            </a:r>
          </a:p>
          <a:p>
            <a:pPr lvl="0" indent="114300">
              <a:lnSpc>
                <a:spcPct val="115000"/>
              </a:lnSpc>
              <a:buClr>
                <a:schemeClr val="dk2"/>
              </a:buClr>
              <a:buSzPct val="100000"/>
            </a:pPr>
            <a:r>
              <a:rPr lang="zh-TW" altLang="en-US" sz="1800" b="1" dirty="0" smtClean="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800" b="1" dirty="0" smtClean="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	</a:t>
            </a:r>
            <a:r>
              <a:rPr lang="zh-TW" altLang="en-US" sz="1800" b="1" dirty="0" smtClean="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保證空間還原</a:t>
            </a:r>
            <a:endParaRPr kumimoji="0" lang="en" sz="1800" b="1" i="0" u="none" strike="noStrike" kern="0" cap="none" spc="0" normalizeH="0" baseline="0" noProof="0" dirty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圓角化對角線角落矩形 4"/>
          <p:cNvSpPr/>
          <p:nvPr/>
        </p:nvSpPr>
        <p:spPr>
          <a:xfrm>
            <a:off x="1187624" y="627534"/>
            <a:ext cx="6912768" cy="3312368"/>
          </a:xfrm>
          <a:prstGeom prst="round2DiagRect">
            <a:avLst>
              <a:gd name="adj1" fmla="val 32840"/>
              <a:gd name="adj2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" name="群組 13"/>
          <p:cNvGrpSpPr/>
          <p:nvPr/>
        </p:nvGrpSpPr>
        <p:grpSpPr>
          <a:xfrm>
            <a:off x="323528" y="2262096"/>
            <a:ext cx="3613548" cy="2757926"/>
            <a:chOff x="1756752" y="3070248"/>
            <a:chExt cx="3201972" cy="2443804"/>
          </a:xfrm>
        </p:grpSpPr>
        <p:pic>
          <p:nvPicPr>
            <p:cNvPr id="7" name="圖片 6" descr="螢幕+手機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6752" y="3070248"/>
              <a:ext cx="3201972" cy="2443804"/>
            </a:xfrm>
            <a:prstGeom prst="rect">
              <a:avLst/>
            </a:prstGeom>
          </p:spPr>
        </p:pic>
        <p:grpSp>
          <p:nvGrpSpPr>
            <p:cNvPr id="8" name="群組 41"/>
            <p:cNvGrpSpPr/>
            <p:nvPr/>
          </p:nvGrpSpPr>
          <p:grpSpPr>
            <a:xfrm>
              <a:off x="2896176" y="3524232"/>
              <a:ext cx="894060" cy="880410"/>
              <a:chOff x="2896176" y="3524232"/>
              <a:chExt cx="894060" cy="88041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2896176" y="3524232"/>
                <a:ext cx="894060" cy="4636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2800" b="1" dirty="0" smtClean="0">
                    <a:solidFill>
                      <a:srgbClr val="FF0000"/>
                    </a:solidFill>
                  </a:rPr>
                  <a:t>Live</a:t>
                </a:r>
                <a:endParaRPr lang="zh-TW" alt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Shape 863"/>
              <p:cNvSpPr/>
              <p:nvPr/>
            </p:nvSpPr>
            <p:spPr>
              <a:xfrm>
                <a:off x="3143240" y="4000510"/>
                <a:ext cx="404132" cy="40413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2677" y="34177"/>
                    </a:moveTo>
                    <a:lnTo>
                      <a:pt x="87200" y="60000"/>
                    </a:lnTo>
                    <a:lnTo>
                      <a:pt x="42677" y="85822"/>
                    </a:lnTo>
                    <a:close/>
                    <a:moveTo>
                      <a:pt x="60000" y="12681"/>
                    </a:moveTo>
                    <a:cubicBezTo>
                      <a:pt x="33866" y="12681"/>
                      <a:pt x="12681" y="33866"/>
                      <a:pt x="12681" y="60000"/>
                    </a:cubicBezTo>
                    <a:cubicBezTo>
                      <a:pt x="12681" y="86133"/>
                      <a:pt x="33866" y="107318"/>
                      <a:pt x="60000" y="107318"/>
                    </a:cubicBezTo>
                    <a:cubicBezTo>
                      <a:pt x="86133" y="107318"/>
                      <a:pt x="107318" y="86133"/>
                      <a:pt x="107318" y="60000"/>
                    </a:cubicBezTo>
                    <a:cubicBezTo>
                      <a:pt x="107318" y="33866"/>
                      <a:pt x="86133" y="12681"/>
                      <a:pt x="60000" y="12681"/>
                    </a:cubicBezTo>
                    <a:close/>
                    <a:moveTo>
                      <a:pt x="60000" y="0"/>
                    </a:moveTo>
                    <a:cubicBezTo>
                      <a:pt x="93137" y="0"/>
                      <a:pt x="120000" y="26862"/>
                      <a:pt x="120000" y="60000"/>
                    </a:cubicBezTo>
                    <a:cubicBezTo>
                      <a:pt x="120000" y="93137"/>
                      <a:pt x="93137" y="120000"/>
                      <a:pt x="60000" y="120000"/>
                    </a:cubicBezTo>
                    <a:cubicBezTo>
                      <a:pt x="26862" y="120000"/>
                      <a:pt x="0" y="93137"/>
                      <a:pt x="0" y="60000"/>
                    </a:cubicBezTo>
                    <a:cubicBezTo>
                      <a:pt x="0" y="26862"/>
                      <a:pt x="26862" y="0"/>
                      <a:pt x="60000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" name="文字方塊 10"/>
          <p:cNvSpPr txBox="1"/>
          <p:nvPr/>
        </p:nvSpPr>
        <p:spPr>
          <a:xfrm>
            <a:off x="2051720" y="1083389"/>
            <a:ext cx="5616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2400" b="1" dirty="0" err="1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NetBak</a:t>
            </a:r>
            <a:r>
              <a:rPr lang="en-US" altLang="zh-TW" sz="2400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Replicator </a:t>
            </a:r>
            <a:r>
              <a:rPr lang="zh-TW" altLang="en-US" sz="2400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和快照設定</a:t>
            </a:r>
            <a:r>
              <a:rPr lang="en-US" altLang="zh-TW" sz="2400" b="1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Demo </a:t>
            </a:r>
            <a:r>
              <a:rPr lang="zh-TW" altLang="en-US" sz="2400" b="1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在</a:t>
            </a:r>
            <a:r>
              <a:rPr lang="zh-TW" altLang="en-US" sz="2400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遭到勒索軟體入侵的</a:t>
            </a:r>
            <a:r>
              <a:rPr lang="en-US" altLang="zh-TW" sz="2400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sz="2400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上使用快照還原檔案</a:t>
            </a:r>
            <a:r>
              <a:rPr lang="en-US" altLang="zh-TW" sz="2400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!</a:t>
            </a:r>
            <a:endParaRPr lang="en-US" altLang="zh-TW" sz="2400" b="1" dirty="0" err="1" smtClean="0">
              <a:solidFill>
                <a:schemeClr val="accent4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標題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副標題 6"/>
          <p:cNvSpPr>
            <a:spLocks noGrp="1"/>
          </p:cNvSpPr>
          <p:nvPr>
            <p:ph type="subTitle" idx="1"/>
          </p:nvPr>
        </p:nvSpPr>
        <p:spPr>
          <a:xfrm>
            <a:off x="311700" y="1563126"/>
            <a:ext cx="8520599" cy="792600"/>
          </a:xfrm>
        </p:spPr>
        <p:txBody>
          <a:bodyPr/>
          <a:lstStyle/>
          <a:p>
            <a:r>
              <a:rPr lang="en-US" altLang="zh-TW" sz="2800" b="1" dirty="0" err="1" smtClean="0"/>
              <a:t>QVHelper</a:t>
            </a:r>
            <a:r>
              <a:rPr lang="zh-TW" altLang="en-US" sz="2800" b="1" dirty="0" smtClean="0"/>
              <a:t>影音小幫手</a:t>
            </a:r>
            <a:endParaRPr lang="en-US" altLang="zh-TW" sz="2800" b="1" dirty="0" smtClean="0"/>
          </a:p>
          <a:p>
            <a:r>
              <a:rPr lang="en-US" altLang="zh-TW" sz="2800" b="1" dirty="0" err="1" smtClean="0"/>
              <a:t>Qfinder</a:t>
            </a:r>
            <a:r>
              <a:rPr lang="en-US" altLang="zh-TW" sz="2800" b="1" dirty="0" smtClean="0"/>
              <a:t> pro </a:t>
            </a:r>
            <a:r>
              <a:rPr lang="zh-TW" altLang="en-US" sz="2800" b="1" dirty="0" smtClean="0"/>
              <a:t>影音上傳</a:t>
            </a:r>
            <a:endParaRPr lang="en-US" altLang="zh-TW" sz="2800" b="1" dirty="0" smtClean="0"/>
          </a:p>
          <a:p>
            <a:r>
              <a:rPr lang="en-US" altLang="zh-TW" sz="2800" b="1" dirty="0" smtClean="0"/>
              <a:t>360°</a:t>
            </a:r>
            <a:r>
              <a:rPr lang="zh-TW" altLang="en-US" sz="2800" b="1" dirty="0" smtClean="0"/>
              <a:t>全景影片</a:t>
            </a:r>
            <a:endParaRPr lang="en-US" altLang="zh-TW" sz="2800" b="1" dirty="0" smtClean="0"/>
          </a:p>
          <a:p>
            <a:r>
              <a:rPr lang="en-US" altLang="zh-TW" sz="2800" b="1" dirty="0" err="1" smtClean="0"/>
              <a:t>Qphoto</a:t>
            </a:r>
            <a:r>
              <a:rPr lang="en-US" altLang="zh-TW" sz="2800" b="1" dirty="0" smtClean="0"/>
              <a:t> 3</a:t>
            </a:r>
            <a:r>
              <a:rPr lang="zh-TW" altLang="en-US" sz="2800" b="1" dirty="0" smtClean="0"/>
              <a:t>即拍</a:t>
            </a:r>
            <a:r>
              <a:rPr lang="zh-TW" altLang="en-US" sz="2800" b="1" dirty="0" smtClean="0"/>
              <a:t>即</a:t>
            </a:r>
            <a:r>
              <a:rPr lang="zh-TW" altLang="en-US" sz="2800" b="1" dirty="0" smtClean="0"/>
              <a:t>傳</a:t>
            </a:r>
            <a:endParaRPr lang="en-US" altLang="zh-TW" sz="2800" b="1" dirty="0" smtClean="0"/>
          </a:p>
        </p:txBody>
      </p:sp>
      <p:pic>
        <p:nvPicPr>
          <p:cNvPr id="3" name="Picture 2" descr="C:\Users\user\Desktop\TS-x28A_PPT\QNAP-02-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7" y="517052"/>
            <a:ext cx="1800199" cy="3265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11"/>
          <p:cNvSpPr>
            <a:spLocks noGrp="1"/>
          </p:cNvSpPr>
          <p:nvPr>
            <p:ph type="ctrTitle"/>
          </p:nvPr>
        </p:nvSpPr>
        <p:spPr>
          <a:xfrm>
            <a:off x="311709" y="1698254"/>
            <a:ext cx="8292740" cy="945504"/>
          </a:xfrm>
        </p:spPr>
        <p:txBody>
          <a:bodyPr/>
          <a:lstStyle/>
          <a:p>
            <a:r>
              <a:rPr lang="en-US" altLang="zh-TW" dirty="0" err="1" smtClean="0"/>
              <a:t>QVHelper</a:t>
            </a:r>
            <a:endParaRPr lang="zh-TW" altLang="en-US" dirty="0"/>
          </a:p>
        </p:txBody>
      </p:sp>
      <p:sp>
        <p:nvSpPr>
          <p:cNvPr id="10" name="副標題 9"/>
          <p:cNvSpPr>
            <a:spLocks noGrp="1"/>
          </p:cNvSpPr>
          <p:nvPr>
            <p:ph type="subTitle" idx="1"/>
          </p:nvPr>
        </p:nvSpPr>
        <p:spPr>
          <a:xfrm>
            <a:off x="311700" y="2643246"/>
            <a:ext cx="8520599" cy="792600"/>
          </a:xfrm>
        </p:spPr>
        <p:txBody>
          <a:bodyPr/>
          <a:lstStyle/>
          <a:p>
            <a:r>
              <a:rPr lang="zh-TW" altLang="en-US" b="1" dirty="0" smtClean="0"/>
              <a:t>影音小幫手</a:t>
            </a:r>
            <a:endParaRPr lang="zh-TW" altLang="en-US" b="1" dirty="0"/>
          </a:p>
        </p:txBody>
      </p:sp>
      <p:grpSp>
        <p:nvGrpSpPr>
          <p:cNvPr id="2" name="群組 5"/>
          <p:cNvGrpSpPr/>
          <p:nvPr/>
        </p:nvGrpSpPr>
        <p:grpSpPr>
          <a:xfrm>
            <a:off x="3275856" y="2067694"/>
            <a:ext cx="1447544" cy="1381102"/>
            <a:chOff x="4773995" y="2428874"/>
            <a:chExt cx="2565688" cy="2447924"/>
          </a:xfrm>
        </p:grpSpPr>
        <p:pic>
          <p:nvPicPr>
            <p:cNvPr id="7" name="Shape 112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4773995" y="2428874"/>
              <a:ext cx="2565688" cy="24479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Shape 67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 rot="21350065">
              <a:off x="6273476" y="2642470"/>
              <a:ext cx="728264" cy="72826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Shape 1486"/>
          <p:cNvSpPr/>
          <p:nvPr/>
        </p:nvSpPr>
        <p:spPr>
          <a:xfrm>
            <a:off x="711472" y="1571618"/>
            <a:ext cx="5503602" cy="1785951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45000">
                <a:schemeClr val="accent3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" name="Shape 392"/>
          <p:cNvSpPr/>
          <p:nvPr/>
        </p:nvSpPr>
        <p:spPr>
          <a:xfrm>
            <a:off x="714348" y="1071551"/>
            <a:ext cx="5500726" cy="7858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2" name="Shape 148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過去...在NAS上播放影音檔案</a:t>
            </a:r>
          </a:p>
        </p:txBody>
      </p:sp>
      <p:pic>
        <p:nvPicPr>
          <p:cNvPr id="1484" name="Shape 1484" descr="C:\Users\Han Tsai\Desktop\Cinema28直播發表會投影片\question.png"/>
          <p:cNvPicPr preferRelativeResize="0"/>
          <p:nvPr/>
        </p:nvPicPr>
        <p:blipFill rotWithShape="1">
          <a:blip r:embed="rId3">
            <a:alphaModFix/>
          </a:blip>
          <a:srcRect b="29116"/>
          <a:stretch/>
        </p:blipFill>
        <p:spPr>
          <a:xfrm>
            <a:off x="5868144" y="1000114"/>
            <a:ext cx="2357454" cy="414338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矩形 27"/>
          <p:cNvSpPr/>
          <p:nvPr/>
        </p:nvSpPr>
        <p:spPr>
          <a:xfrm>
            <a:off x="857224" y="1245989"/>
            <a:ext cx="5109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影片格式不支援，導致無法觀看影片</a:t>
            </a:r>
            <a:endParaRPr lang="zh-TW" altLang="en-US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" name="Shape 393"/>
          <p:cNvSpPr/>
          <p:nvPr/>
        </p:nvSpPr>
        <p:spPr>
          <a:xfrm rot="10800000">
            <a:off x="2643174" y="1785932"/>
            <a:ext cx="332790" cy="286888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92" name="Picture 4" descr="C:\Users\user\Desktop\TS-x28A_PPT\TS-228A_Top-lef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504" y="2211710"/>
            <a:ext cx="3136742" cy="1960464"/>
          </a:xfrm>
          <a:prstGeom prst="rect">
            <a:avLst/>
          </a:prstGeom>
          <a:noFill/>
        </p:spPr>
      </p:pic>
      <p:pic>
        <p:nvPicPr>
          <p:cNvPr id="1489" name="Shape 14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3728" y="3219822"/>
            <a:ext cx="856725" cy="10167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群組 23"/>
          <p:cNvGrpSpPr/>
          <p:nvPr/>
        </p:nvGrpSpPr>
        <p:grpSpPr>
          <a:xfrm>
            <a:off x="2087283" y="3502768"/>
            <a:ext cx="857256" cy="645751"/>
            <a:chOff x="1643042" y="2506281"/>
            <a:chExt cx="1285884" cy="730290"/>
          </a:xfrm>
        </p:grpSpPr>
        <p:cxnSp>
          <p:nvCxnSpPr>
            <p:cNvPr id="14" name="直線接點 13"/>
            <p:cNvCxnSpPr/>
            <p:nvPr/>
          </p:nvCxnSpPr>
          <p:spPr>
            <a:xfrm>
              <a:off x="1643042" y="3234983"/>
              <a:ext cx="1285884" cy="1588"/>
            </a:xfrm>
            <a:prstGeom prst="line">
              <a:avLst/>
            </a:prstGeom>
            <a:ln w="28575">
              <a:solidFill>
                <a:schemeClr val="bg1">
                  <a:alpha val="5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/>
            <p:cNvCxnSpPr/>
            <p:nvPr/>
          </p:nvCxnSpPr>
          <p:spPr>
            <a:xfrm>
              <a:off x="1643042" y="3071819"/>
              <a:ext cx="1285884" cy="1588"/>
            </a:xfrm>
            <a:prstGeom prst="line">
              <a:avLst/>
            </a:prstGeom>
            <a:ln w="38100">
              <a:solidFill>
                <a:schemeClr val="bg1">
                  <a:alpha val="5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>
            <a:xfrm>
              <a:off x="1643042" y="2913409"/>
              <a:ext cx="1285884" cy="1588"/>
            </a:xfrm>
            <a:prstGeom prst="line">
              <a:avLst/>
            </a:prstGeom>
            <a:ln w="76200">
              <a:solidFill>
                <a:schemeClr val="bg1">
                  <a:alpha val="5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>
            <a:xfrm>
              <a:off x="1643042" y="2748652"/>
              <a:ext cx="1285884" cy="1588"/>
            </a:xfrm>
            <a:prstGeom prst="line">
              <a:avLst/>
            </a:prstGeom>
            <a:ln w="120650">
              <a:solidFill>
                <a:schemeClr val="bg1">
                  <a:alpha val="5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>
            <a:xfrm>
              <a:off x="1643042" y="2506281"/>
              <a:ext cx="1285884" cy="1588"/>
            </a:xfrm>
            <a:prstGeom prst="line">
              <a:avLst/>
            </a:prstGeom>
            <a:ln w="133350">
              <a:solidFill>
                <a:schemeClr val="bg1">
                  <a:alpha val="5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294" name="Picture 6" descr="C:\Users\user\Desktop\TS-x28A_PPT\對話框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19872" y="1995686"/>
            <a:ext cx="2279507" cy="1440160"/>
          </a:xfrm>
          <a:prstGeom prst="rect">
            <a:avLst/>
          </a:prstGeom>
          <a:noFill/>
        </p:spPr>
      </p:pic>
      <p:sp>
        <p:nvSpPr>
          <p:cNvPr id="1485" name="Shape 1485"/>
          <p:cNvSpPr/>
          <p:nvPr/>
        </p:nvSpPr>
        <p:spPr>
          <a:xfrm>
            <a:off x="3635896" y="2139702"/>
            <a:ext cx="1980900" cy="11626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8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OH NO!</a:t>
            </a:r>
            <a:r>
              <a:rPr lang="zh-TW" b="1" dirty="0">
                <a:solidFill>
                  <a:schemeClr val="bg2">
                    <a:lumMod val="90000"/>
                    <a:lumOff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這樣不就無法看這部影片了嗎!?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TS-x28A_PPT\TS-228A_Top-lef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2643758"/>
            <a:ext cx="2870002" cy="179375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3" name="文字版面配置區 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0">
              <a:buNone/>
            </a:pPr>
            <a:r>
              <a:rPr lang="en-US" altLang="zh-TW" b="1" dirty="0" err="1" smtClean="0"/>
              <a:t>QVHelper</a:t>
            </a:r>
            <a:r>
              <a:rPr lang="en-US" altLang="zh-TW" b="1" dirty="0" smtClean="0"/>
              <a:t> </a:t>
            </a:r>
            <a:r>
              <a:rPr lang="zh-TW" altLang="en-US" b="1" dirty="0" smtClean="0"/>
              <a:t>是一款客戶端應用工具，讓使用者可將 </a:t>
            </a:r>
            <a:r>
              <a:rPr lang="en-US" altLang="zh-TW" b="1" dirty="0" smtClean="0"/>
              <a:t>NAS </a:t>
            </a:r>
            <a:r>
              <a:rPr lang="zh-TW" altLang="en-US" b="1" dirty="0" smtClean="0"/>
              <a:t>中的影音檔案串流至 </a:t>
            </a:r>
            <a:r>
              <a:rPr lang="en-US" altLang="zh-TW" b="1" dirty="0" smtClean="0"/>
              <a:t>VLC</a:t>
            </a:r>
            <a:r>
              <a:rPr lang="zh-TW" altLang="en-US" b="1" dirty="0" smtClean="0"/>
              <a:t>播放器上播放，輕鬆享受絕佳視聽饗宴。</a:t>
            </a:r>
            <a:endParaRPr lang="zh-TW" altLang="en-US" b="1" dirty="0"/>
          </a:p>
        </p:txBody>
      </p:sp>
      <p:sp>
        <p:nvSpPr>
          <p:cNvPr id="28" name="Shape 962"/>
          <p:cNvSpPr/>
          <p:nvPr/>
        </p:nvSpPr>
        <p:spPr>
          <a:xfrm>
            <a:off x="2827218" y="3204521"/>
            <a:ext cx="434318" cy="6151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2676" y="630"/>
                </a:moveTo>
                <a:lnTo>
                  <a:pt x="119426" y="630"/>
                </a:lnTo>
                <a:lnTo>
                  <a:pt x="119426" y="630"/>
                </a:lnTo>
                <a:lnTo>
                  <a:pt x="82676" y="630"/>
                </a:lnTo>
                <a:close/>
                <a:moveTo>
                  <a:pt x="0" y="630"/>
                </a:moveTo>
                <a:lnTo>
                  <a:pt x="69339" y="630"/>
                </a:lnTo>
                <a:lnTo>
                  <a:pt x="69339" y="36893"/>
                </a:lnTo>
                <a:lnTo>
                  <a:pt x="119426" y="36893"/>
                </a:lnTo>
                <a:lnTo>
                  <a:pt x="119426" y="120000"/>
                </a:lnTo>
                <a:lnTo>
                  <a:pt x="0" y="120000"/>
                </a:lnTo>
                <a:close/>
                <a:moveTo>
                  <a:pt x="75330" y="0"/>
                </a:moveTo>
                <a:lnTo>
                  <a:pt x="120000" y="32918"/>
                </a:lnTo>
                <a:lnTo>
                  <a:pt x="75330" y="32918"/>
                </a:lnTo>
                <a:close/>
              </a:path>
            </a:pathLst>
          </a:custGeom>
          <a:solidFill>
            <a:schemeClr val="tx2">
              <a:lumMod val="50000"/>
              <a:alpha val="5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962"/>
          <p:cNvSpPr/>
          <p:nvPr/>
        </p:nvSpPr>
        <p:spPr>
          <a:xfrm>
            <a:off x="2627784" y="3347397"/>
            <a:ext cx="434318" cy="6151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2676" y="630"/>
                </a:moveTo>
                <a:lnTo>
                  <a:pt x="119426" y="630"/>
                </a:lnTo>
                <a:lnTo>
                  <a:pt x="119426" y="630"/>
                </a:lnTo>
                <a:lnTo>
                  <a:pt x="82676" y="630"/>
                </a:lnTo>
                <a:close/>
                <a:moveTo>
                  <a:pt x="0" y="630"/>
                </a:moveTo>
                <a:lnTo>
                  <a:pt x="69339" y="630"/>
                </a:lnTo>
                <a:lnTo>
                  <a:pt x="69339" y="36893"/>
                </a:lnTo>
                <a:lnTo>
                  <a:pt x="119426" y="36893"/>
                </a:lnTo>
                <a:lnTo>
                  <a:pt x="119426" y="120000"/>
                </a:lnTo>
                <a:lnTo>
                  <a:pt x="0" y="120000"/>
                </a:lnTo>
                <a:close/>
                <a:moveTo>
                  <a:pt x="75330" y="0"/>
                </a:moveTo>
                <a:lnTo>
                  <a:pt x="120000" y="32918"/>
                </a:lnTo>
                <a:lnTo>
                  <a:pt x="75330" y="32918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圖片 12" descr="螢幕+手機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1995686"/>
            <a:ext cx="3866774" cy="2951194"/>
          </a:xfrm>
          <a:prstGeom prst="rect">
            <a:avLst/>
          </a:prstGeom>
        </p:spPr>
      </p:pic>
      <p:sp>
        <p:nvSpPr>
          <p:cNvPr id="24" name="Shape 264"/>
          <p:cNvSpPr/>
          <p:nvPr/>
        </p:nvSpPr>
        <p:spPr>
          <a:xfrm>
            <a:off x="4860032" y="1995686"/>
            <a:ext cx="2536314" cy="384241"/>
          </a:xfrm>
          <a:prstGeom prst="chevron">
            <a:avLst>
              <a:gd name="adj" fmla="val 33915"/>
            </a:avLst>
          </a:prstGeom>
          <a:solidFill>
            <a:schemeClr val="accent5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圖片 19" descr="資料夾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60" y="3579862"/>
            <a:ext cx="970074" cy="720636"/>
          </a:xfrm>
          <a:prstGeom prst="rect">
            <a:avLst/>
          </a:prstGeom>
        </p:spPr>
      </p:pic>
      <p:sp>
        <p:nvSpPr>
          <p:cNvPr id="1504" name="Shape 1504"/>
          <p:cNvSpPr txBox="1"/>
          <p:nvPr/>
        </p:nvSpPr>
        <p:spPr>
          <a:xfrm>
            <a:off x="323528" y="2003096"/>
            <a:ext cx="3306000" cy="4246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0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*  需搭配Video Station 5.1.3 或以上版本</a:t>
            </a:r>
          </a:p>
          <a:p>
            <a:pPr lvl="0"/>
            <a:r>
              <a:rPr lang="zh-TW" sz="10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*  </a:t>
            </a:r>
            <a:r>
              <a:rPr lang="zh-TW" altLang="en-US" sz="10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需搭配</a:t>
            </a:r>
            <a:r>
              <a:rPr lang="zh-TW" sz="10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Photo Station 5.6.0或以上版本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 sz="10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*  File Station 需QTS 4.3.4版本</a:t>
            </a:r>
          </a:p>
        </p:txBody>
      </p:sp>
      <p:sp>
        <p:nvSpPr>
          <p:cNvPr id="1505" name="Shape 150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zh-TW" dirty="0">
                <a:latin typeface="+mj-lt"/>
                <a:ea typeface="微軟正黑體" pitchFamily="34" charset="-120"/>
              </a:rPr>
              <a:t>QVHelper</a:t>
            </a: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影音小幫手</a:t>
            </a:r>
          </a:p>
        </p:txBody>
      </p:sp>
      <p:sp>
        <p:nvSpPr>
          <p:cNvPr id="1506" name="Shape 1506"/>
          <p:cNvSpPr txBox="1"/>
          <p:nvPr/>
        </p:nvSpPr>
        <p:spPr>
          <a:xfrm>
            <a:off x="5599164" y="1995686"/>
            <a:ext cx="1349100" cy="25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VLC 播放器</a:t>
            </a:r>
          </a:p>
        </p:txBody>
      </p:sp>
      <p:sp>
        <p:nvSpPr>
          <p:cNvPr id="27" name="Shape 962"/>
          <p:cNvSpPr/>
          <p:nvPr/>
        </p:nvSpPr>
        <p:spPr>
          <a:xfrm>
            <a:off x="6876256" y="2643758"/>
            <a:ext cx="583734" cy="82674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2676" y="630"/>
                </a:moveTo>
                <a:lnTo>
                  <a:pt x="119426" y="630"/>
                </a:lnTo>
                <a:lnTo>
                  <a:pt x="119426" y="630"/>
                </a:lnTo>
                <a:lnTo>
                  <a:pt x="82676" y="630"/>
                </a:lnTo>
                <a:close/>
                <a:moveTo>
                  <a:pt x="0" y="630"/>
                </a:moveTo>
                <a:lnTo>
                  <a:pt x="69339" y="630"/>
                </a:lnTo>
                <a:lnTo>
                  <a:pt x="69339" y="36893"/>
                </a:lnTo>
                <a:lnTo>
                  <a:pt x="119426" y="36893"/>
                </a:lnTo>
                <a:lnTo>
                  <a:pt x="119426" y="120000"/>
                </a:lnTo>
                <a:lnTo>
                  <a:pt x="0" y="120000"/>
                </a:lnTo>
                <a:close/>
                <a:moveTo>
                  <a:pt x="75330" y="0"/>
                </a:moveTo>
                <a:lnTo>
                  <a:pt x="120000" y="32918"/>
                </a:lnTo>
                <a:lnTo>
                  <a:pt x="75330" y="32918"/>
                </a:lnTo>
                <a:close/>
              </a:path>
            </a:pathLst>
          </a:custGeom>
          <a:solidFill>
            <a:schemeClr val="tx2">
              <a:lumMod val="50000"/>
              <a:alpha val="5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962"/>
          <p:cNvSpPr/>
          <p:nvPr/>
        </p:nvSpPr>
        <p:spPr>
          <a:xfrm>
            <a:off x="6627614" y="2786634"/>
            <a:ext cx="583734" cy="82674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2676" y="630"/>
                </a:moveTo>
                <a:lnTo>
                  <a:pt x="119426" y="630"/>
                </a:lnTo>
                <a:lnTo>
                  <a:pt x="119426" y="630"/>
                </a:lnTo>
                <a:lnTo>
                  <a:pt x="82676" y="630"/>
                </a:lnTo>
                <a:close/>
                <a:moveTo>
                  <a:pt x="0" y="630"/>
                </a:moveTo>
                <a:lnTo>
                  <a:pt x="69339" y="630"/>
                </a:lnTo>
                <a:lnTo>
                  <a:pt x="69339" y="36893"/>
                </a:lnTo>
                <a:lnTo>
                  <a:pt x="119426" y="36893"/>
                </a:lnTo>
                <a:lnTo>
                  <a:pt x="119426" y="120000"/>
                </a:lnTo>
                <a:lnTo>
                  <a:pt x="0" y="120000"/>
                </a:lnTo>
                <a:close/>
                <a:moveTo>
                  <a:pt x="75330" y="0"/>
                </a:moveTo>
                <a:lnTo>
                  <a:pt x="120000" y="32918"/>
                </a:lnTo>
                <a:lnTo>
                  <a:pt x="75330" y="32918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圖片 20" descr="資料夾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526" y="3072386"/>
            <a:ext cx="1031430" cy="766216"/>
          </a:xfrm>
          <a:prstGeom prst="rect">
            <a:avLst/>
          </a:prstGeom>
        </p:spPr>
      </p:pic>
      <p:sp>
        <p:nvSpPr>
          <p:cNvPr id="34" name="向右箭號 33"/>
          <p:cNvSpPr/>
          <p:nvPr/>
        </p:nvSpPr>
        <p:spPr>
          <a:xfrm>
            <a:off x="3565028" y="3507854"/>
            <a:ext cx="1222996" cy="513746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1" name="Picture 2" descr="C:\Users\user\Desktop\TS-x28A_PPT\qvhelper_256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13919" y="2499742"/>
            <a:ext cx="814065" cy="8140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Shape 15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512" name="Shape 1512"/>
          <p:cNvSpPr txBox="1">
            <a:spLocks noGrp="1"/>
          </p:cNvSpPr>
          <p:nvPr>
            <p:ph type="body" idx="1"/>
          </p:nvPr>
        </p:nvSpPr>
        <p:spPr>
          <a:xfrm>
            <a:off x="246202" y="1357305"/>
            <a:ext cx="8683500" cy="3429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516" name="Shape 1516"/>
          <p:cNvSpPr txBox="1"/>
          <p:nvPr/>
        </p:nvSpPr>
        <p:spPr>
          <a:xfrm>
            <a:off x="2339752" y="915566"/>
            <a:ext cx="5857800" cy="2286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indent="114300" algn="ctr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sz="4500" b="1" dirty="0">
                <a:solidFill>
                  <a:srgbClr val="F68D00"/>
                </a:solidFill>
              </a:rPr>
              <a:t>QVHelper Demo</a:t>
            </a:r>
          </a:p>
        </p:txBody>
      </p:sp>
      <p:sp>
        <p:nvSpPr>
          <p:cNvPr id="16" name="圓角化對角線角落矩形 15"/>
          <p:cNvSpPr/>
          <p:nvPr/>
        </p:nvSpPr>
        <p:spPr>
          <a:xfrm>
            <a:off x="1187624" y="627534"/>
            <a:ext cx="6912768" cy="3312368"/>
          </a:xfrm>
          <a:prstGeom prst="round2DiagRect">
            <a:avLst>
              <a:gd name="adj1" fmla="val 32840"/>
              <a:gd name="adj2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" name="群組 13"/>
          <p:cNvGrpSpPr/>
          <p:nvPr/>
        </p:nvGrpSpPr>
        <p:grpSpPr>
          <a:xfrm>
            <a:off x="323528" y="2139702"/>
            <a:ext cx="3613548" cy="2757926"/>
            <a:chOff x="1756752" y="3070248"/>
            <a:chExt cx="3201972" cy="2443804"/>
          </a:xfrm>
        </p:grpSpPr>
        <p:pic>
          <p:nvPicPr>
            <p:cNvPr id="15" name="圖片 14" descr="螢幕+手機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6752" y="3070248"/>
              <a:ext cx="3201972" cy="2443804"/>
            </a:xfrm>
            <a:prstGeom prst="rect">
              <a:avLst/>
            </a:prstGeom>
          </p:spPr>
        </p:pic>
        <p:grpSp>
          <p:nvGrpSpPr>
            <p:cNvPr id="3" name="群組 41"/>
            <p:cNvGrpSpPr/>
            <p:nvPr/>
          </p:nvGrpSpPr>
          <p:grpSpPr>
            <a:xfrm>
              <a:off x="2896176" y="3524232"/>
              <a:ext cx="894060" cy="880410"/>
              <a:chOff x="2896176" y="3524232"/>
              <a:chExt cx="894060" cy="880410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2896176" y="3524232"/>
                <a:ext cx="894060" cy="4636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2800" b="1" dirty="0" smtClean="0">
                    <a:solidFill>
                      <a:srgbClr val="FF0000"/>
                    </a:solidFill>
                  </a:rPr>
                  <a:t>Live</a:t>
                </a:r>
                <a:endParaRPr lang="zh-TW" alt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8" name="Shape 863"/>
              <p:cNvSpPr/>
              <p:nvPr/>
            </p:nvSpPr>
            <p:spPr>
              <a:xfrm>
                <a:off x="3143240" y="4000510"/>
                <a:ext cx="404132" cy="40413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2677" y="34177"/>
                    </a:moveTo>
                    <a:lnTo>
                      <a:pt x="87200" y="60000"/>
                    </a:lnTo>
                    <a:lnTo>
                      <a:pt x="42677" y="85822"/>
                    </a:lnTo>
                    <a:close/>
                    <a:moveTo>
                      <a:pt x="60000" y="12681"/>
                    </a:moveTo>
                    <a:cubicBezTo>
                      <a:pt x="33866" y="12681"/>
                      <a:pt x="12681" y="33866"/>
                      <a:pt x="12681" y="60000"/>
                    </a:cubicBezTo>
                    <a:cubicBezTo>
                      <a:pt x="12681" y="86133"/>
                      <a:pt x="33866" y="107318"/>
                      <a:pt x="60000" y="107318"/>
                    </a:cubicBezTo>
                    <a:cubicBezTo>
                      <a:pt x="86133" y="107318"/>
                      <a:pt x="107318" y="86133"/>
                      <a:pt x="107318" y="60000"/>
                    </a:cubicBezTo>
                    <a:cubicBezTo>
                      <a:pt x="107318" y="33866"/>
                      <a:pt x="86133" y="12681"/>
                      <a:pt x="60000" y="12681"/>
                    </a:cubicBezTo>
                    <a:close/>
                    <a:moveTo>
                      <a:pt x="60000" y="0"/>
                    </a:moveTo>
                    <a:cubicBezTo>
                      <a:pt x="93137" y="0"/>
                      <a:pt x="120000" y="26862"/>
                      <a:pt x="120000" y="60000"/>
                    </a:cubicBezTo>
                    <a:cubicBezTo>
                      <a:pt x="120000" y="93137"/>
                      <a:pt x="93137" y="120000"/>
                      <a:pt x="60000" y="120000"/>
                    </a:cubicBezTo>
                    <a:cubicBezTo>
                      <a:pt x="26862" y="120000"/>
                      <a:pt x="0" y="93137"/>
                      <a:pt x="0" y="60000"/>
                    </a:cubicBezTo>
                    <a:cubicBezTo>
                      <a:pt x="0" y="26862"/>
                      <a:pt x="26862" y="0"/>
                      <a:pt x="60000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9" name="文字方塊 18"/>
          <p:cNvSpPr txBox="1"/>
          <p:nvPr/>
        </p:nvSpPr>
        <p:spPr>
          <a:xfrm>
            <a:off x="2483768" y="1203598"/>
            <a:ext cx="4824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zh-TW" sz="4400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QVHelper Demo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err="1" smtClean="0"/>
              <a:t>Qfinder</a:t>
            </a:r>
            <a:r>
              <a:rPr lang="en-US" altLang="zh-TW" smtClean="0"/>
              <a:t> Pro</a:t>
            </a:r>
            <a:endParaRPr lang="zh-TW" altLang="en-US" dirty="0"/>
          </a:p>
        </p:txBody>
      </p:sp>
      <p:sp>
        <p:nvSpPr>
          <p:cNvPr id="10" name="副標題 9"/>
          <p:cNvSpPr>
            <a:spLocks noGrp="1"/>
          </p:cNvSpPr>
          <p:nvPr>
            <p:ph type="subTitle" idx="1"/>
          </p:nvPr>
        </p:nvSpPr>
        <p:spPr>
          <a:xfrm>
            <a:off x="311700" y="2571750"/>
            <a:ext cx="8520599" cy="792600"/>
          </a:xfrm>
        </p:spPr>
        <p:txBody>
          <a:bodyPr/>
          <a:lstStyle/>
          <a:p>
            <a:r>
              <a:rPr lang="zh-TW" altLang="en-US" b="1" dirty="0" smtClean="0"/>
              <a:t>影片上傳功能</a:t>
            </a:r>
            <a:endParaRPr lang="zh-TW" altLang="en-US" b="1" dirty="0"/>
          </a:p>
        </p:txBody>
      </p:sp>
      <p:pic>
        <p:nvPicPr>
          <p:cNvPr id="4" name="Shape 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3888" y="1851670"/>
            <a:ext cx="689138" cy="689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字版面配置區 22"/>
          <p:cNvSpPr>
            <a:spLocks noGrp="1"/>
          </p:cNvSpPr>
          <p:nvPr>
            <p:ph type="body" idx="1"/>
          </p:nvPr>
        </p:nvSpPr>
        <p:spPr>
          <a:xfrm>
            <a:off x="311700" y="1131590"/>
            <a:ext cx="8520599" cy="483171"/>
          </a:xfrm>
        </p:spPr>
        <p:txBody>
          <a:bodyPr/>
          <a:lstStyle/>
          <a:p>
            <a:pPr>
              <a:buNone/>
            </a:pPr>
            <a:r>
              <a:rPr lang="zh-TW" altLang="en-US" b="1" dirty="0" smtClean="0"/>
              <a:t>可選擇本地端的圖片或影片快速 進行批次上傳</a:t>
            </a:r>
            <a:endParaRPr lang="zh-TW" altLang="en-US" b="1" dirty="0"/>
          </a:p>
        </p:txBody>
      </p:sp>
      <p:sp>
        <p:nvSpPr>
          <p:cNvPr id="1505" name="Shape 150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zh-TW" altLang="en-US" dirty="0" smtClean="0">
                <a:latin typeface="+mj-lt"/>
              </a:rPr>
              <a:t>影音上傳</a:t>
            </a:r>
            <a:endParaRPr lang="zh-TW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" name="Shape 211"/>
          <p:cNvSpPr/>
          <p:nvPr/>
        </p:nvSpPr>
        <p:spPr>
          <a:xfrm>
            <a:off x="4249121" y="3239255"/>
            <a:ext cx="1828861" cy="408418"/>
          </a:xfrm>
          <a:prstGeom prst="rightArrow">
            <a:avLst>
              <a:gd name="adj1" fmla="val 50000"/>
              <a:gd name="adj2" fmla="val 84019"/>
            </a:avLst>
          </a:prstGeom>
          <a:solidFill>
            <a:schemeClr val="accent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481F67"/>
              </a:solidFill>
            </a:endParaRPr>
          </a:p>
        </p:txBody>
      </p:sp>
      <p:pic>
        <p:nvPicPr>
          <p:cNvPr id="18" name="Shape 2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4362" y="1940844"/>
            <a:ext cx="1687920" cy="168792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hape 211"/>
          <p:cNvSpPr/>
          <p:nvPr/>
        </p:nvSpPr>
        <p:spPr>
          <a:xfrm>
            <a:off x="4249121" y="1950950"/>
            <a:ext cx="1828861" cy="408418"/>
          </a:xfrm>
          <a:prstGeom prst="rightArrow">
            <a:avLst>
              <a:gd name="adj1" fmla="val 50000"/>
              <a:gd name="adj2" fmla="val 84019"/>
            </a:avLst>
          </a:prstGeom>
          <a:solidFill>
            <a:schemeClr val="accent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481F67"/>
              </a:solidFill>
            </a:endParaRPr>
          </a:p>
        </p:txBody>
      </p:sp>
      <p:grpSp>
        <p:nvGrpSpPr>
          <p:cNvPr id="22" name="群組 21"/>
          <p:cNvGrpSpPr/>
          <p:nvPr/>
        </p:nvGrpSpPr>
        <p:grpSpPr>
          <a:xfrm>
            <a:off x="977224" y="1973972"/>
            <a:ext cx="2071133" cy="1742546"/>
            <a:chOff x="335275" y="1999220"/>
            <a:chExt cx="2188628" cy="1841400"/>
          </a:xfrm>
        </p:grpSpPr>
        <p:pic>
          <p:nvPicPr>
            <p:cNvPr id="25" name="Shape 57" descr="D:\Fullppt\005-PNG이미지\모니터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5275" y="1999220"/>
              <a:ext cx="2188628" cy="1841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Shape 902"/>
            <p:cNvSpPr/>
            <p:nvPr/>
          </p:nvSpPr>
          <p:spPr>
            <a:xfrm>
              <a:off x="1536751" y="2471020"/>
              <a:ext cx="540000" cy="468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823" y="107034"/>
                  </a:moveTo>
                  <a:lnTo>
                    <a:pt x="98823" y="113520"/>
                  </a:lnTo>
                  <a:lnTo>
                    <a:pt x="111175" y="113520"/>
                  </a:lnTo>
                  <a:lnTo>
                    <a:pt x="111175" y="107034"/>
                  </a:lnTo>
                  <a:close/>
                  <a:moveTo>
                    <a:pt x="7941" y="107034"/>
                  </a:moveTo>
                  <a:lnTo>
                    <a:pt x="7941" y="113520"/>
                  </a:lnTo>
                  <a:lnTo>
                    <a:pt x="20293" y="113520"/>
                  </a:lnTo>
                  <a:lnTo>
                    <a:pt x="20293" y="107034"/>
                  </a:lnTo>
                  <a:close/>
                  <a:moveTo>
                    <a:pt x="98823" y="94383"/>
                  </a:moveTo>
                  <a:lnTo>
                    <a:pt x="98823" y="100870"/>
                  </a:lnTo>
                  <a:lnTo>
                    <a:pt x="111175" y="100870"/>
                  </a:lnTo>
                  <a:lnTo>
                    <a:pt x="111175" y="94383"/>
                  </a:lnTo>
                  <a:close/>
                  <a:moveTo>
                    <a:pt x="7941" y="94383"/>
                  </a:moveTo>
                  <a:lnTo>
                    <a:pt x="7941" y="100870"/>
                  </a:lnTo>
                  <a:lnTo>
                    <a:pt x="20293" y="100870"/>
                  </a:lnTo>
                  <a:lnTo>
                    <a:pt x="20293" y="94383"/>
                  </a:lnTo>
                  <a:close/>
                  <a:moveTo>
                    <a:pt x="98823" y="81733"/>
                  </a:moveTo>
                  <a:lnTo>
                    <a:pt x="98823" y="88219"/>
                  </a:lnTo>
                  <a:lnTo>
                    <a:pt x="111175" y="88219"/>
                  </a:lnTo>
                  <a:lnTo>
                    <a:pt x="111175" y="81733"/>
                  </a:lnTo>
                  <a:close/>
                  <a:moveTo>
                    <a:pt x="7941" y="81733"/>
                  </a:moveTo>
                  <a:lnTo>
                    <a:pt x="7941" y="88219"/>
                  </a:lnTo>
                  <a:lnTo>
                    <a:pt x="20293" y="88219"/>
                  </a:lnTo>
                  <a:lnTo>
                    <a:pt x="20293" y="81733"/>
                  </a:lnTo>
                  <a:close/>
                  <a:moveTo>
                    <a:pt x="98823" y="69082"/>
                  </a:moveTo>
                  <a:lnTo>
                    <a:pt x="98823" y="75569"/>
                  </a:lnTo>
                  <a:lnTo>
                    <a:pt x="111175" y="75569"/>
                  </a:lnTo>
                  <a:lnTo>
                    <a:pt x="111175" y="69082"/>
                  </a:lnTo>
                  <a:close/>
                  <a:moveTo>
                    <a:pt x="7941" y="69082"/>
                  </a:moveTo>
                  <a:lnTo>
                    <a:pt x="7941" y="75569"/>
                  </a:lnTo>
                  <a:lnTo>
                    <a:pt x="20293" y="75569"/>
                  </a:lnTo>
                  <a:lnTo>
                    <a:pt x="20293" y="69082"/>
                  </a:lnTo>
                  <a:close/>
                  <a:moveTo>
                    <a:pt x="98823" y="56432"/>
                  </a:moveTo>
                  <a:lnTo>
                    <a:pt x="98823" y="62919"/>
                  </a:lnTo>
                  <a:lnTo>
                    <a:pt x="111175" y="62919"/>
                  </a:lnTo>
                  <a:lnTo>
                    <a:pt x="111175" y="56432"/>
                  </a:lnTo>
                  <a:close/>
                  <a:moveTo>
                    <a:pt x="7941" y="56432"/>
                  </a:moveTo>
                  <a:lnTo>
                    <a:pt x="7941" y="62919"/>
                  </a:lnTo>
                  <a:lnTo>
                    <a:pt x="20293" y="62919"/>
                  </a:lnTo>
                  <a:lnTo>
                    <a:pt x="20293" y="56432"/>
                  </a:lnTo>
                  <a:close/>
                  <a:moveTo>
                    <a:pt x="98823" y="43781"/>
                  </a:moveTo>
                  <a:lnTo>
                    <a:pt x="98823" y="50268"/>
                  </a:lnTo>
                  <a:lnTo>
                    <a:pt x="111175" y="50268"/>
                  </a:lnTo>
                  <a:lnTo>
                    <a:pt x="111175" y="43781"/>
                  </a:lnTo>
                  <a:close/>
                  <a:moveTo>
                    <a:pt x="7941" y="43781"/>
                  </a:moveTo>
                  <a:lnTo>
                    <a:pt x="7941" y="50268"/>
                  </a:lnTo>
                  <a:lnTo>
                    <a:pt x="20293" y="50268"/>
                  </a:lnTo>
                  <a:lnTo>
                    <a:pt x="20293" y="43781"/>
                  </a:lnTo>
                  <a:close/>
                  <a:moveTo>
                    <a:pt x="98823" y="31131"/>
                  </a:moveTo>
                  <a:lnTo>
                    <a:pt x="98823" y="37618"/>
                  </a:lnTo>
                  <a:lnTo>
                    <a:pt x="111175" y="37618"/>
                  </a:lnTo>
                  <a:lnTo>
                    <a:pt x="111175" y="31131"/>
                  </a:lnTo>
                  <a:close/>
                  <a:moveTo>
                    <a:pt x="7941" y="31131"/>
                  </a:moveTo>
                  <a:lnTo>
                    <a:pt x="7941" y="37618"/>
                  </a:lnTo>
                  <a:lnTo>
                    <a:pt x="20293" y="37618"/>
                  </a:lnTo>
                  <a:lnTo>
                    <a:pt x="20293" y="31131"/>
                  </a:lnTo>
                  <a:close/>
                  <a:moveTo>
                    <a:pt x="37203" y="24881"/>
                  </a:moveTo>
                  <a:lnTo>
                    <a:pt x="37203" y="95118"/>
                  </a:lnTo>
                  <a:lnTo>
                    <a:pt x="87817" y="60000"/>
                  </a:lnTo>
                  <a:close/>
                  <a:moveTo>
                    <a:pt x="98823" y="18481"/>
                  </a:moveTo>
                  <a:lnTo>
                    <a:pt x="98823" y="24967"/>
                  </a:lnTo>
                  <a:lnTo>
                    <a:pt x="111175" y="24967"/>
                  </a:lnTo>
                  <a:lnTo>
                    <a:pt x="111175" y="18481"/>
                  </a:lnTo>
                  <a:close/>
                  <a:moveTo>
                    <a:pt x="7941" y="18481"/>
                  </a:moveTo>
                  <a:lnTo>
                    <a:pt x="7941" y="24967"/>
                  </a:lnTo>
                  <a:lnTo>
                    <a:pt x="20293" y="24967"/>
                  </a:lnTo>
                  <a:lnTo>
                    <a:pt x="20293" y="18481"/>
                  </a:lnTo>
                  <a:close/>
                  <a:moveTo>
                    <a:pt x="98823" y="5830"/>
                  </a:moveTo>
                  <a:lnTo>
                    <a:pt x="98823" y="12317"/>
                  </a:lnTo>
                  <a:lnTo>
                    <a:pt x="111175" y="12317"/>
                  </a:lnTo>
                  <a:lnTo>
                    <a:pt x="111175" y="5830"/>
                  </a:lnTo>
                  <a:close/>
                  <a:moveTo>
                    <a:pt x="7941" y="5830"/>
                  </a:moveTo>
                  <a:lnTo>
                    <a:pt x="7941" y="12317"/>
                  </a:lnTo>
                  <a:lnTo>
                    <a:pt x="20293" y="12317"/>
                  </a:lnTo>
                  <a:lnTo>
                    <a:pt x="20293" y="583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Shape 322"/>
            <p:cNvSpPr/>
            <p:nvPr/>
          </p:nvSpPr>
          <p:spPr>
            <a:xfrm>
              <a:off x="719941" y="2471021"/>
              <a:ext cx="706094" cy="4679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93" y="25616"/>
                  </a:moveTo>
                  <a:cubicBezTo>
                    <a:pt x="74756" y="25616"/>
                    <a:pt x="77806" y="30257"/>
                    <a:pt x="77806" y="35981"/>
                  </a:cubicBezTo>
                  <a:cubicBezTo>
                    <a:pt x="77806" y="41706"/>
                    <a:pt x="74756" y="46347"/>
                    <a:pt x="70993" y="46347"/>
                  </a:cubicBezTo>
                  <a:cubicBezTo>
                    <a:pt x="67231" y="46347"/>
                    <a:pt x="64181" y="41706"/>
                    <a:pt x="64181" y="35981"/>
                  </a:cubicBezTo>
                  <a:cubicBezTo>
                    <a:pt x="64181" y="30257"/>
                    <a:pt x="67231" y="25616"/>
                    <a:pt x="70993" y="25616"/>
                  </a:cubicBezTo>
                  <a:close/>
                  <a:moveTo>
                    <a:pt x="44353" y="15369"/>
                  </a:moveTo>
                  <a:lnTo>
                    <a:pt x="68961" y="82195"/>
                  </a:lnTo>
                  <a:lnTo>
                    <a:pt x="83818" y="47833"/>
                  </a:lnTo>
                  <a:lnTo>
                    <a:pt x="108131" y="104068"/>
                  </a:lnTo>
                  <a:lnTo>
                    <a:pt x="77016" y="104068"/>
                  </a:lnTo>
                  <a:lnTo>
                    <a:pt x="59504" y="104068"/>
                  </a:lnTo>
                  <a:lnTo>
                    <a:pt x="11689" y="104068"/>
                  </a:lnTo>
                  <a:close/>
                  <a:moveTo>
                    <a:pt x="6666" y="9280"/>
                  </a:moveTo>
                  <a:lnTo>
                    <a:pt x="6666" y="110719"/>
                  </a:lnTo>
                  <a:lnTo>
                    <a:pt x="113333" y="110719"/>
                  </a:lnTo>
                  <a:lnTo>
                    <a:pt x="113333" y="928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" name="圓角矩形 32"/>
          <p:cNvSpPr/>
          <p:nvPr/>
        </p:nvSpPr>
        <p:spPr>
          <a:xfrm>
            <a:off x="2784900" y="3147814"/>
            <a:ext cx="1623391" cy="585957"/>
          </a:xfrm>
          <a:prstGeom prst="roundRect">
            <a:avLst/>
          </a:prstGeom>
          <a:solidFill>
            <a:srgbClr val="FFFFFF"/>
          </a:solidFill>
          <a:ln w="19050" cmpd="sng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grpSp>
        <p:nvGrpSpPr>
          <p:cNvPr id="35" name="群組 34"/>
          <p:cNvGrpSpPr/>
          <p:nvPr/>
        </p:nvGrpSpPr>
        <p:grpSpPr>
          <a:xfrm>
            <a:off x="3636532" y="1707654"/>
            <a:ext cx="878568" cy="662833"/>
            <a:chOff x="3482935" y="1739956"/>
            <a:chExt cx="928408" cy="700435"/>
          </a:xfrm>
        </p:grpSpPr>
        <p:grpSp>
          <p:nvGrpSpPr>
            <p:cNvPr id="36" name="群組 29"/>
            <p:cNvGrpSpPr/>
            <p:nvPr/>
          </p:nvGrpSpPr>
          <p:grpSpPr>
            <a:xfrm>
              <a:off x="3482935" y="1739956"/>
              <a:ext cx="928408" cy="700435"/>
              <a:chOff x="2494904" y="1895973"/>
              <a:chExt cx="928408" cy="700435"/>
            </a:xfrm>
          </p:grpSpPr>
          <p:sp>
            <p:nvSpPr>
              <p:cNvPr id="40" name="圓角矩形 39"/>
              <p:cNvSpPr/>
              <p:nvPr/>
            </p:nvSpPr>
            <p:spPr>
              <a:xfrm>
                <a:off x="2530916" y="1939041"/>
                <a:ext cx="892396" cy="657367"/>
              </a:xfrm>
              <a:prstGeom prst="roundRect">
                <a:avLst/>
              </a:prstGeom>
              <a:solidFill>
                <a:schemeClr val="accent5"/>
              </a:solidFill>
              <a:ln w="19050" cmpd="sng"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dirty="0"/>
              </a:p>
            </p:txBody>
          </p:sp>
          <p:sp>
            <p:nvSpPr>
              <p:cNvPr id="41" name="圓角矩形 40"/>
              <p:cNvSpPr/>
              <p:nvPr/>
            </p:nvSpPr>
            <p:spPr>
              <a:xfrm>
                <a:off x="2494904" y="1895973"/>
                <a:ext cx="892396" cy="657367"/>
              </a:xfrm>
              <a:prstGeom prst="roundRect">
                <a:avLst/>
              </a:prstGeom>
              <a:solidFill>
                <a:srgbClr val="FFFFFF"/>
              </a:solidFill>
              <a:ln w="19050" cmpd="sng"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dirty="0"/>
              </a:p>
            </p:txBody>
          </p:sp>
        </p:grpSp>
        <p:sp>
          <p:nvSpPr>
            <p:cNvPr id="37" name="Shape 902"/>
            <p:cNvSpPr/>
            <p:nvPr/>
          </p:nvSpPr>
          <p:spPr>
            <a:xfrm>
              <a:off x="3947233" y="1929011"/>
              <a:ext cx="221272" cy="18496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823" y="107034"/>
                  </a:moveTo>
                  <a:lnTo>
                    <a:pt x="98823" y="113520"/>
                  </a:lnTo>
                  <a:lnTo>
                    <a:pt x="111175" y="113520"/>
                  </a:lnTo>
                  <a:lnTo>
                    <a:pt x="111175" y="107034"/>
                  </a:lnTo>
                  <a:close/>
                  <a:moveTo>
                    <a:pt x="7941" y="107034"/>
                  </a:moveTo>
                  <a:lnTo>
                    <a:pt x="7941" y="113520"/>
                  </a:lnTo>
                  <a:lnTo>
                    <a:pt x="20293" y="113520"/>
                  </a:lnTo>
                  <a:lnTo>
                    <a:pt x="20293" y="107034"/>
                  </a:lnTo>
                  <a:close/>
                  <a:moveTo>
                    <a:pt x="98823" y="94383"/>
                  </a:moveTo>
                  <a:lnTo>
                    <a:pt x="98823" y="100870"/>
                  </a:lnTo>
                  <a:lnTo>
                    <a:pt x="111175" y="100870"/>
                  </a:lnTo>
                  <a:lnTo>
                    <a:pt x="111175" y="94383"/>
                  </a:lnTo>
                  <a:close/>
                  <a:moveTo>
                    <a:pt x="7941" y="94383"/>
                  </a:moveTo>
                  <a:lnTo>
                    <a:pt x="7941" y="100870"/>
                  </a:lnTo>
                  <a:lnTo>
                    <a:pt x="20293" y="100870"/>
                  </a:lnTo>
                  <a:lnTo>
                    <a:pt x="20293" y="94383"/>
                  </a:lnTo>
                  <a:close/>
                  <a:moveTo>
                    <a:pt x="98823" y="81733"/>
                  </a:moveTo>
                  <a:lnTo>
                    <a:pt x="98823" y="88219"/>
                  </a:lnTo>
                  <a:lnTo>
                    <a:pt x="111175" y="88219"/>
                  </a:lnTo>
                  <a:lnTo>
                    <a:pt x="111175" y="81733"/>
                  </a:lnTo>
                  <a:close/>
                  <a:moveTo>
                    <a:pt x="7941" y="81733"/>
                  </a:moveTo>
                  <a:lnTo>
                    <a:pt x="7941" y="88219"/>
                  </a:lnTo>
                  <a:lnTo>
                    <a:pt x="20293" y="88219"/>
                  </a:lnTo>
                  <a:lnTo>
                    <a:pt x="20293" y="81733"/>
                  </a:lnTo>
                  <a:close/>
                  <a:moveTo>
                    <a:pt x="98823" y="69082"/>
                  </a:moveTo>
                  <a:lnTo>
                    <a:pt x="98823" y="75569"/>
                  </a:lnTo>
                  <a:lnTo>
                    <a:pt x="111175" y="75569"/>
                  </a:lnTo>
                  <a:lnTo>
                    <a:pt x="111175" y="69082"/>
                  </a:lnTo>
                  <a:close/>
                  <a:moveTo>
                    <a:pt x="7941" y="69082"/>
                  </a:moveTo>
                  <a:lnTo>
                    <a:pt x="7941" y="75569"/>
                  </a:lnTo>
                  <a:lnTo>
                    <a:pt x="20293" y="75569"/>
                  </a:lnTo>
                  <a:lnTo>
                    <a:pt x="20293" y="69082"/>
                  </a:lnTo>
                  <a:close/>
                  <a:moveTo>
                    <a:pt x="98823" y="56432"/>
                  </a:moveTo>
                  <a:lnTo>
                    <a:pt x="98823" y="62919"/>
                  </a:lnTo>
                  <a:lnTo>
                    <a:pt x="111175" y="62919"/>
                  </a:lnTo>
                  <a:lnTo>
                    <a:pt x="111175" y="56432"/>
                  </a:lnTo>
                  <a:close/>
                  <a:moveTo>
                    <a:pt x="7941" y="56432"/>
                  </a:moveTo>
                  <a:lnTo>
                    <a:pt x="7941" y="62919"/>
                  </a:lnTo>
                  <a:lnTo>
                    <a:pt x="20293" y="62919"/>
                  </a:lnTo>
                  <a:lnTo>
                    <a:pt x="20293" y="56432"/>
                  </a:lnTo>
                  <a:close/>
                  <a:moveTo>
                    <a:pt x="98823" y="43781"/>
                  </a:moveTo>
                  <a:lnTo>
                    <a:pt x="98823" y="50268"/>
                  </a:lnTo>
                  <a:lnTo>
                    <a:pt x="111175" y="50268"/>
                  </a:lnTo>
                  <a:lnTo>
                    <a:pt x="111175" y="43781"/>
                  </a:lnTo>
                  <a:close/>
                  <a:moveTo>
                    <a:pt x="7941" y="43781"/>
                  </a:moveTo>
                  <a:lnTo>
                    <a:pt x="7941" y="50268"/>
                  </a:lnTo>
                  <a:lnTo>
                    <a:pt x="20293" y="50268"/>
                  </a:lnTo>
                  <a:lnTo>
                    <a:pt x="20293" y="43781"/>
                  </a:lnTo>
                  <a:close/>
                  <a:moveTo>
                    <a:pt x="98823" y="31131"/>
                  </a:moveTo>
                  <a:lnTo>
                    <a:pt x="98823" y="37618"/>
                  </a:lnTo>
                  <a:lnTo>
                    <a:pt x="111175" y="37618"/>
                  </a:lnTo>
                  <a:lnTo>
                    <a:pt x="111175" y="31131"/>
                  </a:lnTo>
                  <a:close/>
                  <a:moveTo>
                    <a:pt x="7941" y="31131"/>
                  </a:moveTo>
                  <a:lnTo>
                    <a:pt x="7941" y="37618"/>
                  </a:lnTo>
                  <a:lnTo>
                    <a:pt x="20293" y="37618"/>
                  </a:lnTo>
                  <a:lnTo>
                    <a:pt x="20293" y="31131"/>
                  </a:lnTo>
                  <a:close/>
                  <a:moveTo>
                    <a:pt x="37203" y="24881"/>
                  </a:moveTo>
                  <a:lnTo>
                    <a:pt x="37203" y="95118"/>
                  </a:lnTo>
                  <a:lnTo>
                    <a:pt x="87817" y="60000"/>
                  </a:lnTo>
                  <a:close/>
                  <a:moveTo>
                    <a:pt x="98823" y="18481"/>
                  </a:moveTo>
                  <a:lnTo>
                    <a:pt x="98823" y="24967"/>
                  </a:lnTo>
                  <a:lnTo>
                    <a:pt x="111175" y="24967"/>
                  </a:lnTo>
                  <a:lnTo>
                    <a:pt x="111175" y="18481"/>
                  </a:lnTo>
                  <a:close/>
                  <a:moveTo>
                    <a:pt x="7941" y="18481"/>
                  </a:moveTo>
                  <a:lnTo>
                    <a:pt x="7941" y="24967"/>
                  </a:lnTo>
                  <a:lnTo>
                    <a:pt x="20293" y="24967"/>
                  </a:lnTo>
                  <a:lnTo>
                    <a:pt x="20293" y="18481"/>
                  </a:lnTo>
                  <a:close/>
                  <a:moveTo>
                    <a:pt x="98823" y="5830"/>
                  </a:moveTo>
                  <a:lnTo>
                    <a:pt x="98823" y="12317"/>
                  </a:lnTo>
                  <a:lnTo>
                    <a:pt x="111175" y="12317"/>
                  </a:lnTo>
                  <a:lnTo>
                    <a:pt x="111175" y="5830"/>
                  </a:lnTo>
                  <a:close/>
                  <a:moveTo>
                    <a:pt x="7941" y="5830"/>
                  </a:moveTo>
                  <a:lnTo>
                    <a:pt x="7941" y="12317"/>
                  </a:lnTo>
                  <a:lnTo>
                    <a:pt x="20293" y="12317"/>
                  </a:lnTo>
                  <a:lnTo>
                    <a:pt x="20293" y="583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Shape 902"/>
            <p:cNvSpPr/>
            <p:nvPr/>
          </p:nvSpPr>
          <p:spPr>
            <a:xfrm>
              <a:off x="3643193" y="2003815"/>
              <a:ext cx="263568" cy="22032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823" y="107034"/>
                  </a:moveTo>
                  <a:lnTo>
                    <a:pt x="98823" y="113520"/>
                  </a:lnTo>
                  <a:lnTo>
                    <a:pt x="111175" y="113520"/>
                  </a:lnTo>
                  <a:lnTo>
                    <a:pt x="111175" y="107034"/>
                  </a:lnTo>
                  <a:close/>
                  <a:moveTo>
                    <a:pt x="7941" y="107034"/>
                  </a:moveTo>
                  <a:lnTo>
                    <a:pt x="7941" y="113520"/>
                  </a:lnTo>
                  <a:lnTo>
                    <a:pt x="20293" y="113520"/>
                  </a:lnTo>
                  <a:lnTo>
                    <a:pt x="20293" y="107034"/>
                  </a:lnTo>
                  <a:close/>
                  <a:moveTo>
                    <a:pt x="98823" y="94383"/>
                  </a:moveTo>
                  <a:lnTo>
                    <a:pt x="98823" y="100870"/>
                  </a:lnTo>
                  <a:lnTo>
                    <a:pt x="111175" y="100870"/>
                  </a:lnTo>
                  <a:lnTo>
                    <a:pt x="111175" y="94383"/>
                  </a:lnTo>
                  <a:close/>
                  <a:moveTo>
                    <a:pt x="7941" y="94383"/>
                  </a:moveTo>
                  <a:lnTo>
                    <a:pt x="7941" y="100870"/>
                  </a:lnTo>
                  <a:lnTo>
                    <a:pt x="20293" y="100870"/>
                  </a:lnTo>
                  <a:lnTo>
                    <a:pt x="20293" y="94383"/>
                  </a:lnTo>
                  <a:close/>
                  <a:moveTo>
                    <a:pt x="98823" y="81733"/>
                  </a:moveTo>
                  <a:lnTo>
                    <a:pt x="98823" y="88219"/>
                  </a:lnTo>
                  <a:lnTo>
                    <a:pt x="111175" y="88219"/>
                  </a:lnTo>
                  <a:lnTo>
                    <a:pt x="111175" y="81733"/>
                  </a:lnTo>
                  <a:close/>
                  <a:moveTo>
                    <a:pt x="7941" y="81733"/>
                  </a:moveTo>
                  <a:lnTo>
                    <a:pt x="7941" y="88219"/>
                  </a:lnTo>
                  <a:lnTo>
                    <a:pt x="20293" y="88219"/>
                  </a:lnTo>
                  <a:lnTo>
                    <a:pt x="20293" y="81733"/>
                  </a:lnTo>
                  <a:close/>
                  <a:moveTo>
                    <a:pt x="98823" y="69082"/>
                  </a:moveTo>
                  <a:lnTo>
                    <a:pt x="98823" y="75569"/>
                  </a:lnTo>
                  <a:lnTo>
                    <a:pt x="111175" y="75569"/>
                  </a:lnTo>
                  <a:lnTo>
                    <a:pt x="111175" y="69082"/>
                  </a:lnTo>
                  <a:close/>
                  <a:moveTo>
                    <a:pt x="7941" y="69082"/>
                  </a:moveTo>
                  <a:lnTo>
                    <a:pt x="7941" y="75569"/>
                  </a:lnTo>
                  <a:lnTo>
                    <a:pt x="20293" y="75569"/>
                  </a:lnTo>
                  <a:lnTo>
                    <a:pt x="20293" y="69082"/>
                  </a:lnTo>
                  <a:close/>
                  <a:moveTo>
                    <a:pt x="98823" y="56432"/>
                  </a:moveTo>
                  <a:lnTo>
                    <a:pt x="98823" y="62919"/>
                  </a:lnTo>
                  <a:lnTo>
                    <a:pt x="111175" y="62919"/>
                  </a:lnTo>
                  <a:lnTo>
                    <a:pt x="111175" y="56432"/>
                  </a:lnTo>
                  <a:close/>
                  <a:moveTo>
                    <a:pt x="7941" y="56432"/>
                  </a:moveTo>
                  <a:lnTo>
                    <a:pt x="7941" y="62919"/>
                  </a:lnTo>
                  <a:lnTo>
                    <a:pt x="20293" y="62919"/>
                  </a:lnTo>
                  <a:lnTo>
                    <a:pt x="20293" y="56432"/>
                  </a:lnTo>
                  <a:close/>
                  <a:moveTo>
                    <a:pt x="98823" y="43781"/>
                  </a:moveTo>
                  <a:lnTo>
                    <a:pt x="98823" y="50268"/>
                  </a:lnTo>
                  <a:lnTo>
                    <a:pt x="111175" y="50268"/>
                  </a:lnTo>
                  <a:lnTo>
                    <a:pt x="111175" y="43781"/>
                  </a:lnTo>
                  <a:close/>
                  <a:moveTo>
                    <a:pt x="7941" y="43781"/>
                  </a:moveTo>
                  <a:lnTo>
                    <a:pt x="7941" y="50268"/>
                  </a:lnTo>
                  <a:lnTo>
                    <a:pt x="20293" y="50268"/>
                  </a:lnTo>
                  <a:lnTo>
                    <a:pt x="20293" y="43781"/>
                  </a:lnTo>
                  <a:close/>
                  <a:moveTo>
                    <a:pt x="98823" y="31131"/>
                  </a:moveTo>
                  <a:lnTo>
                    <a:pt x="98823" y="37618"/>
                  </a:lnTo>
                  <a:lnTo>
                    <a:pt x="111175" y="37618"/>
                  </a:lnTo>
                  <a:lnTo>
                    <a:pt x="111175" y="31131"/>
                  </a:lnTo>
                  <a:close/>
                  <a:moveTo>
                    <a:pt x="7941" y="31131"/>
                  </a:moveTo>
                  <a:lnTo>
                    <a:pt x="7941" y="37618"/>
                  </a:lnTo>
                  <a:lnTo>
                    <a:pt x="20293" y="37618"/>
                  </a:lnTo>
                  <a:lnTo>
                    <a:pt x="20293" y="31131"/>
                  </a:lnTo>
                  <a:close/>
                  <a:moveTo>
                    <a:pt x="37203" y="24881"/>
                  </a:moveTo>
                  <a:lnTo>
                    <a:pt x="37203" y="95118"/>
                  </a:lnTo>
                  <a:lnTo>
                    <a:pt x="87817" y="60000"/>
                  </a:lnTo>
                  <a:close/>
                  <a:moveTo>
                    <a:pt x="98823" y="18481"/>
                  </a:moveTo>
                  <a:lnTo>
                    <a:pt x="98823" y="24967"/>
                  </a:lnTo>
                  <a:lnTo>
                    <a:pt x="111175" y="24967"/>
                  </a:lnTo>
                  <a:lnTo>
                    <a:pt x="111175" y="18481"/>
                  </a:lnTo>
                  <a:close/>
                  <a:moveTo>
                    <a:pt x="7941" y="18481"/>
                  </a:moveTo>
                  <a:lnTo>
                    <a:pt x="7941" y="24967"/>
                  </a:lnTo>
                  <a:lnTo>
                    <a:pt x="20293" y="24967"/>
                  </a:lnTo>
                  <a:lnTo>
                    <a:pt x="20293" y="18481"/>
                  </a:lnTo>
                  <a:close/>
                  <a:moveTo>
                    <a:pt x="98823" y="5830"/>
                  </a:moveTo>
                  <a:lnTo>
                    <a:pt x="98823" y="12317"/>
                  </a:lnTo>
                  <a:lnTo>
                    <a:pt x="111175" y="12317"/>
                  </a:lnTo>
                  <a:lnTo>
                    <a:pt x="111175" y="5830"/>
                  </a:lnTo>
                  <a:close/>
                  <a:moveTo>
                    <a:pt x="7941" y="5830"/>
                  </a:moveTo>
                  <a:lnTo>
                    <a:pt x="7941" y="12317"/>
                  </a:lnTo>
                  <a:lnTo>
                    <a:pt x="20293" y="12317"/>
                  </a:lnTo>
                  <a:lnTo>
                    <a:pt x="20293" y="583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Shape 902"/>
            <p:cNvSpPr/>
            <p:nvPr/>
          </p:nvSpPr>
          <p:spPr>
            <a:xfrm>
              <a:off x="3947233" y="2153383"/>
              <a:ext cx="151960" cy="12702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823" y="107034"/>
                  </a:moveTo>
                  <a:lnTo>
                    <a:pt x="98823" y="113520"/>
                  </a:lnTo>
                  <a:lnTo>
                    <a:pt x="111175" y="113520"/>
                  </a:lnTo>
                  <a:lnTo>
                    <a:pt x="111175" y="107034"/>
                  </a:lnTo>
                  <a:close/>
                  <a:moveTo>
                    <a:pt x="7941" y="107034"/>
                  </a:moveTo>
                  <a:lnTo>
                    <a:pt x="7941" y="113520"/>
                  </a:lnTo>
                  <a:lnTo>
                    <a:pt x="20293" y="113520"/>
                  </a:lnTo>
                  <a:lnTo>
                    <a:pt x="20293" y="107034"/>
                  </a:lnTo>
                  <a:close/>
                  <a:moveTo>
                    <a:pt x="98823" y="94383"/>
                  </a:moveTo>
                  <a:lnTo>
                    <a:pt x="98823" y="100870"/>
                  </a:lnTo>
                  <a:lnTo>
                    <a:pt x="111175" y="100870"/>
                  </a:lnTo>
                  <a:lnTo>
                    <a:pt x="111175" y="94383"/>
                  </a:lnTo>
                  <a:close/>
                  <a:moveTo>
                    <a:pt x="7941" y="94383"/>
                  </a:moveTo>
                  <a:lnTo>
                    <a:pt x="7941" y="100870"/>
                  </a:lnTo>
                  <a:lnTo>
                    <a:pt x="20293" y="100870"/>
                  </a:lnTo>
                  <a:lnTo>
                    <a:pt x="20293" y="94383"/>
                  </a:lnTo>
                  <a:close/>
                  <a:moveTo>
                    <a:pt x="98823" y="81733"/>
                  </a:moveTo>
                  <a:lnTo>
                    <a:pt x="98823" y="88219"/>
                  </a:lnTo>
                  <a:lnTo>
                    <a:pt x="111175" y="88219"/>
                  </a:lnTo>
                  <a:lnTo>
                    <a:pt x="111175" y="81733"/>
                  </a:lnTo>
                  <a:close/>
                  <a:moveTo>
                    <a:pt x="7941" y="81733"/>
                  </a:moveTo>
                  <a:lnTo>
                    <a:pt x="7941" y="88219"/>
                  </a:lnTo>
                  <a:lnTo>
                    <a:pt x="20293" y="88219"/>
                  </a:lnTo>
                  <a:lnTo>
                    <a:pt x="20293" y="81733"/>
                  </a:lnTo>
                  <a:close/>
                  <a:moveTo>
                    <a:pt x="98823" y="69082"/>
                  </a:moveTo>
                  <a:lnTo>
                    <a:pt x="98823" y="75569"/>
                  </a:lnTo>
                  <a:lnTo>
                    <a:pt x="111175" y="75569"/>
                  </a:lnTo>
                  <a:lnTo>
                    <a:pt x="111175" y="69082"/>
                  </a:lnTo>
                  <a:close/>
                  <a:moveTo>
                    <a:pt x="7941" y="69082"/>
                  </a:moveTo>
                  <a:lnTo>
                    <a:pt x="7941" y="75569"/>
                  </a:lnTo>
                  <a:lnTo>
                    <a:pt x="20293" y="75569"/>
                  </a:lnTo>
                  <a:lnTo>
                    <a:pt x="20293" y="69082"/>
                  </a:lnTo>
                  <a:close/>
                  <a:moveTo>
                    <a:pt x="98823" y="56432"/>
                  </a:moveTo>
                  <a:lnTo>
                    <a:pt x="98823" y="62919"/>
                  </a:lnTo>
                  <a:lnTo>
                    <a:pt x="111175" y="62919"/>
                  </a:lnTo>
                  <a:lnTo>
                    <a:pt x="111175" y="56432"/>
                  </a:lnTo>
                  <a:close/>
                  <a:moveTo>
                    <a:pt x="7941" y="56432"/>
                  </a:moveTo>
                  <a:lnTo>
                    <a:pt x="7941" y="62919"/>
                  </a:lnTo>
                  <a:lnTo>
                    <a:pt x="20293" y="62919"/>
                  </a:lnTo>
                  <a:lnTo>
                    <a:pt x="20293" y="56432"/>
                  </a:lnTo>
                  <a:close/>
                  <a:moveTo>
                    <a:pt x="98823" y="43781"/>
                  </a:moveTo>
                  <a:lnTo>
                    <a:pt x="98823" y="50268"/>
                  </a:lnTo>
                  <a:lnTo>
                    <a:pt x="111175" y="50268"/>
                  </a:lnTo>
                  <a:lnTo>
                    <a:pt x="111175" y="43781"/>
                  </a:lnTo>
                  <a:close/>
                  <a:moveTo>
                    <a:pt x="7941" y="43781"/>
                  </a:moveTo>
                  <a:lnTo>
                    <a:pt x="7941" y="50268"/>
                  </a:lnTo>
                  <a:lnTo>
                    <a:pt x="20293" y="50268"/>
                  </a:lnTo>
                  <a:lnTo>
                    <a:pt x="20293" y="43781"/>
                  </a:lnTo>
                  <a:close/>
                  <a:moveTo>
                    <a:pt x="98823" y="31131"/>
                  </a:moveTo>
                  <a:lnTo>
                    <a:pt x="98823" y="37618"/>
                  </a:lnTo>
                  <a:lnTo>
                    <a:pt x="111175" y="37618"/>
                  </a:lnTo>
                  <a:lnTo>
                    <a:pt x="111175" y="31131"/>
                  </a:lnTo>
                  <a:close/>
                  <a:moveTo>
                    <a:pt x="7941" y="31131"/>
                  </a:moveTo>
                  <a:lnTo>
                    <a:pt x="7941" y="37618"/>
                  </a:lnTo>
                  <a:lnTo>
                    <a:pt x="20293" y="37618"/>
                  </a:lnTo>
                  <a:lnTo>
                    <a:pt x="20293" y="31131"/>
                  </a:lnTo>
                  <a:close/>
                  <a:moveTo>
                    <a:pt x="37203" y="24881"/>
                  </a:moveTo>
                  <a:lnTo>
                    <a:pt x="37203" y="95118"/>
                  </a:lnTo>
                  <a:lnTo>
                    <a:pt x="87817" y="60000"/>
                  </a:lnTo>
                  <a:close/>
                  <a:moveTo>
                    <a:pt x="98823" y="18481"/>
                  </a:moveTo>
                  <a:lnTo>
                    <a:pt x="98823" y="24967"/>
                  </a:lnTo>
                  <a:lnTo>
                    <a:pt x="111175" y="24967"/>
                  </a:lnTo>
                  <a:lnTo>
                    <a:pt x="111175" y="18481"/>
                  </a:lnTo>
                  <a:close/>
                  <a:moveTo>
                    <a:pt x="7941" y="18481"/>
                  </a:moveTo>
                  <a:lnTo>
                    <a:pt x="7941" y="24967"/>
                  </a:lnTo>
                  <a:lnTo>
                    <a:pt x="20293" y="24967"/>
                  </a:lnTo>
                  <a:lnTo>
                    <a:pt x="20293" y="18481"/>
                  </a:lnTo>
                  <a:close/>
                  <a:moveTo>
                    <a:pt x="98823" y="5830"/>
                  </a:moveTo>
                  <a:lnTo>
                    <a:pt x="98823" y="12317"/>
                  </a:lnTo>
                  <a:lnTo>
                    <a:pt x="111175" y="12317"/>
                  </a:lnTo>
                  <a:lnTo>
                    <a:pt x="111175" y="5830"/>
                  </a:lnTo>
                  <a:close/>
                  <a:moveTo>
                    <a:pt x="7941" y="5830"/>
                  </a:moveTo>
                  <a:lnTo>
                    <a:pt x="7941" y="12317"/>
                  </a:lnTo>
                  <a:lnTo>
                    <a:pt x="20293" y="12317"/>
                  </a:lnTo>
                  <a:lnTo>
                    <a:pt x="20293" y="583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" name="矩形 41"/>
          <p:cNvSpPr/>
          <p:nvPr/>
        </p:nvSpPr>
        <p:spPr>
          <a:xfrm>
            <a:off x="0" y="396674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>
              <a:buClr>
                <a:schemeClr val="dk1"/>
              </a:buClr>
              <a:buSzPct val="100000"/>
            </a:pPr>
            <a:r>
              <a:rPr lang="zh-TW" altLang="zh-TW" sz="1800" b="1" dirty="0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Microsoft JhengHei"/>
              </a:rPr>
              <a:t>可先在</a:t>
            </a:r>
            <a:r>
              <a:rPr lang="zh-TW" altLang="zh-TW" sz="2400" b="1" dirty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Microsoft JhengHei"/>
              </a:rPr>
              <a:t>本地端轉檔</a:t>
            </a:r>
            <a:r>
              <a:rPr lang="zh-TW" altLang="zh-TW" sz="1800" b="1" dirty="0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Microsoft JhengHei"/>
              </a:rPr>
              <a:t>再將檔案上傳至NAS</a:t>
            </a:r>
            <a:r>
              <a:rPr lang="zh-TW" altLang="zh-TW" sz="1800" b="1" dirty="0" smtClean="0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Microsoft JhengHei"/>
              </a:rPr>
              <a:t>，解決</a:t>
            </a:r>
            <a:r>
              <a:rPr lang="zh-TW" altLang="en-US" sz="1800" b="1" dirty="0" smtClean="0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Microsoft JhengHei"/>
              </a:rPr>
              <a:t>部分低階</a:t>
            </a:r>
            <a:r>
              <a:rPr lang="zh-TW" altLang="zh-TW" sz="1800" b="1" dirty="0" smtClean="0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Microsoft JhengHei"/>
              </a:rPr>
              <a:t>A</a:t>
            </a:r>
            <a:r>
              <a:rPr lang="zh-TW" altLang="zh-TW" sz="1800" b="1" dirty="0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Microsoft JhengHei"/>
              </a:rPr>
              <a:t>RM機種不支援轉檔的問題</a:t>
            </a:r>
          </a:p>
        </p:txBody>
      </p:sp>
      <p:sp>
        <p:nvSpPr>
          <p:cNvPr id="43" name="Shape 902"/>
          <p:cNvSpPr/>
          <p:nvPr/>
        </p:nvSpPr>
        <p:spPr>
          <a:xfrm>
            <a:off x="3804063" y="3269234"/>
            <a:ext cx="457745" cy="38263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8823" y="107034"/>
                </a:moveTo>
                <a:lnTo>
                  <a:pt x="98823" y="113520"/>
                </a:lnTo>
                <a:lnTo>
                  <a:pt x="111175" y="113520"/>
                </a:lnTo>
                <a:lnTo>
                  <a:pt x="111175" y="107034"/>
                </a:lnTo>
                <a:close/>
                <a:moveTo>
                  <a:pt x="7941" y="107034"/>
                </a:moveTo>
                <a:lnTo>
                  <a:pt x="7941" y="113520"/>
                </a:lnTo>
                <a:lnTo>
                  <a:pt x="20293" y="113520"/>
                </a:lnTo>
                <a:lnTo>
                  <a:pt x="20293" y="107034"/>
                </a:lnTo>
                <a:close/>
                <a:moveTo>
                  <a:pt x="98823" y="94383"/>
                </a:moveTo>
                <a:lnTo>
                  <a:pt x="98823" y="100870"/>
                </a:lnTo>
                <a:lnTo>
                  <a:pt x="111175" y="100870"/>
                </a:lnTo>
                <a:lnTo>
                  <a:pt x="111175" y="94383"/>
                </a:lnTo>
                <a:close/>
                <a:moveTo>
                  <a:pt x="7941" y="94383"/>
                </a:moveTo>
                <a:lnTo>
                  <a:pt x="7941" y="100870"/>
                </a:lnTo>
                <a:lnTo>
                  <a:pt x="20293" y="100870"/>
                </a:lnTo>
                <a:lnTo>
                  <a:pt x="20293" y="94383"/>
                </a:lnTo>
                <a:close/>
                <a:moveTo>
                  <a:pt x="98823" y="81733"/>
                </a:moveTo>
                <a:lnTo>
                  <a:pt x="98823" y="88219"/>
                </a:lnTo>
                <a:lnTo>
                  <a:pt x="111175" y="88219"/>
                </a:lnTo>
                <a:lnTo>
                  <a:pt x="111175" y="81733"/>
                </a:lnTo>
                <a:close/>
                <a:moveTo>
                  <a:pt x="7941" y="81733"/>
                </a:moveTo>
                <a:lnTo>
                  <a:pt x="7941" y="88219"/>
                </a:lnTo>
                <a:lnTo>
                  <a:pt x="20293" y="88219"/>
                </a:lnTo>
                <a:lnTo>
                  <a:pt x="20293" y="81733"/>
                </a:lnTo>
                <a:close/>
                <a:moveTo>
                  <a:pt x="98823" y="69082"/>
                </a:moveTo>
                <a:lnTo>
                  <a:pt x="98823" y="75569"/>
                </a:lnTo>
                <a:lnTo>
                  <a:pt x="111175" y="75569"/>
                </a:lnTo>
                <a:lnTo>
                  <a:pt x="111175" y="69082"/>
                </a:lnTo>
                <a:close/>
                <a:moveTo>
                  <a:pt x="7941" y="69082"/>
                </a:moveTo>
                <a:lnTo>
                  <a:pt x="7941" y="75569"/>
                </a:lnTo>
                <a:lnTo>
                  <a:pt x="20293" y="75569"/>
                </a:lnTo>
                <a:lnTo>
                  <a:pt x="20293" y="69082"/>
                </a:lnTo>
                <a:close/>
                <a:moveTo>
                  <a:pt x="98823" y="56432"/>
                </a:moveTo>
                <a:lnTo>
                  <a:pt x="98823" y="62919"/>
                </a:lnTo>
                <a:lnTo>
                  <a:pt x="111175" y="62919"/>
                </a:lnTo>
                <a:lnTo>
                  <a:pt x="111175" y="56432"/>
                </a:lnTo>
                <a:close/>
                <a:moveTo>
                  <a:pt x="7941" y="56432"/>
                </a:moveTo>
                <a:lnTo>
                  <a:pt x="7941" y="62919"/>
                </a:lnTo>
                <a:lnTo>
                  <a:pt x="20293" y="62919"/>
                </a:lnTo>
                <a:lnTo>
                  <a:pt x="20293" y="56432"/>
                </a:lnTo>
                <a:close/>
                <a:moveTo>
                  <a:pt x="98823" y="43781"/>
                </a:moveTo>
                <a:lnTo>
                  <a:pt x="98823" y="50268"/>
                </a:lnTo>
                <a:lnTo>
                  <a:pt x="111175" y="50268"/>
                </a:lnTo>
                <a:lnTo>
                  <a:pt x="111175" y="43781"/>
                </a:lnTo>
                <a:close/>
                <a:moveTo>
                  <a:pt x="7941" y="43781"/>
                </a:moveTo>
                <a:lnTo>
                  <a:pt x="7941" y="50268"/>
                </a:lnTo>
                <a:lnTo>
                  <a:pt x="20293" y="50268"/>
                </a:lnTo>
                <a:lnTo>
                  <a:pt x="20293" y="43781"/>
                </a:lnTo>
                <a:close/>
                <a:moveTo>
                  <a:pt x="98823" y="31131"/>
                </a:moveTo>
                <a:lnTo>
                  <a:pt x="98823" y="37618"/>
                </a:lnTo>
                <a:lnTo>
                  <a:pt x="111175" y="37618"/>
                </a:lnTo>
                <a:lnTo>
                  <a:pt x="111175" y="31131"/>
                </a:lnTo>
                <a:close/>
                <a:moveTo>
                  <a:pt x="7941" y="31131"/>
                </a:moveTo>
                <a:lnTo>
                  <a:pt x="7941" y="37618"/>
                </a:lnTo>
                <a:lnTo>
                  <a:pt x="20293" y="37618"/>
                </a:lnTo>
                <a:lnTo>
                  <a:pt x="20293" y="31131"/>
                </a:lnTo>
                <a:close/>
                <a:moveTo>
                  <a:pt x="37203" y="24881"/>
                </a:moveTo>
                <a:lnTo>
                  <a:pt x="37203" y="95118"/>
                </a:lnTo>
                <a:lnTo>
                  <a:pt x="87817" y="60000"/>
                </a:lnTo>
                <a:close/>
                <a:moveTo>
                  <a:pt x="98823" y="18481"/>
                </a:moveTo>
                <a:lnTo>
                  <a:pt x="98823" y="24967"/>
                </a:lnTo>
                <a:lnTo>
                  <a:pt x="111175" y="24967"/>
                </a:lnTo>
                <a:lnTo>
                  <a:pt x="111175" y="18481"/>
                </a:lnTo>
                <a:close/>
                <a:moveTo>
                  <a:pt x="7941" y="18481"/>
                </a:moveTo>
                <a:lnTo>
                  <a:pt x="7941" y="24967"/>
                </a:lnTo>
                <a:lnTo>
                  <a:pt x="20293" y="24967"/>
                </a:lnTo>
                <a:lnTo>
                  <a:pt x="20293" y="18481"/>
                </a:lnTo>
                <a:close/>
                <a:moveTo>
                  <a:pt x="98823" y="5830"/>
                </a:moveTo>
                <a:lnTo>
                  <a:pt x="98823" y="12317"/>
                </a:lnTo>
                <a:lnTo>
                  <a:pt x="111175" y="12317"/>
                </a:lnTo>
                <a:lnTo>
                  <a:pt x="111175" y="5830"/>
                </a:lnTo>
                <a:close/>
                <a:moveTo>
                  <a:pt x="7941" y="5830"/>
                </a:moveTo>
                <a:lnTo>
                  <a:pt x="7941" y="12317"/>
                </a:lnTo>
                <a:lnTo>
                  <a:pt x="20293" y="12317"/>
                </a:lnTo>
                <a:lnTo>
                  <a:pt x="20293" y="583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Shape 322"/>
          <p:cNvSpPr/>
          <p:nvPr/>
        </p:nvSpPr>
        <p:spPr>
          <a:xfrm>
            <a:off x="3140458" y="3278655"/>
            <a:ext cx="550399" cy="36480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0993" y="25616"/>
                </a:moveTo>
                <a:cubicBezTo>
                  <a:pt x="74756" y="25616"/>
                  <a:pt x="77806" y="30257"/>
                  <a:pt x="77806" y="35981"/>
                </a:cubicBezTo>
                <a:cubicBezTo>
                  <a:pt x="77806" y="41706"/>
                  <a:pt x="74756" y="46347"/>
                  <a:pt x="70993" y="46347"/>
                </a:cubicBezTo>
                <a:cubicBezTo>
                  <a:pt x="67231" y="46347"/>
                  <a:pt x="64181" y="41706"/>
                  <a:pt x="64181" y="35981"/>
                </a:cubicBezTo>
                <a:cubicBezTo>
                  <a:pt x="64181" y="30257"/>
                  <a:pt x="67231" y="25616"/>
                  <a:pt x="70993" y="25616"/>
                </a:cubicBezTo>
                <a:close/>
                <a:moveTo>
                  <a:pt x="44353" y="15369"/>
                </a:moveTo>
                <a:lnTo>
                  <a:pt x="68961" y="82195"/>
                </a:lnTo>
                <a:lnTo>
                  <a:pt x="83818" y="47833"/>
                </a:lnTo>
                <a:lnTo>
                  <a:pt x="108131" y="104068"/>
                </a:lnTo>
                <a:lnTo>
                  <a:pt x="77016" y="104068"/>
                </a:lnTo>
                <a:lnTo>
                  <a:pt x="59504" y="104068"/>
                </a:lnTo>
                <a:lnTo>
                  <a:pt x="11689" y="104068"/>
                </a:lnTo>
                <a:close/>
                <a:moveTo>
                  <a:pt x="6666" y="9280"/>
                </a:moveTo>
                <a:lnTo>
                  <a:pt x="6666" y="110719"/>
                </a:lnTo>
                <a:lnTo>
                  <a:pt x="113333" y="110719"/>
                </a:lnTo>
                <a:lnTo>
                  <a:pt x="113333" y="928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" name="群組 44"/>
          <p:cNvGrpSpPr/>
          <p:nvPr/>
        </p:nvGrpSpPr>
        <p:grpSpPr>
          <a:xfrm>
            <a:off x="2787018" y="1897775"/>
            <a:ext cx="878568" cy="662833"/>
            <a:chOff x="2282549" y="1551467"/>
            <a:chExt cx="928408" cy="700435"/>
          </a:xfrm>
        </p:grpSpPr>
        <p:grpSp>
          <p:nvGrpSpPr>
            <p:cNvPr id="46" name="群組 1"/>
            <p:cNvGrpSpPr/>
            <p:nvPr/>
          </p:nvGrpSpPr>
          <p:grpSpPr>
            <a:xfrm>
              <a:off x="2282549" y="1551467"/>
              <a:ext cx="928408" cy="700435"/>
              <a:chOff x="2494904" y="1895973"/>
              <a:chExt cx="928408" cy="700435"/>
            </a:xfrm>
          </p:grpSpPr>
          <p:sp>
            <p:nvSpPr>
              <p:cNvPr id="50" name="圓角矩形 49"/>
              <p:cNvSpPr/>
              <p:nvPr/>
            </p:nvSpPr>
            <p:spPr>
              <a:xfrm>
                <a:off x="2530916" y="1939041"/>
                <a:ext cx="892396" cy="657367"/>
              </a:xfrm>
              <a:prstGeom prst="roundRect">
                <a:avLst/>
              </a:prstGeom>
              <a:solidFill>
                <a:schemeClr val="accent5"/>
              </a:solidFill>
              <a:ln w="1905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dirty="0"/>
              </a:p>
            </p:txBody>
          </p:sp>
          <p:sp>
            <p:nvSpPr>
              <p:cNvPr id="51" name="圓角矩形 50"/>
              <p:cNvSpPr/>
              <p:nvPr/>
            </p:nvSpPr>
            <p:spPr>
              <a:xfrm>
                <a:off x="2494904" y="1895973"/>
                <a:ext cx="892396" cy="657367"/>
              </a:xfrm>
              <a:prstGeom prst="roundRect">
                <a:avLst/>
              </a:prstGeom>
              <a:solidFill>
                <a:srgbClr val="FFFFFF"/>
              </a:solidFill>
              <a:ln w="19050" cmpd="sng"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dirty="0"/>
              </a:p>
            </p:txBody>
          </p:sp>
        </p:grpSp>
        <p:sp>
          <p:nvSpPr>
            <p:cNvPr id="47" name="Shape 322"/>
            <p:cNvSpPr/>
            <p:nvPr/>
          </p:nvSpPr>
          <p:spPr>
            <a:xfrm>
              <a:off x="2351794" y="1695501"/>
              <a:ext cx="362660" cy="24037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93" y="25616"/>
                  </a:moveTo>
                  <a:cubicBezTo>
                    <a:pt x="74756" y="25616"/>
                    <a:pt x="77806" y="30257"/>
                    <a:pt x="77806" y="35981"/>
                  </a:cubicBezTo>
                  <a:cubicBezTo>
                    <a:pt x="77806" y="41706"/>
                    <a:pt x="74756" y="46347"/>
                    <a:pt x="70993" y="46347"/>
                  </a:cubicBezTo>
                  <a:cubicBezTo>
                    <a:pt x="67231" y="46347"/>
                    <a:pt x="64181" y="41706"/>
                    <a:pt x="64181" y="35981"/>
                  </a:cubicBezTo>
                  <a:cubicBezTo>
                    <a:pt x="64181" y="30257"/>
                    <a:pt x="67231" y="25616"/>
                    <a:pt x="70993" y="25616"/>
                  </a:cubicBezTo>
                  <a:close/>
                  <a:moveTo>
                    <a:pt x="44353" y="15369"/>
                  </a:moveTo>
                  <a:lnTo>
                    <a:pt x="68961" y="82195"/>
                  </a:lnTo>
                  <a:lnTo>
                    <a:pt x="83818" y="47833"/>
                  </a:lnTo>
                  <a:lnTo>
                    <a:pt x="108131" y="104068"/>
                  </a:lnTo>
                  <a:lnTo>
                    <a:pt x="77016" y="104068"/>
                  </a:lnTo>
                  <a:lnTo>
                    <a:pt x="59504" y="104068"/>
                  </a:lnTo>
                  <a:lnTo>
                    <a:pt x="11689" y="104068"/>
                  </a:lnTo>
                  <a:close/>
                  <a:moveTo>
                    <a:pt x="6666" y="9280"/>
                  </a:moveTo>
                  <a:lnTo>
                    <a:pt x="6666" y="110719"/>
                  </a:lnTo>
                  <a:lnTo>
                    <a:pt x="113333" y="110719"/>
                  </a:lnTo>
                  <a:lnTo>
                    <a:pt x="113333" y="928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/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Shape 322"/>
            <p:cNvSpPr/>
            <p:nvPr/>
          </p:nvSpPr>
          <p:spPr>
            <a:xfrm>
              <a:off x="2774717" y="1685568"/>
              <a:ext cx="287440" cy="1905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93" y="25616"/>
                  </a:moveTo>
                  <a:cubicBezTo>
                    <a:pt x="74756" y="25616"/>
                    <a:pt x="77806" y="30257"/>
                    <a:pt x="77806" y="35981"/>
                  </a:cubicBezTo>
                  <a:cubicBezTo>
                    <a:pt x="77806" y="41706"/>
                    <a:pt x="74756" y="46347"/>
                    <a:pt x="70993" y="46347"/>
                  </a:cubicBezTo>
                  <a:cubicBezTo>
                    <a:pt x="67231" y="46347"/>
                    <a:pt x="64181" y="41706"/>
                    <a:pt x="64181" y="35981"/>
                  </a:cubicBezTo>
                  <a:cubicBezTo>
                    <a:pt x="64181" y="30257"/>
                    <a:pt x="67231" y="25616"/>
                    <a:pt x="70993" y="25616"/>
                  </a:cubicBezTo>
                  <a:close/>
                  <a:moveTo>
                    <a:pt x="44353" y="15369"/>
                  </a:moveTo>
                  <a:lnTo>
                    <a:pt x="68961" y="82195"/>
                  </a:lnTo>
                  <a:lnTo>
                    <a:pt x="83818" y="47833"/>
                  </a:lnTo>
                  <a:lnTo>
                    <a:pt x="108131" y="104068"/>
                  </a:lnTo>
                  <a:lnTo>
                    <a:pt x="77016" y="104068"/>
                  </a:lnTo>
                  <a:lnTo>
                    <a:pt x="59504" y="104068"/>
                  </a:lnTo>
                  <a:lnTo>
                    <a:pt x="11689" y="104068"/>
                  </a:lnTo>
                  <a:close/>
                  <a:moveTo>
                    <a:pt x="6666" y="9280"/>
                  </a:moveTo>
                  <a:lnTo>
                    <a:pt x="6666" y="110719"/>
                  </a:lnTo>
                  <a:lnTo>
                    <a:pt x="113333" y="110719"/>
                  </a:lnTo>
                  <a:lnTo>
                    <a:pt x="113333" y="928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  <a:alpha val="67000"/>
              </a:schemeClr>
            </a:solidFill>
            <a:ln>
              <a:noFill/>
            </a:ln>
            <a:effectLst/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Shape 322"/>
            <p:cNvSpPr/>
            <p:nvPr/>
          </p:nvSpPr>
          <p:spPr>
            <a:xfrm>
              <a:off x="2778528" y="1940981"/>
              <a:ext cx="209296" cy="13872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93" y="25616"/>
                  </a:moveTo>
                  <a:cubicBezTo>
                    <a:pt x="74756" y="25616"/>
                    <a:pt x="77806" y="30257"/>
                    <a:pt x="77806" y="35981"/>
                  </a:cubicBezTo>
                  <a:cubicBezTo>
                    <a:pt x="77806" y="41706"/>
                    <a:pt x="74756" y="46347"/>
                    <a:pt x="70993" y="46347"/>
                  </a:cubicBezTo>
                  <a:cubicBezTo>
                    <a:pt x="67231" y="46347"/>
                    <a:pt x="64181" y="41706"/>
                    <a:pt x="64181" y="35981"/>
                  </a:cubicBezTo>
                  <a:cubicBezTo>
                    <a:pt x="64181" y="30257"/>
                    <a:pt x="67231" y="25616"/>
                    <a:pt x="70993" y="25616"/>
                  </a:cubicBezTo>
                  <a:close/>
                  <a:moveTo>
                    <a:pt x="44353" y="15369"/>
                  </a:moveTo>
                  <a:lnTo>
                    <a:pt x="68961" y="82195"/>
                  </a:lnTo>
                  <a:lnTo>
                    <a:pt x="83818" y="47833"/>
                  </a:lnTo>
                  <a:lnTo>
                    <a:pt x="108131" y="104068"/>
                  </a:lnTo>
                  <a:lnTo>
                    <a:pt x="77016" y="104068"/>
                  </a:lnTo>
                  <a:lnTo>
                    <a:pt x="59504" y="104068"/>
                  </a:lnTo>
                  <a:lnTo>
                    <a:pt x="11689" y="104068"/>
                  </a:lnTo>
                  <a:close/>
                  <a:moveTo>
                    <a:pt x="6666" y="9280"/>
                  </a:moveTo>
                  <a:lnTo>
                    <a:pt x="6666" y="110719"/>
                  </a:lnTo>
                  <a:lnTo>
                    <a:pt x="113333" y="110719"/>
                  </a:lnTo>
                  <a:lnTo>
                    <a:pt x="113333" y="928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  <a:alpha val="42000"/>
              </a:schemeClr>
            </a:solidFill>
            <a:ln>
              <a:noFill/>
            </a:ln>
            <a:effectLst/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" name="橢圓 51"/>
          <p:cNvSpPr/>
          <p:nvPr/>
        </p:nvSpPr>
        <p:spPr>
          <a:xfrm>
            <a:off x="2420977" y="3075806"/>
            <a:ext cx="585957" cy="58595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Shape 839"/>
          <p:cNvSpPr/>
          <p:nvPr/>
        </p:nvSpPr>
        <p:spPr>
          <a:xfrm>
            <a:off x="2522428" y="3173068"/>
            <a:ext cx="374322" cy="37906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0846" y="62585"/>
                </a:moveTo>
                <a:lnTo>
                  <a:pt x="120000" y="63779"/>
                </a:lnTo>
                <a:cubicBezTo>
                  <a:pt x="118339" y="89770"/>
                  <a:pt x="99887" y="111735"/>
                  <a:pt x="74327" y="118148"/>
                </a:cubicBezTo>
                <a:cubicBezTo>
                  <a:pt x="50271" y="124185"/>
                  <a:pt x="25088" y="115149"/>
                  <a:pt x="10673" y="95564"/>
                </a:cubicBezTo>
                <a:lnTo>
                  <a:pt x="4345" y="99172"/>
                </a:lnTo>
                <a:lnTo>
                  <a:pt x="4410" y="66816"/>
                </a:lnTo>
                <a:lnTo>
                  <a:pt x="32818" y="82939"/>
                </a:lnTo>
                <a:lnTo>
                  <a:pt x="27355" y="86053"/>
                </a:lnTo>
                <a:cubicBezTo>
                  <a:pt x="37414" y="98247"/>
                  <a:pt x="53859" y="103730"/>
                  <a:pt x="69600" y="99780"/>
                </a:cubicBezTo>
                <a:cubicBezTo>
                  <a:pt x="87087" y="95393"/>
                  <a:pt x="99710" y="80366"/>
                  <a:pt x="100846" y="62585"/>
                </a:cubicBezTo>
                <a:close/>
                <a:moveTo>
                  <a:pt x="60091" y="2"/>
                </a:moveTo>
                <a:cubicBezTo>
                  <a:pt x="79341" y="-169"/>
                  <a:pt x="97814" y="8730"/>
                  <a:pt x="109326" y="24436"/>
                </a:cubicBezTo>
                <a:lnTo>
                  <a:pt x="115655" y="20828"/>
                </a:lnTo>
                <a:lnTo>
                  <a:pt x="115589" y="53184"/>
                </a:lnTo>
                <a:lnTo>
                  <a:pt x="87182" y="37062"/>
                </a:lnTo>
                <a:lnTo>
                  <a:pt x="92644" y="33947"/>
                </a:lnTo>
                <a:cubicBezTo>
                  <a:pt x="82585" y="21753"/>
                  <a:pt x="66140" y="16270"/>
                  <a:pt x="50399" y="20220"/>
                </a:cubicBezTo>
                <a:cubicBezTo>
                  <a:pt x="32912" y="24607"/>
                  <a:pt x="20289" y="39634"/>
                  <a:pt x="19153" y="57415"/>
                </a:cubicBezTo>
                <a:lnTo>
                  <a:pt x="0" y="56221"/>
                </a:lnTo>
                <a:cubicBezTo>
                  <a:pt x="1660" y="30230"/>
                  <a:pt x="20112" y="8265"/>
                  <a:pt x="45672" y="1852"/>
                </a:cubicBezTo>
                <a:cubicBezTo>
                  <a:pt x="50465" y="649"/>
                  <a:pt x="55302" y="45"/>
                  <a:pt x="60091" y="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NAS </a:t>
            </a:r>
            <a:r>
              <a:rPr kumimoji="1" lang="zh-TW" altLang="en-US" dirty="0" smtClean="0"/>
              <a:t>功能如何取捨</a:t>
            </a:r>
            <a:r>
              <a:rPr kumimoji="1" lang="en-US" altLang="zh-TW" dirty="0" smtClean="0"/>
              <a:t>?</a:t>
            </a:r>
            <a:endParaRPr kumimoji="1" lang="zh-TW" altLang="en-US" dirty="0"/>
          </a:p>
        </p:txBody>
      </p:sp>
      <p:pic>
        <p:nvPicPr>
          <p:cNvPr id="1026" name="Picture 2" descr="C:\Users\user\Desktop\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5950" y="854428"/>
            <a:ext cx="5252100" cy="3641442"/>
          </a:xfrm>
          <a:prstGeom prst="rect">
            <a:avLst/>
          </a:prstGeom>
          <a:noFill/>
        </p:spPr>
      </p:pic>
      <p:sp>
        <p:nvSpPr>
          <p:cNvPr id="11" name="文字方塊 10"/>
          <p:cNvSpPr txBox="1"/>
          <p:nvPr/>
        </p:nvSpPr>
        <p:spPr>
          <a:xfrm>
            <a:off x="2494105" y="831439"/>
            <a:ext cx="141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多媒體功能</a:t>
            </a:r>
            <a:endParaRPr kumimoji="1"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150147" y="831439"/>
            <a:ext cx="141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儲存功能</a:t>
            </a:r>
            <a:endParaRPr kumimoji="1"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 rot="509461">
            <a:off x="2618747" y="1837181"/>
            <a:ext cx="141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轉檔</a:t>
            </a:r>
            <a:endParaRPr kumimoji="1"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 rot="509461">
            <a:off x="2521478" y="2485253"/>
            <a:ext cx="141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播放</a:t>
            </a:r>
            <a:endParaRPr kumimoji="1"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 rot="509461">
            <a:off x="5499067" y="1653167"/>
            <a:ext cx="141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快照</a:t>
            </a:r>
            <a:endParaRPr kumimoji="1"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 rot="509461">
            <a:off x="5427059" y="2301239"/>
            <a:ext cx="141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備份</a:t>
            </a:r>
            <a:endParaRPr kumimoji="1"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 rot="509461">
            <a:off x="5321791" y="2937397"/>
            <a:ext cx="141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存取效能</a:t>
            </a:r>
            <a:endParaRPr kumimoji="1"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3790249" y="3846483"/>
            <a:ext cx="141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預算</a:t>
            </a:r>
            <a:endParaRPr kumimoji="1"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1907704" y="4456029"/>
            <a:ext cx="5256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 smtClean="0">
                <a:latin typeface="微軟正黑體" pitchFamily="34" charset="-120"/>
                <a:ea typeface="微軟正黑體" pitchFamily="34" charset="-120"/>
              </a:rPr>
              <a:t>價格考量下，儲存本質與功能只能取其中一邊</a:t>
            </a:r>
            <a:endParaRPr kumimoji="1"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35496" y="1599352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 smtClean="0">
                <a:latin typeface="Heiti TC Light" charset="-120"/>
                <a:ea typeface="Heiti TC Light" charset="-120"/>
                <a:cs typeface="Heiti TC Light" charset="-120"/>
              </a:rPr>
              <a:t>轉檔可以</a:t>
            </a:r>
            <a:r>
              <a:rPr kumimoji="1" lang="en-US" altLang="zh-TW" b="1" dirty="0" smtClean="0">
                <a:latin typeface="Heiti TC Light" charset="-120"/>
                <a:ea typeface="Heiti TC Light" charset="-120"/>
                <a:cs typeface="Heiti TC Light" charset="-120"/>
              </a:rPr>
              <a:t>…</a:t>
            </a:r>
          </a:p>
          <a:p>
            <a:pPr algn="ctr"/>
            <a:r>
              <a:rPr kumimoji="1" lang="zh-TW" altLang="en-US" b="1" dirty="0" smtClean="0">
                <a:latin typeface="Heiti TC Light" charset="-120"/>
                <a:ea typeface="Heiti TC Light" charset="-120"/>
                <a:cs typeface="Heiti TC Light" charset="-120"/>
              </a:rPr>
              <a:t>順利播放下載電影</a:t>
            </a:r>
            <a:endParaRPr kumimoji="1" lang="en-US" altLang="zh-TW" b="1" dirty="0">
              <a:latin typeface="Heiti TC Light" charset="-120"/>
              <a:ea typeface="Heiti TC Light" charset="-120"/>
              <a:cs typeface="Heiti TC Light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7221519" y="1491630"/>
            <a:ext cx="18722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 smtClean="0">
                <a:latin typeface="Heiti TC Light" charset="-120"/>
                <a:ea typeface="Heiti TC Light" charset="-120"/>
                <a:cs typeface="Heiti TC Light" charset="-120"/>
              </a:rPr>
              <a:t>快照可以</a:t>
            </a:r>
            <a:r>
              <a:rPr kumimoji="1" lang="en-US" altLang="zh-TW" b="1" dirty="0" smtClean="0">
                <a:latin typeface="Heiti TC Light" charset="-120"/>
                <a:ea typeface="Heiti TC Light" charset="-120"/>
                <a:cs typeface="Heiti TC Light" charset="-120"/>
              </a:rPr>
              <a:t>…</a:t>
            </a:r>
            <a:endParaRPr kumimoji="1" lang="zh-TW" altLang="en-US" b="1" dirty="0" smtClean="0">
              <a:latin typeface="Heiti TC Light" charset="-120"/>
              <a:ea typeface="Heiti TC Light" charset="-120"/>
              <a:cs typeface="Heiti TC Light" charset="-120"/>
            </a:endParaRPr>
          </a:p>
          <a:p>
            <a:pPr algn="ctr"/>
            <a:r>
              <a:rPr kumimoji="1" lang="zh-TW" altLang="en-US" b="1" dirty="0" smtClean="0">
                <a:latin typeface="Heiti TC Light" charset="-120"/>
                <a:ea typeface="Heiti TC Light" charset="-120"/>
                <a:cs typeface="Heiti TC Light" charset="-120"/>
              </a:rPr>
              <a:t>避免勒索病毒</a:t>
            </a:r>
          </a:p>
          <a:p>
            <a:pPr algn="ctr"/>
            <a:r>
              <a:rPr kumimoji="1" lang="zh-TW" altLang="en-US" b="1" dirty="0" smtClean="0">
                <a:latin typeface="Heiti TC Light" charset="-120"/>
                <a:ea typeface="Heiti TC Light" charset="-120"/>
                <a:cs typeface="Heiti TC Light" charset="-120"/>
              </a:rPr>
              <a:t>避免誤刪檔案</a:t>
            </a:r>
            <a:endParaRPr kumimoji="1" lang="en-US" altLang="zh-TW" b="1" dirty="0">
              <a:latin typeface="Heiti TC Light" charset="-120"/>
              <a:ea typeface="Heiti TC Light" charset="-120"/>
              <a:cs typeface="Heiti TC Light" charset="-120"/>
            </a:endParaRPr>
          </a:p>
        </p:txBody>
      </p:sp>
      <p:sp>
        <p:nvSpPr>
          <p:cNvPr id="24" name="右箭头 2"/>
          <p:cNvSpPr/>
          <p:nvPr/>
        </p:nvSpPr>
        <p:spPr>
          <a:xfrm rot="5400000">
            <a:off x="708770" y="2402530"/>
            <a:ext cx="504056" cy="410445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右箭头 2"/>
          <p:cNvSpPr/>
          <p:nvPr/>
        </p:nvSpPr>
        <p:spPr>
          <a:xfrm rot="5400000">
            <a:off x="7906482" y="2402531"/>
            <a:ext cx="504056" cy="410445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字方塊 25"/>
          <p:cNvSpPr txBox="1"/>
          <p:nvPr/>
        </p:nvSpPr>
        <p:spPr>
          <a:xfrm>
            <a:off x="0" y="3003798"/>
            <a:ext cx="18722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 smtClean="0">
                <a:latin typeface="Heiti TC Light" charset="-120"/>
                <a:ea typeface="Heiti TC Light" charset="-120"/>
                <a:cs typeface="Heiti TC Light" charset="-120"/>
              </a:rPr>
              <a:t>轉檔需要</a:t>
            </a:r>
            <a:endParaRPr kumimoji="1" lang="en-US" altLang="zh-TW" b="1" dirty="0" smtClean="0">
              <a:latin typeface="Heiti TC Light" charset="-120"/>
              <a:ea typeface="Heiti TC Light" charset="-120"/>
              <a:cs typeface="Heiti TC Light" charset="-120"/>
            </a:endParaRPr>
          </a:p>
          <a:p>
            <a:pPr algn="ctr"/>
            <a:r>
              <a:rPr kumimoji="1" lang="zh-TW" altLang="en-US" sz="2800" b="1" dirty="0" smtClean="0">
                <a:solidFill>
                  <a:srgbClr val="FF0000"/>
                </a:solidFill>
                <a:latin typeface="Heiti TC Light" charset="-120"/>
                <a:ea typeface="Heiti TC Light" charset="-120"/>
                <a:cs typeface="Heiti TC Light" charset="-120"/>
              </a:rPr>
              <a:t>系統資源</a:t>
            </a:r>
            <a:endParaRPr kumimoji="1" lang="en-US" altLang="zh-TW" sz="2800" b="1" dirty="0" smtClean="0">
              <a:solidFill>
                <a:srgbClr val="FF0000"/>
              </a:solidFill>
              <a:latin typeface="Heiti TC Light" charset="-120"/>
              <a:ea typeface="Heiti TC Light" charset="-120"/>
              <a:cs typeface="Heiti TC Light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7227886" y="3003798"/>
            <a:ext cx="18722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 smtClean="0">
                <a:latin typeface="Heiti TC Light" charset="-120"/>
                <a:ea typeface="Heiti TC Light" charset="-120"/>
                <a:cs typeface="Heiti TC Light" charset="-120"/>
              </a:rPr>
              <a:t>快照需要</a:t>
            </a:r>
            <a:endParaRPr kumimoji="1" lang="en-US" altLang="zh-TW" b="1" dirty="0" smtClean="0">
              <a:latin typeface="Heiti TC Light" charset="-120"/>
              <a:ea typeface="Heiti TC Light" charset="-120"/>
              <a:cs typeface="Heiti TC Light" charset="-120"/>
            </a:endParaRPr>
          </a:p>
          <a:p>
            <a:pPr algn="ctr"/>
            <a:r>
              <a:rPr kumimoji="1" lang="zh-TW" altLang="en-US" sz="2800" b="1" dirty="0" smtClean="0">
                <a:solidFill>
                  <a:srgbClr val="FF0000"/>
                </a:solidFill>
                <a:latin typeface="Heiti TC Light" charset="-120"/>
                <a:ea typeface="Heiti TC Light" charset="-120"/>
                <a:cs typeface="Heiti TC Light" charset="-120"/>
              </a:rPr>
              <a:t>系統資源</a:t>
            </a:r>
            <a:endParaRPr kumimoji="1" lang="en-US" altLang="zh-TW" sz="2800" b="1" dirty="0" smtClean="0">
              <a:solidFill>
                <a:srgbClr val="FF0000"/>
              </a:solidFill>
              <a:latin typeface="Heiti TC Light" charset="-120"/>
              <a:ea typeface="Heiti TC Light" charset="-120"/>
              <a:cs typeface="Heiti TC Light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010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Shape 150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zh-TW" altLang="en-US" dirty="0" smtClean="0">
                <a:latin typeface="+mj-lt"/>
              </a:rPr>
              <a:t>影音上傳</a:t>
            </a:r>
            <a:r>
              <a:rPr lang="en-US" altLang="zh-TW" dirty="0" smtClean="0">
                <a:latin typeface="+mj-lt"/>
              </a:rPr>
              <a:t>-</a:t>
            </a:r>
            <a:r>
              <a:rPr lang="zh-TW" altLang="en-US" dirty="0" smtClean="0">
                <a:latin typeface="+mj-lt"/>
              </a:rPr>
              <a:t>進階設定</a:t>
            </a:r>
            <a:endParaRPr lang="zh-TW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" name="摺角紙張 30"/>
          <p:cNvSpPr/>
          <p:nvPr/>
        </p:nvSpPr>
        <p:spPr>
          <a:xfrm>
            <a:off x="-107008" y="1923678"/>
            <a:ext cx="3454872" cy="2016224"/>
          </a:xfrm>
          <a:prstGeom prst="foldedCorner">
            <a:avLst>
              <a:gd name="adj" fmla="val 8824"/>
            </a:avLst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4" name="Shape 226"/>
          <p:cNvSpPr txBox="1"/>
          <p:nvPr/>
        </p:nvSpPr>
        <p:spPr>
          <a:xfrm>
            <a:off x="385734" y="1968286"/>
            <a:ext cx="2796499" cy="182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101600" lvl="0" rtl="0">
              <a:lnSpc>
                <a:spcPct val="120000"/>
              </a:lnSpc>
              <a:spcBef>
                <a:spcPts val="0"/>
              </a:spcBef>
              <a:buClr>
                <a:srgbClr val="2D2D2D"/>
              </a:buClr>
              <a:buSzPct val="100000"/>
            </a:pPr>
            <a:r>
              <a:rPr lang="zh-TW" sz="16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建立相片縮圖</a:t>
            </a:r>
          </a:p>
          <a:p>
            <a:pPr marL="101600" lvl="0" rtl="0">
              <a:lnSpc>
                <a:spcPct val="120000"/>
              </a:lnSpc>
              <a:spcBef>
                <a:spcPts val="0"/>
              </a:spcBef>
              <a:buClr>
                <a:srgbClr val="2D2D2D"/>
              </a:buClr>
              <a:buSzPct val="100000"/>
            </a:pPr>
            <a:r>
              <a:rPr lang="zh-TW" sz="16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檔名衝突處理規則</a:t>
            </a:r>
          </a:p>
          <a:p>
            <a:pPr marL="101600" lvl="0" rtl="0">
              <a:lnSpc>
                <a:spcPct val="120000"/>
              </a:lnSpc>
              <a:spcBef>
                <a:spcPts val="0"/>
              </a:spcBef>
              <a:buClr>
                <a:srgbClr val="2D2D2D"/>
              </a:buClr>
              <a:buSzPct val="100000"/>
            </a:pPr>
            <a:r>
              <a:rPr lang="zh-TW" sz="16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上傳檔案</a:t>
            </a:r>
            <a:r>
              <a:rPr 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設定</a:t>
            </a:r>
            <a:endParaRPr lang="en-US" altLang="zh-TW" sz="1600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101600" lvl="0" rtl="0">
              <a:lnSpc>
                <a:spcPct val="120000"/>
              </a:lnSpc>
              <a:spcBef>
                <a:spcPts val="0"/>
              </a:spcBef>
              <a:buClr>
                <a:srgbClr val="2D2D2D"/>
              </a:buClr>
              <a:buSzPct val="100000"/>
            </a:pPr>
            <a:r>
              <a:rPr lang="en-US" alt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</a:t>
            </a:r>
            <a:r>
              <a:rPr 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原始檔</a:t>
            </a:r>
            <a:endParaRPr lang="en-US" altLang="zh-TW" sz="1600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101600" lvl="0" rtl="0">
              <a:lnSpc>
                <a:spcPct val="120000"/>
              </a:lnSpc>
              <a:spcBef>
                <a:spcPts val="0"/>
              </a:spcBef>
              <a:buClr>
                <a:srgbClr val="2D2D2D"/>
              </a:buClr>
              <a:buSzPct val="100000"/>
            </a:pPr>
            <a:r>
              <a:rPr lang="en-US" alt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</a:t>
            </a:r>
            <a:r>
              <a:rPr 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轉</a:t>
            </a:r>
            <a:r>
              <a:rPr lang="zh-TW" sz="16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檔後的檔案</a:t>
            </a:r>
          </a:p>
          <a:p>
            <a:pPr marL="101600" lvl="0" rtl="0">
              <a:lnSpc>
                <a:spcPct val="120000"/>
              </a:lnSpc>
              <a:spcBef>
                <a:spcPts val="0"/>
              </a:spcBef>
              <a:buClr>
                <a:srgbClr val="2D2D2D"/>
              </a:buClr>
              <a:buSzPct val="100000"/>
            </a:pPr>
            <a:r>
              <a:rPr lang="zh-TW" sz="16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轉檔畫質設定</a:t>
            </a:r>
          </a:p>
        </p:txBody>
      </p:sp>
      <p:grpSp>
        <p:nvGrpSpPr>
          <p:cNvPr id="35" name="群組 34"/>
          <p:cNvGrpSpPr/>
          <p:nvPr/>
        </p:nvGrpSpPr>
        <p:grpSpPr>
          <a:xfrm>
            <a:off x="3770675" y="1347614"/>
            <a:ext cx="4866600" cy="2591570"/>
            <a:chOff x="3770675" y="1527859"/>
            <a:chExt cx="4866600" cy="2467906"/>
          </a:xfrm>
        </p:grpSpPr>
        <p:sp>
          <p:nvSpPr>
            <p:cNvPr id="36" name="Shape 227"/>
            <p:cNvSpPr/>
            <p:nvPr/>
          </p:nvSpPr>
          <p:spPr>
            <a:xfrm>
              <a:off x="3770675" y="2043987"/>
              <a:ext cx="4866600" cy="1951778"/>
            </a:xfrm>
            <a:prstGeom prst="roundRect">
              <a:avLst>
                <a:gd name="adj" fmla="val 7476"/>
              </a:avLst>
            </a:prstGeom>
            <a:solidFill>
              <a:schemeClr val="accent5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圓角化對角線角落矩形 44"/>
            <p:cNvSpPr/>
            <p:nvPr/>
          </p:nvSpPr>
          <p:spPr>
            <a:xfrm>
              <a:off x="5311913" y="3263116"/>
              <a:ext cx="1713380" cy="583320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46" name="Shape 229"/>
            <p:cNvSpPr txBox="1"/>
            <p:nvPr/>
          </p:nvSpPr>
          <p:spPr>
            <a:xfrm>
              <a:off x="4474045" y="3150031"/>
              <a:ext cx="1000200" cy="428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1524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100000"/>
                <a:buFont typeface="Arial"/>
                <a:buNone/>
              </a:pPr>
              <a:r>
                <a:rPr lang="zh-TW" sz="2800" b="1" dirty="0">
                  <a:solidFill>
                    <a:schemeClr val="lt1"/>
                  </a:solidFill>
                </a:rPr>
                <a:t>37</a:t>
              </a:r>
              <a:r>
                <a:rPr lang="zh-TW" sz="1400" b="1" i="0" u="none" strike="noStrike" cap="none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秒</a:t>
              </a:r>
            </a:p>
          </p:txBody>
        </p:sp>
        <p:sp>
          <p:nvSpPr>
            <p:cNvPr id="54" name="Shape 232"/>
            <p:cNvSpPr txBox="1"/>
            <p:nvPr/>
          </p:nvSpPr>
          <p:spPr>
            <a:xfrm>
              <a:off x="7179901" y="3147782"/>
              <a:ext cx="1071600" cy="433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177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100000"/>
                <a:buFont typeface="Arial"/>
                <a:buNone/>
              </a:pPr>
              <a:r>
                <a:rPr lang="zh-TW" sz="2800" b="1" dirty="0">
                  <a:solidFill>
                    <a:schemeClr val="lt1"/>
                  </a:solidFill>
                </a:rPr>
                <a:t>93</a:t>
              </a:r>
              <a:r>
                <a:rPr lang="zh-TW" sz="1400" b="1" i="0" u="none" strike="noStrike" cap="none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秒</a:t>
              </a:r>
            </a:p>
          </p:txBody>
        </p:sp>
        <p:sp>
          <p:nvSpPr>
            <p:cNvPr id="55" name="Shape 233"/>
            <p:cNvSpPr/>
            <p:nvPr/>
          </p:nvSpPr>
          <p:spPr>
            <a:xfrm>
              <a:off x="5886171" y="3427808"/>
              <a:ext cx="984520" cy="528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b" anchorCtr="0">
              <a:noAutofit/>
            </a:bodyPr>
            <a:lstStyle/>
            <a:p>
              <a:pPr marL="0" marR="0" lvl="0" indent="-2286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7142"/>
                <a:buFont typeface="Arial"/>
                <a:buNone/>
              </a:pPr>
              <a:r>
                <a:rPr lang="zh-TW" sz="4400" b="1" dirty="0" smtClean="0">
                  <a:solidFill>
                    <a:srgbClr val="FF0000"/>
                  </a:solidFill>
                </a:rPr>
                <a:t>56</a:t>
              </a:r>
              <a:r>
                <a:rPr lang="zh-TW" b="1" dirty="0" smtClean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秒</a:t>
              </a:r>
              <a:endParaRPr 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cxnSp>
          <p:nvCxnSpPr>
            <p:cNvPr id="56" name="Shape 234"/>
            <p:cNvCxnSpPr/>
            <p:nvPr/>
          </p:nvCxnSpPr>
          <p:spPr>
            <a:xfrm>
              <a:off x="6153290" y="2648336"/>
              <a:ext cx="0" cy="518526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7" name="Shape 235"/>
            <p:cNvSpPr/>
            <p:nvPr/>
          </p:nvSpPr>
          <p:spPr>
            <a:xfrm>
              <a:off x="3927875" y="2163913"/>
              <a:ext cx="4709400" cy="3981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indent="-114300">
                <a:buClr>
                  <a:schemeClr val="lt1"/>
                </a:buClr>
                <a:buSzPct val="100000"/>
              </a:pPr>
              <a:r>
                <a:rPr lang="zh-TW" sz="180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720p m4v -&gt; 360p mp4轉檔上</a:t>
              </a:r>
              <a:r>
                <a:rPr lang="zh-TW" sz="18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傳</a:t>
              </a:r>
              <a:r>
                <a:rPr lang="zh-TW" altLang="en-US" sz="18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所需</a:t>
              </a:r>
              <a:r>
                <a:rPr lang="zh-TW" sz="1800" b="1" i="0" u="none" strike="noStrike" cap="none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時間</a:t>
              </a:r>
              <a:endParaRPr lang="zh-TW" sz="18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58" name="Shape 237"/>
            <p:cNvSpPr/>
            <p:nvPr/>
          </p:nvSpPr>
          <p:spPr>
            <a:xfrm>
              <a:off x="5096201" y="1527859"/>
              <a:ext cx="2000203" cy="584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032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None/>
              </a:pPr>
              <a:r>
                <a:rPr lang="zh-TW" sz="3200" b="1" dirty="0">
                  <a:solidFill>
                    <a:schemeClr val="accent5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效能</a:t>
              </a:r>
              <a:r>
                <a:rPr lang="zh-TW" sz="3200" b="1" i="0" u="none" strike="noStrike" cap="none" dirty="0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rPr>
                <a:t> PK </a:t>
              </a:r>
            </a:p>
          </p:txBody>
        </p:sp>
        <p:sp>
          <p:nvSpPr>
            <p:cNvPr id="59" name="矩形 58"/>
            <p:cNvSpPr/>
            <p:nvPr/>
          </p:nvSpPr>
          <p:spPr>
            <a:xfrm>
              <a:off x="5422813" y="3301130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zh-TW" b="1" dirty="0" smtClean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兩者</a:t>
              </a:r>
              <a:endParaRPr lang="en-US" altLang="zh-TW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lang="zh-TW" altLang="zh-TW" b="1" dirty="0" smtClean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相差</a:t>
              </a:r>
              <a:endParaRPr lang="zh-TW" altLang="en-US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6393641" y="2602009"/>
              <a:ext cx="2043153" cy="4046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61" name="矩形 60"/>
            <p:cNvSpPr/>
            <p:nvPr/>
          </p:nvSpPr>
          <p:spPr>
            <a:xfrm>
              <a:off x="3998983" y="2592745"/>
              <a:ext cx="1936412" cy="413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62" name="Shape 276"/>
            <p:cNvSpPr/>
            <p:nvPr/>
          </p:nvSpPr>
          <p:spPr>
            <a:xfrm>
              <a:off x="3998983" y="2629809"/>
              <a:ext cx="1936412" cy="338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016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None/>
              </a:pPr>
              <a:r>
                <a:rPr lang="zh-TW" sz="1600" b="1" dirty="0">
                  <a:solidFill>
                    <a:schemeClr val="accent4"/>
                  </a:solidFill>
                </a:rPr>
                <a:t>Qfinder Pro</a:t>
              </a:r>
            </a:p>
          </p:txBody>
        </p:sp>
        <p:sp>
          <p:nvSpPr>
            <p:cNvPr id="63" name="Shape 277"/>
            <p:cNvSpPr/>
            <p:nvPr/>
          </p:nvSpPr>
          <p:spPr>
            <a:xfrm>
              <a:off x="6365894" y="2583481"/>
              <a:ext cx="2070901" cy="3771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indent="-101600" algn="ctr">
                <a:lnSpc>
                  <a:spcPts val="1600"/>
                </a:lnSpc>
                <a:buClr>
                  <a:schemeClr val="lt1"/>
                </a:buClr>
                <a:buSzPct val="100000"/>
              </a:pPr>
              <a:r>
                <a:rPr lang="en-US" altLang="zh-TW" sz="1600" b="1" dirty="0" smtClean="0">
                  <a:solidFill>
                    <a:schemeClr val="accent4"/>
                  </a:solidFill>
                </a:rPr>
                <a:t>S</a:t>
              </a:r>
              <a:r>
                <a:rPr lang="zh-TW" altLang="en-US" sz="1600" b="1" dirty="0" smtClean="0">
                  <a:solidFill>
                    <a:schemeClr val="accent4"/>
                  </a:solidFill>
                  <a:latin typeface="微軟正黑體" pitchFamily="34" charset="-120"/>
                  <a:ea typeface="微軟正黑體" pitchFamily="34" charset="-120"/>
                </a:rPr>
                <a:t>牌</a:t>
              </a:r>
              <a:r>
                <a:rPr lang="zh-TW" altLang="en-US" sz="1600" b="1" dirty="0" smtClean="0">
                  <a:solidFill>
                    <a:schemeClr val="accent4"/>
                  </a:solidFill>
                </a:rPr>
                <a:t> </a:t>
              </a:r>
              <a:r>
                <a:rPr lang="en-US" altLang="zh-TW" sz="1600" b="1" dirty="0" smtClean="0">
                  <a:solidFill>
                    <a:schemeClr val="accent4"/>
                  </a:solidFill>
                </a:rPr>
                <a:t>Photo Station </a:t>
              </a:r>
              <a:r>
                <a:rPr lang="en-US" altLang="zh-TW" sz="1600" b="1" dirty="0" err="1" smtClean="0">
                  <a:solidFill>
                    <a:schemeClr val="accent4"/>
                  </a:solidFill>
                </a:rPr>
                <a:t>Uploader</a:t>
              </a:r>
              <a:endParaRPr lang="zh-TW" sz="16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4" name="群組 63"/>
          <p:cNvGrpSpPr/>
          <p:nvPr/>
        </p:nvGrpSpPr>
        <p:grpSpPr>
          <a:xfrm>
            <a:off x="528254" y="2291861"/>
            <a:ext cx="2551437" cy="1484657"/>
            <a:chOff x="422286" y="2059996"/>
            <a:chExt cx="2914278" cy="1484657"/>
          </a:xfrm>
        </p:grpSpPr>
        <p:cxnSp>
          <p:nvCxnSpPr>
            <p:cNvPr id="65" name="直線接點 64"/>
            <p:cNvCxnSpPr/>
            <p:nvPr/>
          </p:nvCxnSpPr>
          <p:spPr>
            <a:xfrm>
              <a:off x="422286" y="2059996"/>
              <a:ext cx="2914278" cy="0"/>
            </a:xfrm>
            <a:prstGeom prst="line">
              <a:avLst/>
            </a:prstGeom>
            <a:ln w="12700" cmpd="sng">
              <a:solidFill>
                <a:srgbClr val="FFFF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接點 65"/>
            <p:cNvCxnSpPr/>
            <p:nvPr/>
          </p:nvCxnSpPr>
          <p:spPr>
            <a:xfrm>
              <a:off x="422286" y="2358076"/>
              <a:ext cx="2914278" cy="0"/>
            </a:xfrm>
            <a:prstGeom prst="line">
              <a:avLst/>
            </a:prstGeom>
            <a:ln w="12700" cmpd="sng">
              <a:solidFill>
                <a:srgbClr val="FFFF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接點 66"/>
            <p:cNvCxnSpPr/>
            <p:nvPr/>
          </p:nvCxnSpPr>
          <p:spPr>
            <a:xfrm>
              <a:off x="422286" y="3217841"/>
              <a:ext cx="2914278" cy="0"/>
            </a:xfrm>
            <a:prstGeom prst="line">
              <a:avLst/>
            </a:prstGeom>
            <a:ln w="12700" cmpd="sng">
              <a:solidFill>
                <a:srgbClr val="FFFF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接點 67"/>
            <p:cNvCxnSpPr/>
            <p:nvPr/>
          </p:nvCxnSpPr>
          <p:spPr>
            <a:xfrm>
              <a:off x="422286" y="3544653"/>
              <a:ext cx="2914278" cy="0"/>
            </a:xfrm>
            <a:prstGeom prst="line">
              <a:avLst/>
            </a:prstGeom>
            <a:ln w="12700" cmpd="sng">
              <a:solidFill>
                <a:srgbClr val="FFFF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等腰三角形 68"/>
          <p:cNvSpPr/>
          <p:nvPr/>
        </p:nvSpPr>
        <p:spPr>
          <a:xfrm rot="5400000">
            <a:off x="586053" y="3217952"/>
            <a:ext cx="141249" cy="9023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等腰三角形 69"/>
          <p:cNvSpPr/>
          <p:nvPr/>
        </p:nvSpPr>
        <p:spPr>
          <a:xfrm rot="5400000">
            <a:off x="586053" y="2923093"/>
            <a:ext cx="141249" cy="9023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Shape 15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512" name="Shape 1512"/>
          <p:cNvSpPr txBox="1">
            <a:spLocks noGrp="1"/>
          </p:cNvSpPr>
          <p:nvPr>
            <p:ph type="body" idx="1"/>
          </p:nvPr>
        </p:nvSpPr>
        <p:spPr>
          <a:xfrm>
            <a:off x="246202" y="1357305"/>
            <a:ext cx="8683500" cy="3429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516" name="Shape 1516"/>
          <p:cNvSpPr txBox="1"/>
          <p:nvPr/>
        </p:nvSpPr>
        <p:spPr>
          <a:xfrm>
            <a:off x="2339752" y="915566"/>
            <a:ext cx="5857800" cy="2286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indent="114300" algn="ctr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sz="4500" b="1" dirty="0">
                <a:solidFill>
                  <a:srgbClr val="F68D00"/>
                </a:solidFill>
              </a:rPr>
              <a:t>QVHelper Demo</a:t>
            </a:r>
          </a:p>
        </p:txBody>
      </p:sp>
      <p:sp>
        <p:nvSpPr>
          <p:cNvPr id="16" name="圓角化對角線角落矩形 15"/>
          <p:cNvSpPr/>
          <p:nvPr/>
        </p:nvSpPr>
        <p:spPr>
          <a:xfrm>
            <a:off x="1187624" y="627534"/>
            <a:ext cx="6912768" cy="3312368"/>
          </a:xfrm>
          <a:prstGeom prst="round2DiagRect">
            <a:avLst>
              <a:gd name="adj1" fmla="val 32840"/>
              <a:gd name="adj2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" name="群組 13"/>
          <p:cNvGrpSpPr/>
          <p:nvPr/>
        </p:nvGrpSpPr>
        <p:grpSpPr>
          <a:xfrm>
            <a:off x="323528" y="2139702"/>
            <a:ext cx="3613548" cy="2757926"/>
            <a:chOff x="1756752" y="3070248"/>
            <a:chExt cx="3201972" cy="2443804"/>
          </a:xfrm>
        </p:grpSpPr>
        <p:pic>
          <p:nvPicPr>
            <p:cNvPr id="15" name="圖片 14" descr="螢幕+手機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6752" y="3070248"/>
              <a:ext cx="3201972" cy="2443804"/>
            </a:xfrm>
            <a:prstGeom prst="rect">
              <a:avLst/>
            </a:prstGeom>
          </p:spPr>
        </p:pic>
        <p:grpSp>
          <p:nvGrpSpPr>
            <p:cNvPr id="3" name="群組 41"/>
            <p:cNvGrpSpPr/>
            <p:nvPr/>
          </p:nvGrpSpPr>
          <p:grpSpPr>
            <a:xfrm>
              <a:off x="2896176" y="3524232"/>
              <a:ext cx="894060" cy="880410"/>
              <a:chOff x="2896176" y="3524232"/>
              <a:chExt cx="894060" cy="880410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2896176" y="3524232"/>
                <a:ext cx="894060" cy="4636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2800" b="1" dirty="0" smtClean="0">
                    <a:solidFill>
                      <a:srgbClr val="FF0000"/>
                    </a:solidFill>
                  </a:rPr>
                  <a:t>Live</a:t>
                </a:r>
                <a:endParaRPr lang="zh-TW" alt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8" name="Shape 863"/>
              <p:cNvSpPr/>
              <p:nvPr/>
            </p:nvSpPr>
            <p:spPr>
              <a:xfrm>
                <a:off x="3143240" y="4000510"/>
                <a:ext cx="404132" cy="40413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2677" y="34177"/>
                    </a:moveTo>
                    <a:lnTo>
                      <a:pt x="87200" y="60000"/>
                    </a:lnTo>
                    <a:lnTo>
                      <a:pt x="42677" y="85822"/>
                    </a:lnTo>
                    <a:close/>
                    <a:moveTo>
                      <a:pt x="60000" y="12681"/>
                    </a:moveTo>
                    <a:cubicBezTo>
                      <a:pt x="33866" y="12681"/>
                      <a:pt x="12681" y="33866"/>
                      <a:pt x="12681" y="60000"/>
                    </a:cubicBezTo>
                    <a:cubicBezTo>
                      <a:pt x="12681" y="86133"/>
                      <a:pt x="33866" y="107318"/>
                      <a:pt x="60000" y="107318"/>
                    </a:cubicBezTo>
                    <a:cubicBezTo>
                      <a:pt x="86133" y="107318"/>
                      <a:pt x="107318" y="86133"/>
                      <a:pt x="107318" y="60000"/>
                    </a:cubicBezTo>
                    <a:cubicBezTo>
                      <a:pt x="107318" y="33866"/>
                      <a:pt x="86133" y="12681"/>
                      <a:pt x="60000" y="12681"/>
                    </a:cubicBezTo>
                    <a:close/>
                    <a:moveTo>
                      <a:pt x="60000" y="0"/>
                    </a:moveTo>
                    <a:cubicBezTo>
                      <a:pt x="93137" y="0"/>
                      <a:pt x="120000" y="26862"/>
                      <a:pt x="120000" y="60000"/>
                    </a:cubicBezTo>
                    <a:cubicBezTo>
                      <a:pt x="120000" y="93137"/>
                      <a:pt x="93137" y="120000"/>
                      <a:pt x="60000" y="120000"/>
                    </a:cubicBezTo>
                    <a:cubicBezTo>
                      <a:pt x="26862" y="120000"/>
                      <a:pt x="0" y="93137"/>
                      <a:pt x="0" y="60000"/>
                    </a:cubicBezTo>
                    <a:cubicBezTo>
                      <a:pt x="0" y="26862"/>
                      <a:pt x="26862" y="0"/>
                      <a:pt x="60000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9" name="文字方塊 18"/>
          <p:cNvSpPr txBox="1"/>
          <p:nvPr/>
        </p:nvSpPr>
        <p:spPr>
          <a:xfrm>
            <a:off x="2483768" y="1203598"/>
            <a:ext cx="4824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4400" b="1" dirty="0" err="1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Qfinder</a:t>
            </a:r>
            <a:r>
              <a:rPr lang="zh-TW" altLang="zh-TW" sz="4400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Demo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311709" y="1995686"/>
            <a:ext cx="8292740" cy="945504"/>
          </a:xfrm>
        </p:spPr>
        <p:txBody>
          <a:bodyPr/>
          <a:lstStyle/>
          <a:p>
            <a:r>
              <a:rPr lang="en-US" altLang="zh-TW" dirty="0" smtClean="0"/>
              <a:t>360° </a:t>
            </a:r>
            <a:r>
              <a:rPr lang="zh-TW" altLang="en-US" dirty="0" smtClean="0"/>
              <a:t>全景影片</a:t>
            </a:r>
            <a:endParaRPr lang="zh-TW" alt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字版面配置區 40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599" cy="555179"/>
          </a:xfrm>
        </p:spPr>
        <p:txBody>
          <a:bodyPr/>
          <a:lstStyle/>
          <a:p>
            <a:pPr>
              <a:buNone/>
            </a:pPr>
            <a:r>
              <a:rPr lang="zh-TW" altLang="en-US" b="1" dirty="0" smtClean="0"/>
              <a:t>時下熱門的 </a:t>
            </a:r>
            <a:r>
              <a:rPr lang="en-US" altLang="zh-TW" b="1" dirty="0" smtClean="0"/>
              <a:t>360 </a:t>
            </a:r>
            <a:r>
              <a:rPr lang="zh-TW" altLang="en-US" b="1" dirty="0" smtClean="0"/>
              <a:t>度相機</a:t>
            </a:r>
            <a:endParaRPr lang="zh-TW" altLang="en-US" b="1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360 ° </a:t>
            </a:r>
            <a:r>
              <a:rPr lang="zh-TW" altLang="en-US" dirty="0" smtClean="0"/>
              <a:t>影片拍攝器材</a:t>
            </a:r>
            <a:endParaRPr lang="zh-TW" altLang="en-US" dirty="0"/>
          </a:p>
        </p:txBody>
      </p:sp>
      <p:pic>
        <p:nvPicPr>
          <p:cNvPr id="26" name="Shape 245"/>
          <p:cNvPicPr preferRelativeResize="0"/>
          <p:nvPr/>
        </p:nvPicPr>
        <p:blipFill rotWithShape="1">
          <a:blip r:embed="rId3">
            <a:alphaModFix/>
          </a:blip>
          <a:srcRect r="79647"/>
          <a:stretch/>
        </p:blipFill>
        <p:spPr>
          <a:xfrm>
            <a:off x="1237536" y="1875550"/>
            <a:ext cx="276300" cy="76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246"/>
          <p:cNvSpPr txBox="1"/>
          <p:nvPr/>
        </p:nvSpPr>
        <p:spPr>
          <a:xfrm>
            <a:off x="744164" y="2663958"/>
            <a:ext cx="1263044" cy="38369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000" dirty="0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Ricoh Theta </a:t>
            </a:r>
            <a:r>
              <a:rPr lang="en-GB" sz="1000" dirty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V/S</a:t>
            </a:r>
          </a:p>
        </p:txBody>
      </p:sp>
      <p:pic>
        <p:nvPicPr>
          <p:cNvPr id="28" name="Shape 2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614" y="3328279"/>
            <a:ext cx="764100" cy="76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Shape 248"/>
          <p:cNvSpPr txBox="1"/>
          <p:nvPr/>
        </p:nvSpPr>
        <p:spPr>
          <a:xfrm>
            <a:off x="2684227" y="4120251"/>
            <a:ext cx="1180874" cy="43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000" dirty="0">
                <a:latin typeface="微軟正黑體" pitchFamily="34" charset="-120"/>
                <a:ea typeface="微軟正黑體" pitchFamily="34" charset="-120"/>
              </a:rPr>
              <a:t>ASUS 華碩360</a:t>
            </a:r>
            <a:r>
              <a:rPr lang="en-GB" sz="1000" dirty="0" smtClean="0">
                <a:latin typeface="微軟正黑體" pitchFamily="34" charset="-120"/>
                <a:ea typeface="微軟正黑體" pitchFamily="34" charset="-120"/>
              </a:rPr>
              <a:t>°</a:t>
            </a:r>
          </a:p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000" dirty="0" err="1" smtClean="0">
                <a:latin typeface="微軟正黑體" pitchFamily="34" charset="-120"/>
                <a:ea typeface="微軟正黑體" pitchFamily="34" charset="-120"/>
              </a:rPr>
              <a:t>全景攝影機</a:t>
            </a:r>
            <a:endParaRPr lang="en-GB" sz="10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0" name="Shape 249" descr="「samsung gear 360」的圖片搜尋結果"/>
          <p:cNvPicPr preferRelativeResize="0"/>
          <p:nvPr/>
        </p:nvPicPr>
        <p:blipFill rotWithShape="1">
          <a:blip r:embed="rId5">
            <a:alphaModFix/>
          </a:blip>
          <a:srcRect l="33442" r="33010"/>
          <a:stretch/>
        </p:blipFill>
        <p:spPr>
          <a:xfrm>
            <a:off x="3075947" y="1813126"/>
            <a:ext cx="397435" cy="888949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Shape 250"/>
          <p:cNvSpPr txBox="1"/>
          <p:nvPr/>
        </p:nvSpPr>
        <p:spPr>
          <a:xfrm>
            <a:off x="2589396" y="2695176"/>
            <a:ext cx="1370536" cy="3212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GB" sz="10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Samsung </a:t>
            </a:r>
            <a:r>
              <a:rPr lang="en-GB" sz="1000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Gear 360 </a:t>
            </a:r>
            <a:endParaRPr lang="en-GB" sz="10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2" name="Shape 251" descr="C:\Users\Coco Chiang\Desktop\20170911直播母版16比9\原件\03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53213" y="1813150"/>
            <a:ext cx="1039500" cy="8889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252"/>
          <p:cNvSpPr/>
          <p:nvPr/>
        </p:nvSpPr>
        <p:spPr>
          <a:xfrm>
            <a:off x="4786513" y="2685855"/>
            <a:ext cx="972900" cy="3398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rgbClr val="0045D0"/>
              </a:buClr>
              <a:buSzPct val="25000"/>
              <a:buFont typeface="Arial"/>
              <a:buNone/>
            </a:pPr>
            <a:r>
              <a:rPr lang="en-GB" sz="1000" dirty="0"/>
              <a:t>Garmin</a:t>
            </a:r>
          </a:p>
          <a:p>
            <a:pPr lvl="0" algn="ctr" rtl="0">
              <a:spcBef>
                <a:spcPts val="0"/>
              </a:spcBef>
              <a:buClr>
                <a:srgbClr val="0045D0"/>
              </a:buClr>
              <a:buSzPct val="25000"/>
              <a:buFont typeface="Arial"/>
              <a:buNone/>
            </a:pPr>
            <a:r>
              <a:rPr lang="en-GB" sz="1000" dirty="0"/>
              <a:t>VIRB</a:t>
            </a:r>
            <a:r>
              <a:rPr lang="en-GB" sz="1000" baseline="30000" dirty="0"/>
              <a:t>®</a:t>
            </a:r>
            <a:r>
              <a:rPr lang="en-GB" sz="1000" dirty="0"/>
              <a:t> </a:t>
            </a:r>
            <a:r>
              <a:rPr lang="en-GB" sz="1000" dirty="0" smtClean="0"/>
              <a:t>360</a:t>
            </a:r>
            <a:endParaRPr lang="en-GB" sz="1000" dirty="0"/>
          </a:p>
        </p:txBody>
      </p:sp>
      <p:pic>
        <p:nvPicPr>
          <p:cNvPr id="34" name="Shape 2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57187" y="3291830"/>
            <a:ext cx="836999" cy="83699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Shape 254"/>
          <p:cNvSpPr txBox="1"/>
          <p:nvPr/>
        </p:nvSpPr>
        <p:spPr>
          <a:xfrm>
            <a:off x="611560" y="4120251"/>
            <a:ext cx="1528252" cy="43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en-GB" sz="1000" dirty="0">
                <a:latin typeface="微軟正黑體" pitchFamily="34" charset="-120"/>
                <a:ea typeface="微軟正黑體" pitchFamily="34" charset="-120"/>
              </a:rPr>
              <a:t>Acer </a:t>
            </a:r>
            <a:r>
              <a:rPr lang="en-GB" sz="10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GB" sz="1000" dirty="0" err="1" smtClean="0">
                <a:latin typeface="微軟正黑體" pitchFamily="34" charset="-120"/>
                <a:ea typeface="微軟正黑體" pitchFamily="34" charset="-120"/>
              </a:rPr>
              <a:t>Holo</a:t>
            </a:r>
            <a:r>
              <a:rPr lang="en-GB" sz="1000" dirty="0" smtClean="0">
                <a:latin typeface="微軟正黑體" pitchFamily="34" charset="-120"/>
                <a:ea typeface="微軟正黑體" pitchFamily="34" charset="-120"/>
              </a:rPr>
              <a:t> 360 </a:t>
            </a:r>
            <a:endParaRPr lang="en-GB" sz="10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6" name="Shape 255" descr="「insta360 pro 8k」的圖片搜尋結果"/>
          <p:cNvPicPr preferRelativeResize="0"/>
          <p:nvPr/>
        </p:nvPicPr>
        <p:blipFill rotWithShape="1">
          <a:blip r:embed="rId8">
            <a:alphaModFix/>
          </a:blip>
          <a:srcRect l="23280" r="23114"/>
          <a:stretch/>
        </p:blipFill>
        <p:spPr>
          <a:xfrm>
            <a:off x="4965795" y="3328279"/>
            <a:ext cx="614336" cy="76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Shape 256"/>
          <p:cNvSpPr txBox="1"/>
          <p:nvPr/>
        </p:nvSpPr>
        <p:spPr>
          <a:xfrm>
            <a:off x="4647546" y="4120251"/>
            <a:ext cx="1250835" cy="43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000" dirty="0" smtClean="0"/>
              <a:t>Insta360 Pro </a:t>
            </a:r>
            <a:r>
              <a:rPr lang="en-GB" sz="1000" dirty="0"/>
              <a:t>8K</a:t>
            </a:r>
          </a:p>
        </p:txBody>
      </p:sp>
      <p:pic>
        <p:nvPicPr>
          <p:cNvPr id="38" name="Shape 257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6799843" y="3328279"/>
            <a:ext cx="764100" cy="76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Shape 258"/>
          <p:cNvSpPr/>
          <p:nvPr/>
        </p:nvSpPr>
        <p:spPr>
          <a:xfrm>
            <a:off x="6565993" y="4141627"/>
            <a:ext cx="1231800" cy="3916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rgbClr val="0045D0"/>
              </a:buClr>
              <a:buSzPct val="25000"/>
              <a:buFont typeface="Arial"/>
              <a:buNone/>
            </a:pPr>
            <a:r>
              <a:rPr lang="en-GB" sz="1000" dirty="0">
                <a:latin typeface="微軟正黑體" pitchFamily="34" charset="-120"/>
                <a:ea typeface="微軟正黑體" pitchFamily="34" charset="-120"/>
              </a:rPr>
              <a:t>Nikon </a:t>
            </a:r>
          </a:p>
          <a:p>
            <a:pPr lvl="0" algn="ctr" rtl="0">
              <a:spcBef>
                <a:spcPts val="0"/>
              </a:spcBef>
              <a:buClr>
                <a:srgbClr val="0045D0"/>
              </a:buClr>
              <a:buSzPct val="25000"/>
              <a:buFont typeface="Arial"/>
              <a:buNone/>
            </a:pPr>
            <a:r>
              <a:rPr lang="en-GB" sz="1000" dirty="0" err="1">
                <a:latin typeface="微軟正黑體" pitchFamily="34" charset="-120"/>
                <a:ea typeface="微軟正黑體" pitchFamily="34" charset="-120"/>
              </a:rPr>
              <a:t>KeyMission</a:t>
            </a:r>
            <a:r>
              <a:rPr lang="en-GB" sz="10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GB" sz="1000" dirty="0" smtClean="0">
                <a:latin typeface="微軟正黑體" pitchFamily="34" charset="-120"/>
                <a:ea typeface="微軟正黑體" pitchFamily="34" charset="-120"/>
              </a:rPr>
              <a:t>360</a:t>
            </a:r>
            <a:endParaRPr lang="en-GB" sz="1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2" name="平行四边形 1"/>
          <p:cNvSpPr/>
          <p:nvPr/>
        </p:nvSpPr>
        <p:spPr>
          <a:xfrm>
            <a:off x="6276537" y="1923678"/>
            <a:ext cx="3456384" cy="792088"/>
          </a:xfrm>
          <a:prstGeom prst="parallelogram">
            <a:avLst>
              <a:gd name="adj" fmla="val 6192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字版面配置區 40"/>
          <p:cNvSpPr txBox="1">
            <a:spLocks/>
          </p:cNvSpPr>
          <p:nvPr/>
        </p:nvSpPr>
        <p:spPr>
          <a:xfrm>
            <a:off x="6636577" y="1923678"/>
            <a:ext cx="8520599" cy="5551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lvl="0" indent="114300">
              <a:lnSpc>
                <a:spcPct val="115000"/>
              </a:lnSpc>
              <a:buClr>
                <a:schemeClr val="dk2"/>
              </a:buClr>
              <a:buSzPct val="100000"/>
            </a:pP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各大廠牌都陸續</a:t>
            </a:r>
            <a:endParaRPr lang="en-US" altLang="zh-TW" sz="18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  <a:p>
            <a:pPr lvl="0" indent="114300">
              <a:lnSpc>
                <a:spcPct val="115000"/>
              </a:lnSpc>
              <a:buClr>
                <a:schemeClr val="dk2"/>
              </a:buClr>
              <a:buSzPct val="100000"/>
            </a:pP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推出</a:t>
            </a:r>
            <a:r>
              <a:rPr lang="en-US" altLang="zh-TW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360 ° </a:t>
            </a: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拍攝裝置</a:t>
            </a:r>
            <a:endParaRPr kumimoji="0" lang="zh-TW" alt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全景模式，身歷其境</a:t>
            </a:r>
            <a:endParaRPr lang="zh-TW" altLang="en-US" dirty="0"/>
          </a:p>
        </p:txBody>
      </p:sp>
      <p:sp>
        <p:nvSpPr>
          <p:cNvPr id="6" name="Shape 26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</a:pPr>
            <a:r>
              <a:rPr lang="en-GB" b="1" dirty="0"/>
              <a:t>以</a:t>
            </a:r>
            <a:r>
              <a:rPr lang="en-GB" b="1" dirty="0">
                <a:solidFill>
                  <a:srgbClr val="FF0000"/>
                </a:solidFill>
              </a:rPr>
              <a:t>全景模式瀏覽360度影片</a:t>
            </a:r>
            <a:r>
              <a:rPr lang="en-GB" b="1" dirty="0"/>
              <a:t>，美好回憶無死角</a:t>
            </a:r>
          </a:p>
          <a:p>
            <a:pPr marL="457200" lvl="0" indent="-342900" rtl="0">
              <a:spcBef>
                <a:spcPts val="0"/>
              </a:spcBef>
            </a:pPr>
            <a:r>
              <a:rPr lang="en-GB" b="1" dirty="0"/>
              <a:t>Video </a:t>
            </a:r>
            <a:r>
              <a:rPr lang="en-GB" b="1" dirty="0" err="1"/>
              <a:t>Station本身與分享連結，都能以全景模式瀏覽</a:t>
            </a:r>
            <a:endParaRPr lang="en-GB" b="1" dirty="0"/>
          </a:p>
        </p:txBody>
      </p:sp>
      <p:pic>
        <p:nvPicPr>
          <p:cNvPr id="7" name="Shape 2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7812" y="2373316"/>
            <a:ext cx="3532675" cy="160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2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7300" y="2283718"/>
            <a:ext cx="660600" cy="66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2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5725" y="2499742"/>
            <a:ext cx="2409551" cy="13547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270"/>
          <p:cNvSpPr txBox="1"/>
          <p:nvPr/>
        </p:nvSpPr>
        <p:spPr>
          <a:xfrm>
            <a:off x="6755275" y="2852343"/>
            <a:ext cx="2312700" cy="851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Tx/>
              <a:buChar char="●"/>
            </a:pPr>
            <a:r>
              <a:rPr lang="en-GB" sz="1200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Google Cardboard</a:t>
            </a: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Tx/>
              <a:buChar char="●"/>
            </a:pPr>
            <a:r>
              <a:rPr lang="en-GB" sz="1200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Google Daydream View</a:t>
            </a: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Tx/>
              <a:buChar char="●"/>
            </a:pPr>
            <a:r>
              <a:rPr lang="en-GB" sz="1200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Samsung Gear VR</a:t>
            </a:r>
          </a:p>
          <a:p>
            <a:pPr marL="457200" lvl="0" indent="-304800" rtl="0">
              <a:spcBef>
                <a:spcPts val="0"/>
              </a:spcBef>
              <a:buClr>
                <a:schemeClr val="accent2"/>
              </a:buClr>
              <a:buSzPct val="70000"/>
              <a:buFontTx/>
              <a:buChar char="●"/>
            </a:pPr>
            <a:r>
              <a:rPr lang="en-GB" sz="1200" dirty="0" err="1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小米</a:t>
            </a:r>
            <a:r>
              <a:rPr lang="en-GB" sz="1200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 VR </a:t>
            </a:r>
            <a:r>
              <a:rPr lang="en-GB" sz="1200" dirty="0" err="1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眼鏡</a:t>
            </a:r>
            <a:endParaRPr lang="en-GB" sz="1200" dirty="0">
              <a:solidFill>
                <a:schemeClr val="accent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3316" name="Picture 4" descr="C:\Users\user\Desktop\TS-x28A_PPT\new-0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40352" y="123478"/>
            <a:ext cx="1206227" cy="1180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4000"/>
              <a:t>Video Station 全景模式</a:t>
            </a:r>
          </a:p>
        </p:txBody>
      </p:sp>
      <p:pic>
        <p:nvPicPr>
          <p:cNvPr id="279" name="Shape 2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751" y="2682213"/>
            <a:ext cx="4409289" cy="1979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Shape 2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0540" y="2725900"/>
            <a:ext cx="3094131" cy="193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0" name="Picture 2" descr="C:\Users\user\Desktop\TS-x28A_PPT\360放大2-0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19775" y="1851670"/>
            <a:ext cx="1688729" cy="1711590"/>
          </a:xfrm>
          <a:prstGeom prst="rect">
            <a:avLst/>
          </a:prstGeom>
          <a:noFill/>
        </p:spPr>
      </p:pic>
      <p:pic>
        <p:nvPicPr>
          <p:cNvPr id="12291" name="Picture 3" descr="C:\Users\user\Desktop\TS-x28A_PPT\360放大1-0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19872" y="1851670"/>
            <a:ext cx="1688729" cy="1711590"/>
          </a:xfrm>
          <a:prstGeom prst="rect">
            <a:avLst/>
          </a:prstGeom>
          <a:noFill/>
        </p:spPr>
      </p:pic>
      <p:pic>
        <p:nvPicPr>
          <p:cNvPr id="13" name="Picture 3" descr="C:\Users\user\Desktop\TS-x28A_PPT\對話框2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7584" y="1131590"/>
            <a:ext cx="4006047" cy="1447924"/>
          </a:xfrm>
          <a:prstGeom prst="rect">
            <a:avLst/>
          </a:prstGeom>
          <a:noFill/>
        </p:spPr>
      </p:pic>
      <p:sp>
        <p:nvSpPr>
          <p:cNvPr id="14" name="文字版面配置區 10"/>
          <p:cNvSpPr txBox="1">
            <a:spLocks/>
          </p:cNvSpPr>
          <p:nvPr/>
        </p:nvSpPr>
        <p:spPr>
          <a:xfrm>
            <a:off x="971600" y="1282695"/>
            <a:ext cx="4464496" cy="8446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lvl="0" indent="114300">
              <a:lnSpc>
                <a:spcPct val="115000"/>
              </a:lnSpc>
              <a:buClr>
                <a:schemeClr val="dk2"/>
              </a:buClr>
              <a:buSzPct val="100000"/>
            </a:pPr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沒有資訊可供辨認的 </a:t>
            </a:r>
            <a:r>
              <a:rPr lang="en-US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360 </a:t>
            </a:r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影片也可以</a:t>
            </a:r>
            <a:endParaRPr lang="en-US" altLang="zh-TW" sz="16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  <a:p>
            <a:pPr lvl="0" indent="114300">
              <a:lnSpc>
                <a:spcPct val="115000"/>
              </a:lnSpc>
              <a:buClr>
                <a:schemeClr val="dk2"/>
              </a:buClr>
              <a:buSzPct val="100000"/>
            </a:pPr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手動點擊</a:t>
            </a:r>
            <a:r>
              <a:rPr lang="en-US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360 </a:t>
            </a:r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度按鈕以全景模式瀏覽喔</a:t>
            </a:r>
            <a:endParaRPr kumimoji="0" lang="zh-TW" alt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  <p:pic>
        <p:nvPicPr>
          <p:cNvPr id="15363" name="Picture 3" descr="C:\Users\user\Desktop\TS-x28A_PPT\對話框2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93623" y="1131590"/>
            <a:ext cx="4006047" cy="1447924"/>
          </a:xfrm>
          <a:prstGeom prst="rect">
            <a:avLst/>
          </a:prstGeom>
          <a:noFill/>
        </p:spPr>
      </p:pic>
      <p:sp>
        <p:nvSpPr>
          <p:cNvPr id="11" name="文字版面配置區 10"/>
          <p:cNvSpPr>
            <a:spLocks noGrp="1"/>
          </p:cNvSpPr>
          <p:nvPr>
            <p:ph type="body" idx="1"/>
          </p:nvPr>
        </p:nvSpPr>
        <p:spPr>
          <a:xfrm>
            <a:off x="5076056" y="1282695"/>
            <a:ext cx="4464496" cy="844650"/>
          </a:xfrm>
        </p:spPr>
        <p:txBody>
          <a:bodyPr/>
          <a:lstStyle/>
          <a:p>
            <a:pPr>
              <a:buNone/>
            </a:pPr>
            <a:r>
              <a:rPr lang="zh-TW" altLang="en-US" sz="1600" b="1" dirty="0" smtClean="0">
                <a:solidFill>
                  <a:schemeClr val="bg1"/>
                </a:solidFill>
              </a:rPr>
              <a:t>系統會自動辨認用 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360 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度相機拍攝的照</a:t>
            </a:r>
            <a:endParaRPr lang="en-US" altLang="zh-TW" sz="1600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zh-TW" altLang="en-US" sz="1600" b="1" dirty="0" smtClean="0">
                <a:solidFill>
                  <a:schemeClr val="bg1"/>
                </a:solidFill>
              </a:rPr>
              <a:t>片和影片，瀏覽時自動啟用全景模式</a:t>
            </a:r>
          </a:p>
          <a:p>
            <a:endParaRPr lang="zh-TW" alt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Shape 2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6754" y="2020400"/>
            <a:ext cx="3929377" cy="210180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橢圓 14"/>
          <p:cNvSpPr/>
          <p:nvPr/>
        </p:nvSpPr>
        <p:spPr>
          <a:xfrm>
            <a:off x="7848673" y="1635646"/>
            <a:ext cx="1152128" cy="11521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360度影片 + VLC Player也能播放</a:t>
            </a:r>
          </a:p>
        </p:txBody>
      </p:sp>
      <p:sp>
        <p:nvSpPr>
          <p:cNvPr id="12" name="文字版面配置區 1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88" name="Shape 2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528" y="2089675"/>
            <a:ext cx="4545494" cy="204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Shape 2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81090" y="1672717"/>
            <a:ext cx="886075" cy="88607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Shape 293"/>
          <p:cNvSpPr txBox="1"/>
          <p:nvPr/>
        </p:nvSpPr>
        <p:spPr>
          <a:xfrm>
            <a:off x="5508104" y="3962311"/>
            <a:ext cx="3000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2">
                    <a:lumMod val="90000"/>
                    <a:lumOff val="1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VLC Player 3.0.0</a:t>
            </a:r>
          </a:p>
        </p:txBody>
      </p:sp>
      <p:sp>
        <p:nvSpPr>
          <p:cNvPr id="14" name="橢圓 13"/>
          <p:cNvSpPr/>
          <p:nvPr/>
        </p:nvSpPr>
        <p:spPr>
          <a:xfrm>
            <a:off x="179512" y="1635646"/>
            <a:ext cx="1152128" cy="11521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Picture 2" descr="C:\Users\user\Desktop\TS-x28A_PPT\qvhelper_256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8544" y="1804678"/>
            <a:ext cx="814065" cy="814065"/>
          </a:xfrm>
          <a:prstGeom prst="rect">
            <a:avLst/>
          </a:prstGeom>
          <a:noFill/>
        </p:spPr>
      </p:pic>
      <p:sp>
        <p:nvSpPr>
          <p:cNvPr id="16" name="向右箭號 15"/>
          <p:cNvSpPr/>
          <p:nvPr/>
        </p:nvSpPr>
        <p:spPr>
          <a:xfrm>
            <a:off x="3627080" y="1419622"/>
            <a:ext cx="2100077" cy="1728192"/>
          </a:xfrm>
          <a:prstGeom prst="rightArrow">
            <a:avLst>
              <a:gd name="adj1" fmla="val 58580"/>
              <a:gd name="adj2" fmla="val 357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4" name="Shape 294"/>
          <p:cNvSpPr txBox="1"/>
          <p:nvPr/>
        </p:nvSpPr>
        <p:spPr>
          <a:xfrm>
            <a:off x="2699792" y="1829090"/>
            <a:ext cx="3735600" cy="48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GB" sz="1600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透過Video</a:t>
            </a:r>
            <a:r>
              <a:rPr lang="en-GB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Station </a:t>
            </a:r>
            <a:endParaRPr lang="en-GB" sz="16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 algn="ctr">
              <a:spcBef>
                <a:spcPts val="0"/>
              </a:spcBef>
              <a:buNone/>
            </a:pPr>
            <a:r>
              <a:rPr lang="en-GB" sz="16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串流至</a:t>
            </a:r>
            <a:endParaRPr lang="en-GB" sz="16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 algn="ctr">
              <a:spcBef>
                <a:spcPts val="0"/>
              </a:spcBef>
              <a:buNone/>
            </a:pPr>
            <a:r>
              <a:rPr lang="en-GB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GB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VLC Player 3.0.0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圓角化對角線角落矩形 4"/>
          <p:cNvSpPr/>
          <p:nvPr/>
        </p:nvSpPr>
        <p:spPr>
          <a:xfrm>
            <a:off x="1187624" y="627534"/>
            <a:ext cx="6912768" cy="3312368"/>
          </a:xfrm>
          <a:prstGeom prst="round2DiagRect">
            <a:avLst>
              <a:gd name="adj1" fmla="val 32840"/>
              <a:gd name="adj2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" name="群組 13"/>
          <p:cNvGrpSpPr/>
          <p:nvPr/>
        </p:nvGrpSpPr>
        <p:grpSpPr>
          <a:xfrm>
            <a:off x="323528" y="2139702"/>
            <a:ext cx="3613548" cy="2757926"/>
            <a:chOff x="1756752" y="3070248"/>
            <a:chExt cx="3201972" cy="2443804"/>
          </a:xfrm>
        </p:grpSpPr>
        <p:pic>
          <p:nvPicPr>
            <p:cNvPr id="7" name="圖片 6" descr="螢幕+手機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56752" y="3070248"/>
              <a:ext cx="3201972" cy="2443804"/>
            </a:xfrm>
            <a:prstGeom prst="rect">
              <a:avLst/>
            </a:prstGeom>
          </p:spPr>
        </p:pic>
        <p:grpSp>
          <p:nvGrpSpPr>
            <p:cNvPr id="8" name="群組 41"/>
            <p:cNvGrpSpPr/>
            <p:nvPr/>
          </p:nvGrpSpPr>
          <p:grpSpPr>
            <a:xfrm>
              <a:off x="2896176" y="3524232"/>
              <a:ext cx="894060" cy="880410"/>
              <a:chOff x="2896176" y="3524232"/>
              <a:chExt cx="894060" cy="88041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2896176" y="3524232"/>
                <a:ext cx="894060" cy="4636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2800" b="1" dirty="0" smtClean="0">
                    <a:solidFill>
                      <a:srgbClr val="FF0000"/>
                    </a:solidFill>
                  </a:rPr>
                  <a:t>Live</a:t>
                </a:r>
                <a:endParaRPr lang="zh-TW" alt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Shape 863"/>
              <p:cNvSpPr/>
              <p:nvPr/>
            </p:nvSpPr>
            <p:spPr>
              <a:xfrm>
                <a:off x="3143240" y="4000510"/>
                <a:ext cx="404132" cy="40413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2677" y="34177"/>
                    </a:moveTo>
                    <a:lnTo>
                      <a:pt x="87200" y="60000"/>
                    </a:lnTo>
                    <a:lnTo>
                      <a:pt x="42677" y="85822"/>
                    </a:lnTo>
                    <a:close/>
                    <a:moveTo>
                      <a:pt x="60000" y="12681"/>
                    </a:moveTo>
                    <a:cubicBezTo>
                      <a:pt x="33866" y="12681"/>
                      <a:pt x="12681" y="33866"/>
                      <a:pt x="12681" y="60000"/>
                    </a:cubicBezTo>
                    <a:cubicBezTo>
                      <a:pt x="12681" y="86133"/>
                      <a:pt x="33866" y="107318"/>
                      <a:pt x="60000" y="107318"/>
                    </a:cubicBezTo>
                    <a:cubicBezTo>
                      <a:pt x="86133" y="107318"/>
                      <a:pt x="107318" y="86133"/>
                      <a:pt x="107318" y="60000"/>
                    </a:cubicBezTo>
                    <a:cubicBezTo>
                      <a:pt x="107318" y="33866"/>
                      <a:pt x="86133" y="12681"/>
                      <a:pt x="60000" y="12681"/>
                    </a:cubicBezTo>
                    <a:close/>
                    <a:moveTo>
                      <a:pt x="60000" y="0"/>
                    </a:moveTo>
                    <a:cubicBezTo>
                      <a:pt x="93137" y="0"/>
                      <a:pt x="120000" y="26862"/>
                      <a:pt x="120000" y="60000"/>
                    </a:cubicBezTo>
                    <a:cubicBezTo>
                      <a:pt x="120000" y="93137"/>
                      <a:pt x="93137" y="120000"/>
                      <a:pt x="60000" y="120000"/>
                    </a:cubicBezTo>
                    <a:cubicBezTo>
                      <a:pt x="26862" y="120000"/>
                      <a:pt x="0" y="93137"/>
                      <a:pt x="0" y="60000"/>
                    </a:cubicBezTo>
                    <a:cubicBezTo>
                      <a:pt x="0" y="26862"/>
                      <a:pt x="26862" y="0"/>
                      <a:pt x="60000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" name="文字方塊 10"/>
          <p:cNvSpPr txBox="1"/>
          <p:nvPr/>
        </p:nvSpPr>
        <p:spPr>
          <a:xfrm>
            <a:off x="1907704" y="1203598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4400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360° </a:t>
            </a:r>
            <a:r>
              <a:rPr lang="zh-TW" altLang="en-US" sz="4400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全景影片 </a:t>
            </a:r>
            <a:r>
              <a:rPr lang="zh-TW" altLang="zh-TW" sz="4400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Demo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err="1" smtClean="0"/>
              <a:t>Qphoto</a:t>
            </a:r>
            <a:r>
              <a:rPr lang="en-US" altLang="zh-TW" dirty="0" smtClean="0"/>
              <a:t> 3</a:t>
            </a:r>
            <a:endParaRPr lang="zh-TW" altLang="en-US" dirty="0"/>
          </a:p>
        </p:txBody>
      </p:sp>
      <p:pic>
        <p:nvPicPr>
          <p:cNvPr id="10" name="Shape 30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3848" y="1923678"/>
            <a:ext cx="752167" cy="75216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副標題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b="1" dirty="0" smtClean="0"/>
              <a:t>一機在手，所有照片隨時擁有</a:t>
            </a:r>
            <a:endParaRPr lang="zh-TW" altLang="en-US" b="1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hape 312" descr="GOPR2306.JPG.jpg"/>
          <p:cNvPicPr preferRelativeResize="0"/>
          <p:nvPr/>
        </p:nvPicPr>
        <p:blipFill rotWithShape="1">
          <a:blip r:embed="rId2">
            <a:alphaModFix/>
          </a:blip>
          <a:srcRect t="7883" b="7891"/>
          <a:stretch/>
        </p:blipFill>
        <p:spPr>
          <a:xfrm>
            <a:off x="467544" y="1203598"/>
            <a:ext cx="5000700" cy="315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 err="1" smtClean="0"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拍下旅程的美景</a:t>
            </a:r>
            <a:endParaRPr lang="en-GB" dirty="0"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599" cy="1059235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7" name="Shape 3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3933" y="2309747"/>
            <a:ext cx="910075" cy="91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3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2950" y="2427734"/>
            <a:ext cx="1026525" cy="102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3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0050" y="3420500"/>
            <a:ext cx="1026525" cy="102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3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9400" y="3478738"/>
            <a:ext cx="910075" cy="91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06" name="Picture 2" descr="C:\Users\user\Desktop\TS-x28A_PPT\對話框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0152" y="1707654"/>
            <a:ext cx="2828283" cy="1663948"/>
          </a:xfrm>
          <a:prstGeom prst="rect">
            <a:avLst/>
          </a:prstGeom>
          <a:noFill/>
        </p:spPr>
      </p:pic>
      <p:sp>
        <p:nvSpPr>
          <p:cNvPr id="14" name="文字版面配置區 10"/>
          <p:cNvSpPr txBox="1">
            <a:spLocks/>
          </p:cNvSpPr>
          <p:nvPr/>
        </p:nvSpPr>
        <p:spPr>
          <a:xfrm>
            <a:off x="6156176" y="2015132"/>
            <a:ext cx="4464496" cy="8446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lvl="0" indent="114300">
              <a:lnSpc>
                <a:spcPct val="115000"/>
              </a:lnSpc>
              <a:buClr>
                <a:schemeClr val="dk2"/>
              </a:buClr>
              <a:buSzPct val="100000"/>
            </a:pP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把我的照片傳給我～</a:t>
            </a:r>
            <a:endParaRPr kumimoji="0" lang="zh-TW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65158037_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90804" y="856258"/>
            <a:ext cx="7537780" cy="3888432"/>
          </a:xfrm>
          <a:prstGeom prst="rect">
            <a:avLst/>
          </a:prstGeom>
          <a:noFill/>
        </p:spPr>
      </p:pic>
      <p:sp>
        <p:nvSpPr>
          <p:cNvPr id="16" name="平行四边形 1"/>
          <p:cNvSpPr/>
          <p:nvPr/>
        </p:nvSpPr>
        <p:spPr>
          <a:xfrm>
            <a:off x="-1404664" y="1851670"/>
            <a:ext cx="5688632" cy="2232248"/>
          </a:xfrm>
          <a:prstGeom prst="parallelogram">
            <a:avLst>
              <a:gd name="adj" fmla="val 4302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平行四邊形 34"/>
          <p:cNvSpPr/>
          <p:nvPr/>
        </p:nvSpPr>
        <p:spPr>
          <a:xfrm>
            <a:off x="-972616" y="3498562"/>
            <a:ext cx="3672408" cy="360040"/>
          </a:xfrm>
          <a:prstGeom prst="parallelogram">
            <a:avLst>
              <a:gd name="adj" fmla="val 557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平行四邊形 35"/>
          <p:cNvSpPr/>
          <p:nvPr/>
        </p:nvSpPr>
        <p:spPr>
          <a:xfrm>
            <a:off x="-972616" y="2572506"/>
            <a:ext cx="3672408" cy="360040"/>
          </a:xfrm>
          <a:prstGeom prst="parallelogram">
            <a:avLst>
              <a:gd name="adj" fmla="val 557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平行四邊形 36"/>
          <p:cNvSpPr/>
          <p:nvPr/>
        </p:nvSpPr>
        <p:spPr>
          <a:xfrm>
            <a:off x="-972616" y="3042756"/>
            <a:ext cx="3672408" cy="360040"/>
          </a:xfrm>
          <a:prstGeom prst="parallelogram">
            <a:avLst>
              <a:gd name="adj" fmla="val 557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NAS</a:t>
            </a:r>
            <a:r>
              <a:rPr lang="zh-TW" altLang="en-US" dirty="0" smtClean="0"/>
              <a:t>新鮮人入門首選</a:t>
            </a:r>
            <a:endParaRPr kumimoji="1" lang="zh-TW" altLang="en-US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143000" y="349856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VLC</a:t>
            </a: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串流播放</a:t>
            </a:r>
            <a:endParaRPr kumimoji="1"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143000" y="259186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快照防護</a:t>
            </a:r>
            <a:endParaRPr kumimoji="1"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-36512" y="3038270"/>
            <a:ext cx="25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8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Qfinder</a:t>
            </a:r>
            <a:r>
              <a:rPr lang="en-US" altLang="zh-TW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影片轉檔上傳</a:t>
            </a:r>
            <a:endParaRPr kumimoji="1"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0" name="Picture 3" descr="C:\Users\user\Desktop\TS-x28A_PPT\TS-228A_Top-lef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9672" y="1491630"/>
            <a:ext cx="4514675" cy="282167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" name="文字方塊 17"/>
          <p:cNvSpPr txBox="1"/>
          <p:nvPr/>
        </p:nvSpPr>
        <p:spPr>
          <a:xfrm>
            <a:off x="107504" y="1976522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採用 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1GB 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記憶體，兼顧最優惠的價格及高安全性的快照保護</a:t>
            </a:r>
            <a:endParaRPr kumimoji="1"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8" name="Picture 4" descr="C:\Users\user\Desktop\對話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4048" y="1059582"/>
            <a:ext cx="2520280" cy="1512168"/>
          </a:xfrm>
          <a:prstGeom prst="rect">
            <a:avLst/>
          </a:prstGeom>
          <a:noFill/>
        </p:spPr>
      </p:pic>
      <p:sp>
        <p:nvSpPr>
          <p:cNvPr id="25" name="文字方塊 24"/>
          <p:cNvSpPr txBox="1"/>
          <p:nvPr/>
        </p:nvSpPr>
        <p:spPr>
          <a:xfrm>
            <a:off x="5118072" y="1546215"/>
            <a:ext cx="2376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 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可負擔的價錢</a:t>
            </a:r>
            <a:endParaRPr lang="en-US" altLang="zh-TW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2 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要有防劫持威脅的快照</a:t>
            </a:r>
          </a:p>
          <a:p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3 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影音功能</a:t>
            </a:r>
          </a:p>
          <a:p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4 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簡單的操作與外型</a:t>
            </a:r>
            <a:endParaRPr kumimoji="1"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5118072" y="1059582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我想買第一台</a:t>
            </a:r>
            <a:r>
              <a:rPr lang="en-US" altLang="zh-TW" sz="12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endParaRPr lang="zh-TW" altLang="en-US" sz="12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2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我想要</a:t>
            </a:r>
            <a:r>
              <a:rPr lang="en-US" altLang="zh-TW" sz="12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……</a:t>
            </a:r>
            <a:endParaRPr lang="zh-TW" altLang="en-US" sz="12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331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但是當天晚上慘劇發生了</a:t>
            </a:r>
            <a:r>
              <a:rPr lang="en-US" altLang="zh-TW" dirty="0" smtClean="0"/>
              <a:t>....</a:t>
            </a:r>
            <a:endParaRPr lang="zh-TW" altLang="en-US" dirty="0"/>
          </a:p>
        </p:txBody>
      </p:sp>
      <p:sp>
        <p:nvSpPr>
          <p:cNvPr id="11" name="文字版面配置區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Shape 323"/>
          <p:cNvSpPr txBox="1"/>
          <p:nvPr/>
        </p:nvSpPr>
        <p:spPr>
          <a:xfrm>
            <a:off x="342600" y="353775"/>
            <a:ext cx="8458800" cy="70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lang="en-GB" sz="4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Shape 324" descr="ChMkJ1XRfmyIWnAxAAD1dqV8MUoAAAMRgJXL_gAAPWO919.jpg"/>
          <p:cNvPicPr preferRelativeResize="0"/>
          <p:nvPr/>
        </p:nvPicPr>
        <p:blipFill rotWithShape="1">
          <a:blip r:embed="rId2">
            <a:alphaModFix/>
          </a:blip>
          <a:srcRect b="8491"/>
          <a:stretch/>
        </p:blipFill>
        <p:spPr>
          <a:xfrm>
            <a:off x="395028" y="1535375"/>
            <a:ext cx="3528900" cy="24987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325"/>
          <p:cNvSpPr txBox="1"/>
          <p:nvPr/>
        </p:nvSpPr>
        <p:spPr>
          <a:xfrm>
            <a:off x="4248472" y="1535375"/>
            <a:ext cx="4572000" cy="46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GB" sz="2400" b="1" dirty="0" err="1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手機掉到馬桶裡了</a:t>
            </a:r>
            <a:r>
              <a:rPr lang="en-GB" sz="2400" b="1" dirty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！！</a:t>
            </a:r>
          </a:p>
        </p:txBody>
      </p:sp>
      <p:pic>
        <p:nvPicPr>
          <p:cNvPr id="9" name="Shape 327" descr="表情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31532" y="2334481"/>
            <a:ext cx="628500" cy="17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326"/>
          <p:cNvSpPr txBox="1"/>
          <p:nvPr/>
        </p:nvSpPr>
        <p:spPr>
          <a:xfrm>
            <a:off x="4824536" y="2139275"/>
            <a:ext cx="4139952" cy="171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rtl="0">
              <a:lnSpc>
                <a:spcPct val="200000"/>
              </a:lnSpc>
              <a:spcBef>
                <a:spcPts val="0"/>
              </a:spcBef>
              <a:buClr>
                <a:srgbClr val="FF0000"/>
              </a:buClr>
              <a:buSzPct val="25000"/>
              <a:buFont typeface="Calibri"/>
              <a:buNone/>
            </a:pPr>
            <a:r>
              <a:rPr lang="en-GB" sz="2000" b="1" dirty="0" err="1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手機毀了</a:t>
            </a:r>
            <a:r>
              <a:rPr lang="en-GB" sz="2000" b="1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......</a:t>
            </a:r>
          </a:p>
          <a:p>
            <a:pPr lvl="0" rtl="0">
              <a:lnSpc>
                <a:spcPct val="200000"/>
              </a:lnSpc>
              <a:spcBef>
                <a:spcPts val="0"/>
              </a:spcBef>
              <a:buClr>
                <a:srgbClr val="FF0000"/>
              </a:buClr>
              <a:buSzPct val="25000"/>
              <a:buFont typeface="Calibri"/>
              <a:buNone/>
            </a:pPr>
            <a:r>
              <a:rPr lang="en-GB" sz="2000" b="1" dirty="0" err="1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珍貴的照片也毀了</a:t>
            </a:r>
            <a:r>
              <a:rPr lang="en-GB" sz="2000" b="1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......</a:t>
            </a:r>
          </a:p>
          <a:p>
            <a:pPr lvl="0" rtl="0">
              <a:lnSpc>
                <a:spcPct val="200000"/>
              </a:lnSpc>
              <a:spcBef>
                <a:spcPts val="0"/>
              </a:spcBef>
              <a:buClr>
                <a:srgbClr val="FF0000"/>
              </a:buClr>
              <a:buSzPct val="25000"/>
              <a:buFont typeface="Calibri"/>
              <a:buNone/>
            </a:pPr>
            <a:r>
              <a:rPr lang="en-GB" sz="2000" b="1" dirty="0" err="1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友誼也毀了</a:t>
            </a:r>
            <a:r>
              <a:rPr lang="en-GB" sz="2000" b="1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......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圓角化對角線角落矩形 25"/>
          <p:cNvSpPr/>
          <p:nvPr/>
        </p:nvSpPr>
        <p:spPr>
          <a:xfrm>
            <a:off x="899592" y="2404136"/>
            <a:ext cx="7344816" cy="2111830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圓角化對角線角落矩形 26"/>
          <p:cNvSpPr/>
          <p:nvPr/>
        </p:nvSpPr>
        <p:spPr>
          <a:xfrm>
            <a:off x="899592" y="1203598"/>
            <a:ext cx="7344816" cy="1032826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458" name="Picture 2" descr="C:\Users\user\Desktop\TS-x28A_PPT\p6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2745" y="2417630"/>
            <a:ext cx="6827647" cy="1728248"/>
          </a:xfrm>
          <a:prstGeom prst="rect">
            <a:avLst/>
          </a:prstGeom>
          <a:noFill/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即拍</a:t>
            </a:r>
            <a:r>
              <a:rPr lang="en-US" altLang="zh-TW" dirty="0" smtClean="0"/>
              <a:t>(</a:t>
            </a:r>
            <a:r>
              <a:rPr lang="zh-TW" altLang="en-US" dirty="0" smtClean="0"/>
              <a:t>錄</a:t>
            </a:r>
            <a:r>
              <a:rPr lang="en-US" altLang="zh-TW" dirty="0" smtClean="0"/>
              <a:t>)</a:t>
            </a:r>
            <a:r>
              <a:rPr lang="zh-TW" altLang="en-US" dirty="0" smtClean="0"/>
              <a:t>即傳，一秒擴容</a:t>
            </a:r>
            <a:endParaRPr lang="zh-TW" altLang="en-US" dirty="0"/>
          </a:p>
        </p:txBody>
      </p:sp>
      <p:sp>
        <p:nvSpPr>
          <p:cNvPr id="18" name="Shape 344"/>
          <p:cNvSpPr txBox="1"/>
          <p:nvPr/>
        </p:nvSpPr>
        <p:spPr>
          <a:xfrm>
            <a:off x="3419872" y="1553802"/>
            <a:ext cx="4680520" cy="5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GB" sz="1600" b="1" i="0" u="none" strike="noStrike" cap="none" dirty="0" err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我再也裝不下任何照片跟影片了</a:t>
            </a:r>
            <a:r>
              <a:rPr lang="en-GB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...</a:t>
            </a:r>
          </a:p>
        </p:txBody>
      </p:sp>
      <p:sp>
        <p:nvSpPr>
          <p:cNvPr id="19" name="Shape 345"/>
          <p:cNvSpPr txBox="1"/>
          <p:nvPr/>
        </p:nvSpPr>
        <p:spPr>
          <a:xfrm>
            <a:off x="4152309" y="3651870"/>
            <a:ext cx="1224136" cy="3600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ct val="25000"/>
              <a:buFont typeface="Calibri"/>
              <a:buNone/>
            </a:pPr>
            <a:r>
              <a:rPr lang="en-GB" sz="18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4G / Wi-Fi</a:t>
            </a:r>
          </a:p>
        </p:txBody>
      </p:sp>
      <p:sp>
        <p:nvSpPr>
          <p:cNvPr id="20" name="Shape 346"/>
          <p:cNvSpPr txBox="1"/>
          <p:nvPr/>
        </p:nvSpPr>
        <p:spPr>
          <a:xfrm>
            <a:off x="1272745" y="4149296"/>
            <a:ext cx="6480720" cy="10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GB" sz="1600" b="1" i="0" u="none" strike="noStrike" cap="none" dirty="0" err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拍照或錄影的同時，就</a:t>
            </a:r>
            <a:r>
              <a:rPr lang="en-GB" sz="1600" b="1" i="0" u="none" strike="noStrike" cap="none" dirty="0" err="1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即時上傳</a:t>
            </a:r>
            <a:r>
              <a:rPr lang="en-GB" sz="1600" b="1" i="0" u="none" strike="noStrike" cap="none" dirty="0" err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到安全又有</a:t>
            </a:r>
            <a:r>
              <a:rPr lang="en-GB" sz="1600" b="1" i="0" u="none" strike="noStrike" cap="none" dirty="0" err="1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超大儲存空間</a:t>
            </a:r>
            <a:r>
              <a:rPr lang="en-GB" sz="1600" b="1" i="0" u="none" strike="noStrike" cap="none" dirty="0" err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的</a:t>
            </a:r>
            <a:r>
              <a:rPr lang="en-GB" sz="1600" b="1" i="0" u="none" strike="noStrike" cap="none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NAS</a:t>
            </a:r>
          </a:p>
        </p:txBody>
      </p:sp>
      <p:sp>
        <p:nvSpPr>
          <p:cNvPr id="24" name="平行四边形 1"/>
          <p:cNvSpPr/>
          <p:nvPr/>
        </p:nvSpPr>
        <p:spPr>
          <a:xfrm>
            <a:off x="755576" y="2520280"/>
            <a:ext cx="1332656" cy="375981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字方塊 24"/>
          <p:cNvSpPr txBox="1"/>
          <p:nvPr/>
        </p:nvSpPr>
        <p:spPr>
          <a:xfrm>
            <a:off x="260736" y="253392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現在</a:t>
            </a:r>
            <a:endParaRPr kumimoji="1"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8" name="平行四边形 1"/>
          <p:cNvSpPr/>
          <p:nvPr/>
        </p:nvSpPr>
        <p:spPr>
          <a:xfrm>
            <a:off x="755576" y="1324674"/>
            <a:ext cx="1332656" cy="375981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字方塊 28"/>
          <p:cNvSpPr txBox="1"/>
          <p:nvPr/>
        </p:nvSpPr>
        <p:spPr>
          <a:xfrm>
            <a:off x="260736" y="133832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過去</a:t>
            </a:r>
            <a:endParaRPr kumimoji="1"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9459" name="Picture 3" descr="C:\Users\user\Desktop\TS-x28A_PPT\手機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9792" y="1249424"/>
            <a:ext cx="530892" cy="925215"/>
          </a:xfrm>
          <a:prstGeom prst="rect">
            <a:avLst/>
          </a:prstGeom>
          <a:noFill/>
        </p:spPr>
      </p:pic>
      <p:pic>
        <p:nvPicPr>
          <p:cNvPr id="19461" name="Picture 5" descr="C:\Users\user\Desktop\TS-x28A_PPT\圖片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4591" y="2547036"/>
            <a:ext cx="655521" cy="576064"/>
          </a:xfrm>
          <a:prstGeom prst="rect">
            <a:avLst/>
          </a:prstGeom>
          <a:noFill/>
        </p:spPr>
      </p:pic>
      <p:pic>
        <p:nvPicPr>
          <p:cNvPr id="19462" name="Picture 6" descr="C:\Users\user\Desktop\TS-x28A_PPT\影片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679935">
            <a:off x="4208827" y="2638932"/>
            <a:ext cx="576064" cy="5049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圓角化對角線角落矩形 4"/>
          <p:cNvSpPr/>
          <p:nvPr/>
        </p:nvSpPr>
        <p:spPr>
          <a:xfrm>
            <a:off x="1187624" y="627534"/>
            <a:ext cx="6912768" cy="3312368"/>
          </a:xfrm>
          <a:prstGeom prst="round2DiagRect">
            <a:avLst>
              <a:gd name="adj1" fmla="val 32840"/>
              <a:gd name="adj2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" name="群組 13"/>
          <p:cNvGrpSpPr/>
          <p:nvPr/>
        </p:nvGrpSpPr>
        <p:grpSpPr>
          <a:xfrm>
            <a:off x="323528" y="2139702"/>
            <a:ext cx="3613548" cy="2757926"/>
            <a:chOff x="1756752" y="3070248"/>
            <a:chExt cx="3201972" cy="2443804"/>
          </a:xfrm>
        </p:grpSpPr>
        <p:pic>
          <p:nvPicPr>
            <p:cNvPr id="7" name="圖片 6" descr="螢幕+手機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56752" y="3070248"/>
              <a:ext cx="3201972" cy="2443804"/>
            </a:xfrm>
            <a:prstGeom prst="rect">
              <a:avLst/>
            </a:prstGeom>
          </p:spPr>
        </p:pic>
        <p:grpSp>
          <p:nvGrpSpPr>
            <p:cNvPr id="4" name="群組 41"/>
            <p:cNvGrpSpPr/>
            <p:nvPr/>
          </p:nvGrpSpPr>
          <p:grpSpPr>
            <a:xfrm>
              <a:off x="2896176" y="3524232"/>
              <a:ext cx="894060" cy="880410"/>
              <a:chOff x="2896176" y="3524232"/>
              <a:chExt cx="894060" cy="88041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2896176" y="3524232"/>
                <a:ext cx="894060" cy="4636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2800" b="1" dirty="0" smtClean="0">
                    <a:solidFill>
                      <a:srgbClr val="FF0000"/>
                    </a:solidFill>
                  </a:rPr>
                  <a:t>Live</a:t>
                </a:r>
                <a:endParaRPr lang="zh-TW" alt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Shape 863"/>
              <p:cNvSpPr/>
              <p:nvPr/>
            </p:nvSpPr>
            <p:spPr>
              <a:xfrm>
                <a:off x="3143240" y="4000510"/>
                <a:ext cx="404132" cy="40413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2677" y="34177"/>
                    </a:moveTo>
                    <a:lnTo>
                      <a:pt x="87200" y="60000"/>
                    </a:lnTo>
                    <a:lnTo>
                      <a:pt x="42677" y="85822"/>
                    </a:lnTo>
                    <a:close/>
                    <a:moveTo>
                      <a:pt x="60000" y="12681"/>
                    </a:moveTo>
                    <a:cubicBezTo>
                      <a:pt x="33866" y="12681"/>
                      <a:pt x="12681" y="33866"/>
                      <a:pt x="12681" y="60000"/>
                    </a:cubicBezTo>
                    <a:cubicBezTo>
                      <a:pt x="12681" y="86133"/>
                      <a:pt x="33866" y="107318"/>
                      <a:pt x="60000" y="107318"/>
                    </a:cubicBezTo>
                    <a:cubicBezTo>
                      <a:pt x="86133" y="107318"/>
                      <a:pt x="107318" y="86133"/>
                      <a:pt x="107318" y="60000"/>
                    </a:cubicBezTo>
                    <a:cubicBezTo>
                      <a:pt x="107318" y="33866"/>
                      <a:pt x="86133" y="12681"/>
                      <a:pt x="60000" y="12681"/>
                    </a:cubicBezTo>
                    <a:close/>
                    <a:moveTo>
                      <a:pt x="60000" y="0"/>
                    </a:moveTo>
                    <a:cubicBezTo>
                      <a:pt x="93137" y="0"/>
                      <a:pt x="120000" y="26862"/>
                      <a:pt x="120000" y="60000"/>
                    </a:cubicBezTo>
                    <a:cubicBezTo>
                      <a:pt x="120000" y="93137"/>
                      <a:pt x="93137" y="120000"/>
                      <a:pt x="60000" y="120000"/>
                    </a:cubicBezTo>
                    <a:cubicBezTo>
                      <a:pt x="26862" y="120000"/>
                      <a:pt x="0" y="93137"/>
                      <a:pt x="0" y="60000"/>
                    </a:cubicBezTo>
                    <a:cubicBezTo>
                      <a:pt x="0" y="26862"/>
                      <a:pt x="26862" y="0"/>
                      <a:pt x="60000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" name="文字方塊 10"/>
          <p:cNvSpPr txBox="1"/>
          <p:nvPr/>
        </p:nvSpPr>
        <p:spPr>
          <a:xfrm>
            <a:off x="2483768" y="1203598"/>
            <a:ext cx="4824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4400" b="1" dirty="0" err="1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Qphoto</a:t>
            </a:r>
            <a:r>
              <a:rPr lang="en-US" altLang="zh-TW" sz="4400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3</a:t>
            </a:r>
            <a:r>
              <a:rPr lang="zh-TW" altLang="zh-TW" sz="4400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Demo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TS-x28A_PPT\QNAP-02-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7" y="517052"/>
            <a:ext cx="1800199" cy="326506"/>
          </a:xfrm>
          <a:prstGeom prst="rect">
            <a:avLst/>
          </a:prstGeom>
          <a:noFill/>
        </p:spPr>
      </p:pic>
      <p:sp>
        <p:nvSpPr>
          <p:cNvPr id="6" name="標題 5"/>
          <p:cNvSpPr>
            <a:spLocks noGrp="1"/>
          </p:cNvSpPr>
          <p:nvPr>
            <p:ph type="ctrTitle"/>
          </p:nvPr>
        </p:nvSpPr>
        <p:spPr>
          <a:xfrm>
            <a:off x="311709" y="2283718"/>
            <a:ext cx="8292740" cy="945504"/>
          </a:xfrm>
        </p:spPr>
        <p:txBody>
          <a:bodyPr/>
          <a:lstStyle/>
          <a:p>
            <a:r>
              <a:rPr lang="zh-TW" altLang="en-US" dirty="0" smtClean="0"/>
              <a:t>將於 </a:t>
            </a:r>
            <a:r>
              <a:rPr lang="en-US" altLang="zh-TW" dirty="0" smtClean="0"/>
              <a:t>2018 </a:t>
            </a:r>
            <a:r>
              <a:rPr lang="zh-TW" altLang="en-US" dirty="0" smtClean="0"/>
              <a:t>年初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正式登場</a:t>
            </a:r>
            <a:r>
              <a:rPr lang="en-US" altLang="zh-TW" dirty="0" smtClean="0"/>
              <a:t>!</a:t>
            </a:r>
            <a:endParaRPr lang="zh-TW" altLang="en-US" dirty="0"/>
          </a:p>
        </p:txBody>
      </p:sp>
    </p:spTree>
    <p:extLst>
      <p:ext uri="{BB962C8B-B14F-4D97-AF65-F5344CB8AC3E}">
        <p14:creationId xmlns="" xmlns:p14="http://schemas.microsoft.com/office/powerpoint/2010/main" val="98049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2018</a:t>
            </a:r>
            <a:r>
              <a:rPr kumimoji="1" lang="zh-TW" altLang="en-US" dirty="0" smtClean="0"/>
              <a:t>年家用</a:t>
            </a:r>
            <a:r>
              <a:rPr kumimoji="1" lang="en-US" altLang="zh-TW" dirty="0" smtClean="0"/>
              <a:t>NAS</a:t>
            </a:r>
            <a:r>
              <a:rPr kumimoji="1" lang="zh-TW" altLang="en-US" dirty="0" smtClean="0"/>
              <a:t>再升級</a:t>
            </a:r>
            <a:endParaRPr kumimoji="1"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467544" y="3795886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 smtClean="0">
                <a:latin typeface="微軟正黑體" pitchFamily="34" charset="-120"/>
                <a:ea typeface="微軟正黑體" pitchFamily="34" charset="-120"/>
              </a:rPr>
              <a:t>我喜歡</a:t>
            </a:r>
            <a:r>
              <a:rPr kumimoji="1" lang="en-US" altLang="zh-TW" b="1" dirty="0" smtClean="0">
                <a:latin typeface="微軟正黑體" pitchFamily="34" charset="-120"/>
                <a:ea typeface="微軟正黑體" pitchFamily="34" charset="-120"/>
              </a:rPr>
              <a:t>TS-x28 </a:t>
            </a:r>
            <a:r>
              <a:rPr kumimoji="1" lang="zh-TW" altLang="en-US" b="1" dirty="0" smtClean="0">
                <a:latin typeface="微軟正黑體" pitchFamily="34" charset="-120"/>
                <a:ea typeface="微軟正黑體" pitchFamily="34" charset="-120"/>
              </a:rPr>
              <a:t>的簡約外型但是又想使用快照</a:t>
            </a:r>
            <a:r>
              <a:rPr kumimoji="1" lang="mr-IN" altLang="zh-TW" b="1" dirty="0" smtClean="0">
                <a:latin typeface="微軟正黑體" pitchFamily="34" charset="-120"/>
                <a:ea typeface="微軟正黑體" pitchFamily="34" charset="-120"/>
              </a:rPr>
              <a:t>…</a:t>
            </a:r>
            <a:endParaRPr kumimoji="1"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l="35125" t="2401" r="35126" b="2401"/>
          <a:stretch/>
        </p:blipFill>
        <p:spPr>
          <a:xfrm>
            <a:off x="1259632" y="2352519"/>
            <a:ext cx="647279" cy="1294557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683568" y="1779662"/>
            <a:ext cx="18722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pc="30" dirty="0" smtClean="0">
                <a:latin typeface="微軟正黑體" pitchFamily="34" charset="-120"/>
                <a:ea typeface="微軟正黑體" pitchFamily="34" charset="-120"/>
              </a:rPr>
              <a:t>TS-228</a:t>
            </a:r>
          </a:p>
          <a:p>
            <a:pPr algn="ctr"/>
            <a:r>
              <a:rPr lang="zh-TW" altLang="en-US" sz="1600" b="1" spc="30" dirty="0" smtClean="0">
                <a:solidFill>
                  <a:schemeClr val="bg2">
                    <a:lumMod val="90000"/>
                    <a:lumOff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雙核</a:t>
            </a:r>
            <a:r>
              <a:rPr lang="en-US" altLang="zh-TW" sz="1600" b="1" spc="30" dirty="0" smtClean="0">
                <a:solidFill>
                  <a:schemeClr val="bg2">
                    <a:lumMod val="90000"/>
                    <a:lumOff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RTD1195</a:t>
            </a:r>
            <a:endParaRPr kumimoji="1" lang="zh-TW" altLang="en-US" sz="1600" b="1" spc="30" dirty="0">
              <a:solidFill>
                <a:schemeClr val="bg2">
                  <a:lumMod val="90000"/>
                  <a:lumOff val="1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275856" y="3795886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 smtClean="0">
                <a:latin typeface="微軟正黑體" pitchFamily="34" charset="-120"/>
                <a:ea typeface="微軟正黑體" pitchFamily="34" charset="-120"/>
              </a:rPr>
              <a:t>承襲經典造型，</a:t>
            </a:r>
            <a:endParaRPr kumimoji="1"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kumimoji="1" lang="zh-TW" altLang="en-US" b="1" dirty="0" smtClean="0">
                <a:latin typeface="微軟正黑體" pitchFamily="34" charset="-120"/>
                <a:ea typeface="微軟正黑體" pitchFamily="34" charset="-120"/>
              </a:rPr>
              <a:t>同時支援快照防護</a:t>
            </a:r>
            <a:endParaRPr kumimoji="1"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067944" y="2347724"/>
            <a:ext cx="690430" cy="1304146"/>
          </a:xfrm>
          <a:prstGeom prst="rect">
            <a:avLst/>
          </a:prstGeom>
        </p:spPr>
      </p:pic>
      <p:sp>
        <p:nvSpPr>
          <p:cNvPr id="13" name="右箭头 2"/>
          <p:cNvSpPr/>
          <p:nvPr/>
        </p:nvSpPr>
        <p:spPr>
          <a:xfrm>
            <a:off x="2771800" y="2856575"/>
            <a:ext cx="504056" cy="410445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平行四边形 1"/>
          <p:cNvSpPr/>
          <p:nvPr/>
        </p:nvSpPr>
        <p:spPr>
          <a:xfrm>
            <a:off x="926888" y="1275606"/>
            <a:ext cx="1368152" cy="375981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395536" y="128925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2017</a:t>
            </a:r>
            <a:endParaRPr kumimoji="1"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平行四边形 1"/>
          <p:cNvSpPr/>
          <p:nvPr/>
        </p:nvSpPr>
        <p:spPr>
          <a:xfrm>
            <a:off x="3712584" y="1296244"/>
            <a:ext cx="1368152" cy="375981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3203848" y="130989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2018</a:t>
            </a:r>
            <a:endParaRPr kumimoji="1"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3491880" y="1779662"/>
            <a:ext cx="19442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pc="30" dirty="0" smtClean="0">
                <a:latin typeface="微軟正黑體" pitchFamily="34" charset="-120"/>
                <a:ea typeface="微軟正黑體" pitchFamily="34" charset="-120"/>
              </a:rPr>
              <a:t>TS-228A</a:t>
            </a:r>
          </a:p>
          <a:p>
            <a:pPr algn="ctr"/>
            <a:r>
              <a:rPr lang="zh-TW" altLang="en-US" spc="3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600" b="1" spc="3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四核</a:t>
            </a:r>
            <a:r>
              <a:rPr lang="en-US" altLang="zh-TW" sz="1600" b="1" spc="3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RTD1295</a:t>
            </a:r>
            <a:endParaRPr lang="zh-TW" altLang="en-US" sz="1600" b="1" spc="30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52" name="Picture 4" descr="C:\Users\user\Desktop\TS-x28A_PPT\底圖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65337" y="0"/>
            <a:ext cx="3178663" cy="4767993"/>
          </a:xfrm>
          <a:prstGeom prst="rect">
            <a:avLst/>
          </a:prstGeom>
          <a:noFill/>
        </p:spPr>
      </p:pic>
      <p:sp>
        <p:nvSpPr>
          <p:cNvPr id="26" name="矩形圖說文字 25"/>
          <p:cNvSpPr/>
          <p:nvPr/>
        </p:nvSpPr>
        <p:spPr>
          <a:xfrm>
            <a:off x="6300192" y="843558"/>
            <a:ext cx="2520280" cy="1512168"/>
          </a:xfrm>
          <a:prstGeom prst="wedgeRectCallout">
            <a:avLst>
              <a:gd name="adj1" fmla="val -19750"/>
              <a:gd name="adj2" fmla="val 74233"/>
            </a:avLst>
          </a:prstGeom>
          <a:solidFill>
            <a:schemeClr val="accent2">
              <a:lumMod val="7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/>
          <p:cNvSpPr txBox="1"/>
          <p:nvPr/>
        </p:nvSpPr>
        <p:spPr>
          <a:xfrm>
            <a:off x="6372200" y="94286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整機最大快照</a:t>
            </a:r>
            <a:endParaRPr kumimoji="1" lang="en-US" altLang="zh-TW" sz="16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kumimoji="1"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數量</a:t>
            </a:r>
            <a:endParaRPr kumimoji="1" lang="zh-TW" alt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6372200" y="1698943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單磁碟區</a:t>
            </a:r>
            <a:r>
              <a:rPr kumimoji="1" lang="en-US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/LUN</a:t>
            </a:r>
          </a:p>
          <a:p>
            <a:pPr algn="ctr"/>
            <a:r>
              <a:rPr kumimoji="1"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最大快照數量</a:t>
            </a:r>
            <a:endParaRPr kumimoji="1" lang="zh-TW" alt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6255480" y="1441108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---------------------------</a:t>
            </a:r>
            <a:endParaRPr kumimoji="1" lang="zh-TW" alt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" name="文字方塊 29"/>
          <p:cNvSpPr txBox="1"/>
          <p:nvPr/>
        </p:nvSpPr>
        <p:spPr>
          <a:xfrm rot="5400000">
            <a:off x="7152032" y="1431878"/>
            <a:ext cx="1659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----------------</a:t>
            </a:r>
            <a:endParaRPr kumimoji="1" lang="zh-TW" alt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7596336" y="968410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32</a:t>
            </a:r>
            <a:endParaRPr kumimoji="1" lang="zh-TW" altLang="en-US" sz="2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7596336" y="1760498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16</a:t>
            </a:r>
            <a:endParaRPr kumimoji="1" lang="zh-TW" altLang="en-US" sz="2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4338" name="Picture 2" descr="C:\Users\user\Desktop\TS-x28A_PPT\讚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8024" y="915566"/>
            <a:ext cx="896262" cy="756000"/>
          </a:xfrm>
          <a:prstGeom prst="rect">
            <a:avLst/>
          </a:prstGeom>
          <a:noFill/>
        </p:spPr>
      </p:pic>
      <p:pic>
        <p:nvPicPr>
          <p:cNvPr id="14339" name="Picture 3" descr="\\Marketing\Marketing\MarketingMaterials\DM\NAS\Software_Section_brochure\QNAP product icon_20170816-assets\Snapshot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99992" y="3114278"/>
            <a:ext cx="609600" cy="609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2331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4824536" y="3507854"/>
            <a:ext cx="2520280" cy="57606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7" name="Picture 9" descr="C:\Users\user\Desktop\TS-x28A_PPT\TS-128A_Lef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2568" y="1890886"/>
            <a:ext cx="3048000" cy="1905000"/>
          </a:xfrm>
          <a:prstGeom prst="rect">
            <a:avLst/>
          </a:prstGeom>
          <a:noFill/>
        </p:spPr>
      </p:pic>
      <p:sp>
        <p:nvSpPr>
          <p:cNvPr id="27" name="矩形 26"/>
          <p:cNvSpPr/>
          <p:nvPr/>
        </p:nvSpPr>
        <p:spPr>
          <a:xfrm>
            <a:off x="450720" y="3507854"/>
            <a:ext cx="2520280" cy="57606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輕薄靈巧隨處可用</a:t>
            </a:r>
            <a:endParaRPr lang="zh-TW" altLang="en-US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468560" y="4371950"/>
            <a:ext cx="2059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200" dirty="0" smtClean="0">
                <a:latin typeface="微軟正黑體" pitchFamily="34" charset="-120"/>
                <a:ea typeface="微軟正黑體" pitchFamily="34" charset="-120"/>
              </a:rPr>
              <a:t>＊長度單位 </a:t>
            </a:r>
            <a:r>
              <a:rPr kumimoji="1" lang="en-US" altLang="zh-TW" sz="1200" dirty="0" smtClean="0">
                <a:latin typeface="微軟正黑體" pitchFamily="34" charset="-120"/>
                <a:ea typeface="微軟正黑體" pitchFamily="34" charset="-120"/>
              </a:rPr>
              <a:t>: mm</a:t>
            </a:r>
            <a:endParaRPr lang="hr-HR" altLang="zh-TW" sz="1200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5508104" y="3723878"/>
            <a:ext cx="1060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b="1" dirty="0" smtClean="0">
                <a:solidFill>
                  <a:schemeClr val="bg1"/>
                </a:solidFill>
              </a:rPr>
              <a:t>TS-228A</a:t>
            </a:r>
            <a:endParaRPr kumimoji="1" lang="zh-TW" altLang="en-US" sz="1200" b="1" dirty="0">
              <a:solidFill>
                <a:schemeClr val="bg1"/>
              </a:solidFill>
            </a:endParaRPr>
          </a:p>
        </p:txBody>
      </p:sp>
      <p:pic>
        <p:nvPicPr>
          <p:cNvPr id="2055" name="Picture 7" descr="C:\Users\user\Desktop\TS-x28A_PPT\TS-228A_Lef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064" y="1923678"/>
            <a:ext cx="3048000" cy="1905000"/>
          </a:xfrm>
          <a:prstGeom prst="rect">
            <a:avLst/>
          </a:prstGeom>
          <a:noFill/>
        </p:spPr>
      </p:pic>
      <p:pic>
        <p:nvPicPr>
          <p:cNvPr id="2056" name="Picture 8" descr="C:\Users\user\Desktop\TS-x28A_PPT\TS-128A_Fron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564232" y="1923678"/>
            <a:ext cx="3048000" cy="1905000"/>
          </a:xfrm>
          <a:prstGeom prst="rect">
            <a:avLst/>
          </a:prstGeom>
          <a:noFill/>
        </p:spPr>
      </p:pic>
      <p:pic>
        <p:nvPicPr>
          <p:cNvPr id="2058" name="Picture 10" descr="C:\Users\user\Desktop\TS-x28A_PPT\TS-228A_Front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00264" y="1890886"/>
            <a:ext cx="3048000" cy="1905000"/>
          </a:xfrm>
          <a:prstGeom prst="rect">
            <a:avLst/>
          </a:prstGeom>
          <a:noFill/>
        </p:spPr>
      </p:pic>
      <p:sp>
        <p:nvSpPr>
          <p:cNvPr id="29" name="文字方塊 28"/>
          <p:cNvSpPr txBox="1"/>
          <p:nvPr/>
        </p:nvSpPr>
        <p:spPr>
          <a:xfrm>
            <a:off x="1115616" y="3723878"/>
            <a:ext cx="1023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b="1" dirty="0" smtClean="0">
                <a:solidFill>
                  <a:schemeClr val="bg1"/>
                </a:solidFill>
              </a:rPr>
              <a:t>TS-128A</a:t>
            </a:r>
            <a:endParaRPr kumimoji="1" lang="zh-TW" altLang="en-US" sz="1200" b="1" dirty="0">
              <a:solidFill>
                <a:schemeClr val="bg1"/>
              </a:solidFill>
            </a:endParaRPr>
          </a:p>
        </p:txBody>
      </p:sp>
      <p:grpSp>
        <p:nvGrpSpPr>
          <p:cNvPr id="38" name="群組 37"/>
          <p:cNvGrpSpPr/>
          <p:nvPr/>
        </p:nvGrpSpPr>
        <p:grpSpPr>
          <a:xfrm>
            <a:off x="233680" y="2067694"/>
            <a:ext cx="288032" cy="1657465"/>
            <a:chOff x="323528" y="2355726"/>
            <a:chExt cx="288032" cy="1657465"/>
          </a:xfrm>
          <a:effectLst/>
        </p:grpSpPr>
        <p:cxnSp>
          <p:nvCxnSpPr>
            <p:cNvPr id="31" name="直線接點 30"/>
            <p:cNvCxnSpPr/>
            <p:nvPr/>
          </p:nvCxnSpPr>
          <p:spPr>
            <a:xfrm>
              <a:off x="323528" y="2355726"/>
              <a:ext cx="288032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2" name="直線接點 31"/>
            <p:cNvCxnSpPr/>
            <p:nvPr/>
          </p:nvCxnSpPr>
          <p:spPr>
            <a:xfrm>
              <a:off x="323528" y="4006921"/>
              <a:ext cx="288032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5" name="直線接點 34"/>
            <p:cNvCxnSpPr/>
            <p:nvPr/>
          </p:nvCxnSpPr>
          <p:spPr>
            <a:xfrm>
              <a:off x="467544" y="3435846"/>
              <a:ext cx="0" cy="577345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7" name="直線接點 36"/>
            <p:cNvCxnSpPr/>
            <p:nvPr/>
          </p:nvCxnSpPr>
          <p:spPr>
            <a:xfrm>
              <a:off x="467544" y="2359169"/>
              <a:ext cx="0" cy="577345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39" name="文字方塊 38"/>
          <p:cNvSpPr txBox="1"/>
          <p:nvPr/>
        </p:nvSpPr>
        <p:spPr>
          <a:xfrm>
            <a:off x="107504" y="2741596"/>
            <a:ext cx="8640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nb-NO" altLang="zh-TW" sz="1050" b="1" dirty="0" smtClean="0">
                <a:latin typeface="微軟正黑體" pitchFamily="34" charset="-120"/>
                <a:ea typeface="微軟正黑體" pitchFamily="34" charset="-120"/>
              </a:rPr>
              <a:t>187.7</a:t>
            </a:r>
            <a:endParaRPr kumimoji="1" lang="zh-TW" altLang="en-US" sz="1050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0" name="群組 39"/>
          <p:cNvGrpSpPr/>
          <p:nvPr/>
        </p:nvGrpSpPr>
        <p:grpSpPr>
          <a:xfrm rot="16200000">
            <a:off x="836829" y="1509796"/>
            <a:ext cx="288032" cy="521896"/>
            <a:chOff x="323528" y="2355726"/>
            <a:chExt cx="288032" cy="1657463"/>
          </a:xfrm>
          <a:effectLst/>
        </p:grpSpPr>
        <p:cxnSp>
          <p:nvCxnSpPr>
            <p:cNvPr id="41" name="直線接點 40"/>
            <p:cNvCxnSpPr/>
            <p:nvPr/>
          </p:nvCxnSpPr>
          <p:spPr>
            <a:xfrm>
              <a:off x="323528" y="2355726"/>
              <a:ext cx="288032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2" name="直線接點 41"/>
            <p:cNvCxnSpPr/>
            <p:nvPr/>
          </p:nvCxnSpPr>
          <p:spPr>
            <a:xfrm>
              <a:off x="323528" y="4006921"/>
              <a:ext cx="288032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3" name="直線接點 42"/>
            <p:cNvCxnSpPr/>
            <p:nvPr/>
          </p:nvCxnSpPr>
          <p:spPr>
            <a:xfrm rot="5400000">
              <a:off x="353198" y="3898843"/>
              <a:ext cx="228693" cy="0"/>
            </a:xfrm>
            <a:prstGeom prst="line">
              <a:avLst/>
            </a:prstGeom>
            <a:ln w="19050">
              <a:noFill/>
            </a:ln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0" name="直線接點 49"/>
            <p:cNvCxnSpPr/>
            <p:nvPr/>
          </p:nvCxnSpPr>
          <p:spPr>
            <a:xfrm rot="5400000">
              <a:off x="353199" y="2474592"/>
              <a:ext cx="228693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6" name="直線接點 95"/>
            <p:cNvCxnSpPr/>
            <p:nvPr/>
          </p:nvCxnSpPr>
          <p:spPr>
            <a:xfrm rot="5400000">
              <a:off x="353199" y="3871146"/>
              <a:ext cx="228693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51" name="文字方塊 50"/>
          <p:cNvSpPr txBox="1"/>
          <p:nvPr/>
        </p:nvSpPr>
        <p:spPr>
          <a:xfrm>
            <a:off x="817856" y="1644566"/>
            <a:ext cx="8640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050" b="1" dirty="0" smtClean="0">
                <a:latin typeface="微軟正黑體" pitchFamily="34" charset="-120"/>
                <a:ea typeface="微軟正黑體" pitchFamily="34" charset="-120"/>
              </a:rPr>
              <a:t>6</a:t>
            </a:r>
            <a:r>
              <a:rPr kumimoji="1" lang="nb-NO" altLang="zh-TW" sz="1050" b="1" dirty="0" smtClean="0">
                <a:latin typeface="微軟正黑體" pitchFamily="34" charset="-120"/>
                <a:ea typeface="微軟正黑體" pitchFamily="34" charset="-120"/>
              </a:rPr>
              <a:t>0</a:t>
            </a:r>
            <a:endParaRPr kumimoji="1" lang="zh-TW" altLang="en-US" sz="1050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52" name="群組 51"/>
          <p:cNvGrpSpPr/>
          <p:nvPr/>
        </p:nvGrpSpPr>
        <p:grpSpPr>
          <a:xfrm rot="16200000">
            <a:off x="2003380" y="1237388"/>
            <a:ext cx="288032" cy="1066714"/>
            <a:chOff x="323528" y="2355726"/>
            <a:chExt cx="288032" cy="1655605"/>
          </a:xfrm>
          <a:effectLst/>
        </p:grpSpPr>
        <p:cxnSp>
          <p:nvCxnSpPr>
            <p:cNvPr id="53" name="直線接點 52"/>
            <p:cNvCxnSpPr/>
            <p:nvPr/>
          </p:nvCxnSpPr>
          <p:spPr>
            <a:xfrm>
              <a:off x="323528" y="2355726"/>
              <a:ext cx="288032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>
            <a:xfrm>
              <a:off x="323528" y="4006921"/>
              <a:ext cx="288032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6" name="直線接點 55"/>
            <p:cNvCxnSpPr/>
            <p:nvPr/>
          </p:nvCxnSpPr>
          <p:spPr>
            <a:xfrm rot="5400000">
              <a:off x="255757" y="2572033"/>
              <a:ext cx="423576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3" name="直線接點 62"/>
            <p:cNvCxnSpPr/>
            <p:nvPr/>
          </p:nvCxnSpPr>
          <p:spPr>
            <a:xfrm rot="5400000">
              <a:off x="255757" y="3799543"/>
              <a:ext cx="423576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64" name="文字方塊 63"/>
          <p:cNvSpPr txBox="1"/>
          <p:nvPr/>
        </p:nvSpPr>
        <p:spPr>
          <a:xfrm>
            <a:off x="1961872" y="1644566"/>
            <a:ext cx="864096" cy="2539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kumimoji="1" lang="nb-NO" altLang="zh-TW" sz="1050" b="1" dirty="0" smtClean="0">
                <a:latin typeface="微軟正黑體" pitchFamily="34" charset="-120"/>
                <a:ea typeface="微軟正黑體" pitchFamily="34" charset="-120"/>
              </a:rPr>
              <a:t>125</a:t>
            </a:r>
            <a:endParaRPr kumimoji="1" lang="zh-TW" altLang="en-US" sz="105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5" name="文字方塊 64"/>
          <p:cNvSpPr txBox="1"/>
          <p:nvPr/>
        </p:nvSpPr>
        <p:spPr>
          <a:xfrm>
            <a:off x="1979712" y="4371950"/>
            <a:ext cx="2059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200" dirty="0" smtClean="0">
                <a:latin typeface="微軟正黑體" pitchFamily="34" charset="-120"/>
                <a:ea typeface="微軟正黑體" pitchFamily="34" charset="-120"/>
              </a:rPr>
              <a:t>＊不含硬碟與其他線材</a:t>
            </a:r>
            <a:endParaRPr lang="hr-HR" altLang="zh-TW" sz="1200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1" name="文字方塊 70"/>
          <p:cNvSpPr txBox="1"/>
          <p:nvPr/>
        </p:nvSpPr>
        <p:spPr>
          <a:xfrm>
            <a:off x="4499992" y="2741596"/>
            <a:ext cx="8640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nb-NO" altLang="zh-TW" sz="1050" b="1" dirty="0" smtClean="0">
                <a:latin typeface="微軟正黑體" pitchFamily="34" charset="-120"/>
                <a:ea typeface="微軟正黑體" pitchFamily="34" charset="-120"/>
              </a:rPr>
              <a:t>187.7</a:t>
            </a:r>
            <a:endParaRPr kumimoji="1" lang="zh-TW" altLang="en-US" sz="1050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72" name="群組 71"/>
          <p:cNvGrpSpPr/>
          <p:nvPr/>
        </p:nvGrpSpPr>
        <p:grpSpPr>
          <a:xfrm rot="16200000">
            <a:off x="5278885" y="1412068"/>
            <a:ext cx="288032" cy="717356"/>
            <a:chOff x="323528" y="2355726"/>
            <a:chExt cx="288032" cy="1651195"/>
          </a:xfrm>
          <a:effectLst/>
        </p:grpSpPr>
        <p:cxnSp>
          <p:nvCxnSpPr>
            <p:cNvPr id="73" name="直線接點 72"/>
            <p:cNvCxnSpPr/>
            <p:nvPr/>
          </p:nvCxnSpPr>
          <p:spPr>
            <a:xfrm>
              <a:off x="323528" y="2355726"/>
              <a:ext cx="288032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4" name="直線接點 73"/>
            <p:cNvCxnSpPr/>
            <p:nvPr/>
          </p:nvCxnSpPr>
          <p:spPr>
            <a:xfrm>
              <a:off x="323528" y="4006921"/>
              <a:ext cx="288032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6" name="直線接點 75"/>
            <p:cNvCxnSpPr/>
            <p:nvPr/>
          </p:nvCxnSpPr>
          <p:spPr>
            <a:xfrm rot="5400000">
              <a:off x="227906" y="2613326"/>
              <a:ext cx="478501" cy="782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9" name="直線接點 88"/>
            <p:cNvCxnSpPr/>
            <p:nvPr/>
          </p:nvCxnSpPr>
          <p:spPr>
            <a:xfrm rot="5400000">
              <a:off x="227905" y="3763729"/>
              <a:ext cx="478500" cy="782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7" name="文字方塊 76"/>
          <p:cNvSpPr txBox="1"/>
          <p:nvPr/>
        </p:nvSpPr>
        <p:spPr>
          <a:xfrm>
            <a:off x="5255536" y="1644566"/>
            <a:ext cx="8640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050" b="1" dirty="0" smtClean="0">
                <a:latin typeface="微軟正黑體" pitchFamily="34" charset="-120"/>
                <a:ea typeface="微軟正黑體" pitchFamily="34" charset="-120"/>
              </a:rPr>
              <a:t>9</a:t>
            </a:r>
            <a:r>
              <a:rPr kumimoji="1" lang="nb-NO" altLang="zh-TW" sz="1050" b="1" dirty="0" smtClean="0">
                <a:latin typeface="微軟正黑體" pitchFamily="34" charset="-120"/>
                <a:ea typeface="微軟正黑體" pitchFamily="34" charset="-120"/>
              </a:rPr>
              <a:t>0</a:t>
            </a:r>
            <a:endParaRPr kumimoji="1" lang="zh-TW" altLang="en-US" sz="105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3" name="文字方塊 82"/>
          <p:cNvSpPr txBox="1"/>
          <p:nvPr/>
        </p:nvSpPr>
        <p:spPr>
          <a:xfrm>
            <a:off x="6444208" y="1644566"/>
            <a:ext cx="8640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nb-NO" altLang="zh-TW" sz="1050" b="1" dirty="0" smtClean="0">
                <a:latin typeface="微軟正黑體" pitchFamily="34" charset="-120"/>
                <a:ea typeface="微軟正黑體" pitchFamily="34" charset="-120"/>
              </a:rPr>
              <a:t>125</a:t>
            </a:r>
            <a:endParaRPr kumimoji="1" lang="zh-TW" altLang="en-US" sz="1050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97" name="群組 96"/>
          <p:cNvGrpSpPr/>
          <p:nvPr/>
        </p:nvGrpSpPr>
        <p:grpSpPr>
          <a:xfrm rot="16200000">
            <a:off x="6498540" y="1237388"/>
            <a:ext cx="288032" cy="1066714"/>
            <a:chOff x="323528" y="2355726"/>
            <a:chExt cx="288032" cy="1655605"/>
          </a:xfrm>
          <a:effectLst/>
        </p:grpSpPr>
        <p:cxnSp>
          <p:nvCxnSpPr>
            <p:cNvPr id="98" name="直線接點 97"/>
            <p:cNvCxnSpPr/>
            <p:nvPr/>
          </p:nvCxnSpPr>
          <p:spPr>
            <a:xfrm>
              <a:off x="323528" y="2355726"/>
              <a:ext cx="288032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9" name="直線接點 98"/>
            <p:cNvCxnSpPr/>
            <p:nvPr/>
          </p:nvCxnSpPr>
          <p:spPr>
            <a:xfrm>
              <a:off x="323528" y="4006921"/>
              <a:ext cx="288032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0" name="直線接點 99"/>
            <p:cNvCxnSpPr/>
            <p:nvPr/>
          </p:nvCxnSpPr>
          <p:spPr>
            <a:xfrm rot="5400000">
              <a:off x="255757" y="2572033"/>
              <a:ext cx="423576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1" name="直線接點 100"/>
            <p:cNvCxnSpPr/>
            <p:nvPr/>
          </p:nvCxnSpPr>
          <p:spPr>
            <a:xfrm rot="5400000">
              <a:off x="255757" y="3799543"/>
              <a:ext cx="423576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102" name="群組 101"/>
          <p:cNvGrpSpPr/>
          <p:nvPr/>
        </p:nvGrpSpPr>
        <p:grpSpPr>
          <a:xfrm>
            <a:off x="4620293" y="2067694"/>
            <a:ext cx="288032" cy="1657465"/>
            <a:chOff x="323528" y="2355726"/>
            <a:chExt cx="288032" cy="1657465"/>
          </a:xfrm>
          <a:effectLst/>
        </p:grpSpPr>
        <p:cxnSp>
          <p:nvCxnSpPr>
            <p:cNvPr id="103" name="直線接點 102"/>
            <p:cNvCxnSpPr/>
            <p:nvPr/>
          </p:nvCxnSpPr>
          <p:spPr>
            <a:xfrm>
              <a:off x="323528" y="2355726"/>
              <a:ext cx="288032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4" name="直線接點 103"/>
            <p:cNvCxnSpPr/>
            <p:nvPr/>
          </p:nvCxnSpPr>
          <p:spPr>
            <a:xfrm>
              <a:off x="323528" y="4006921"/>
              <a:ext cx="288032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5" name="直線接點 104"/>
            <p:cNvCxnSpPr/>
            <p:nvPr/>
          </p:nvCxnSpPr>
          <p:spPr>
            <a:xfrm>
              <a:off x="467544" y="3435846"/>
              <a:ext cx="0" cy="577345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6" name="直線接點 105"/>
            <p:cNvCxnSpPr/>
            <p:nvPr/>
          </p:nvCxnSpPr>
          <p:spPr>
            <a:xfrm>
              <a:off x="467544" y="2359169"/>
              <a:ext cx="0" cy="577345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57" name="橢圓形圖說文字 56"/>
          <p:cNvSpPr/>
          <p:nvPr/>
        </p:nvSpPr>
        <p:spPr>
          <a:xfrm rot="1705469">
            <a:off x="7388305" y="1845563"/>
            <a:ext cx="1584176" cy="1577849"/>
          </a:xfrm>
          <a:prstGeom prst="wedgeEllipseCallo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8" name="圖片 57"/>
          <p:cNvPicPr>
            <a:picLocks noChangeAspect="1"/>
          </p:cNvPicPr>
          <p:nvPr/>
        </p:nvPicPr>
        <p:blipFill rotWithShape="1">
          <a:blip r:embed="rId7"/>
          <a:srcRect l="24625" t="2401" r="29000" b="3622"/>
          <a:stretch/>
        </p:blipFill>
        <p:spPr>
          <a:xfrm>
            <a:off x="7773522" y="1231305"/>
            <a:ext cx="830926" cy="1052413"/>
          </a:xfrm>
          <a:prstGeom prst="rect">
            <a:avLst/>
          </a:prstGeom>
        </p:spPr>
      </p:pic>
      <p:sp>
        <p:nvSpPr>
          <p:cNvPr id="59" name="文字方塊 58"/>
          <p:cNvSpPr txBox="1"/>
          <p:nvPr/>
        </p:nvSpPr>
        <p:spPr>
          <a:xfrm>
            <a:off x="7344816" y="2283718"/>
            <a:ext cx="1697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體積比</a:t>
            </a:r>
            <a:r>
              <a:rPr kumimoji="1"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TS-231P</a:t>
            </a:r>
          </a:p>
          <a:p>
            <a:pPr algn="ctr"/>
            <a:r>
              <a:rPr kumimoji="1"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縮小約 </a:t>
            </a:r>
            <a:r>
              <a:rPr kumimoji="1" lang="en-US" altLang="zh-TW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45%</a:t>
            </a:r>
          </a:p>
          <a:p>
            <a:pPr algn="ctr"/>
            <a:r>
              <a:rPr kumimoji="1"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重量僅</a:t>
            </a:r>
            <a:r>
              <a:rPr kumimoji="1" lang="en-US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0.7Kg</a:t>
            </a:r>
            <a:endParaRPr lang="hr-HR" altLang="zh-TW" sz="16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1" name="橢圓形圖說文字 60"/>
          <p:cNvSpPr/>
          <p:nvPr/>
        </p:nvSpPr>
        <p:spPr>
          <a:xfrm rot="1705469">
            <a:off x="2887814" y="1845563"/>
            <a:ext cx="1584176" cy="1577849"/>
          </a:xfrm>
          <a:prstGeom prst="wedgeEllipseCallo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文字方塊 65"/>
          <p:cNvSpPr txBox="1"/>
          <p:nvPr/>
        </p:nvSpPr>
        <p:spPr>
          <a:xfrm>
            <a:off x="2814462" y="2283718"/>
            <a:ext cx="1697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體積比</a:t>
            </a:r>
            <a:r>
              <a:rPr kumimoji="1"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TS-131P</a:t>
            </a:r>
          </a:p>
          <a:p>
            <a:pPr algn="ctr"/>
            <a:r>
              <a:rPr kumimoji="1"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縮小約 </a:t>
            </a:r>
            <a:r>
              <a:rPr kumimoji="1" lang="en-US" altLang="zh-TW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48%</a:t>
            </a:r>
          </a:p>
          <a:p>
            <a:pPr algn="ctr"/>
            <a:r>
              <a:rPr kumimoji="1"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重量僅</a:t>
            </a:r>
            <a:r>
              <a:rPr kumimoji="1" lang="en-US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0.56Kg</a:t>
            </a:r>
            <a:endParaRPr lang="hr-HR" altLang="zh-TW" sz="16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7" name="圖片 66"/>
          <p:cNvPicPr>
            <a:picLocks noChangeAspect="1"/>
          </p:cNvPicPr>
          <p:nvPr/>
        </p:nvPicPr>
        <p:blipFill rotWithShape="1">
          <a:blip r:embed="rId8"/>
          <a:srcRect l="31625" t="2401" r="31552" b="2401"/>
          <a:stretch/>
        </p:blipFill>
        <p:spPr>
          <a:xfrm>
            <a:off x="3334216" y="1236563"/>
            <a:ext cx="648072" cy="10471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8740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TS-x28A_PPT\應用-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543" y="1487853"/>
            <a:ext cx="2538351" cy="2612417"/>
          </a:xfrm>
          <a:prstGeom prst="rect">
            <a:avLst/>
          </a:prstGeom>
          <a:noFill/>
        </p:spPr>
      </p:pic>
      <p:pic>
        <p:nvPicPr>
          <p:cNvPr id="13315" name="Picture 3" descr="C:\Users\user\Desktop\TS-x28A_PPT\應用-0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1800" y="1491630"/>
            <a:ext cx="2539960" cy="2592289"/>
          </a:xfrm>
          <a:prstGeom prst="rect">
            <a:avLst/>
          </a:prstGeom>
          <a:noFill/>
        </p:spPr>
      </p:pic>
      <p:pic>
        <p:nvPicPr>
          <p:cNvPr id="15" name="Picture 3" descr="C:\Users\user\Desktop\TS-x28A_PPT\底圖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05743" y="0"/>
            <a:ext cx="4438257" cy="4761880"/>
          </a:xfrm>
          <a:prstGeom prst="rect">
            <a:avLst/>
          </a:prstGeom>
          <a:noFill/>
        </p:spPr>
      </p:pic>
      <p:pic>
        <p:nvPicPr>
          <p:cNvPr id="16" name="Picture 4" descr="C:\Users\user\Desktop\TS-x28A_PPT\鏡面-0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8104" y="411510"/>
            <a:ext cx="2013146" cy="2076649"/>
          </a:xfrm>
          <a:prstGeom prst="rect">
            <a:avLst/>
          </a:prstGeom>
          <a:noFill/>
        </p:spPr>
      </p:pic>
      <p:sp>
        <p:nvSpPr>
          <p:cNvPr id="17" name="文字方塊 16"/>
          <p:cNvSpPr txBox="1"/>
          <p:nvPr/>
        </p:nvSpPr>
        <p:spPr>
          <a:xfrm>
            <a:off x="7524328" y="1563638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800" b="1" dirty="0" smtClean="0">
                <a:solidFill>
                  <a:schemeClr val="bg2">
                    <a:lumMod val="90000"/>
                    <a:lumOff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鏡面拋光</a:t>
            </a:r>
            <a:endParaRPr kumimoji="1" lang="en-US" altLang="zh-TW" sz="1800" b="1" dirty="0" smtClean="0">
              <a:solidFill>
                <a:schemeClr val="bg2">
                  <a:lumMod val="90000"/>
                  <a:lumOff val="1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kumimoji="1" lang="en-US" altLang="zh-TW" sz="1800" b="1" dirty="0" smtClean="0">
                <a:solidFill>
                  <a:schemeClr val="bg2">
                    <a:lumMod val="90000"/>
                    <a:lumOff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kumimoji="1" lang="zh-TW" altLang="en-US" sz="1800" b="1" dirty="0" smtClean="0">
                <a:solidFill>
                  <a:schemeClr val="bg2">
                    <a:lumMod val="90000"/>
                    <a:lumOff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不易沾塵</a:t>
            </a:r>
            <a:endParaRPr kumimoji="1" lang="zh-TW" altLang="en-US" sz="1800" b="1" dirty="0">
              <a:solidFill>
                <a:schemeClr val="bg2">
                  <a:lumMod val="90000"/>
                  <a:lumOff val="1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平行四边形 1"/>
          <p:cNvSpPr/>
          <p:nvPr/>
        </p:nvSpPr>
        <p:spPr>
          <a:xfrm>
            <a:off x="395536" y="1635646"/>
            <a:ext cx="1008112" cy="375981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簡約外型完美</a:t>
            </a:r>
            <a:r>
              <a:rPr lang="zh-TW" altLang="en-US" dirty="0" smtClean="0"/>
              <a:t>融入居家環境</a:t>
            </a:r>
            <a:endParaRPr kumimoji="1"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539552" y="1635646"/>
            <a:ext cx="111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站立</a:t>
            </a:r>
            <a:endParaRPr kumimoji="1"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平行四边形 1"/>
          <p:cNvSpPr/>
          <p:nvPr/>
        </p:nvSpPr>
        <p:spPr>
          <a:xfrm>
            <a:off x="2843808" y="1635646"/>
            <a:ext cx="1008112" cy="375981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2987824" y="1635646"/>
            <a:ext cx="111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橫躺</a:t>
            </a:r>
            <a:endParaRPr kumimoji="1"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957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TS-x28A_PPT\漸層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779662"/>
            <a:ext cx="5940153" cy="2232248"/>
          </a:xfrm>
          <a:prstGeom prst="rect">
            <a:avLst/>
          </a:prstGeom>
          <a:noFill/>
        </p:spPr>
      </p:pic>
      <p:sp>
        <p:nvSpPr>
          <p:cNvPr id="70" name="矩形 69"/>
          <p:cNvSpPr/>
          <p:nvPr/>
        </p:nvSpPr>
        <p:spPr>
          <a:xfrm>
            <a:off x="2195736" y="3003798"/>
            <a:ext cx="3096344" cy="79208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矩形 68"/>
          <p:cNvSpPr/>
          <p:nvPr/>
        </p:nvSpPr>
        <p:spPr>
          <a:xfrm>
            <a:off x="2195736" y="2067694"/>
            <a:ext cx="3096344" cy="79208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122" name="Picture 2" descr="C:\Users\user\Desktop\TS-x28A_PPT\GPU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69615" y="987574"/>
            <a:ext cx="6274385" cy="3768989"/>
          </a:xfrm>
          <a:prstGeom prst="rect">
            <a:avLst/>
          </a:prstGeom>
          <a:noFill/>
        </p:spPr>
      </p:pic>
      <p:sp>
        <p:nvSpPr>
          <p:cNvPr id="6" name="Shape 68"/>
          <p:cNvSpPr txBox="1"/>
          <p:nvPr/>
        </p:nvSpPr>
        <p:spPr>
          <a:xfrm>
            <a:off x="2267744" y="2139702"/>
            <a:ext cx="3024336" cy="93610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6600"/>
              </a:buClr>
              <a:buSzPct val="25000"/>
            </a:pPr>
            <a:r>
              <a:rPr lang="en-US" altLang="zh-TW" sz="18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Realtek</a:t>
            </a:r>
            <a:r>
              <a:rPr lang="en-US" altLang="zh-TW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RTD1295 </a:t>
            </a: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四核心 </a:t>
            </a:r>
            <a:r>
              <a:rPr lang="en-US" altLang="zh-TW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64-bit 1.4G</a:t>
            </a: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處理器</a:t>
            </a:r>
            <a:endParaRPr lang="zh-TW" sz="18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57" name="Shape 103"/>
          <p:cNvSpPr/>
          <p:nvPr/>
        </p:nvSpPr>
        <p:spPr>
          <a:xfrm>
            <a:off x="395536" y="4286262"/>
            <a:ext cx="6033852" cy="8508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endParaRPr lang="zh-TW" sz="800" b="0" i="0" u="none" strike="noStrike" cap="none" dirty="0">
              <a:solidFill>
                <a:schemeClr val="bg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195736" y="4155926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DDR4 1GB </a:t>
            </a:r>
            <a:r>
              <a:rPr kumimoji="1" lang="zh-TW" altLang="en-US" sz="16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記憶體</a:t>
            </a:r>
            <a:endParaRPr kumimoji="1" lang="zh-TW" altLang="en-US" sz="16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9" name="標題 5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強力升級四核心與</a:t>
            </a:r>
            <a:r>
              <a:rPr lang="en-US" altLang="zh-TW" dirty="0" smtClean="0"/>
              <a:t>DDR4</a:t>
            </a:r>
            <a:r>
              <a:rPr lang="zh-TW" altLang="en-US" dirty="0" smtClean="0"/>
              <a:t>記憶體</a:t>
            </a:r>
            <a:endParaRPr lang="zh-TW" altLang="en-US" dirty="0"/>
          </a:p>
        </p:txBody>
      </p:sp>
      <p:pic>
        <p:nvPicPr>
          <p:cNvPr id="5123" name="Picture 3" descr="C:\Users\user\Desktop\TS-x28A_PPT\TS-228A_Top-lef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16632" y="1203598"/>
            <a:ext cx="4514675" cy="2821672"/>
          </a:xfrm>
          <a:prstGeom prst="rect">
            <a:avLst/>
          </a:prstGeom>
          <a:noFill/>
        </p:spPr>
      </p:pic>
      <p:sp>
        <p:nvSpPr>
          <p:cNvPr id="44" name="Shape 68"/>
          <p:cNvSpPr txBox="1"/>
          <p:nvPr/>
        </p:nvSpPr>
        <p:spPr>
          <a:xfrm>
            <a:off x="2267744" y="3219822"/>
            <a:ext cx="3024336" cy="93610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6600"/>
              </a:buClr>
              <a:buSzPct val="25000"/>
            </a:pP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配備獨立硬體加密引擎</a:t>
            </a:r>
            <a:endParaRPr lang="zh-TW" sz="18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72" name="等腰三角形 71"/>
          <p:cNvSpPr/>
          <p:nvPr/>
        </p:nvSpPr>
        <p:spPr>
          <a:xfrm rot="5400000">
            <a:off x="1979712" y="4235193"/>
            <a:ext cx="324036" cy="18002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3" name="等腰三角形 72"/>
          <p:cNvSpPr/>
          <p:nvPr/>
        </p:nvSpPr>
        <p:spPr>
          <a:xfrm rot="5400000">
            <a:off x="1739375" y="4235193"/>
            <a:ext cx="324036" cy="18002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4" name="等腰三角形 73"/>
          <p:cNvSpPr/>
          <p:nvPr/>
        </p:nvSpPr>
        <p:spPr>
          <a:xfrm rot="5400000">
            <a:off x="1541410" y="4235193"/>
            <a:ext cx="324036" cy="18002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2411760" y="1011175"/>
            <a:ext cx="1899374" cy="364834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644008" y="994145"/>
            <a:ext cx="1952074" cy="366519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TS-x28A </a:t>
            </a:r>
            <a:r>
              <a:rPr lang="zh-TW" altLang="en-US" dirty="0" smtClean="0"/>
              <a:t>硬體</a:t>
            </a:r>
            <a:r>
              <a:rPr lang="zh-TW" altLang="en-US" dirty="0" smtClean="0">
                <a:solidFill>
                  <a:srgbClr val="FFFFFF"/>
                </a:solidFill>
                <a:cs typeface="Arial"/>
                <a:sym typeface="Arial"/>
              </a:rPr>
              <a:t>配置</a:t>
            </a:r>
            <a:endParaRPr lang="zh-TW" altLang="en-US" dirty="0"/>
          </a:p>
        </p:txBody>
      </p:sp>
      <p:grpSp>
        <p:nvGrpSpPr>
          <p:cNvPr id="53" name="群組 52"/>
          <p:cNvGrpSpPr/>
          <p:nvPr/>
        </p:nvGrpSpPr>
        <p:grpSpPr>
          <a:xfrm>
            <a:off x="65640" y="1678657"/>
            <a:ext cx="2701107" cy="493692"/>
            <a:chOff x="102481" y="1690511"/>
            <a:chExt cx="1936348" cy="504056"/>
          </a:xfrm>
        </p:grpSpPr>
        <p:cxnSp>
          <p:nvCxnSpPr>
            <p:cNvPr id="8" name="Shape 181"/>
            <p:cNvCxnSpPr/>
            <p:nvPr/>
          </p:nvCxnSpPr>
          <p:spPr>
            <a:xfrm>
              <a:off x="1469458" y="1928808"/>
              <a:ext cx="569371" cy="3"/>
            </a:xfrm>
            <a:prstGeom prst="straightConnector1">
              <a:avLst/>
            </a:prstGeom>
            <a:ln w="19050">
              <a:headEnd type="none" w="med" len="med"/>
              <a:tailEnd type="oval" w="lg" len="lg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9" name="Shape 180"/>
            <p:cNvSpPr txBox="1"/>
            <p:nvPr/>
          </p:nvSpPr>
          <p:spPr>
            <a:xfrm>
              <a:off x="102481" y="1690511"/>
              <a:ext cx="1380244" cy="5040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r">
                <a:buClr>
                  <a:srgbClr val="595959"/>
                </a:buClr>
                <a:buSzPct val="25000"/>
              </a:pPr>
              <a:r>
                <a:rPr lang="zh-TW" b="1" i="0" u="none" strike="noStrike" cap="none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LED </a:t>
              </a:r>
              <a:r>
                <a:rPr lang="zh-TW" b="1" i="0" u="none" strike="noStrike" cap="none" dirty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燈</a:t>
              </a:r>
              <a:r>
                <a:rPr lang="zh-TW" altLang="en-US" b="1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號狀態、網路、</a:t>
              </a:r>
              <a:r>
                <a:rPr lang="en-US" altLang="zh-TW" b="1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USB</a:t>
              </a:r>
              <a:r>
                <a:rPr lang="zh-TW" altLang="en-US" b="1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、硬碟 </a:t>
              </a:r>
              <a:r>
                <a:rPr lang="en-US" altLang="zh-TW" b="1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1-2</a:t>
              </a:r>
              <a:endParaRPr lang="zh-TW" altLang="en-US" b="1" dirty="0">
                <a:solidFill>
                  <a:srgbClr val="0D0D0D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44" name="圓角矩形 43"/>
          <p:cNvSpPr/>
          <p:nvPr/>
        </p:nvSpPr>
        <p:spPr>
          <a:xfrm>
            <a:off x="2776206" y="3640135"/>
            <a:ext cx="419816" cy="659807"/>
          </a:xfrm>
          <a:prstGeom prst="roundRect">
            <a:avLst>
              <a:gd name="adj" fmla="val 4726"/>
            </a:avLst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 </a:t>
            </a:r>
            <a:endParaRPr lang="zh-TW" altLang="en-US" dirty="0"/>
          </a:p>
        </p:txBody>
      </p:sp>
      <p:grpSp>
        <p:nvGrpSpPr>
          <p:cNvPr id="30" name="群組 29"/>
          <p:cNvGrpSpPr/>
          <p:nvPr/>
        </p:nvGrpSpPr>
        <p:grpSpPr>
          <a:xfrm>
            <a:off x="1041193" y="2591992"/>
            <a:ext cx="1733700" cy="282110"/>
            <a:chOff x="795990" y="1786278"/>
            <a:chExt cx="1242839" cy="288032"/>
          </a:xfrm>
        </p:grpSpPr>
        <p:cxnSp>
          <p:nvCxnSpPr>
            <p:cNvPr id="31" name="Shape 181"/>
            <p:cNvCxnSpPr/>
            <p:nvPr/>
          </p:nvCxnSpPr>
          <p:spPr>
            <a:xfrm>
              <a:off x="1469458" y="1928808"/>
              <a:ext cx="569371" cy="3"/>
            </a:xfrm>
            <a:prstGeom prst="straightConnector1">
              <a:avLst/>
            </a:prstGeom>
            <a:ln w="19050">
              <a:headEnd type="none" w="med" len="med"/>
              <a:tailEnd type="oval" w="lg" len="lg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4" name="Shape 180"/>
            <p:cNvSpPr txBox="1"/>
            <p:nvPr/>
          </p:nvSpPr>
          <p:spPr>
            <a:xfrm>
              <a:off x="795990" y="1786278"/>
              <a:ext cx="672797" cy="2880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algn="r">
                <a:buClr>
                  <a:srgbClr val="595959"/>
                </a:buClr>
                <a:buSzPct val="25000"/>
              </a:pPr>
              <a:r>
                <a:rPr lang="zh-TW" altLang="en-US" sz="1600" b="1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電源鍵</a:t>
              </a:r>
              <a:endParaRPr lang="zh-TW" altLang="en-US" sz="1600" b="1" dirty="0">
                <a:solidFill>
                  <a:srgbClr val="0D0D0D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6" name="群組 35"/>
          <p:cNvGrpSpPr/>
          <p:nvPr/>
        </p:nvGrpSpPr>
        <p:grpSpPr>
          <a:xfrm>
            <a:off x="159416" y="3821482"/>
            <a:ext cx="2608813" cy="297146"/>
            <a:chOff x="168647" y="1786277"/>
            <a:chExt cx="1870182" cy="303384"/>
          </a:xfrm>
        </p:grpSpPr>
        <p:cxnSp>
          <p:nvCxnSpPr>
            <p:cNvPr id="37" name="Shape 181"/>
            <p:cNvCxnSpPr/>
            <p:nvPr/>
          </p:nvCxnSpPr>
          <p:spPr>
            <a:xfrm>
              <a:off x="1469458" y="1928808"/>
              <a:ext cx="569371" cy="3"/>
            </a:xfrm>
            <a:prstGeom prst="straightConnector1">
              <a:avLst/>
            </a:prstGeom>
            <a:ln w="19050">
              <a:headEnd type="none" w="med" len="med"/>
              <a:tailEnd type="oval" w="lg" len="lg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9" name="Shape 180"/>
            <p:cNvSpPr txBox="1"/>
            <p:nvPr/>
          </p:nvSpPr>
          <p:spPr>
            <a:xfrm>
              <a:off x="168647" y="1786277"/>
              <a:ext cx="1342131" cy="3033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595959"/>
                </a:buClr>
                <a:buSzPct val="25000"/>
              </a:pPr>
              <a:r>
                <a:rPr lang="zh-TW" altLang="zh-TW" sz="1600" b="1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USB 3.0</a:t>
              </a:r>
              <a:r>
                <a:rPr lang="zh-TW" altLang="en-US" sz="1600" b="1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1600" b="1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&amp; </a:t>
              </a:r>
              <a:r>
                <a:rPr lang="zh-TW" altLang="en-US" sz="1600" b="1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備份鍵</a:t>
              </a:r>
            </a:p>
          </p:txBody>
        </p:sp>
      </p:grpSp>
      <p:grpSp>
        <p:nvGrpSpPr>
          <p:cNvPr id="42" name="群組 41"/>
          <p:cNvGrpSpPr/>
          <p:nvPr/>
        </p:nvGrpSpPr>
        <p:grpSpPr>
          <a:xfrm rot="10800000">
            <a:off x="6156176" y="2180492"/>
            <a:ext cx="2232248" cy="282110"/>
            <a:chOff x="561229" y="1786278"/>
            <a:chExt cx="1600232" cy="288032"/>
          </a:xfrm>
        </p:grpSpPr>
        <p:cxnSp>
          <p:nvCxnSpPr>
            <p:cNvPr id="43" name="Shape 181"/>
            <p:cNvCxnSpPr/>
            <p:nvPr/>
          </p:nvCxnSpPr>
          <p:spPr>
            <a:xfrm rot="10800000" flipH="1" flipV="1">
              <a:off x="1469458" y="1928806"/>
              <a:ext cx="692003" cy="1"/>
            </a:xfrm>
            <a:prstGeom prst="straightConnector1">
              <a:avLst/>
            </a:prstGeom>
            <a:ln w="19050">
              <a:headEnd type="none" w="med" len="med"/>
              <a:tailEnd type="oval" w="lg" len="lg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45" name="Shape 180"/>
            <p:cNvSpPr txBox="1"/>
            <p:nvPr/>
          </p:nvSpPr>
          <p:spPr>
            <a:xfrm rot="10800000">
              <a:off x="561229" y="1786278"/>
              <a:ext cx="857670" cy="2880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zh-TW" altLang="en-US" sz="1600" b="1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系統重置</a:t>
              </a:r>
              <a:endParaRPr lang="zh-TW" altLang="zh-TW" sz="1600" b="1" dirty="0">
                <a:solidFill>
                  <a:srgbClr val="0D0D0D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54" name="Shape 180"/>
          <p:cNvSpPr txBox="1"/>
          <p:nvPr/>
        </p:nvSpPr>
        <p:spPr>
          <a:xfrm>
            <a:off x="7203666" y="3977640"/>
            <a:ext cx="1940334" cy="2821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b="1" dirty="0" smtClean="0">
                <a:solidFill>
                  <a:srgbClr val="0D0D0D"/>
                </a:solidFill>
                <a:latin typeface="微軟正黑體" pitchFamily="34" charset="-120"/>
                <a:ea typeface="微軟正黑體" pitchFamily="34" charset="-120"/>
              </a:rPr>
              <a:t>DC 12V </a:t>
            </a:r>
            <a:r>
              <a:rPr lang="zh-TW" altLang="en-US" b="1" dirty="0" smtClean="0">
                <a:solidFill>
                  <a:srgbClr val="0D0D0D"/>
                </a:solidFill>
                <a:latin typeface="微軟正黑體" pitchFamily="34" charset="-120"/>
                <a:ea typeface="微軟正黑體" pitchFamily="34" charset="-120"/>
              </a:rPr>
              <a:t>電源輸入</a:t>
            </a:r>
            <a:endParaRPr lang="zh-TW" altLang="zh-TW" b="1" dirty="0">
              <a:solidFill>
                <a:srgbClr val="0D0D0D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57" name="群組 56"/>
          <p:cNvGrpSpPr/>
          <p:nvPr/>
        </p:nvGrpSpPr>
        <p:grpSpPr>
          <a:xfrm rot="10800000">
            <a:off x="6336780" y="3332622"/>
            <a:ext cx="2915740" cy="801539"/>
            <a:chOff x="-51380" y="1255944"/>
            <a:chExt cx="2090209" cy="818366"/>
          </a:xfrm>
        </p:grpSpPr>
        <p:cxnSp>
          <p:nvCxnSpPr>
            <p:cNvPr id="58" name="Shape 181"/>
            <p:cNvCxnSpPr/>
            <p:nvPr/>
          </p:nvCxnSpPr>
          <p:spPr>
            <a:xfrm>
              <a:off x="1469458" y="1928808"/>
              <a:ext cx="569371" cy="3"/>
            </a:xfrm>
            <a:prstGeom prst="straightConnector1">
              <a:avLst/>
            </a:prstGeom>
            <a:ln w="19050">
              <a:headEnd type="none" w="med" len="med"/>
              <a:tailEnd type="oval" w="lg" len="lg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59" name="Shape 180"/>
            <p:cNvSpPr txBox="1"/>
            <p:nvPr/>
          </p:nvSpPr>
          <p:spPr>
            <a:xfrm rot="10800000">
              <a:off x="-51380" y="1786278"/>
              <a:ext cx="1463863" cy="2880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altLang="zh-TW" b="1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1 x </a:t>
              </a:r>
              <a:r>
                <a:rPr lang="en-US" altLang="zh-TW" b="1" dirty="0" err="1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GbE</a:t>
              </a:r>
              <a:r>
                <a:rPr lang="en-US" altLang="zh-TW" b="1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 RJ-45 </a:t>
              </a:r>
              <a:r>
                <a:rPr lang="zh-TW" altLang="en-US" b="1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傳輸埠</a:t>
              </a:r>
              <a:endParaRPr lang="zh-TW" altLang="en-US" b="1" dirty="0">
                <a:solidFill>
                  <a:srgbClr val="0D0D0D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cxnSp>
          <p:nvCxnSpPr>
            <p:cNvPr id="32" name="Shape 181"/>
            <p:cNvCxnSpPr/>
            <p:nvPr/>
          </p:nvCxnSpPr>
          <p:spPr>
            <a:xfrm>
              <a:off x="1469458" y="1255944"/>
              <a:ext cx="569371" cy="3"/>
            </a:xfrm>
            <a:prstGeom prst="straightConnector1">
              <a:avLst/>
            </a:prstGeom>
            <a:ln w="19050">
              <a:headEnd type="none" w="med" len="med"/>
              <a:tailEnd type="oval" w="lg" len="lg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60" name="群組 59"/>
          <p:cNvGrpSpPr/>
          <p:nvPr/>
        </p:nvGrpSpPr>
        <p:grpSpPr>
          <a:xfrm rot="10800000">
            <a:off x="6332424" y="2917110"/>
            <a:ext cx="2256880" cy="282110"/>
            <a:chOff x="420938" y="1786278"/>
            <a:chExt cx="1617891" cy="288032"/>
          </a:xfrm>
        </p:grpSpPr>
        <p:cxnSp>
          <p:nvCxnSpPr>
            <p:cNvPr id="61" name="Shape 181"/>
            <p:cNvCxnSpPr/>
            <p:nvPr/>
          </p:nvCxnSpPr>
          <p:spPr>
            <a:xfrm>
              <a:off x="1469458" y="1928808"/>
              <a:ext cx="569371" cy="3"/>
            </a:xfrm>
            <a:prstGeom prst="straightConnector1">
              <a:avLst/>
            </a:prstGeom>
            <a:ln w="19050">
              <a:headEnd type="none" w="med" len="med"/>
              <a:tailEnd type="oval" w="lg" len="lg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62" name="Shape 180"/>
            <p:cNvSpPr txBox="1"/>
            <p:nvPr/>
          </p:nvSpPr>
          <p:spPr>
            <a:xfrm rot="10800000">
              <a:off x="420938" y="1786278"/>
              <a:ext cx="997960" cy="2880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altLang="zh-TW" b="1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2 x USB 2.0</a:t>
              </a:r>
              <a:r>
                <a:rPr lang="zh-TW" altLang="en-US" b="1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埠</a:t>
              </a:r>
              <a:endParaRPr lang="zh-TW" altLang="zh-TW" b="1" dirty="0">
                <a:solidFill>
                  <a:srgbClr val="0D0D0D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35" name="平行四边形 1"/>
          <p:cNvSpPr/>
          <p:nvPr/>
        </p:nvSpPr>
        <p:spPr>
          <a:xfrm>
            <a:off x="-180528" y="1059582"/>
            <a:ext cx="2376264" cy="375981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361287" y="1111845"/>
            <a:ext cx="16401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TS-x28A I/O 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詳解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觀點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14250</TotalTime>
  <Words>1312</Words>
  <Application>Microsoft Office PowerPoint</Application>
  <PresentationFormat>如螢幕大小 (16:9)</PresentationFormat>
  <Paragraphs>269</Paragraphs>
  <Slides>43</Slides>
  <Notes>28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43</vt:i4>
      </vt:variant>
    </vt:vector>
  </HeadingPairs>
  <TitlesOfParts>
    <vt:vector size="44" baseType="lpstr">
      <vt:lpstr>Simple Light</vt:lpstr>
      <vt:lpstr>TS-128A / TS-228A</vt:lpstr>
      <vt:lpstr>快照與轉檔的兩難，我們選擇快照保護為第一優先</vt:lpstr>
      <vt:lpstr>NAS 功能如何取捨?</vt:lpstr>
      <vt:lpstr>NAS新鮮人入門首選</vt:lpstr>
      <vt:lpstr>2018年家用NAS再升級</vt:lpstr>
      <vt:lpstr>輕薄靈巧隨處可用</vt:lpstr>
      <vt:lpstr>簡約外型完美融入居家環境</vt:lpstr>
      <vt:lpstr>強力升級四核心與DDR4記憶體</vt:lpstr>
      <vt:lpstr>TS-x28A 硬體配置</vt:lpstr>
      <vt:lpstr>低噪靜音節能省電</vt:lpstr>
      <vt:lpstr>RAID1保護，支援熱插拔設計</vt:lpstr>
      <vt:lpstr>超簡易免工具安裝</vt:lpstr>
      <vt:lpstr>投影片 13</vt:lpstr>
      <vt:lpstr>勒索軟體如何威脅您的寶貴資料?</vt:lpstr>
      <vt:lpstr>使用 TS-x28A 及 NetBak  開始備份您的資料 </vt:lpstr>
      <vt:lpstr>企業級的快照功能保護您的備份檔案</vt:lpstr>
      <vt:lpstr>QNAP 快照如何保護您的備份資料?</vt:lpstr>
      <vt:lpstr>QNAP 快照 4 道防線幫您對抗勒索軟體</vt:lpstr>
      <vt:lpstr>TS-x28A是您對抗勒索軟體的最佳選擇</vt:lpstr>
      <vt:lpstr>Windows用戶端可以自主檔案還原</vt:lpstr>
      <vt:lpstr>QNAP NAS 二三步 教您使用 NetBak 和快照建立勒索軟體保護牆</vt:lpstr>
      <vt:lpstr>投影片 22</vt:lpstr>
      <vt:lpstr>投影片 23</vt:lpstr>
      <vt:lpstr>QVHelper</vt:lpstr>
      <vt:lpstr>過去...在NAS上播放影音檔案</vt:lpstr>
      <vt:lpstr>QVHelper影音小幫手</vt:lpstr>
      <vt:lpstr>投影片 27</vt:lpstr>
      <vt:lpstr>Qfinder Pro</vt:lpstr>
      <vt:lpstr>影音上傳</vt:lpstr>
      <vt:lpstr>影音上傳-進階設定</vt:lpstr>
      <vt:lpstr>投影片 31</vt:lpstr>
      <vt:lpstr>360° 全景影片</vt:lpstr>
      <vt:lpstr>360 ° 影片拍攝器材</vt:lpstr>
      <vt:lpstr>全景模式，身歷其境</vt:lpstr>
      <vt:lpstr>Video Station 全景模式</vt:lpstr>
      <vt:lpstr>360度影片 + VLC Player也能播放</vt:lpstr>
      <vt:lpstr>投影片 37</vt:lpstr>
      <vt:lpstr>Qphoto 3</vt:lpstr>
      <vt:lpstr>拍下旅程的美景</vt:lpstr>
      <vt:lpstr>但是當天晚上慘劇發生了....</vt:lpstr>
      <vt:lpstr>即拍(錄)即傳，一秒擴容</vt:lpstr>
      <vt:lpstr>投影片 42</vt:lpstr>
      <vt:lpstr>將於 2018 年初 正式登場!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ARM-based NAS 重大進化 支援快照</dc:title>
  <dc:creator>Coco Chiang</dc:creator>
  <cp:lastModifiedBy>user</cp:lastModifiedBy>
  <cp:revision>463</cp:revision>
  <dcterms:modified xsi:type="dcterms:W3CDTF">2017-12-14T01:51:11Z</dcterms:modified>
</cp:coreProperties>
</file>