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45"/>
  </p:notesMasterIdLst>
  <p:handoutMasterIdLst>
    <p:handoutMasterId r:id="rId46"/>
  </p:handoutMasterIdLst>
  <p:sldIdLst>
    <p:sldId id="353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298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65" r:id="rId29"/>
    <p:sldId id="366" r:id="rId30"/>
    <p:sldId id="367" r:id="rId31"/>
    <p:sldId id="368" r:id="rId32"/>
    <p:sldId id="340" r:id="rId33"/>
    <p:sldId id="341" r:id="rId34"/>
    <p:sldId id="342" r:id="rId35"/>
    <p:sldId id="344" r:id="rId36"/>
    <p:sldId id="345" r:id="rId37"/>
    <p:sldId id="347" r:id="rId38"/>
    <p:sldId id="346" r:id="rId39"/>
    <p:sldId id="348" r:id="rId40"/>
    <p:sldId id="349" r:id="rId41"/>
    <p:sldId id="350" r:id="rId42"/>
    <p:sldId id="352" r:id="rId43"/>
    <p:sldId id="320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EE6"/>
    <a:srgbClr val="DEFEFD"/>
    <a:srgbClr val="D7FDDD"/>
    <a:srgbClr val="DEFEEF"/>
    <a:srgbClr val="FF8000"/>
    <a:srgbClr val="303F97"/>
    <a:srgbClr val="18ABE9"/>
    <a:srgbClr val="482F97"/>
    <a:srgbClr val="06B4C6"/>
    <a:srgbClr val="FA0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7" autoAdjust="0"/>
    <p:restoredTop sz="87577"/>
  </p:normalViewPr>
  <p:slideViewPr>
    <p:cSldViewPr>
      <p:cViewPr varScale="1">
        <p:scale>
          <a:sx n="141" d="100"/>
          <a:sy n="141" d="100"/>
        </p:scale>
        <p:origin x="928" y="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36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60D81-2731-C044-B39B-F1EAABBC599F}" type="doc">
      <dgm:prSet loTypeId="urn:microsoft.com/office/officeart/2005/8/layout/process2" loCatId="" qsTypeId="urn:microsoft.com/office/officeart/2005/8/quickstyle/simple4" qsCatId="simple" csTypeId="urn:microsoft.com/office/officeart/2005/8/colors/accent6_2" csCatId="accent6" phldr="1"/>
      <dgm:spPr/>
    </dgm:pt>
    <dgm:pt modelId="{A008CE3B-FB4D-6746-B37E-0E1AA151F789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ko-KR" altLang="zh-TW" sz="1800" b="1" dirty="0">
              <a:latin typeface="+mj-lt"/>
            </a:rPr>
            <a:t>합리적인 가격</a:t>
          </a:r>
          <a:endParaRPr lang="zh-TW" altLang="en-US" sz="1800" b="1" dirty="0">
            <a:latin typeface="+mj-lt"/>
            <a:ea typeface="微軟正黑體" pitchFamily="34" charset="-120"/>
            <a:cs typeface="Heiti TC Light" charset="-120"/>
          </a:endParaRPr>
        </a:p>
      </dgm:t>
    </dgm:pt>
    <dgm:pt modelId="{0E834007-0B18-3C40-8D51-C2FF21DC84BE}" type="parTrans" cxnId="{2F9AE555-4351-1541-B83B-B8EBE39B5E2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BB0C713B-91C5-C64F-9424-46878C82E6EF}" type="sibTrans" cxnId="{2F9AE555-4351-1541-B83B-B8EBE39B5E24}">
      <dgm:prSet custT="1"/>
      <dgm:spPr>
        <a:solidFill>
          <a:schemeClr val="accent4"/>
        </a:solidFill>
      </dgm:spPr>
      <dgm:t>
        <a:bodyPr/>
        <a:lstStyle/>
        <a:p>
          <a:endParaRPr lang="zh-TW" altLang="en-US" sz="20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CCE9DA09-7ACB-FE45-9D4F-48A4AD2C7D1A}">
      <dgm:prSet phldrT="[文字]" custT="1"/>
      <dgm:spPr>
        <a:solidFill>
          <a:schemeClr val="accent4"/>
        </a:solidFill>
      </dgm:spPr>
      <dgm:t>
        <a:bodyPr/>
        <a:lstStyle/>
        <a:p>
          <a:r>
            <a:rPr lang="en-US" altLang="zh-TW" sz="1800" b="1" dirty="0">
              <a:latin typeface="+mj-lt"/>
              <a:ea typeface="微軟正黑體" pitchFamily="34" charset="-120"/>
              <a:cs typeface="Heiti TC Light" charset="-120"/>
            </a:rPr>
            <a:t>1GB RAM</a:t>
          </a:r>
          <a:endParaRPr lang="zh-TW" altLang="en-US" sz="1800" b="1" dirty="0">
            <a:latin typeface="+mj-lt"/>
            <a:ea typeface="微軟正黑體" pitchFamily="34" charset="-120"/>
            <a:cs typeface="Heiti TC Light" charset="-120"/>
          </a:endParaRPr>
        </a:p>
      </dgm:t>
    </dgm:pt>
    <dgm:pt modelId="{8D7BC111-915D-FF48-8365-DBEBEB060394}" type="parTrans" cxnId="{CD1CD603-C892-734E-A0FE-A26EB10D1BBC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93F5BEF0-59F0-6B4E-8A8E-D879D17D06BE}" type="sibTrans" cxnId="{CD1CD603-C892-734E-A0FE-A26EB10D1BB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4"/>
        </a:solidFill>
        <a:ln>
          <a:noFill/>
        </a:ln>
      </dgm:spPr>
      <dgm:t>
        <a:bodyPr/>
        <a:lstStyle/>
        <a:p>
          <a:endParaRPr lang="zh-TW" altLang="en-US" sz="20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B254FB6C-26C5-DD4F-828A-B0DD9D6F09EB}">
      <dgm:prSet phldrT="[文字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ko-KR" altLang="zh-TW" sz="1800" b="1" dirty="0">
              <a:solidFill>
                <a:schemeClr val="bg1"/>
              </a:solidFill>
              <a:latin typeface="+mj-lt"/>
            </a:rPr>
            <a:t>스냅샷</a:t>
          </a:r>
          <a:endParaRPr lang="zh-TW" altLang="en-US" sz="1800" b="1" dirty="0">
            <a:solidFill>
              <a:schemeClr val="bg1"/>
            </a:solidFill>
            <a:latin typeface="+mj-lt"/>
            <a:ea typeface="微軟正黑體" pitchFamily="34" charset="-120"/>
            <a:cs typeface="Heiti TC Light" charset="-120"/>
          </a:endParaRPr>
        </a:p>
      </dgm:t>
    </dgm:pt>
    <dgm:pt modelId="{616DE353-1606-BE4D-9029-B1DBCF613630}" type="parTrans" cxnId="{5F8B1B18-F4C0-8F46-95F7-0BDE5DCFBC5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CFB1AE68-2893-3745-8008-2DC1E111AEDF}" type="sibTrans" cxnId="{5F8B1B18-F4C0-8F46-95F7-0BDE5DCFBC54}">
      <dgm:prSet/>
      <dgm:spPr/>
      <dgm:t>
        <a:bodyPr/>
        <a:lstStyle/>
        <a:p>
          <a:endParaRPr lang="zh-TW" altLang="en-US" sz="1600">
            <a:latin typeface="Heiti TC Light" charset="-120"/>
            <a:ea typeface="Heiti TC Light" charset="-120"/>
            <a:cs typeface="Heiti TC Light" charset="-120"/>
          </a:endParaRPr>
        </a:p>
      </dgm:t>
    </dgm:pt>
    <dgm:pt modelId="{6EF86E0A-A913-F24B-B903-C2EA79841508}" type="pres">
      <dgm:prSet presAssocID="{AE660D81-2731-C044-B39B-F1EAABBC599F}" presName="linearFlow" presStyleCnt="0">
        <dgm:presLayoutVars>
          <dgm:resizeHandles val="exact"/>
        </dgm:presLayoutVars>
      </dgm:prSet>
      <dgm:spPr/>
    </dgm:pt>
    <dgm:pt modelId="{9533898C-E4F8-4241-9276-4F844C1F8CEE}" type="pres">
      <dgm:prSet presAssocID="{A008CE3B-FB4D-6746-B37E-0E1AA151F789}" presName="node" presStyleLbl="node1" presStyleIdx="0" presStyleCnt="3">
        <dgm:presLayoutVars>
          <dgm:bulletEnabled val="1"/>
        </dgm:presLayoutVars>
      </dgm:prSet>
      <dgm:spPr/>
    </dgm:pt>
    <dgm:pt modelId="{9517B346-16B6-1C46-9B56-A56C224A4A95}" type="pres">
      <dgm:prSet presAssocID="{BB0C713B-91C5-C64F-9424-46878C82E6EF}" presName="sibTrans" presStyleLbl="sibTrans2D1" presStyleIdx="0" presStyleCnt="2"/>
      <dgm:spPr/>
    </dgm:pt>
    <dgm:pt modelId="{4F61ECA3-BDBF-ED4D-AE2F-AA106525B5DA}" type="pres">
      <dgm:prSet presAssocID="{BB0C713B-91C5-C64F-9424-46878C82E6EF}" presName="connectorText" presStyleLbl="sibTrans2D1" presStyleIdx="0" presStyleCnt="2"/>
      <dgm:spPr/>
    </dgm:pt>
    <dgm:pt modelId="{ED50F9BA-EB44-404E-A5CE-731E8271EC0D}" type="pres">
      <dgm:prSet presAssocID="{CCE9DA09-7ACB-FE45-9D4F-48A4AD2C7D1A}" presName="node" presStyleLbl="node1" presStyleIdx="1" presStyleCnt="3">
        <dgm:presLayoutVars>
          <dgm:bulletEnabled val="1"/>
        </dgm:presLayoutVars>
      </dgm:prSet>
      <dgm:spPr/>
    </dgm:pt>
    <dgm:pt modelId="{D1F186F7-1FB4-D440-ADB8-FF83D813A5A8}" type="pres">
      <dgm:prSet presAssocID="{93F5BEF0-59F0-6B4E-8A8E-D879D17D06BE}" presName="sibTrans" presStyleLbl="sibTrans2D1" presStyleIdx="1" presStyleCnt="2"/>
      <dgm:spPr/>
    </dgm:pt>
    <dgm:pt modelId="{DCE2F85F-E6D7-2A41-A24A-D609CC872CCC}" type="pres">
      <dgm:prSet presAssocID="{93F5BEF0-59F0-6B4E-8A8E-D879D17D06BE}" presName="connectorText" presStyleLbl="sibTrans2D1" presStyleIdx="1" presStyleCnt="2"/>
      <dgm:spPr/>
    </dgm:pt>
    <dgm:pt modelId="{32EB105C-84AE-134E-A262-2CAF6C9EB6F1}" type="pres">
      <dgm:prSet presAssocID="{B254FB6C-26C5-DD4F-828A-B0DD9D6F09EB}" presName="node" presStyleLbl="node1" presStyleIdx="2" presStyleCnt="3">
        <dgm:presLayoutVars>
          <dgm:bulletEnabled val="1"/>
        </dgm:presLayoutVars>
      </dgm:prSet>
      <dgm:spPr/>
    </dgm:pt>
  </dgm:ptLst>
  <dgm:cxnLst>
    <dgm:cxn modelId="{CD1CD603-C892-734E-A0FE-A26EB10D1BBC}" srcId="{AE660D81-2731-C044-B39B-F1EAABBC599F}" destId="{CCE9DA09-7ACB-FE45-9D4F-48A4AD2C7D1A}" srcOrd="1" destOrd="0" parTransId="{8D7BC111-915D-FF48-8365-DBEBEB060394}" sibTransId="{93F5BEF0-59F0-6B4E-8A8E-D879D17D06BE}"/>
    <dgm:cxn modelId="{5F8B1B18-F4C0-8F46-95F7-0BDE5DCFBC54}" srcId="{AE660D81-2731-C044-B39B-F1EAABBC599F}" destId="{B254FB6C-26C5-DD4F-828A-B0DD9D6F09EB}" srcOrd="2" destOrd="0" parTransId="{616DE353-1606-BE4D-9029-B1DBCF613630}" sibTransId="{CFB1AE68-2893-3745-8008-2DC1E111AEDF}"/>
    <dgm:cxn modelId="{AEDE9D21-AE27-4AB2-AB3F-A4B86E690E17}" type="presOf" srcId="{CCE9DA09-7ACB-FE45-9D4F-48A4AD2C7D1A}" destId="{ED50F9BA-EB44-404E-A5CE-731E8271EC0D}" srcOrd="0" destOrd="0" presId="urn:microsoft.com/office/officeart/2005/8/layout/process2"/>
    <dgm:cxn modelId="{40EE7B32-5CDB-4D5A-B343-9920342FE8C0}" type="presOf" srcId="{93F5BEF0-59F0-6B4E-8A8E-D879D17D06BE}" destId="{D1F186F7-1FB4-D440-ADB8-FF83D813A5A8}" srcOrd="0" destOrd="0" presId="urn:microsoft.com/office/officeart/2005/8/layout/process2"/>
    <dgm:cxn modelId="{8B8FA76C-DEF7-49AB-B176-3E49A73A3F3A}" type="presOf" srcId="{BB0C713B-91C5-C64F-9424-46878C82E6EF}" destId="{4F61ECA3-BDBF-ED4D-AE2F-AA106525B5DA}" srcOrd="1" destOrd="0" presId="urn:microsoft.com/office/officeart/2005/8/layout/process2"/>
    <dgm:cxn modelId="{2F9AE555-4351-1541-B83B-B8EBE39B5E24}" srcId="{AE660D81-2731-C044-B39B-F1EAABBC599F}" destId="{A008CE3B-FB4D-6746-B37E-0E1AA151F789}" srcOrd="0" destOrd="0" parTransId="{0E834007-0B18-3C40-8D51-C2FF21DC84BE}" sibTransId="{BB0C713B-91C5-C64F-9424-46878C82E6EF}"/>
    <dgm:cxn modelId="{A862FD99-A3D0-4120-9AD9-D369C6D613A6}" type="presOf" srcId="{BB0C713B-91C5-C64F-9424-46878C82E6EF}" destId="{9517B346-16B6-1C46-9B56-A56C224A4A95}" srcOrd="0" destOrd="0" presId="urn:microsoft.com/office/officeart/2005/8/layout/process2"/>
    <dgm:cxn modelId="{A2C08FAE-075C-45B4-A27B-A39992A5A5C8}" type="presOf" srcId="{A008CE3B-FB4D-6746-B37E-0E1AA151F789}" destId="{9533898C-E4F8-4241-9276-4F844C1F8CEE}" srcOrd="0" destOrd="0" presId="urn:microsoft.com/office/officeart/2005/8/layout/process2"/>
    <dgm:cxn modelId="{293722CB-3437-4381-A871-DA9E1CE0C9F8}" type="presOf" srcId="{AE660D81-2731-C044-B39B-F1EAABBC599F}" destId="{6EF86E0A-A913-F24B-B903-C2EA79841508}" srcOrd="0" destOrd="0" presId="urn:microsoft.com/office/officeart/2005/8/layout/process2"/>
    <dgm:cxn modelId="{A15B60EB-3584-43AE-993A-BFDD48B93EEF}" type="presOf" srcId="{B254FB6C-26C5-DD4F-828A-B0DD9D6F09EB}" destId="{32EB105C-84AE-134E-A262-2CAF6C9EB6F1}" srcOrd="0" destOrd="0" presId="urn:microsoft.com/office/officeart/2005/8/layout/process2"/>
    <dgm:cxn modelId="{84AE92FF-1477-4556-B8B0-F581B028F200}" type="presOf" srcId="{93F5BEF0-59F0-6B4E-8A8E-D879D17D06BE}" destId="{DCE2F85F-E6D7-2A41-A24A-D609CC872CCC}" srcOrd="1" destOrd="0" presId="urn:microsoft.com/office/officeart/2005/8/layout/process2"/>
    <dgm:cxn modelId="{4B59DF08-F944-4807-9743-1BE7005C0BBC}" type="presParOf" srcId="{6EF86E0A-A913-F24B-B903-C2EA79841508}" destId="{9533898C-E4F8-4241-9276-4F844C1F8CEE}" srcOrd="0" destOrd="0" presId="urn:microsoft.com/office/officeart/2005/8/layout/process2"/>
    <dgm:cxn modelId="{DD57EF49-68A3-403A-9587-F99785134FD0}" type="presParOf" srcId="{6EF86E0A-A913-F24B-B903-C2EA79841508}" destId="{9517B346-16B6-1C46-9B56-A56C224A4A95}" srcOrd="1" destOrd="0" presId="urn:microsoft.com/office/officeart/2005/8/layout/process2"/>
    <dgm:cxn modelId="{9FABCBF2-C23C-44A3-B113-7E5FC7946478}" type="presParOf" srcId="{9517B346-16B6-1C46-9B56-A56C224A4A95}" destId="{4F61ECA3-BDBF-ED4D-AE2F-AA106525B5DA}" srcOrd="0" destOrd="0" presId="urn:microsoft.com/office/officeart/2005/8/layout/process2"/>
    <dgm:cxn modelId="{A53D54FA-A760-43C2-B93F-B2A163E758E7}" type="presParOf" srcId="{6EF86E0A-A913-F24B-B903-C2EA79841508}" destId="{ED50F9BA-EB44-404E-A5CE-731E8271EC0D}" srcOrd="2" destOrd="0" presId="urn:microsoft.com/office/officeart/2005/8/layout/process2"/>
    <dgm:cxn modelId="{AF503BA1-5FB9-45D2-A2DC-1DD6E0896F0F}" type="presParOf" srcId="{6EF86E0A-A913-F24B-B903-C2EA79841508}" destId="{D1F186F7-1FB4-D440-ADB8-FF83D813A5A8}" srcOrd="3" destOrd="0" presId="urn:microsoft.com/office/officeart/2005/8/layout/process2"/>
    <dgm:cxn modelId="{3A05ECB9-2EFC-47D1-9515-EA9C8FD936CB}" type="presParOf" srcId="{D1F186F7-1FB4-D440-ADB8-FF83D813A5A8}" destId="{DCE2F85F-E6D7-2A41-A24A-D609CC872CCC}" srcOrd="0" destOrd="0" presId="urn:microsoft.com/office/officeart/2005/8/layout/process2"/>
    <dgm:cxn modelId="{7040923B-FA64-4251-98B4-6F3DBC781BE2}" type="presParOf" srcId="{6EF86E0A-A913-F24B-B903-C2EA79841508}" destId="{32EB105C-84AE-134E-A262-2CAF6C9EB6F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3898C-E4F8-4241-9276-4F844C1F8CEE}">
      <dsp:nvSpPr>
        <dsp:cNvPr id="0" name=""/>
        <dsp:cNvSpPr/>
      </dsp:nvSpPr>
      <dsp:spPr>
        <a:xfrm>
          <a:off x="820633" y="0"/>
          <a:ext cx="1641107" cy="594066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zh-TW" sz="1800" b="1" kern="1200" dirty="0">
              <a:latin typeface="+mj-lt"/>
            </a:rPr>
            <a:t>합리적인 가격</a:t>
          </a:r>
          <a:endParaRPr lang="zh-TW" altLang="en-US" sz="1800" b="1" kern="1200" dirty="0">
            <a:latin typeface="+mj-lt"/>
            <a:ea typeface="微軟正黑體" pitchFamily="34" charset="-120"/>
            <a:cs typeface="Heiti TC Light" charset="-120"/>
          </a:endParaRPr>
        </a:p>
      </dsp:txBody>
      <dsp:txXfrm>
        <a:off x="838033" y="17400"/>
        <a:ext cx="1606307" cy="559266"/>
      </dsp:txXfrm>
    </dsp:sp>
    <dsp:sp modelId="{9517B346-16B6-1C46-9B56-A56C224A4A95}">
      <dsp:nvSpPr>
        <dsp:cNvPr id="0" name=""/>
        <dsp:cNvSpPr/>
      </dsp:nvSpPr>
      <dsp:spPr>
        <a:xfrm rot="5400000">
          <a:off x="1529800" y="608917"/>
          <a:ext cx="222774" cy="267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>
            <a:latin typeface="Heiti TC Light" charset="-120"/>
            <a:ea typeface="Heiti TC Light" charset="-120"/>
            <a:cs typeface="Heiti TC Light" charset="-120"/>
          </a:endParaRPr>
        </a:p>
      </dsp:txBody>
      <dsp:txXfrm rot="-5400000">
        <a:off x="1560989" y="631194"/>
        <a:ext cx="160397" cy="155942"/>
      </dsp:txXfrm>
    </dsp:sp>
    <dsp:sp modelId="{ED50F9BA-EB44-404E-A5CE-731E8271EC0D}">
      <dsp:nvSpPr>
        <dsp:cNvPr id="0" name=""/>
        <dsp:cNvSpPr/>
      </dsp:nvSpPr>
      <dsp:spPr>
        <a:xfrm>
          <a:off x="820633" y="891099"/>
          <a:ext cx="1641107" cy="594066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>
              <a:latin typeface="+mj-lt"/>
              <a:ea typeface="微軟正黑體" pitchFamily="34" charset="-120"/>
              <a:cs typeface="Heiti TC Light" charset="-120"/>
            </a:rPr>
            <a:t>1GB RAM</a:t>
          </a:r>
          <a:endParaRPr lang="zh-TW" altLang="en-US" sz="1800" b="1" kern="1200" dirty="0">
            <a:latin typeface="+mj-lt"/>
            <a:ea typeface="微軟正黑體" pitchFamily="34" charset="-120"/>
            <a:cs typeface="Heiti TC Light" charset="-120"/>
          </a:endParaRPr>
        </a:p>
      </dsp:txBody>
      <dsp:txXfrm>
        <a:off x="838033" y="908499"/>
        <a:ext cx="1606307" cy="559266"/>
      </dsp:txXfrm>
    </dsp:sp>
    <dsp:sp modelId="{D1F186F7-1FB4-D440-ADB8-FF83D813A5A8}">
      <dsp:nvSpPr>
        <dsp:cNvPr id="0" name=""/>
        <dsp:cNvSpPr/>
      </dsp:nvSpPr>
      <dsp:spPr>
        <a:xfrm rot="5400000">
          <a:off x="1529800" y="1500016"/>
          <a:ext cx="222774" cy="2673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>
            <a:latin typeface="Heiti TC Light" charset="-120"/>
            <a:ea typeface="Heiti TC Light" charset="-120"/>
            <a:cs typeface="Heiti TC Light" charset="-120"/>
          </a:endParaRPr>
        </a:p>
      </dsp:txBody>
      <dsp:txXfrm rot="-5400000">
        <a:off x="1560989" y="1522293"/>
        <a:ext cx="160397" cy="155942"/>
      </dsp:txXfrm>
    </dsp:sp>
    <dsp:sp modelId="{32EB105C-84AE-134E-A262-2CAF6C9EB6F1}">
      <dsp:nvSpPr>
        <dsp:cNvPr id="0" name=""/>
        <dsp:cNvSpPr/>
      </dsp:nvSpPr>
      <dsp:spPr>
        <a:xfrm>
          <a:off x="820633" y="1782198"/>
          <a:ext cx="1641107" cy="594066"/>
        </a:xfrm>
        <a:prstGeom prst="roundRect">
          <a:avLst>
            <a:gd name="adj" fmla="val 10000"/>
          </a:avLst>
        </a:prstGeom>
        <a:solidFill>
          <a:schemeClr val="accent2"/>
        </a:soli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zh-TW" sz="1800" b="1" kern="1200" dirty="0">
              <a:solidFill>
                <a:schemeClr val="bg1"/>
              </a:solidFill>
              <a:latin typeface="+mj-lt"/>
            </a:rPr>
            <a:t>스냅샷</a:t>
          </a:r>
          <a:endParaRPr lang="zh-TW" altLang="en-US" sz="1800" b="1" kern="1200" dirty="0">
            <a:solidFill>
              <a:schemeClr val="bg1"/>
            </a:solidFill>
            <a:latin typeface="+mj-lt"/>
            <a:ea typeface="微軟正黑體" pitchFamily="34" charset="-120"/>
            <a:cs typeface="Heiti TC Light" charset="-120"/>
          </a:endParaRPr>
        </a:p>
      </dsp:txBody>
      <dsp:txXfrm>
        <a:off x="838033" y="1799598"/>
        <a:ext cx="1606307" cy="559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8F443-FAAC-461A-A33F-A5B9CBA2D806}" type="datetimeFigureOut">
              <a:rPr lang="zh-TW" altLang="en-US" smtClean="0"/>
              <a:pPr/>
              <a:t>2018/1/12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7BB0C-1ABA-470A-A0A4-211D872E5C3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1408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95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00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5531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559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463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397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483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747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487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13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473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9" name="Shape 145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zh-TW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媒體平臺</a:t>
            </a:r>
            <a:r>
              <a:rPr lang="zh-TW" altLang="zh-TW" dirty="0">
                <a:effectLst/>
              </a:rPr>
              <a:t> </a:t>
            </a:r>
            <a:r>
              <a:rPr lang="en-US" altLang="zh-TW" dirty="0">
                <a:effectLst/>
              </a:rPr>
              <a:t>&gt;&gt;</a:t>
            </a:r>
            <a:r>
              <a:rPr lang="en-US" altLang="zh-TW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VLC playback&gt;&gt;</a:t>
            </a:r>
            <a:r>
              <a:rPr lang="zh-TW" altLang="zh-TW" dirty="0">
                <a:effectLst/>
              </a:rPr>
              <a:t> </a:t>
            </a:r>
            <a:r>
              <a:rPr lang="en-US" altLang="zh-TW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Claire</a:t>
            </a:r>
            <a:r>
              <a:rPr lang="zh-TW" altLang="zh-TW" dirty="0">
                <a:effectLst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94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2060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Shape 1480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741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4609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0" name="Shape 151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Clr>
                  <a:srgbClr val="000000"/>
                </a:buClr>
                <a:buFont typeface="Arial"/>
                <a:buNone/>
              </a:pPr>
              <a:t>27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350214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9" name="Shape 145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zh-TW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媒體平臺</a:t>
            </a:r>
            <a:r>
              <a:rPr lang="zh-TW" altLang="zh-TW" dirty="0">
                <a:effectLst/>
              </a:rPr>
              <a:t> </a:t>
            </a:r>
            <a:r>
              <a:rPr lang="en-US" altLang="zh-TW" dirty="0">
                <a:effectLst/>
              </a:rPr>
              <a:t>&gt;&gt;</a:t>
            </a:r>
            <a:r>
              <a:rPr lang="en-US" altLang="zh-TW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VLC playback&gt;&gt;</a:t>
            </a:r>
            <a:r>
              <a:rPr lang="zh-TW" altLang="zh-TW" dirty="0">
                <a:effectLst/>
              </a:rPr>
              <a:t> </a:t>
            </a:r>
            <a:r>
              <a:rPr lang="en-US" altLang="zh-TW" sz="1200" b="0" i="0" u="none" strike="noStrike" kern="1200" cap="none" dirty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Claire</a:t>
            </a:r>
            <a:r>
              <a:rPr lang="zh-TW" altLang="zh-TW" dirty="0">
                <a:effectLst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28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4253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91742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5668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0" name="Shape 1510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Clr>
                  <a:srgbClr val="000000"/>
                </a:buClr>
                <a:buFont typeface="Arial"/>
                <a:buNone/>
              </a:pPr>
              <a:t>31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17583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620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046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301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20608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534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040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https://previews.123rf.com/images/</a:t>
            </a:r>
            <a:r>
              <a:rPr kumimoji="1" lang="en-US" altLang="zh-TW" dirty="0" err="1"/>
              <a:t>georgejmclittle</a:t>
            </a:r>
            <a:r>
              <a:rPr kumimoji="1" lang="en-US" altLang="zh-TW" dirty="0"/>
              <a:t>/georgejmclittle1510/georgejmclittle151000217/47396325-digital-generated-workspace-desktop-with-blank-screen-computer--Stock-</a:t>
            </a:r>
            <a:r>
              <a:rPr kumimoji="1" lang="en-US" altLang="zh-TW" dirty="0" err="1"/>
              <a:t>Photo.jpg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786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17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1306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kumimoji="1" lang="zh-TW" altLang="en-US" dirty="0"/>
              <a:t>畫面切到實機操作</a:t>
            </a:r>
          </a:p>
        </p:txBody>
      </p:sp>
    </p:spTree>
    <p:extLst>
      <p:ext uri="{BB962C8B-B14F-4D97-AF65-F5344CB8AC3E}">
        <p14:creationId xmlns:p14="http://schemas.microsoft.com/office/powerpoint/2010/main" val="348261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32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S-x28A_PPT\底板整理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051" cy="515143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254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05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262626"/>
              </a:buClr>
              <a:buChar char="–"/>
              <a:defRPr i="0" u="none" strike="noStrike" cap="none">
                <a:solidFill>
                  <a:srgbClr val="262626"/>
                </a:solidFill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285719" y="285734"/>
            <a:ext cx="8501123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/>
              <a:t>按一下以編輯母片標題樣式</a:t>
            </a:r>
            <a:endParaRPr dirty="0"/>
          </a:p>
        </p:txBody>
      </p:sp>
      <p:sp>
        <p:nvSpPr>
          <p:cNvPr id="7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4" descr="NEW_16比9_back_主題_1028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/>
              <a:t>按一下圖示以新增圖片</a:t>
            </a: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Shape 114" descr="NEW_16比9_back_主題_1028.png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/>
              <a:t>按一下以編輯母片標題樣式</a:t>
            </a:r>
            <a:endParaRPr dirty="0"/>
          </a:p>
        </p:txBody>
      </p:sp>
      <p:sp>
        <p:nvSpPr>
          <p:cNvPr id="9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及物件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643900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/>
              <a:t>按一下以編輯母片標題樣式</a:t>
            </a:r>
            <a:endParaRPr dirty="0"/>
          </a:p>
        </p:txBody>
      </p:sp>
      <p:sp>
        <p:nvSpPr>
          <p:cNvPr id="4" name="Shape 91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defRPr sz="1800" i="0" u="none" strike="noStrike" cap="none">
                <a:solidFill>
                  <a:srgbClr val="585858"/>
                </a:solidFill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Char char="■"/>
              <a:defRPr i="0" u="none" strike="noStrike" cap="none">
                <a:solidFill>
                  <a:srgbClr val="585858"/>
                </a:solidFill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64399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/>
              <a:t>按一下以編輯母片標題樣式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932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9"/>
          <p:cNvSpPr/>
          <p:nvPr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20"/>
          <p:cNvSpPr/>
          <p:nvPr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r>
              <a:rPr lang="zh-TW" altLang="en-US"/>
              <a:t>按一下以編輯母片標題樣式</a:t>
            </a:r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user\Desktop\TS-x28A_PPT\底板整理6-0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14465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28A_PPT\底板整理2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3999" cy="5144657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TS-x28A_PPT\底板整理4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465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TS-x28A_PPT\底板整理3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5144657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bg1">
                    <a:lumMod val="9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4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8" y="222782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355726"/>
            <a:ext cx="1197971" cy="288032"/>
          </a:xfrm>
          <a:prstGeom prst="rect">
            <a:avLst/>
          </a:prstGeom>
          <a:noFill/>
        </p:spPr>
      </p:pic>
      <p:pic>
        <p:nvPicPr>
          <p:cNvPr id="6149" name="Picture 5" descr="C:\Users\user\Desktop\TS-x28A_PPT\方塊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23528" y="809639"/>
            <a:ext cx="8496944" cy="4571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1" i="0" u="none" strike="noStrike" cap="none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355726"/>
            <a:ext cx="1197971" cy="28803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C:\Users\user\Desktop\TS-x28A_PPT\方塊-02.png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1" y="4746740"/>
            <a:ext cx="9143999" cy="396760"/>
          </a:xfrm>
          <a:prstGeom prst="rect">
            <a:avLst/>
          </a:prstGeom>
          <a:noFill/>
        </p:spPr>
      </p:pic>
      <p:pic>
        <p:nvPicPr>
          <p:cNvPr id="7172" name="Picture 4" descr="C:\Users\user\Desktop\TS-x28A_PPT\拼圖2.png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1" y="0"/>
            <a:ext cx="2123728" cy="1534318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7" r:id="rId2"/>
    <p:sldLayoutId id="2147483665" r:id="rId3"/>
    <p:sldLayoutId id="2147483666" r:id="rId4"/>
    <p:sldLayoutId id="2147483667" r:id="rId5"/>
    <p:sldLayoutId id="2147483649" r:id="rId6"/>
    <p:sldLayoutId id="2147483663" r:id="rId7"/>
    <p:sldLayoutId id="2147483650" r:id="rId8"/>
    <p:sldLayoutId id="2147483651" r:id="rId9"/>
    <p:sldLayoutId id="2147483652" r:id="rId10"/>
    <p:sldLayoutId id="2147483653" r:id="rId11"/>
    <p:sldLayoutId id="2147483656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4000" b="0" i="0" u="none" strike="noStrike" cap="none">
          <a:solidFill>
            <a:schemeClr val="tx1">
              <a:lumMod val="75000"/>
              <a:lumOff val="25000"/>
            </a:schemeClr>
          </a:solidFill>
          <a:latin typeface="微軟正黑體" pitchFamily="34" charset="-120"/>
          <a:ea typeface="微軟正黑體" pitchFamily="34" charset="-120"/>
          <a:cs typeface="Andalus" pitchFamily="18" charset="-78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88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圖說文字 6"/>
          <p:cNvSpPr/>
          <p:nvPr/>
        </p:nvSpPr>
        <p:spPr>
          <a:xfrm>
            <a:off x="7812360" y="1059582"/>
            <a:ext cx="1008112" cy="432048"/>
          </a:xfrm>
          <a:prstGeom prst="wedgeRectCallout">
            <a:avLst>
              <a:gd name="adj1" fmla="val -34371"/>
              <a:gd name="adj2" fmla="val 10988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9" y="1554238"/>
            <a:ext cx="8292740" cy="945504"/>
          </a:xfrm>
        </p:spPr>
        <p:txBody>
          <a:bodyPr/>
          <a:lstStyle/>
          <a:p>
            <a:r>
              <a:rPr lang="en-US" sz="3600" dirty="0">
                <a:latin typeface="+mj-lt"/>
              </a:rPr>
              <a:t>TS-128A / TS-228A</a:t>
            </a:r>
            <a:endParaRPr lang="zh-TW" altLang="en-US" sz="3600" dirty="0">
              <a:latin typeface="+mj-lt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51520" y="2427734"/>
            <a:ext cx="8520599" cy="792600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ko-KR" altLang="en-US" dirty="0">
                <a:latin typeface="+mn-lt"/>
              </a:rPr>
              <a:t>스냅샷을 지원하는</a:t>
            </a:r>
            <a:endParaRPr lang="en-US" altLang="ko-KR" dirty="0">
              <a:latin typeface="+mn-lt"/>
            </a:endParaRPr>
          </a:p>
          <a:p>
            <a:pPr>
              <a:lnSpc>
                <a:spcPts val="2600"/>
              </a:lnSpc>
            </a:pPr>
            <a:r>
              <a:rPr lang="ko-KR" altLang="en-US" sz="2300" b="1" spc="100" dirty="0">
                <a:latin typeface="+mn-lt"/>
              </a:rPr>
              <a:t>최고의 가성비</a:t>
            </a:r>
            <a:r>
              <a:rPr lang="ko-KR" altLang="en-US" sz="2300" spc="100" dirty="0">
                <a:latin typeface="+mn-lt"/>
              </a:rPr>
              <a:t>를 가진 제품</a:t>
            </a:r>
            <a:endParaRPr lang="zh-TW" altLang="en-US" sz="2300" spc="100" dirty="0">
              <a:latin typeface="+mj-lt"/>
            </a:endParaRPr>
          </a:p>
        </p:txBody>
      </p:sp>
      <p:pic>
        <p:nvPicPr>
          <p:cNvPr id="6146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  <p:sp>
        <p:nvSpPr>
          <p:cNvPr id="5" name="副標題 3"/>
          <p:cNvSpPr txBox="1">
            <a:spLocks/>
          </p:cNvSpPr>
          <p:nvPr/>
        </p:nvSpPr>
        <p:spPr>
          <a:xfrm>
            <a:off x="7898016" y="1032286"/>
            <a:ext cx="1080120" cy="43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Verdana"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微軟正黑體" pitchFamily="34" charset="-120"/>
                <a:cs typeface="Verdana"/>
                <a:sym typeface="Verdana"/>
              </a:rPr>
              <a:t>2018</a:t>
            </a:r>
            <a:endParaRPr kumimoji="0" lang="zh-TW" altLang="en-US" sz="2300" b="1" i="0" u="none" strike="noStrike" kern="0" cap="none" spc="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3006"/>
            <a:ext cx="8712968" cy="660552"/>
          </a:xfrm>
        </p:spPr>
        <p:txBody>
          <a:bodyPr/>
          <a:lstStyle/>
          <a:p>
            <a:r>
              <a:rPr lang="ko-KR" altLang="en-US" dirty="0"/>
              <a:t>친환경 디자인</a:t>
            </a:r>
            <a:r>
              <a:rPr lang="en-US" altLang="ko-KR" dirty="0"/>
              <a:t>: </a:t>
            </a:r>
            <a:r>
              <a:rPr lang="ko-KR" altLang="en-US" dirty="0"/>
              <a:t>저소음</a:t>
            </a:r>
            <a:r>
              <a:rPr lang="en-US" altLang="ko-KR" dirty="0"/>
              <a:t>, </a:t>
            </a:r>
            <a:r>
              <a:rPr lang="ko-KR" altLang="en-US" dirty="0"/>
              <a:t>에너지 절약</a:t>
            </a:r>
            <a:endParaRPr lang="zh-TW" altLang="en-US" sz="2800" dirty="0"/>
          </a:p>
        </p:txBody>
      </p:sp>
      <p:sp>
        <p:nvSpPr>
          <p:cNvPr id="11" name="平行四边形 1"/>
          <p:cNvSpPr/>
          <p:nvPr/>
        </p:nvSpPr>
        <p:spPr>
          <a:xfrm>
            <a:off x="-324544" y="2427734"/>
            <a:ext cx="2808312" cy="720080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51520" y="2552586"/>
            <a:ext cx="2208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매립형 쿨링 팬</a:t>
            </a:r>
          </a:p>
          <a:p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소음 레벨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: 17.0 dB(A)</a:t>
            </a:r>
            <a:endParaRPr kumimoji="1"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027" name="Picture 3" descr="C:\Users\user\Desktop\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1032286"/>
            <a:ext cx="3006785" cy="3384376"/>
          </a:xfrm>
          <a:prstGeom prst="rect">
            <a:avLst/>
          </a:prstGeom>
          <a:noFill/>
        </p:spPr>
      </p:pic>
      <p:pic>
        <p:nvPicPr>
          <p:cNvPr id="7171" name="Picture 3" descr="C:\Users\user\Desktop\TS-x28A_PPT\線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2283718"/>
            <a:ext cx="1626914" cy="579382"/>
          </a:xfrm>
          <a:prstGeom prst="rect">
            <a:avLst/>
          </a:prstGeom>
          <a:noFill/>
        </p:spPr>
      </p:pic>
      <p:pic>
        <p:nvPicPr>
          <p:cNvPr id="1028" name="Picture 4" descr="C:\Users\user\Desktop\線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4211960" y="2931790"/>
            <a:ext cx="6840760" cy="1004523"/>
          </a:xfrm>
          <a:prstGeom prst="rect">
            <a:avLst/>
          </a:prstGeom>
          <a:noFill/>
        </p:spPr>
      </p:pic>
      <p:sp>
        <p:nvSpPr>
          <p:cNvPr id="13" name="平行四边形 1"/>
          <p:cNvSpPr/>
          <p:nvPr/>
        </p:nvSpPr>
        <p:spPr>
          <a:xfrm>
            <a:off x="6516216" y="3003798"/>
            <a:ext cx="3024336" cy="1296144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860856" y="3201819"/>
            <a:ext cx="2378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ARM Cortex A53</a:t>
            </a:r>
          </a:p>
          <a:p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에너지 절약 아키텍처</a:t>
            </a:r>
          </a:p>
          <a:p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 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대기 전력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: 5.14W</a:t>
            </a:r>
          </a:p>
          <a:p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작동 시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: 12.21W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826" y="4516546"/>
            <a:ext cx="86764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소음 레벨 테스트 환경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탑재된 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HDD 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최대 수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시청자 위치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작동 중인 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앞쪽 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1m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의 평균 데이터에 관한 내용은 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ISO 7779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를 참조하십시오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. </a:t>
            </a:r>
            <a:r>
              <a:rPr lang="ko-KR" altLang="en-US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디자인과 사양은 통지 없이 변경될 수 있습니다</a:t>
            </a:r>
            <a:r>
              <a:rPr lang="en-US" altLang="ko-KR" sz="800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endParaRPr lang="zh-TW" altLang="en-US" sz="6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9606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/>
        </p:nvSpPr>
        <p:spPr>
          <a:xfrm>
            <a:off x="-648580" y="1797686"/>
            <a:ext cx="4176464" cy="1134104"/>
          </a:xfrm>
          <a:prstGeom prst="parallelogram">
            <a:avLst>
              <a:gd name="adj" fmla="val 402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9577064" cy="660552"/>
          </a:xfrm>
        </p:spPr>
        <p:txBody>
          <a:bodyPr/>
          <a:lstStyle/>
          <a:p>
            <a:r>
              <a:rPr kumimoji="1" lang="ko-KR" altLang="en-US" dirty="0"/>
              <a:t>데이터 보호를 위한 </a:t>
            </a:r>
            <a:r>
              <a:rPr kumimoji="1" lang="en-US" altLang="ko-KR" dirty="0"/>
              <a:t>RAID1 &amp; </a:t>
            </a:r>
            <a:r>
              <a:rPr kumimoji="1" lang="ko-KR" altLang="en-US" dirty="0" err="1"/>
              <a:t>핫스왑</a:t>
            </a:r>
            <a:r>
              <a:rPr kumimoji="1" lang="ko-KR" altLang="en-US" dirty="0"/>
              <a:t> 지원</a:t>
            </a:r>
            <a:endParaRPr kumimoji="1"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3528" y="1905675"/>
            <a:ext cx="3042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TS-228A</a:t>
            </a:r>
            <a:r>
              <a:rPr kumimoji="1"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는 </a:t>
            </a:r>
            <a:r>
              <a:rPr kumimoji="1"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 </a:t>
            </a:r>
            <a:r>
              <a:rPr kumimoji="1"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불량 발생시 쉽게 교체할 수 있도록</a:t>
            </a:r>
            <a:r>
              <a:rPr kumimoji="1"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 RAID1</a:t>
            </a:r>
            <a:r>
              <a:rPr kumimoji="1"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과 </a:t>
            </a:r>
            <a:r>
              <a:rPr kumimoji="1" lang="ko-KR" altLang="en-US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핫스왑</a:t>
            </a:r>
            <a:r>
              <a:rPr kumimoji="1"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기능을 지원하여 데이터를 즉시 복구할 수 있도록 해 줍니다</a:t>
            </a:r>
            <a:endParaRPr kumimoji="1"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1520" y="4299942"/>
            <a:ext cx="86764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altLang="ko-KR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TS-228A</a:t>
            </a:r>
            <a:r>
              <a:rPr lang="ko-KR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는 </a:t>
            </a:r>
            <a:r>
              <a:rPr lang="en-US" altLang="ko-KR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RAID1 </a:t>
            </a:r>
            <a:r>
              <a:rPr lang="ko-KR" altLang="en-US" sz="1000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보호를 지원합니다</a:t>
            </a:r>
            <a:endParaRPr lang="zh-TW" altLang="en-US" sz="1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6" name="Picture 4" descr="C:\Users\user\Desktop\TS-x28A_PPT\QIG-2-01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1419622"/>
            <a:ext cx="4483100" cy="2776537"/>
          </a:xfrm>
          <a:prstGeom prst="rect">
            <a:avLst/>
          </a:prstGeom>
          <a:noFill/>
        </p:spPr>
      </p:pic>
      <p:pic>
        <p:nvPicPr>
          <p:cNvPr id="8197" name="Picture 5" descr="C:\Users\user\Desktop\TS-x28A_PPT\警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2787774"/>
            <a:ext cx="546695" cy="47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010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496944" cy="660552"/>
          </a:xfrm>
        </p:spPr>
        <p:txBody>
          <a:bodyPr/>
          <a:lstStyle/>
          <a:p>
            <a:r>
              <a:rPr lang="ko-KR" altLang="en-US" spc="-150" dirty="0"/>
              <a:t>도구가 필요없는 쉽고 빠른 </a:t>
            </a:r>
            <a:r>
              <a:rPr lang="en-US" altLang="ko-KR" spc="-150" dirty="0"/>
              <a:t>TS-x28A </a:t>
            </a:r>
            <a:r>
              <a:rPr lang="ko-KR" altLang="en-US" spc="-150" dirty="0"/>
              <a:t>설치</a:t>
            </a:r>
            <a:endParaRPr lang="zh-TW" altLang="en-US" sz="2800" spc="-150" dirty="0"/>
          </a:p>
        </p:txBody>
      </p:sp>
      <p:pic>
        <p:nvPicPr>
          <p:cNvPr id="9218" name="Picture 2" descr="C:\Users\user\Desktop\TS-x28A_PPT\QIG-2-01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1131590"/>
            <a:ext cx="4138636" cy="3309912"/>
          </a:xfrm>
          <a:prstGeom prst="rect">
            <a:avLst/>
          </a:prstGeom>
          <a:noFill/>
        </p:spPr>
      </p:pic>
      <p:pic>
        <p:nvPicPr>
          <p:cNvPr id="7171" name="Picture 3" descr="C:\Users\user\Desktop\TS-x28A_PPT\liv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328" y="809054"/>
            <a:ext cx="1619672" cy="806003"/>
          </a:xfrm>
          <a:prstGeom prst="rect">
            <a:avLst/>
          </a:prstGeom>
          <a:noFill/>
        </p:spPr>
      </p:pic>
      <p:pic>
        <p:nvPicPr>
          <p:cNvPr id="9219" name="Picture 3" descr="C:\Users\user\Desktop\TS-x28A_PPT\QIG-1-01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1206054"/>
            <a:ext cx="3721784" cy="3309912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6156176" y="3867894"/>
            <a:ext cx="9361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012160" y="3867894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262222"/>
                </a:solidFill>
                <a:latin typeface="微軟正黑體" pitchFamily="34" charset="-120"/>
                <a:ea typeface="微軟正黑體" pitchFamily="34" charset="-120"/>
              </a:rPr>
              <a:t>3.5”HDD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6428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3"/>
          <p:cNvSpPr txBox="1">
            <a:spLocks/>
          </p:cNvSpPr>
          <p:nvPr/>
        </p:nvSpPr>
        <p:spPr>
          <a:xfrm>
            <a:off x="383717" y="2283718"/>
            <a:ext cx="4620331" cy="945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/>
          <a:p>
            <a:pPr lvl="0">
              <a:buClr>
                <a:schemeClr val="dk1"/>
              </a:buClr>
            </a:pPr>
            <a:r>
              <a:rPr lang="en-US" altLang="zh-TW" sz="36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TS-x28A </a:t>
            </a:r>
          </a:p>
          <a:p>
            <a:pPr lvl="0">
              <a:buClr>
                <a:schemeClr val="dk1"/>
              </a:buClr>
            </a:pPr>
            <a:r>
              <a:rPr lang="ko-KR" altLang="en-US" sz="2400" b="1" spc="-150" dirty="0" err="1">
                <a:solidFill>
                  <a:schemeClr val="bg1"/>
                </a:solidFill>
              </a:rPr>
              <a:t>랜섬웨어로부터</a:t>
            </a:r>
            <a:r>
              <a:rPr lang="ko-KR" altLang="en-US" sz="2400" b="1" spc="-150" dirty="0">
                <a:solidFill>
                  <a:schemeClr val="bg1"/>
                </a:solidFill>
              </a:rPr>
              <a:t> 데이터를</a:t>
            </a:r>
            <a:endParaRPr lang="en-US" altLang="ko-KR" sz="2400" b="1" spc="-150" dirty="0">
              <a:solidFill>
                <a:schemeClr val="bg1"/>
              </a:solidFill>
            </a:endParaRPr>
          </a:p>
          <a:p>
            <a:pPr lvl="0">
              <a:buClr>
                <a:schemeClr val="dk1"/>
              </a:buClr>
            </a:pPr>
            <a:r>
              <a:rPr lang="ko-KR" altLang="en-US" sz="2400" b="1" spc="-150" dirty="0">
                <a:solidFill>
                  <a:schemeClr val="bg1"/>
                </a:solidFill>
              </a:rPr>
              <a:t>보호하는 최고의 </a:t>
            </a:r>
            <a:r>
              <a:rPr lang="ko-KR" altLang="en-US" sz="2400" b="1" spc="-150" dirty="0" err="1">
                <a:solidFill>
                  <a:schemeClr val="bg1"/>
                </a:solidFill>
              </a:rPr>
              <a:t>가성비</a:t>
            </a:r>
            <a:r>
              <a:rPr lang="en-US" altLang="ko-KR" sz="2400" b="1" spc="-150" dirty="0">
                <a:solidFill>
                  <a:schemeClr val="bg1"/>
                </a:solidFill>
              </a:rPr>
              <a:t> </a:t>
            </a:r>
            <a:r>
              <a:rPr lang="ko-KR" altLang="en-US" sz="2400" b="1" spc="-150" dirty="0">
                <a:solidFill>
                  <a:schemeClr val="bg1"/>
                </a:solidFill>
              </a:rPr>
              <a:t>솔루션</a:t>
            </a:r>
            <a:endParaRPr kumimoji="0" lang="zh-TW" altLang="en-US" sz="2400" b="1" i="0" u="none" strike="noStrike" kern="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3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23527" y="195486"/>
            <a:ext cx="8471209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ko-KR" altLang="en-US" sz="2600" dirty="0" err="1"/>
              <a:t>랜섬웨어의</a:t>
            </a:r>
            <a:r>
              <a:rPr lang="ko-KR" altLang="en-US" sz="2600" dirty="0"/>
              <a:t> 공격 현황</a:t>
            </a:r>
            <a:endParaRPr lang="en" sz="2600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1131243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ko-KR" altLang="en-US" dirty="0">
                <a:solidFill>
                  <a:srgbClr val="CC0000"/>
                </a:solidFill>
                <a:ea typeface="Microsoft JhengHei"/>
                <a:cs typeface="Microsoft JhengHei"/>
                <a:sym typeface="Microsoft JhengHei"/>
              </a:rPr>
              <a:t>카스퍼스키 시큐리티가 </a:t>
            </a:r>
            <a:r>
              <a:rPr lang="en-US" altLang="ko-KR" dirty="0">
                <a:solidFill>
                  <a:srgbClr val="CC0000"/>
                </a:solidFill>
                <a:ea typeface="Microsoft JhengHei"/>
                <a:cs typeface="Microsoft JhengHei"/>
                <a:sym typeface="Microsoft JhengHei"/>
              </a:rPr>
              <a:t>2017</a:t>
            </a:r>
            <a:r>
              <a:rPr lang="ko-KR" altLang="en-US" dirty="0">
                <a:solidFill>
                  <a:srgbClr val="CC0000"/>
                </a:solidFill>
                <a:ea typeface="Microsoft JhengHei"/>
                <a:cs typeface="Microsoft JhengHei"/>
                <a:sym typeface="Microsoft JhengHei"/>
              </a:rPr>
              <a:t>년 시행한 조사에 따르면</a:t>
            </a:r>
            <a:r>
              <a:rPr lang="en-US" altLang="ko-KR" dirty="0">
                <a:solidFill>
                  <a:srgbClr val="CC0000"/>
                </a:solidFill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dirty="0">
                <a:solidFill>
                  <a:srgbClr val="CC0000"/>
                </a:solidFill>
                <a:ea typeface="Microsoft JhengHei"/>
                <a:cs typeface="Microsoft JhengHei"/>
                <a:sym typeface="Microsoft JhengHei"/>
              </a:rPr>
              <a:t>평균 </a:t>
            </a:r>
            <a:r>
              <a:rPr lang="en-US" altLang="ko-KR" dirty="0">
                <a:solidFill>
                  <a:srgbClr val="CC0000"/>
                </a:solidFill>
                <a:ea typeface="Microsoft JhengHei"/>
                <a:cs typeface="Microsoft JhengHei"/>
                <a:sym typeface="Microsoft JhengHei"/>
              </a:rPr>
              <a:t>10</a:t>
            </a:r>
            <a:r>
              <a:rPr lang="ko-KR" altLang="en-US" dirty="0">
                <a:solidFill>
                  <a:srgbClr val="CC0000"/>
                </a:solidFill>
                <a:ea typeface="Microsoft JhengHei"/>
                <a:cs typeface="Microsoft JhengHei"/>
                <a:sym typeface="Microsoft JhengHei"/>
              </a:rPr>
              <a:t>초에 한 번씩 랜섬웨어의 공격을 받고 있습니다</a:t>
            </a:r>
            <a:r>
              <a:rPr lang="en-US" altLang="ko-KR" dirty="0">
                <a:solidFill>
                  <a:srgbClr val="CC0000"/>
                </a:solidFill>
                <a:ea typeface="Microsoft JhengHei"/>
                <a:cs typeface="Microsoft JhengHei"/>
                <a:sym typeface="Microsoft JhengHei"/>
              </a:rPr>
              <a:t>.</a:t>
            </a:r>
            <a:endParaRPr lang="en-US" b="1" dirty="0">
              <a:solidFill>
                <a:srgbClr val="CC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144" y="1779662"/>
            <a:ext cx="2926593" cy="28344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35"/>
          <p:cNvSpPr txBox="1">
            <a:spLocks/>
          </p:cNvSpPr>
          <p:nvPr/>
        </p:nvSpPr>
        <p:spPr>
          <a:xfrm>
            <a:off x="251520" y="2067694"/>
            <a:ext cx="5628451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buFont typeface="Microsoft JhengHei"/>
              <a:buChar char="•"/>
              <a:defRPr/>
            </a:pP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이메일에 첨부 또는 감염된 웹사이트를 통한 확산</a:t>
            </a:r>
            <a:r>
              <a:rPr lang="en-US" altLang="ko-KR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</a:p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buFont typeface="Microsoft JhengHei"/>
              <a:buChar char="•"/>
              <a:defRPr/>
            </a:pP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바이러스 </a:t>
            </a:r>
            <a:r>
              <a:rPr lang="ko-KR" altLang="en-US" sz="1600" b="1" dirty="0" err="1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감염없이도</a:t>
            </a: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1600" b="1" dirty="0" err="1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랜섬웨어에</a:t>
            </a: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걸릴 수 있습니다</a:t>
            </a:r>
            <a:r>
              <a:rPr lang="en-US" altLang="ko-KR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</a:p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buFont typeface="Microsoft JhengHei"/>
              <a:buChar char="•"/>
              <a:defRPr/>
            </a:pP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변종의 경우</a:t>
            </a:r>
            <a:r>
              <a:rPr lang="en-US" altLang="ko-KR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b="1" dirty="0" err="1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보안화된</a:t>
            </a: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디스크도 감염시킵니다</a:t>
            </a:r>
            <a:r>
              <a:rPr lang="en-US" altLang="ko-KR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</a:p>
          <a:p>
            <a:pPr marL="457200" lvl="0" indent="-342900">
              <a:lnSpc>
                <a:spcPct val="115000"/>
              </a:lnSpc>
              <a:buClr>
                <a:schemeClr val="dk2"/>
              </a:buClr>
              <a:buSzPct val="100000"/>
              <a:buFont typeface="Microsoft JhengHei"/>
              <a:buChar char="•"/>
              <a:defRPr/>
            </a:pP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일반 </a:t>
            </a:r>
            <a:r>
              <a:rPr lang="ko-KR" altLang="en-US" sz="1600" b="1" dirty="0" err="1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랜섬웨어는</a:t>
            </a: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ko-KR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Windows</a:t>
            </a: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의 </a:t>
            </a:r>
            <a:r>
              <a:rPr lang="ko-KR" altLang="en-US" sz="1600" b="1" dirty="0" err="1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섀도우</a:t>
            </a: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볼륨 카피만 삭제하지만</a:t>
            </a:r>
            <a:r>
              <a:rPr lang="en-US" altLang="ko-KR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일부 변종의 경우 맵핑되지 않은 네트워크 공유 드라이브 또한 암호화 시킬 수 있습니다</a:t>
            </a:r>
            <a:r>
              <a:rPr lang="en-US" altLang="ko-KR" sz="16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23528" y="195486"/>
            <a:ext cx="882047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 err="1"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을 활용한 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TS-x28A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의 데이터 백업</a:t>
            </a:r>
            <a:endParaRPr lang="en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311701" y="1027558"/>
            <a:ext cx="8076724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안티바이러스 소프트웨어 설치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사용 습관의 개선보다 랜섬웨어에 더욱 효율적으로 대비할 수 있는 방법은 바로 데이터 백업입니다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.</a:t>
            </a:r>
          </a:p>
          <a:p>
            <a:pPr marL="457200" lvl="0" indent="-342900">
              <a:buFont typeface="Microsoft JhengHei"/>
            </a:pP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이 제공하는 무료 유틸리티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en-US" altLang="ko-KR" dirty="0" err="1"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 Replicator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를 사용해 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PC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의 데이터를 실시간 또는 예약된 시간에 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TS-x28A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로 백업할 수 있습니다</a:t>
            </a:r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.</a:t>
            </a:r>
            <a:endParaRPr lang="en-US"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 r="26019"/>
          <a:stretch/>
        </p:blipFill>
        <p:spPr>
          <a:xfrm>
            <a:off x="1547664" y="2499742"/>
            <a:ext cx="3888432" cy="215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user\Desktop\TS-x28A_PPT\TS-228A_Top-righ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9992" y="2499742"/>
            <a:ext cx="3456384" cy="21602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/>
          <p:cNvSpPr/>
          <p:nvPr/>
        </p:nvSpPr>
        <p:spPr>
          <a:xfrm flipH="1">
            <a:off x="5292080" y="13648"/>
            <a:ext cx="3851920" cy="4731990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23528" y="222782"/>
            <a:ext cx="856895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ko-KR" altLang="en-US" dirty="0">
                <a:ea typeface="Microsoft JhengHei"/>
                <a:cs typeface="Microsoft JhengHei"/>
                <a:sym typeface="Microsoft JhengHei"/>
              </a:rPr>
              <a:t>스냅샷으로 백업 보호</a:t>
            </a:r>
            <a:endParaRPr lang="en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107504" y="987574"/>
            <a:ext cx="8004715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일반적인 데이터 백업은 원본이 감염된 경우</a:t>
            </a: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,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 백업된 데이터 또한 감염된 상태로 저장됩니다</a:t>
            </a: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. </a:t>
            </a:r>
          </a:p>
          <a:p>
            <a:pPr marL="457200" lvl="0" indent="-342900">
              <a:buFont typeface="Microsoft JhengHei"/>
            </a:pP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QTS 4.3.4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 에 탑재된 </a:t>
            </a: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의 고급 스냅샷 기능으로 개인용 </a:t>
            </a: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에서도</a:t>
            </a:r>
            <a:br>
              <a:rPr lang="en-US" altLang="ko-KR" sz="1700" dirty="0">
                <a:ea typeface="Microsoft JhengHei"/>
                <a:cs typeface="Microsoft JhengHei"/>
                <a:sym typeface="Microsoft JhengHei"/>
              </a:rPr>
            </a:b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데이터 보호와 </a:t>
            </a: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2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차 감염을 방지할 수 있습니다</a:t>
            </a: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! </a:t>
            </a:r>
            <a:endParaRPr lang="en-US" sz="1700" dirty="0"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122" name="Picture 2" descr="C:\Users\user\Desktop\TS-x28A_PPT\漸層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2355726"/>
            <a:ext cx="5718018" cy="2209234"/>
          </a:xfrm>
          <a:prstGeom prst="rect">
            <a:avLst/>
          </a:prstGeom>
          <a:noFill/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664" y="2444484"/>
            <a:ext cx="3975478" cy="201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C:\Users\user\Desktop\TS-x28A_PPT\相機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3795886"/>
            <a:ext cx="1146175" cy="857250"/>
          </a:xfrm>
          <a:prstGeom prst="rect">
            <a:avLst/>
          </a:prstGeom>
          <a:noFill/>
        </p:spPr>
      </p:pic>
      <p:pic>
        <p:nvPicPr>
          <p:cNvPr id="10243" name="Picture 3" descr="C:\Users\user\Desktop\TS-x28A_PPT\箭頭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57700">
            <a:off x="6500374" y="1766215"/>
            <a:ext cx="2716213" cy="2609850"/>
          </a:xfrm>
          <a:prstGeom prst="rect">
            <a:avLst/>
          </a:prstGeom>
          <a:noFill/>
        </p:spPr>
      </p:pic>
      <p:pic>
        <p:nvPicPr>
          <p:cNvPr id="10" name="Picture 2" descr="C:\Users\user\Desktop\TS-x28A_PPT\TS-228A_Top-righ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6096" y="2571750"/>
            <a:ext cx="3456384" cy="2160239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8028384" y="208046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ko-KR" altLang="en-US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최고의</a:t>
            </a:r>
            <a:endParaRPr lang="en-US" altLang="ko-KR"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ko-KR" altLang="en-US" sz="1800" b="1" dirty="0" err="1">
                <a:solidFill>
                  <a:schemeClr val="lt1"/>
                </a:solidFill>
                <a:latin typeface="Microsoft JhengHei"/>
                <a:sym typeface="Microsoft JhengHei"/>
              </a:rPr>
              <a:t>가성비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 descr="storage&amp;snapshot_170826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84" y="2283718"/>
            <a:ext cx="7069426" cy="24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23528" y="222782"/>
            <a:ext cx="8496944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2600" dirty="0"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ko-KR" altLang="en-US" sz="2600" dirty="0">
                <a:ea typeface="Microsoft JhengHei"/>
                <a:cs typeface="Microsoft JhengHei"/>
                <a:sym typeface="Microsoft JhengHei"/>
              </a:rPr>
              <a:t>의</a:t>
            </a:r>
            <a:r>
              <a:rPr lang="en-US" altLang="ko-KR" sz="2600" dirty="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2600" dirty="0">
                <a:ea typeface="Microsoft JhengHei"/>
                <a:cs typeface="Microsoft JhengHei"/>
                <a:sym typeface="Microsoft JhengHei"/>
              </a:rPr>
              <a:t>스냅샷은 어떤 방식으로 데이터를 보호하나요</a:t>
            </a:r>
            <a:r>
              <a:rPr lang="en-US" altLang="ko-KR" sz="2600" dirty="0">
                <a:ea typeface="Microsoft JhengHei"/>
                <a:cs typeface="Microsoft JhengHei"/>
                <a:sym typeface="Microsoft JhengHei"/>
              </a:rPr>
              <a:t>?</a:t>
            </a:r>
            <a:endParaRPr lang="en" sz="2600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179512" y="843558"/>
            <a:ext cx="8520599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</a:pPr>
            <a:r>
              <a:rPr lang="ko-KR" altLang="en-US" sz="1600" dirty="0">
                <a:ea typeface="Microsoft JhengHei"/>
                <a:cs typeface="Microsoft JhengHei"/>
                <a:sym typeface="Microsoft JhengHei"/>
              </a:rPr>
              <a:t>타사의 스냅샷은 파일레벨 기반으로 스냅샷과 데이터를 같은 장소에 저장하여</a:t>
            </a:r>
            <a:r>
              <a:rPr lang="en-US" altLang="ko-KR" sz="1600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dirty="0" err="1">
                <a:ea typeface="Microsoft JhengHei"/>
                <a:cs typeface="Microsoft JhengHei"/>
                <a:sym typeface="Microsoft JhengHei"/>
              </a:rPr>
              <a:t>랜섬웨어</a:t>
            </a:r>
            <a:r>
              <a:rPr lang="ko-KR" altLang="en-US" sz="1600" dirty="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1600" dirty="0" err="1">
                <a:ea typeface="Microsoft JhengHei"/>
                <a:cs typeface="Microsoft JhengHei"/>
                <a:sym typeface="Microsoft JhengHei"/>
              </a:rPr>
              <a:t>감염시</a:t>
            </a:r>
            <a:r>
              <a:rPr lang="ko-KR" altLang="en-US" sz="1600" dirty="0">
                <a:ea typeface="Microsoft JhengHei"/>
                <a:cs typeface="Microsoft JhengHei"/>
                <a:sym typeface="Microsoft JhengHei"/>
              </a:rPr>
              <a:t> 파일과 스냅샷이 연쇄적으로 감염될 수 있습니다</a:t>
            </a:r>
            <a:r>
              <a:rPr lang="en-US" altLang="ko-KR" sz="1600" dirty="0">
                <a:ea typeface="Microsoft JhengHei"/>
                <a:cs typeface="Microsoft JhengHei"/>
                <a:sym typeface="Microsoft JhengHei"/>
              </a:rPr>
              <a:t>.</a:t>
            </a:r>
          </a:p>
          <a:p>
            <a:pPr marL="457200" lvl="0" indent="-342900">
              <a:buFont typeface="Microsoft JhengHei"/>
            </a:pPr>
            <a:r>
              <a:rPr lang="en-US" altLang="ko-KR" sz="1600" dirty="0">
                <a:ea typeface="Microsoft JhengHei"/>
                <a:cs typeface="Microsoft JhengHei"/>
                <a:sym typeface="Microsoft JhengHei"/>
              </a:rPr>
              <a:t>QNAP</a:t>
            </a:r>
            <a:r>
              <a:rPr lang="ko-KR" altLang="en-US" sz="1600" dirty="0">
                <a:ea typeface="Microsoft JhengHei"/>
                <a:cs typeface="Microsoft JhengHei"/>
                <a:sym typeface="Microsoft JhengHei"/>
              </a:rPr>
              <a:t>의 스냅샷은 블록레벨 기반으로 스냅샷과 데이터를 별도의 장소에 저장하여</a:t>
            </a:r>
            <a:r>
              <a:rPr lang="en-US" altLang="ko-KR" sz="1600" dirty="0"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600" dirty="0" err="1">
                <a:ea typeface="Microsoft JhengHei"/>
                <a:cs typeface="Microsoft JhengHei"/>
                <a:sym typeface="Microsoft JhengHei"/>
              </a:rPr>
              <a:t>랜섬웨어</a:t>
            </a:r>
            <a:r>
              <a:rPr lang="ko-KR" altLang="en-US" sz="1600" dirty="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1600" dirty="0" err="1">
                <a:ea typeface="Microsoft JhengHei"/>
                <a:cs typeface="Microsoft JhengHei"/>
                <a:sym typeface="Microsoft JhengHei"/>
              </a:rPr>
              <a:t>감염시</a:t>
            </a:r>
            <a:r>
              <a:rPr lang="ko-KR" altLang="en-US" sz="1600" dirty="0">
                <a:ea typeface="Microsoft JhengHei"/>
                <a:cs typeface="Microsoft JhengHei"/>
                <a:sym typeface="Microsoft JhengHei"/>
              </a:rPr>
              <a:t> 연쇄감염을 방지하고 데이터를 보호합니다</a:t>
            </a:r>
            <a:r>
              <a:rPr lang="en-US" altLang="ko-KR" sz="1600" dirty="0">
                <a:ea typeface="Microsoft JhengHei"/>
                <a:cs typeface="Microsoft JhengHei"/>
                <a:sym typeface="Microsoft JhengHei"/>
              </a:rPr>
              <a:t>.</a:t>
            </a:r>
          </a:p>
          <a:p>
            <a:pPr marL="457200" lvl="0" indent="-342900">
              <a:buFont typeface="Microsoft JhengHei"/>
            </a:pPr>
            <a:r>
              <a:rPr lang="en-US" altLang="ko-KR" sz="1600" dirty="0">
                <a:ea typeface="Microsoft JhengHei"/>
                <a:cs typeface="Microsoft JhengHei"/>
                <a:sym typeface="Microsoft JhengHei"/>
              </a:rPr>
              <a:t>File Station</a:t>
            </a:r>
            <a:r>
              <a:rPr lang="ko-KR" altLang="en-US" sz="1600" dirty="0">
                <a:ea typeface="Microsoft JhengHei"/>
                <a:cs typeface="Microsoft JhengHei"/>
                <a:sym typeface="Microsoft JhengHei"/>
              </a:rPr>
              <a:t> 을 통해 모든 스냅샷 버전을 탐색하고 데이터 식별이 가능합니다</a:t>
            </a:r>
            <a:r>
              <a:rPr lang="en-US" altLang="ko-KR" sz="1600" dirty="0">
                <a:ea typeface="Microsoft JhengHei"/>
                <a:cs typeface="Microsoft JhengHei"/>
                <a:sym typeface="Microsoft JhengHei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987574"/>
            <a:ext cx="858078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buFont typeface="Microsoft JhengHei"/>
              <a:buAutoNum type="arabicPeriod"/>
            </a:pP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고유의 </a:t>
            </a: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Linux 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기반 </a:t>
            </a: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QTS OS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 기술</a:t>
            </a:r>
            <a:endParaRPr lang="en-US" altLang="ko-KR" sz="1700" dirty="0"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Font typeface="Microsoft JhengHei"/>
              <a:buAutoNum type="arabicPeriod"/>
            </a:pP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고유의 외부 볼륨 스냅샷 저장 기술</a:t>
            </a:r>
            <a:endParaRPr lang="en-US" altLang="ko-KR" sz="1700" dirty="0"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Font typeface="Microsoft JhengHei"/>
              <a:buAutoNum type="arabicPeriod"/>
            </a:pP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고유의 전체 볼륨 복원 기술</a:t>
            </a:r>
            <a:endParaRPr lang="en-US" altLang="ko-KR" sz="1700" dirty="0">
              <a:ea typeface="Microsoft JhengHei"/>
              <a:cs typeface="Microsoft JhengHei"/>
              <a:sym typeface="Microsoft JhengHei"/>
            </a:endParaRPr>
          </a:p>
          <a:p>
            <a:pPr marL="457200" lvl="0" indent="-342900">
              <a:buFont typeface="Microsoft JhengHei"/>
              <a:buAutoNum type="arabicPeriod"/>
            </a:pPr>
            <a:r>
              <a:rPr lang="en-US" altLang="ko-KR" sz="1700" dirty="0"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ko-KR" altLang="en-US" sz="1700" dirty="0">
                <a:ea typeface="Microsoft JhengHei"/>
                <a:cs typeface="Microsoft JhengHei"/>
                <a:sym typeface="Microsoft JhengHei"/>
              </a:rPr>
              <a:t>고유의 스냅샷 공간 보호 기술</a:t>
            </a:r>
            <a:endParaRPr sz="1700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23528" y="183006"/>
            <a:ext cx="8496944" cy="660552"/>
          </a:xfrm>
        </p:spPr>
        <p:txBody>
          <a:bodyPr/>
          <a:lstStyle/>
          <a:p>
            <a:r>
              <a:rPr lang="en-US" altLang="ko-KR" dirty="0"/>
              <a:t>QNAP</a:t>
            </a:r>
            <a:r>
              <a:rPr lang="ko-KR" altLang="en-US" dirty="0"/>
              <a:t>의 </a:t>
            </a:r>
            <a:r>
              <a:rPr lang="ko-KR" altLang="en-US" dirty="0" err="1"/>
              <a:t>랜섬웨어에</a:t>
            </a:r>
            <a:r>
              <a:rPr lang="ko-KR" altLang="en-US" dirty="0"/>
              <a:t> 대한 </a:t>
            </a:r>
            <a:r>
              <a:rPr lang="en-US" altLang="ko-KR" dirty="0"/>
              <a:t>4</a:t>
            </a:r>
            <a:r>
              <a:rPr lang="ko-KR" altLang="en-US" dirty="0"/>
              <a:t>중 방어 기술 </a:t>
            </a:r>
            <a:endParaRPr lang="zh-TW" altLang="en-US" dirty="0"/>
          </a:p>
        </p:txBody>
      </p:sp>
      <p:pic>
        <p:nvPicPr>
          <p:cNvPr id="1026" name="Picture 2" descr="C:\Users\user\Desktop\TS-x28A_PPT\快照保留空間保護快照資料(EN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2616104"/>
            <a:ext cx="5499261" cy="2078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372200" y="1446918"/>
            <a:ext cx="3240360" cy="27363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AutoNum type="arabicPeriod"/>
            </a:pPr>
            <a:endParaRPr sz="3600">
              <a:solidFill>
                <a:schemeClr val="accent2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177" name="Shape 177"/>
          <p:cNvGraphicFramePr/>
          <p:nvPr>
            <p:extLst>
              <p:ext uri="{D42A27DB-BD31-4B8C-83A1-F6EECF244321}">
                <p14:modId xmlns:p14="http://schemas.microsoft.com/office/powerpoint/2010/main" val="2872255160"/>
              </p:ext>
            </p:extLst>
          </p:nvPr>
        </p:nvGraphicFramePr>
        <p:xfrm>
          <a:off x="395537" y="1491630"/>
          <a:ext cx="5904656" cy="27554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76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534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6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제품</a:t>
                      </a:r>
                      <a:endParaRPr lang="en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QNAP TS-x28A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S </a:t>
                      </a:r>
                      <a:r>
                        <a:rPr lang="ko-KR" altLang="en-US" sz="18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브랜드 </a:t>
                      </a: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NAS</a:t>
                      </a:r>
                      <a:endParaRPr lang="en" sz="18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578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Linux </a:t>
                      </a:r>
                      <a:r>
                        <a:rPr lang="ko-KR" altLang="en-US" sz="16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스냅샷</a:t>
                      </a:r>
                      <a:endParaRPr lang="en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43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6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외부 볼륨 스냅샷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43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6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전체 볼륨 복원</a:t>
                      </a:r>
                      <a:endParaRPr lang="en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43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ko-KR" altLang="en-US" sz="16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스냅샷 공간 보호</a:t>
                      </a:r>
                      <a:endParaRPr lang="en" sz="16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lang="en" sz="1800" b="1" dirty="0"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1" name="Shape 181"/>
          <p:cNvSpPr txBox="1"/>
          <p:nvPr/>
        </p:nvSpPr>
        <p:spPr>
          <a:xfrm>
            <a:off x="6595500" y="1593854"/>
            <a:ext cx="2548500" cy="191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TS-x28A</a:t>
            </a:r>
            <a:r>
              <a:rPr lang="ko-KR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의 경우 각 볼륨 또는 </a:t>
            </a:r>
            <a:r>
              <a:rPr lang="en-US" altLang="ko-KR" sz="180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LUN</a:t>
            </a:r>
            <a:r>
              <a:rPr lang="ko-KR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은 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16</a:t>
            </a:r>
            <a:r>
              <a:rPr lang="ko-KR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개의 스냅샷을 저장할 수 있으며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ko-KR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전체 장치에 걸쳐 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1GB RAM</a:t>
            </a:r>
            <a:r>
              <a:rPr lang="ko-KR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에 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32</a:t>
            </a:r>
            <a:r>
              <a:rPr lang="ko-KR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개의 스냅샷을 저장할 수 있습니다</a:t>
            </a:r>
            <a:r>
              <a:rPr lang="en-US" altLang="ko-KR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 </a:t>
            </a:r>
            <a:endParaRPr lang="en-US" sz="1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323528" y="183006"/>
            <a:ext cx="8640960" cy="660552"/>
          </a:xfrm>
        </p:spPr>
        <p:txBody>
          <a:bodyPr/>
          <a:lstStyle/>
          <a:p>
            <a:r>
              <a:rPr lang="ko-KR" altLang="en-US" dirty="0"/>
              <a:t>스냅샷 보호를 지원하는 최고의 보급형 </a:t>
            </a:r>
            <a:r>
              <a:rPr lang="en-US" altLang="ko-KR" dirty="0"/>
              <a:t>NAS</a:t>
            </a:r>
            <a:endParaRPr lang="zh-TW" altLang="en-US" dirty="0"/>
          </a:p>
        </p:txBody>
      </p:sp>
      <p:pic>
        <p:nvPicPr>
          <p:cNvPr id="8194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2689003"/>
            <a:ext cx="504056" cy="373155"/>
          </a:xfrm>
          <a:prstGeom prst="rect">
            <a:avLst/>
          </a:prstGeom>
          <a:noFill/>
        </p:spPr>
      </p:pic>
      <p:pic>
        <p:nvPicPr>
          <p:cNvPr id="8195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412" y="2671054"/>
            <a:ext cx="360040" cy="361313"/>
          </a:xfrm>
          <a:prstGeom prst="rect">
            <a:avLst/>
          </a:prstGeom>
          <a:noFill/>
        </p:spPr>
      </p:pic>
      <p:pic>
        <p:nvPicPr>
          <p:cNvPr id="23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3291830"/>
            <a:ext cx="504056" cy="373155"/>
          </a:xfrm>
          <a:prstGeom prst="rect">
            <a:avLst/>
          </a:prstGeom>
          <a:noFill/>
        </p:spPr>
      </p:pic>
      <p:pic>
        <p:nvPicPr>
          <p:cNvPr id="24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3939902"/>
            <a:ext cx="504056" cy="373155"/>
          </a:xfrm>
          <a:prstGeom prst="rect">
            <a:avLst/>
          </a:prstGeom>
          <a:noFill/>
        </p:spPr>
      </p:pic>
      <p:pic>
        <p:nvPicPr>
          <p:cNvPr id="25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2036630"/>
            <a:ext cx="504056" cy="373155"/>
          </a:xfrm>
          <a:prstGeom prst="rect">
            <a:avLst/>
          </a:prstGeom>
          <a:noFill/>
        </p:spPr>
      </p:pic>
      <p:pic>
        <p:nvPicPr>
          <p:cNvPr id="26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412" y="3291830"/>
            <a:ext cx="360040" cy="361313"/>
          </a:xfrm>
          <a:prstGeom prst="rect">
            <a:avLst/>
          </a:prstGeom>
          <a:noFill/>
        </p:spPr>
      </p:pic>
      <p:pic>
        <p:nvPicPr>
          <p:cNvPr id="28" name="Picture 2" descr="C:\Users\user\Desktop\TS-x28A_PPT\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2036630"/>
            <a:ext cx="504056" cy="373155"/>
          </a:xfrm>
          <a:prstGeom prst="rect">
            <a:avLst/>
          </a:prstGeom>
          <a:noFill/>
        </p:spPr>
      </p:pic>
      <p:pic>
        <p:nvPicPr>
          <p:cNvPr id="11267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934766" y="2609979"/>
            <a:ext cx="720080" cy="480946"/>
          </a:xfrm>
          <a:prstGeom prst="rect">
            <a:avLst/>
          </a:prstGeom>
          <a:noFill/>
        </p:spPr>
      </p:pic>
      <p:pic>
        <p:nvPicPr>
          <p:cNvPr id="29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934765" y="3201821"/>
            <a:ext cx="720080" cy="480946"/>
          </a:xfrm>
          <a:prstGeom prst="rect">
            <a:avLst/>
          </a:prstGeom>
          <a:noFill/>
        </p:spPr>
      </p:pic>
      <p:pic>
        <p:nvPicPr>
          <p:cNvPr id="30" name="Picture 3" descr="C:\Users\user\Desktop\TS-x28A_PPT\勝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21539">
            <a:off x="3934765" y="3780307"/>
            <a:ext cx="720080" cy="480946"/>
          </a:xfrm>
          <a:prstGeom prst="rect">
            <a:avLst/>
          </a:prstGeom>
          <a:noFill/>
        </p:spPr>
      </p:pic>
      <p:pic>
        <p:nvPicPr>
          <p:cNvPr id="18" name="Picture 3" descr="C:\Users\user\Desktop\TS-x28A_PPT\叉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412" y="3936665"/>
            <a:ext cx="360040" cy="361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示意合圖e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912" y="1419622"/>
            <a:ext cx="5348163" cy="3320563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528" y="123478"/>
            <a:ext cx="9144000" cy="660552"/>
          </a:xfrm>
        </p:spPr>
        <p:txBody>
          <a:bodyPr/>
          <a:lstStyle/>
          <a:p>
            <a:r>
              <a:rPr kumimoji="1" lang="ko-KR" altLang="en-US" spc="-150" dirty="0"/>
              <a:t>스냅샷 </a:t>
            </a:r>
            <a:r>
              <a:rPr kumimoji="1" lang="en-US" altLang="ko-KR" spc="-150" dirty="0" err="1"/>
              <a:t>vs</a:t>
            </a:r>
            <a:r>
              <a:rPr kumimoji="1" lang="en-US" altLang="ko-KR" spc="-150" dirty="0"/>
              <a:t> </a:t>
            </a:r>
            <a:r>
              <a:rPr kumimoji="1" lang="ko-KR" altLang="en-US" spc="-150" dirty="0"/>
              <a:t>비디오 트랜스코딩</a:t>
            </a:r>
            <a:r>
              <a:rPr kumimoji="1" lang="en-US" altLang="ko-KR" spc="-150" dirty="0"/>
              <a:t>, </a:t>
            </a:r>
            <a:r>
              <a:rPr kumimoji="1" lang="ko-KR" altLang="en-US" spc="-150" dirty="0"/>
              <a:t>어떤 것이 먼저인가</a:t>
            </a:r>
            <a:r>
              <a:rPr kumimoji="1" lang="en-US" altLang="ko-KR" spc="-150" dirty="0"/>
              <a:t>?</a:t>
            </a:r>
            <a:endParaRPr kumimoji="1" lang="zh-TW" altLang="en-US" sz="2800" spc="-150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443889" y="915566"/>
            <a:ext cx="9024655" cy="1008112"/>
          </a:xfrm>
        </p:spPr>
        <p:txBody>
          <a:bodyPr/>
          <a:lstStyle/>
          <a:p>
            <a:r>
              <a:rPr lang="ko-KR" altLang="en-US" sz="1500" dirty="0"/>
              <a:t>  데이터 안전은 언제나 가장 중요한 문제입니다</a:t>
            </a:r>
            <a:r>
              <a:rPr lang="en-US" altLang="ko-KR" sz="1500" dirty="0"/>
              <a:t>.</a:t>
            </a:r>
            <a:endParaRPr lang="ko-KR" altLang="en-US" sz="1500" dirty="0"/>
          </a:p>
          <a:p>
            <a:r>
              <a:rPr lang="ko-KR" altLang="en-US" sz="1500" dirty="0"/>
              <a:t>  스냅샷은 랜섬웨어의 위협을 피할 수 있는 가장 좋은 방법입니다</a:t>
            </a:r>
            <a:r>
              <a:rPr lang="en-US" altLang="ko-KR" sz="1500" dirty="0"/>
              <a:t>.</a:t>
            </a:r>
            <a:endParaRPr lang="ko-KR" altLang="en-US" sz="1500" dirty="0"/>
          </a:p>
          <a:p>
            <a:r>
              <a:rPr lang="en-US" altLang="ko-KR" sz="1500" dirty="0"/>
              <a:t>  </a:t>
            </a:r>
            <a:r>
              <a:rPr lang="ko-KR" altLang="en-US" sz="1500" dirty="0"/>
              <a:t>트랜스코딩 작업은 </a:t>
            </a:r>
            <a:r>
              <a:rPr lang="en-US" altLang="ko-KR" sz="1500" dirty="0" err="1"/>
              <a:t>Qfinder</a:t>
            </a:r>
            <a:r>
              <a:rPr lang="en-US" altLang="ko-KR" sz="1500" dirty="0"/>
              <a:t> Pro</a:t>
            </a:r>
            <a:r>
              <a:rPr lang="ko-KR" altLang="en-US" sz="1500" dirty="0"/>
              <a:t>가 대신 수행할 수 있습니다</a:t>
            </a:r>
            <a:r>
              <a:rPr lang="en-US" altLang="ko-KR" sz="1500" dirty="0"/>
              <a:t>.</a:t>
            </a:r>
            <a:endParaRPr lang="zh-TW" altLang="en-US" sz="1500" b="1" dirty="0"/>
          </a:p>
        </p:txBody>
      </p:sp>
      <p:graphicFrame>
        <p:nvGraphicFramePr>
          <p:cNvPr id="4" name="資料圖表 10"/>
          <p:cNvGraphicFramePr/>
          <p:nvPr>
            <p:extLst>
              <p:ext uri="{D42A27DB-BD31-4B8C-83A1-F6EECF244321}">
                <p14:modId xmlns:p14="http://schemas.microsoft.com/office/powerpoint/2010/main" val="3633238002"/>
              </p:ext>
            </p:extLst>
          </p:nvPr>
        </p:nvGraphicFramePr>
        <p:xfrm>
          <a:off x="179512" y="2067694"/>
          <a:ext cx="3282375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923928" y="4371950"/>
            <a:ext cx="58326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900" b="1" dirty="0">
                <a:latin typeface="微軟正黑體" pitchFamily="34" charset="-120"/>
                <a:ea typeface="微軟正黑體" pitchFamily="34" charset="-120"/>
              </a:rPr>
              <a:t>소스</a:t>
            </a:r>
            <a:r>
              <a:rPr kumimoji="1" lang="en-US" altLang="ko-KR" sz="900" b="1" dirty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kumimoji="1" lang="en-US" altLang="ko-KR" sz="900" b="1" dirty="0" err="1">
                <a:latin typeface="微軟正黑體" pitchFamily="34" charset="-120"/>
                <a:ea typeface="微軟正黑體" pitchFamily="34" charset="-120"/>
              </a:rPr>
              <a:t>Realtek</a:t>
            </a:r>
            <a:r>
              <a:rPr kumimoji="1" lang="en-US" altLang="ko-KR" sz="900" b="1" dirty="0">
                <a:latin typeface="微軟正黑體" pitchFamily="34" charset="-120"/>
                <a:ea typeface="微軟正黑體" pitchFamily="34" charset="-120"/>
              </a:rPr>
              <a:t> RTD1295 </a:t>
            </a:r>
            <a:r>
              <a:rPr kumimoji="1" lang="ko-KR" altLang="en-US" sz="900" b="1" dirty="0">
                <a:latin typeface="微軟正黑體" pitchFamily="34" charset="-120"/>
                <a:ea typeface="微軟正黑體" pitchFamily="34" charset="-120"/>
              </a:rPr>
              <a:t>데이터시트</a:t>
            </a:r>
            <a:r>
              <a:rPr kumimoji="1" lang="en-US" altLang="ko-KR" sz="9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ko-KR" altLang="en-US" sz="900" b="1" dirty="0">
                <a:latin typeface="微軟正黑體" pitchFamily="34" charset="-120"/>
                <a:ea typeface="微軟正黑體" pitchFamily="34" charset="-120"/>
              </a:rPr>
              <a:t>이곳에 사용된 상표는 그들 고유의 자산입니다</a:t>
            </a:r>
            <a:r>
              <a:rPr kumimoji="1" lang="en-US" altLang="ko-KR" sz="900" b="1" dirty="0">
                <a:latin typeface="微軟正黑體" pitchFamily="34" charset="-120"/>
                <a:ea typeface="微軟正黑體" pitchFamily="34" charset="-120"/>
              </a:rPr>
              <a:t>.)</a:t>
            </a:r>
            <a:endParaRPr kumimoji="1" lang="zh-TW" altLang="en-US" sz="9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0108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Windows </a:t>
            </a:r>
            <a:r>
              <a:rPr lang="ko-KR" altLang="en-US" dirty="0"/>
              <a:t>의 </a:t>
            </a:r>
            <a:r>
              <a:rPr lang="en-US" altLang="ko-KR" dirty="0"/>
              <a:t>‘</a:t>
            </a:r>
            <a:r>
              <a:rPr lang="ko-KR" altLang="en-US" dirty="0"/>
              <a:t>이전 버전 복원</a:t>
            </a:r>
            <a:r>
              <a:rPr lang="en-US" altLang="ko-KR" dirty="0"/>
              <a:t>’ </a:t>
            </a:r>
            <a:r>
              <a:rPr lang="ko-KR" altLang="en-US" dirty="0"/>
              <a:t>기술 탑재</a:t>
            </a:r>
            <a:endParaRPr lang="zh-TW" altLang="en-US" dirty="0"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311701" y="1347614"/>
            <a:ext cx="354022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buClr>
                <a:srgbClr val="5A5A5A"/>
              </a:buClr>
              <a:buFont typeface="Microsoft JhengHei"/>
              <a:buChar char="•"/>
            </a:pPr>
            <a:r>
              <a:rPr lang="en-US" altLang="ko-KR" dirty="0">
                <a:solidFill>
                  <a:srgbClr val="262626"/>
                </a:solidFill>
              </a:rPr>
              <a:t>Windows </a:t>
            </a:r>
            <a:r>
              <a:rPr lang="ko-KR" altLang="en-US" dirty="0">
                <a:solidFill>
                  <a:srgbClr val="262626"/>
                </a:solidFill>
              </a:rPr>
              <a:t>사용자는 개별 스냅샷에 저장된 서로 다른 버전의 파일을 직접 검색 및 복구 할 수 있습니다 </a:t>
            </a:r>
          </a:p>
          <a:p>
            <a:pPr marL="457200" lvl="0" indent="-228600">
              <a:buClr>
                <a:srgbClr val="5A5A5A"/>
              </a:buClr>
              <a:buFont typeface="Microsoft JhengHei"/>
              <a:buChar char="•"/>
            </a:pPr>
            <a:r>
              <a:rPr lang="ko-KR" altLang="en-US" dirty="0">
                <a:solidFill>
                  <a:srgbClr val="262626"/>
                </a:solidFill>
              </a:rPr>
              <a:t>또한 </a:t>
            </a:r>
            <a:r>
              <a:rPr lang="en-US" altLang="ko-KR" dirty="0">
                <a:solidFill>
                  <a:srgbClr val="262626"/>
                </a:solidFill>
              </a:rPr>
              <a:t>SMB/CIFS/AFP/NFS</a:t>
            </a:r>
            <a:r>
              <a:rPr lang="ko-KR" altLang="en-US" dirty="0">
                <a:solidFill>
                  <a:srgbClr val="262626"/>
                </a:solidFill>
              </a:rPr>
              <a:t>를 통해서도 스냅샷을 폴더 검색 후 특정 데이터를 복원할 수 있습니다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10242" name="Picture 2" descr="C:\Users\user\Desktop\TS-x28A_PPT\Windows-Previo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1419622"/>
            <a:ext cx="582726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化對角線角落矩形 9"/>
          <p:cNvSpPr/>
          <p:nvPr/>
        </p:nvSpPr>
        <p:spPr>
          <a:xfrm>
            <a:off x="899592" y="3031670"/>
            <a:ext cx="7560840" cy="151216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化對角線角落矩形 8"/>
          <p:cNvSpPr/>
          <p:nvPr/>
        </p:nvSpPr>
        <p:spPr>
          <a:xfrm>
            <a:off x="899592" y="1394908"/>
            <a:ext cx="7560840" cy="151216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23528" y="183006"/>
            <a:ext cx="8568952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 err="1"/>
              <a:t>Netbak</a:t>
            </a:r>
            <a:r>
              <a:rPr lang="ko-KR" altLang="en-US" dirty="0"/>
              <a:t>과 스냅샷을 활용한 손쉬운 설정과 복원</a:t>
            </a:r>
            <a:endParaRPr lang="en" sz="2800" dirty="0"/>
          </a:p>
        </p:txBody>
      </p:sp>
      <p:sp>
        <p:nvSpPr>
          <p:cNvPr id="6" name="Shape 195"/>
          <p:cNvSpPr txBox="1">
            <a:spLocks/>
          </p:cNvSpPr>
          <p:nvPr/>
        </p:nvSpPr>
        <p:spPr>
          <a:xfrm>
            <a:off x="2843808" y="3075806"/>
            <a:ext cx="5256584" cy="1440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단계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NAS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의 모든 네트워크 케이블 연결 해제</a:t>
            </a:r>
          </a:p>
          <a:p>
            <a:pPr>
              <a:spcBef>
                <a:spcPts val="600"/>
              </a:spcBef>
            </a:pP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단계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컴퓨터와 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1:1 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연결</a:t>
            </a:r>
          </a:p>
          <a:p>
            <a:pPr>
              <a:spcBef>
                <a:spcPts val="600"/>
              </a:spcBef>
            </a:pP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단계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QTS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로 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에 로그인 한 후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, ‘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볼륨 스냅샷</a:t>
            </a:r>
            <a:endParaRPr lang="en-US" altLang="ko-KR" sz="1800" b="1" dirty="0">
              <a:solidFill>
                <a:schemeClr val="dk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>
              <a:spcBef>
                <a:spcPts val="600"/>
              </a:spcBef>
            </a:pP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      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되돌리기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’ 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기능으로 전체 볼륨 복원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  <a:endParaRPr lang="en" altLang="zh-TW" sz="1600" b="1" dirty="0">
              <a:solidFill>
                <a:schemeClr val="dk2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268" name="Picture 4" descr="C:\Users\user\Desktop\TS-x28A_PPT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541" y="3219822"/>
            <a:ext cx="1819275" cy="1136650"/>
          </a:xfrm>
          <a:prstGeom prst="rect">
            <a:avLst/>
          </a:prstGeom>
          <a:noFill/>
        </p:spPr>
      </p:pic>
      <p:pic>
        <p:nvPicPr>
          <p:cNvPr id="11269" name="Picture 5" descr="C:\Users\user\Desktop\TS-x28A_PPT\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1610932"/>
            <a:ext cx="2051051" cy="1139825"/>
          </a:xfrm>
          <a:prstGeom prst="rect">
            <a:avLst/>
          </a:prstGeom>
          <a:noFill/>
        </p:spPr>
      </p:pic>
      <p:sp>
        <p:nvSpPr>
          <p:cNvPr id="15" name="Shape 195"/>
          <p:cNvSpPr txBox="1">
            <a:spLocks/>
          </p:cNvSpPr>
          <p:nvPr/>
        </p:nvSpPr>
        <p:spPr>
          <a:xfrm>
            <a:off x="2843808" y="1466916"/>
            <a:ext cx="5832648" cy="1440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단계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en-US" altLang="ko-KR" sz="1800" b="1" dirty="0" err="1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Netbak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Replicator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를 통한 정기적인 백업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설정</a:t>
            </a:r>
          </a:p>
          <a:p>
            <a:pPr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</a:pP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단계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백업 대상에 스냅샷 일정 생성</a:t>
            </a:r>
            <a:endParaRPr kumimoji="0" lang="en" sz="1600" b="1" i="0" u="none" strike="noStrike" kern="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平行四边形 1"/>
          <p:cNvSpPr/>
          <p:nvPr/>
        </p:nvSpPr>
        <p:spPr>
          <a:xfrm>
            <a:off x="134800" y="1433270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-324544" y="144691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설정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平行四边形 1"/>
          <p:cNvSpPr/>
          <p:nvPr/>
        </p:nvSpPr>
        <p:spPr>
          <a:xfrm>
            <a:off x="134800" y="3073086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-324544" y="308673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복구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13"/>
          <p:cNvGrpSpPr/>
          <p:nvPr/>
        </p:nvGrpSpPr>
        <p:grpSpPr>
          <a:xfrm>
            <a:off x="323528" y="2262096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8" name="群組 41"/>
            <p:cNvGrpSpPr/>
            <p:nvPr/>
          </p:nvGrpSpPr>
          <p:grpSpPr>
            <a:xfrm>
              <a:off x="2777655" y="3524232"/>
              <a:ext cx="1148516" cy="880410"/>
              <a:chOff x="2777655" y="3524232"/>
              <a:chExt cx="1148516" cy="88041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777655" y="3524232"/>
                <a:ext cx="1148516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800" b="1" dirty="0">
                    <a:solidFill>
                      <a:srgbClr val="FF0000"/>
                    </a:solidFill>
                  </a:rPr>
                  <a:t>라이브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1691680" y="1083389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2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Netbak</a:t>
            </a:r>
            <a:r>
              <a:rPr lang="en-US" altLang="ko-KR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Replicator </a:t>
            </a:r>
            <a:r>
              <a:rPr lang="ko-KR" alt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및 스냅샷 일정 구성</a:t>
            </a:r>
            <a:r>
              <a:rPr lang="en-US" altLang="ko-KR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. PC</a:t>
            </a:r>
            <a:r>
              <a:rPr lang="ko-KR" altLang="en-US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가 랜섬웨어에 의해 암호화 되었을 때 데이터를 복원하는 방법을 설정합니다</a:t>
            </a:r>
            <a:r>
              <a:rPr lang="en-US" altLang="ko-KR" sz="2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. </a:t>
            </a:r>
            <a:endParaRPr lang="en-US" altLang="zh-TW" sz="2400" b="1" dirty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311700" y="1577286"/>
            <a:ext cx="8520599" cy="792600"/>
          </a:xfrm>
        </p:spPr>
        <p:txBody>
          <a:bodyPr/>
          <a:lstStyle/>
          <a:p>
            <a:pPr>
              <a:lnSpc>
                <a:spcPts val="3300"/>
              </a:lnSpc>
            </a:pPr>
            <a:r>
              <a:rPr lang="en-US" altLang="zh-TW" sz="2800" b="1" dirty="0" err="1">
                <a:latin typeface="+mj-lt"/>
              </a:rPr>
              <a:t>QVHelper</a:t>
            </a:r>
            <a:endParaRPr lang="en-US" altLang="zh-TW" sz="2800" b="1" dirty="0">
              <a:latin typeface="+mj-lt"/>
            </a:endParaRPr>
          </a:p>
          <a:p>
            <a:pPr>
              <a:lnSpc>
                <a:spcPts val="3300"/>
              </a:lnSpc>
            </a:pPr>
            <a:r>
              <a:rPr lang="en-US" altLang="zh-TW" sz="2800" b="1" dirty="0" err="1">
                <a:latin typeface="+mj-lt"/>
              </a:rPr>
              <a:t>Qfinder</a:t>
            </a:r>
            <a:r>
              <a:rPr lang="en-US" altLang="zh-TW" sz="2800" b="1" dirty="0">
                <a:latin typeface="+mj-lt"/>
              </a:rPr>
              <a:t> Pro </a:t>
            </a:r>
          </a:p>
          <a:p>
            <a:pPr>
              <a:lnSpc>
                <a:spcPts val="3300"/>
              </a:lnSpc>
            </a:pPr>
            <a:r>
              <a:rPr lang="en-US" altLang="ko-KR" sz="2800" b="1" dirty="0">
                <a:latin typeface="+mj-lt"/>
              </a:rPr>
              <a:t>360° </a:t>
            </a:r>
            <a:r>
              <a:rPr lang="ko-KR" altLang="en-US" sz="2800" b="1" dirty="0">
                <a:latin typeface="+mj-lt"/>
              </a:rPr>
              <a:t>파노라마 비디오</a:t>
            </a:r>
            <a:endParaRPr lang="en-US" altLang="zh-TW" sz="2800" b="1" dirty="0">
              <a:latin typeface="+mj-lt"/>
            </a:endParaRPr>
          </a:p>
          <a:p>
            <a:pPr>
              <a:lnSpc>
                <a:spcPts val="3300"/>
              </a:lnSpc>
            </a:pPr>
            <a:r>
              <a:rPr lang="en-US" altLang="zh-TW" sz="2800" b="1" dirty="0" err="1">
                <a:latin typeface="+mj-lt"/>
              </a:rPr>
              <a:t>Qphoto</a:t>
            </a:r>
            <a:r>
              <a:rPr lang="en-US" altLang="zh-TW" sz="2800" b="1" dirty="0">
                <a:latin typeface="+mj-lt"/>
              </a:rPr>
              <a:t> 3 </a:t>
            </a:r>
            <a:endParaRPr lang="zh-TW" altLang="en-US" sz="2800" dirty="0">
              <a:latin typeface="+mj-lt"/>
            </a:endParaRPr>
          </a:p>
        </p:txBody>
      </p:sp>
      <p:pic>
        <p:nvPicPr>
          <p:cNvPr id="3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11709" y="1698254"/>
            <a:ext cx="8292740" cy="945504"/>
          </a:xfrm>
        </p:spPr>
        <p:txBody>
          <a:bodyPr/>
          <a:lstStyle/>
          <a:p>
            <a:r>
              <a:rPr lang="en-US" altLang="zh-TW" dirty="0" err="1">
                <a:latin typeface="+mj-lt"/>
              </a:rPr>
              <a:t>QVHelper</a:t>
            </a:r>
            <a:endParaRPr lang="zh-TW" altLang="en-US" dirty="0">
              <a:latin typeface="+mj-lt"/>
            </a:endParaRPr>
          </a:p>
        </p:txBody>
      </p:sp>
      <p:sp>
        <p:nvSpPr>
          <p:cNvPr id="10" name="副標題 9"/>
          <p:cNvSpPr>
            <a:spLocks noGrp="1"/>
          </p:cNvSpPr>
          <p:nvPr>
            <p:ph type="subTitle" idx="1"/>
          </p:nvPr>
        </p:nvSpPr>
        <p:spPr>
          <a:xfrm>
            <a:off x="311700" y="2643246"/>
            <a:ext cx="8520599" cy="792600"/>
          </a:xfrm>
        </p:spPr>
        <p:txBody>
          <a:bodyPr/>
          <a:lstStyle/>
          <a:p>
            <a:r>
              <a:rPr lang="ko-KR" altLang="en-US" b="1" dirty="0">
                <a:latin typeface="+mj-lt"/>
              </a:rPr>
              <a:t>간편한 영상 재생</a:t>
            </a:r>
            <a:endParaRPr lang="zh-TW" altLang="en-US" b="1" dirty="0">
              <a:latin typeface="+mj-lt"/>
            </a:endParaRPr>
          </a:p>
        </p:txBody>
      </p:sp>
      <p:grpSp>
        <p:nvGrpSpPr>
          <p:cNvPr id="2" name="群組 5"/>
          <p:cNvGrpSpPr/>
          <p:nvPr/>
        </p:nvGrpSpPr>
        <p:grpSpPr>
          <a:xfrm>
            <a:off x="4355976" y="1779662"/>
            <a:ext cx="1447544" cy="1381102"/>
            <a:chOff x="4773995" y="2428874"/>
            <a:chExt cx="2565688" cy="2447924"/>
          </a:xfrm>
        </p:grpSpPr>
        <p:pic>
          <p:nvPicPr>
            <p:cNvPr id="7" name="Shape 11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773995" y="2428874"/>
              <a:ext cx="2565688" cy="2447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6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 rot="21350065">
              <a:off x="6273476" y="2642470"/>
              <a:ext cx="728264" cy="7282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Shape 1486"/>
          <p:cNvSpPr/>
          <p:nvPr/>
        </p:nvSpPr>
        <p:spPr>
          <a:xfrm>
            <a:off x="711472" y="1571618"/>
            <a:ext cx="5503602" cy="178595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45000">
                <a:schemeClr val="accent3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392"/>
          <p:cNvSpPr/>
          <p:nvPr/>
        </p:nvSpPr>
        <p:spPr>
          <a:xfrm>
            <a:off x="714348" y="1071551"/>
            <a:ext cx="5500726" cy="785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Shape 1482"/>
          <p:cNvSpPr txBox="1">
            <a:spLocks noGrp="1"/>
          </p:cNvSpPr>
          <p:nvPr>
            <p:ph type="title"/>
          </p:nvPr>
        </p:nvSpPr>
        <p:spPr>
          <a:xfrm>
            <a:off x="323528" y="195486"/>
            <a:ext cx="8568952" cy="66055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ko-KR" dirty="0"/>
              <a:t>NAS </a:t>
            </a:r>
            <a:r>
              <a:rPr lang="ko-KR" altLang="en-US" dirty="0"/>
              <a:t>를 통한 영상 재생은 어렵다</a:t>
            </a:r>
            <a:r>
              <a:rPr lang="en-US" altLang="ko-KR" dirty="0"/>
              <a:t>?</a:t>
            </a:r>
            <a:endParaRPr lang="zh-TW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84" name="Shape 1484" descr="C:\Users\Han Tsai\Desktop\Cinema28直播發表會投影片\question.png"/>
          <p:cNvPicPr preferRelativeResize="0"/>
          <p:nvPr/>
        </p:nvPicPr>
        <p:blipFill rotWithShape="1">
          <a:blip r:embed="rId3">
            <a:alphaModFix/>
          </a:blip>
          <a:srcRect b="29116"/>
          <a:stretch/>
        </p:blipFill>
        <p:spPr>
          <a:xfrm>
            <a:off x="5868144" y="1000114"/>
            <a:ext cx="2357454" cy="414338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矩形 27"/>
          <p:cNvSpPr/>
          <p:nvPr/>
        </p:nvSpPr>
        <p:spPr>
          <a:xfrm>
            <a:off x="727031" y="1131590"/>
            <a:ext cx="5480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o-KR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시스템이 특정 포맷을 지원하지 않아 비디오를 </a:t>
            </a:r>
            <a:br>
              <a:rPr lang="en-US" altLang="ko-KR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ko-KR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재생할 수 없습니다</a:t>
            </a:r>
            <a:r>
              <a:rPr lang="en-US" altLang="ko-KR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</a:t>
            </a:r>
            <a:endParaRPr lang="en-US" altLang="zh-TW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Shape 393"/>
          <p:cNvSpPr/>
          <p:nvPr/>
        </p:nvSpPr>
        <p:spPr>
          <a:xfrm rot="10800000">
            <a:off x="2643174" y="1785932"/>
            <a:ext cx="332790" cy="286888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2" name="Picture 4" descr="C:\Users\user\Desktop\TS-x28A_PPT\TS-228A_Top-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2211710"/>
            <a:ext cx="3136742" cy="1960464"/>
          </a:xfrm>
          <a:prstGeom prst="rect">
            <a:avLst/>
          </a:prstGeom>
          <a:noFill/>
        </p:spPr>
      </p:pic>
      <p:pic>
        <p:nvPicPr>
          <p:cNvPr id="1489" name="Shape 14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3728" y="3219822"/>
            <a:ext cx="856725" cy="1016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群組 23"/>
          <p:cNvGrpSpPr/>
          <p:nvPr/>
        </p:nvGrpSpPr>
        <p:grpSpPr>
          <a:xfrm>
            <a:off x="2087283" y="3502768"/>
            <a:ext cx="857256" cy="645751"/>
            <a:chOff x="1643042" y="2506281"/>
            <a:chExt cx="1285884" cy="730290"/>
          </a:xfrm>
        </p:grpSpPr>
        <p:cxnSp>
          <p:nvCxnSpPr>
            <p:cNvPr id="14" name="直線接點 13"/>
            <p:cNvCxnSpPr/>
            <p:nvPr/>
          </p:nvCxnSpPr>
          <p:spPr>
            <a:xfrm>
              <a:off x="1643042" y="3234983"/>
              <a:ext cx="1285884" cy="1588"/>
            </a:xfrm>
            <a:prstGeom prst="line">
              <a:avLst/>
            </a:prstGeom>
            <a:ln w="28575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1643042" y="3071819"/>
              <a:ext cx="1285884" cy="1588"/>
            </a:xfrm>
            <a:prstGeom prst="line">
              <a:avLst/>
            </a:prstGeom>
            <a:ln w="381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643042" y="2913409"/>
              <a:ext cx="1285884" cy="1588"/>
            </a:xfrm>
            <a:prstGeom prst="line">
              <a:avLst/>
            </a:prstGeom>
            <a:ln w="762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1643042" y="2748652"/>
              <a:ext cx="1285884" cy="1588"/>
            </a:xfrm>
            <a:prstGeom prst="line">
              <a:avLst/>
            </a:prstGeom>
            <a:ln w="1206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1643042" y="2506281"/>
              <a:ext cx="1285884" cy="1588"/>
            </a:xfrm>
            <a:prstGeom prst="line">
              <a:avLst/>
            </a:prstGeom>
            <a:ln w="1333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4" name="Picture 6" descr="C:\Users\user\Desktop\TS-x28A_PPT\對話框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995686"/>
            <a:ext cx="2279507" cy="1440160"/>
          </a:xfrm>
          <a:prstGeom prst="rect">
            <a:avLst/>
          </a:prstGeom>
          <a:noFill/>
        </p:spPr>
      </p:pic>
      <p:sp>
        <p:nvSpPr>
          <p:cNvPr id="1485" name="Shape 1485"/>
          <p:cNvSpPr/>
          <p:nvPr/>
        </p:nvSpPr>
        <p:spPr>
          <a:xfrm>
            <a:off x="3563888" y="2139702"/>
            <a:ext cx="1980900" cy="11626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ko-KR" altLang="en-US" sz="1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안되</a:t>
            </a:r>
            <a:r>
              <a:rPr lang="en-US" altLang="ko-KR" sz="1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!</a:t>
            </a:r>
            <a:endParaRPr lang="en-US" altLang="zh-TW" sz="18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ko-KR" altLang="en-US" sz="1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비디오를 볼 수가 없잖아</a:t>
            </a:r>
            <a:r>
              <a:rPr lang="en-US" altLang="ko-KR" sz="1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!</a:t>
            </a:r>
            <a:endParaRPr lang="en-US" altLang="zh-TW" sz="18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TS-x28A_PPT\TS-228A_Top-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643758"/>
            <a:ext cx="2870002" cy="179375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文字版面配置區 22"/>
          <p:cNvSpPr>
            <a:spLocks noGrp="1"/>
          </p:cNvSpPr>
          <p:nvPr>
            <p:ph type="body" idx="1"/>
          </p:nvPr>
        </p:nvSpPr>
        <p:spPr>
          <a:xfrm>
            <a:off x="311700" y="987574"/>
            <a:ext cx="8520599" cy="3416400"/>
          </a:xfrm>
        </p:spPr>
        <p:txBody>
          <a:bodyPr/>
          <a:lstStyle/>
          <a:p>
            <a:pPr>
              <a:buNone/>
            </a:pPr>
            <a:r>
              <a:rPr lang="en-US" altLang="ko-KR" dirty="0" err="1"/>
              <a:t>QVHelper</a:t>
            </a:r>
            <a:r>
              <a:rPr lang="ko-KR" altLang="en-US" dirty="0"/>
              <a:t>를 통해 </a:t>
            </a:r>
            <a:r>
              <a:rPr lang="en-US" altLang="ko-KR" dirty="0"/>
              <a:t>QNAP NAS</a:t>
            </a:r>
            <a:r>
              <a:rPr lang="ko-KR" altLang="en-US" dirty="0"/>
              <a:t>의 미디어 파일을 </a:t>
            </a:r>
            <a:r>
              <a:rPr lang="en-US" altLang="ko-KR" dirty="0"/>
              <a:t>PC </a:t>
            </a:r>
            <a:r>
              <a:rPr lang="ko-KR" altLang="en-US" dirty="0"/>
              <a:t>및 </a:t>
            </a:r>
            <a:r>
              <a:rPr lang="en-US" altLang="ko-KR" dirty="0"/>
              <a:t>Mac</a:t>
            </a:r>
            <a:r>
              <a:rPr lang="ko-KR" altLang="en-US" dirty="0"/>
              <a:t>의 </a:t>
            </a:r>
            <a:r>
              <a:rPr lang="en-US" altLang="ko-KR" dirty="0"/>
              <a:t>VLC Player</a:t>
            </a:r>
            <a:r>
              <a:rPr lang="ko-KR" altLang="en-US" dirty="0"/>
              <a:t>로 스트리밍하여 더욱 다양한 멀티미디어 콘텐츠를 즐길 수 있습니다</a:t>
            </a:r>
            <a:endParaRPr lang="en-US" altLang="zh-TW" dirty="0"/>
          </a:p>
        </p:txBody>
      </p:sp>
      <p:sp>
        <p:nvSpPr>
          <p:cNvPr id="28" name="Shape 962"/>
          <p:cNvSpPr/>
          <p:nvPr/>
        </p:nvSpPr>
        <p:spPr>
          <a:xfrm>
            <a:off x="2827218" y="3204521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962"/>
          <p:cNvSpPr/>
          <p:nvPr/>
        </p:nvSpPr>
        <p:spPr>
          <a:xfrm>
            <a:off x="2627784" y="3347397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圖片 12" descr="螢幕+手機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995686"/>
            <a:ext cx="3866774" cy="2951194"/>
          </a:xfrm>
          <a:prstGeom prst="rect">
            <a:avLst/>
          </a:prstGeom>
        </p:spPr>
      </p:pic>
      <p:sp>
        <p:nvSpPr>
          <p:cNvPr id="24" name="Shape 264"/>
          <p:cNvSpPr/>
          <p:nvPr/>
        </p:nvSpPr>
        <p:spPr>
          <a:xfrm>
            <a:off x="4860032" y="1995686"/>
            <a:ext cx="2536314" cy="384241"/>
          </a:xfrm>
          <a:prstGeom prst="chevron">
            <a:avLst>
              <a:gd name="adj" fmla="val 33915"/>
            </a:avLst>
          </a:prstGeom>
          <a:solidFill>
            <a:schemeClr val="accent5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圖片 19" descr="資料夾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60" y="3579862"/>
            <a:ext cx="970074" cy="720636"/>
          </a:xfrm>
          <a:prstGeom prst="rect">
            <a:avLst/>
          </a:prstGeom>
        </p:spPr>
      </p:pic>
      <p:sp>
        <p:nvSpPr>
          <p:cNvPr id="1504" name="Shape 1504"/>
          <p:cNvSpPr txBox="1"/>
          <p:nvPr/>
        </p:nvSpPr>
        <p:spPr>
          <a:xfrm>
            <a:off x="323528" y="1779662"/>
            <a:ext cx="4392488" cy="49664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s-ES" altLang="zh-TW" sz="1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Video Station 5.1.3 </a:t>
            </a:r>
            <a:r>
              <a:rPr lang="ko-KR" altLang="en-US" sz="1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또는 그 이상 버전 필요</a:t>
            </a:r>
          </a:p>
          <a:p>
            <a:r>
              <a:rPr lang="ko-KR" altLang="en-US" sz="1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es-ES" altLang="zh-TW" sz="1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Photo Station 5.6.0 </a:t>
            </a:r>
            <a:r>
              <a:rPr lang="ko-KR" altLang="en-US" sz="1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또는 그 이상 버전 필요</a:t>
            </a:r>
          </a:p>
          <a:p>
            <a:r>
              <a:rPr lang="ko-KR" altLang="en-US" sz="1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es-ES" altLang="zh-TW" sz="1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File Station: QTS 4.3.4</a:t>
            </a:r>
            <a:endParaRPr lang="zh-TW" sz="1000" b="1" dirty="0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ea typeface="微軟正黑體" pitchFamily="34" charset="-120"/>
              </a:rPr>
              <a:t>QVHelper</a:t>
            </a:r>
            <a:endParaRPr lang="zh-TW" dirty="0"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6" name="Shape 1506"/>
          <p:cNvSpPr txBox="1"/>
          <p:nvPr/>
        </p:nvSpPr>
        <p:spPr>
          <a:xfrm>
            <a:off x="5364088" y="1950974"/>
            <a:ext cx="1700896" cy="2470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</a:rPr>
              <a:t>VLC  Player</a:t>
            </a:r>
          </a:p>
          <a:p>
            <a:endParaRPr lang="zh-TW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962"/>
          <p:cNvSpPr/>
          <p:nvPr/>
        </p:nvSpPr>
        <p:spPr>
          <a:xfrm>
            <a:off x="6876256" y="2643758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962"/>
          <p:cNvSpPr/>
          <p:nvPr/>
        </p:nvSpPr>
        <p:spPr>
          <a:xfrm>
            <a:off x="6627614" y="2786634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圖片 20" descr="資料夾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26" y="3072386"/>
            <a:ext cx="1031430" cy="766216"/>
          </a:xfrm>
          <a:prstGeom prst="rect">
            <a:avLst/>
          </a:prstGeom>
        </p:spPr>
      </p:pic>
      <p:sp>
        <p:nvSpPr>
          <p:cNvPr id="34" name="向右箭號 33"/>
          <p:cNvSpPr/>
          <p:nvPr/>
        </p:nvSpPr>
        <p:spPr>
          <a:xfrm>
            <a:off x="3565028" y="3507854"/>
            <a:ext cx="1222996" cy="51374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Picture 2" descr="C:\Users\user\Desktop\TS-x28A_PPT\qvhelper_2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3919" y="2499742"/>
            <a:ext cx="814065" cy="814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2" name="Shape 1512"/>
          <p:cNvSpPr txBox="1">
            <a:spLocks noGrp="1"/>
          </p:cNvSpPr>
          <p:nvPr>
            <p:ph type="body" idx="1"/>
          </p:nvPr>
        </p:nvSpPr>
        <p:spPr>
          <a:xfrm>
            <a:off x="246202" y="1357305"/>
            <a:ext cx="8683500" cy="342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16" name="Shape 1516"/>
          <p:cNvSpPr txBox="1"/>
          <p:nvPr/>
        </p:nvSpPr>
        <p:spPr>
          <a:xfrm>
            <a:off x="2339752" y="915566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4500" b="1" dirty="0">
                <a:solidFill>
                  <a:srgbClr val="F68D00"/>
                </a:solidFill>
              </a:rPr>
              <a:t>QVHelper Demo</a:t>
            </a:r>
          </a:p>
        </p:txBody>
      </p:sp>
      <p:sp>
        <p:nvSpPr>
          <p:cNvPr id="16" name="圓角化對角線角落矩形 15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15" name="圖片 14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3" name="群組 41"/>
            <p:cNvGrpSpPr/>
            <p:nvPr/>
          </p:nvGrpSpPr>
          <p:grpSpPr>
            <a:xfrm>
              <a:off x="2777655" y="3524232"/>
              <a:ext cx="1212322" cy="880410"/>
              <a:chOff x="2777655" y="3524232"/>
              <a:chExt cx="1212322" cy="88041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777655" y="3524232"/>
                <a:ext cx="1212322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800" b="1" dirty="0">
                    <a:solidFill>
                      <a:srgbClr val="FF0000"/>
                    </a:solidFill>
                  </a:rPr>
                  <a:t>라이브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文字方塊 18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altLang="zh-TW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QVHelper </a:t>
            </a:r>
            <a:r>
              <a:rPr lang="ko-KR" alt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데모</a:t>
            </a:r>
            <a:endParaRPr lang="zh-TW" altLang="zh-TW" sz="4400" b="1" dirty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/>
              <a:t>Qfinder</a:t>
            </a:r>
            <a:r>
              <a:rPr lang="en-US" altLang="zh-TW" dirty="0"/>
              <a:t> Pro </a:t>
            </a:r>
            <a:endParaRPr lang="zh-TW" altLang="en-US" dirty="0"/>
          </a:p>
        </p:txBody>
      </p:sp>
      <p:sp>
        <p:nvSpPr>
          <p:cNvPr id="10" name="副標題 9"/>
          <p:cNvSpPr>
            <a:spLocks noGrp="1"/>
          </p:cNvSpPr>
          <p:nvPr>
            <p:ph type="subTitle" idx="1"/>
          </p:nvPr>
        </p:nvSpPr>
        <p:spPr>
          <a:xfrm>
            <a:off x="311700" y="2571750"/>
            <a:ext cx="8520599" cy="792600"/>
          </a:xfrm>
        </p:spPr>
        <p:txBody>
          <a:bodyPr/>
          <a:lstStyle/>
          <a:p>
            <a:r>
              <a:rPr lang="ko-KR" altLang="en-US" b="1" dirty="0">
                <a:latin typeface="+mj-lt"/>
              </a:rPr>
              <a:t>미디어 업로드</a:t>
            </a:r>
            <a:endParaRPr lang="zh-TW" altLang="en-US" b="1" dirty="0">
              <a:latin typeface="+mj-lt"/>
            </a:endParaRPr>
          </a:p>
        </p:txBody>
      </p:sp>
      <p:pic>
        <p:nvPicPr>
          <p:cNvPr id="4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888" y="1851670"/>
            <a:ext cx="689138" cy="689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版面配置區 22"/>
          <p:cNvSpPr>
            <a:spLocks noGrp="1"/>
          </p:cNvSpPr>
          <p:nvPr>
            <p:ph type="body" idx="1"/>
          </p:nvPr>
        </p:nvSpPr>
        <p:spPr>
          <a:xfrm>
            <a:off x="371881" y="987574"/>
            <a:ext cx="8520599" cy="483171"/>
          </a:xfrm>
        </p:spPr>
        <p:txBody>
          <a:bodyPr/>
          <a:lstStyle/>
          <a:p>
            <a:pPr>
              <a:buNone/>
            </a:pPr>
            <a:r>
              <a:rPr lang="ko-KR" altLang="en-US" dirty="0"/>
              <a:t>로컬 파일</a:t>
            </a:r>
            <a:r>
              <a:rPr lang="en-US" altLang="ko-KR" dirty="0"/>
              <a:t>(</a:t>
            </a:r>
            <a:r>
              <a:rPr lang="ko-KR" altLang="en-US" dirty="0"/>
              <a:t>사진 또는 비디오</a:t>
            </a:r>
            <a:r>
              <a:rPr lang="en-US" altLang="ko-KR" dirty="0"/>
              <a:t>) </a:t>
            </a:r>
            <a:r>
              <a:rPr lang="ko-KR" altLang="en-US" dirty="0"/>
              <a:t>일괄 업로드</a:t>
            </a:r>
            <a:endParaRPr lang="en-US" altLang="zh-TW" dirty="0"/>
          </a:p>
          <a:p>
            <a:pPr>
              <a:buNone/>
            </a:pPr>
            <a:endParaRPr lang="en-US" altLang="zh-TW" dirty="0"/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ko-KR" altLang="en-US" dirty="0"/>
              <a:t>미디어 업로드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Shape 211"/>
          <p:cNvSpPr/>
          <p:nvPr/>
        </p:nvSpPr>
        <p:spPr>
          <a:xfrm>
            <a:off x="4249121" y="3095239"/>
            <a:ext cx="1828861" cy="408418"/>
          </a:xfrm>
          <a:prstGeom prst="rightArrow">
            <a:avLst>
              <a:gd name="adj1" fmla="val 50000"/>
              <a:gd name="adj2" fmla="val 84019"/>
            </a:avLst>
          </a:prstGeom>
          <a:solidFill>
            <a:schemeClr val="accent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pic>
        <p:nvPicPr>
          <p:cNvPr id="18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4362" y="1796828"/>
            <a:ext cx="1687920" cy="1687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211"/>
          <p:cNvSpPr/>
          <p:nvPr/>
        </p:nvSpPr>
        <p:spPr>
          <a:xfrm>
            <a:off x="4249121" y="1806934"/>
            <a:ext cx="1828861" cy="408418"/>
          </a:xfrm>
          <a:prstGeom prst="rightArrow">
            <a:avLst>
              <a:gd name="adj1" fmla="val 50000"/>
              <a:gd name="adj2" fmla="val 84019"/>
            </a:avLst>
          </a:prstGeom>
          <a:solidFill>
            <a:schemeClr val="accent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81F67"/>
              </a:solidFill>
            </a:endParaRPr>
          </a:p>
        </p:txBody>
      </p:sp>
      <p:grpSp>
        <p:nvGrpSpPr>
          <p:cNvPr id="2" name="群組 21"/>
          <p:cNvGrpSpPr/>
          <p:nvPr/>
        </p:nvGrpSpPr>
        <p:grpSpPr>
          <a:xfrm>
            <a:off x="977224" y="1829956"/>
            <a:ext cx="2071133" cy="1742546"/>
            <a:chOff x="335275" y="1999220"/>
            <a:chExt cx="2188628" cy="1841400"/>
          </a:xfrm>
        </p:grpSpPr>
        <p:pic>
          <p:nvPicPr>
            <p:cNvPr id="25" name="Shape 57" descr="D:\Fullppt\005-PNG이미지\모니터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75" y="1999220"/>
              <a:ext cx="2188628" cy="184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Shape 902"/>
            <p:cNvSpPr/>
            <p:nvPr/>
          </p:nvSpPr>
          <p:spPr>
            <a:xfrm>
              <a:off x="1536751" y="2471020"/>
              <a:ext cx="540000" cy="46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2"/>
            <p:cNvSpPr/>
            <p:nvPr/>
          </p:nvSpPr>
          <p:spPr>
            <a:xfrm>
              <a:off x="719941" y="2471021"/>
              <a:ext cx="706094" cy="4679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圓角矩形 32"/>
          <p:cNvSpPr/>
          <p:nvPr/>
        </p:nvSpPr>
        <p:spPr>
          <a:xfrm>
            <a:off x="2784900" y="3003798"/>
            <a:ext cx="1623391" cy="585957"/>
          </a:xfrm>
          <a:prstGeom prst="roundRect">
            <a:avLst/>
          </a:prstGeom>
          <a:solidFill>
            <a:srgbClr val="FFFFFF"/>
          </a:solidFill>
          <a:ln w="19050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3" name="群組 34"/>
          <p:cNvGrpSpPr/>
          <p:nvPr/>
        </p:nvGrpSpPr>
        <p:grpSpPr>
          <a:xfrm>
            <a:off x="3636532" y="1563638"/>
            <a:ext cx="878568" cy="662833"/>
            <a:chOff x="3482935" y="1739956"/>
            <a:chExt cx="928408" cy="700435"/>
          </a:xfrm>
        </p:grpSpPr>
        <p:grpSp>
          <p:nvGrpSpPr>
            <p:cNvPr id="4" name="群組 29"/>
            <p:cNvGrpSpPr/>
            <p:nvPr/>
          </p:nvGrpSpPr>
          <p:grpSpPr>
            <a:xfrm>
              <a:off x="3482935" y="1739956"/>
              <a:ext cx="928408" cy="700435"/>
              <a:chOff x="2494904" y="1895973"/>
              <a:chExt cx="928408" cy="700435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chemeClr val="accent5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41" name="圓角矩形 40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37" name="Shape 902"/>
            <p:cNvSpPr/>
            <p:nvPr/>
          </p:nvSpPr>
          <p:spPr>
            <a:xfrm>
              <a:off x="3947233" y="1929011"/>
              <a:ext cx="221272" cy="18496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902"/>
            <p:cNvSpPr/>
            <p:nvPr/>
          </p:nvSpPr>
          <p:spPr>
            <a:xfrm>
              <a:off x="3643193" y="2003815"/>
              <a:ext cx="263568" cy="2203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902"/>
            <p:cNvSpPr/>
            <p:nvPr/>
          </p:nvSpPr>
          <p:spPr>
            <a:xfrm>
              <a:off x="3947233" y="2153383"/>
              <a:ext cx="151960" cy="1270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252536" y="372387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buClr>
                <a:schemeClr val="dk1"/>
              </a:buClr>
              <a:buSzPct val="100000"/>
            </a:pPr>
            <a:r>
              <a:rPr lang="en-US" altLang="ko-KR" sz="1800" b="1" dirty="0">
                <a:solidFill>
                  <a:srgbClr val="FF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PC</a:t>
            </a:r>
            <a:r>
              <a:rPr lang="ko-KR" altLang="en-US" sz="1800" b="1" dirty="0">
                <a:solidFill>
                  <a:srgbClr val="FF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에서 트랜스코딩</a:t>
            </a:r>
            <a:r>
              <a:rPr lang="en-US" altLang="ko-KR" sz="1800" b="1" dirty="0">
                <a:solidFill>
                  <a:srgbClr val="FF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/</a:t>
            </a:r>
            <a:r>
              <a:rPr lang="ko-KR" altLang="en-US" sz="1800" b="1" dirty="0">
                <a:solidFill>
                  <a:srgbClr val="FF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변환 작업 후</a:t>
            </a:r>
            <a:r>
              <a:rPr lang="en-US" altLang="ko-KR" sz="1800" b="1" dirty="0">
                <a:solidFill>
                  <a:srgbClr val="FF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, NAS</a:t>
            </a:r>
            <a:r>
              <a:rPr lang="ko-KR" altLang="en-US" sz="1800" b="1" dirty="0">
                <a:solidFill>
                  <a:srgbClr val="FF0000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로 업로드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합니다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.</a:t>
            </a:r>
          </a:p>
          <a:p>
            <a:pPr marL="114300">
              <a:buClr>
                <a:schemeClr val="dk1"/>
              </a:buClr>
              <a:buSzPct val="100000"/>
            </a:pPr>
            <a:r>
              <a:rPr lang="ko-KR" altLang="en-US" sz="1800" b="1" dirty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하드웨어 트랜스코딩을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지원하지 않는 보급형 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ko-KR" altLang="en-US" sz="1800" b="1" dirty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에서 유용하게 사용할 수 있습니다</a:t>
            </a:r>
            <a:r>
              <a:rPr lang="en-US" altLang="ko-KR" sz="1800" b="1" dirty="0">
                <a:solidFill>
                  <a:schemeClr val="dk2"/>
                </a:solidFill>
                <a:latin typeface="+mj-lt"/>
                <a:ea typeface="微軟正黑體" pitchFamily="34" charset="-120"/>
                <a:cs typeface="Verdana"/>
                <a:sym typeface="Verdana"/>
              </a:rPr>
              <a:t>.</a:t>
            </a:r>
            <a:endParaRPr lang="zh-TW" altLang="zh-TW" sz="1600" dirty="0">
              <a:solidFill>
                <a:schemeClr val="dk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" name="Shape 902"/>
          <p:cNvSpPr/>
          <p:nvPr/>
        </p:nvSpPr>
        <p:spPr>
          <a:xfrm>
            <a:off x="3804063" y="3125218"/>
            <a:ext cx="457745" cy="3826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22"/>
          <p:cNvSpPr/>
          <p:nvPr/>
        </p:nvSpPr>
        <p:spPr>
          <a:xfrm>
            <a:off x="3140458" y="3134639"/>
            <a:ext cx="550399" cy="36480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群組 44"/>
          <p:cNvGrpSpPr/>
          <p:nvPr/>
        </p:nvGrpSpPr>
        <p:grpSpPr>
          <a:xfrm>
            <a:off x="2787018" y="1753759"/>
            <a:ext cx="878568" cy="662833"/>
            <a:chOff x="2282549" y="1551467"/>
            <a:chExt cx="928408" cy="700435"/>
          </a:xfrm>
        </p:grpSpPr>
        <p:grpSp>
          <p:nvGrpSpPr>
            <p:cNvPr id="6" name="群組 1"/>
            <p:cNvGrpSpPr/>
            <p:nvPr/>
          </p:nvGrpSpPr>
          <p:grpSpPr>
            <a:xfrm>
              <a:off x="2282549" y="1551467"/>
              <a:ext cx="928408" cy="700435"/>
              <a:chOff x="2494904" y="1895973"/>
              <a:chExt cx="928408" cy="700435"/>
            </a:xfrm>
          </p:grpSpPr>
          <p:sp>
            <p:nvSpPr>
              <p:cNvPr id="50" name="圓角矩形 49"/>
              <p:cNvSpPr/>
              <p:nvPr/>
            </p:nvSpPr>
            <p:spPr>
              <a:xfrm>
                <a:off x="2530916" y="1939041"/>
                <a:ext cx="892396" cy="657367"/>
              </a:xfrm>
              <a:prstGeom prst="roundRect">
                <a:avLst/>
              </a:prstGeom>
              <a:solidFill>
                <a:schemeClr val="accent5"/>
              </a:solidFill>
              <a:ln w="190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sp>
            <p:nvSpPr>
              <p:cNvPr id="51" name="圓角矩形 50"/>
              <p:cNvSpPr/>
              <p:nvPr/>
            </p:nvSpPr>
            <p:spPr>
              <a:xfrm>
                <a:off x="2494904" y="1895973"/>
                <a:ext cx="892396" cy="657367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</p:grpSp>
        <p:sp>
          <p:nvSpPr>
            <p:cNvPr id="47" name="Shape 322"/>
            <p:cNvSpPr/>
            <p:nvPr/>
          </p:nvSpPr>
          <p:spPr>
            <a:xfrm>
              <a:off x="2351794" y="1695501"/>
              <a:ext cx="362660" cy="2403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322"/>
            <p:cNvSpPr/>
            <p:nvPr/>
          </p:nvSpPr>
          <p:spPr>
            <a:xfrm>
              <a:off x="2774717" y="1685568"/>
              <a:ext cx="287440" cy="1905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67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322"/>
            <p:cNvSpPr/>
            <p:nvPr/>
          </p:nvSpPr>
          <p:spPr>
            <a:xfrm>
              <a:off x="2778528" y="1940981"/>
              <a:ext cx="209296" cy="1387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42000"/>
              </a:scheme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橢圓 51"/>
          <p:cNvSpPr/>
          <p:nvPr/>
        </p:nvSpPr>
        <p:spPr>
          <a:xfrm>
            <a:off x="2420977" y="2931790"/>
            <a:ext cx="585957" cy="58595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Shape 839"/>
          <p:cNvSpPr/>
          <p:nvPr/>
        </p:nvSpPr>
        <p:spPr>
          <a:xfrm>
            <a:off x="2522428" y="3029052"/>
            <a:ext cx="374322" cy="3790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6" y="62585"/>
                </a:moveTo>
                <a:lnTo>
                  <a:pt x="120000" y="63779"/>
                </a:lnTo>
                <a:cubicBezTo>
                  <a:pt x="118339" y="89770"/>
                  <a:pt x="99887" y="111735"/>
                  <a:pt x="74327" y="118148"/>
                </a:cubicBezTo>
                <a:cubicBezTo>
                  <a:pt x="50271" y="124185"/>
                  <a:pt x="25088" y="115149"/>
                  <a:pt x="10673" y="95564"/>
                </a:cubicBezTo>
                <a:lnTo>
                  <a:pt x="4345" y="99172"/>
                </a:lnTo>
                <a:lnTo>
                  <a:pt x="4410" y="66816"/>
                </a:lnTo>
                <a:lnTo>
                  <a:pt x="32818" y="82939"/>
                </a:lnTo>
                <a:lnTo>
                  <a:pt x="27355" y="86053"/>
                </a:lnTo>
                <a:cubicBezTo>
                  <a:pt x="37414" y="98247"/>
                  <a:pt x="53859" y="103730"/>
                  <a:pt x="69600" y="99780"/>
                </a:cubicBezTo>
                <a:cubicBezTo>
                  <a:pt x="87087" y="95393"/>
                  <a:pt x="99710" y="80366"/>
                  <a:pt x="100846" y="62585"/>
                </a:cubicBezTo>
                <a:close/>
                <a:moveTo>
                  <a:pt x="60091" y="2"/>
                </a:moveTo>
                <a:cubicBezTo>
                  <a:pt x="79341" y="-169"/>
                  <a:pt x="97814" y="8730"/>
                  <a:pt x="109326" y="24436"/>
                </a:cubicBezTo>
                <a:lnTo>
                  <a:pt x="115655" y="20828"/>
                </a:lnTo>
                <a:lnTo>
                  <a:pt x="115589" y="53184"/>
                </a:lnTo>
                <a:lnTo>
                  <a:pt x="87182" y="37062"/>
                </a:lnTo>
                <a:lnTo>
                  <a:pt x="92644" y="33947"/>
                </a:lnTo>
                <a:cubicBezTo>
                  <a:pt x="82585" y="21753"/>
                  <a:pt x="66140" y="16270"/>
                  <a:pt x="50399" y="20220"/>
                </a:cubicBezTo>
                <a:cubicBezTo>
                  <a:pt x="32912" y="24607"/>
                  <a:pt x="20289" y="39634"/>
                  <a:pt x="19153" y="57415"/>
                </a:cubicBezTo>
                <a:lnTo>
                  <a:pt x="0" y="56221"/>
                </a:lnTo>
                <a:cubicBezTo>
                  <a:pt x="1660" y="30230"/>
                  <a:pt x="20112" y="8265"/>
                  <a:pt x="45672" y="1852"/>
                </a:cubicBezTo>
                <a:cubicBezTo>
                  <a:pt x="50465" y="649"/>
                  <a:pt x="55302" y="45"/>
                  <a:pt x="60091" y="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0528" y="123478"/>
            <a:ext cx="9144000" cy="660552"/>
          </a:xfrm>
        </p:spPr>
        <p:txBody>
          <a:bodyPr/>
          <a:lstStyle/>
          <a:p>
            <a:r>
              <a:rPr kumimoji="1" lang="ko-KR" altLang="en-US" sz="2800" dirty="0"/>
              <a:t>한정된 리소스로 스냅샷 기능을 구현</a:t>
            </a:r>
            <a:endParaRPr kumimoji="1" lang="zh-TW" altLang="en-US" sz="2800" dirty="0"/>
          </a:p>
        </p:txBody>
      </p:sp>
      <p:pic>
        <p:nvPicPr>
          <p:cNvPr id="1026" name="Picture 2" descr="C:\Users\user\Desktop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5950" y="854428"/>
            <a:ext cx="5252100" cy="3641442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2195736" y="860810"/>
            <a:ext cx="2088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멀티미디어 기능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860032" y="860810"/>
            <a:ext cx="1997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스토리지 기능</a:t>
            </a:r>
            <a:endParaRPr kumimoji="1"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509461">
            <a:off x="2520045" y="1881344"/>
            <a:ext cx="1680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코드 변환</a:t>
            </a:r>
            <a:endParaRPr kumimoji="1"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 rot="509461">
            <a:off x="2521478" y="2500642"/>
            <a:ext cx="141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재생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 rot="509461">
            <a:off x="5499067" y="1668556"/>
            <a:ext cx="141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스냅샷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 rot="509461">
            <a:off x="5427059" y="2316628"/>
            <a:ext cx="141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백업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509461">
            <a:off x="5321791" y="2952787"/>
            <a:ext cx="141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처리량 성능</a:t>
            </a:r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790249" y="3846483"/>
            <a:ext cx="141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비용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26616" y="4456029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b="1" dirty="0">
                <a:latin typeface="+mj-lt"/>
                <a:ea typeface="微軟正黑體" pitchFamily="34" charset="-120"/>
              </a:rPr>
              <a:t>사용자에게 최고의 제품을 제공하기 위해</a:t>
            </a:r>
            <a:r>
              <a:rPr kumimoji="1" lang="en-US" altLang="ko-KR" b="1" dirty="0">
                <a:latin typeface="+mj-lt"/>
                <a:ea typeface="微軟正黑體" pitchFamily="34" charset="-120"/>
              </a:rPr>
              <a:t>, QNAP</a:t>
            </a:r>
            <a:r>
              <a:rPr kumimoji="1" lang="ko-KR" altLang="en-US" b="1" dirty="0">
                <a:latin typeface="+mj-lt"/>
                <a:ea typeface="微軟正黑體" pitchFamily="34" charset="-120"/>
              </a:rPr>
              <a:t> 은 스토리지 기능에 집중합니다</a:t>
            </a:r>
            <a:endParaRPr kumimoji="1" lang="zh-TW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07504" y="1165673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600" b="1" dirty="0">
                <a:latin typeface="+mj-lt"/>
                <a:ea typeface="Heiti TC Light" charset="-120"/>
                <a:cs typeface="Heiti TC Light" charset="-120"/>
              </a:rPr>
              <a:t>다양한 장치에서의 비디오 재생을 위한 트랜스코딩</a:t>
            </a:r>
            <a:endParaRPr kumimoji="1" lang="en-US" altLang="zh-TW" b="1" dirty="0">
              <a:latin typeface="+mj-lt"/>
              <a:ea typeface="Heiti TC Light" charset="-120"/>
              <a:cs typeface="Heiti TC Light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221378" y="1115817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600" b="1" dirty="0">
                <a:latin typeface="+mj-lt"/>
                <a:ea typeface="Heiti TC Light" charset="-120"/>
                <a:cs typeface="Heiti TC Light" charset="-120"/>
              </a:rPr>
              <a:t>스냅샷</a:t>
            </a:r>
            <a:endParaRPr kumimoji="1" lang="zh-TW" altLang="en-US" sz="1600" b="1" dirty="0">
              <a:latin typeface="+mj-lt"/>
              <a:ea typeface="Heiti TC Light" charset="-120"/>
              <a:cs typeface="Heiti TC Light" charset="-120"/>
            </a:endParaRPr>
          </a:p>
          <a:p>
            <a:pPr algn="ctr"/>
            <a:r>
              <a:rPr kumimoji="1" lang="ko-KR" altLang="en-US" b="1" dirty="0">
                <a:latin typeface="+mj-lt"/>
                <a:ea typeface="Heiti TC Light" charset="-120"/>
                <a:cs typeface="Heiti TC Light" charset="-120"/>
              </a:rPr>
              <a:t>랜섬웨어에 의해 유발되는 데이터 삭제 사고로부터 데이터 보호</a:t>
            </a:r>
            <a:endParaRPr kumimoji="1" lang="en-US" altLang="zh-TW" b="1" dirty="0">
              <a:latin typeface="+mj-lt"/>
              <a:ea typeface="Heiti TC Light" charset="-120"/>
              <a:cs typeface="Heiti TC Light" charset="-120"/>
            </a:endParaRPr>
          </a:p>
        </p:txBody>
      </p:sp>
      <p:sp>
        <p:nvSpPr>
          <p:cNvPr id="24" name="右箭头 2"/>
          <p:cNvSpPr/>
          <p:nvPr/>
        </p:nvSpPr>
        <p:spPr>
          <a:xfrm rot="5400000">
            <a:off x="791580" y="2546547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"/>
          <p:cNvSpPr/>
          <p:nvPr/>
        </p:nvSpPr>
        <p:spPr>
          <a:xfrm rot="5400000">
            <a:off x="7905454" y="2546547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107504" y="300379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400" b="1" dirty="0">
                <a:solidFill>
                  <a:srgbClr val="FF0000"/>
                </a:solidFill>
                <a:latin typeface="+mj-lt"/>
                <a:ea typeface="Heiti TC Light" charset="-120"/>
                <a:cs typeface="Heiti TC Light" charset="-120"/>
              </a:rPr>
              <a:t>시스템 리소스</a:t>
            </a:r>
            <a:endParaRPr kumimoji="1" lang="en-US" altLang="zh-TW" sz="2400" b="1" dirty="0">
              <a:solidFill>
                <a:srgbClr val="FF0000"/>
              </a:solidFill>
              <a:latin typeface="+mj-lt"/>
              <a:ea typeface="Heiti TC Light" charset="-120"/>
              <a:cs typeface="Heiti TC Light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134452" y="3003798"/>
            <a:ext cx="2046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400" b="1" dirty="0">
                <a:solidFill>
                  <a:srgbClr val="FF0000"/>
                </a:solidFill>
                <a:ea typeface="Heiti TC Light" charset="-120"/>
                <a:cs typeface="Heiti TC Light" charset="-120"/>
              </a:rPr>
              <a:t>시스템 리소스</a:t>
            </a:r>
            <a:endParaRPr kumimoji="1" lang="en-US" altLang="zh-TW" sz="2400" b="1" dirty="0">
              <a:solidFill>
                <a:srgbClr val="FF0000"/>
              </a:solidFill>
              <a:ea typeface="Heiti TC Light" charset="-120"/>
              <a:cs typeface="Heiti TC Light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0108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ko-KR" altLang="en-US" dirty="0"/>
              <a:t>미디어 업로드 </a:t>
            </a:r>
            <a:r>
              <a:rPr lang="en-US" altLang="ko-KR" dirty="0"/>
              <a:t>- </a:t>
            </a:r>
            <a:r>
              <a:rPr lang="ko-KR" altLang="en-US" dirty="0"/>
              <a:t>고급 설정 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9" name="等腰三角形 68"/>
          <p:cNvSpPr/>
          <p:nvPr/>
        </p:nvSpPr>
        <p:spPr>
          <a:xfrm rot="5400000">
            <a:off x="693061" y="6450169"/>
            <a:ext cx="141249" cy="90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等腰三角形 69"/>
          <p:cNvSpPr/>
          <p:nvPr/>
        </p:nvSpPr>
        <p:spPr>
          <a:xfrm rot="5400000">
            <a:off x="693061" y="6155310"/>
            <a:ext cx="141249" cy="9023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摺角紙張 25"/>
          <p:cNvSpPr/>
          <p:nvPr/>
        </p:nvSpPr>
        <p:spPr>
          <a:xfrm>
            <a:off x="0" y="1566037"/>
            <a:ext cx="3564585" cy="2853563"/>
          </a:xfrm>
          <a:prstGeom prst="foldedCorner">
            <a:avLst>
              <a:gd name="adj" fmla="val 8824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Shape 226"/>
          <p:cNvSpPr txBox="1"/>
          <p:nvPr/>
        </p:nvSpPr>
        <p:spPr>
          <a:xfrm>
            <a:off x="283192" y="1651762"/>
            <a:ext cx="3563683" cy="2558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ko-KR" altLang="en-US" sz="2000" b="1" dirty="0">
                <a:solidFill>
                  <a:schemeClr val="bg1"/>
                </a:solidFill>
                <a:latin typeface="+mn-lt"/>
              </a:rPr>
              <a:t>섬네일 생성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ko-KR" altLang="en-US" sz="1800" b="1" dirty="0">
                <a:solidFill>
                  <a:schemeClr val="bg1"/>
                </a:solidFill>
                <a:latin typeface="+mn-lt"/>
              </a:rPr>
              <a:t>업로드 중 파일 이름 </a:t>
            </a:r>
            <a:br>
              <a:rPr lang="en-US" altLang="ko-KR" sz="1800" b="1" dirty="0">
                <a:solidFill>
                  <a:schemeClr val="bg1"/>
                </a:solidFill>
                <a:latin typeface="+mn-lt"/>
              </a:rPr>
            </a:br>
            <a:r>
              <a:rPr lang="ko-KR" altLang="en-US" sz="1800" b="1" dirty="0">
                <a:solidFill>
                  <a:schemeClr val="bg1"/>
                </a:solidFill>
                <a:latin typeface="+mn-lt"/>
              </a:rPr>
              <a:t>중복 방지</a:t>
            </a:r>
            <a:endParaRPr lang="en-US" altLang="zh-TW" sz="1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ko-KR" altLang="en-US" sz="2000" b="1" dirty="0">
                <a:solidFill>
                  <a:schemeClr val="bg1"/>
                </a:solidFill>
                <a:latin typeface="+mn-lt"/>
              </a:rPr>
              <a:t>업로드 설정 </a:t>
            </a:r>
            <a:r>
              <a:rPr lang="en-US" altLang="zh-TW" sz="2000" b="1" dirty="0">
                <a:solidFill>
                  <a:schemeClr val="bg1"/>
                </a:solidFill>
                <a:latin typeface="+mn-lt"/>
              </a:rPr>
              <a:t> </a:t>
            </a: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ko-KR" altLang="en-US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원본 파일</a:t>
            </a:r>
            <a:endParaRPr lang="en-US" altLang="zh-TW" sz="1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en-US" altLang="zh-TW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ko-KR" altLang="en-US" sz="18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트랜스코딩된 파일</a:t>
            </a:r>
            <a:endParaRPr lang="zh-TW" sz="18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101600" lvl="0">
              <a:lnSpc>
                <a:spcPct val="120000"/>
              </a:lnSpc>
              <a:buClr>
                <a:srgbClr val="2D2D2D"/>
              </a:buClr>
              <a:buSzPct val="100000"/>
            </a:pPr>
            <a:r>
              <a:rPr lang="ko-KR" altLang="en-US" sz="2000" b="1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해상도</a:t>
            </a:r>
            <a:endParaRPr lang="zh-TW" sz="20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3904025" y="1597568"/>
            <a:ext cx="4866600" cy="3184566"/>
            <a:chOff x="3770675" y="1523998"/>
            <a:chExt cx="4866600" cy="3184566"/>
          </a:xfrm>
        </p:grpSpPr>
        <p:sp>
          <p:nvSpPr>
            <p:cNvPr id="29" name="Shape 227"/>
            <p:cNvSpPr/>
            <p:nvPr/>
          </p:nvSpPr>
          <p:spPr>
            <a:xfrm>
              <a:off x="3770675" y="1523998"/>
              <a:ext cx="4866600" cy="2822032"/>
            </a:xfrm>
            <a:prstGeom prst="roundRect">
              <a:avLst>
                <a:gd name="adj" fmla="val 7476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396721" y="2724528"/>
              <a:ext cx="1936412" cy="47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2" name="圓角化對角線角落矩形 31"/>
            <p:cNvSpPr/>
            <p:nvPr/>
          </p:nvSpPr>
          <p:spPr>
            <a:xfrm>
              <a:off x="4685196" y="3664000"/>
              <a:ext cx="3028950" cy="58332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3" name="Shape 229"/>
            <p:cNvSpPr txBox="1"/>
            <p:nvPr/>
          </p:nvSpPr>
          <p:spPr>
            <a:xfrm>
              <a:off x="4512145" y="3214270"/>
              <a:ext cx="1000200" cy="42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1524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zh-TW" sz="2800" b="1" dirty="0">
                  <a:solidFill>
                    <a:schemeClr val="lt1"/>
                  </a:solidFill>
                </a:rPr>
                <a:t>37</a:t>
              </a:r>
              <a:r>
                <a:rPr lang="ko-KR" altLang="en-US" b="1" dirty="0">
                  <a:solidFill>
                    <a:schemeClr val="lt1"/>
                  </a:solidFill>
                </a:rPr>
                <a:t>초</a:t>
              </a:r>
              <a:endParaRPr lang="zh-TW" b="1" dirty="0">
                <a:solidFill>
                  <a:schemeClr val="lt1"/>
                </a:solidFill>
              </a:endParaRPr>
            </a:p>
          </p:txBody>
        </p:sp>
        <p:sp>
          <p:nvSpPr>
            <p:cNvPr id="35" name="Shape 232"/>
            <p:cNvSpPr txBox="1"/>
            <p:nvPr/>
          </p:nvSpPr>
          <p:spPr>
            <a:xfrm>
              <a:off x="7179901" y="3197698"/>
              <a:ext cx="1071600" cy="43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indent="-177800">
                <a:lnSpc>
                  <a:spcPct val="115000"/>
                </a:lnSpc>
                <a:buClr>
                  <a:schemeClr val="dk2"/>
                </a:buClr>
                <a:buSzPct val="100000"/>
              </a:pPr>
              <a:r>
                <a:rPr lang="zh-TW" sz="2800" b="1" dirty="0">
                  <a:solidFill>
                    <a:schemeClr val="lt1"/>
                  </a:solidFill>
                </a:rPr>
                <a:t>93</a:t>
              </a:r>
              <a:r>
                <a:rPr lang="ko-KR" altLang="en-US" b="1" dirty="0">
                  <a:solidFill>
                    <a:schemeClr val="lt1"/>
                  </a:solidFill>
                </a:rPr>
                <a:t>초</a:t>
              </a:r>
              <a:endParaRPr lang="zh-TW" altLang="zh-TW" b="1" dirty="0">
                <a:solidFill>
                  <a:schemeClr val="lt1"/>
                </a:solidFill>
              </a:endParaRPr>
            </a:p>
          </p:txBody>
        </p:sp>
        <p:sp>
          <p:nvSpPr>
            <p:cNvPr id="37" name="Shape 233"/>
            <p:cNvSpPr/>
            <p:nvPr/>
          </p:nvSpPr>
          <p:spPr>
            <a:xfrm>
              <a:off x="4834277" y="4066639"/>
              <a:ext cx="3082463" cy="6419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b" anchorCtr="0">
              <a:no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56</a:t>
              </a:r>
              <a:r>
                <a:rPr lang="ko-KR" altLang="en-US" b="1" dirty="0">
                  <a:solidFill>
                    <a:schemeClr val="tx1"/>
                  </a:solidFill>
                </a:rPr>
                <a:t>초</a:t>
              </a:r>
              <a:r>
                <a:rPr lang="en-US" altLang="ko-KR" b="1" dirty="0">
                  <a:solidFill>
                    <a:schemeClr val="tx1"/>
                  </a:solidFill>
                </a:rPr>
                <a:t> </a:t>
              </a:r>
              <a:r>
                <a:rPr lang="ko-KR" altLang="en-US" b="1" dirty="0">
                  <a:solidFill>
                    <a:schemeClr val="tx1"/>
                  </a:solidFill>
                </a:rPr>
                <a:t>빠름</a:t>
              </a:r>
              <a:endParaRPr lang="en-US" dirty="0"/>
            </a:p>
            <a:p>
              <a:br>
                <a:rPr lang="en-US" dirty="0"/>
              </a:br>
              <a:endParaRPr lang="zh-TW" b="1" dirty="0">
                <a:solidFill>
                  <a:srgbClr val="FF0000"/>
                </a:solidFill>
              </a:endParaRPr>
            </a:p>
          </p:txBody>
        </p:sp>
        <p:cxnSp>
          <p:nvCxnSpPr>
            <p:cNvPr id="38" name="Shape 234"/>
            <p:cNvCxnSpPr/>
            <p:nvPr/>
          </p:nvCxnSpPr>
          <p:spPr>
            <a:xfrm>
              <a:off x="6153290" y="2715011"/>
              <a:ext cx="0" cy="518526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" name="Shape 235"/>
            <p:cNvSpPr/>
            <p:nvPr/>
          </p:nvSpPr>
          <p:spPr>
            <a:xfrm>
              <a:off x="3927875" y="2021038"/>
              <a:ext cx="4709400" cy="398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/>
              <a:r>
                <a:rPr lang="zh-TW" sz="1800" b="1" dirty="0">
                  <a:solidFill>
                    <a:srgbClr val="FFFF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720p m4v -&gt; 360p mp4</a:t>
              </a:r>
              <a:endParaRPr lang="en-US" altLang="zh-TW" sz="1800" b="1" dirty="0">
                <a:solidFill>
                  <a:srgbClr val="FFFF00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ko-KR" altLang="en-US" sz="1800" b="1" dirty="0">
                  <a:solidFill>
                    <a:srgbClr val="FFFF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트랜스코딩과 업로드에 소요된 시간</a:t>
              </a:r>
              <a:endParaRPr lang="en-US" sz="1800" dirty="0">
                <a:solidFill>
                  <a:srgbClr val="FFFF00"/>
                </a:solidFill>
                <a:latin typeface="+mn-lt"/>
              </a:endParaRPr>
            </a:p>
            <a:p>
              <a:br>
                <a:rPr lang="en-US" sz="1800" dirty="0"/>
              </a:br>
              <a:endParaRPr lang="zh-TW" sz="1800" b="1" i="0" u="none" strike="noStrike" cap="none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0" name="Shape 237"/>
            <p:cNvSpPr/>
            <p:nvPr/>
          </p:nvSpPr>
          <p:spPr>
            <a:xfrm>
              <a:off x="3770675" y="1531588"/>
              <a:ext cx="48666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indent="-203200" algn="ctr">
                <a:buClr>
                  <a:schemeClr val="lt1"/>
                </a:buClr>
                <a:buSzPct val="100000"/>
              </a:pPr>
              <a:r>
                <a:rPr lang="ko-KR" altLang="en-US" sz="3000" b="1" dirty="0">
                  <a:solidFill>
                    <a:schemeClr val="lt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성능 비교 </a:t>
              </a:r>
              <a:r>
                <a:rPr lang="zh-TW" sz="3000" b="1" i="0" u="none" strike="noStrike" cap="none" dirty="0">
                  <a:solidFill>
                    <a:schemeClr val="lt1"/>
                  </a:solidFill>
                  <a:latin typeface="+mn-lt"/>
                  <a:ea typeface="Arial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41" name="矩形 40"/>
            <p:cNvSpPr/>
            <p:nvPr/>
          </p:nvSpPr>
          <p:spPr>
            <a:xfrm>
              <a:off x="3998983" y="2724528"/>
              <a:ext cx="1936412" cy="470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2" name="Shape 276"/>
            <p:cNvSpPr/>
            <p:nvPr/>
          </p:nvSpPr>
          <p:spPr>
            <a:xfrm>
              <a:off x="4083168" y="2780739"/>
              <a:ext cx="1706295" cy="338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>
                  <a:solidFill>
                    <a:srgbClr val="0066CC"/>
                  </a:solidFill>
                </a:rPr>
                <a:t>Qfinder Pro</a:t>
              </a:r>
            </a:p>
          </p:txBody>
        </p:sp>
        <p:sp>
          <p:nvSpPr>
            <p:cNvPr id="43" name="Shape 277"/>
            <p:cNvSpPr/>
            <p:nvPr/>
          </p:nvSpPr>
          <p:spPr>
            <a:xfrm>
              <a:off x="6343834" y="2745313"/>
              <a:ext cx="2070901" cy="568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zh-TW" sz="1600" b="1" dirty="0">
                  <a:solidFill>
                    <a:srgbClr val="0066CC"/>
                  </a:solidFill>
                </a:rPr>
                <a:t>S</a:t>
              </a:r>
              <a:r>
                <a:rPr lang="en-US" altLang="zh-TW" sz="1600" b="1" dirty="0">
                  <a:solidFill>
                    <a:srgbClr val="0066CC"/>
                  </a:solidFill>
                </a:rPr>
                <a:t>**</a:t>
              </a:r>
              <a:r>
                <a:rPr lang="zh-TW" sz="1600" b="1" dirty="0">
                  <a:solidFill>
                    <a:srgbClr val="0066CC"/>
                  </a:solidFill>
                </a:rPr>
                <a:t> </a:t>
              </a:r>
              <a:r>
                <a:rPr lang="en-US" altLang="zh-TW" sz="1600" b="1" dirty="0">
                  <a:solidFill>
                    <a:srgbClr val="0066CC"/>
                  </a:solidFill>
                </a:rPr>
                <a:t>Photo Station </a:t>
              </a:r>
              <a:r>
                <a:rPr lang="en-US" altLang="zh-TW" sz="1600" b="1" dirty="0" err="1">
                  <a:solidFill>
                    <a:srgbClr val="0066CC"/>
                  </a:solidFill>
                </a:rPr>
                <a:t>Uploader</a:t>
              </a:r>
              <a:endParaRPr lang="zh-TW" sz="1600" b="1" dirty="0">
                <a:solidFill>
                  <a:srgbClr val="0066CC"/>
                </a:solidFill>
              </a:endParaRPr>
            </a:p>
          </p:txBody>
        </p:sp>
      </p:grpSp>
      <p:cxnSp>
        <p:nvCxnSpPr>
          <p:cNvPr id="44" name="直線接點 43"/>
          <p:cNvCxnSpPr/>
          <p:nvPr/>
        </p:nvCxnSpPr>
        <p:spPr>
          <a:xfrm>
            <a:off x="311700" y="2081370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等腰三角形 46"/>
          <p:cNvSpPr/>
          <p:nvPr/>
        </p:nvSpPr>
        <p:spPr>
          <a:xfrm rot="5400000">
            <a:off x="503188" y="3517424"/>
            <a:ext cx="163667" cy="1045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等腰三角形 47"/>
          <p:cNvSpPr/>
          <p:nvPr/>
        </p:nvSpPr>
        <p:spPr>
          <a:xfrm rot="5400000">
            <a:off x="503188" y="3222565"/>
            <a:ext cx="163667" cy="1045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直線接點 48"/>
          <p:cNvCxnSpPr/>
          <p:nvPr/>
        </p:nvCxnSpPr>
        <p:spPr>
          <a:xfrm>
            <a:off x="311700" y="2770522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311700" y="3787260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311700" y="4138674"/>
            <a:ext cx="3055974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2" name="Shape 1512"/>
          <p:cNvSpPr txBox="1">
            <a:spLocks noGrp="1"/>
          </p:cNvSpPr>
          <p:nvPr>
            <p:ph type="body" idx="1"/>
          </p:nvPr>
        </p:nvSpPr>
        <p:spPr>
          <a:xfrm>
            <a:off x="246202" y="1357305"/>
            <a:ext cx="8683500" cy="342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16" name="Shape 1516"/>
          <p:cNvSpPr txBox="1"/>
          <p:nvPr/>
        </p:nvSpPr>
        <p:spPr>
          <a:xfrm>
            <a:off x="2339752" y="915566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4500" b="1" dirty="0">
                <a:solidFill>
                  <a:srgbClr val="F68D00"/>
                </a:solidFill>
              </a:rPr>
              <a:t>QVHelper Demo</a:t>
            </a:r>
          </a:p>
        </p:txBody>
      </p:sp>
      <p:sp>
        <p:nvSpPr>
          <p:cNvPr id="16" name="圓角化對角線角落矩形 15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15" name="圖片 14" descr="螢幕+手機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3" name="群組 41"/>
            <p:cNvGrpSpPr/>
            <p:nvPr/>
          </p:nvGrpSpPr>
          <p:grpSpPr>
            <a:xfrm>
              <a:off x="2777654" y="3524232"/>
              <a:ext cx="1148517" cy="880410"/>
              <a:chOff x="2777654" y="3524232"/>
              <a:chExt cx="1148517" cy="88041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777654" y="3524232"/>
                <a:ext cx="1148517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800" b="1" dirty="0">
                    <a:solidFill>
                      <a:srgbClr val="FF0000"/>
                    </a:solidFill>
                  </a:rPr>
                  <a:t>라이브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" name="文字方塊 18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Qfinder</a:t>
            </a:r>
            <a:r>
              <a:rPr lang="en-US" altLang="zh-TW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ko-KR" alt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데모</a:t>
            </a:r>
            <a:endParaRPr lang="zh-TW" altLang="zh-TW" sz="4400" b="1" dirty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311709" y="2346326"/>
            <a:ext cx="8292740" cy="945504"/>
          </a:xfrm>
        </p:spPr>
        <p:txBody>
          <a:bodyPr/>
          <a:lstStyle/>
          <a:p>
            <a:r>
              <a:rPr lang="en-US" altLang="ko-KR" dirty="0">
                <a:latin typeface="+mj-lt"/>
              </a:rPr>
              <a:t>360° </a:t>
            </a:r>
            <a:r>
              <a:rPr lang="ko-KR" altLang="en-US" dirty="0">
                <a:latin typeface="+mj-lt"/>
              </a:rPr>
              <a:t>파노라마 </a:t>
            </a:r>
            <a:br>
              <a:rPr lang="en-US" altLang="ko-KR" dirty="0">
                <a:latin typeface="+mj-lt"/>
              </a:rPr>
            </a:br>
            <a:r>
              <a:rPr lang="ko-KR" altLang="en-US" dirty="0">
                <a:latin typeface="+mj-lt"/>
              </a:rPr>
              <a:t>비디오</a:t>
            </a:r>
            <a:endParaRPr lang="zh-TW" altLang="en-US" dirty="0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字版面配置區 40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599" cy="555179"/>
          </a:xfrm>
        </p:spPr>
        <p:txBody>
          <a:bodyPr/>
          <a:lstStyle/>
          <a:p>
            <a:pPr>
              <a:buNone/>
            </a:pPr>
            <a:r>
              <a:rPr lang="ko-KR" altLang="en-US" dirty="0"/>
              <a:t>최신 </a:t>
            </a:r>
            <a:r>
              <a:rPr lang="en-US" altLang="ko-KR" dirty="0"/>
              <a:t>360</a:t>
            </a:r>
            <a:r>
              <a:rPr lang="ko-KR" altLang="en-US" dirty="0"/>
              <a:t>도 카메라들은 각각의 다른 재생 플레이어를 요구함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360° </a:t>
            </a:r>
            <a:r>
              <a:rPr lang="ko-KR" altLang="en-US" dirty="0"/>
              <a:t>카메라</a:t>
            </a:r>
            <a:endParaRPr lang="zh-TW" altLang="en-US" dirty="0"/>
          </a:p>
        </p:txBody>
      </p:sp>
      <p:pic>
        <p:nvPicPr>
          <p:cNvPr id="17" name="Shape 384"/>
          <p:cNvPicPr preferRelativeResize="0"/>
          <p:nvPr/>
        </p:nvPicPr>
        <p:blipFill rotWithShape="1">
          <a:blip r:embed="rId3">
            <a:alphaModFix/>
          </a:blip>
          <a:srcRect r="79648"/>
          <a:stretch/>
        </p:blipFill>
        <p:spPr>
          <a:xfrm>
            <a:off x="4506378" y="-2768776"/>
            <a:ext cx="409083" cy="113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45"/>
          <p:cNvPicPr preferRelativeResize="0"/>
          <p:nvPr/>
        </p:nvPicPr>
        <p:blipFill rotWithShape="1">
          <a:blip r:embed="rId3">
            <a:alphaModFix/>
          </a:blip>
          <a:srcRect r="79647"/>
          <a:stretch/>
        </p:blipFill>
        <p:spPr>
          <a:xfrm>
            <a:off x="1237536" y="1875550"/>
            <a:ext cx="2763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46"/>
          <p:cNvSpPr txBox="1"/>
          <p:nvPr/>
        </p:nvSpPr>
        <p:spPr>
          <a:xfrm>
            <a:off x="744164" y="2663958"/>
            <a:ext cx="1263044" cy="3836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000" dirty="0">
                <a:solidFill>
                  <a:schemeClr val="dk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Ricoh Theta V/S</a:t>
            </a:r>
          </a:p>
        </p:txBody>
      </p:sp>
      <p:pic>
        <p:nvPicPr>
          <p:cNvPr id="28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614" y="3328279"/>
            <a:ext cx="7641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48"/>
          <p:cNvSpPr txBox="1"/>
          <p:nvPr/>
        </p:nvSpPr>
        <p:spPr>
          <a:xfrm>
            <a:off x="2684227" y="4120251"/>
            <a:ext cx="1180874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000" dirty="0">
                <a:latin typeface="+mj-lt"/>
              </a:rPr>
              <a:t>ASUS 360° </a:t>
            </a:r>
            <a:r>
              <a:rPr lang="ko-KR" altLang="en-US" sz="1000" dirty="0">
                <a:latin typeface="+mj-lt"/>
              </a:rPr>
              <a:t>카메라</a:t>
            </a:r>
            <a:endParaRPr lang="en-US" altLang="zh-TW" sz="1000" dirty="0">
              <a:latin typeface="+mj-lt"/>
            </a:endParaRPr>
          </a:p>
        </p:txBody>
      </p:sp>
      <p:pic>
        <p:nvPicPr>
          <p:cNvPr id="30" name="Shape 249" descr="「samsung gear 360」的圖片搜尋結果"/>
          <p:cNvPicPr preferRelativeResize="0"/>
          <p:nvPr/>
        </p:nvPicPr>
        <p:blipFill rotWithShape="1">
          <a:blip r:embed="rId5">
            <a:alphaModFix/>
          </a:blip>
          <a:srcRect l="33442" r="33010"/>
          <a:stretch/>
        </p:blipFill>
        <p:spPr>
          <a:xfrm>
            <a:off x="3075947" y="1813126"/>
            <a:ext cx="397435" cy="88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250"/>
          <p:cNvSpPr txBox="1"/>
          <p:nvPr/>
        </p:nvSpPr>
        <p:spPr>
          <a:xfrm>
            <a:off x="2589396" y="2695176"/>
            <a:ext cx="1370536" cy="321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GB" sz="1000" dirty="0">
                <a:solidFill>
                  <a:schemeClr val="dk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Samsung  Gear 360 </a:t>
            </a:r>
          </a:p>
        </p:txBody>
      </p:sp>
      <p:pic>
        <p:nvPicPr>
          <p:cNvPr id="32" name="Shape 251" descr="C:\Users\Coco Chiang\Desktop\20170911直播母版16比9\原件\0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3213" y="1813150"/>
            <a:ext cx="1039500" cy="8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252"/>
          <p:cNvSpPr/>
          <p:nvPr/>
        </p:nvSpPr>
        <p:spPr>
          <a:xfrm>
            <a:off x="4786513" y="2685855"/>
            <a:ext cx="972900" cy="339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>
                <a:latin typeface="+mj-lt"/>
              </a:rPr>
              <a:t>Garmin</a:t>
            </a:r>
          </a:p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>
                <a:latin typeface="+mj-lt"/>
              </a:rPr>
              <a:t>VIRB</a:t>
            </a:r>
            <a:r>
              <a:rPr lang="en-GB" sz="1000" baseline="30000" dirty="0">
                <a:latin typeface="+mj-lt"/>
              </a:rPr>
              <a:t>®</a:t>
            </a:r>
            <a:r>
              <a:rPr lang="en-GB" sz="1000" dirty="0">
                <a:latin typeface="+mj-lt"/>
              </a:rPr>
              <a:t> 360</a:t>
            </a:r>
          </a:p>
        </p:txBody>
      </p:sp>
      <p:pic>
        <p:nvPicPr>
          <p:cNvPr id="34" name="Shape 2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7187" y="3291830"/>
            <a:ext cx="836999" cy="83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54"/>
          <p:cNvSpPr txBox="1"/>
          <p:nvPr/>
        </p:nvSpPr>
        <p:spPr>
          <a:xfrm>
            <a:off x="611560" y="4120251"/>
            <a:ext cx="1528252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GB" sz="1000" dirty="0">
                <a:latin typeface="+mj-lt"/>
                <a:ea typeface="微軟正黑體" pitchFamily="34" charset="-120"/>
              </a:rPr>
              <a:t>Acer  </a:t>
            </a:r>
            <a:r>
              <a:rPr lang="en-GB" sz="1000" dirty="0" err="1">
                <a:latin typeface="+mj-lt"/>
                <a:ea typeface="微軟正黑體" pitchFamily="34" charset="-120"/>
              </a:rPr>
              <a:t>Holo</a:t>
            </a:r>
            <a:r>
              <a:rPr lang="en-GB" sz="1000" dirty="0">
                <a:latin typeface="+mj-lt"/>
                <a:ea typeface="微軟正黑體" pitchFamily="34" charset="-120"/>
              </a:rPr>
              <a:t> 360 </a:t>
            </a:r>
          </a:p>
        </p:txBody>
      </p:sp>
      <p:pic>
        <p:nvPicPr>
          <p:cNvPr id="36" name="Shape 255" descr="「insta360 pro 8k」的圖片搜尋結果"/>
          <p:cNvPicPr preferRelativeResize="0"/>
          <p:nvPr/>
        </p:nvPicPr>
        <p:blipFill rotWithShape="1">
          <a:blip r:embed="rId8">
            <a:alphaModFix/>
          </a:blip>
          <a:srcRect l="23280" r="23114"/>
          <a:stretch/>
        </p:blipFill>
        <p:spPr>
          <a:xfrm>
            <a:off x="4965795" y="3328279"/>
            <a:ext cx="614336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256"/>
          <p:cNvSpPr txBox="1"/>
          <p:nvPr/>
        </p:nvSpPr>
        <p:spPr>
          <a:xfrm>
            <a:off x="4647546" y="4120251"/>
            <a:ext cx="1250835" cy="4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000" dirty="0">
                <a:latin typeface="+mj-lt"/>
              </a:rPr>
              <a:t>Insta360 Pro 8K</a:t>
            </a:r>
          </a:p>
        </p:txBody>
      </p:sp>
      <p:pic>
        <p:nvPicPr>
          <p:cNvPr id="38" name="Shape 25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799843" y="3328279"/>
            <a:ext cx="764100" cy="7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258"/>
          <p:cNvSpPr/>
          <p:nvPr/>
        </p:nvSpPr>
        <p:spPr>
          <a:xfrm>
            <a:off x="6565993" y="4141627"/>
            <a:ext cx="1231800" cy="3916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>
                <a:latin typeface="+mj-lt"/>
                <a:ea typeface="微軟正黑體" pitchFamily="34" charset="-120"/>
              </a:rPr>
              <a:t>Nikon </a:t>
            </a:r>
          </a:p>
          <a:p>
            <a:pPr lvl="0" algn="ctr" rtl="0">
              <a:spcBef>
                <a:spcPts val="0"/>
              </a:spcBef>
              <a:buClr>
                <a:srgbClr val="0045D0"/>
              </a:buClr>
              <a:buSzPct val="25000"/>
              <a:buFont typeface="Arial"/>
              <a:buNone/>
            </a:pPr>
            <a:r>
              <a:rPr lang="en-GB" sz="1000" dirty="0" err="1">
                <a:latin typeface="+mj-lt"/>
                <a:ea typeface="微軟正黑體" pitchFamily="34" charset="-120"/>
              </a:rPr>
              <a:t>KeyMission</a:t>
            </a:r>
            <a:r>
              <a:rPr lang="en-GB" sz="1000" dirty="0">
                <a:latin typeface="+mj-lt"/>
                <a:ea typeface="微軟正黑體" pitchFamily="34" charset="-120"/>
              </a:rPr>
              <a:t> 360</a:t>
            </a:r>
          </a:p>
        </p:txBody>
      </p:sp>
      <p:sp>
        <p:nvSpPr>
          <p:cNvPr id="42" name="平行四边形 1"/>
          <p:cNvSpPr/>
          <p:nvPr/>
        </p:nvSpPr>
        <p:spPr>
          <a:xfrm>
            <a:off x="6276537" y="1203598"/>
            <a:ext cx="3456384" cy="792088"/>
          </a:xfrm>
          <a:prstGeom prst="parallelogram">
            <a:avLst>
              <a:gd name="adj" fmla="val 6192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字版面配置區 40"/>
          <p:cNvSpPr txBox="1">
            <a:spLocks/>
          </p:cNvSpPr>
          <p:nvPr/>
        </p:nvSpPr>
        <p:spPr>
          <a:xfrm>
            <a:off x="6636577" y="1203598"/>
            <a:ext cx="8520599" cy="5551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ko-KR" altLang="en-US" sz="1800" b="1" dirty="0">
                <a:solidFill>
                  <a:schemeClr val="bg1"/>
                </a:solidFill>
              </a:rPr>
              <a:t>최근 인기 있는 </a:t>
            </a:r>
            <a:r>
              <a:rPr lang="en-US" altLang="ko-KR" sz="1800" b="1" dirty="0">
                <a:solidFill>
                  <a:schemeClr val="bg1"/>
                </a:solidFill>
              </a:rPr>
              <a:t>360</a:t>
            </a:r>
            <a:r>
              <a:rPr lang="ko-KR" altLang="en-US" sz="1800" b="1" dirty="0">
                <a:solidFill>
                  <a:schemeClr val="bg1"/>
                </a:solidFill>
              </a:rPr>
              <a:t>도 </a:t>
            </a:r>
            <a:br>
              <a:rPr lang="en-US" altLang="ko-KR" sz="1800" b="1" dirty="0">
                <a:solidFill>
                  <a:schemeClr val="bg1"/>
                </a:solidFill>
              </a:rPr>
            </a:br>
            <a:r>
              <a:rPr lang="en-US" altLang="ko-KR" sz="1800" b="1" dirty="0">
                <a:solidFill>
                  <a:schemeClr val="bg1"/>
                </a:solidFill>
              </a:rPr>
              <a:t>  </a:t>
            </a:r>
            <a:r>
              <a:rPr lang="ko-KR" altLang="en-US" sz="1800" b="1" dirty="0">
                <a:solidFill>
                  <a:schemeClr val="bg1"/>
                </a:solidFill>
              </a:rPr>
              <a:t>카메라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222782"/>
            <a:ext cx="8496944" cy="660552"/>
          </a:xfrm>
        </p:spPr>
        <p:txBody>
          <a:bodyPr/>
          <a:lstStyle/>
          <a:p>
            <a:r>
              <a:rPr lang="ko-KR" altLang="en-US" dirty="0"/>
              <a:t>파노라마 모드를 통한 </a:t>
            </a:r>
            <a:r>
              <a:rPr lang="en-US" altLang="ko-KR" dirty="0"/>
              <a:t>360</a:t>
            </a:r>
            <a:r>
              <a:rPr lang="ko-KR" altLang="en-US" dirty="0"/>
              <a:t>도 원본의 생동감</a:t>
            </a:r>
            <a:endParaRPr lang="zh-TW" altLang="en-US" dirty="0"/>
          </a:p>
        </p:txBody>
      </p:sp>
      <p:sp>
        <p:nvSpPr>
          <p:cNvPr id="6" name="Shape 26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7212628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/>
            <a:r>
              <a:rPr lang="en-US" altLang="ko-KR" dirty="0"/>
              <a:t>‘360</a:t>
            </a:r>
            <a:r>
              <a:rPr lang="ko-KR" altLang="en-US" dirty="0"/>
              <a:t>도 보기</a:t>
            </a:r>
            <a:r>
              <a:rPr lang="en-US" altLang="ko-KR" dirty="0"/>
              <a:t>’</a:t>
            </a:r>
            <a:r>
              <a:rPr lang="ko-KR" altLang="en-US" dirty="0"/>
              <a:t>를 지원하는 파노라마 모드를 통해 원본의 생동감을</a:t>
            </a:r>
            <a:endParaRPr lang="en-US" altLang="ko-KR" dirty="0"/>
          </a:p>
          <a:p>
            <a:pPr marL="114300" lvl="0">
              <a:buNone/>
            </a:pPr>
            <a:r>
              <a:rPr lang="ko-KR" altLang="en-US" dirty="0"/>
              <a:t>     즐길 수 있습니다</a:t>
            </a:r>
          </a:p>
          <a:p>
            <a:pPr marL="457200" lvl="0" indent="-342900"/>
            <a:r>
              <a:rPr lang="en-US" altLang="ko-KR" dirty="0"/>
              <a:t>Video Station </a:t>
            </a:r>
            <a:r>
              <a:rPr lang="ko-KR" altLang="en-US" dirty="0"/>
              <a:t>및 공유 링크에서 파노라마 모드를 지원합니다</a:t>
            </a:r>
            <a:r>
              <a:rPr lang="en-US" altLang="ko-KR" dirty="0"/>
              <a:t>.</a:t>
            </a:r>
            <a:endParaRPr lang="en-US" altLang="zh-TW" dirty="0"/>
          </a:p>
        </p:txBody>
      </p:sp>
      <p:pic>
        <p:nvPicPr>
          <p:cNvPr id="7" name="Shape 2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812" y="2373316"/>
            <a:ext cx="3532675" cy="16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7300" y="2283718"/>
            <a:ext cx="660600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5725" y="2499742"/>
            <a:ext cx="2409551" cy="1354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70"/>
          <p:cNvSpPr txBox="1"/>
          <p:nvPr/>
        </p:nvSpPr>
        <p:spPr>
          <a:xfrm>
            <a:off x="6755275" y="2852343"/>
            <a:ext cx="2312700" cy="85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04800"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Google Cardboard</a:t>
            </a:r>
          </a:p>
          <a:p>
            <a:pPr marL="457200" lvl="0" indent="-304800"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Google Daydream View</a:t>
            </a:r>
          </a:p>
          <a:p>
            <a:pPr marL="457200" lvl="0" indent="-304800"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Samsung Gear VR</a:t>
            </a:r>
          </a:p>
          <a:p>
            <a:pPr marL="457200" lvl="0" indent="-304800">
              <a:buClr>
                <a:schemeClr val="accent2"/>
              </a:buClr>
              <a:buSzPct val="70000"/>
              <a:buFontTx/>
              <a:buChar char="●"/>
            </a:pPr>
            <a:r>
              <a:rPr lang="en-GB" sz="1200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xiaomi</a:t>
            </a: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1200" dirty="0" err="1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vr</a:t>
            </a:r>
            <a:r>
              <a:rPr lang="en-GB" sz="12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play 2</a:t>
            </a:r>
          </a:p>
        </p:txBody>
      </p:sp>
      <p:pic>
        <p:nvPicPr>
          <p:cNvPr id="13316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0352" y="958950"/>
            <a:ext cx="1206227" cy="1180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323528" y="255014"/>
            <a:ext cx="7165459" cy="660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/>
              <a:t>Video Station</a:t>
            </a: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51" y="2682213"/>
            <a:ext cx="4409289" cy="1979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540" y="2725900"/>
            <a:ext cx="3094131" cy="19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C:\Users\user\Desktop\TS-x28A_PPT\360放大2-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9775" y="1995686"/>
            <a:ext cx="1688729" cy="1711590"/>
          </a:xfrm>
          <a:prstGeom prst="rect">
            <a:avLst/>
          </a:prstGeom>
          <a:noFill/>
        </p:spPr>
      </p:pic>
      <p:pic>
        <p:nvPicPr>
          <p:cNvPr id="12291" name="Picture 3" descr="C:\Users\user\Desktop\TS-x28A_PPT\360放大1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851670"/>
            <a:ext cx="1688729" cy="1711590"/>
          </a:xfrm>
          <a:prstGeom prst="rect">
            <a:avLst/>
          </a:prstGeom>
          <a:noFill/>
        </p:spPr>
      </p:pic>
      <p:pic>
        <p:nvPicPr>
          <p:cNvPr id="1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584" y="1131590"/>
            <a:ext cx="4006047" cy="1447924"/>
          </a:xfrm>
          <a:prstGeom prst="rect">
            <a:avLst/>
          </a:prstGeom>
          <a:noFill/>
        </p:spPr>
      </p:pic>
      <p:sp>
        <p:nvSpPr>
          <p:cNvPr id="14" name="文字版面配置區 10"/>
          <p:cNvSpPr txBox="1">
            <a:spLocks/>
          </p:cNvSpPr>
          <p:nvPr/>
        </p:nvSpPr>
        <p:spPr>
          <a:xfrm>
            <a:off x="1259632" y="1282695"/>
            <a:ext cx="3456384" cy="84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r>
              <a:rPr lang="ko-KR" altLang="en-US" sz="1600" b="1" dirty="0">
                <a:solidFill>
                  <a:schemeClr val="bg1"/>
                </a:solidFill>
              </a:rPr>
              <a:t>자동인식 되지 않는 </a:t>
            </a:r>
            <a:r>
              <a:rPr lang="en-US" altLang="ko-KR" sz="1600" b="1" dirty="0">
                <a:solidFill>
                  <a:schemeClr val="bg1"/>
                </a:solidFill>
              </a:rPr>
              <a:t>360</a:t>
            </a:r>
            <a:r>
              <a:rPr lang="ko-KR" altLang="en-US" sz="1600" b="1" dirty="0">
                <a:solidFill>
                  <a:schemeClr val="bg1"/>
                </a:solidFill>
              </a:rPr>
              <a:t>도 영상의  파노라마 모드 수동 전환 지원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pic>
        <p:nvPicPr>
          <p:cNvPr id="15363" name="Picture 3" descr="C:\Users\user\Desktop\TS-x28A_PPT\對話框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3623" y="1131590"/>
            <a:ext cx="4006047" cy="1656184"/>
          </a:xfrm>
          <a:prstGeom prst="rect">
            <a:avLst/>
          </a:prstGeom>
          <a:noFill/>
        </p:spPr>
      </p:pic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>
          <a:xfrm>
            <a:off x="5148064" y="1203598"/>
            <a:ext cx="3600400" cy="844650"/>
          </a:xfrm>
        </p:spPr>
        <p:txBody>
          <a:bodyPr/>
          <a:lstStyle/>
          <a:p>
            <a:pPr>
              <a:buNone/>
            </a:pPr>
            <a:r>
              <a:rPr lang="en-US" altLang="ko-KR" sz="1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Video Station</a:t>
            </a:r>
            <a:r>
              <a:rPr lang="ko-KR" altLang="en-US" sz="1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은 </a:t>
            </a:r>
            <a:r>
              <a:rPr lang="en-US" altLang="ko-KR" sz="1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360</a:t>
            </a:r>
            <a:r>
              <a:rPr lang="ko-KR" altLang="en-US" sz="1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도 카메라로 촬영된 비디오를 자동으로 인식해</a:t>
            </a:r>
            <a:r>
              <a:rPr lang="en-US" altLang="ko-KR" sz="1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ko-KR" altLang="en-US" sz="1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검색 시 자동으로 파노라마 모드를 활성화합니다</a:t>
            </a:r>
            <a:endParaRPr lang="en-US" altLang="zh-TW" sz="14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754" y="2020400"/>
            <a:ext cx="3929377" cy="21018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橢圓 14"/>
          <p:cNvSpPr/>
          <p:nvPr/>
        </p:nvSpPr>
        <p:spPr>
          <a:xfrm>
            <a:off x="7848673" y="1635646"/>
            <a:ext cx="1152128" cy="11521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dirty="0"/>
              <a:t>VLC Player</a:t>
            </a:r>
            <a:r>
              <a:rPr lang="ko-KR" altLang="en-US" dirty="0"/>
              <a:t>로 즐기는 </a:t>
            </a:r>
            <a:r>
              <a:rPr lang="en-US" altLang="ko-KR" dirty="0"/>
              <a:t>360</a:t>
            </a:r>
            <a:r>
              <a:rPr lang="ko-KR" altLang="en-US" dirty="0"/>
              <a:t>도 비디오</a:t>
            </a:r>
            <a:endParaRPr lang="en-GB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28" y="2089675"/>
            <a:ext cx="4545494" cy="204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1090" y="1672717"/>
            <a:ext cx="886075" cy="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5508104" y="3962311"/>
            <a:ext cx="3000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VLC Player 3.0.0</a:t>
            </a:r>
          </a:p>
        </p:txBody>
      </p:sp>
      <p:sp>
        <p:nvSpPr>
          <p:cNvPr id="14" name="橢圓 13"/>
          <p:cNvSpPr/>
          <p:nvPr/>
        </p:nvSpPr>
        <p:spPr>
          <a:xfrm>
            <a:off x="179512" y="1635646"/>
            <a:ext cx="1152128" cy="11521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2" descr="C:\Users\user\Desktop\TS-x28A_PPT\qvhelper_2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544" y="1804678"/>
            <a:ext cx="814065" cy="814065"/>
          </a:xfrm>
          <a:prstGeom prst="rect">
            <a:avLst/>
          </a:prstGeom>
          <a:noFill/>
        </p:spPr>
      </p:pic>
      <p:sp>
        <p:nvSpPr>
          <p:cNvPr id="16" name="向右箭號 15"/>
          <p:cNvSpPr/>
          <p:nvPr/>
        </p:nvSpPr>
        <p:spPr>
          <a:xfrm>
            <a:off x="3627080" y="1419622"/>
            <a:ext cx="2100077" cy="1728192"/>
          </a:xfrm>
          <a:prstGeom prst="rightArrow">
            <a:avLst>
              <a:gd name="adj1" fmla="val 58580"/>
              <a:gd name="adj2" fmla="val 357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4" name="Shape 294"/>
          <p:cNvSpPr txBox="1"/>
          <p:nvPr/>
        </p:nvSpPr>
        <p:spPr>
          <a:xfrm>
            <a:off x="3707904" y="1815442"/>
            <a:ext cx="1800200" cy="10306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b="1" dirty="0">
                <a:solidFill>
                  <a:schemeClr val="bg1"/>
                </a:solidFill>
              </a:rPr>
              <a:t>Video Station</a:t>
            </a:r>
            <a:r>
              <a:rPr lang="ko-KR" altLang="en-US" b="1" dirty="0">
                <a:solidFill>
                  <a:schemeClr val="bg1"/>
                </a:solidFill>
              </a:rPr>
              <a:t>을 통해 </a:t>
            </a:r>
            <a:r>
              <a:rPr lang="en-US" altLang="zh-TW" b="1" dirty="0">
                <a:solidFill>
                  <a:schemeClr val="bg1"/>
                </a:solidFill>
              </a:rPr>
              <a:t>VLC Player 3.0.0</a:t>
            </a:r>
            <a:r>
              <a:rPr lang="ko-KR" altLang="en-US" b="1" dirty="0">
                <a:solidFill>
                  <a:schemeClr val="bg1"/>
                </a:solidFill>
              </a:rPr>
              <a:t>으로 스트리밍</a:t>
            </a:r>
            <a:endParaRPr lang="en-US" altLang="zh-TW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8" name="群組 41"/>
            <p:cNvGrpSpPr/>
            <p:nvPr/>
          </p:nvGrpSpPr>
          <p:grpSpPr>
            <a:xfrm>
              <a:off x="2777655" y="3524233"/>
              <a:ext cx="1148516" cy="880409"/>
              <a:chOff x="2777655" y="3524233"/>
              <a:chExt cx="1148516" cy="88040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777655" y="3524233"/>
                <a:ext cx="1148516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800" b="1" dirty="0">
                    <a:solidFill>
                      <a:srgbClr val="FF0000"/>
                    </a:solidFill>
                  </a:rPr>
                  <a:t>라이브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1907704" y="843558"/>
            <a:ext cx="67687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360° </a:t>
            </a:r>
            <a:r>
              <a:rPr lang="ko-KR" alt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파노라마 </a:t>
            </a:r>
            <a:br>
              <a:rPr lang="en-US" altLang="ko-KR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</a:br>
            <a:r>
              <a:rPr lang="ko-KR" alt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비디오 데모</a:t>
            </a:r>
            <a:endParaRPr lang="zh-TW" altLang="zh-TW" sz="4400" b="1" dirty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>
                <a:latin typeface="+mj-lt"/>
              </a:rPr>
              <a:t>Qphoto</a:t>
            </a:r>
            <a:r>
              <a:rPr lang="en-US" altLang="zh-TW" dirty="0">
                <a:latin typeface="+mj-lt"/>
              </a:rPr>
              <a:t> 3</a:t>
            </a:r>
            <a:endParaRPr lang="zh-TW" altLang="en-US" dirty="0">
              <a:latin typeface="+mj-lt"/>
            </a:endParaRPr>
          </a:p>
        </p:txBody>
      </p:sp>
      <p:pic>
        <p:nvPicPr>
          <p:cNvPr id="10" name="Shape 3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3848" y="1779662"/>
            <a:ext cx="752167" cy="7521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5"/>
          <p:cNvSpPr>
            <a:spLocks noGrp="1"/>
          </p:cNvSpPr>
          <p:nvPr>
            <p:ph type="subTitle" idx="1"/>
          </p:nvPr>
        </p:nvSpPr>
        <p:spPr>
          <a:xfrm>
            <a:off x="311700" y="2715766"/>
            <a:ext cx="8520599" cy="576064"/>
          </a:xfrm>
        </p:spPr>
        <p:txBody>
          <a:bodyPr/>
          <a:lstStyle/>
          <a:p>
            <a:r>
              <a:rPr lang="ko-KR" altLang="en-US" sz="2200" b="1">
                <a:latin typeface="+mj-lt"/>
              </a:rPr>
              <a:t>활용성이 풍부한 모바일 앱</a:t>
            </a:r>
            <a:endParaRPr lang="zh-TW" altLang="en-US" sz="2200" dirty="0">
              <a:latin typeface="+mj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312" descr="GOPR2306.JPG.jpg"/>
          <p:cNvPicPr preferRelativeResize="0"/>
          <p:nvPr/>
        </p:nvPicPr>
        <p:blipFill rotWithShape="1">
          <a:blip r:embed="rId2">
            <a:alphaModFix/>
          </a:blip>
          <a:srcRect t="7883" b="7891"/>
          <a:stretch/>
        </p:blipFill>
        <p:spPr>
          <a:xfrm>
            <a:off x="467544" y="1203598"/>
            <a:ext cx="5000700" cy="31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222782"/>
            <a:ext cx="7992888" cy="660552"/>
          </a:xfrm>
        </p:spPr>
        <p:txBody>
          <a:bodyPr/>
          <a:lstStyle/>
          <a:p>
            <a:pPr lvl="0"/>
            <a:r>
              <a:rPr lang="ko-KR" altLang="en-US" dirty="0"/>
              <a:t>여행의 즐거운 순간을 촬영</a:t>
            </a:r>
            <a:r>
              <a:rPr lang="en-US" altLang="ko-KR" dirty="0"/>
              <a:t> </a:t>
            </a:r>
            <a:r>
              <a:rPr lang="ko-KR" altLang="en-US" dirty="0"/>
              <a:t>후 공유</a:t>
            </a:r>
            <a:endParaRPr lang="en-GB" dirty="0"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599" cy="1059235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7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3933" y="2309747"/>
            <a:ext cx="910075" cy="9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950" y="2427734"/>
            <a:ext cx="1026525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050" y="3420500"/>
            <a:ext cx="1026525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400" y="3478738"/>
            <a:ext cx="910075" cy="9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Picture 2" descr="C:\Users\user\Desktop\TS-x28A_PPT\對話框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2" y="1707654"/>
            <a:ext cx="2828283" cy="1663948"/>
          </a:xfrm>
          <a:prstGeom prst="rect">
            <a:avLst/>
          </a:prstGeom>
          <a:noFill/>
        </p:spPr>
      </p:pic>
      <p:sp>
        <p:nvSpPr>
          <p:cNvPr id="14" name="文字版面配置區 10"/>
          <p:cNvSpPr txBox="1">
            <a:spLocks/>
          </p:cNvSpPr>
          <p:nvPr/>
        </p:nvSpPr>
        <p:spPr>
          <a:xfrm>
            <a:off x="6372200" y="1851670"/>
            <a:ext cx="4464496" cy="8446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r>
              <a:rPr lang="ko-KR" altLang="en-US" sz="2000" b="1" dirty="0">
                <a:solidFill>
                  <a:schemeClr val="bg1"/>
                </a:solidFill>
              </a:rPr>
              <a:t>사진 좀 </a:t>
            </a:r>
            <a:br>
              <a:rPr lang="en-US" altLang="ko-KR" sz="2000" b="1" dirty="0">
                <a:solidFill>
                  <a:schemeClr val="bg1"/>
                </a:solidFill>
              </a:rPr>
            </a:br>
            <a:r>
              <a:rPr lang="ko-KR" altLang="en-US" sz="2000" b="1" dirty="0">
                <a:solidFill>
                  <a:schemeClr val="bg1"/>
                </a:solidFill>
              </a:rPr>
              <a:t>보내주세요</a:t>
            </a:r>
            <a:r>
              <a:rPr lang="en-US" altLang="ko-KR" sz="2000" b="1" dirty="0">
                <a:solidFill>
                  <a:schemeClr val="bg1"/>
                </a:solidFill>
              </a:rPr>
              <a:t>!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边形 1"/>
          <p:cNvSpPr/>
          <p:nvPr/>
        </p:nvSpPr>
        <p:spPr>
          <a:xfrm>
            <a:off x="-1404664" y="1707654"/>
            <a:ext cx="5688632" cy="2376264"/>
          </a:xfrm>
          <a:prstGeom prst="parallelogram">
            <a:avLst>
              <a:gd name="adj" fmla="val 4302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Picture 3" descr="C:\Users\user\Desktop\TS-x28A_PPT\TS-228A_Top-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2" y="1491630"/>
            <a:ext cx="4514675" cy="282167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平行四邊形 19"/>
          <p:cNvSpPr/>
          <p:nvPr/>
        </p:nvSpPr>
        <p:spPr>
          <a:xfrm>
            <a:off x="-972616" y="3042213"/>
            <a:ext cx="3672408" cy="4413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平行四邊形 20"/>
          <p:cNvSpPr/>
          <p:nvPr/>
        </p:nvSpPr>
        <p:spPr>
          <a:xfrm>
            <a:off x="-828600" y="2540992"/>
            <a:ext cx="3672408" cy="4413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平行四邊形 34"/>
          <p:cNvSpPr/>
          <p:nvPr/>
        </p:nvSpPr>
        <p:spPr>
          <a:xfrm>
            <a:off x="-972616" y="3570570"/>
            <a:ext cx="3672408" cy="441340"/>
          </a:xfrm>
          <a:prstGeom prst="parallelogram">
            <a:avLst>
              <a:gd name="adj" fmla="val 557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C:\Users\user\Desktop\65158037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0804" y="856258"/>
            <a:ext cx="7537780" cy="3888432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3006"/>
            <a:ext cx="7704856" cy="660552"/>
          </a:xfrm>
        </p:spPr>
        <p:txBody>
          <a:bodyPr/>
          <a:lstStyle/>
          <a:p>
            <a:r>
              <a:rPr lang="en-US" altLang="ko-KR" dirty="0"/>
              <a:t>NAS </a:t>
            </a:r>
            <a:r>
              <a:rPr lang="ko-KR" altLang="en-US" dirty="0"/>
              <a:t>입문자를 위한 최고의 선택</a:t>
            </a:r>
            <a:endParaRPr kumimoji="1" lang="zh-TW" altLang="en-US" sz="28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43000" y="351648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VLC 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미디어 플레이어를 통한 스트리밍 재생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143000" y="260160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스냅샷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-36512" y="2984634"/>
            <a:ext cx="255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PC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에서 트랜스코딩하고 </a:t>
            </a:r>
            <a:r>
              <a:rPr lang="en-US" altLang="ko-KR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Qfinder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Pro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를 통해 업로드</a:t>
            </a:r>
            <a:endParaRPr kumimoji="1"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51520" y="1761078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내장 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1GB RAM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으로</a:t>
            </a:r>
            <a:r>
              <a:rPr lang="en-US" altLang="ko-KR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,</a:t>
            </a:r>
            <a:r>
              <a:rPr lang="ko-KR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합리적인 가격에 스냅샷 기능까지 제공합니다</a:t>
            </a:r>
            <a:endParaRPr kumimoji="1"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028" name="Picture 4" descr="C:\Users\user\Desktop\對話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1059582"/>
            <a:ext cx="2520280" cy="1512168"/>
          </a:xfrm>
          <a:prstGeom prst="rect">
            <a:avLst/>
          </a:prstGeom>
          <a:noFill/>
        </p:spPr>
      </p:pic>
      <p:sp>
        <p:nvSpPr>
          <p:cNvPr id="25" name="文字方塊 24"/>
          <p:cNvSpPr txBox="1"/>
          <p:nvPr/>
        </p:nvSpPr>
        <p:spPr>
          <a:xfrm>
            <a:off x="5034040" y="1545635"/>
            <a:ext cx="2490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 </a:t>
            </a:r>
            <a:r>
              <a:rPr lang="ko-KR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합리적인 가격</a:t>
            </a:r>
          </a:p>
          <a:p>
            <a:r>
              <a:rPr lang="en-US" altLang="ko-KR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2 </a:t>
            </a:r>
            <a:r>
              <a:rPr lang="ko-KR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스냅샷 지원</a:t>
            </a:r>
          </a:p>
          <a:p>
            <a:r>
              <a:rPr lang="en-US" altLang="ko-KR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3 </a:t>
            </a:r>
            <a:r>
              <a:rPr lang="ko-KR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멀티미디어 지원</a:t>
            </a:r>
          </a:p>
          <a:p>
            <a:r>
              <a:rPr lang="en-US" altLang="ko-KR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4 </a:t>
            </a:r>
            <a:r>
              <a:rPr lang="ko-KR" altLang="en-US" sz="1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편리하고 유연한 사용 환경</a:t>
            </a:r>
            <a:endParaRPr kumimoji="1" lang="zh-TW" altLang="en-US" sz="13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5118072" y="1113587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</a:t>
            </a:r>
            <a:r>
              <a:rPr lang="ko-KR" altLang="en-US" sz="11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를 처음으로 사려고 하는데 이런 기능들이 있었으면 좋겠어</a:t>
            </a:r>
            <a:r>
              <a:rPr lang="en-US" altLang="ko-KR" sz="1100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.</a:t>
            </a:r>
            <a:endParaRPr lang="zh-TW" altLang="en-US" sz="11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3318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222782"/>
            <a:ext cx="8820472" cy="660552"/>
          </a:xfrm>
        </p:spPr>
        <p:txBody>
          <a:bodyPr/>
          <a:lstStyle/>
          <a:p>
            <a:r>
              <a:rPr lang="ko-KR" altLang="en-US" dirty="0"/>
              <a:t>슈퍼 </a:t>
            </a:r>
            <a:r>
              <a:rPr lang="ko-KR" altLang="en-US" dirty="0" err="1"/>
              <a:t>스튜핏</a:t>
            </a:r>
            <a:r>
              <a:rPr lang="en-US" altLang="ko-KR" dirty="0"/>
              <a:t>!!</a:t>
            </a: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Shape 324" descr="ChMkJ1XRfmyIWnAxAAD1dqV8MUoAAAMRgJXL_gAAPWO919.jpg"/>
          <p:cNvPicPr preferRelativeResize="0"/>
          <p:nvPr/>
        </p:nvPicPr>
        <p:blipFill rotWithShape="1">
          <a:blip r:embed="rId2">
            <a:alphaModFix/>
          </a:blip>
          <a:srcRect b="8491"/>
          <a:stretch/>
        </p:blipFill>
        <p:spPr>
          <a:xfrm>
            <a:off x="395028" y="1535375"/>
            <a:ext cx="3528900" cy="2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25"/>
          <p:cNvSpPr txBox="1"/>
          <p:nvPr/>
        </p:nvSpPr>
        <p:spPr>
          <a:xfrm>
            <a:off x="4248472" y="1535375"/>
            <a:ext cx="4572000" cy="4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ko-KR" altLang="en-US" sz="2100" b="1" dirty="0"/>
              <a:t>휴대폰을 빠뜨리고 말았어요</a:t>
            </a:r>
            <a:r>
              <a:rPr lang="en-US" altLang="ko-KR" sz="2100" b="1" dirty="0"/>
              <a:t>!</a:t>
            </a:r>
            <a:endParaRPr lang="en-US" altLang="zh-TW" sz="2100" dirty="0"/>
          </a:p>
        </p:txBody>
      </p:sp>
      <p:pic>
        <p:nvPicPr>
          <p:cNvPr id="9" name="Shape 327" descr="表情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9524" y="2172986"/>
            <a:ext cx="700508" cy="1910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26"/>
          <p:cNvSpPr txBox="1"/>
          <p:nvPr/>
        </p:nvSpPr>
        <p:spPr>
          <a:xfrm>
            <a:off x="4824536" y="2211710"/>
            <a:ext cx="3923928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ts val="2200"/>
              </a:lnSpc>
            </a:pPr>
            <a:r>
              <a:rPr lang="ko-KR" altLang="en-US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휴대폰을 못 </a:t>
            </a:r>
            <a:r>
              <a:rPr lang="ko-KR" altLang="en-US" sz="2000" b="1" dirty="0" err="1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쓰게됐어</a:t>
            </a:r>
            <a:r>
              <a:rPr lang="en-US" altLang="ko-KR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...</a:t>
            </a:r>
          </a:p>
          <a:p>
            <a:pPr>
              <a:lnSpc>
                <a:spcPts val="2200"/>
              </a:lnSpc>
            </a:pPr>
            <a:endParaRPr lang="en-US" altLang="ko-KR" sz="2000" b="1" dirty="0">
              <a:solidFill>
                <a:schemeClr val="accent2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  <a:p>
            <a:pPr>
              <a:lnSpc>
                <a:spcPts val="2200"/>
              </a:lnSpc>
            </a:pPr>
            <a:r>
              <a:rPr lang="ko-KR" altLang="en-US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내 소중한 사진</a:t>
            </a:r>
            <a:r>
              <a:rPr lang="en-US" altLang="ko-KR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, </a:t>
            </a:r>
            <a:r>
              <a:rPr lang="ko-KR" altLang="en-US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비디오</a:t>
            </a:r>
            <a:r>
              <a:rPr lang="en-US" altLang="ko-KR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, </a:t>
            </a:r>
            <a:r>
              <a:rPr lang="ko-KR" altLang="en-US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그리고 추억들을 날려 </a:t>
            </a:r>
            <a:r>
              <a:rPr lang="ko-KR" altLang="en-US" sz="2000" b="1" dirty="0" err="1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버렸어</a:t>
            </a:r>
            <a:r>
              <a:rPr lang="en-US" altLang="ko-KR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...</a:t>
            </a:r>
          </a:p>
          <a:p>
            <a:pPr>
              <a:lnSpc>
                <a:spcPts val="2200"/>
              </a:lnSpc>
            </a:pPr>
            <a:endParaRPr lang="en-US" altLang="ko-KR" sz="2000" b="1" dirty="0">
              <a:solidFill>
                <a:schemeClr val="accent2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  <a:p>
            <a:pPr>
              <a:lnSpc>
                <a:spcPts val="2200"/>
              </a:lnSpc>
            </a:pPr>
            <a:r>
              <a:rPr lang="ko-KR" altLang="en-US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왜 빨리 안보내는 거야</a:t>
            </a:r>
            <a:r>
              <a:rPr lang="en-US" altLang="ko-KR" sz="2000" b="1" dirty="0">
                <a:solidFill>
                  <a:schemeClr val="accent2"/>
                </a:solidFill>
                <a:latin typeface="+mj-lt"/>
                <a:ea typeface="微軟正黑體" pitchFamily="34" charset="-120"/>
                <a:cs typeface="Calibri"/>
                <a:sym typeface="Calibri"/>
              </a:rPr>
              <a:t>!!</a:t>
            </a:r>
            <a:endParaRPr lang="en-GB" sz="2000" b="1" dirty="0">
              <a:solidFill>
                <a:schemeClr val="accent2"/>
              </a:solidFill>
              <a:latin typeface="+mj-lt"/>
              <a:ea typeface="微軟正黑體" pitchFamily="34" charset="-120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化對角線角落矩形 25"/>
          <p:cNvSpPr/>
          <p:nvPr/>
        </p:nvSpPr>
        <p:spPr>
          <a:xfrm>
            <a:off x="899592" y="2404136"/>
            <a:ext cx="7344816" cy="211183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化對角線角落矩形 26"/>
          <p:cNvSpPr/>
          <p:nvPr/>
        </p:nvSpPr>
        <p:spPr>
          <a:xfrm>
            <a:off x="899592" y="1203598"/>
            <a:ext cx="7344816" cy="103282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458" name="Picture 2" descr="C:\Users\user\Desktop\TS-x28A_PPT\p6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2745" y="2417630"/>
            <a:ext cx="6827647" cy="1728248"/>
          </a:xfrm>
          <a:prstGeom prst="rect">
            <a:avLst/>
          </a:prstGeom>
          <a:noFill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7544" y="255014"/>
            <a:ext cx="8352928" cy="660552"/>
          </a:xfrm>
        </p:spPr>
        <p:txBody>
          <a:bodyPr/>
          <a:lstStyle/>
          <a:p>
            <a:r>
              <a:rPr lang="ko-KR" altLang="en-US" spc="-150" dirty="0"/>
              <a:t>사진</a:t>
            </a:r>
            <a:r>
              <a:rPr lang="en-US" altLang="ko-KR" spc="-150" dirty="0"/>
              <a:t>/</a:t>
            </a:r>
            <a:r>
              <a:rPr lang="ko-KR" altLang="en-US" spc="-150" dirty="0"/>
              <a:t>비디오 실시간 업로드</a:t>
            </a:r>
            <a:r>
              <a:rPr lang="en-US" altLang="ko-KR" spc="-150" dirty="0"/>
              <a:t>, </a:t>
            </a:r>
            <a:r>
              <a:rPr lang="ko-KR" altLang="en-US" spc="-150" dirty="0"/>
              <a:t>스토리지의 확장</a:t>
            </a:r>
            <a:endParaRPr lang="zh-TW" altLang="en-US" sz="2800" spc="-150" dirty="0"/>
          </a:p>
        </p:txBody>
      </p:sp>
      <p:sp>
        <p:nvSpPr>
          <p:cNvPr id="18" name="Shape 344"/>
          <p:cNvSpPr txBox="1"/>
          <p:nvPr/>
        </p:nvSpPr>
        <p:spPr>
          <a:xfrm>
            <a:off x="3419872" y="1553802"/>
            <a:ext cx="4680520" cy="5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ko-KR" altLang="en-US" sz="1800" b="1" dirty="0"/>
              <a:t>사진과 비디오를 저장할 메모리가 부족합니다</a:t>
            </a:r>
            <a:r>
              <a:rPr lang="en-US" altLang="ko-KR" sz="1800" b="1" dirty="0"/>
              <a:t>.</a:t>
            </a:r>
            <a:endParaRPr lang="en-GB"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345"/>
          <p:cNvSpPr txBox="1"/>
          <p:nvPr/>
        </p:nvSpPr>
        <p:spPr>
          <a:xfrm>
            <a:off x="4152309" y="3651870"/>
            <a:ext cx="1224136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en-GB" sz="1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4G / Wi-Fi</a:t>
            </a:r>
          </a:p>
        </p:txBody>
      </p:sp>
      <p:sp>
        <p:nvSpPr>
          <p:cNvPr id="20" name="Shape 346"/>
          <p:cNvSpPr txBox="1"/>
          <p:nvPr/>
        </p:nvSpPr>
        <p:spPr>
          <a:xfrm>
            <a:off x="1272744" y="4149296"/>
            <a:ext cx="7187687" cy="3666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ko-KR" altLang="en-US" sz="1600" b="1" dirty="0"/>
              <a:t>사진과 비디오를 촬영과 동시에 실시간으로 </a:t>
            </a:r>
            <a:r>
              <a:rPr lang="en-US" altLang="ko-KR" sz="1600" b="1" dirty="0"/>
              <a:t>NAS</a:t>
            </a:r>
            <a:r>
              <a:rPr lang="ko-KR" altLang="en-US" sz="1600" b="1" dirty="0"/>
              <a:t>에 업로드하여 손쉽게 공유 할 수 있습니다</a:t>
            </a:r>
            <a:r>
              <a:rPr lang="en-US" altLang="ko-KR" sz="1600" b="1" dirty="0"/>
              <a:t>.</a:t>
            </a:r>
            <a:endParaRPr lang="en-GB" sz="1600" b="1" i="0" u="none" strike="noStrike" cap="none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4" name="平行四边形 1"/>
          <p:cNvSpPr/>
          <p:nvPr/>
        </p:nvSpPr>
        <p:spPr>
          <a:xfrm>
            <a:off x="755576" y="2520280"/>
            <a:ext cx="1332656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60736" y="25339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현재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8" name="平行四边形 1"/>
          <p:cNvSpPr/>
          <p:nvPr/>
        </p:nvSpPr>
        <p:spPr>
          <a:xfrm>
            <a:off x="755576" y="1324674"/>
            <a:ext cx="1332656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260736" y="133832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과거</a:t>
            </a:r>
            <a:endParaRPr kumimoji="1" lang="en-US" altLang="zh-TW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9459" name="Picture 3" descr="C:\Users\user\Desktop\TS-x28A_PPT\手機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249424"/>
            <a:ext cx="530892" cy="925215"/>
          </a:xfrm>
          <a:prstGeom prst="rect">
            <a:avLst/>
          </a:prstGeom>
          <a:noFill/>
        </p:spPr>
      </p:pic>
      <p:pic>
        <p:nvPicPr>
          <p:cNvPr id="19461" name="Picture 5" descr="C:\Users\user\Desktop\TS-x28A_PPT\圖片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4591" y="2547036"/>
            <a:ext cx="655521" cy="576064"/>
          </a:xfrm>
          <a:prstGeom prst="rect">
            <a:avLst/>
          </a:prstGeom>
          <a:noFill/>
        </p:spPr>
      </p:pic>
      <p:pic>
        <p:nvPicPr>
          <p:cNvPr id="19462" name="Picture 6" descr="C:\Users\user\Desktop\TS-x28A_PPT\影片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79935">
            <a:off x="4208827" y="2638932"/>
            <a:ext cx="576064" cy="50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圓角化對角線角落矩形 4"/>
          <p:cNvSpPr/>
          <p:nvPr/>
        </p:nvSpPr>
        <p:spPr>
          <a:xfrm>
            <a:off x="1187624" y="627534"/>
            <a:ext cx="6912768" cy="3312368"/>
          </a:xfrm>
          <a:prstGeom prst="round2DiagRect">
            <a:avLst>
              <a:gd name="adj1" fmla="val 3284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3"/>
          <p:cNvGrpSpPr/>
          <p:nvPr/>
        </p:nvGrpSpPr>
        <p:grpSpPr>
          <a:xfrm>
            <a:off x="323528" y="2139702"/>
            <a:ext cx="3613548" cy="2757926"/>
            <a:chOff x="1756752" y="3070248"/>
            <a:chExt cx="3201972" cy="2443804"/>
          </a:xfrm>
        </p:grpSpPr>
        <p:pic>
          <p:nvPicPr>
            <p:cNvPr id="7" name="圖片 6" descr="螢幕+手機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4" name="群組 41"/>
            <p:cNvGrpSpPr/>
            <p:nvPr/>
          </p:nvGrpSpPr>
          <p:grpSpPr>
            <a:xfrm>
              <a:off x="2777655" y="3524232"/>
              <a:ext cx="1148516" cy="880410"/>
              <a:chOff x="2777655" y="3524232"/>
              <a:chExt cx="1148516" cy="88041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777655" y="3524232"/>
                <a:ext cx="1148516" cy="845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800" b="1" dirty="0">
                    <a:solidFill>
                      <a:srgbClr val="FF0000"/>
                    </a:solidFill>
                  </a:rPr>
                  <a:t>라이브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  <a:p>
                <a:pPr algn="ctr"/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" name="文字方塊 10"/>
          <p:cNvSpPr txBox="1"/>
          <p:nvPr/>
        </p:nvSpPr>
        <p:spPr>
          <a:xfrm>
            <a:off x="2483768" y="1203598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err="1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Qphoto</a:t>
            </a:r>
            <a:r>
              <a:rPr lang="en-US" altLang="zh-TW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 3 </a:t>
            </a:r>
            <a:r>
              <a:rPr lang="ko-KR" altLang="en-US" sz="4400" b="1" dirty="0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itchFamily="34" charset="-120"/>
              </a:rPr>
              <a:t>데모</a:t>
            </a:r>
            <a:endParaRPr lang="zh-TW" altLang="zh-TW" sz="4400" b="1" dirty="0">
              <a:solidFill>
                <a:schemeClr val="accent4">
                  <a:lumMod val="75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TS-x28A_PPT\QNAP-0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7" y="517052"/>
            <a:ext cx="1800199" cy="326506"/>
          </a:xfrm>
          <a:prstGeom prst="rect">
            <a:avLst/>
          </a:prstGeom>
          <a:noFill/>
        </p:spPr>
      </p:pic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311709" y="1986286"/>
            <a:ext cx="8292740" cy="945504"/>
          </a:xfrm>
        </p:spPr>
        <p:txBody>
          <a:bodyPr/>
          <a:lstStyle/>
          <a:p>
            <a:r>
              <a:rPr lang="en-US" altLang="ko-KR" dirty="0">
                <a:latin typeface="+mj-lt"/>
              </a:rPr>
              <a:t>2018</a:t>
            </a:r>
            <a:r>
              <a:rPr lang="ko-KR" altLang="en-US" dirty="0">
                <a:latin typeface="+mj-lt"/>
              </a:rPr>
              <a:t>년 </a:t>
            </a:r>
            <a:r>
              <a:rPr lang="en-US" altLang="ko-KR" dirty="0">
                <a:latin typeface="+mj-lt"/>
              </a:rPr>
              <a:t>1</a:t>
            </a:r>
            <a:r>
              <a:rPr lang="ko-KR" altLang="en-US" dirty="0">
                <a:latin typeface="+mj-lt"/>
              </a:rPr>
              <a:t>월 출시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49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3006"/>
            <a:ext cx="7165459" cy="660552"/>
          </a:xfrm>
        </p:spPr>
        <p:txBody>
          <a:bodyPr/>
          <a:lstStyle/>
          <a:p>
            <a:r>
              <a:rPr kumimoji="1" lang="ko-KR" altLang="en-US" dirty="0"/>
              <a:t>업그레이드된 가정용 </a:t>
            </a:r>
            <a:r>
              <a:rPr kumimoji="1" lang="en-US" altLang="ko-KR" dirty="0"/>
              <a:t>NAS</a:t>
            </a:r>
            <a:endParaRPr kumimoji="1"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35125" t="2401" r="35126" b="2401"/>
          <a:stretch/>
        </p:blipFill>
        <p:spPr>
          <a:xfrm>
            <a:off x="1259632" y="2352519"/>
            <a:ext cx="647279" cy="129455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23528" y="1779662"/>
            <a:ext cx="2498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pc="30" dirty="0">
                <a:latin typeface="+mj-lt"/>
                <a:ea typeface="微軟正黑體" pitchFamily="34" charset="-120"/>
              </a:rPr>
              <a:t>TS-228</a:t>
            </a:r>
          </a:p>
          <a:p>
            <a:pPr algn="ctr"/>
            <a:r>
              <a:rPr lang="ko-KR" altLang="en-US" sz="1600" b="1" spc="30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듀얼코어 </a:t>
            </a:r>
            <a:r>
              <a:rPr lang="en-US" altLang="zh-TW" sz="1600" b="1" spc="30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RTD1195</a:t>
            </a:r>
            <a:endParaRPr kumimoji="1" lang="zh-TW" altLang="en-US" sz="1600" b="1" spc="30" dirty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2347724"/>
            <a:ext cx="690430" cy="1304146"/>
          </a:xfrm>
          <a:prstGeom prst="rect">
            <a:avLst/>
          </a:prstGeom>
        </p:spPr>
      </p:pic>
      <p:sp>
        <p:nvSpPr>
          <p:cNvPr id="13" name="右箭头 2"/>
          <p:cNvSpPr/>
          <p:nvPr/>
        </p:nvSpPr>
        <p:spPr>
          <a:xfrm>
            <a:off x="2771800" y="2856575"/>
            <a:ext cx="504056" cy="41044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"/>
          <p:cNvSpPr/>
          <p:nvPr/>
        </p:nvSpPr>
        <p:spPr>
          <a:xfrm>
            <a:off x="926888" y="1275606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95536" y="128925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2017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平行四边形 1"/>
          <p:cNvSpPr/>
          <p:nvPr/>
        </p:nvSpPr>
        <p:spPr>
          <a:xfrm>
            <a:off x="3712584" y="1296244"/>
            <a:ext cx="1368152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3203848" y="130989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2018</a:t>
            </a:r>
            <a:endParaRPr kumimoji="1"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157177" y="1779662"/>
            <a:ext cx="2422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pc="30" dirty="0">
                <a:latin typeface="+mj-lt"/>
                <a:ea typeface="微軟正黑體" pitchFamily="34" charset="-120"/>
              </a:rPr>
              <a:t>TS-228A</a:t>
            </a:r>
          </a:p>
          <a:p>
            <a:pPr algn="ctr"/>
            <a:r>
              <a:rPr lang="zh-TW" altLang="en-US" spc="30" dirty="0">
                <a:latin typeface="+mj-lt"/>
                <a:ea typeface="微軟正黑體" pitchFamily="34" charset="-120"/>
              </a:rPr>
              <a:t> </a:t>
            </a:r>
            <a:r>
              <a:rPr lang="ko-KR" altLang="en-US" sz="1600" b="1" spc="30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쿼드코어 </a:t>
            </a:r>
            <a:r>
              <a:rPr lang="en-US" altLang="zh-TW" sz="1600" b="1" spc="30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RTD1295</a:t>
            </a:r>
            <a:endParaRPr lang="zh-TW" altLang="en-US" sz="1600" b="1" spc="30" dirty="0">
              <a:solidFill>
                <a:srgbClr val="C0000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052" name="Picture 4" descr="C:\Users\user\Desktop\TS-x28A_PPT\底圖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5337" y="0"/>
            <a:ext cx="3178663" cy="4767993"/>
          </a:xfrm>
          <a:prstGeom prst="rect">
            <a:avLst/>
          </a:prstGeom>
          <a:noFill/>
        </p:spPr>
      </p:pic>
      <p:sp>
        <p:nvSpPr>
          <p:cNvPr id="26" name="矩形圖說文字 25"/>
          <p:cNvSpPr/>
          <p:nvPr/>
        </p:nvSpPr>
        <p:spPr>
          <a:xfrm>
            <a:off x="6300192" y="843558"/>
            <a:ext cx="2520280" cy="1512168"/>
          </a:xfrm>
          <a:prstGeom prst="wedgeRectCallout">
            <a:avLst>
              <a:gd name="adj1" fmla="val -19750"/>
              <a:gd name="adj2" fmla="val 74233"/>
            </a:avLst>
          </a:prstGeom>
          <a:solidFill>
            <a:schemeClr val="accent2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6372200" y="177966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싱글 볼륨</a:t>
            </a:r>
            <a:r>
              <a:rPr lang="en-US" altLang="ko-KR" sz="1600" b="1" dirty="0">
                <a:solidFill>
                  <a:schemeClr val="bg1"/>
                </a:solidFill>
              </a:rPr>
              <a:t>/</a:t>
            </a:r>
            <a:r>
              <a:rPr lang="en-US" altLang="zh-TW" sz="1600" b="1" dirty="0">
                <a:solidFill>
                  <a:schemeClr val="bg1"/>
                </a:solidFill>
              </a:rPr>
              <a:t>LUN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255480" y="144110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---------------------------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 rot="5400000">
            <a:off x="7152032" y="1431878"/>
            <a:ext cx="1659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----------------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7596336" y="100964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32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596336" y="1666423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338" name="Picture 2" descr="C:\Users\user\Desktop\TS-x28A_PPT\讚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8024" y="915566"/>
            <a:ext cx="896262" cy="756000"/>
          </a:xfrm>
          <a:prstGeom prst="rect">
            <a:avLst/>
          </a:prstGeom>
          <a:noFill/>
        </p:spPr>
      </p:pic>
      <p:pic>
        <p:nvPicPr>
          <p:cNvPr id="14339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9992" y="3114278"/>
            <a:ext cx="609600" cy="609600"/>
          </a:xfrm>
          <a:prstGeom prst="rect">
            <a:avLst/>
          </a:prstGeom>
          <a:noFill/>
        </p:spPr>
      </p:pic>
      <p:sp>
        <p:nvSpPr>
          <p:cNvPr id="24" name="文字方塊 23"/>
          <p:cNvSpPr txBox="1"/>
          <p:nvPr/>
        </p:nvSpPr>
        <p:spPr>
          <a:xfrm>
            <a:off x="422832" y="3763508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b="1" dirty="0">
                <a:latin typeface="+mj-lt"/>
                <a:ea typeface="微軟正黑體" pitchFamily="34" charset="-120"/>
              </a:rPr>
              <a:t>TS-x28</a:t>
            </a:r>
            <a:r>
              <a:rPr kumimoji="1" lang="ko-KR" altLang="en-US" b="1" dirty="0">
                <a:latin typeface="+mj-lt"/>
                <a:ea typeface="微軟正黑體" pitchFamily="34" charset="-120"/>
              </a:rPr>
              <a:t>은 매우 세련되고 우아한 디자인을 갖추고 있었지만 스냅샷을 지원하지 않았습니다</a:t>
            </a:r>
            <a:r>
              <a:rPr kumimoji="1" lang="en-US" altLang="ko-KR" b="1" dirty="0">
                <a:latin typeface="+mj-lt"/>
                <a:ea typeface="微軟正黑體" pitchFamily="34" charset="-120"/>
              </a:rPr>
              <a:t>.</a:t>
            </a:r>
            <a:endParaRPr kumimoji="1" lang="zh-TW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75856" y="3763508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b="1" dirty="0">
                <a:latin typeface="+mj-lt"/>
                <a:ea typeface="微軟正黑體" pitchFamily="34" charset="-120"/>
              </a:rPr>
              <a:t>이제 클래식한 디자인과 함께 스냅샷 보호 기능까지 지원합니다</a:t>
            </a:r>
            <a:r>
              <a:rPr kumimoji="1" lang="en-US" altLang="ko-KR" b="1" dirty="0">
                <a:latin typeface="+mj-lt"/>
                <a:ea typeface="微軟正黑體" pitchFamily="34" charset="-120"/>
              </a:rPr>
              <a:t>!</a:t>
            </a:r>
            <a:endParaRPr kumimoji="1" lang="zh-TW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358549" y="113159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전체 </a:t>
            </a:r>
            <a:r>
              <a:rPr lang="en-US" altLang="zh-TW" sz="1600" b="1" dirty="0">
                <a:solidFill>
                  <a:schemeClr val="bg1"/>
                </a:solidFill>
              </a:rPr>
              <a:t>NAS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1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824536" y="3507854"/>
            <a:ext cx="2520280" cy="57606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7" name="Picture 9" descr="C:\Users\user\Desktop\TS-x28A_PPT\TS-128A_Lef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2568" y="1890886"/>
            <a:ext cx="3048000" cy="1905000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450720" y="3507854"/>
            <a:ext cx="2520280" cy="57606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7165459" cy="660552"/>
          </a:xfrm>
        </p:spPr>
        <p:txBody>
          <a:bodyPr/>
          <a:lstStyle/>
          <a:p>
            <a:r>
              <a:rPr lang="ko-KR" altLang="en-US" dirty="0"/>
              <a:t>가장 컴팩트한 </a:t>
            </a:r>
            <a:r>
              <a:rPr lang="en-US" altLang="ko-KR" dirty="0"/>
              <a:t>NAS</a:t>
            </a:r>
            <a:endParaRPr lang="zh-TW" altLang="en-US" sz="28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68560" y="4371950"/>
            <a:ext cx="205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＊</a:t>
            </a:r>
            <a:r>
              <a:rPr kumimoji="1" lang="ko-KR" altLang="en-US" sz="1200" dirty="0">
                <a:latin typeface="微軟正黑體" pitchFamily="34" charset="-120"/>
                <a:ea typeface="微軟正黑體" pitchFamily="34" charset="-120"/>
              </a:rPr>
              <a:t>단위</a:t>
            </a:r>
            <a:r>
              <a:rPr kumimoji="1" lang="en-US" altLang="ko-KR" sz="1200" dirty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kumimoji="1" lang="en-US" altLang="zh-TW" sz="1200" dirty="0">
                <a:latin typeface="微軟正黑體" pitchFamily="34" charset="-120"/>
                <a:ea typeface="微軟正黑體" pitchFamily="34" charset="-120"/>
              </a:rPr>
              <a:t>mm</a:t>
            </a:r>
            <a:endParaRPr lang="hr-HR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508104" y="3723878"/>
            <a:ext cx="106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</a:rPr>
              <a:t>TS-228A</a:t>
            </a:r>
            <a:endParaRPr kumimoji="1" lang="zh-TW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055" name="Picture 7" descr="C:\Users\user\Desktop\TS-x28A_PPT\TS-228A_Lef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064" y="1923678"/>
            <a:ext cx="3048000" cy="1905000"/>
          </a:xfrm>
          <a:prstGeom prst="rect">
            <a:avLst/>
          </a:prstGeom>
          <a:noFill/>
        </p:spPr>
      </p:pic>
      <p:pic>
        <p:nvPicPr>
          <p:cNvPr id="2056" name="Picture 8" descr="C:\Users\user\Desktop\TS-x28A_PPT\TS-128A_Fron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64232" y="1923678"/>
            <a:ext cx="3048000" cy="1905000"/>
          </a:xfrm>
          <a:prstGeom prst="rect">
            <a:avLst/>
          </a:prstGeom>
          <a:noFill/>
        </p:spPr>
      </p:pic>
      <p:pic>
        <p:nvPicPr>
          <p:cNvPr id="2058" name="Picture 10" descr="C:\Users\user\Desktop\TS-x28A_PPT\TS-228A_Front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0264" y="1890886"/>
            <a:ext cx="3048000" cy="1905000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1115616" y="3723878"/>
            <a:ext cx="1023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</a:rPr>
              <a:t>TS-128A</a:t>
            </a:r>
            <a:endParaRPr kumimoji="1" lang="zh-TW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3" name="群組 37"/>
          <p:cNvGrpSpPr/>
          <p:nvPr/>
        </p:nvGrpSpPr>
        <p:grpSpPr>
          <a:xfrm>
            <a:off x="233680" y="2067694"/>
            <a:ext cx="288032" cy="1657465"/>
            <a:chOff x="323528" y="2355726"/>
            <a:chExt cx="288032" cy="1657465"/>
          </a:xfrm>
          <a:effectLst/>
        </p:grpSpPr>
        <p:cxnSp>
          <p:nvCxnSpPr>
            <p:cNvPr id="31" name="直線接點 30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>
              <a:off x="467544" y="3435846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>
              <a:off x="467544" y="2359169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9" name="文字方塊 38"/>
          <p:cNvSpPr txBox="1"/>
          <p:nvPr/>
        </p:nvSpPr>
        <p:spPr>
          <a:xfrm>
            <a:off x="107504" y="274159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>
                <a:latin typeface="微軟正黑體" pitchFamily="34" charset="-120"/>
                <a:ea typeface="微軟正黑體" pitchFamily="34" charset="-120"/>
              </a:rPr>
              <a:t>187.7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39"/>
          <p:cNvGrpSpPr/>
          <p:nvPr/>
        </p:nvGrpSpPr>
        <p:grpSpPr>
          <a:xfrm rot="16200000">
            <a:off x="836829" y="1509796"/>
            <a:ext cx="288032" cy="521896"/>
            <a:chOff x="323528" y="2355726"/>
            <a:chExt cx="288032" cy="1657463"/>
          </a:xfrm>
          <a:effectLst/>
        </p:grpSpPr>
        <p:cxnSp>
          <p:nvCxnSpPr>
            <p:cNvPr id="41" name="直線接點 40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 rot="5400000">
              <a:off x="353198" y="3898843"/>
              <a:ext cx="228693" cy="0"/>
            </a:xfrm>
            <a:prstGeom prst="line">
              <a:avLst/>
            </a:prstGeom>
            <a:ln w="19050">
              <a:noFill/>
            </a:ln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>
            <a:xfrm rot="5400000">
              <a:off x="353199" y="2474592"/>
              <a:ext cx="228693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 rot="5400000">
              <a:off x="353199" y="3871146"/>
              <a:ext cx="228693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1" name="文字方塊 50"/>
          <p:cNvSpPr txBox="1"/>
          <p:nvPr/>
        </p:nvSpPr>
        <p:spPr>
          <a:xfrm>
            <a:off x="817856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50" b="1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1" lang="nb-NO" altLang="zh-TW" sz="1050" b="1" dirty="0">
                <a:latin typeface="微軟正黑體" pitchFamily="34" charset="-120"/>
                <a:ea typeface="微軟正黑體" pitchFamily="34" charset="-120"/>
              </a:rPr>
              <a:t>0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51"/>
          <p:cNvGrpSpPr/>
          <p:nvPr/>
        </p:nvGrpSpPr>
        <p:grpSpPr>
          <a:xfrm rot="16200000">
            <a:off x="2003380" y="1237388"/>
            <a:ext cx="288032" cy="1066714"/>
            <a:chOff x="323528" y="2355726"/>
            <a:chExt cx="288032" cy="1655605"/>
          </a:xfrm>
          <a:effectLst/>
        </p:grpSpPr>
        <p:cxnSp>
          <p:nvCxnSpPr>
            <p:cNvPr id="53" name="直線接點 5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 rot="5400000">
              <a:off x="255757" y="257203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直線接點 62"/>
            <p:cNvCxnSpPr/>
            <p:nvPr/>
          </p:nvCxnSpPr>
          <p:spPr>
            <a:xfrm rot="5400000">
              <a:off x="255757" y="379954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4" name="文字方塊 63"/>
          <p:cNvSpPr txBox="1"/>
          <p:nvPr/>
        </p:nvSpPr>
        <p:spPr>
          <a:xfrm>
            <a:off x="1961872" y="1644566"/>
            <a:ext cx="864096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>
                <a:latin typeface="微軟正黑體" pitchFamily="34" charset="-120"/>
                <a:ea typeface="微軟正黑體" pitchFamily="34" charset="-120"/>
              </a:rPr>
              <a:t>125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1979712" y="4371950"/>
            <a:ext cx="3300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latin typeface="微軟正黑體" pitchFamily="34" charset="-120"/>
                <a:ea typeface="微軟正黑體" pitchFamily="34" charset="-120"/>
              </a:rPr>
              <a:t>＊</a:t>
            </a:r>
            <a:r>
              <a:rPr kumimoji="1" lang="en-US" altLang="ko-KR" sz="1200" dirty="0">
                <a:latin typeface="微軟正黑體" pitchFamily="34" charset="-120"/>
                <a:ea typeface="微軟正黑體" pitchFamily="34" charset="-120"/>
              </a:rPr>
              <a:t>HDD </a:t>
            </a:r>
            <a:r>
              <a:rPr kumimoji="1" lang="ko-KR" altLang="en-US" sz="1200" dirty="0">
                <a:latin typeface="微軟正黑體" pitchFamily="34" charset="-120"/>
                <a:ea typeface="微軟正黑體" pitchFamily="34" charset="-120"/>
              </a:rPr>
              <a:t>및 액세서리 미포함</a:t>
            </a:r>
            <a:endParaRPr lang="hr-HR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4499992" y="274159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>
                <a:latin typeface="微軟正黑體" pitchFamily="34" charset="-120"/>
                <a:ea typeface="微軟正黑體" pitchFamily="34" charset="-120"/>
              </a:rPr>
              <a:t>187.7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71"/>
          <p:cNvGrpSpPr/>
          <p:nvPr/>
        </p:nvGrpSpPr>
        <p:grpSpPr>
          <a:xfrm rot="16200000">
            <a:off x="5278885" y="1412068"/>
            <a:ext cx="288032" cy="717356"/>
            <a:chOff x="323528" y="2355726"/>
            <a:chExt cx="288032" cy="1651195"/>
          </a:xfrm>
          <a:effectLst/>
        </p:grpSpPr>
        <p:cxnSp>
          <p:nvCxnSpPr>
            <p:cNvPr id="73" name="直線接點 7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/>
            <p:nvPr/>
          </p:nvCxnSpPr>
          <p:spPr>
            <a:xfrm rot="5400000">
              <a:off x="227906" y="2613326"/>
              <a:ext cx="478501" cy="782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rot="5400000">
              <a:off x="227905" y="3763729"/>
              <a:ext cx="478500" cy="782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7" name="文字方塊 76"/>
          <p:cNvSpPr txBox="1"/>
          <p:nvPr/>
        </p:nvSpPr>
        <p:spPr>
          <a:xfrm>
            <a:off x="5255536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50" b="1" dirty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kumimoji="1" lang="nb-NO" altLang="zh-TW" sz="1050" b="1" dirty="0">
                <a:latin typeface="微軟正黑體" pitchFamily="34" charset="-120"/>
                <a:ea typeface="微軟正黑體" pitchFamily="34" charset="-120"/>
              </a:rPr>
              <a:t>0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3" name="文字方塊 82"/>
          <p:cNvSpPr txBox="1"/>
          <p:nvPr/>
        </p:nvSpPr>
        <p:spPr>
          <a:xfrm>
            <a:off x="6444208" y="1644566"/>
            <a:ext cx="864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TW" sz="1050" b="1" dirty="0">
                <a:latin typeface="微軟正黑體" pitchFamily="34" charset="-120"/>
                <a:ea typeface="微軟正黑體" pitchFamily="34" charset="-120"/>
              </a:rPr>
              <a:t>125</a:t>
            </a:r>
            <a:endParaRPr kumimoji="1" lang="zh-TW" altLang="en-US" sz="105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96"/>
          <p:cNvGrpSpPr/>
          <p:nvPr/>
        </p:nvGrpSpPr>
        <p:grpSpPr>
          <a:xfrm rot="16200000">
            <a:off x="6498540" y="1237388"/>
            <a:ext cx="288032" cy="1066714"/>
            <a:chOff x="323528" y="2355726"/>
            <a:chExt cx="288032" cy="1655605"/>
          </a:xfrm>
          <a:effectLst/>
        </p:grpSpPr>
        <p:cxnSp>
          <p:nvCxnSpPr>
            <p:cNvPr id="98" name="直線接點 97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9" name="直線接點 98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0" name="直線接點 99"/>
            <p:cNvCxnSpPr/>
            <p:nvPr/>
          </p:nvCxnSpPr>
          <p:spPr>
            <a:xfrm rot="5400000">
              <a:off x="255757" y="257203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>
            <a:xfrm rot="5400000">
              <a:off x="255757" y="3799543"/>
              <a:ext cx="423576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8" name="群組 101"/>
          <p:cNvGrpSpPr/>
          <p:nvPr/>
        </p:nvGrpSpPr>
        <p:grpSpPr>
          <a:xfrm>
            <a:off x="4620293" y="2067694"/>
            <a:ext cx="288032" cy="1657465"/>
            <a:chOff x="323528" y="2355726"/>
            <a:chExt cx="288032" cy="1657465"/>
          </a:xfrm>
          <a:effectLst/>
        </p:grpSpPr>
        <p:cxnSp>
          <p:nvCxnSpPr>
            <p:cNvPr id="103" name="直線接點 102"/>
            <p:cNvCxnSpPr/>
            <p:nvPr/>
          </p:nvCxnSpPr>
          <p:spPr>
            <a:xfrm>
              <a:off x="323528" y="2355726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>
            <a:xfrm>
              <a:off x="323528" y="4006921"/>
              <a:ext cx="288032" cy="0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>
            <a:xfrm>
              <a:off x="467544" y="3435846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6" name="直線接點 105"/>
            <p:cNvCxnSpPr/>
            <p:nvPr/>
          </p:nvCxnSpPr>
          <p:spPr>
            <a:xfrm>
              <a:off x="467544" y="2359169"/>
              <a:ext cx="0" cy="577345"/>
            </a:xfrm>
            <a:prstGeom prst="line">
              <a:avLst/>
            </a:prstGeom>
            <a:ln w="19050"/>
            <a:effectLst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57" name="橢圓形圖說文字 56"/>
          <p:cNvSpPr/>
          <p:nvPr/>
        </p:nvSpPr>
        <p:spPr>
          <a:xfrm rot="1705469">
            <a:off x="7388305" y="1845563"/>
            <a:ext cx="1584176" cy="1577849"/>
          </a:xfrm>
          <a:prstGeom prst="wedgeEllipse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8" name="圖片 57"/>
          <p:cNvPicPr>
            <a:picLocks noChangeAspect="1"/>
          </p:cNvPicPr>
          <p:nvPr/>
        </p:nvPicPr>
        <p:blipFill rotWithShape="1">
          <a:blip r:embed="rId7"/>
          <a:srcRect l="24625" t="2401" r="29000" b="3622"/>
          <a:stretch/>
        </p:blipFill>
        <p:spPr>
          <a:xfrm>
            <a:off x="7773522" y="1231305"/>
            <a:ext cx="830926" cy="1052413"/>
          </a:xfrm>
          <a:prstGeom prst="rect">
            <a:avLst/>
          </a:prstGeom>
        </p:spPr>
      </p:pic>
      <p:sp>
        <p:nvSpPr>
          <p:cNvPr id="61" name="橢圓形圖說文字 60"/>
          <p:cNvSpPr/>
          <p:nvPr/>
        </p:nvSpPr>
        <p:spPr>
          <a:xfrm rot="1705469">
            <a:off x="2887814" y="1845563"/>
            <a:ext cx="1584176" cy="1577849"/>
          </a:xfrm>
          <a:prstGeom prst="wedgeEllipse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8"/>
          <a:srcRect l="31625" t="2401" r="31552" b="2401"/>
          <a:stretch/>
        </p:blipFill>
        <p:spPr>
          <a:xfrm>
            <a:off x="3334216" y="1236563"/>
            <a:ext cx="648072" cy="1047155"/>
          </a:xfrm>
          <a:prstGeom prst="rect">
            <a:avLst/>
          </a:prstGeom>
        </p:spPr>
      </p:pic>
      <p:sp>
        <p:nvSpPr>
          <p:cNvPr id="60" name="文字方塊 59"/>
          <p:cNvSpPr txBox="1"/>
          <p:nvPr/>
        </p:nvSpPr>
        <p:spPr>
          <a:xfrm>
            <a:off x="2987824" y="2403634"/>
            <a:ext cx="15167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solidFill>
                  <a:schemeClr val="bg1"/>
                </a:solidFill>
              </a:rPr>
              <a:t>TS-131P</a:t>
            </a:r>
            <a:r>
              <a:rPr lang="zh-TW" altLang="zh-TW" sz="1100" b="1" dirty="0">
                <a:solidFill>
                  <a:schemeClr val="bg1"/>
                </a:solidFill>
              </a:rPr>
              <a:t>보다</a:t>
            </a:r>
            <a:r>
              <a:rPr lang="en-US" altLang="zh-TW" sz="1100" b="1" dirty="0">
                <a:solidFill>
                  <a:schemeClr val="bg1"/>
                </a:solidFill>
              </a:rPr>
              <a:t> 48% </a:t>
            </a:r>
            <a:br>
              <a:rPr lang="en-US" altLang="zh-TW" sz="1100" b="1" dirty="0">
                <a:solidFill>
                  <a:schemeClr val="bg1"/>
                </a:solidFill>
              </a:rPr>
            </a:br>
            <a:r>
              <a:rPr lang="zh-TW" altLang="zh-TW" sz="1100" b="1" dirty="0">
                <a:solidFill>
                  <a:schemeClr val="bg1"/>
                </a:solidFill>
              </a:rPr>
              <a:t>더 작은 크기</a:t>
            </a:r>
            <a:endParaRPr lang="zh-TW" altLang="zh-TW" sz="1100" dirty="0">
              <a:solidFill>
                <a:schemeClr val="bg1"/>
              </a:solidFill>
            </a:endParaRPr>
          </a:p>
          <a:p>
            <a:r>
              <a:rPr lang="zh-TW" altLang="zh-TW" sz="1100" b="1" dirty="0">
                <a:solidFill>
                  <a:schemeClr val="bg1"/>
                </a:solidFill>
              </a:rPr>
              <a:t>초경량 무게</a:t>
            </a:r>
            <a:r>
              <a:rPr lang="en-US" altLang="zh-TW" sz="1100" b="1" dirty="0">
                <a:solidFill>
                  <a:schemeClr val="bg1"/>
                </a:solidFill>
              </a:rPr>
              <a:t> 0.56 Kg</a:t>
            </a:r>
            <a:endParaRPr lang="hr-HR" altLang="zh-TW" sz="11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7554633" y="2391153"/>
            <a:ext cx="14818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TS-231P</a:t>
            </a:r>
            <a:r>
              <a:rPr kumimoji="1" lang="ko-KR" altLang="en-US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보다 </a:t>
            </a:r>
            <a:r>
              <a:rPr kumimoji="1" lang="en-US" altLang="ko-KR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45% </a:t>
            </a:r>
            <a:br>
              <a:rPr kumimoji="1" lang="en-US" altLang="ko-KR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kumimoji="1" lang="ko-KR" altLang="en-US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더 작은 크기</a:t>
            </a:r>
          </a:p>
          <a:p>
            <a:r>
              <a:rPr kumimoji="1" lang="ko-KR" altLang="en-US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초경량 무게 </a:t>
            </a:r>
            <a:r>
              <a:rPr kumimoji="1" lang="en-US" altLang="ko-KR" sz="1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0.7 Kg</a:t>
            </a:r>
          </a:p>
        </p:txBody>
      </p:sp>
    </p:spTree>
    <p:extLst>
      <p:ext uri="{BB962C8B-B14F-4D97-AF65-F5344CB8AC3E}">
        <p14:creationId xmlns:p14="http://schemas.microsoft.com/office/powerpoint/2010/main" val="178740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TS-x28A_PPT\應用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3" y="1487853"/>
            <a:ext cx="2538351" cy="2612417"/>
          </a:xfrm>
          <a:prstGeom prst="rect">
            <a:avLst/>
          </a:prstGeom>
          <a:noFill/>
        </p:spPr>
      </p:pic>
      <p:sp>
        <p:nvSpPr>
          <p:cNvPr id="12" name="平行四边形 1"/>
          <p:cNvSpPr/>
          <p:nvPr/>
        </p:nvSpPr>
        <p:spPr>
          <a:xfrm>
            <a:off x="402534" y="1635646"/>
            <a:ext cx="1440160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15" name="Picture 3" descr="C:\Users\user\Desktop\TS-x28A_PPT\應用-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800" y="1491630"/>
            <a:ext cx="2539960" cy="2592289"/>
          </a:xfrm>
          <a:prstGeom prst="rect">
            <a:avLst/>
          </a:prstGeom>
          <a:noFill/>
        </p:spPr>
      </p:pic>
      <p:pic>
        <p:nvPicPr>
          <p:cNvPr id="15" name="Picture 3" descr="C:\Users\user\Desktop\TS-x28A_PPT\底圖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5743" y="0"/>
            <a:ext cx="4438257" cy="4761880"/>
          </a:xfrm>
          <a:prstGeom prst="rect">
            <a:avLst/>
          </a:prstGeom>
          <a:noFill/>
        </p:spPr>
      </p:pic>
      <p:pic>
        <p:nvPicPr>
          <p:cNvPr id="16" name="Picture 4" descr="C:\Users\user\Desktop\TS-x28A_PPT\鏡面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104" y="843558"/>
            <a:ext cx="2013146" cy="2076649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6588224" y="1635646"/>
            <a:ext cx="292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6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고광택 섀시</a:t>
            </a:r>
          </a:p>
          <a:p>
            <a:r>
              <a:rPr kumimoji="1" lang="ko-KR" altLang="en-US" sz="16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쉬운 먼지 제거</a:t>
            </a:r>
            <a:endParaRPr kumimoji="1" lang="en-US" altLang="zh-TW" sz="1600" b="1" dirty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3006"/>
            <a:ext cx="8892480" cy="660552"/>
          </a:xfrm>
        </p:spPr>
        <p:txBody>
          <a:bodyPr/>
          <a:lstStyle/>
          <a:p>
            <a:r>
              <a:rPr kumimoji="1" lang="ko-KR" altLang="en-US" spc="-150" dirty="0"/>
              <a:t>가정 인테리어와 조화되는 현대적인 디자인</a:t>
            </a:r>
            <a:endParaRPr kumimoji="1" lang="zh-TW" altLang="en-US" sz="2800" spc="-15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39551" y="1635646"/>
            <a:ext cx="145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세로방향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平行四边形 1"/>
          <p:cNvSpPr/>
          <p:nvPr/>
        </p:nvSpPr>
        <p:spPr>
          <a:xfrm>
            <a:off x="2817930" y="1635646"/>
            <a:ext cx="1440160" cy="375981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843808" y="163564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가로 방향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957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TS-x28A_PPT\漸層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779662"/>
            <a:ext cx="5940153" cy="2232248"/>
          </a:xfrm>
          <a:prstGeom prst="rect">
            <a:avLst/>
          </a:prstGeom>
          <a:noFill/>
        </p:spPr>
      </p:pic>
      <p:sp>
        <p:nvSpPr>
          <p:cNvPr id="70" name="矩形 69"/>
          <p:cNvSpPr/>
          <p:nvPr/>
        </p:nvSpPr>
        <p:spPr>
          <a:xfrm>
            <a:off x="2195736" y="3003798"/>
            <a:ext cx="3096344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2195736" y="2067694"/>
            <a:ext cx="3096344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C:\Users\user\Desktop\TS-x28A_PPT\GPU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9615" y="987574"/>
            <a:ext cx="6274385" cy="3768989"/>
          </a:xfrm>
          <a:prstGeom prst="rect">
            <a:avLst/>
          </a:prstGeom>
          <a:noFill/>
        </p:spPr>
      </p:pic>
      <p:sp>
        <p:nvSpPr>
          <p:cNvPr id="57" name="Shape 103"/>
          <p:cNvSpPr/>
          <p:nvPr/>
        </p:nvSpPr>
        <p:spPr>
          <a:xfrm>
            <a:off x="395536" y="4286262"/>
            <a:ext cx="6033852" cy="8508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endParaRPr lang="zh-TW" sz="800" b="0" i="0" u="none" strike="noStrike" cap="none" dirty="0">
              <a:solidFill>
                <a:schemeClr val="bg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195736" y="415592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DDR4 1 GB RAM</a:t>
            </a:r>
            <a:endParaRPr kumimoji="1" lang="zh-TW" altLang="en-US" sz="1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9" name="標題 58"/>
          <p:cNvSpPr>
            <a:spLocks noGrp="1"/>
          </p:cNvSpPr>
          <p:nvPr>
            <p:ph type="title"/>
          </p:nvPr>
        </p:nvSpPr>
        <p:spPr>
          <a:xfrm>
            <a:off x="323528" y="183006"/>
            <a:ext cx="8424936" cy="660552"/>
          </a:xfrm>
        </p:spPr>
        <p:txBody>
          <a:bodyPr/>
          <a:lstStyle/>
          <a:p>
            <a:r>
              <a:rPr lang="ko-KR" altLang="en-US" dirty="0" err="1"/>
              <a:t>쿼드코어</a:t>
            </a:r>
            <a:r>
              <a:rPr lang="ko-KR" altLang="en-US" dirty="0"/>
              <a:t> 프로세서와</a:t>
            </a:r>
            <a:r>
              <a:rPr lang="en-US" altLang="ko-KR" dirty="0"/>
              <a:t> DDR4 RAM</a:t>
            </a:r>
            <a:endParaRPr lang="zh-TW" altLang="en-US" sz="2800" dirty="0"/>
          </a:p>
        </p:txBody>
      </p:sp>
      <p:pic>
        <p:nvPicPr>
          <p:cNvPr id="5123" name="Picture 3" descr="C:\Users\user\Desktop\TS-x28A_PPT\TS-228A_Top-lef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16632" y="1203598"/>
            <a:ext cx="4514675" cy="2821672"/>
          </a:xfrm>
          <a:prstGeom prst="rect">
            <a:avLst/>
          </a:prstGeom>
          <a:noFill/>
        </p:spPr>
      </p:pic>
      <p:sp>
        <p:nvSpPr>
          <p:cNvPr id="72" name="等腰三角形 71"/>
          <p:cNvSpPr/>
          <p:nvPr/>
        </p:nvSpPr>
        <p:spPr>
          <a:xfrm rot="5400000">
            <a:off x="1979712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等腰三角形 72"/>
          <p:cNvSpPr/>
          <p:nvPr/>
        </p:nvSpPr>
        <p:spPr>
          <a:xfrm rot="5400000">
            <a:off x="1739375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1541410" y="4235193"/>
            <a:ext cx="324036" cy="18002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68"/>
          <p:cNvSpPr txBox="1"/>
          <p:nvPr/>
        </p:nvSpPr>
        <p:spPr>
          <a:xfrm>
            <a:off x="2225485" y="2194458"/>
            <a:ext cx="3240360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ko-KR" sz="16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Realtek</a:t>
            </a:r>
            <a:r>
              <a:rPr lang="en-US" altLang="ko-KR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RTD1295 </a:t>
            </a:r>
            <a:r>
              <a:rPr lang="ko-KR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쿼드코어 </a:t>
            </a:r>
            <a:r>
              <a:rPr lang="en-US" altLang="ko-KR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64</a:t>
            </a:r>
            <a:r>
              <a:rPr lang="ko-KR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비트 </a:t>
            </a:r>
            <a:r>
              <a:rPr lang="en-US" altLang="ko-KR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1.4G </a:t>
            </a:r>
            <a:r>
              <a:rPr lang="ko-KR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프로세서</a:t>
            </a:r>
            <a:endParaRPr lang="zh-TW" sz="16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16" name="Shape 68"/>
          <p:cNvSpPr txBox="1"/>
          <p:nvPr/>
        </p:nvSpPr>
        <p:spPr>
          <a:xfrm>
            <a:off x="2225485" y="3224326"/>
            <a:ext cx="2850571" cy="7779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ko-KR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하드웨어 암호화 엔진</a:t>
            </a:r>
            <a:endParaRPr lang="zh-TW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1011175"/>
            <a:ext cx="1899374" cy="36483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994145"/>
            <a:ext cx="1952074" cy="366519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3006"/>
            <a:ext cx="8748464" cy="660552"/>
          </a:xfrm>
        </p:spPr>
        <p:txBody>
          <a:bodyPr/>
          <a:lstStyle/>
          <a:p>
            <a:r>
              <a:rPr lang="ko-KR" altLang="en-US" dirty="0"/>
              <a:t>버튼</a:t>
            </a:r>
            <a:r>
              <a:rPr lang="en-US" altLang="ko-KR" dirty="0"/>
              <a:t>, </a:t>
            </a:r>
            <a:r>
              <a:rPr lang="ko-KR" altLang="en-US" dirty="0"/>
              <a:t>표시기 </a:t>
            </a:r>
            <a:r>
              <a:rPr lang="en-US" altLang="ko-KR" dirty="0"/>
              <a:t>&amp; </a:t>
            </a:r>
            <a:r>
              <a:rPr lang="ko-KR" altLang="en-US" dirty="0"/>
              <a:t>커넥터</a:t>
            </a:r>
            <a:endParaRPr lang="zh-TW" altLang="en-US" sz="2800" dirty="0"/>
          </a:p>
        </p:txBody>
      </p:sp>
      <p:cxnSp>
        <p:nvCxnSpPr>
          <p:cNvPr id="38" name="Shape 181"/>
          <p:cNvCxnSpPr/>
          <p:nvPr/>
        </p:nvCxnSpPr>
        <p:spPr>
          <a:xfrm>
            <a:off x="1979712" y="1911772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0" name="Shape 180"/>
          <p:cNvSpPr txBox="1"/>
          <p:nvPr/>
        </p:nvSpPr>
        <p:spPr>
          <a:xfrm>
            <a:off x="397830" y="1634163"/>
            <a:ext cx="1584176" cy="6495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s-ES" altLang="zh-TW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LED </a:t>
            </a: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표시등</a:t>
            </a:r>
            <a:r>
              <a:rPr lang="en-US" altLang="ko-KR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:</a:t>
            </a:r>
          </a:p>
          <a:p>
            <a:pPr algn="r">
              <a:buClr>
                <a:srgbClr val="595959"/>
              </a:buClr>
              <a:buSzPct val="25000"/>
            </a:pP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상태</a:t>
            </a:r>
            <a:r>
              <a:rPr lang="en-US" altLang="ko-KR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, </a:t>
            </a:r>
            <a:r>
              <a:rPr lang="es-ES" altLang="zh-TW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LAN,</a:t>
            </a:r>
          </a:p>
          <a:p>
            <a:pPr algn="r">
              <a:buClr>
                <a:srgbClr val="595959"/>
              </a:buClr>
              <a:buSzPct val="25000"/>
            </a:pPr>
            <a:r>
              <a:rPr lang="es-ES" altLang="zh-TW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 USB, HDD1-2</a:t>
            </a:r>
            <a:endParaRPr lang="zh-TW" sz="1200" b="1" i="0" u="none" strike="noStrike" cap="none" dirty="0">
              <a:solidFill>
                <a:srgbClr val="0D0D0D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730614" y="3631322"/>
            <a:ext cx="428628" cy="857256"/>
          </a:xfrm>
          <a:prstGeom prst="roundRect">
            <a:avLst>
              <a:gd name="adj" fmla="val 4726"/>
            </a:avLst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</a:t>
            </a:r>
            <a:endParaRPr lang="zh-TW" altLang="en-US" dirty="0"/>
          </a:p>
        </p:txBody>
      </p:sp>
      <p:cxnSp>
        <p:nvCxnSpPr>
          <p:cNvPr id="47" name="Shape 181"/>
          <p:cNvCxnSpPr/>
          <p:nvPr/>
        </p:nvCxnSpPr>
        <p:spPr>
          <a:xfrm>
            <a:off x="1979714" y="2731561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8" name="Shape 180"/>
          <p:cNvSpPr txBox="1"/>
          <p:nvPr/>
        </p:nvSpPr>
        <p:spPr>
          <a:xfrm>
            <a:off x="685861" y="2589031"/>
            <a:ext cx="1296145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r">
              <a:buClr>
                <a:srgbClr val="595959"/>
              </a:buClr>
              <a:buSzPct val="25000"/>
            </a:pP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전원 버튼</a:t>
            </a:r>
            <a:endParaRPr lang="zh-TW" altLang="en-US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50" name="Shape 181"/>
          <p:cNvCxnSpPr/>
          <p:nvPr/>
        </p:nvCxnSpPr>
        <p:spPr>
          <a:xfrm>
            <a:off x="1919696" y="4050789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1" name="Shape 180"/>
          <p:cNvSpPr txBox="1"/>
          <p:nvPr/>
        </p:nvSpPr>
        <p:spPr>
          <a:xfrm>
            <a:off x="35496" y="3908258"/>
            <a:ext cx="1946510" cy="3033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Clr>
                <a:srgbClr val="595959"/>
              </a:buClr>
              <a:buSzPct val="25000"/>
            </a:pPr>
            <a:r>
              <a:rPr lang="en-US" altLang="ko-KR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USB 3.1 Gen 1</a:t>
            </a:r>
          </a:p>
          <a:p>
            <a:pPr algn="r">
              <a:buClr>
                <a:srgbClr val="595959"/>
              </a:buClr>
              <a:buSzPct val="25000"/>
            </a:pP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ko-KR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&amp; </a:t>
            </a: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원터치 복사 버튼</a:t>
            </a:r>
            <a:endParaRPr lang="zh-TW" altLang="en-US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55" name="Shape 181"/>
          <p:cNvCxnSpPr/>
          <p:nvPr/>
        </p:nvCxnSpPr>
        <p:spPr>
          <a:xfrm rot="10800000">
            <a:off x="6308736" y="2323030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Shape 180"/>
          <p:cNvSpPr txBox="1"/>
          <p:nvPr/>
        </p:nvSpPr>
        <p:spPr>
          <a:xfrm>
            <a:off x="7191661" y="2177531"/>
            <a:ext cx="917274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리셋 버튼</a:t>
            </a:r>
            <a:endParaRPr lang="zh-TW" altLang="zh-TW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64" name="Shape 181"/>
          <p:cNvCxnSpPr/>
          <p:nvPr/>
        </p:nvCxnSpPr>
        <p:spPr>
          <a:xfrm rot="10800000">
            <a:off x="6308737" y="4155923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5" name="Shape 180"/>
          <p:cNvSpPr txBox="1"/>
          <p:nvPr/>
        </p:nvSpPr>
        <p:spPr>
          <a:xfrm>
            <a:off x="7191661" y="4011910"/>
            <a:ext cx="1844835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zh-TW" sz="1200" b="1" dirty="0"/>
              <a:t>DC 12V </a:t>
            </a:r>
            <a:r>
              <a:rPr lang="ko-KR" altLang="en-US" sz="1200" b="1" dirty="0"/>
              <a:t>전원 입력</a:t>
            </a:r>
            <a:endParaRPr lang="en-US" altLang="zh-TW" sz="1200" b="1" dirty="0"/>
          </a:p>
        </p:txBody>
      </p:sp>
      <p:cxnSp>
        <p:nvCxnSpPr>
          <p:cNvPr id="67" name="Shape 181"/>
          <p:cNvCxnSpPr/>
          <p:nvPr/>
        </p:nvCxnSpPr>
        <p:spPr>
          <a:xfrm rot="10800000">
            <a:off x="6308736" y="3059648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8" name="Shape 180"/>
          <p:cNvSpPr txBox="1"/>
          <p:nvPr/>
        </p:nvSpPr>
        <p:spPr>
          <a:xfrm>
            <a:off x="7191660" y="2914149"/>
            <a:ext cx="1952339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ko-KR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2</a:t>
            </a: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개 </a:t>
            </a:r>
            <a:r>
              <a:rPr lang="en-US" altLang="ko-KR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x USB 2.0 </a:t>
            </a: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포트</a:t>
            </a:r>
            <a:endParaRPr lang="zh-TW" altLang="zh-TW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70" name="Shape 181"/>
          <p:cNvCxnSpPr/>
          <p:nvPr/>
        </p:nvCxnSpPr>
        <p:spPr>
          <a:xfrm rot="10800000">
            <a:off x="6308738" y="3475158"/>
            <a:ext cx="810918" cy="3"/>
          </a:xfrm>
          <a:prstGeom prst="straightConnector1">
            <a:avLst/>
          </a:prstGeom>
          <a:ln w="19050">
            <a:headEnd type="none" w="med" len="med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1" name="Shape 180"/>
          <p:cNvSpPr txBox="1"/>
          <p:nvPr/>
        </p:nvSpPr>
        <p:spPr>
          <a:xfrm>
            <a:off x="7191661" y="3329659"/>
            <a:ext cx="1835695" cy="2880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1</a:t>
            </a:r>
            <a:r>
              <a:rPr lang="ko-KR" altLang="en-US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개 </a:t>
            </a:r>
            <a:r>
              <a:rPr lang="en-US" altLang="zh-TW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x </a:t>
            </a:r>
            <a:r>
              <a:rPr lang="en-US" altLang="zh-TW" sz="1200" b="1" dirty="0" err="1">
                <a:solidFill>
                  <a:srgbClr val="0D0D0D"/>
                </a:solidFill>
                <a:latin typeface="+mj-lt"/>
                <a:ea typeface="微軟正黑體" pitchFamily="34" charset="-120"/>
              </a:rPr>
              <a:t>GbE</a:t>
            </a:r>
            <a:r>
              <a:rPr lang="en-US" altLang="zh-TW" sz="1200" b="1" dirty="0">
                <a:solidFill>
                  <a:srgbClr val="0D0D0D"/>
                </a:solidFill>
                <a:latin typeface="+mj-lt"/>
                <a:ea typeface="微軟正黑體" pitchFamily="34" charset="-120"/>
              </a:rPr>
              <a:t> RJ-45</a:t>
            </a:r>
            <a:endParaRPr lang="zh-TW" altLang="en-US" sz="1200" b="1" dirty="0">
              <a:solidFill>
                <a:srgbClr val="0D0D0D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14228</TotalTime>
  <Words>1342</Words>
  <Application>Microsoft Office PowerPoint</Application>
  <PresentationFormat>화면 슬라이드 쇼(16:9)</PresentationFormat>
  <Paragraphs>253</Paragraphs>
  <Slides>43</Slides>
  <Notes>30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53" baseType="lpstr">
      <vt:lpstr>Andalus</vt:lpstr>
      <vt:lpstr>Heiti TC Light</vt:lpstr>
      <vt:lpstr>Microsoft JhengHei</vt:lpstr>
      <vt:lpstr>Microsoft JhengHei</vt:lpstr>
      <vt:lpstr>新細明體</vt:lpstr>
      <vt:lpstr>宋体</vt:lpstr>
      <vt:lpstr>Arial</vt:lpstr>
      <vt:lpstr>Calibri</vt:lpstr>
      <vt:lpstr>Verdana</vt:lpstr>
      <vt:lpstr>Simple Light</vt:lpstr>
      <vt:lpstr>TS-128A / TS-228A</vt:lpstr>
      <vt:lpstr>스냅샷 vs 비디오 트랜스코딩, 어떤 것이 먼저인가?</vt:lpstr>
      <vt:lpstr>한정된 리소스로 스냅샷 기능을 구현</vt:lpstr>
      <vt:lpstr>NAS 입문자를 위한 최고의 선택</vt:lpstr>
      <vt:lpstr>업그레이드된 가정용 NAS</vt:lpstr>
      <vt:lpstr>가장 컴팩트한 NAS</vt:lpstr>
      <vt:lpstr>가정 인테리어와 조화되는 현대적인 디자인</vt:lpstr>
      <vt:lpstr>쿼드코어 프로세서와 DDR4 RAM</vt:lpstr>
      <vt:lpstr>버튼, 표시기 &amp; 커넥터</vt:lpstr>
      <vt:lpstr>친환경 디자인: 저소음, 에너지 절약</vt:lpstr>
      <vt:lpstr>데이터 보호를 위한 RAID1 &amp; 핫스왑 지원</vt:lpstr>
      <vt:lpstr>도구가 필요없는 쉽고 빠른 TS-x28A 설치</vt:lpstr>
      <vt:lpstr>PowerPoint 프레젠테이션</vt:lpstr>
      <vt:lpstr>랜섬웨어의 공격 현황</vt:lpstr>
      <vt:lpstr>Netbak을 활용한 TS-x28A의 데이터 백업</vt:lpstr>
      <vt:lpstr>QNAP 스냅샷으로 백업 보호</vt:lpstr>
      <vt:lpstr>QNAP의 스냅샷은 어떤 방식으로 데이터를 보호하나요?</vt:lpstr>
      <vt:lpstr>QNAP의 랜섬웨어에 대한 4중 방어 기술 </vt:lpstr>
      <vt:lpstr>스냅샷 보호를 지원하는 최고의 보급형 NAS</vt:lpstr>
      <vt:lpstr>Windows 의 ‘이전 버전 복원’ 기술 탑재</vt:lpstr>
      <vt:lpstr>Netbak과 스냅샷을 활용한 손쉬운 설정과 복원</vt:lpstr>
      <vt:lpstr>PowerPoint 프레젠테이션</vt:lpstr>
      <vt:lpstr>PowerPoint 프레젠테이션</vt:lpstr>
      <vt:lpstr>QVHelper</vt:lpstr>
      <vt:lpstr>NAS 를 통한 영상 재생은 어렵다?</vt:lpstr>
      <vt:lpstr>QVHelper</vt:lpstr>
      <vt:lpstr>PowerPoint 프레젠테이션</vt:lpstr>
      <vt:lpstr>Qfinder Pro </vt:lpstr>
      <vt:lpstr>미디어 업로드</vt:lpstr>
      <vt:lpstr>미디어 업로드 - 고급 설정 </vt:lpstr>
      <vt:lpstr>PowerPoint 프레젠테이션</vt:lpstr>
      <vt:lpstr>360° 파노라마  비디오</vt:lpstr>
      <vt:lpstr>360° 카메라</vt:lpstr>
      <vt:lpstr>파노라마 모드를 통한 360도 원본의 생동감</vt:lpstr>
      <vt:lpstr>Video Station</vt:lpstr>
      <vt:lpstr>VLC Player로 즐기는 360도 비디오</vt:lpstr>
      <vt:lpstr>PowerPoint 프레젠테이션</vt:lpstr>
      <vt:lpstr>Qphoto 3</vt:lpstr>
      <vt:lpstr>여행의 즐거운 순간을 촬영 후 공유</vt:lpstr>
      <vt:lpstr>슈퍼 스튜핏!!</vt:lpstr>
      <vt:lpstr>사진/비디오 실시간 업로드, 스토리지의 확장</vt:lpstr>
      <vt:lpstr>PowerPoint 프레젠테이션</vt:lpstr>
      <vt:lpstr>2018년 1월 출시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Coco Chiang</dc:creator>
  <cp:lastModifiedBy>Jay Cho</cp:lastModifiedBy>
  <cp:revision>530</cp:revision>
  <dcterms:modified xsi:type="dcterms:W3CDTF">2018-01-12T10:50:28Z</dcterms:modified>
</cp:coreProperties>
</file>