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Default Extension="jpeg" ContentType="image/jpeg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45"/>
  </p:notesMasterIdLst>
  <p:handoutMasterIdLst>
    <p:handoutMasterId r:id="rId46"/>
  </p:handoutMasterIdLst>
  <p:sldIdLst>
    <p:sldId id="353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298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65" r:id="rId29"/>
    <p:sldId id="366" r:id="rId30"/>
    <p:sldId id="367" r:id="rId31"/>
    <p:sldId id="368" r:id="rId32"/>
    <p:sldId id="340" r:id="rId33"/>
    <p:sldId id="341" r:id="rId34"/>
    <p:sldId id="342" r:id="rId35"/>
    <p:sldId id="344" r:id="rId36"/>
    <p:sldId id="345" r:id="rId37"/>
    <p:sldId id="347" r:id="rId38"/>
    <p:sldId id="346" r:id="rId39"/>
    <p:sldId id="348" r:id="rId40"/>
    <p:sldId id="349" r:id="rId41"/>
    <p:sldId id="350" r:id="rId42"/>
    <p:sldId id="352" r:id="rId43"/>
    <p:sldId id="320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EE6"/>
    <a:srgbClr val="DEFEFD"/>
    <a:srgbClr val="D7FDDD"/>
    <a:srgbClr val="DEFEEF"/>
    <a:srgbClr val="FF8000"/>
    <a:srgbClr val="303F97"/>
    <a:srgbClr val="18ABE9"/>
    <a:srgbClr val="482F97"/>
    <a:srgbClr val="06B4C6"/>
    <a:srgbClr val="FA0D5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2" autoAdjust="0"/>
    <p:restoredTop sz="87577"/>
  </p:normalViewPr>
  <p:slideViewPr>
    <p:cSldViewPr>
      <p:cViewPr>
        <p:scale>
          <a:sx n="89" d="100"/>
          <a:sy n="89" d="100"/>
        </p:scale>
        <p:origin x="-1650" y="-52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362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660D81-2731-C044-B39B-F1EAABBC599F}" type="doc">
      <dgm:prSet loTypeId="urn:microsoft.com/office/officeart/2005/8/layout/process2" loCatId="" qsTypeId="urn:microsoft.com/office/officeart/2005/8/quickstyle/simple4" qsCatId="simple" csTypeId="urn:microsoft.com/office/officeart/2005/8/colors/accent6_2" csCatId="accent6" phldr="1"/>
      <dgm:spPr/>
    </dgm:pt>
    <dgm:pt modelId="{A008CE3B-FB4D-6746-B37E-0E1AA151F789}">
      <dgm:prSet phldrT="[文字]" custT="1"/>
      <dgm:spPr>
        <a:solidFill>
          <a:schemeClr val="accent4"/>
        </a:solidFill>
      </dgm:spPr>
      <dgm:t>
        <a:bodyPr/>
        <a:lstStyle/>
        <a:p>
          <a:r>
            <a:rPr lang="en-US" altLang="zh-TW" sz="1800" b="1" dirty="0" smtClean="0">
              <a:latin typeface="+mj-lt"/>
              <a:ea typeface="微軟正黑體" pitchFamily="34" charset="-120"/>
              <a:cs typeface="Heiti TC Light" charset="-120"/>
            </a:rPr>
            <a:t>Affordable Price</a:t>
          </a:r>
          <a:endParaRPr lang="zh-TW" altLang="en-US" sz="1800" b="1" dirty="0">
            <a:latin typeface="+mj-lt"/>
            <a:ea typeface="微軟正黑體" pitchFamily="34" charset="-120"/>
            <a:cs typeface="Heiti TC Light" charset="-120"/>
          </a:endParaRPr>
        </a:p>
      </dgm:t>
    </dgm:pt>
    <dgm:pt modelId="{0E834007-0B18-3C40-8D51-C2FF21DC84BE}" type="parTrans" cxnId="{2F9AE555-4351-1541-B83B-B8EBE39B5E24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BB0C713B-91C5-C64F-9424-46878C82E6EF}" type="sibTrans" cxnId="{2F9AE555-4351-1541-B83B-B8EBE39B5E24}">
      <dgm:prSet custT="1"/>
      <dgm:spPr>
        <a:solidFill>
          <a:schemeClr val="accent4"/>
        </a:solidFill>
      </dgm:spPr>
      <dgm:t>
        <a:bodyPr/>
        <a:lstStyle/>
        <a:p>
          <a:endParaRPr lang="zh-TW" altLang="en-US" sz="20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CCE9DA09-7ACB-FE45-9D4F-48A4AD2C7D1A}">
      <dgm:prSet phldrT="[文字]" custT="1"/>
      <dgm:spPr>
        <a:solidFill>
          <a:schemeClr val="accent4"/>
        </a:solidFill>
      </dgm:spPr>
      <dgm:t>
        <a:bodyPr/>
        <a:lstStyle/>
        <a:p>
          <a:r>
            <a:rPr lang="en-US" altLang="zh-TW" sz="1800" b="1" dirty="0" smtClean="0">
              <a:latin typeface="+mj-lt"/>
              <a:ea typeface="微軟正黑體" pitchFamily="34" charset="-120"/>
              <a:cs typeface="Heiti TC Light" charset="-120"/>
            </a:rPr>
            <a:t>1GB RAM</a:t>
          </a:r>
          <a:endParaRPr lang="zh-TW" altLang="en-US" sz="1800" b="1" dirty="0">
            <a:latin typeface="+mj-lt"/>
            <a:ea typeface="微軟正黑體" pitchFamily="34" charset="-120"/>
            <a:cs typeface="Heiti TC Light" charset="-120"/>
          </a:endParaRPr>
        </a:p>
      </dgm:t>
    </dgm:pt>
    <dgm:pt modelId="{8D7BC111-915D-FF48-8365-DBEBEB060394}" type="parTrans" cxnId="{CD1CD603-C892-734E-A0FE-A26EB10D1BBC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93F5BEF0-59F0-6B4E-8A8E-D879D17D06BE}" type="sibTrans" cxnId="{CD1CD603-C892-734E-A0FE-A26EB10D1BB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4"/>
        </a:solidFill>
        <a:ln>
          <a:noFill/>
        </a:ln>
      </dgm:spPr>
      <dgm:t>
        <a:bodyPr/>
        <a:lstStyle/>
        <a:p>
          <a:endParaRPr lang="zh-TW" altLang="en-US" sz="20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B254FB6C-26C5-DD4F-828A-B0DD9D6F09EB}">
      <dgm:prSet phldrT="[文字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altLang="zh-TW" sz="1800" b="1" dirty="0" smtClean="0">
              <a:solidFill>
                <a:schemeClr val="bg1"/>
              </a:solidFill>
              <a:latin typeface="+mj-lt"/>
              <a:ea typeface="微軟正黑體" pitchFamily="34" charset="-120"/>
              <a:cs typeface="Heiti TC Light" charset="-120"/>
            </a:rPr>
            <a:t>Snapshots</a:t>
          </a:r>
          <a:endParaRPr lang="zh-TW" altLang="en-US" sz="1800" b="1" dirty="0">
            <a:solidFill>
              <a:schemeClr val="bg1"/>
            </a:solidFill>
            <a:latin typeface="+mj-lt"/>
            <a:ea typeface="微軟正黑體" pitchFamily="34" charset="-120"/>
            <a:cs typeface="Heiti TC Light" charset="-120"/>
          </a:endParaRPr>
        </a:p>
      </dgm:t>
    </dgm:pt>
    <dgm:pt modelId="{616DE353-1606-BE4D-9029-B1DBCF613630}" type="parTrans" cxnId="{5F8B1B18-F4C0-8F46-95F7-0BDE5DCFBC54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CFB1AE68-2893-3745-8008-2DC1E111AEDF}" type="sibTrans" cxnId="{5F8B1B18-F4C0-8F46-95F7-0BDE5DCFBC54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6EF86E0A-A913-F24B-B903-C2EA79841508}" type="pres">
      <dgm:prSet presAssocID="{AE660D81-2731-C044-B39B-F1EAABBC599F}" presName="linearFlow" presStyleCnt="0">
        <dgm:presLayoutVars>
          <dgm:resizeHandles val="exact"/>
        </dgm:presLayoutVars>
      </dgm:prSet>
      <dgm:spPr/>
    </dgm:pt>
    <dgm:pt modelId="{9533898C-E4F8-4241-9276-4F844C1F8CEE}" type="pres">
      <dgm:prSet presAssocID="{A008CE3B-FB4D-6746-B37E-0E1AA151F78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17B346-16B6-1C46-9B56-A56C224A4A95}" type="pres">
      <dgm:prSet presAssocID="{BB0C713B-91C5-C64F-9424-46878C82E6EF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4F61ECA3-BDBF-ED4D-AE2F-AA106525B5DA}" type="pres">
      <dgm:prSet presAssocID="{BB0C713B-91C5-C64F-9424-46878C82E6EF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ED50F9BA-EB44-404E-A5CE-731E8271EC0D}" type="pres">
      <dgm:prSet presAssocID="{CCE9DA09-7ACB-FE45-9D4F-48A4AD2C7D1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F186F7-1FB4-D440-ADB8-FF83D813A5A8}" type="pres">
      <dgm:prSet presAssocID="{93F5BEF0-59F0-6B4E-8A8E-D879D17D06BE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DCE2F85F-E6D7-2A41-A24A-D609CC872CCC}" type="pres">
      <dgm:prSet presAssocID="{93F5BEF0-59F0-6B4E-8A8E-D879D17D06BE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32EB105C-84AE-134E-A262-2CAF6C9EB6F1}" type="pres">
      <dgm:prSet presAssocID="{B254FB6C-26C5-DD4F-828A-B0DD9D6F09E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F9AE555-4351-1541-B83B-B8EBE39B5E24}" srcId="{AE660D81-2731-C044-B39B-F1EAABBC599F}" destId="{A008CE3B-FB4D-6746-B37E-0E1AA151F789}" srcOrd="0" destOrd="0" parTransId="{0E834007-0B18-3C40-8D51-C2FF21DC84BE}" sibTransId="{BB0C713B-91C5-C64F-9424-46878C82E6EF}"/>
    <dgm:cxn modelId="{AEDE9D21-AE27-4AB2-AB3F-A4B86E690E17}" type="presOf" srcId="{CCE9DA09-7ACB-FE45-9D4F-48A4AD2C7D1A}" destId="{ED50F9BA-EB44-404E-A5CE-731E8271EC0D}" srcOrd="0" destOrd="0" presId="urn:microsoft.com/office/officeart/2005/8/layout/process2"/>
    <dgm:cxn modelId="{84AE92FF-1477-4556-B8B0-F581B028F200}" type="presOf" srcId="{93F5BEF0-59F0-6B4E-8A8E-D879D17D06BE}" destId="{DCE2F85F-E6D7-2A41-A24A-D609CC872CCC}" srcOrd="1" destOrd="0" presId="urn:microsoft.com/office/officeart/2005/8/layout/process2"/>
    <dgm:cxn modelId="{A862FD99-A3D0-4120-9AD9-D369C6D613A6}" type="presOf" srcId="{BB0C713B-91C5-C64F-9424-46878C82E6EF}" destId="{9517B346-16B6-1C46-9B56-A56C224A4A95}" srcOrd="0" destOrd="0" presId="urn:microsoft.com/office/officeart/2005/8/layout/process2"/>
    <dgm:cxn modelId="{A15B60EB-3584-43AE-993A-BFDD48B93EEF}" type="presOf" srcId="{B254FB6C-26C5-DD4F-828A-B0DD9D6F09EB}" destId="{32EB105C-84AE-134E-A262-2CAF6C9EB6F1}" srcOrd="0" destOrd="0" presId="urn:microsoft.com/office/officeart/2005/8/layout/process2"/>
    <dgm:cxn modelId="{5F8B1B18-F4C0-8F46-95F7-0BDE5DCFBC54}" srcId="{AE660D81-2731-C044-B39B-F1EAABBC599F}" destId="{B254FB6C-26C5-DD4F-828A-B0DD9D6F09EB}" srcOrd="2" destOrd="0" parTransId="{616DE353-1606-BE4D-9029-B1DBCF613630}" sibTransId="{CFB1AE68-2893-3745-8008-2DC1E111AEDF}"/>
    <dgm:cxn modelId="{40EE7B32-5CDB-4D5A-B343-9920342FE8C0}" type="presOf" srcId="{93F5BEF0-59F0-6B4E-8A8E-D879D17D06BE}" destId="{D1F186F7-1FB4-D440-ADB8-FF83D813A5A8}" srcOrd="0" destOrd="0" presId="urn:microsoft.com/office/officeart/2005/8/layout/process2"/>
    <dgm:cxn modelId="{A2C08FAE-075C-45B4-A27B-A39992A5A5C8}" type="presOf" srcId="{A008CE3B-FB4D-6746-B37E-0E1AA151F789}" destId="{9533898C-E4F8-4241-9276-4F844C1F8CEE}" srcOrd="0" destOrd="0" presId="urn:microsoft.com/office/officeart/2005/8/layout/process2"/>
    <dgm:cxn modelId="{8B8FA76C-DEF7-49AB-B176-3E49A73A3F3A}" type="presOf" srcId="{BB0C713B-91C5-C64F-9424-46878C82E6EF}" destId="{4F61ECA3-BDBF-ED4D-AE2F-AA106525B5DA}" srcOrd="1" destOrd="0" presId="urn:microsoft.com/office/officeart/2005/8/layout/process2"/>
    <dgm:cxn modelId="{CD1CD603-C892-734E-A0FE-A26EB10D1BBC}" srcId="{AE660D81-2731-C044-B39B-F1EAABBC599F}" destId="{CCE9DA09-7ACB-FE45-9D4F-48A4AD2C7D1A}" srcOrd="1" destOrd="0" parTransId="{8D7BC111-915D-FF48-8365-DBEBEB060394}" sibTransId="{93F5BEF0-59F0-6B4E-8A8E-D879D17D06BE}"/>
    <dgm:cxn modelId="{293722CB-3437-4381-A871-DA9E1CE0C9F8}" type="presOf" srcId="{AE660D81-2731-C044-B39B-F1EAABBC599F}" destId="{6EF86E0A-A913-F24B-B903-C2EA79841508}" srcOrd="0" destOrd="0" presId="urn:microsoft.com/office/officeart/2005/8/layout/process2"/>
    <dgm:cxn modelId="{4B59DF08-F944-4807-9743-1BE7005C0BBC}" type="presParOf" srcId="{6EF86E0A-A913-F24B-B903-C2EA79841508}" destId="{9533898C-E4F8-4241-9276-4F844C1F8CEE}" srcOrd="0" destOrd="0" presId="urn:microsoft.com/office/officeart/2005/8/layout/process2"/>
    <dgm:cxn modelId="{DD57EF49-68A3-403A-9587-F99785134FD0}" type="presParOf" srcId="{6EF86E0A-A913-F24B-B903-C2EA79841508}" destId="{9517B346-16B6-1C46-9B56-A56C224A4A95}" srcOrd="1" destOrd="0" presId="urn:microsoft.com/office/officeart/2005/8/layout/process2"/>
    <dgm:cxn modelId="{9FABCBF2-C23C-44A3-B113-7E5FC7946478}" type="presParOf" srcId="{9517B346-16B6-1C46-9B56-A56C224A4A95}" destId="{4F61ECA3-BDBF-ED4D-AE2F-AA106525B5DA}" srcOrd="0" destOrd="0" presId="urn:microsoft.com/office/officeart/2005/8/layout/process2"/>
    <dgm:cxn modelId="{A53D54FA-A760-43C2-B93F-B2A163E758E7}" type="presParOf" srcId="{6EF86E0A-A913-F24B-B903-C2EA79841508}" destId="{ED50F9BA-EB44-404E-A5CE-731E8271EC0D}" srcOrd="2" destOrd="0" presId="urn:microsoft.com/office/officeart/2005/8/layout/process2"/>
    <dgm:cxn modelId="{AF503BA1-5FB9-45D2-A2DC-1DD6E0896F0F}" type="presParOf" srcId="{6EF86E0A-A913-F24B-B903-C2EA79841508}" destId="{D1F186F7-1FB4-D440-ADB8-FF83D813A5A8}" srcOrd="3" destOrd="0" presId="urn:microsoft.com/office/officeart/2005/8/layout/process2"/>
    <dgm:cxn modelId="{3A05ECB9-2EFC-47D1-9515-EA9C8FD936CB}" type="presParOf" srcId="{D1F186F7-1FB4-D440-ADB8-FF83D813A5A8}" destId="{DCE2F85F-E6D7-2A41-A24A-D609CC872CCC}" srcOrd="0" destOrd="0" presId="urn:microsoft.com/office/officeart/2005/8/layout/process2"/>
    <dgm:cxn modelId="{7040923B-FA64-4251-98B4-6F3DBC781BE2}" type="presParOf" srcId="{6EF86E0A-A913-F24B-B903-C2EA79841508}" destId="{32EB105C-84AE-134E-A262-2CAF6C9EB6F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33898C-E4F8-4241-9276-4F844C1F8CEE}">
      <dsp:nvSpPr>
        <dsp:cNvPr id="0" name=""/>
        <dsp:cNvSpPr/>
      </dsp:nvSpPr>
      <dsp:spPr>
        <a:xfrm>
          <a:off x="657265" y="0"/>
          <a:ext cx="1967843" cy="594066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+mj-lt"/>
              <a:ea typeface="微軟正黑體" pitchFamily="34" charset="-120"/>
              <a:cs typeface="Heiti TC Light" charset="-120"/>
            </a:rPr>
            <a:t>Affordable Price</a:t>
          </a:r>
          <a:endParaRPr lang="zh-TW" altLang="en-US" sz="1800" b="1" kern="1200" dirty="0">
            <a:latin typeface="+mj-lt"/>
            <a:ea typeface="微軟正黑體" pitchFamily="34" charset="-120"/>
            <a:cs typeface="Heiti TC Light" charset="-120"/>
          </a:endParaRPr>
        </a:p>
      </dsp:txBody>
      <dsp:txXfrm>
        <a:off x="657265" y="0"/>
        <a:ext cx="1967843" cy="594066"/>
      </dsp:txXfrm>
    </dsp:sp>
    <dsp:sp modelId="{9517B346-16B6-1C46-9B56-A56C224A4A95}">
      <dsp:nvSpPr>
        <dsp:cNvPr id="0" name=""/>
        <dsp:cNvSpPr/>
      </dsp:nvSpPr>
      <dsp:spPr>
        <a:xfrm rot="5400000">
          <a:off x="1529800" y="608917"/>
          <a:ext cx="222774" cy="2673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>
            <a:latin typeface="Heiti TC Light" charset="-120"/>
            <a:ea typeface="Heiti TC Light" charset="-120"/>
            <a:cs typeface="Heiti TC Light" charset="-120"/>
          </a:endParaRPr>
        </a:p>
      </dsp:txBody>
      <dsp:txXfrm rot="5400000">
        <a:off x="1529800" y="608917"/>
        <a:ext cx="222774" cy="267329"/>
      </dsp:txXfrm>
    </dsp:sp>
    <dsp:sp modelId="{ED50F9BA-EB44-404E-A5CE-731E8271EC0D}">
      <dsp:nvSpPr>
        <dsp:cNvPr id="0" name=""/>
        <dsp:cNvSpPr/>
      </dsp:nvSpPr>
      <dsp:spPr>
        <a:xfrm>
          <a:off x="657265" y="891099"/>
          <a:ext cx="1967843" cy="594066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+mj-lt"/>
              <a:ea typeface="微軟正黑體" pitchFamily="34" charset="-120"/>
              <a:cs typeface="Heiti TC Light" charset="-120"/>
            </a:rPr>
            <a:t>1GB RAM</a:t>
          </a:r>
          <a:endParaRPr lang="zh-TW" altLang="en-US" sz="1800" b="1" kern="1200" dirty="0">
            <a:latin typeface="+mj-lt"/>
            <a:ea typeface="微軟正黑體" pitchFamily="34" charset="-120"/>
            <a:cs typeface="Heiti TC Light" charset="-120"/>
          </a:endParaRPr>
        </a:p>
      </dsp:txBody>
      <dsp:txXfrm>
        <a:off x="657265" y="891099"/>
        <a:ext cx="1967843" cy="594066"/>
      </dsp:txXfrm>
    </dsp:sp>
    <dsp:sp modelId="{D1F186F7-1FB4-D440-ADB8-FF83D813A5A8}">
      <dsp:nvSpPr>
        <dsp:cNvPr id="0" name=""/>
        <dsp:cNvSpPr/>
      </dsp:nvSpPr>
      <dsp:spPr>
        <a:xfrm rot="5400000">
          <a:off x="1529800" y="1500016"/>
          <a:ext cx="222774" cy="2673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>
            <a:latin typeface="Heiti TC Light" charset="-120"/>
            <a:ea typeface="Heiti TC Light" charset="-120"/>
            <a:cs typeface="Heiti TC Light" charset="-120"/>
          </a:endParaRPr>
        </a:p>
      </dsp:txBody>
      <dsp:txXfrm rot="5400000">
        <a:off x="1529800" y="1500016"/>
        <a:ext cx="222774" cy="267329"/>
      </dsp:txXfrm>
    </dsp:sp>
    <dsp:sp modelId="{32EB105C-84AE-134E-A262-2CAF6C9EB6F1}">
      <dsp:nvSpPr>
        <dsp:cNvPr id="0" name=""/>
        <dsp:cNvSpPr/>
      </dsp:nvSpPr>
      <dsp:spPr>
        <a:xfrm>
          <a:off x="657265" y="1782198"/>
          <a:ext cx="1967843" cy="594066"/>
        </a:xfrm>
        <a:prstGeom prst="roundRect">
          <a:avLst>
            <a:gd name="adj" fmla="val 10000"/>
          </a:avLst>
        </a:prstGeom>
        <a:solidFill>
          <a:schemeClr val="accent2"/>
        </a:soli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solidFill>
                <a:schemeClr val="bg1"/>
              </a:solidFill>
              <a:latin typeface="+mj-lt"/>
              <a:ea typeface="微軟正黑體" pitchFamily="34" charset="-120"/>
              <a:cs typeface="Heiti TC Light" charset="-120"/>
            </a:rPr>
            <a:t>Snapshots</a:t>
          </a:r>
          <a:endParaRPr lang="zh-TW" altLang="en-US" sz="1800" b="1" kern="1200" dirty="0">
            <a:solidFill>
              <a:schemeClr val="bg1"/>
            </a:solidFill>
            <a:latin typeface="+mj-lt"/>
            <a:ea typeface="微軟正黑體" pitchFamily="34" charset="-120"/>
            <a:cs typeface="Heiti TC Light" charset="-120"/>
          </a:endParaRPr>
        </a:p>
      </dsp:txBody>
      <dsp:txXfrm>
        <a:off x="657265" y="1782198"/>
        <a:ext cx="1967843" cy="594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8F443-FAAC-461A-A33F-A5B9CBA2D806}" type="datetimeFigureOut">
              <a:rPr lang="zh-TW" altLang="en-US" smtClean="0"/>
              <a:pPr/>
              <a:t>2017/12/14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7BB0C-1ABA-470A-A0A4-211D872E5C3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007954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82060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Shape 14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9" name="Shape 1459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媒體平臺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dirty="0" smtClean="0">
                <a:effectLst/>
              </a:rPr>
              <a:t>&gt;&gt;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VLC playback&gt;&gt;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Claire</a:t>
            </a:r>
            <a:r>
              <a:rPr lang="zh-TW" altLang="zh-TW" dirty="0" smtClean="0">
                <a:effectLst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Shape 1460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Shape 1480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Shape 1495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82060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Shape 1509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0" name="Shape 1510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lvl="0" rtl="0">
                <a:spcBef>
                  <a:spcPts val="0"/>
                </a:spcBef>
                <a:buClr>
                  <a:srgbClr val="000000"/>
                </a:buClr>
                <a:buFont typeface="Arial"/>
                <a:buNone/>
              </a:pPr>
              <a:t>27</a:t>
            </a:fld>
            <a:endParaRPr lang="zh-TW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Shape 14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9" name="Shape 1459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媒體平臺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dirty="0" smtClean="0">
                <a:effectLst/>
              </a:rPr>
              <a:t>&gt;&gt;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VLC playback&gt;&gt;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Claire</a:t>
            </a:r>
            <a:r>
              <a:rPr lang="zh-TW" altLang="zh-TW" dirty="0" smtClean="0">
                <a:effectLst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Shape 1460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28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Shape 1495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Shape 1495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Shape 1509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0" name="Shape 1510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lvl="0" rtl="0">
                <a:spcBef>
                  <a:spcPts val="0"/>
                </a:spcBef>
                <a:buClr>
                  <a:srgbClr val="000000"/>
                </a:buClr>
                <a:buFont typeface="Arial"/>
                <a:buNone/>
              </a:pPr>
              <a:t>31</a:t>
            </a:fld>
            <a:endParaRPr 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534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https://previews.123rf.com/images/</a:t>
            </a:r>
            <a:r>
              <a:rPr kumimoji="1" lang="en-US" altLang="zh-TW" dirty="0" err="1" smtClean="0"/>
              <a:t>georgejmclittle</a:t>
            </a:r>
            <a:r>
              <a:rPr kumimoji="1" lang="en-US" altLang="zh-TW" dirty="0" smtClean="0"/>
              <a:t>/georgejmclittle1510/georgejmclittle151000217/47396325-digital-generated-workspace-desktop-with-blank-screen-computer--Stock-</a:t>
            </a:r>
            <a:r>
              <a:rPr kumimoji="1" lang="en-US" altLang="zh-TW" dirty="0" err="1" smtClean="0"/>
              <a:t>Photo.jpg</a:t>
            </a:r>
            <a:endParaRPr kumimoji="1"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507864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kumimoji="1" lang="zh-TW" altLang="en-US" dirty="0" smtClean="0"/>
              <a:t>畫面切到實機操作</a:t>
            </a:r>
            <a:endParaRPr kumimoji="1"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348261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43259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TS-x28A_PPT\底板整理1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051" cy="5151438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254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05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142844" y="1143000"/>
            <a:ext cx="8715581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 sz="22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171450" algn="l" rtl="0">
              <a:spcBef>
                <a:spcPts val="360"/>
              </a:spcBef>
              <a:buClr>
                <a:srgbClr val="262626"/>
              </a:buClr>
              <a:buChar char="–"/>
              <a:defRPr i="0" u="none" strike="noStrike" cap="none">
                <a:solidFill>
                  <a:srgbClr val="262626"/>
                </a:solidFill>
              </a:defRPr>
            </a:lvl2pPr>
            <a:lvl3pPr marL="1143000" marR="0" lvl="2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39700" algn="l" rtl="0">
              <a:spcBef>
                <a:spcPts val="28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24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285719" y="285734"/>
            <a:ext cx="8501123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7" name="Shape 119"/>
          <p:cNvSpPr/>
          <p:nvPr userDrawn="1"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20"/>
          <p:cNvSpPr/>
          <p:nvPr userDrawn="1"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14" descr="NEW_16比9_back_主題_1028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45924" y="-12916"/>
            <a:ext cx="9189918" cy="51693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>
            <a:spLocks noGrp="1"/>
          </p:cNvSpPr>
          <p:nvPr>
            <p:ph type="pic" idx="2"/>
          </p:nvPr>
        </p:nvSpPr>
        <p:spPr>
          <a:xfrm>
            <a:off x="2403600" y="-45600"/>
            <a:ext cx="6769800" cy="5280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mtClean="0"/>
              <a:t>按一下圖示以新增圖片</a:t>
            </a:r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7902" cy="1330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Shape 114" descr="NEW_16比9_back_主題_1028.png"/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-45924" y="-12916"/>
            <a:ext cx="9189918" cy="5169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60619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 sz="22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9" name="Shape 119"/>
          <p:cNvSpPr/>
          <p:nvPr userDrawn="1"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20"/>
          <p:cNvSpPr/>
          <p:nvPr userDrawn="1"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14282" y="357172"/>
            <a:ext cx="8643900" cy="78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4" name="Shape 91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defRPr sz="1800" i="0" u="none" strike="noStrike" cap="none">
                <a:solidFill>
                  <a:srgbClr val="585858"/>
                </a:solidFill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Char char="■"/>
              <a:defRPr i="0" u="none" strike="noStrike" cap="none">
                <a:solidFill>
                  <a:srgbClr val="585858"/>
                </a:solidFill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只有標題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643998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379324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43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167" name="Shape 16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C:\Users\user\Desktop\TS-x28A_PPT\底板整理6-01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514465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S-x28A_PPT\底板整理2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3999" cy="5144657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TS-x28A_PPT\底板整理4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4658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TS-x28A_PPT\底板整理3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5144657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23528" y="222782"/>
            <a:ext cx="7165459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user\Desktop\TS-x28A_PPT\QNAP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7544" y="2355726"/>
            <a:ext cx="1197971" cy="288032"/>
          </a:xfrm>
          <a:prstGeom prst="rect">
            <a:avLst/>
          </a:prstGeom>
          <a:noFill/>
        </p:spPr>
      </p:pic>
      <p:pic>
        <p:nvPicPr>
          <p:cNvPr id="6149" name="Picture 5" descr="C:\Users\user\Desktop\TS-x28A_PPT\方塊-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23528" y="809639"/>
            <a:ext cx="8496944" cy="4571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23528" y="123478"/>
            <a:ext cx="7165459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user\Desktop\TS-x28A_PPT\QNAP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7544" y="2355726"/>
            <a:ext cx="1197971" cy="28803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373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7999" cy="3354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 descr="C:\Users\user\Desktop\TS-x28A_PPT\方塊-02.png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1" y="4746740"/>
            <a:ext cx="9143999" cy="396760"/>
          </a:xfrm>
          <a:prstGeom prst="rect">
            <a:avLst/>
          </a:prstGeom>
          <a:noFill/>
        </p:spPr>
      </p:pic>
      <p:pic>
        <p:nvPicPr>
          <p:cNvPr id="7172" name="Picture 4" descr="C:\Users\user\Desktop\TS-x28A_PPT\拼圖2.png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1" y="0"/>
            <a:ext cx="2123728" cy="1534318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65" r:id="rId3"/>
    <p:sldLayoutId id="2147483666" r:id="rId4"/>
    <p:sldLayoutId id="2147483667" r:id="rId5"/>
    <p:sldLayoutId id="2147483649" r:id="rId6"/>
    <p:sldLayoutId id="2147483663" r:id="rId7"/>
    <p:sldLayoutId id="2147483650" r:id="rId8"/>
    <p:sldLayoutId id="2147483651" r:id="rId9"/>
    <p:sldLayoutId id="2147483652" r:id="rId10"/>
    <p:sldLayoutId id="2147483653" r:id="rId11"/>
    <p:sldLayoutId id="2147483656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>
          <a:solidFill>
            <a:schemeClr val="tx1">
              <a:lumMod val="75000"/>
              <a:lumOff val="25000"/>
            </a:schemeClr>
          </a:solidFill>
          <a:latin typeface="微軟正黑體" pitchFamily="34" charset="-120"/>
          <a:ea typeface="微軟正黑體" pitchFamily="34" charset="-120"/>
          <a:cs typeface="Andalus" pitchFamily="18" charset="-78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88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圖說文字 6"/>
          <p:cNvSpPr/>
          <p:nvPr/>
        </p:nvSpPr>
        <p:spPr>
          <a:xfrm>
            <a:off x="7812360" y="1059582"/>
            <a:ext cx="1008112" cy="432048"/>
          </a:xfrm>
          <a:prstGeom prst="wedgeRectCallout">
            <a:avLst>
              <a:gd name="adj1" fmla="val -34371"/>
              <a:gd name="adj2" fmla="val 10988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51529" y="1554238"/>
            <a:ext cx="8292740" cy="945504"/>
          </a:xfrm>
        </p:spPr>
        <p:txBody>
          <a:bodyPr/>
          <a:lstStyle/>
          <a:p>
            <a:r>
              <a:rPr lang="en-US" sz="3600" dirty="0" smtClean="0">
                <a:latin typeface="+mj-lt"/>
              </a:rPr>
              <a:t>TS-128A / TS-228A</a:t>
            </a:r>
            <a:endParaRPr lang="zh-TW" altLang="en-US" sz="3600" dirty="0">
              <a:latin typeface="+mj-lt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251520" y="2427734"/>
            <a:ext cx="8520599" cy="792600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altLang="zh-TW" dirty="0" smtClean="0">
                <a:latin typeface="+mn-lt"/>
              </a:rPr>
              <a:t>The last </a:t>
            </a:r>
            <a:r>
              <a:rPr lang="en-US" altLang="zh-TW" dirty="0">
                <a:latin typeface="+mn-lt"/>
              </a:rPr>
              <a:t>mile of </a:t>
            </a:r>
            <a:r>
              <a:rPr lang="en-US" altLang="zh-TW" dirty="0" smtClean="0">
                <a:latin typeface="+mn-lt"/>
              </a:rPr>
              <a:t>Snapshot </a:t>
            </a:r>
          </a:p>
          <a:p>
            <a:pPr>
              <a:lnSpc>
                <a:spcPts val="2600"/>
              </a:lnSpc>
            </a:pPr>
            <a:r>
              <a:rPr lang="en-US" altLang="zh-TW" dirty="0" smtClean="0">
                <a:latin typeface="+mn-lt"/>
              </a:rPr>
              <a:t>supported </a:t>
            </a:r>
            <a:r>
              <a:rPr lang="en-US" altLang="zh-TW" dirty="0">
                <a:latin typeface="+mn-lt"/>
              </a:rPr>
              <a:t>product </a:t>
            </a:r>
            <a:r>
              <a:rPr lang="en-US" altLang="zh-TW" dirty="0" smtClean="0">
                <a:latin typeface="+mn-lt"/>
              </a:rPr>
              <a:t>line</a:t>
            </a:r>
            <a:endParaRPr lang="zh-TW" altLang="en-US" sz="2300" b="1" spc="100" dirty="0">
              <a:latin typeface="+mj-lt"/>
            </a:endParaRPr>
          </a:p>
        </p:txBody>
      </p:sp>
      <p:pic>
        <p:nvPicPr>
          <p:cNvPr id="6146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7" y="517052"/>
            <a:ext cx="1800199" cy="326506"/>
          </a:xfrm>
          <a:prstGeom prst="rect">
            <a:avLst/>
          </a:prstGeom>
          <a:noFill/>
        </p:spPr>
      </p:pic>
      <p:sp>
        <p:nvSpPr>
          <p:cNvPr id="5" name="副標題 3"/>
          <p:cNvSpPr txBox="1">
            <a:spLocks/>
          </p:cNvSpPr>
          <p:nvPr/>
        </p:nvSpPr>
        <p:spPr>
          <a:xfrm>
            <a:off x="7898016" y="1032286"/>
            <a:ext cx="1080120" cy="4320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微軟正黑體" pitchFamily="34" charset="-120"/>
                <a:cs typeface="Verdana"/>
                <a:sym typeface="Verdana"/>
              </a:rPr>
              <a:t>2018</a:t>
            </a:r>
            <a:endParaRPr kumimoji="0" lang="zh-TW" altLang="en-US" sz="2300" b="1" i="0" u="none" strike="noStrike" kern="0" cap="none" spc="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3006"/>
            <a:ext cx="8712968" cy="660552"/>
          </a:xfrm>
        </p:spPr>
        <p:txBody>
          <a:bodyPr/>
          <a:lstStyle/>
          <a:p>
            <a:r>
              <a:rPr lang="en-US" altLang="zh-TW" sz="2800" dirty="0" smtClean="0"/>
              <a:t>Eco-friendly design: quiet and energy saving</a:t>
            </a:r>
            <a:endParaRPr lang="zh-TW" altLang="en-US" sz="2800" dirty="0"/>
          </a:p>
        </p:txBody>
      </p:sp>
      <p:sp>
        <p:nvSpPr>
          <p:cNvPr id="11" name="平行四边形 1"/>
          <p:cNvSpPr/>
          <p:nvPr/>
        </p:nvSpPr>
        <p:spPr>
          <a:xfrm>
            <a:off x="-324544" y="2427734"/>
            <a:ext cx="2808312" cy="720080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51520" y="2552586"/>
            <a:ext cx="2208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Hidden cooling fan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Noise level: 17.0 dB(A)</a:t>
            </a:r>
            <a:endParaRPr kumimoji="1"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027" name="Picture 3" descr="C:\Users\user\Desktop\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1032286"/>
            <a:ext cx="3006785" cy="3384376"/>
          </a:xfrm>
          <a:prstGeom prst="rect">
            <a:avLst/>
          </a:prstGeom>
          <a:noFill/>
        </p:spPr>
      </p:pic>
      <p:pic>
        <p:nvPicPr>
          <p:cNvPr id="7171" name="Picture 3" descr="C:\Users\user\Desktop\TS-x28A_PPT\線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736" y="2283718"/>
            <a:ext cx="1626914" cy="579382"/>
          </a:xfrm>
          <a:prstGeom prst="rect">
            <a:avLst/>
          </a:prstGeom>
          <a:noFill/>
        </p:spPr>
      </p:pic>
      <p:pic>
        <p:nvPicPr>
          <p:cNvPr id="1028" name="Picture 4" descr="C:\Users\user\Desktop\線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4211960" y="2931790"/>
            <a:ext cx="6840760" cy="1004523"/>
          </a:xfrm>
          <a:prstGeom prst="rect">
            <a:avLst/>
          </a:prstGeom>
          <a:noFill/>
        </p:spPr>
      </p:pic>
      <p:sp>
        <p:nvSpPr>
          <p:cNvPr id="13" name="平行四边形 1"/>
          <p:cNvSpPr/>
          <p:nvPr/>
        </p:nvSpPr>
        <p:spPr>
          <a:xfrm>
            <a:off x="6516216" y="3003798"/>
            <a:ext cx="3024336" cy="1296144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6860856" y="3075806"/>
            <a:ext cx="23788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ARM Cortex A53</a:t>
            </a:r>
          </a:p>
          <a:p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Energy Saving Architecture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HDD standby</a:t>
            </a:r>
            <a:r>
              <a:rPr lang="zh-TW" alt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：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5.14W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In Operation</a:t>
            </a:r>
            <a:r>
              <a:rPr lang="zh-TW" alt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：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12.21W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826" y="4362658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 smtClean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* </a:t>
            </a:r>
            <a:r>
              <a:rPr lang="en-US" altLang="zh-TW" sz="800" dirty="0"/>
              <a:t>Sound Level Test Environment: Refer to ISO 7779; Maximum HDD loaded; Bystander Position; Average data from 1 meter in front of operating NAS.</a:t>
            </a:r>
            <a:br>
              <a:rPr lang="en-US" altLang="zh-TW" sz="800" dirty="0"/>
            </a:br>
            <a:r>
              <a:rPr lang="en-US" altLang="zh-TW" sz="800" dirty="0"/>
              <a:t>Designs and specifications are subject to change without notice.</a:t>
            </a:r>
            <a:endParaRPr lang="zh-TW" altLang="en-US" sz="8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960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/>
        </p:nvSpPr>
        <p:spPr>
          <a:xfrm>
            <a:off x="-648580" y="1797686"/>
            <a:ext cx="4176464" cy="1134104"/>
          </a:xfrm>
          <a:prstGeom prst="parallelogram">
            <a:avLst>
              <a:gd name="adj" fmla="val 4025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9577064" cy="660552"/>
          </a:xfrm>
        </p:spPr>
        <p:txBody>
          <a:bodyPr/>
          <a:lstStyle/>
          <a:p>
            <a:r>
              <a:rPr kumimoji="1" lang="en-US" altLang="zh-TW" sz="2800" dirty="0"/>
              <a:t>Support RAID1 and </a:t>
            </a:r>
            <a:r>
              <a:rPr kumimoji="1" lang="en-US" altLang="zh-TW" sz="2800" dirty="0" smtClean="0"/>
              <a:t>hot-swapping </a:t>
            </a:r>
            <a:r>
              <a:rPr kumimoji="1" lang="en-US" altLang="zh-TW" sz="2800" dirty="0"/>
              <a:t>for data protection</a:t>
            </a:r>
            <a:endParaRPr kumimoji="1" lang="zh-TW" altLang="en-US" sz="2800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23528" y="1797686"/>
            <a:ext cx="3042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TS-228A support RAID1 and </a:t>
            </a:r>
            <a:r>
              <a:rPr kumimoji="1"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hot-swapping </a:t>
            </a:r>
            <a:r>
              <a:rPr kumimoji="1"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for easily </a:t>
            </a:r>
            <a:r>
              <a:rPr kumimoji="1"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replacing faulty HDDs </a:t>
            </a:r>
            <a:r>
              <a:rPr kumimoji="1"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to secure data </a:t>
            </a:r>
            <a:r>
              <a:rPr kumimoji="1"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immediately</a:t>
            </a:r>
            <a:endParaRPr kumimoji="1"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1520" y="4299942"/>
            <a:ext cx="86764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 smtClean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*  </a:t>
            </a:r>
            <a:r>
              <a:rPr lang="en-US" altLang="zh-TW" sz="1000" b="1" dirty="0" smtClean="0">
                <a:latin typeface="微軟正黑體" pitchFamily="34" charset="-120"/>
                <a:ea typeface="微軟正黑體" pitchFamily="34" charset="-120"/>
              </a:rPr>
              <a:t>TS-228A supports RAID1 protection</a:t>
            </a: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196" name="Picture 4" descr="C:\Users\user\Desktop\TS-x28A_PPT\QIG-2-01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920" y="1419622"/>
            <a:ext cx="4483100" cy="2776537"/>
          </a:xfrm>
          <a:prstGeom prst="rect">
            <a:avLst/>
          </a:prstGeom>
          <a:noFill/>
        </p:spPr>
      </p:pic>
      <p:pic>
        <p:nvPicPr>
          <p:cNvPr id="8197" name="Picture 5" descr="C:\Users\user\Desktop\TS-x28A_PPT\警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2787774"/>
            <a:ext cx="546695" cy="47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010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23478"/>
            <a:ext cx="8496944" cy="660552"/>
          </a:xfrm>
        </p:spPr>
        <p:txBody>
          <a:bodyPr/>
          <a:lstStyle/>
          <a:p>
            <a:r>
              <a:rPr lang="en-US" altLang="zh-TW" sz="2800" spc="-150" dirty="0"/>
              <a:t>No tools are needed, easy and quick to set up TS-x28A</a:t>
            </a:r>
            <a:endParaRPr lang="zh-TW" altLang="en-US" sz="2800" spc="-150" dirty="0"/>
          </a:p>
        </p:txBody>
      </p:sp>
      <p:pic>
        <p:nvPicPr>
          <p:cNvPr id="9218" name="Picture 2" descr="C:\Users\user\Desktop\TS-x28A_PPT\QIG-2-01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1131590"/>
            <a:ext cx="4138636" cy="3309912"/>
          </a:xfrm>
          <a:prstGeom prst="rect">
            <a:avLst/>
          </a:prstGeom>
          <a:noFill/>
        </p:spPr>
      </p:pic>
      <p:pic>
        <p:nvPicPr>
          <p:cNvPr id="7171" name="Picture 3" descr="C:\Users\user\Desktop\TS-x28A_PPT\liv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328" y="809054"/>
            <a:ext cx="1619672" cy="806003"/>
          </a:xfrm>
          <a:prstGeom prst="rect">
            <a:avLst/>
          </a:prstGeom>
          <a:noFill/>
        </p:spPr>
      </p:pic>
      <p:pic>
        <p:nvPicPr>
          <p:cNvPr id="9219" name="Picture 3" descr="C:\Users\user\Desktop\TS-x28A_PPT\QIG-1-01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552" y="1206054"/>
            <a:ext cx="3721784" cy="3309912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6156176" y="3867894"/>
            <a:ext cx="9361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012160" y="3867894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3.5”HDD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64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3"/>
          <p:cNvSpPr txBox="1">
            <a:spLocks/>
          </p:cNvSpPr>
          <p:nvPr/>
        </p:nvSpPr>
        <p:spPr>
          <a:xfrm>
            <a:off x="383717" y="2283718"/>
            <a:ext cx="4620331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/>
          <a:p>
            <a:pPr lvl="0">
              <a:buClr>
                <a:schemeClr val="dk1"/>
              </a:buClr>
            </a:pPr>
            <a:r>
              <a:rPr lang="en-US" altLang="zh-TW" sz="3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TS-x28A </a:t>
            </a:r>
          </a:p>
          <a:p>
            <a:pPr lvl="0">
              <a:buClr>
                <a:schemeClr val="dk1"/>
              </a:buClr>
            </a:pPr>
            <a:r>
              <a:rPr lang="en-US" altLang="zh-TW" sz="2400" b="1" spc="-150" dirty="0" smtClean="0">
                <a:solidFill>
                  <a:schemeClr val="bg1"/>
                </a:solidFill>
              </a:rPr>
              <a:t>The Highest ROI Solution Helps You Against </a:t>
            </a:r>
            <a:r>
              <a:rPr lang="en-US" altLang="zh-TW" sz="2400" b="1" spc="-150" dirty="0" err="1" smtClean="0">
                <a:solidFill>
                  <a:schemeClr val="bg1"/>
                </a:solidFill>
              </a:rPr>
              <a:t>Ransomware</a:t>
            </a:r>
            <a:endParaRPr kumimoji="0" lang="zh-TW" altLang="en-US" sz="2400" b="1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3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7" y="517052"/>
            <a:ext cx="1800199" cy="326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23528" y="195486"/>
            <a:ext cx="8208912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 smtClean="0">
                <a:latin typeface="+mj-lt"/>
              </a:rPr>
              <a:t>How </a:t>
            </a:r>
            <a:r>
              <a:rPr lang="en-US" altLang="zh-TW" dirty="0" err="1" smtClean="0">
                <a:latin typeface="+mj-lt"/>
              </a:rPr>
              <a:t>Ransomware</a:t>
            </a:r>
            <a:r>
              <a:rPr lang="en-US" altLang="zh-TW" dirty="0" smtClean="0">
                <a:latin typeface="+mj-lt"/>
              </a:rPr>
              <a:t> Causing Threat to Your Data?</a:t>
            </a:r>
            <a:endParaRPr lang="en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11312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en-US" b="1" dirty="0" smtClean="0">
                <a:solidFill>
                  <a:srgbClr val="CC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According to </a:t>
            </a:r>
            <a:r>
              <a:rPr lang="en-US" b="1" dirty="0" err="1" smtClean="0">
                <a:solidFill>
                  <a:srgbClr val="CC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Kaspersky</a:t>
            </a:r>
            <a:r>
              <a:rPr lang="en-US" b="1" dirty="0" smtClean="0">
                <a:solidFill>
                  <a:srgbClr val="CC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Security Bulletin survey in 2017, every 10 second a personal will be attacked by </a:t>
            </a:r>
            <a:r>
              <a:rPr lang="en-US" b="1" dirty="0" err="1" smtClean="0">
                <a:solidFill>
                  <a:srgbClr val="CC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Ransomware</a:t>
            </a:r>
            <a:r>
              <a:rPr lang="en-US" b="1" dirty="0" smtClean="0">
                <a:solidFill>
                  <a:srgbClr val="CC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.</a:t>
            </a: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8144" y="1779662"/>
            <a:ext cx="2926593" cy="28344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35"/>
          <p:cNvSpPr txBox="1">
            <a:spLocks/>
          </p:cNvSpPr>
          <p:nvPr/>
        </p:nvSpPr>
        <p:spPr>
          <a:xfrm>
            <a:off x="311701" y="2067694"/>
            <a:ext cx="534042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Two way of spreading: Email Attachments and Compromised Websites.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The later does not require user to trigger the virus.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Some variants can encrypt unmapped 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network shares. While other delete shadow 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volume copies on windows.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23528" y="195486"/>
            <a:ext cx="8820472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dirty="0" smtClean="0">
                <a:latin typeface="+mj-lt"/>
                <a:ea typeface="Microsoft JhengHei"/>
                <a:cs typeface="Microsoft JhengHei"/>
                <a:sym typeface="Microsoft JhengHei"/>
              </a:rPr>
              <a:t>Using TS-x28A With </a:t>
            </a:r>
            <a:r>
              <a:rPr lang="en-US" dirty="0" err="1" smtClean="0">
                <a:latin typeface="+mj-lt"/>
                <a:ea typeface="Microsoft JhengHei"/>
                <a:cs typeface="Microsoft JhengHei"/>
                <a:sym typeface="Microsoft JhengHei"/>
              </a:rPr>
              <a:t>Netbak</a:t>
            </a:r>
            <a:r>
              <a:rPr lang="en-US" dirty="0" smtClean="0">
                <a:latin typeface="+mj-lt"/>
                <a:ea typeface="Microsoft JhengHei"/>
                <a:cs typeface="Microsoft JhengHei"/>
                <a:sym typeface="Microsoft JhengHei"/>
              </a:rPr>
              <a:t> to Backup Your Data</a:t>
            </a:r>
            <a:endParaRPr lang="en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311701" y="1027558"/>
            <a:ext cx="8076724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Font typeface="Microsoft JhengHei"/>
            </a:pPr>
            <a:r>
              <a:rPr lang="en-US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Whatever installing antivirus </a:t>
            </a:r>
            <a:r>
              <a:rPr lang="en-US" b="1" dirty="0" err="1" smtClean="0">
                <a:latin typeface="+mj-lt"/>
                <a:ea typeface="Microsoft JhengHei"/>
                <a:cs typeface="Microsoft JhengHei"/>
                <a:sym typeface="Microsoft JhengHei"/>
              </a:rPr>
              <a:t>softwares</a:t>
            </a:r>
            <a:r>
              <a:rPr lang="en-US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 or practicing using habits, </a:t>
            </a:r>
            <a:r>
              <a:rPr lang="en-US" b="1" dirty="0" smtClean="0">
                <a:solidFill>
                  <a:schemeClr val="accent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Data backup is the most effective way </a:t>
            </a:r>
            <a:r>
              <a:rPr lang="en-US" b="1" dirty="0" err="1" smtClean="0">
                <a:solidFill>
                  <a:schemeClr val="accent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againsting</a:t>
            </a:r>
            <a:r>
              <a:rPr lang="en-US" b="1" dirty="0" smtClean="0">
                <a:solidFill>
                  <a:schemeClr val="accent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ransomware</a:t>
            </a:r>
            <a:r>
              <a:rPr lang="en-US" b="1" dirty="0" smtClean="0">
                <a:solidFill>
                  <a:schemeClr val="accent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.</a:t>
            </a:r>
          </a:p>
          <a:p>
            <a:pPr marL="457200" lvl="0" indent="-342900">
              <a:buFont typeface="Microsoft JhengHei"/>
            </a:pPr>
            <a:r>
              <a:rPr lang="en-US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With QNAP free utility </a:t>
            </a:r>
            <a:r>
              <a:rPr lang="en-US" b="1" dirty="0" err="1" smtClean="0">
                <a:latin typeface="+mj-lt"/>
                <a:ea typeface="Microsoft JhengHei"/>
                <a:cs typeface="Microsoft JhengHei"/>
                <a:sym typeface="Microsoft JhengHei"/>
              </a:rPr>
              <a:t>Netbak</a:t>
            </a:r>
            <a:r>
              <a:rPr lang="en-US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 Replicator, data on PC can be real-time or scheduled backup to the TS-x28A easily.</a:t>
            </a: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 r="26019"/>
          <a:stretch/>
        </p:blipFill>
        <p:spPr>
          <a:xfrm>
            <a:off x="1547664" y="2499742"/>
            <a:ext cx="3888432" cy="2150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user\Desktop\TS-x28A_PPT\TS-228A_Top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9992" y="2499742"/>
            <a:ext cx="3456384" cy="21602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/>
          <p:cNvSpPr/>
          <p:nvPr/>
        </p:nvSpPr>
        <p:spPr>
          <a:xfrm flipH="1">
            <a:off x="5292080" y="13648"/>
            <a:ext cx="3851920" cy="473199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23528" y="222782"/>
            <a:ext cx="8568952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dirty="0" smtClean="0">
                <a:ea typeface="Microsoft JhengHei"/>
                <a:cs typeface="Microsoft JhengHei"/>
                <a:sym typeface="Microsoft JhengHei"/>
              </a:rPr>
              <a:t>Protect your backup with QNAP Snapshot</a:t>
            </a:r>
            <a:endParaRPr lang="en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107504" y="987574"/>
            <a:ext cx="8004715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Font typeface="Microsoft JhengHei"/>
            </a:pPr>
            <a:r>
              <a:rPr lang="en-US" altLang="zh-TW" sz="1700" dirty="0" smtClean="0">
                <a:ea typeface="Microsoft JhengHei"/>
                <a:cs typeface="Microsoft JhengHei"/>
                <a:sym typeface="Microsoft JhengHei"/>
              </a:rPr>
              <a:t>Garbage in, garbage out. NAS can also be infected when backup data.</a:t>
            </a:r>
            <a:r>
              <a:rPr lang="en-US" sz="1700" dirty="0" smtClean="0">
                <a:ea typeface="Microsoft JhengHei"/>
                <a:cs typeface="Microsoft JhengHei"/>
                <a:sym typeface="Microsoft JhengHei"/>
              </a:rPr>
              <a:t> </a:t>
            </a:r>
          </a:p>
          <a:p>
            <a:pPr marL="457200" lvl="0" indent="-342900">
              <a:buFont typeface="Microsoft JhengHei"/>
            </a:pPr>
            <a:r>
              <a:rPr lang="en-US" sz="1700" dirty="0" smtClean="0">
                <a:ea typeface="Microsoft JhengHei"/>
                <a:cs typeface="Microsoft JhengHei"/>
                <a:sym typeface="Microsoft JhengHei"/>
              </a:rPr>
              <a:t>Start from 4.3.4, QNAP has porting the advance Snapshot feature to personal NAS as well! </a:t>
            </a:r>
          </a:p>
        </p:txBody>
      </p:sp>
      <p:pic>
        <p:nvPicPr>
          <p:cNvPr id="5122" name="Picture 2" descr="C:\Users\user\Desktop\TS-x28A_PPT\漸層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2355726"/>
            <a:ext cx="5718018" cy="2209234"/>
          </a:xfrm>
          <a:prstGeom prst="rect">
            <a:avLst/>
          </a:prstGeom>
          <a:noFill/>
        </p:spPr>
      </p:pic>
      <p:pic>
        <p:nvPicPr>
          <p:cNvPr id="153" name="Shape 1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664" y="2444484"/>
            <a:ext cx="3975478" cy="2014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C:\Users\user\Desktop\TS-x28A_PPT\相機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8024" y="3795886"/>
            <a:ext cx="1146175" cy="857250"/>
          </a:xfrm>
          <a:prstGeom prst="rect">
            <a:avLst/>
          </a:prstGeom>
          <a:noFill/>
        </p:spPr>
      </p:pic>
      <p:pic>
        <p:nvPicPr>
          <p:cNvPr id="10243" name="Picture 3" descr="C:\Users\user\Desktop\TS-x28A_PPT\箭頭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357700">
            <a:off x="6500374" y="1766215"/>
            <a:ext cx="2716213" cy="2609850"/>
          </a:xfrm>
          <a:prstGeom prst="rect">
            <a:avLst/>
          </a:prstGeom>
          <a:noFill/>
        </p:spPr>
      </p:pic>
      <p:pic>
        <p:nvPicPr>
          <p:cNvPr id="10" name="Picture 2" descr="C:\Users\user\Desktop\TS-x28A_PPT\TS-228A_Top-righ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36096" y="2571750"/>
            <a:ext cx="3456384" cy="2160239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8100392" y="2080468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</a:t>
            </a:r>
            <a:r>
              <a:rPr lang="en-US" altLang="zh-TW" sz="1800" b="1" dirty="0" smtClean="0">
                <a:solidFill>
                  <a:schemeClr val="bg1"/>
                </a:solidFill>
              </a:rPr>
              <a:t>Higher ROI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23528" y="222782"/>
            <a:ext cx="8496944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dirty="0" smtClean="0">
                <a:ea typeface="Microsoft JhengHei"/>
                <a:cs typeface="Microsoft JhengHei"/>
                <a:sym typeface="Microsoft JhengHei"/>
              </a:rPr>
              <a:t>How QNAP Snapshot Can Protect Your Data?</a:t>
            </a:r>
            <a:endParaRPr lang="en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Font typeface="Microsoft JhengHei"/>
            </a:pPr>
            <a:r>
              <a:rPr lang="en-US" dirty="0" smtClean="0">
                <a:ea typeface="Microsoft JhengHei"/>
                <a:cs typeface="Microsoft JhengHei"/>
                <a:sym typeface="Microsoft JhengHei"/>
              </a:rPr>
              <a:t>Data changes will also be recorded outside the volume in regular based. </a:t>
            </a:r>
          </a:p>
          <a:p>
            <a:pPr marL="457200" lvl="0" indent="-342900">
              <a:buFont typeface="Microsoft JhengHei"/>
            </a:pPr>
            <a:r>
              <a:rPr lang="en-US" dirty="0" smtClean="0">
                <a:ea typeface="Microsoft JhengHei"/>
                <a:cs typeface="Microsoft JhengHei"/>
                <a:sym typeface="Microsoft JhengHei"/>
              </a:rPr>
              <a:t>User can freely browser the past record in File Station.</a:t>
            </a:r>
          </a:p>
          <a:p>
            <a:pPr marL="457200" lvl="0" indent="-342900">
              <a:buFont typeface="Microsoft JhengHei"/>
            </a:pPr>
            <a:r>
              <a:rPr lang="en-US" dirty="0" smtClean="0">
                <a:ea typeface="Microsoft JhengHei"/>
                <a:cs typeface="Microsoft JhengHei"/>
                <a:sym typeface="Microsoft JhengHei"/>
              </a:rPr>
              <a:t>Quickly revert the whole snapshot back on the entire NAS and prevent secondary infection.</a:t>
            </a:r>
          </a:p>
          <a:p>
            <a:pPr marL="457200" lvl="0" indent="-342900">
              <a:buNone/>
            </a:pPr>
            <a:endParaRPr lang="en-US" dirty="0" smtClean="0"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3" name="Shape 163" descr="storage&amp;snapshot_170826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84" y="2283718"/>
            <a:ext cx="7069426" cy="24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1700" y="987574"/>
            <a:ext cx="858078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Font typeface="Microsoft JhengHei"/>
              <a:buAutoNum type="arabicPeriod"/>
            </a:pPr>
            <a:r>
              <a:rPr lang="en-US" sz="1700" dirty="0" smtClean="0">
                <a:ea typeface="Microsoft JhengHei"/>
                <a:cs typeface="Microsoft JhengHei"/>
                <a:sym typeface="Microsoft JhengHei"/>
              </a:rPr>
              <a:t>Linux-based QTS operating system makes the NAS more secure. </a:t>
            </a:r>
          </a:p>
          <a:p>
            <a:pPr marL="457200" lvl="0" indent="-342900">
              <a:buFont typeface="Microsoft JhengHei"/>
              <a:buAutoNum type="arabicPeriod"/>
            </a:pPr>
            <a:r>
              <a:rPr lang="en-US" sz="1700" dirty="0" smtClean="0">
                <a:ea typeface="Microsoft JhengHei"/>
                <a:cs typeface="Microsoft JhengHei"/>
                <a:sym typeface="Microsoft JhengHei"/>
              </a:rPr>
              <a:t>Snapshot Outside of Volume: Snapshot will not be affected by </a:t>
            </a:r>
            <a:r>
              <a:rPr lang="en-US" sz="1700" dirty="0" err="1" smtClean="0">
                <a:ea typeface="Microsoft JhengHei"/>
                <a:cs typeface="Microsoft JhengHei"/>
                <a:sym typeface="Microsoft JhengHei"/>
              </a:rPr>
              <a:t>Ransomware</a:t>
            </a:r>
            <a:r>
              <a:rPr lang="en-US" sz="1700" dirty="0" smtClean="0">
                <a:ea typeface="Microsoft JhengHei"/>
                <a:cs typeface="Microsoft JhengHei"/>
                <a:sym typeface="Microsoft JhengHei"/>
              </a:rPr>
              <a:t>.</a:t>
            </a:r>
          </a:p>
          <a:p>
            <a:pPr marL="457200" lvl="0" indent="-342900">
              <a:buFont typeface="Microsoft JhengHei"/>
              <a:buAutoNum type="arabicPeriod"/>
            </a:pPr>
            <a:r>
              <a:rPr lang="en-US" sz="1700" dirty="0" smtClean="0">
                <a:ea typeface="Microsoft JhengHei"/>
                <a:cs typeface="Microsoft JhengHei"/>
                <a:sym typeface="Microsoft JhengHei"/>
              </a:rPr>
              <a:t>Whole Volume revert: Overwrite all infected files at once. </a:t>
            </a:r>
          </a:p>
          <a:p>
            <a:pPr marL="457200" lvl="0" indent="-342900">
              <a:buFont typeface="Microsoft JhengHei"/>
              <a:buAutoNum type="arabicPeriod"/>
            </a:pPr>
            <a:r>
              <a:rPr lang="en-US" sz="1700" dirty="0" smtClean="0">
                <a:ea typeface="Microsoft JhengHei"/>
                <a:cs typeface="Microsoft JhengHei"/>
                <a:sym typeface="Microsoft JhengHei"/>
              </a:rPr>
              <a:t>Guaranteed Snapshot Space: Snapshot will not be recycled when </a:t>
            </a:r>
            <a:r>
              <a:rPr lang="en-US" sz="1700" dirty="0" err="1" smtClean="0">
                <a:ea typeface="Microsoft JhengHei"/>
                <a:cs typeface="Microsoft JhengHei"/>
                <a:sym typeface="Microsoft JhengHei"/>
              </a:rPr>
              <a:t>Ransomware</a:t>
            </a:r>
            <a:r>
              <a:rPr lang="en-US" sz="1700" dirty="0" smtClean="0">
                <a:ea typeface="Microsoft JhengHei"/>
                <a:cs typeface="Microsoft JhengHei"/>
                <a:sym typeface="Microsoft JhengHei"/>
              </a:rPr>
              <a:t> continue writing encrypted data. </a:t>
            </a:r>
            <a:endParaRPr sz="1700" dirty="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323528" y="183006"/>
            <a:ext cx="8496944" cy="660552"/>
          </a:xfrm>
        </p:spPr>
        <p:txBody>
          <a:bodyPr/>
          <a:lstStyle/>
          <a:p>
            <a:r>
              <a:rPr lang="en-US" altLang="zh-TW" dirty="0" smtClean="0"/>
              <a:t>4 Defense Lines to Fight Against </a:t>
            </a:r>
            <a:r>
              <a:rPr lang="en-US" altLang="zh-TW" dirty="0" err="1" smtClean="0"/>
              <a:t>Ransomware</a:t>
            </a:r>
            <a:endParaRPr lang="zh-TW" altLang="en-US" dirty="0"/>
          </a:p>
        </p:txBody>
      </p:sp>
      <p:pic>
        <p:nvPicPr>
          <p:cNvPr id="1026" name="Picture 2" descr="C:\Users\user\Desktop\TS-x28A_PPT\快照保留空間保護快照資料(EN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2616104"/>
            <a:ext cx="5499261" cy="20783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>
            <a:off x="6372200" y="1446918"/>
            <a:ext cx="3240360" cy="27363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AutoNum type="arabicPeriod"/>
            </a:pPr>
            <a:endParaRPr sz="36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177" name="Shape 177"/>
          <p:cNvGraphicFramePr/>
          <p:nvPr/>
        </p:nvGraphicFramePr>
        <p:xfrm>
          <a:off x="395537" y="1491630"/>
          <a:ext cx="5904656" cy="293160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76493"/>
                <a:gridCol w="1971978"/>
                <a:gridCol w="1656185"/>
              </a:tblGrid>
              <a:tr h="473534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Product </a:t>
                      </a:r>
                      <a:r>
                        <a:rPr lang="en" sz="1600" b="1" dirty="0" smtClean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endParaRPr lang="en" sz="16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QNAP TS-x28A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 Brand NAS</a:t>
                      </a:r>
                      <a:endParaRPr lang="en" sz="18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534578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Snapshot On Linux</a:t>
                      </a:r>
                      <a:endParaRPr lang="en" sz="16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43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Snapshot Outside of Volume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43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Whole Volume Revert</a:t>
                      </a:r>
                      <a:endParaRPr lang="en" sz="16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43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Guaranteed Snapshot Space</a:t>
                      </a:r>
                      <a:endParaRPr lang="en" sz="16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1" name="Shape 181"/>
          <p:cNvSpPr txBox="1"/>
          <p:nvPr/>
        </p:nvSpPr>
        <p:spPr>
          <a:xfrm>
            <a:off x="6595500" y="1809878"/>
            <a:ext cx="2548500" cy="191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For TS-x28A, each volume or </a:t>
            </a:r>
            <a:r>
              <a:rPr lang="en-US" sz="1800" b="1" dirty="0" err="1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LUN can store 16 snapshots, and the whole device can store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32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snapshots with 1GB RAM. </a:t>
            </a:r>
            <a:endParaRPr lang="en-US" sz="18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323528" y="183006"/>
            <a:ext cx="8640960" cy="660552"/>
          </a:xfrm>
        </p:spPr>
        <p:txBody>
          <a:bodyPr/>
          <a:lstStyle/>
          <a:p>
            <a:r>
              <a:rPr lang="en-US" altLang="zh-TW" dirty="0" smtClean="0"/>
              <a:t>The Best Entry-level NAS for Snapshot Protection</a:t>
            </a:r>
            <a:endParaRPr lang="zh-TW" altLang="en-US" dirty="0"/>
          </a:p>
        </p:txBody>
      </p:sp>
      <p:pic>
        <p:nvPicPr>
          <p:cNvPr id="8194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2689003"/>
            <a:ext cx="504056" cy="373155"/>
          </a:xfrm>
          <a:prstGeom prst="rect">
            <a:avLst/>
          </a:prstGeom>
          <a:noFill/>
        </p:spPr>
      </p:pic>
      <p:pic>
        <p:nvPicPr>
          <p:cNvPr id="8195" name="Picture 3" descr="C:\Users\user\Desktop\TS-x28A_PPT\叉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1412" y="2671054"/>
            <a:ext cx="360040" cy="361313"/>
          </a:xfrm>
          <a:prstGeom prst="rect">
            <a:avLst/>
          </a:prstGeom>
          <a:noFill/>
        </p:spPr>
      </p:pic>
      <p:pic>
        <p:nvPicPr>
          <p:cNvPr id="23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3291830"/>
            <a:ext cx="504056" cy="373155"/>
          </a:xfrm>
          <a:prstGeom prst="rect">
            <a:avLst/>
          </a:prstGeom>
          <a:noFill/>
        </p:spPr>
      </p:pic>
      <p:pic>
        <p:nvPicPr>
          <p:cNvPr id="24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3939902"/>
            <a:ext cx="504056" cy="373155"/>
          </a:xfrm>
          <a:prstGeom prst="rect">
            <a:avLst/>
          </a:prstGeom>
          <a:noFill/>
        </p:spPr>
      </p:pic>
      <p:pic>
        <p:nvPicPr>
          <p:cNvPr id="25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2036630"/>
            <a:ext cx="504056" cy="373155"/>
          </a:xfrm>
          <a:prstGeom prst="rect">
            <a:avLst/>
          </a:prstGeom>
          <a:noFill/>
        </p:spPr>
      </p:pic>
      <p:pic>
        <p:nvPicPr>
          <p:cNvPr id="26" name="Picture 3" descr="C:\Users\user\Desktop\TS-x28A_PPT\叉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1412" y="3291830"/>
            <a:ext cx="360040" cy="361313"/>
          </a:xfrm>
          <a:prstGeom prst="rect">
            <a:avLst/>
          </a:prstGeom>
          <a:noFill/>
        </p:spPr>
      </p:pic>
      <p:pic>
        <p:nvPicPr>
          <p:cNvPr id="28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2036630"/>
            <a:ext cx="504056" cy="373155"/>
          </a:xfrm>
          <a:prstGeom prst="rect">
            <a:avLst/>
          </a:prstGeom>
          <a:noFill/>
        </p:spPr>
      </p:pic>
      <p:pic>
        <p:nvPicPr>
          <p:cNvPr id="11267" name="Picture 3" descr="C:\Users\user\Desktop\TS-x28A_PPT\勝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21539">
            <a:off x="3934766" y="2609979"/>
            <a:ext cx="720080" cy="480946"/>
          </a:xfrm>
          <a:prstGeom prst="rect">
            <a:avLst/>
          </a:prstGeom>
          <a:noFill/>
        </p:spPr>
      </p:pic>
      <p:pic>
        <p:nvPicPr>
          <p:cNvPr id="29" name="Picture 3" descr="C:\Users\user\Desktop\TS-x28A_PPT\勝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21539">
            <a:off x="3934765" y="3201821"/>
            <a:ext cx="720080" cy="480946"/>
          </a:xfrm>
          <a:prstGeom prst="rect">
            <a:avLst/>
          </a:prstGeom>
          <a:noFill/>
        </p:spPr>
      </p:pic>
      <p:pic>
        <p:nvPicPr>
          <p:cNvPr id="30" name="Picture 3" descr="C:\Users\user\Desktop\TS-x28A_PPT\勝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21539">
            <a:off x="3934765" y="3780307"/>
            <a:ext cx="720080" cy="480946"/>
          </a:xfrm>
          <a:prstGeom prst="rect">
            <a:avLst/>
          </a:prstGeom>
          <a:noFill/>
        </p:spPr>
      </p:pic>
      <p:pic>
        <p:nvPicPr>
          <p:cNvPr id="18" name="Picture 3" descr="C:\Users\user\Desktop\TS-x28A_PPT\叉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1412" y="3936665"/>
            <a:ext cx="360040" cy="361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示意合圖e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912" y="1419622"/>
            <a:ext cx="5348163" cy="3320563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0528" y="123478"/>
            <a:ext cx="9144000" cy="660552"/>
          </a:xfrm>
        </p:spPr>
        <p:txBody>
          <a:bodyPr/>
          <a:lstStyle/>
          <a:p>
            <a:r>
              <a:rPr kumimoji="1" lang="en-US" altLang="zh-TW" sz="2800" spc="-150" dirty="0" smtClean="0"/>
              <a:t>Snapshots </a:t>
            </a:r>
            <a:r>
              <a:rPr kumimoji="1" lang="en-US" altLang="zh-TW" sz="2800" spc="-150" dirty="0" err="1" smtClean="0"/>
              <a:t>vs</a:t>
            </a:r>
            <a:r>
              <a:rPr kumimoji="1" lang="en-US" altLang="zh-TW" sz="2800" spc="-150" dirty="0" smtClean="0"/>
              <a:t> video </a:t>
            </a:r>
            <a:r>
              <a:rPr kumimoji="1" lang="en-US" altLang="zh-TW" sz="2800" spc="-150" dirty="0" err="1" smtClean="0"/>
              <a:t>transcoding</a:t>
            </a:r>
            <a:r>
              <a:rPr kumimoji="1" lang="en-US" altLang="zh-TW" sz="2800" spc="-150" dirty="0" smtClean="0"/>
              <a:t>, which one comes first?</a:t>
            </a:r>
            <a:endParaRPr kumimoji="1" lang="zh-TW" altLang="en-US" sz="2800" spc="-150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443889" y="915566"/>
            <a:ext cx="9024655" cy="1008112"/>
          </a:xfrm>
        </p:spPr>
        <p:txBody>
          <a:bodyPr/>
          <a:lstStyle/>
          <a:p>
            <a:r>
              <a:rPr lang="zh-TW" altLang="en-US" sz="1500" dirty="0" smtClean="0"/>
              <a:t> </a:t>
            </a:r>
            <a:r>
              <a:rPr lang="en-US" altLang="zh-TW" sz="1500" b="1" dirty="0" smtClean="0"/>
              <a:t>Data safety is always the top priority</a:t>
            </a:r>
            <a:endParaRPr lang="zh-TW" altLang="en-US" sz="1500" b="1" dirty="0" smtClean="0"/>
          </a:p>
          <a:p>
            <a:r>
              <a:rPr lang="zh-TW" altLang="en-US" sz="1500" b="1" dirty="0" smtClean="0"/>
              <a:t> </a:t>
            </a:r>
            <a:r>
              <a:rPr lang="en-US" altLang="zh-TW" sz="1500" b="1" dirty="0" smtClean="0"/>
              <a:t>Snapshots are the best way to stay away from </a:t>
            </a:r>
            <a:r>
              <a:rPr lang="en-US" altLang="zh-TW" sz="1500" b="1" dirty="0" err="1" smtClean="0"/>
              <a:t>ransomware</a:t>
            </a:r>
            <a:r>
              <a:rPr lang="en-US" altLang="zh-TW" sz="1500" b="1" dirty="0" smtClean="0"/>
              <a:t> threats</a:t>
            </a:r>
            <a:endParaRPr lang="zh-TW" altLang="en-US" sz="1500" b="1" dirty="0" smtClean="0"/>
          </a:p>
          <a:p>
            <a:r>
              <a:rPr lang="zh-TW" altLang="en-US" sz="1500" b="1" dirty="0" smtClean="0"/>
              <a:t> </a:t>
            </a:r>
            <a:r>
              <a:rPr lang="en-US" altLang="zh-TW" sz="1500" b="1" dirty="0" err="1" smtClean="0"/>
              <a:t>Qfinder</a:t>
            </a:r>
            <a:r>
              <a:rPr lang="en-US" altLang="zh-TW" sz="1500" b="1" dirty="0" smtClean="0"/>
              <a:t> Pro is the alternative to perform transcoding</a:t>
            </a:r>
            <a:endParaRPr lang="zh-TW" altLang="en-US" sz="1500" b="1" dirty="0"/>
          </a:p>
        </p:txBody>
      </p:sp>
      <p:graphicFrame>
        <p:nvGraphicFramePr>
          <p:cNvPr id="4" name="資料圖表 10"/>
          <p:cNvGraphicFramePr/>
          <p:nvPr>
            <p:extLst>
              <p:ext uri="{D42A27DB-BD31-4B8C-83A1-F6EECF244321}">
                <p14:modId xmlns="" xmlns:p14="http://schemas.microsoft.com/office/powerpoint/2010/main" val="627171807"/>
              </p:ext>
            </p:extLst>
          </p:nvPr>
        </p:nvGraphicFramePr>
        <p:xfrm>
          <a:off x="179512" y="2067694"/>
          <a:ext cx="328237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3923928" y="4371950"/>
            <a:ext cx="58326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900" b="1" dirty="0" smtClean="0">
                <a:latin typeface="微軟正黑體" pitchFamily="34" charset="-120"/>
                <a:ea typeface="微軟正黑體" pitchFamily="34" charset="-120"/>
              </a:rPr>
              <a:t>Source: </a:t>
            </a:r>
            <a:r>
              <a:rPr kumimoji="1" lang="en-US" altLang="zh-TW" sz="900" b="1" dirty="0" err="1" smtClean="0">
                <a:latin typeface="微軟正黑體" pitchFamily="34" charset="-120"/>
                <a:ea typeface="微軟正黑體" pitchFamily="34" charset="-120"/>
              </a:rPr>
              <a:t>Realtek</a:t>
            </a:r>
            <a:r>
              <a:rPr kumimoji="1" lang="en-US" altLang="zh-TW" sz="900" b="1" dirty="0" smtClean="0">
                <a:latin typeface="微軟正黑體" pitchFamily="34" charset="-120"/>
                <a:ea typeface="微軟正黑體" pitchFamily="34" charset="-120"/>
              </a:rPr>
              <a:t> RTD1295 datasheet (Trademarks here are owned by their respective owners.)</a:t>
            </a:r>
            <a:endParaRPr kumimoji="1" lang="zh-TW" altLang="en-US" sz="9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010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Integrated Windows Previous Version</a:t>
            </a:r>
            <a:endParaRPr lang="zh-TW" altLang="en-US" dirty="0"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311701" y="1347614"/>
            <a:ext cx="354022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buClr>
                <a:srgbClr val="5A5A5A"/>
              </a:buClr>
              <a:buFont typeface="Microsoft JhengHei"/>
              <a:buChar char="•"/>
            </a:pPr>
            <a:r>
              <a:rPr lang="en-US" dirty="0" smtClean="0">
                <a:solidFill>
                  <a:srgbClr val="262626"/>
                </a:solidFill>
              </a:rPr>
              <a:t>Windows users can use Windows Previous Version to directly browse different versions of a file that are kept by snapshots </a:t>
            </a:r>
          </a:p>
          <a:p>
            <a:pPr marL="457200" lvl="0" indent="-228600">
              <a:buClr>
                <a:srgbClr val="5A5A5A"/>
              </a:buClr>
              <a:buFont typeface="Microsoft JhengHei"/>
              <a:buChar char="•"/>
            </a:pPr>
            <a:r>
              <a:rPr lang="en-US" dirty="0" smtClean="0">
                <a:solidFill>
                  <a:srgbClr val="262626"/>
                </a:solidFill>
              </a:rPr>
              <a:t>With SMB/CIFS/AFP/NFS, snapshots can be viewed in folders for restoring data</a:t>
            </a: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10242" name="Picture 2" descr="C:\Users\user\Desktop\TS-x28A_PPT\Windows-Previou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944" y="1419622"/>
            <a:ext cx="5827264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化對角線角落矩形 9"/>
          <p:cNvSpPr/>
          <p:nvPr/>
        </p:nvSpPr>
        <p:spPr>
          <a:xfrm>
            <a:off x="899592" y="3031670"/>
            <a:ext cx="7560840" cy="151216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化對角線角落矩形 8"/>
          <p:cNvSpPr/>
          <p:nvPr/>
        </p:nvSpPr>
        <p:spPr>
          <a:xfrm>
            <a:off x="899592" y="1394908"/>
            <a:ext cx="7560840" cy="151216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23528" y="183006"/>
            <a:ext cx="8568952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smtClean="0"/>
              <a:t>The 2 and 3 Steps To Protect Your Data With </a:t>
            </a:r>
            <a:r>
              <a:rPr lang="en-US" sz="2800" dirty="0" err="1" smtClean="0"/>
              <a:t>Netbak</a:t>
            </a:r>
            <a:r>
              <a:rPr lang="en-US" sz="2800" dirty="0" smtClean="0"/>
              <a:t> and Snapshot</a:t>
            </a:r>
            <a:endParaRPr lang="en" sz="2800" dirty="0"/>
          </a:p>
        </p:txBody>
      </p:sp>
      <p:sp>
        <p:nvSpPr>
          <p:cNvPr id="6" name="Shape 195"/>
          <p:cNvSpPr txBox="1">
            <a:spLocks/>
          </p:cNvSpPr>
          <p:nvPr/>
        </p:nvSpPr>
        <p:spPr>
          <a:xfrm>
            <a:off x="2843808" y="3075806"/>
            <a:ext cx="6120680" cy="14401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18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Step 1: </a:t>
            </a:r>
            <a:r>
              <a:rPr lang="en-US" altLang="zh-TW" sz="16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  Unplug all the network cable of the NAS </a:t>
            </a:r>
            <a:br>
              <a:rPr lang="en-US" altLang="zh-TW" sz="16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8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Step 2:  </a:t>
            </a:r>
            <a:r>
              <a:rPr lang="en-US" altLang="zh-TW" sz="16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 Use a clear computer to create a direct 	connection</a:t>
            </a:r>
            <a:br>
              <a:rPr lang="en-US" altLang="zh-TW" sz="16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8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Step 3: </a:t>
            </a:r>
            <a:r>
              <a:rPr lang="en-US" altLang="zh-TW" sz="16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  Login to the NAS with QTS and use “Snapshot 	Revert” to revert the whole volume.</a:t>
            </a:r>
          </a:p>
          <a:p>
            <a:r>
              <a:rPr lang="en-US" altLang="zh-TW" sz="16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16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endParaRPr lang="en" altLang="zh-TW" sz="1600" b="1" dirty="0">
              <a:solidFill>
                <a:schemeClr val="dk2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268" name="Picture 4" descr="C:\Users\user\Desktop\TS-x28A_PPT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541" y="3219822"/>
            <a:ext cx="1819275" cy="1136650"/>
          </a:xfrm>
          <a:prstGeom prst="rect">
            <a:avLst/>
          </a:prstGeom>
          <a:noFill/>
        </p:spPr>
      </p:pic>
      <p:pic>
        <p:nvPicPr>
          <p:cNvPr id="11269" name="Picture 5" descr="C:\Users\user\Desktop\TS-x28A_PPT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9632" y="1610932"/>
            <a:ext cx="2051051" cy="1139825"/>
          </a:xfrm>
          <a:prstGeom prst="rect">
            <a:avLst/>
          </a:prstGeom>
          <a:noFill/>
        </p:spPr>
      </p:pic>
      <p:sp>
        <p:nvSpPr>
          <p:cNvPr id="15" name="Shape 195"/>
          <p:cNvSpPr txBox="1">
            <a:spLocks/>
          </p:cNvSpPr>
          <p:nvPr/>
        </p:nvSpPr>
        <p:spPr>
          <a:xfrm>
            <a:off x="2843808" y="1466916"/>
            <a:ext cx="5832648" cy="14401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8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Step 1:   </a:t>
            </a:r>
            <a:r>
              <a:rPr lang="en-US" altLang="zh-TW" sz="16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Using </a:t>
            </a:r>
            <a:r>
              <a:rPr lang="en-US" altLang="zh-TW" sz="1600" b="1" dirty="0" err="1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Netbak</a:t>
            </a:r>
            <a:r>
              <a:rPr lang="en-US" altLang="zh-TW" sz="16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Replicator to create a regular        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6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	backup job</a:t>
            </a:r>
          </a:p>
          <a:p>
            <a:pPr lvl="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8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Step 2:   </a:t>
            </a:r>
            <a:r>
              <a:rPr lang="en-US" altLang="zh-TW" sz="1600" b="1" dirty="0" smtClean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Create a Snapshot schedule on the backup 	destination</a:t>
            </a:r>
            <a:endParaRPr kumimoji="0" lang="en" sz="16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平行四边形 1"/>
          <p:cNvSpPr/>
          <p:nvPr/>
        </p:nvSpPr>
        <p:spPr>
          <a:xfrm>
            <a:off x="134800" y="1433270"/>
            <a:ext cx="1368152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-324544" y="144691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Setup </a:t>
            </a:r>
            <a:endParaRPr kumimoji="1"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3" name="平行四边形 1"/>
          <p:cNvSpPr/>
          <p:nvPr/>
        </p:nvSpPr>
        <p:spPr>
          <a:xfrm>
            <a:off x="134800" y="3073086"/>
            <a:ext cx="1368152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-324544" y="308673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Recover</a:t>
            </a:r>
            <a:endParaRPr kumimoji="1"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圓角化對角線角落矩形 4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13"/>
          <p:cNvGrpSpPr/>
          <p:nvPr/>
        </p:nvGrpSpPr>
        <p:grpSpPr>
          <a:xfrm>
            <a:off x="323528" y="2262096"/>
            <a:ext cx="3613548" cy="2757926"/>
            <a:chOff x="1756752" y="3070248"/>
            <a:chExt cx="3201972" cy="2443804"/>
          </a:xfrm>
        </p:grpSpPr>
        <p:pic>
          <p:nvPicPr>
            <p:cNvPr id="7" name="圖片 6" descr="螢幕+手機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8" name="群組 41"/>
            <p:cNvGrpSpPr/>
            <p:nvPr/>
          </p:nvGrpSpPr>
          <p:grpSpPr>
            <a:xfrm>
              <a:off x="2896176" y="3524232"/>
              <a:ext cx="894060" cy="880410"/>
              <a:chOff x="2896176" y="3524232"/>
              <a:chExt cx="894060" cy="88041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896176" y="3524232"/>
                <a:ext cx="894060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800" b="1" dirty="0" smtClean="0">
                    <a:solidFill>
                      <a:srgbClr val="FF0000"/>
                    </a:solidFill>
                  </a:rPr>
                  <a:t>Live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" name="文字方塊 10"/>
          <p:cNvSpPr txBox="1"/>
          <p:nvPr/>
        </p:nvSpPr>
        <p:spPr>
          <a:xfrm>
            <a:off x="1691680" y="1083389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400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Netbak</a:t>
            </a:r>
            <a:r>
              <a:rPr lang="en-US" altLang="zh-TW" sz="2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Replicator and Snapshot Schedule Configuration. How to Recover data when PC be encrypted by </a:t>
            </a:r>
            <a:r>
              <a:rPr lang="en-US" altLang="zh-TW" sz="2400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Ransomware</a:t>
            </a:r>
            <a:r>
              <a:rPr lang="en-US" altLang="zh-TW" sz="2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. </a:t>
            </a:r>
            <a:endParaRPr lang="en-US" altLang="zh-TW" sz="2400" b="1" dirty="0" err="1" smtClean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311700" y="1577286"/>
            <a:ext cx="8520599" cy="792600"/>
          </a:xfrm>
        </p:spPr>
        <p:txBody>
          <a:bodyPr/>
          <a:lstStyle/>
          <a:p>
            <a:pPr>
              <a:lnSpc>
                <a:spcPts val="3300"/>
              </a:lnSpc>
            </a:pPr>
            <a:r>
              <a:rPr lang="en-US" altLang="zh-TW" sz="2800" b="1" dirty="0" err="1" smtClean="0">
                <a:latin typeface="+mj-lt"/>
              </a:rPr>
              <a:t>QVHelper</a:t>
            </a:r>
            <a:endParaRPr lang="en-US" altLang="zh-TW" sz="2800" b="1" dirty="0" smtClean="0">
              <a:latin typeface="+mj-lt"/>
            </a:endParaRPr>
          </a:p>
          <a:p>
            <a:pPr>
              <a:lnSpc>
                <a:spcPts val="3300"/>
              </a:lnSpc>
            </a:pPr>
            <a:r>
              <a:rPr lang="en-US" altLang="zh-TW" sz="2800" b="1" dirty="0" err="1" smtClean="0">
                <a:latin typeface="+mj-lt"/>
              </a:rPr>
              <a:t>Qfinder</a:t>
            </a:r>
            <a:r>
              <a:rPr lang="en-US" altLang="zh-TW" sz="2800" b="1" dirty="0" smtClean="0">
                <a:latin typeface="+mj-lt"/>
              </a:rPr>
              <a:t> pro </a:t>
            </a:r>
          </a:p>
          <a:p>
            <a:pPr>
              <a:lnSpc>
                <a:spcPts val="3300"/>
              </a:lnSpc>
            </a:pPr>
            <a:r>
              <a:rPr lang="en-US" altLang="zh-TW" sz="2800" b="1" dirty="0" smtClean="0">
                <a:latin typeface="+mj-lt"/>
              </a:rPr>
              <a:t>360° Panorama Video</a:t>
            </a:r>
          </a:p>
          <a:p>
            <a:pPr>
              <a:lnSpc>
                <a:spcPts val="3300"/>
              </a:lnSpc>
            </a:pPr>
            <a:r>
              <a:rPr lang="en-US" altLang="zh-TW" sz="2800" b="1" dirty="0" err="1" smtClean="0">
                <a:latin typeface="+mj-lt"/>
              </a:rPr>
              <a:t>Qphoto</a:t>
            </a:r>
            <a:r>
              <a:rPr lang="en-US" altLang="zh-TW" sz="2800" b="1" dirty="0" smtClean="0">
                <a:latin typeface="+mj-lt"/>
              </a:rPr>
              <a:t> 3 </a:t>
            </a:r>
            <a:endParaRPr lang="zh-TW" altLang="en-US" sz="2800" dirty="0">
              <a:latin typeface="+mj-lt"/>
            </a:endParaRPr>
          </a:p>
        </p:txBody>
      </p:sp>
      <p:pic>
        <p:nvPicPr>
          <p:cNvPr id="3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7" y="517052"/>
            <a:ext cx="1800199" cy="326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ctrTitle"/>
          </p:nvPr>
        </p:nvSpPr>
        <p:spPr>
          <a:xfrm>
            <a:off x="311709" y="1698254"/>
            <a:ext cx="8292740" cy="945504"/>
          </a:xfrm>
        </p:spPr>
        <p:txBody>
          <a:bodyPr/>
          <a:lstStyle/>
          <a:p>
            <a:r>
              <a:rPr lang="en-US" altLang="zh-TW" dirty="0" err="1" smtClean="0">
                <a:latin typeface="+mj-lt"/>
              </a:rPr>
              <a:t>QVHelper</a:t>
            </a:r>
            <a:endParaRPr lang="zh-TW" altLang="en-US" dirty="0">
              <a:latin typeface="+mj-lt"/>
            </a:endParaRPr>
          </a:p>
        </p:txBody>
      </p:sp>
      <p:sp>
        <p:nvSpPr>
          <p:cNvPr id="10" name="副標題 9"/>
          <p:cNvSpPr>
            <a:spLocks noGrp="1"/>
          </p:cNvSpPr>
          <p:nvPr>
            <p:ph type="subTitle" idx="1"/>
          </p:nvPr>
        </p:nvSpPr>
        <p:spPr>
          <a:xfrm>
            <a:off x="311700" y="2643246"/>
            <a:ext cx="8520599" cy="792600"/>
          </a:xfrm>
        </p:spPr>
        <p:txBody>
          <a:bodyPr/>
          <a:lstStyle/>
          <a:p>
            <a:r>
              <a:rPr lang="en-US" altLang="zh-TW" b="1" dirty="0" smtClean="0">
                <a:latin typeface="+mj-lt"/>
              </a:rPr>
              <a:t>Your video playback helper</a:t>
            </a:r>
            <a:endParaRPr lang="zh-TW" altLang="en-US" b="1" dirty="0">
              <a:latin typeface="+mj-lt"/>
            </a:endParaRPr>
          </a:p>
        </p:txBody>
      </p:sp>
      <p:grpSp>
        <p:nvGrpSpPr>
          <p:cNvPr id="2" name="群組 5"/>
          <p:cNvGrpSpPr/>
          <p:nvPr/>
        </p:nvGrpSpPr>
        <p:grpSpPr>
          <a:xfrm>
            <a:off x="4355976" y="1779662"/>
            <a:ext cx="1447544" cy="1381102"/>
            <a:chOff x="4773995" y="2428874"/>
            <a:chExt cx="2565688" cy="2447924"/>
          </a:xfrm>
        </p:grpSpPr>
        <p:pic>
          <p:nvPicPr>
            <p:cNvPr id="7" name="Shape 112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73995" y="2428874"/>
              <a:ext cx="2565688" cy="2447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67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21350065">
              <a:off x="6273476" y="2642470"/>
              <a:ext cx="728264" cy="7282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Shape 1486"/>
          <p:cNvSpPr/>
          <p:nvPr/>
        </p:nvSpPr>
        <p:spPr>
          <a:xfrm>
            <a:off x="711472" y="1571618"/>
            <a:ext cx="5503602" cy="178595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45000">
                <a:schemeClr val="accent3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392"/>
          <p:cNvSpPr/>
          <p:nvPr/>
        </p:nvSpPr>
        <p:spPr>
          <a:xfrm>
            <a:off x="714348" y="1071551"/>
            <a:ext cx="5500726" cy="7858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Shape 1482"/>
          <p:cNvSpPr txBox="1">
            <a:spLocks noGrp="1"/>
          </p:cNvSpPr>
          <p:nvPr>
            <p:ph type="title"/>
          </p:nvPr>
        </p:nvSpPr>
        <p:spPr>
          <a:xfrm>
            <a:off x="323528" y="195486"/>
            <a:ext cx="8568952" cy="660552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 smtClean="0">
                <a:latin typeface="+mj-lt"/>
              </a:rPr>
              <a:t>In the past, playing videos on NAS is like...</a:t>
            </a:r>
            <a:endParaRPr lang="zh-TW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84" name="Shape 1484" descr="C:\Users\Han Tsai\Desktop\Cinema28直播發表會投影片\question.png"/>
          <p:cNvPicPr preferRelativeResize="0"/>
          <p:nvPr/>
        </p:nvPicPr>
        <p:blipFill rotWithShape="1">
          <a:blip r:embed="rId3">
            <a:alphaModFix/>
          </a:blip>
          <a:srcRect b="29116"/>
          <a:stretch/>
        </p:blipFill>
        <p:spPr>
          <a:xfrm>
            <a:off x="5868144" y="1000114"/>
            <a:ext cx="2357454" cy="41433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矩形 27"/>
          <p:cNvSpPr/>
          <p:nvPr/>
        </p:nvSpPr>
        <p:spPr>
          <a:xfrm>
            <a:off x="634859" y="1131590"/>
            <a:ext cx="56653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The system doesn’t support certain formats, </a:t>
            </a:r>
          </a:p>
          <a:p>
            <a:pPr lvl="0" algn="ctr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so videos cannot be played.</a:t>
            </a:r>
          </a:p>
        </p:txBody>
      </p:sp>
      <p:sp>
        <p:nvSpPr>
          <p:cNvPr id="27" name="Shape 393"/>
          <p:cNvSpPr/>
          <p:nvPr/>
        </p:nvSpPr>
        <p:spPr>
          <a:xfrm rot="10800000">
            <a:off x="2643174" y="1785932"/>
            <a:ext cx="332790" cy="286888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2" name="Picture 4" descr="C:\Users\user\Desktop\TS-x28A_PPT\TS-228A_Top-lef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2211710"/>
            <a:ext cx="3136742" cy="1960464"/>
          </a:xfrm>
          <a:prstGeom prst="rect">
            <a:avLst/>
          </a:prstGeom>
          <a:noFill/>
        </p:spPr>
      </p:pic>
      <p:pic>
        <p:nvPicPr>
          <p:cNvPr id="1489" name="Shape 14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3728" y="3219822"/>
            <a:ext cx="856725" cy="10167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23"/>
          <p:cNvGrpSpPr/>
          <p:nvPr/>
        </p:nvGrpSpPr>
        <p:grpSpPr>
          <a:xfrm>
            <a:off x="2087283" y="3502768"/>
            <a:ext cx="857256" cy="645751"/>
            <a:chOff x="1643042" y="2506281"/>
            <a:chExt cx="1285884" cy="730290"/>
          </a:xfrm>
        </p:grpSpPr>
        <p:cxnSp>
          <p:nvCxnSpPr>
            <p:cNvPr id="14" name="直線接點 13"/>
            <p:cNvCxnSpPr/>
            <p:nvPr/>
          </p:nvCxnSpPr>
          <p:spPr>
            <a:xfrm>
              <a:off x="1643042" y="3234983"/>
              <a:ext cx="1285884" cy="1588"/>
            </a:xfrm>
            <a:prstGeom prst="line">
              <a:avLst/>
            </a:prstGeom>
            <a:ln w="28575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1643042" y="3071819"/>
              <a:ext cx="1285884" cy="1588"/>
            </a:xfrm>
            <a:prstGeom prst="line">
              <a:avLst/>
            </a:prstGeom>
            <a:ln w="3810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1643042" y="2913409"/>
              <a:ext cx="1285884" cy="1588"/>
            </a:xfrm>
            <a:prstGeom prst="line">
              <a:avLst/>
            </a:prstGeom>
            <a:ln w="7620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1643042" y="2748652"/>
              <a:ext cx="1285884" cy="1588"/>
            </a:xfrm>
            <a:prstGeom prst="line">
              <a:avLst/>
            </a:prstGeom>
            <a:ln w="12065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1643042" y="2506281"/>
              <a:ext cx="1285884" cy="1588"/>
            </a:xfrm>
            <a:prstGeom prst="line">
              <a:avLst/>
            </a:prstGeom>
            <a:ln w="13335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4" name="Picture 6" descr="C:\Users\user\Desktop\TS-x28A_PPT\對話框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872" y="1995686"/>
            <a:ext cx="2279507" cy="1440160"/>
          </a:xfrm>
          <a:prstGeom prst="rect">
            <a:avLst/>
          </a:prstGeom>
          <a:noFill/>
        </p:spPr>
      </p:pic>
      <p:sp>
        <p:nvSpPr>
          <p:cNvPr id="1485" name="Shape 1485"/>
          <p:cNvSpPr/>
          <p:nvPr/>
        </p:nvSpPr>
        <p:spPr>
          <a:xfrm>
            <a:off x="3563888" y="2139702"/>
            <a:ext cx="1980900" cy="11626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OH NO!</a:t>
            </a:r>
            <a:endParaRPr lang="en-US" altLang="zh-TW" sz="1800" dirty="0" smtClean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altLang="zh-TW" sz="1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I can’t watch </a:t>
            </a:r>
          </a:p>
          <a:p>
            <a:pPr algn="ctr"/>
            <a:r>
              <a:rPr lang="en-US" altLang="zh-TW" sz="1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this video!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TS-x28A_PPT\TS-228A_Top-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43758"/>
            <a:ext cx="2870002" cy="179375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文字版面配置區 22"/>
          <p:cNvSpPr>
            <a:spLocks noGrp="1"/>
          </p:cNvSpPr>
          <p:nvPr>
            <p:ph type="body" idx="1"/>
          </p:nvPr>
        </p:nvSpPr>
        <p:spPr>
          <a:xfrm>
            <a:off x="311700" y="987574"/>
            <a:ext cx="8520599" cy="3416400"/>
          </a:xfrm>
        </p:spPr>
        <p:txBody>
          <a:bodyPr/>
          <a:lstStyle/>
          <a:p>
            <a:pPr>
              <a:buNone/>
            </a:pPr>
            <a:r>
              <a:rPr lang="en-US" altLang="zh-TW" dirty="0" err="1" smtClean="0"/>
              <a:t>QVHelper</a:t>
            </a:r>
            <a:r>
              <a:rPr lang="en-US" altLang="zh-TW" dirty="0" smtClean="0"/>
              <a:t> allows users to stream media files from a QNAP NAS to VLC player on your PC and Mac, providing more choices for you to enjoy multimedia contents</a:t>
            </a:r>
          </a:p>
        </p:txBody>
      </p:sp>
      <p:sp>
        <p:nvSpPr>
          <p:cNvPr id="28" name="Shape 962"/>
          <p:cNvSpPr/>
          <p:nvPr/>
        </p:nvSpPr>
        <p:spPr>
          <a:xfrm>
            <a:off x="2827218" y="3204521"/>
            <a:ext cx="434318" cy="6151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962"/>
          <p:cNvSpPr/>
          <p:nvPr/>
        </p:nvSpPr>
        <p:spPr>
          <a:xfrm>
            <a:off x="2627784" y="3347397"/>
            <a:ext cx="434318" cy="6151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圖片 12" descr="螢幕+手機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995686"/>
            <a:ext cx="3866774" cy="2951194"/>
          </a:xfrm>
          <a:prstGeom prst="rect">
            <a:avLst/>
          </a:prstGeom>
        </p:spPr>
      </p:pic>
      <p:sp>
        <p:nvSpPr>
          <p:cNvPr id="24" name="Shape 264"/>
          <p:cNvSpPr/>
          <p:nvPr/>
        </p:nvSpPr>
        <p:spPr>
          <a:xfrm>
            <a:off x="4860032" y="1995686"/>
            <a:ext cx="2536314" cy="384241"/>
          </a:xfrm>
          <a:prstGeom prst="chevron">
            <a:avLst>
              <a:gd name="adj" fmla="val 33915"/>
            </a:avLst>
          </a:prstGeom>
          <a:solidFill>
            <a:schemeClr val="accent5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圖片 19" descr="資料夾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5260" y="3579862"/>
            <a:ext cx="970074" cy="720636"/>
          </a:xfrm>
          <a:prstGeom prst="rect">
            <a:avLst/>
          </a:prstGeom>
        </p:spPr>
      </p:pic>
      <p:sp>
        <p:nvSpPr>
          <p:cNvPr id="1504" name="Shape 1504"/>
          <p:cNvSpPr txBox="1"/>
          <p:nvPr/>
        </p:nvSpPr>
        <p:spPr>
          <a:xfrm>
            <a:off x="323528" y="2067694"/>
            <a:ext cx="4392488" cy="4966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sz="10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</a:t>
            </a:r>
            <a:r>
              <a:rPr lang="en-US" altLang="zh-TW" sz="1000" b="1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Required using Video Station 5.1.3 or later versions</a:t>
            </a:r>
            <a:endParaRPr lang="en-US" altLang="zh-TW" sz="1000" dirty="0" smtClean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r>
              <a:rPr lang="en-US" altLang="zh-TW" sz="1000" b="1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*   Required using Photo Station 5.6.0 or later versions</a:t>
            </a:r>
            <a:endParaRPr lang="en-US" altLang="zh-TW" sz="1000" dirty="0" smtClean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r>
              <a:rPr lang="en-US" altLang="zh-TW" sz="1000" b="1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*  File Station: QTS 4.3.4</a:t>
            </a:r>
            <a:endParaRPr lang="zh-TW" sz="1000" b="1" dirty="0">
              <a:solidFill>
                <a:schemeClr val="bg2">
                  <a:lumMod val="90000"/>
                  <a:lumOff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05" name="Shape 15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dirty="0" smtClean="0">
                <a:ea typeface="微軟正黑體" pitchFamily="34" charset="-120"/>
              </a:rPr>
              <a:t>QVHelper</a:t>
            </a:r>
            <a:endParaRPr lang="zh-TW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6" name="Shape 1506"/>
          <p:cNvSpPr txBox="1"/>
          <p:nvPr/>
        </p:nvSpPr>
        <p:spPr>
          <a:xfrm>
            <a:off x="5364088" y="1950974"/>
            <a:ext cx="1700896" cy="2470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1800" b="1" dirty="0" smtClean="0">
                <a:solidFill>
                  <a:schemeClr val="bg1"/>
                </a:solidFill>
              </a:rPr>
              <a:t>VLC  Player</a:t>
            </a:r>
          </a:p>
          <a:p>
            <a:endParaRPr lang="zh-TW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" name="Shape 962"/>
          <p:cNvSpPr/>
          <p:nvPr/>
        </p:nvSpPr>
        <p:spPr>
          <a:xfrm>
            <a:off x="6876256" y="2643758"/>
            <a:ext cx="583734" cy="8267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962"/>
          <p:cNvSpPr/>
          <p:nvPr/>
        </p:nvSpPr>
        <p:spPr>
          <a:xfrm>
            <a:off x="6627614" y="2786634"/>
            <a:ext cx="583734" cy="8267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圖片 20" descr="資料夾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5526" y="3072386"/>
            <a:ext cx="1031430" cy="766216"/>
          </a:xfrm>
          <a:prstGeom prst="rect">
            <a:avLst/>
          </a:prstGeom>
        </p:spPr>
      </p:pic>
      <p:sp>
        <p:nvSpPr>
          <p:cNvPr id="34" name="向右箭號 33"/>
          <p:cNvSpPr/>
          <p:nvPr/>
        </p:nvSpPr>
        <p:spPr>
          <a:xfrm>
            <a:off x="3565028" y="3507854"/>
            <a:ext cx="1222996" cy="5137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Picture 2" descr="C:\Users\user\Desktop\TS-x28A_PPT\qvhelper_25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3919" y="2499742"/>
            <a:ext cx="814065" cy="814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2" name="Shape 1512"/>
          <p:cNvSpPr txBox="1">
            <a:spLocks noGrp="1"/>
          </p:cNvSpPr>
          <p:nvPr>
            <p:ph type="body" idx="1"/>
          </p:nvPr>
        </p:nvSpPr>
        <p:spPr>
          <a:xfrm>
            <a:off x="246202" y="1357305"/>
            <a:ext cx="8683500" cy="3429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16" name="Shape 1516"/>
          <p:cNvSpPr txBox="1"/>
          <p:nvPr/>
        </p:nvSpPr>
        <p:spPr>
          <a:xfrm>
            <a:off x="2339752" y="915566"/>
            <a:ext cx="5857800" cy="22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11430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sz="4500" b="1" dirty="0">
                <a:solidFill>
                  <a:srgbClr val="F68D00"/>
                </a:solidFill>
              </a:rPr>
              <a:t>QVHelper Demo</a:t>
            </a:r>
          </a:p>
        </p:txBody>
      </p:sp>
      <p:sp>
        <p:nvSpPr>
          <p:cNvPr id="16" name="圓角化對角線角落矩形 15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3"/>
          <p:cNvGrpSpPr/>
          <p:nvPr/>
        </p:nvGrpSpPr>
        <p:grpSpPr>
          <a:xfrm>
            <a:off x="323528" y="2139702"/>
            <a:ext cx="3613548" cy="2757926"/>
            <a:chOff x="1756752" y="3070248"/>
            <a:chExt cx="3201972" cy="2443804"/>
          </a:xfrm>
        </p:grpSpPr>
        <p:pic>
          <p:nvPicPr>
            <p:cNvPr id="15" name="圖片 14" descr="螢幕+手機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3" name="群組 41"/>
            <p:cNvGrpSpPr/>
            <p:nvPr/>
          </p:nvGrpSpPr>
          <p:grpSpPr>
            <a:xfrm>
              <a:off x="2896176" y="3524232"/>
              <a:ext cx="894060" cy="880410"/>
              <a:chOff x="2896176" y="3524232"/>
              <a:chExt cx="894060" cy="88041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2896176" y="3524232"/>
                <a:ext cx="894060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800" b="1" dirty="0" smtClean="0">
                    <a:solidFill>
                      <a:srgbClr val="FF0000"/>
                    </a:solidFill>
                  </a:rPr>
                  <a:t>Live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" name="文字方塊 18"/>
          <p:cNvSpPr txBox="1"/>
          <p:nvPr/>
        </p:nvSpPr>
        <p:spPr>
          <a:xfrm>
            <a:off x="2483768" y="120359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4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QVHelper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 smtClean="0"/>
              <a:t>Qfinder</a:t>
            </a:r>
            <a:r>
              <a:rPr lang="en-US" altLang="zh-TW" dirty="0" smtClean="0"/>
              <a:t> pro </a:t>
            </a:r>
            <a:endParaRPr lang="zh-TW" altLang="en-US" dirty="0"/>
          </a:p>
        </p:txBody>
      </p:sp>
      <p:sp>
        <p:nvSpPr>
          <p:cNvPr id="10" name="副標題 9"/>
          <p:cNvSpPr>
            <a:spLocks noGrp="1"/>
          </p:cNvSpPr>
          <p:nvPr>
            <p:ph type="subTitle" idx="1"/>
          </p:nvPr>
        </p:nvSpPr>
        <p:spPr>
          <a:xfrm>
            <a:off x="311700" y="2571750"/>
            <a:ext cx="8520599" cy="792600"/>
          </a:xfrm>
        </p:spPr>
        <p:txBody>
          <a:bodyPr/>
          <a:lstStyle/>
          <a:p>
            <a:r>
              <a:rPr lang="en-US" altLang="zh-TW" b="1" dirty="0" smtClean="0">
                <a:latin typeface="+mj-lt"/>
              </a:rPr>
              <a:t>Media Upload</a:t>
            </a:r>
            <a:endParaRPr lang="zh-TW" altLang="en-US" b="1" dirty="0">
              <a:latin typeface="+mj-lt"/>
            </a:endParaRPr>
          </a:p>
        </p:txBody>
      </p:sp>
      <p:pic>
        <p:nvPicPr>
          <p:cNvPr id="4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3888" y="1851670"/>
            <a:ext cx="689138" cy="689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版面配置區 22"/>
          <p:cNvSpPr>
            <a:spLocks noGrp="1"/>
          </p:cNvSpPr>
          <p:nvPr>
            <p:ph type="body" idx="1"/>
          </p:nvPr>
        </p:nvSpPr>
        <p:spPr>
          <a:xfrm>
            <a:off x="371881" y="987574"/>
            <a:ext cx="8520599" cy="483171"/>
          </a:xfrm>
        </p:spPr>
        <p:txBody>
          <a:bodyPr/>
          <a:lstStyle/>
          <a:p>
            <a:pPr>
              <a:buNone/>
            </a:pPr>
            <a:r>
              <a:rPr lang="en-US" altLang="zh-TW" sz="2400" dirty="0" smtClean="0">
                <a:solidFill>
                  <a:srgbClr val="C00000"/>
                </a:solidFill>
              </a:rPr>
              <a:t>Batch Upload </a:t>
            </a:r>
            <a:r>
              <a:rPr lang="en-US" altLang="zh-TW" dirty="0" smtClean="0"/>
              <a:t>local files (photos or videos)</a:t>
            </a:r>
          </a:p>
          <a:p>
            <a:pPr>
              <a:buNone/>
            </a:pPr>
            <a:endParaRPr lang="en-US" altLang="zh-TW" dirty="0" smtClean="0"/>
          </a:p>
        </p:txBody>
      </p:sp>
      <p:sp>
        <p:nvSpPr>
          <p:cNvPr id="1505" name="Shape 15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dirty="0" smtClean="0"/>
              <a:t>Media Upload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Shape 211"/>
          <p:cNvSpPr/>
          <p:nvPr/>
        </p:nvSpPr>
        <p:spPr>
          <a:xfrm>
            <a:off x="4249121" y="3095239"/>
            <a:ext cx="1828861" cy="408418"/>
          </a:xfrm>
          <a:prstGeom prst="rightArrow">
            <a:avLst>
              <a:gd name="adj1" fmla="val 50000"/>
              <a:gd name="adj2" fmla="val 84019"/>
            </a:avLst>
          </a:prstGeom>
          <a:solidFill>
            <a:schemeClr val="accent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81F67"/>
              </a:solidFill>
            </a:endParaRPr>
          </a:p>
        </p:txBody>
      </p:sp>
      <p:pic>
        <p:nvPicPr>
          <p:cNvPr id="18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4362" y="1796828"/>
            <a:ext cx="1687920" cy="16879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211"/>
          <p:cNvSpPr/>
          <p:nvPr/>
        </p:nvSpPr>
        <p:spPr>
          <a:xfrm>
            <a:off x="4249121" y="1806934"/>
            <a:ext cx="1828861" cy="408418"/>
          </a:xfrm>
          <a:prstGeom prst="rightArrow">
            <a:avLst>
              <a:gd name="adj1" fmla="val 50000"/>
              <a:gd name="adj2" fmla="val 84019"/>
            </a:avLst>
          </a:prstGeom>
          <a:solidFill>
            <a:schemeClr val="accent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81F67"/>
              </a:solidFill>
            </a:endParaRPr>
          </a:p>
        </p:txBody>
      </p:sp>
      <p:grpSp>
        <p:nvGrpSpPr>
          <p:cNvPr id="2" name="群組 21"/>
          <p:cNvGrpSpPr/>
          <p:nvPr/>
        </p:nvGrpSpPr>
        <p:grpSpPr>
          <a:xfrm>
            <a:off x="977224" y="1829956"/>
            <a:ext cx="2071133" cy="1742546"/>
            <a:chOff x="335275" y="1999220"/>
            <a:chExt cx="2188628" cy="1841400"/>
          </a:xfrm>
        </p:grpSpPr>
        <p:pic>
          <p:nvPicPr>
            <p:cNvPr id="25" name="Shape 57" descr="D:\Fullppt\005-PNG이미지\모니터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5275" y="1999220"/>
              <a:ext cx="2188628" cy="184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Shape 902"/>
            <p:cNvSpPr/>
            <p:nvPr/>
          </p:nvSpPr>
          <p:spPr>
            <a:xfrm>
              <a:off x="1536751" y="2471020"/>
              <a:ext cx="540000" cy="46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322"/>
            <p:cNvSpPr/>
            <p:nvPr/>
          </p:nvSpPr>
          <p:spPr>
            <a:xfrm>
              <a:off x="719941" y="2471021"/>
              <a:ext cx="706094" cy="4679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圓角矩形 32"/>
          <p:cNvSpPr/>
          <p:nvPr/>
        </p:nvSpPr>
        <p:spPr>
          <a:xfrm>
            <a:off x="2784900" y="3003798"/>
            <a:ext cx="1623391" cy="585957"/>
          </a:xfrm>
          <a:prstGeom prst="roundRect">
            <a:avLst/>
          </a:prstGeom>
          <a:solidFill>
            <a:srgbClr val="FFFFFF"/>
          </a:solidFill>
          <a:ln w="19050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grpSp>
        <p:nvGrpSpPr>
          <p:cNvPr id="3" name="群組 34"/>
          <p:cNvGrpSpPr/>
          <p:nvPr/>
        </p:nvGrpSpPr>
        <p:grpSpPr>
          <a:xfrm>
            <a:off x="3636532" y="1563638"/>
            <a:ext cx="878568" cy="662833"/>
            <a:chOff x="3482935" y="1739956"/>
            <a:chExt cx="928408" cy="700435"/>
          </a:xfrm>
        </p:grpSpPr>
        <p:grpSp>
          <p:nvGrpSpPr>
            <p:cNvPr id="4" name="群組 29"/>
            <p:cNvGrpSpPr/>
            <p:nvPr/>
          </p:nvGrpSpPr>
          <p:grpSpPr>
            <a:xfrm>
              <a:off x="3482935" y="1739956"/>
              <a:ext cx="928408" cy="700435"/>
              <a:chOff x="2494904" y="1895973"/>
              <a:chExt cx="928408" cy="700435"/>
            </a:xfrm>
          </p:grpSpPr>
          <p:sp>
            <p:nvSpPr>
              <p:cNvPr id="40" name="圓角矩形 39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/>
              </a:prstGeom>
              <a:solidFill>
                <a:schemeClr val="accent5"/>
              </a:solidFill>
              <a:ln w="19050" cmpd="sng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41" name="圓角矩形 40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  <p:sp>
          <p:nvSpPr>
            <p:cNvPr id="37" name="Shape 902"/>
            <p:cNvSpPr/>
            <p:nvPr/>
          </p:nvSpPr>
          <p:spPr>
            <a:xfrm>
              <a:off x="3947233" y="1929011"/>
              <a:ext cx="221272" cy="1849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902"/>
            <p:cNvSpPr/>
            <p:nvPr/>
          </p:nvSpPr>
          <p:spPr>
            <a:xfrm>
              <a:off x="3643193" y="2003815"/>
              <a:ext cx="263568" cy="2203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902"/>
            <p:cNvSpPr/>
            <p:nvPr/>
          </p:nvSpPr>
          <p:spPr>
            <a:xfrm>
              <a:off x="3947233" y="2153383"/>
              <a:ext cx="151960" cy="1270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252536" y="3723878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buClr>
                <a:schemeClr val="dk1"/>
              </a:buClr>
              <a:buSzPct val="100000"/>
            </a:pPr>
            <a:r>
              <a:rPr lang="en-US" altLang="zh-TW" sz="2400" b="1" dirty="0" smtClean="0">
                <a:solidFill>
                  <a:srgbClr val="C00000"/>
                </a:solidFill>
                <a:ea typeface="Microsoft JhengHei"/>
                <a:cs typeface="Microsoft JhengHei"/>
                <a:sym typeface="Microsoft JhengHei"/>
              </a:rPr>
              <a:t>Perform local </a:t>
            </a:r>
            <a:r>
              <a:rPr lang="en-US" altLang="zh-TW" sz="2400" b="1" dirty="0" err="1" smtClean="0">
                <a:solidFill>
                  <a:srgbClr val="C00000"/>
                </a:solidFill>
                <a:ea typeface="Microsoft JhengHei"/>
                <a:cs typeface="Microsoft JhengHei"/>
                <a:sym typeface="Microsoft JhengHei"/>
              </a:rPr>
              <a:t>transcoding</a:t>
            </a:r>
            <a:r>
              <a:rPr lang="en-US" altLang="zh-TW" sz="2400" b="1" dirty="0" smtClean="0">
                <a:solidFill>
                  <a:srgbClr val="C00000"/>
                </a:solidFill>
                <a:ea typeface="Microsoft JhengHei"/>
                <a:cs typeface="Microsoft JhengHei"/>
                <a:sym typeface="Microsoft JhengHei"/>
              </a:rPr>
              <a:t>/conversion</a:t>
            </a:r>
            <a:r>
              <a:rPr lang="en-US" altLang="zh-TW" sz="2400" b="1" dirty="0" smtClean="0">
                <a:solidFill>
                  <a:srgbClr val="C00000"/>
                </a:solidFill>
                <a:latin typeface="+mj-lt"/>
                <a:ea typeface="微軟正黑體" pitchFamily="34" charset="-120"/>
                <a:cs typeface="Verdana"/>
                <a:sym typeface="Microsoft JhengHei"/>
              </a:rPr>
              <a:t>,</a:t>
            </a:r>
            <a:r>
              <a:rPr lang="en-US" altLang="zh-TW" sz="1600" b="1" dirty="0" smtClean="0">
                <a:solidFill>
                  <a:srgbClr val="C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then upload to NAS. This solves the problem that some entry-level ARM-based models don't support hardware </a:t>
            </a:r>
            <a:r>
              <a:rPr lang="en-US" altLang="zh-TW" sz="1800" b="1" dirty="0" err="1" smtClean="0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transcoding</a:t>
            </a:r>
            <a:r>
              <a:rPr lang="en-US" altLang="zh-TW" sz="1800" b="1" dirty="0" smtClean="0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.</a:t>
            </a:r>
          </a:p>
          <a:p>
            <a:pPr marL="114300" lvl="0">
              <a:buClr>
                <a:schemeClr val="dk1"/>
              </a:buClr>
              <a:buSzPct val="100000"/>
            </a:pPr>
            <a:endParaRPr lang="zh-TW" altLang="zh-TW" sz="1600" dirty="0">
              <a:solidFill>
                <a:schemeClr val="dk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" name="Shape 902"/>
          <p:cNvSpPr/>
          <p:nvPr/>
        </p:nvSpPr>
        <p:spPr>
          <a:xfrm>
            <a:off x="3804063" y="3125218"/>
            <a:ext cx="457745" cy="3826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322"/>
          <p:cNvSpPr/>
          <p:nvPr/>
        </p:nvSpPr>
        <p:spPr>
          <a:xfrm>
            <a:off x="3140458" y="3134639"/>
            <a:ext cx="550399" cy="36480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群組 44"/>
          <p:cNvGrpSpPr/>
          <p:nvPr/>
        </p:nvGrpSpPr>
        <p:grpSpPr>
          <a:xfrm>
            <a:off x="2787018" y="1753759"/>
            <a:ext cx="878568" cy="662833"/>
            <a:chOff x="2282549" y="1551467"/>
            <a:chExt cx="928408" cy="700435"/>
          </a:xfrm>
        </p:grpSpPr>
        <p:grpSp>
          <p:nvGrpSpPr>
            <p:cNvPr id="6" name="群組 1"/>
            <p:cNvGrpSpPr/>
            <p:nvPr/>
          </p:nvGrpSpPr>
          <p:grpSpPr>
            <a:xfrm>
              <a:off x="2282549" y="1551467"/>
              <a:ext cx="928408" cy="700435"/>
              <a:chOff x="2494904" y="1895973"/>
              <a:chExt cx="928408" cy="700435"/>
            </a:xfrm>
          </p:grpSpPr>
          <p:sp>
            <p:nvSpPr>
              <p:cNvPr id="50" name="圓角矩形 49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/>
              </a:prstGeom>
              <a:solidFill>
                <a:schemeClr val="accent5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51" name="圓角矩形 50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  <p:sp>
          <p:nvSpPr>
            <p:cNvPr id="47" name="Shape 322"/>
            <p:cNvSpPr/>
            <p:nvPr/>
          </p:nvSpPr>
          <p:spPr>
            <a:xfrm>
              <a:off x="2351794" y="1695501"/>
              <a:ext cx="362660" cy="2403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322"/>
            <p:cNvSpPr/>
            <p:nvPr/>
          </p:nvSpPr>
          <p:spPr>
            <a:xfrm>
              <a:off x="2774717" y="1685568"/>
              <a:ext cx="287440" cy="1905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67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322"/>
            <p:cNvSpPr/>
            <p:nvPr/>
          </p:nvSpPr>
          <p:spPr>
            <a:xfrm>
              <a:off x="2778528" y="1940981"/>
              <a:ext cx="209296" cy="1387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42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橢圓 51"/>
          <p:cNvSpPr/>
          <p:nvPr/>
        </p:nvSpPr>
        <p:spPr>
          <a:xfrm>
            <a:off x="2420977" y="2931790"/>
            <a:ext cx="585957" cy="58595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Shape 839"/>
          <p:cNvSpPr/>
          <p:nvPr/>
        </p:nvSpPr>
        <p:spPr>
          <a:xfrm>
            <a:off x="2522428" y="3029052"/>
            <a:ext cx="374322" cy="37906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846" y="62585"/>
                </a:moveTo>
                <a:lnTo>
                  <a:pt x="120000" y="63779"/>
                </a:lnTo>
                <a:cubicBezTo>
                  <a:pt x="118339" y="89770"/>
                  <a:pt x="99887" y="111735"/>
                  <a:pt x="74327" y="118148"/>
                </a:cubicBezTo>
                <a:cubicBezTo>
                  <a:pt x="50271" y="124185"/>
                  <a:pt x="25088" y="115149"/>
                  <a:pt x="10673" y="95564"/>
                </a:cubicBezTo>
                <a:lnTo>
                  <a:pt x="4345" y="99172"/>
                </a:lnTo>
                <a:lnTo>
                  <a:pt x="4410" y="66816"/>
                </a:lnTo>
                <a:lnTo>
                  <a:pt x="32818" y="82939"/>
                </a:lnTo>
                <a:lnTo>
                  <a:pt x="27355" y="86053"/>
                </a:lnTo>
                <a:cubicBezTo>
                  <a:pt x="37414" y="98247"/>
                  <a:pt x="53859" y="103730"/>
                  <a:pt x="69600" y="99780"/>
                </a:cubicBezTo>
                <a:cubicBezTo>
                  <a:pt x="87087" y="95393"/>
                  <a:pt x="99710" y="80366"/>
                  <a:pt x="100846" y="62585"/>
                </a:cubicBezTo>
                <a:close/>
                <a:moveTo>
                  <a:pt x="60091" y="2"/>
                </a:moveTo>
                <a:cubicBezTo>
                  <a:pt x="79341" y="-169"/>
                  <a:pt x="97814" y="8730"/>
                  <a:pt x="109326" y="24436"/>
                </a:cubicBezTo>
                <a:lnTo>
                  <a:pt x="115655" y="20828"/>
                </a:lnTo>
                <a:lnTo>
                  <a:pt x="115589" y="53184"/>
                </a:lnTo>
                <a:lnTo>
                  <a:pt x="87182" y="37062"/>
                </a:lnTo>
                <a:lnTo>
                  <a:pt x="92644" y="33947"/>
                </a:lnTo>
                <a:cubicBezTo>
                  <a:pt x="82585" y="21753"/>
                  <a:pt x="66140" y="16270"/>
                  <a:pt x="50399" y="20220"/>
                </a:cubicBezTo>
                <a:cubicBezTo>
                  <a:pt x="32912" y="24607"/>
                  <a:pt x="20289" y="39634"/>
                  <a:pt x="19153" y="57415"/>
                </a:cubicBezTo>
                <a:lnTo>
                  <a:pt x="0" y="56221"/>
                </a:lnTo>
                <a:cubicBezTo>
                  <a:pt x="1660" y="30230"/>
                  <a:pt x="20112" y="8265"/>
                  <a:pt x="45672" y="1852"/>
                </a:cubicBezTo>
                <a:cubicBezTo>
                  <a:pt x="50465" y="649"/>
                  <a:pt x="55302" y="45"/>
                  <a:pt x="60091" y="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0528" y="123478"/>
            <a:ext cx="9144000" cy="660552"/>
          </a:xfrm>
        </p:spPr>
        <p:txBody>
          <a:bodyPr/>
          <a:lstStyle/>
          <a:p>
            <a:r>
              <a:rPr kumimoji="1" lang="en-US" altLang="zh-TW" sz="2800" dirty="0" smtClean="0"/>
              <a:t>With limited resources, we chose snapshots</a:t>
            </a:r>
            <a:endParaRPr kumimoji="1" lang="zh-TW" altLang="en-US" sz="2800" dirty="0"/>
          </a:p>
        </p:txBody>
      </p:sp>
      <p:pic>
        <p:nvPicPr>
          <p:cNvPr id="1026" name="Picture 2" descr="C:\Users\user\Desktop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950" y="854428"/>
            <a:ext cx="5252100" cy="3641442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2195736" y="860810"/>
            <a:ext cx="2088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Multimedia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</a:t>
            </a:r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unctions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860032" y="860810"/>
            <a:ext cx="1997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Storage functions</a:t>
            </a:r>
            <a:endParaRPr kumimoji="1"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509461">
            <a:off x="2520045" y="1881344"/>
            <a:ext cx="1680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Transcoding</a:t>
            </a:r>
            <a:endParaRPr kumimoji="1"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 rot="509461">
            <a:off x="2521478" y="2500642"/>
            <a:ext cx="141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Playback</a:t>
            </a:r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 rot="509461">
            <a:off x="5499067" y="1668556"/>
            <a:ext cx="141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Snapshot</a:t>
            </a:r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 rot="509461">
            <a:off x="5427059" y="2316628"/>
            <a:ext cx="141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Backup</a:t>
            </a:r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 rot="509461">
            <a:off x="5321791" y="2829677"/>
            <a:ext cx="141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Throughput performance</a:t>
            </a:r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790249" y="3846483"/>
            <a:ext cx="141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Cost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331640" y="4456029"/>
            <a:ext cx="64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b="1" dirty="0" smtClean="0">
                <a:latin typeface="+mj-lt"/>
                <a:ea typeface="微軟正黑體" pitchFamily="34" charset="-120"/>
              </a:rPr>
              <a:t>To bring the best product to users, we focus on storage functions</a:t>
            </a:r>
            <a:endParaRPr kumimoji="1" lang="zh-TW" altLang="en-US" b="1" dirty="0">
              <a:latin typeface="+mj-lt"/>
              <a:ea typeface="微軟正黑體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07504" y="1165673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 dirty="0" err="1" smtClean="0">
                <a:latin typeface="+mj-lt"/>
                <a:ea typeface="Heiti TC Light" charset="-120"/>
                <a:cs typeface="Heiti TC Light" charset="-120"/>
              </a:rPr>
              <a:t>Transcoding</a:t>
            </a:r>
            <a:endParaRPr kumimoji="1" lang="en-US" altLang="zh-TW" b="1" dirty="0" smtClean="0">
              <a:latin typeface="+mj-lt"/>
              <a:ea typeface="Heiti TC Light" charset="-120"/>
              <a:cs typeface="Heiti TC Light" charset="-120"/>
            </a:endParaRPr>
          </a:p>
          <a:p>
            <a:pPr algn="ctr"/>
            <a:r>
              <a:rPr kumimoji="1" lang="en-US" altLang="zh-TW" b="1" dirty="0" smtClean="0">
                <a:latin typeface="+mj-lt"/>
                <a:ea typeface="Heiti TC Light" charset="-120"/>
                <a:cs typeface="Heiti TC Light" charset="-120"/>
              </a:rPr>
              <a:t>Video playback for various devices</a:t>
            </a:r>
            <a:endParaRPr kumimoji="1" lang="en-US" altLang="zh-TW" b="1" dirty="0">
              <a:latin typeface="+mj-lt"/>
              <a:ea typeface="Heiti TC Light" charset="-120"/>
              <a:cs typeface="Heiti TC Light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221378" y="1115817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 dirty="0" smtClean="0">
                <a:latin typeface="+mj-lt"/>
                <a:ea typeface="Heiti TC Light" charset="-120"/>
                <a:cs typeface="Heiti TC Light" charset="-120"/>
              </a:rPr>
              <a:t>Snapshot</a:t>
            </a:r>
            <a:endParaRPr kumimoji="1" lang="zh-TW" altLang="en-US" sz="1600" b="1" dirty="0" smtClean="0">
              <a:latin typeface="+mj-lt"/>
              <a:ea typeface="Heiti TC Light" charset="-120"/>
              <a:cs typeface="Heiti TC Light" charset="-120"/>
            </a:endParaRPr>
          </a:p>
          <a:p>
            <a:pPr algn="ctr"/>
            <a:r>
              <a:rPr kumimoji="1" lang="en-US" altLang="zh-TW" b="1" dirty="0" smtClean="0">
                <a:latin typeface="+mj-lt"/>
                <a:ea typeface="Heiti TC Light" charset="-120"/>
                <a:cs typeface="Heiti TC Light" charset="-120"/>
              </a:rPr>
              <a:t>Protect data from </a:t>
            </a:r>
            <a:r>
              <a:rPr kumimoji="1" lang="en-US" altLang="zh-TW" b="1" dirty="0" err="1" smtClean="0">
                <a:latin typeface="+mj-lt"/>
                <a:ea typeface="Heiti TC Light" charset="-120"/>
                <a:cs typeface="Heiti TC Light" charset="-120"/>
              </a:rPr>
              <a:t>Ransomware</a:t>
            </a:r>
            <a:endParaRPr kumimoji="1" lang="en-US" altLang="zh-TW" b="1" dirty="0">
              <a:latin typeface="+mj-lt"/>
              <a:ea typeface="Heiti TC Light" charset="-120"/>
              <a:cs typeface="Heiti TC Light" charset="-120"/>
            </a:endParaRPr>
          </a:p>
          <a:p>
            <a:pPr algn="ctr"/>
            <a:r>
              <a:rPr kumimoji="1" lang="en-US" altLang="zh-TW" b="1" dirty="0" smtClean="0">
                <a:latin typeface="+mj-lt"/>
                <a:ea typeface="Heiti TC Light" charset="-120"/>
                <a:cs typeface="Heiti TC Light" charset="-120"/>
              </a:rPr>
              <a:t>Accidentally deleted data</a:t>
            </a:r>
            <a:endParaRPr kumimoji="1" lang="en-US" altLang="zh-TW" b="1" dirty="0">
              <a:latin typeface="+mj-lt"/>
              <a:ea typeface="Heiti TC Light" charset="-120"/>
              <a:cs typeface="Heiti TC Light" charset="-120"/>
            </a:endParaRPr>
          </a:p>
        </p:txBody>
      </p:sp>
      <p:sp>
        <p:nvSpPr>
          <p:cNvPr id="24" name="右箭头 2"/>
          <p:cNvSpPr/>
          <p:nvPr/>
        </p:nvSpPr>
        <p:spPr>
          <a:xfrm rot="5400000">
            <a:off x="791580" y="2546547"/>
            <a:ext cx="504056" cy="41044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右箭头 2"/>
          <p:cNvSpPr/>
          <p:nvPr/>
        </p:nvSpPr>
        <p:spPr>
          <a:xfrm rot="5400000">
            <a:off x="7905454" y="2546547"/>
            <a:ext cx="504056" cy="41044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107504" y="300379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b="1" dirty="0" smtClean="0">
                <a:solidFill>
                  <a:srgbClr val="FF0000"/>
                </a:solidFill>
                <a:latin typeface="+mj-lt"/>
                <a:ea typeface="Heiti TC Light" charset="-120"/>
                <a:cs typeface="Heiti TC Light" charset="-120"/>
              </a:rPr>
              <a:t>System Resources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7134452" y="3003798"/>
            <a:ext cx="2046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b="1" dirty="0" smtClean="0">
                <a:solidFill>
                  <a:srgbClr val="FF0000"/>
                </a:solidFill>
                <a:latin typeface="+mj-lt"/>
                <a:ea typeface="Heiti TC Light" charset="-120"/>
                <a:cs typeface="Heiti TC Light" charset="-120"/>
              </a:rPr>
              <a:t>System Resources</a:t>
            </a:r>
          </a:p>
        </p:txBody>
      </p:sp>
    </p:spTree>
    <p:extLst>
      <p:ext uri="{BB962C8B-B14F-4D97-AF65-F5344CB8AC3E}">
        <p14:creationId xmlns="" xmlns:p14="http://schemas.microsoft.com/office/powerpoint/2010/main" val="184010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Shape 15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altLang="zh-TW" dirty="0" smtClean="0"/>
              <a:t>Media Upload - Advanced Settings 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9" name="等腰三角形 68"/>
          <p:cNvSpPr/>
          <p:nvPr/>
        </p:nvSpPr>
        <p:spPr>
          <a:xfrm rot="5400000">
            <a:off x="693061" y="6450169"/>
            <a:ext cx="141249" cy="90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等腰三角形 69"/>
          <p:cNvSpPr/>
          <p:nvPr/>
        </p:nvSpPr>
        <p:spPr>
          <a:xfrm rot="5400000">
            <a:off x="693061" y="6155310"/>
            <a:ext cx="141249" cy="90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摺角紙張 25"/>
          <p:cNvSpPr/>
          <p:nvPr/>
        </p:nvSpPr>
        <p:spPr>
          <a:xfrm>
            <a:off x="0" y="1566037"/>
            <a:ext cx="3564585" cy="2853563"/>
          </a:xfrm>
          <a:prstGeom prst="foldedCorner">
            <a:avLst>
              <a:gd name="adj" fmla="val 8824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Shape 226"/>
          <p:cNvSpPr txBox="1"/>
          <p:nvPr/>
        </p:nvSpPr>
        <p:spPr>
          <a:xfrm>
            <a:off x="283192" y="1651762"/>
            <a:ext cx="3563683" cy="2558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Create thumbnails</a:t>
            </a:r>
          </a:p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en-US" sz="1800" b="1" dirty="0" smtClean="0">
                <a:solidFill>
                  <a:schemeClr val="bg1"/>
                </a:solidFill>
                <a:latin typeface="+mn-lt"/>
              </a:rPr>
              <a:t>File name conflict policies during upload</a:t>
            </a:r>
            <a:endParaRPr lang="en-US" altLang="zh-TW" sz="1800" b="1" dirty="0" smtClean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Settings for </a:t>
            </a:r>
            <a:r>
              <a:rPr lang="en-US" altLang="zh-TW" sz="2000" b="1" dirty="0" smtClean="0">
                <a:solidFill>
                  <a:schemeClr val="bg1"/>
                </a:solidFill>
                <a:latin typeface="+mn-lt"/>
              </a:rPr>
              <a:t>Upload </a:t>
            </a:r>
            <a:endParaRPr lang="en-US" sz="2000" b="1" dirty="0" smtClean="0">
              <a:solidFill>
                <a:schemeClr val="bg1"/>
              </a:solidFill>
              <a:latin typeface="+mn-lt"/>
            </a:endParaRPr>
          </a:p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en-US" altLang="zh-TW" sz="18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     Original files</a:t>
            </a:r>
          </a:p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en-US" altLang="zh-TW" sz="18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lang="en-US" altLang="zh-TW" sz="1800" b="1" dirty="0" err="1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Transcoded</a:t>
            </a:r>
            <a:r>
              <a:rPr lang="en-US" altLang="zh-TW" sz="18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files</a:t>
            </a:r>
            <a:endParaRPr lang="zh-TW" sz="18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101600" lvl="0" rtl="0">
              <a:lnSpc>
                <a:spcPct val="120000"/>
              </a:lnSpc>
              <a:spcBef>
                <a:spcPts val="0"/>
              </a:spcBef>
              <a:buClr>
                <a:srgbClr val="2D2D2D"/>
              </a:buClr>
              <a:buSzPct val="100000"/>
            </a:pPr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Resolution</a:t>
            </a:r>
            <a:endParaRPr lang="zh-TW" sz="20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3904025" y="1597568"/>
            <a:ext cx="4866600" cy="3184566"/>
            <a:chOff x="3770675" y="1523998"/>
            <a:chExt cx="4866600" cy="3184566"/>
          </a:xfrm>
        </p:grpSpPr>
        <p:sp>
          <p:nvSpPr>
            <p:cNvPr id="29" name="Shape 227"/>
            <p:cNvSpPr/>
            <p:nvPr/>
          </p:nvSpPr>
          <p:spPr>
            <a:xfrm>
              <a:off x="3770675" y="1523998"/>
              <a:ext cx="4866600" cy="2822032"/>
            </a:xfrm>
            <a:prstGeom prst="roundRect">
              <a:avLst>
                <a:gd name="adj" fmla="val 7476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396721" y="2724528"/>
              <a:ext cx="1936412" cy="470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2" name="圓角化對角線角落矩形 31"/>
            <p:cNvSpPr/>
            <p:nvPr/>
          </p:nvSpPr>
          <p:spPr>
            <a:xfrm>
              <a:off x="4685196" y="3664000"/>
              <a:ext cx="3028950" cy="58332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3" name="Shape 229"/>
            <p:cNvSpPr txBox="1"/>
            <p:nvPr/>
          </p:nvSpPr>
          <p:spPr>
            <a:xfrm>
              <a:off x="4512145" y="3214270"/>
              <a:ext cx="10002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52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None/>
              </a:pPr>
              <a:r>
                <a:rPr lang="zh-TW" sz="2800" b="1" dirty="0" smtClean="0">
                  <a:solidFill>
                    <a:schemeClr val="lt1"/>
                  </a:solidFill>
                </a:rPr>
                <a:t>37</a:t>
              </a:r>
              <a:r>
                <a:rPr lang="en-US" altLang="zh-TW" sz="14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lang="zh-TW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232"/>
            <p:cNvSpPr txBox="1"/>
            <p:nvPr/>
          </p:nvSpPr>
          <p:spPr>
            <a:xfrm>
              <a:off x="7179901" y="3197698"/>
              <a:ext cx="1071600" cy="43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177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None/>
              </a:pPr>
              <a:r>
                <a:rPr lang="zh-TW" sz="2800" b="1" dirty="0" smtClean="0">
                  <a:solidFill>
                    <a:schemeClr val="lt1"/>
                  </a:solidFill>
                </a:rPr>
                <a:t>93</a:t>
              </a:r>
              <a:r>
                <a:rPr lang="en-US" altLang="zh-TW" sz="1400" b="1" i="0" u="none" strike="noStrike" cap="none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lang="zh-TW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233"/>
            <p:cNvSpPr/>
            <p:nvPr/>
          </p:nvSpPr>
          <p:spPr>
            <a:xfrm>
              <a:off x="4834277" y="4066639"/>
              <a:ext cx="3082463" cy="6419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b" anchorCtr="0">
              <a:noAutofit/>
            </a:bodyPr>
            <a:lstStyle/>
            <a:p>
              <a:r>
                <a:rPr lang="en-US" b="1" dirty="0" smtClean="0"/>
                <a:t>There is a  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56</a:t>
              </a:r>
              <a:r>
                <a:rPr lang="en-US" b="1" dirty="0" smtClean="0">
                  <a:solidFill>
                    <a:schemeClr val="tx1"/>
                  </a:solidFill>
                </a:rPr>
                <a:t>s</a:t>
              </a:r>
              <a:r>
                <a:rPr lang="en-US" b="1" dirty="0" smtClean="0"/>
                <a:t> difference</a:t>
              </a:r>
              <a:endParaRPr lang="en-US" dirty="0" smtClean="0"/>
            </a:p>
            <a:p>
              <a:r>
                <a:rPr lang="en-US" dirty="0" smtClean="0"/>
                <a:t/>
              </a:r>
              <a:br>
                <a:rPr lang="en-US" dirty="0" smtClean="0"/>
              </a:br>
              <a:endParaRPr lang="zh-TW" b="1" dirty="0">
                <a:solidFill>
                  <a:srgbClr val="FF0000"/>
                </a:solidFill>
              </a:endParaRPr>
            </a:p>
          </p:txBody>
        </p:sp>
        <p:cxnSp>
          <p:nvCxnSpPr>
            <p:cNvPr id="38" name="Shape 234"/>
            <p:cNvCxnSpPr/>
            <p:nvPr/>
          </p:nvCxnSpPr>
          <p:spPr>
            <a:xfrm>
              <a:off x="6153290" y="2715011"/>
              <a:ext cx="0" cy="518526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" name="Shape 235"/>
            <p:cNvSpPr/>
            <p:nvPr/>
          </p:nvSpPr>
          <p:spPr>
            <a:xfrm>
              <a:off x="3927875" y="2021038"/>
              <a:ext cx="4709400" cy="3981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/>
              <a:r>
                <a:rPr lang="zh-TW" sz="1800" b="1" dirty="0">
                  <a:solidFill>
                    <a:srgbClr val="FFFF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720p m4v -&gt; 360p mp</a:t>
              </a:r>
              <a:r>
                <a:rPr lang="zh-TW" sz="1800" b="1" dirty="0" smtClean="0">
                  <a:solidFill>
                    <a:srgbClr val="FFFF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4</a:t>
              </a:r>
              <a:endParaRPr lang="en-US" altLang="zh-TW" sz="1800" b="1" dirty="0" smtClean="0">
                <a:solidFill>
                  <a:srgbClr val="FFFF00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  <a:p>
              <a:r>
                <a:rPr lang="en-US" altLang="zh-TW" sz="1800" b="1" dirty="0" smtClean="0">
                  <a:solidFill>
                    <a:srgbClr val="FFFF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sz="1800" b="1" dirty="0" smtClean="0">
                  <a:solidFill>
                    <a:srgbClr val="FFFF00"/>
                  </a:solidFill>
                  <a:latin typeface="+mn-lt"/>
                </a:rPr>
                <a:t>Time spent for </a:t>
              </a:r>
              <a:r>
                <a:rPr lang="en-US" sz="1800" b="1" dirty="0" err="1" smtClean="0">
                  <a:solidFill>
                    <a:srgbClr val="FFFF00"/>
                  </a:solidFill>
                  <a:latin typeface="+mn-lt"/>
                </a:rPr>
                <a:t>transcoding</a:t>
              </a:r>
              <a:r>
                <a:rPr lang="en-US" sz="1800" b="1" dirty="0" smtClean="0">
                  <a:solidFill>
                    <a:srgbClr val="FFFF00"/>
                  </a:solidFill>
                  <a:latin typeface="+mn-lt"/>
                </a:rPr>
                <a:t> and upload</a:t>
              </a:r>
              <a:endParaRPr lang="en-US" sz="1800" dirty="0" smtClean="0">
                <a:solidFill>
                  <a:srgbClr val="FFFF00"/>
                </a:solidFill>
                <a:latin typeface="+mn-lt"/>
              </a:endParaRPr>
            </a:p>
            <a:p>
              <a:r>
                <a:rPr lang="en-US" sz="1800" dirty="0" smtClean="0"/>
                <a:t/>
              </a:r>
              <a:br>
                <a:rPr lang="en-US" sz="1800" dirty="0" smtClean="0"/>
              </a:br>
              <a:endParaRPr lang="zh-TW" sz="18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0" name="Shape 237"/>
            <p:cNvSpPr/>
            <p:nvPr/>
          </p:nvSpPr>
          <p:spPr>
            <a:xfrm>
              <a:off x="3770675" y="1531588"/>
              <a:ext cx="48666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en-US" altLang="zh-TW" sz="3000" b="1" dirty="0" smtClean="0">
                  <a:solidFill>
                    <a:schemeClr val="lt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Performance comparison</a:t>
              </a:r>
              <a:r>
                <a:rPr lang="zh-TW" sz="3000" b="1" i="0" u="none" strike="noStrike" cap="none" dirty="0" smtClean="0">
                  <a:solidFill>
                    <a:schemeClr val="lt1"/>
                  </a:solidFill>
                  <a:latin typeface="+mn-lt"/>
                  <a:ea typeface="Arial"/>
                  <a:cs typeface="Arial"/>
                  <a:sym typeface="Arial"/>
                </a:rPr>
                <a:t> </a:t>
              </a:r>
              <a:endParaRPr lang="zh-TW" sz="30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998983" y="2724528"/>
              <a:ext cx="1936412" cy="470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2" name="Shape 276"/>
            <p:cNvSpPr/>
            <p:nvPr/>
          </p:nvSpPr>
          <p:spPr>
            <a:xfrm>
              <a:off x="4083168" y="2780739"/>
              <a:ext cx="1706295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1600" b="1" dirty="0">
                  <a:solidFill>
                    <a:srgbClr val="0066CC"/>
                  </a:solidFill>
                </a:rPr>
                <a:t>Qfinder Pro</a:t>
              </a:r>
            </a:p>
          </p:txBody>
        </p:sp>
        <p:sp>
          <p:nvSpPr>
            <p:cNvPr id="43" name="Shape 277"/>
            <p:cNvSpPr/>
            <p:nvPr/>
          </p:nvSpPr>
          <p:spPr>
            <a:xfrm>
              <a:off x="6343834" y="2745313"/>
              <a:ext cx="2070901" cy="568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1600" b="1" dirty="0" smtClean="0">
                  <a:solidFill>
                    <a:srgbClr val="0066CC"/>
                  </a:solidFill>
                </a:rPr>
                <a:t>S</a:t>
              </a:r>
              <a:r>
                <a:rPr lang="en-US" altLang="zh-TW" sz="1600" b="1" dirty="0" smtClean="0">
                  <a:solidFill>
                    <a:srgbClr val="0066CC"/>
                  </a:solidFill>
                </a:rPr>
                <a:t>**</a:t>
              </a:r>
              <a:r>
                <a:rPr lang="zh-TW" sz="1600" b="1" dirty="0" smtClean="0">
                  <a:solidFill>
                    <a:srgbClr val="0066CC"/>
                  </a:solidFill>
                </a:rPr>
                <a:t> </a:t>
              </a:r>
              <a:r>
                <a:rPr lang="en-US" altLang="zh-TW" sz="1600" b="1" dirty="0" smtClean="0">
                  <a:solidFill>
                    <a:srgbClr val="0066CC"/>
                  </a:solidFill>
                </a:rPr>
                <a:t>Photo Station </a:t>
              </a:r>
              <a:r>
                <a:rPr lang="en-US" altLang="zh-TW" sz="1600" b="1" dirty="0" err="1" smtClean="0">
                  <a:solidFill>
                    <a:srgbClr val="0066CC"/>
                  </a:solidFill>
                </a:rPr>
                <a:t>Uploader</a:t>
              </a:r>
              <a:endParaRPr lang="zh-TW" sz="1600" b="1" dirty="0">
                <a:solidFill>
                  <a:srgbClr val="0066CC"/>
                </a:solidFill>
              </a:endParaRPr>
            </a:p>
          </p:txBody>
        </p:sp>
      </p:grpSp>
      <p:cxnSp>
        <p:nvCxnSpPr>
          <p:cNvPr id="44" name="直線接點 43"/>
          <p:cNvCxnSpPr/>
          <p:nvPr/>
        </p:nvCxnSpPr>
        <p:spPr>
          <a:xfrm>
            <a:off x="311700" y="2081370"/>
            <a:ext cx="3055974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等腰三角形 46"/>
          <p:cNvSpPr/>
          <p:nvPr/>
        </p:nvSpPr>
        <p:spPr>
          <a:xfrm rot="5400000">
            <a:off x="503188" y="3517424"/>
            <a:ext cx="163667" cy="1045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等腰三角形 47"/>
          <p:cNvSpPr/>
          <p:nvPr/>
        </p:nvSpPr>
        <p:spPr>
          <a:xfrm rot="5400000">
            <a:off x="503188" y="3222565"/>
            <a:ext cx="163667" cy="1045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9" name="直線接點 48"/>
          <p:cNvCxnSpPr/>
          <p:nvPr/>
        </p:nvCxnSpPr>
        <p:spPr>
          <a:xfrm>
            <a:off x="311700" y="2770522"/>
            <a:ext cx="3055974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311700" y="3787260"/>
            <a:ext cx="3055974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311700" y="4138674"/>
            <a:ext cx="3055974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2" name="Shape 1512"/>
          <p:cNvSpPr txBox="1">
            <a:spLocks noGrp="1"/>
          </p:cNvSpPr>
          <p:nvPr>
            <p:ph type="body" idx="1"/>
          </p:nvPr>
        </p:nvSpPr>
        <p:spPr>
          <a:xfrm>
            <a:off x="246202" y="1357305"/>
            <a:ext cx="8683500" cy="3429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16" name="Shape 1516"/>
          <p:cNvSpPr txBox="1"/>
          <p:nvPr/>
        </p:nvSpPr>
        <p:spPr>
          <a:xfrm>
            <a:off x="2339752" y="915566"/>
            <a:ext cx="5857800" cy="22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11430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sz="4500" b="1" dirty="0">
                <a:solidFill>
                  <a:srgbClr val="F68D00"/>
                </a:solidFill>
              </a:rPr>
              <a:t>QVHelper Demo</a:t>
            </a:r>
          </a:p>
        </p:txBody>
      </p:sp>
      <p:sp>
        <p:nvSpPr>
          <p:cNvPr id="16" name="圓角化對角線角落矩形 15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3"/>
          <p:cNvGrpSpPr/>
          <p:nvPr/>
        </p:nvGrpSpPr>
        <p:grpSpPr>
          <a:xfrm>
            <a:off x="323528" y="2139702"/>
            <a:ext cx="3613548" cy="2757926"/>
            <a:chOff x="1756752" y="3070248"/>
            <a:chExt cx="3201972" cy="2443804"/>
          </a:xfrm>
        </p:grpSpPr>
        <p:pic>
          <p:nvPicPr>
            <p:cNvPr id="15" name="圖片 14" descr="螢幕+手機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3" name="群組 41"/>
            <p:cNvGrpSpPr/>
            <p:nvPr/>
          </p:nvGrpSpPr>
          <p:grpSpPr>
            <a:xfrm>
              <a:off x="2896176" y="3524232"/>
              <a:ext cx="894060" cy="880410"/>
              <a:chOff x="2896176" y="3524232"/>
              <a:chExt cx="894060" cy="88041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2896176" y="3524232"/>
                <a:ext cx="894060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800" b="1" dirty="0" smtClean="0">
                    <a:solidFill>
                      <a:srgbClr val="FF0000"/>
                    </a:solidFill>
                  </a:rPr>
                  <a:t>Live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" name="文字方塊 18"/>
          <p:cNvSpPr txBox="1"/>
          <p:nvPr/>
        </p:nvSpPr>
        <p:spPr>
          <a:xfrm>
            <a:off x="2483768" y="120359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4400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Qfinder</a:t>
            </a:r>
            <a:r>
              <a:rPr lang="zh-TW" altLang="zh-TW" sz="4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11709" y="2346326"/>
            <a:ext cx="8292740" cy="945504"/>
          </a:xfrm>
        </p:spPr>
        <p:txBody>
          <a:bodyPr/>
          <a:lstStyle/>
          <a:p>
            <a:r>
              <a:rPr lang="en-US" altLang="zh-TW" dirty="0" smtClean="0">
                <a:latin typeface="+mj-lt"/>
              </a:rPr>
              <a:t>360° Panorama</a:t>
            </a:r>
            <a:r>
              <a:rPr lang="en-US" altLang="zh-TW" b="0" dirty="0" smtClean="0">
                <a:latin typeface="+mj-lt"/>
              </a:rPr>
              <a:t> </a:t>
            </a:r>
            <a:br>
              <a:rPr lang="en-US" altLang="zh-TW" b="0" dirty="0" smtClean="0">
                <a:latin typeface="+mj-lt"/>
              </a:rPr>
            </a:br>
            <a:r>
              <a:rPr lang="en-US" altLang="zh-TW" dirty="0" smtClean="0">
                <a:latin typeface="+mj-lt"/>
              </a:rPr>
              <a:t>Video</a:t>
            </a:r>
            <a:endParaRPr lang="zh-TW" altLang="en-US" dirty="0"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字版面配置區 40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599" cy="555179"/>
          </a:xfrm>
        </p:spPr>
        <p:txBody>
          <a:bodyPr/>
          <a:lstStyle/>
          <a:p>
            <a:pPr>
              <a:buNone/>
            </a:pPr>
            <a:r>
              <a:rPr lang="en-US" altLang="zh-TW" b="1" dirty="0" smtClean="0"/>
              <a:t>Nowadays popular 360 degree camera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360 ° Camera</a:t>
            </a:r>
            <a:endParaRPr lang="zh-TW" altLang="en-US" dirty="0"/>
          </a:p>
        </p:txBody>
      </p:sp>
      <p:pic>
        <p:nvPicPr>
          <p:cNvPr id="17" name="Shape 384"/>
          <p:cNvPicPr preferRelativeResize="0"/>
          <p:nvPr/>
        </p:nvPicPr>
        <p:blipFill rotWithShape="1">
          <a:blip r:embed="rId3">
            <a:alphaModFix/>
          </a:blip>
          <a:srcRect r="79648"/>
          <a:stretch/>
        </p:blipFill>
        <p:spPr>
          <a:xfrm>
            <a:off x="4506378" y="-2768776"/>
            <a:ext cx="409083" cy="113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245"/>
          <p:cNvPicPr preferRelativeResize="0"/>
          <p:nvPr/>
        </p:nvPicPr>
        <p:blipFill rotWithShape="1">
          <a:blip r:embed="rId3">
            <a:alphaModFix/>
          </a:blip>
          <a:srcRect r="79647"/>
          <a:stretch/>
        </p:blipFill>
        <p:spPr>
          <a:xfrm>
            <a:off x="1237536" y="1875550"/>
            <a:ext cx="276300" cy="7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46"/>
          <p:cNvSpPr txBox="1"/>
          <p:nvPr/>
        </p:nvSpPr>
        <p:spPr>
          <a:xfrm>
            <a:off x="744164" y="2663958"/>
            <a:ext cx="1263044" cy="3836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000" dirty="0" smtClean="0">
                <a:solidFill>
                  <a:schemeClr val="dk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Ricoh Theta </a:t>
            </a:r>
            <a:r>
              <a:rPr lang="en-GB" sz="1000" dirty="0">
                <a:solidFill>
                  <a:schemeClr val="dk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V/S</a:t>
            </a:r>
          </a:p>
        </p:txBody>
      </p:sp>
      <p:pic>
        <p:nvPicPr>
          <p:cNvPr id="28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614" y="3328279"/>
            <a:ext cx="764100" cy="7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48"/>
          <p:cNvSpPr txBox="1"/>
          <p:nvPr/>
        </p:nvSpPr>
        <p:spPr>
          <a:xfrm>
            <a:off x="2684227" y="4120251"/>
            <a:ext cx="1180874" cy="43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000" dirty="0" smtClean="0">
                <a:latin typeface="+mj-lt"/>
              </a:rPr>
              <a:t>ASUS 360° Camera</a:t>
            </a:r>
          </a:p>
        </p:txBody>
      </p:sp>
      <p:pic>
        <p:nvPicPr>
          <p:cNvPr id="30" name="Shape 249" descr="「samsung gear 360」的圖片搜尋結果"/>
          <p:cNvPicPr preferRelativeResize="0"/>
          <p:nvPr/>
        </p:nvPicPr>
        <p:blipFill rotWithShape="1">
          <a:blip r:embed="rId5">
            <a:alphaModFix/>
          </a:blip>
          <a:srcRect l="33442" r="33010"/>
          <a:stretch/>
        </p:blipFill>
        <p:spPr>
          <a:xfrm>
            <a:off x="3075947" y="1813126"/>
            <a:ext cx="397435" cy="88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250"/>
          <p:cNvSpPr txBox="1"/>
          <p:nvPr/>
        </p:nvSpPr>
        <p:spPr>
          <a:xfrm>
            <a:off x="2589396" y="2695176"/>
            <a:ext cx="1370536" cy="321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GB" sz="1000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Samsung </a:t>
            </a:r>
            <a:r>
              <a:rPr lang="en-GB" sz="1000" dirty="0" smtClean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Gear 360 </a:t>
            </a:r>
            <a:endParaRPr lang="en-GB" sz="1000" dirty="0">
              <a:solidFill>
                <a:schemeClr val="dk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2" name="Shape 251" descr="C:\Users\Coco Chiang\Desktop\20170911直播母版16比9\原件\0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3213" y="1813150"/>
            <a:ext cx="1039500" cy="8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252"/>
          <p:cNvSpPr/>
          <p:nvPr/>
        </p:nvSpPr>
        <p:spPr>
          <a:xfrm>
            <a:off x="4786513" y="2685855"/>
            <a:ext cx="972900" cy="339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45D0"/>
              </a:buClr>
              <a:buSzPct val="25000"/>
              <a:buFont typeface="Arial"/>
              <a:buNone/>
            </a:pPr>
            <a:r>
              <a:rPr lang="en-GB" sz="1000" dirty="0">
                <a:latin typeface="+mj-lt"/>
              </a:rPr>
              <a:t>Garmin</a:t>
            </a:r>
          </a:p>
          <a:p>
            <a:pPr lvl="0" algn="ctr" rtl="0">
              <a:spcBef>
                <a:spcPts val="0"/>
              </a:spcBef>
              <a:buClr>
                <a:srgbClr val="0045D0"/>
              </a:buClr>
              <a:buSzPct val="25000"/>
              <a:buFont typeface="Arial"/>
              <a:buNone/>
            </a:pPr>
            <a:r>
              <a:rPr lang="en-GB" sz="1000" dirty="0">
                <a:latin typeface="+mj-lt"/>
              </a:rPr>
              <a:t>VIRB</a:t>
            </a:r>
            <a:r>
              <a:rPr lang="en-GB" sz="1000" baseline="30000" dirty="0">
                <a:latin typeface="+mj-lt"/>
              </a:rPr>
              <a:t>®</a:t>
            </a:r>
            <a:r>
              <a:rPr lang="en-GB" sz="1000" dirty="0">
                <a:latin typeface="+mj-lt"/>
              </a:rPr>
              <a:t> </a:t>
            </a:r>
            <a:r>
              <a:rPr lang="en-GB" sz="1000" dirty="0" smtClean="0">
                <a:latin typeface="+mj-lt"/>
              </a:rPr>
              <a:t>360</a:t>
            </a:r>
            <a:endParaRPr lang="en-GB" sz="1000" dirty="0">
              <a:latin typeface="+mj-lt"/>
            </a:endParaRPr>
          </a:p>
        </p:txBody>
      </p:sp>
      <p:pic>
        <p:nvPicPr>
          <p:cNvPr id="34" name="Shape 2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7187" y="3291830"/>
            <a:ext cx="836999" cy="83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254"/>
          <p:cNvSpPr txBox="1"/>
          <p:nvPr/>
        </p:nvSpPr>
        <p:spPr>
          <a:xfrm>
            <a:off x="611560" y="4120251"/>
            <a:ext cx="1528252" cy="43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GB" sz="1000" dirty="0">
                <a:latin typeface="+mj-lt"/>
                <a:ea typeface="微軟正黑體" pitchFamily="34" charset="-120"/>
              </a:rPr>
              <a:t>Acer </a:t>
            </a:r>
            <a:r>
              <a:rPr lang="en-GB" sz="1000" dirty="0" smtClean="0">
                <a:latin typeface="+mj-lt"/>
                <a:ea typeface="微軟正黑體" pitchFamily="34" charset="-120"/>
              </a:rPr>
              <a:t> </a:t>
            </a:r>
            <a:r>
              <a:rPr lang="en-GB" sz="1000" dirty="0" err="1" smtClean="0">
                <a:latin typeface="+mj-lt"/>
                <a:ea typeface="微軟正黑體" pitchFamily="34" charset="-120"/>
              </a:rPr>
              <a:t>Holo</a:t>
            </a:r>
            <a:r>
              <a:rPr lang="en-GB" sz="1000" dirty="0" smtClean="0">
                <a:latin typeface="+mj-lt"/>
                <a:ea typeface="微軟正黑體" pitchFamily="34" charset="-120"/>
              </a:rPr>
              <a:t> 360 </a:t>
            </a:r>
            <a:endParaRPr lang="en-GB" sz="1000" dirty="0">
              <a:latin typeface="+mj-lt"/>
              <a:ea typeface="微軟正黑體" pitchFamily="34" charset="-120"/>
            </a:endParaRPr>
          </a:p>
        </p:txBody>
      </p:sp>
      <p:pic>
        <p:nvPicPr>
          <p:cNvPr id="36" name="Shape 255" descr="「insta360 pro 8k」的圖片搜尋結果"/>
          <p:cNvPicPr preferRelativeResize="0"/>
          <p:nvPr/>
        </p:nvPicPr>
        <p:blipFill rotWithShape="1">
          <a:blip r:embed="rId8">
            <a:alphaModFix/>
          </a:blip>
          <a:srcRect l="23280" r="23114"/>
          <a:stretch/>
        </p:blipFill>
        <p:spPr>
          <a:xfrm>
            <a:off x="4965795" y="3328279"/>
            <a:ext cx="614336" cy="7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256"/>
          <p:cNvSpPr txBox="1"/>
          <p:nvPr/>
        </p:nvSpPr>
        <p:spPr>
          <a:xfrm>
            <a:off x="4647546" y="4120251"/>
            <a:ext cx="1250835" cy="43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000" dirty="0" smtClean="0">
                <a:latin typeface="+mj-lt"/>
              </a:rPr>
              <a:t>Insta360 Pro </a:t>
            </a:r>
            <a:r>
              <a:rPr lang="en-GB" sz="1000" dirty="0">
                <a:latin typeface="+mj-lt"/>
              </a:rPr>
              <a:t>8K</a:t>
            </a:r>
          </a:p>
        </p:txBody>
      </p:sp>
      <p:pic>
        <p:nvPicPr>
          <p:cNvPr id="38" name="Shape 257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6799843" y="3328279"/>
            <a:ext cx="764100" cy="7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258"/>
          <p:cNvSpPr/>
          <p:nvPr/>
        </p:nvSpPr>
        <p:spPr>
          <a:xfrm>
            <a:off x="6565993" y="4141627"/>
            <a:ext cx="1231800" cy="3916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45D0"/>
              </a:buClr>
              <a:buSzPct val="25000"/>
              <a:buFont typeface="Arial"/>
              <a:buNone/>
            </a:pPr>
            <a:r>
              <a:rPr lang="en-GB" sz="1000" dirty="0">
                <a:latin typeface="+mj-lt"/>
                <a:ea typeface="微軟正黑體" pitchFamily="34" charset="-120"/>
              </a:rPr>
              <a:t>Nikon </a:t>
            </a:r>
          </a:p>
          <a:p>
            <a:pPr lvl="0" algn="ctr" rtl="0">
              <a:spcBef>
                <a:spcPts val="0"/>
              </a:spcBef>
              <a:buClr>
                <a:srgbClr val="0045D0"/>
              </a:buClr>
              <a:buSzPct val="25000"/>
              <a:buFont typeface="Arial"/>
              <a:buNone/>
            </a:pPr>
            <a:r>
              <a:rPr lang="en-GB" sz="1000" dirty="0" err="1">
                <a:latin typeface="+mj-lt"/>
                <a:ea typeface="微軟正黑體" pitchFamily="34" charset="-120"/>
              </a:rPr>
              <a:t>KeyMission</a:t>
            </a:r>
            <a:r>
              <a:rPr lang="en-GB" sz="1000" dirty="0">
                <a:latin typeface="+mj-lt"/>
                <a:ea typeface="微軟正黑體" pitchFamily="34" charset="-120"/>
              </a:rPr>
              <a:t> </a:t>
            </a:r>
            <a:r>
              <a:rPr lang="en-GB" sz="1000" dirty="0" smtClean="0">
                <a:latin typeface="+mj-lt"/>
                <a:ea typeface="微軟正黑體" pitchFamily="34" charset="-120"/>
              </a:rPr>
              <a:t>360</a:t>
            </a:r>
            <a:endParaRPr lang="en-GB" sz="1000" dirty="0">
              <a:latin typeface="+mj-lt"/>
              <a:ea typeface="微軟正黑體" pitchFamily="34" charset="-120"/>
            </a:endParaRPr>
          </a:p>
        </p:txBody>
      </p:sp>
      <p:sp>
        <p:nvSpPr>
          <p:cNvPr id="42" name="平行四边形 1"/>
          <p:cNvSpPr/>
          <p:nvPr/>
        </p:nvSpPr>
        <p:spPr>
          <a:xfrm>
            <a:off x="6276537" y="1203598"/>
            <a:ext cx="3456384" cy="792088"/>
          </a:xfrm>
          <a:prstGeom prst="parallelogram">
            <a:avLst>
              <a:gd name="adj" fmla="val 619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字版面配置區 40"/>
          <p:cNvSpPr txBox="1">
            <a:spLocks/>
          </p:cNvSpPr>
          <p:nvPr/>
        </p:nvSpPr>
        <p:spPr>
          <a:xfrm>
            <a:off x="6636577" y="1203598"/>
            <a:ext cx="8520599" cy="5551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800" b="1" dirty="0" smtClean="0">
                <a:solidFill>
                  <a:schemeClr val="bg1"/>
                </a:solidFill>
              </a:rPr>
              <a:t>Nowadays popular </a:t>
            </a:r>
          </a:p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zh-TW" sz="1800" b="1" dirty="0" smtClean="0">
                <a:solidFill>
                  <a:schemeClr val="bg1"/>
                </a:solidFill>
              </a:rPr>
              <a:t>360 ° degree camera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3528" y="222782"/>
            <a:ext cx="8496944" cy="660552"/>
          </a:xfrm>
        </p:spPr>
        <p:txBody>
          <a:bodyPr/>
          <a:lstStyle/>
          <a:p>
            <a:r>
              <a:rPr lang="fr-FR" altLang="zh-TW" dirty="0" smtClean="0"/>
              <a:t>Panorama mode, experience the environment</a:t>
            </a:r>
            <a:r>
              <a:rPr lang="fr-FR" altLang="zh-TW" b="0" dirty="0" smtClean="0"/>
              <a:t/>
            </a:r>
            <a:br>
              <a:rPr lang="fr-FR" altLang="zh-TW" b="0" dirty="0" smtClean="0"/>
            </a:br>
            <a:r>
              <a:rPr lang="fr-FR" altLang="zh-TW" dirty="0" smtClean="0"/>
              <a:t/>
            </a:r>
            <a:br>
              <a:rPr lang="fr-FR" altLang="zh-TW" dirty="0" smtClean="0"/>
            </a:br>
            <a:endParaRPr lang="zh-TW" altLang="en-US" dirty="0"/>
          </a:p>
        </p:txBody>
      </p:sp>
      <p:sp>
        <p:nvSpPr>
          <p:cNvPr id="6" name="Shape 265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7212628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/>
            <a:r>
              <a:rPr lang="en-US" altLang="zh-TW" dirty="0" smtClean="0"/>
              <a:t>360-degree view in panoramic mode, Keep all the good memories</a:t>
            </a:r>
            <a:endParaRPr lang="en-GB" altLang="zh-TW" dirty="0" smtClean="0"/>
          </a:p>
          <a:p>
            <a:pPr marL="457200" lvl="0" indent="-342900"/>
            <a:r>
              <a:rPr lang="en-US" altLang="zh-TW" dirty="0" smtClean="0"/>
              <a:t>Support panoramic mode in Video Station and Share link.</a:t>
            </a:r>
            <a:endParaRPr lang="en-US" altLang="zh-TW" dirty="0"/>
          </a:p>
        </p:txBody>
      </p:sp>
      <p:pic>
        <p:nvPicPr>
          <p:cNvPr id="7" name="Shape 2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7812" y="2373316"/>
            <a:ext cx="3532675" cy="160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7300" y="2283718"/>
            <a:ext cx="660600" cy="6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5725" y="2499742"/>
            <a:ext cx="2409551" cy="1354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70"/>
          <p:cNvSpPr txBox="1"/>
          <p:nvPr/>
        </p:nvSpPr>
        <p:spPr>
          <a:xfrm>
            <a:off x="6755275" y="2852343"/>
            <a:ext cx="2312700" cy="85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04800">
              <a:buClr>
                <a:schemeClr val="accent2"/>
              </a:buClr>
              <a:buSzPct val="70000"/>
              <a:buFontTx/>
              <a:buChar char="●"/>
            </a:pPr>
            <a:r>
              <a:rPr lang="en-GB" sz="1200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Google Cardboard</a:t>
            </a:r>
          </a:p>
          <a:p>
            <a:pPr marL="457200" lvl="0" indent="-304800">
              <a:buClr>
                <a:schemeClr val="accent2"/>
              </a:buClr>
              <a:buSzPct val="70000"/>
              <a:buFontTx/>
              <a:buChar char="●"/>
            </a:pPr>
            <a:r>
              <a:rPr lang="en-GB" sz="1200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Google Daydream View</a:t>
            </a:r>
          </a:p>
          <a:p>
            <a:pPr marL="457200" lvl="0" indent="-304800">
              <a:buClr>
                <a:schemeClr val="accent2"/>
              </a:buClr>
              <a:buSzPct val="70000"/>
              <a:buFontTx/>
              <a:buChar char="●"/>
            </a:pPr>
            <a:r>
              <a:rPr lang="en-GB" sz="1200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Samsung Gear VR</a:t>
            </a:r>
          </a:p>
          <a:p>
            <a:pPr marL="457200" lvl="0" indent="-304800">
              <a:buClr>
                <a:schemeClr val="accent2"/>
              </a:buClr>
              <a:buSzPct val="70000"/>
              <a:buFontTx/>
              <a:buChar char="●"/>
            </a:pPr>
            <a:r>
              <a:rPr lang="en-GB" sz="1200" dirty="0" err="1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xiaomi</a:t>
            </a:r>
            <a:r>
              <a:rPr lang="en-GB" sz="1200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sz="1200" dirty="0" err="1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vr</a:t>
            </a:r>
            <a:r>
              <a:rPr lang="en-GB" sz="1200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 play 2</a:t>
            </a:r>
            <a:endParaRPr lang="en-GB" sz="1200" dirty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316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0352" y="958950"/>
            <a:ext cx="1206227" cy="1180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323528" y="255014"/>
            <a:ext cx="7165459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/>
              <a:t>Video </a:t>
            </a:r>
            <a:r>
              <a:rPr lang="en-GB" dirty="0" smtClean="0"/>
              <a:t>Station</a:t>
            </a:r>
            <a:endParaRPr lang="en-GB" dirty="0"/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751" y="2682213"/>
            <a:ext cx="4409289" cy="197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0540" y="2725900"/>
            <a:ext cx="3094131" cy="19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C:\Users\user\Desktop\TS-x28A_PPT\360放大2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9775" y="1995686"/>
            <a:ext cx="1688729" cy="1711590"/>
          </a:xfrm>
          <a:prstGeom prst="rect">
            <a:avLst/>
          </a:prstGeom>
          <a:noFill/>
        </p:spPr>
      </p:pic>
      <p:pic>
        <p:nvPicPr>
          <p:cNvPr id="12291" name="Picture 3" descr="C:\Users\user\Desktop\TS-x28A_PPT\360放大1-0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872" y="1851670"/>
            <a:ext cx="1688729" cy="1711590"/>
          </a:xfrm>
          <a:prstGeom prst="rect">
            <a:avLst/>
          </a:prstGeom>
          <a:noFill/>
        </p:spPr>
      </p:pic>
      <p:pic>
        <p:nvPicPr>
          <p:cNvPr id="13" name="Picture 3" descr="C:\Users\user\Desktop\TS-x28A_PPT\對話框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7584" y="1131590"/>
            <a:ext cx="4006047" cy="1447924"/>
          </a:xfrm>
          <a:prstGeom prst="rect">
            <a:avLst/>
          </a:prstGeom>
          <a:noFill/>
        </p:spPr>
      </p:pic>
      <p:sp>
        <p:nvSpPr>
          <p:cNvPr id="14" name="文字版面配置區 10"/>
          <p:cNvSpPr txBox="1">
            <a:spLocks/>
          </p:cNvSpPr>
          <p:nvPr/>
        </p:nvSpPr>
        <p:spPr>
          <a:xfrm>
            <a:off x="1259632" y="1282695"/>
            <a:ext cx="3456384" cy="8446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r>
              <a:rPr lang="en-US" altLang="zh-TW" sz="1600" b="1" dirty="0" smtClean="0">
                <a:solidFill>
                  <a:schemeClr val="bg1"/>
                </a:solidFill>
              </a:rPr>
              <a:t>Support manually change 360-degree panorama mode</a:t>
            </a:r>
          </a:p>
          <a:p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15363" name="Picture 3" descr="C:\Users\user\Desktop\TS-x28A_PPT\對話框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93623" y="1131590"/>
            <a:ext cx="4006047" cy="1656184"/>
          </a:xfrm>
          <a:prstGeom prst="rect">
            <a:avLst/>
          </a:prstGeom>
          <a:noFill/>
        </p:spPr>
      </p:pic>
      <p:sp>
        <p:nvSpPr>
          <p:cNvPr id="11" name="文字版面配置區 10"/>
          <p:cNvSpPr>
            <a:spLocks noGrp="1"/>
          </p:cNvSpPr>
          <p:nvPr>
            <p:ph type="body" idx="1"/>
          </p:nvPr>
        </p:nvSpPr>
        <p:spPr>
          <a:xfrm>
            <a:off x="5148064" y="1131590"/>
            <a:ext cx="3600400" cy="844650"/>
          </a:xfrm>
        </p:spPr>
        <p:txBody>
          <a:bodyPr/>
          <a:lstStyle/>
          <a:p>
            <a:pPr>
              <a:buNone/>
            </a:pPr>
            <a:r>
              <a:rPr lang="en-US" altLang="zh-TW" sz="14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Video Station will automatically recognizes videos taken with a 360-degree camera and automatically enables panorama mode when browsing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754" y="2020400"/>
            <a:ext cx="3929377" cy="210180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橢圓 14"/>
          <p:cNvSpPr/>
          <p:nvPr/>
        </p:nvSpPr>
        <p:spPr>
          <a:xfrm>
            <a:off x="7848673" y="1635646"/>
            <a:ext cx="1152128" cy="11521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 smtClean="0"/>
              <a:t>360-degree Video with VLC Player</a:t>
            </a:r>
            <a:endParaRPr lang="en-GB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88" name="Shape 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28" y="2089675"/>
            <a:ext cx="4545494" cy="20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1090" y="1672717"/>
            <a:ext cx="886075" cy="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5508104" y="3962311"/>
            <a:ext cx="3000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VLC Player 3.0.0</a:t>
            </a:r>
          </a:p>
        </p:txBody>
      </p:sp>
      <p:sp>
        <p:nvSpPr>
          <p:cNvPr id="14" name="橢圓 13"/>
          <p:cNvSpPr/>
          <p:nvPr/>
        </p:nvSpPr>
        <p:spPr>
          <a:xfrm>
            <a:off x="179512" y="1635646"/>
            <a:ext cx="1152128" cy="11521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2" descr="C:\Users\user\Desktop\TS-x28A_PPT\qvhelper_25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8544" y="1804678"/>
            <a:ext cx="814065" cy="814065"/>
          </a:xfrm>
          <a:prstGeom prst="rect">
            <a:avLst/>
          </a:prstGeom>
          <a:noFill/>
        </p:spPr>
      </p:pic>
      <p:sp>
        <p:nvSpPr>
          <p:cNvPr id="16" name="向右箭號 15"/>
          <p:cNvSpPr/>
          <p:nvPr/>
        </p:nvSpPr>
        <p:spPr>
          <a:xfrm>
            <a:off x="3627080" y="1419622"/>
            <a:ext cx="2100077" cy="1728192"/>
          </a:xfrm>
          <a:prstGeom prst="rightArrow">
            <a:avLst>
              <a:gd name="adj1" fmla="val 58580"/>
              <a:gd name="adj2" fmla="val 357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4" name="Shape 294"/>
          <p:cNvSpPr txBox="1"/>
          <p:nvPr/>
        </p:nvSpPr>
        <p:spPr>
          <a:xfrm>
            <a:off x="3707904" y="1815442"/>
            <a:ext cx="1800200" cy="10306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</a:rPr>
              <a:t>Stream through Video Station to VLC Player 3.0.0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圓角化對角線角落矩形 4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13"/>
          <p:cNvGrpSpPr/>
          <p:nvPr/>
        </p:nvGrpSpPr>
        <p:grpSpPr>
          <a:xfrm>
            <a:off x="323528" y="2139702"/>
            <a:ext cx="3613548" cy="2757926"/>
            <a:chOff x="1756752" y="3070248"/>
            <a:chExt cx="3201972" cy="2443804"/>
          </a:xfrm>
        </p:grpSpPr>
        <p:pic>
          <p:nvPicPr>
            <p:cNvPr id="7" name="圖片 6" descr="螢幕+手機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8" name="群組 41"/>
            <p:cNvGrpSpPr/>
            <p:nvPr/>
          </p:nvGrpSpPr>
          <p:grpSpPr>
            <a:xfrm>
              <a:off x="2896176" y="3524232"/>
              <a:ext cx="894060" cy="880410"/>
              <a:chOff x="2896176" y="3524232"/>
              <a:chExt cx="894060" cy="88041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896176" y="3524232"/>
                <a:ext cx="894060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800" b="1" dirty="0" smtClean="0">
                    <a:solidFill>
                      <a:srgbClr val="FF0000"/>
                    </a:solidFill>
                  </a:rPr>
                  <a:t>Live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" name="文字方塊 10"/>
          <p:cNvSpPr txBox="1"/>
          <p:nvPr/>
        </p:nvSpPr>
        <p:spPr>
          <a:xfrm>
            <a:off x="1907704" y="843558"/>
            <a:ext cx="67687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4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360° Panorama Video </a:t>
            </a:r>
            <a:r>
              <a:rPr lang="zh-TW" altLang="zh-TW" sz="4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Demo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 smtClean="0">
                <a:latin typeface="+mj-lt"/>
              </a:rPr>
              <a:t>Qphoto</a:t>
            </a:r>
            <a:r>
              <a:rPr lang="en-US" altLang="zh-TW" dirty="0" smtClean="0">
                <a:latin typeface="+mj-lt"/>
              </a:rPr>
              <a:t> 3</a:t>
            </a:r>
            <a:endParaRPr lang="zh-TW" altLang="en-US" dirty="0">
              <a:latin typeface="+mj-lt"/>
            </a:endParaRPr>
          </a:p>
        </p:txBody>
      </p:sp>
      <p:pic>
        <p:nvPicPr>
          <p:cNvPr id="10" name="Shape 3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3848" y="1779662"/>
            <a:ext cx="752167" cy="7521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b="1" dirty="0" smtClean="0">
                <a:latin typeface="+mj-lt"/>
              </a:rPr>
              <a:t>on mobile, handy photos.</a:t>
            </a:r>
            <a:endParaRPr lang="zh-TW" altLang="en-US" dirty="0">
              <a:latin typeface="+mj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312" descr="GOPR2306.JPG.jpg"/>
          <p:cNvPicPr preferRelativeResize="0"/>
          <p:nvPr/>
        </p:nvPicPr>
        <p:blipFill rotWithShape="1">
          <a:blip r:embed="rId2">
            <a:alphaModFix/>
          </a:blip>
          <a:srcRect t="7883" b="7891"/>
          <a:stretch/>
        </p:blipFill>
        <p:spPr>
          <a:xfrm>
            <a:off x="467544" y="1203598"/>
            <a:ext cx="5000700" cy="315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3528" y="222782"/>
            <a:ext cx="7992888" cy="660552"/>
          </a:xfrm>
        </p:spPr>
        <p:txBody>
          <a:bodyPr/>
          <a:lstStyle/>
          <a:p>
            <a:pPr lvl="0"/>
            <a:r>
              <a:rPr lang="en-US" altLang="zh-TW" dirty="0" smtClean="0"/>
              <a:t>Collect the stunning moments of vacation.</a:t>
            </a:r>
            <a:endParaRPr lang="en-GB" dirty="0"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599" cy="1059235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7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3933" y="2309747"/>
            <a:ext cx="910075" cy="9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2950" y="2427734"/>
            <a:ext cx="1026525" cy="10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050" y="3420500"/>
            <a:ext cx="1026525" cy="10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400" y="3478738"/>
            <a:ext cx="910075" cy="9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Picture 2" descr="C:\Users\user\Desktop\TS-x28A_PPT\對話框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152" y="1707654"/>
            <a:ext cx="2828283" cy="1663948"/>
          </a:xfrm>
          <a:prstGeom prst="rect">
            <a:avLst/>
          </a:prstGeom>
          <a:noFill/>
        </p:spPr>
      </p:pic>
      <p:sp>
        <p:nvSpPr>
          <p:cNvPr id="14" name="文字版面配置區 10"/>
          <p:cNvSpPr txBox="1">
            <a:spLocks/>
          </p:cNvSpPr>
          <p:nvPr/>
        </p:nvSpPr>
        <p:spPr>
          <a:xfrm>
            <a:off x="6372200" y="1851670"/>
            <a:ext cx="4464496" cy="8446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r>
              <a:rPr lang="en-US" altLang="zh-TW" sz="2000" b="1" dirty="0" smtClean="0">
                <a:solidFill>
                  <a:schemeClr val="bg1"/>
                </a:solidFill>
              </a:rPr>
              <a:t>Send me the </a:t>
            </a:r>
          </a:p>
          <a:p>
            <a:r>
              <a:rPr lang="en-US" altLang="zh-TW" sz="2000" b="1" dirty="0" smtClean="0">
                <a:solidFill>
                  <a:schemeClr val="bg1"/>
                </a:solidFill>
              </a:rPr>
              <a:t>pictures! 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边形 1"/>
          <p:cNvSpPr/>
          <p:nvPr/>
        </p:nvSpPr>
        <p:spPr>
          <a:xfrm>
            <a:off x="-1404664" y="1707654"/>
            <a:ext cx="5688632" cy="2376264"/>
          </a:xfrm>
          <a:prstGeom prst="parallelogram">
            <a:avLst>
              <a:gd name="adj" fmla="val 4302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Picture 3" descr="C:\Users\user\Desktop\TS-x28A_PPT\TS-228A_Top-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672" y="1491630"/>
            <a:ext cx="4514675" cy="28216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平行四邊形 19"/>
          <p:cNvSpPr/>
          <p:nvPr/>
        </p:nvSpPr>
        <p:spPr>
          <a:xfrm>
            <a:off x="-972616" y="3042213"/>
            <a:ext cx="3672408" cy="441340"/>
          </a:xfrm>
          <a:prstGeom prst="parallelogram">
            <a:avLst>
              <a:gd name="adj" fmla="val 557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平行四邊形 20"/>
          <p:cNvSpPr/>
          <p:nvPr/>
        </p:nvSpPr>
        <p:spPr>
          <a:xfrm>
            <a:off x="-828600" y="2540992"/>
            <a:ext cx="3672408" cy="441340"/>
          </a:xfrm>
          <a:prstGeom prst="parallelogram">
            <a:avLst>
              <a:gd name="adj" fmla="val 557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平行四邊形 34"/>
          <p:cNvSpPr/>
          <p:nvPr/>
        </p:nvSpPr>
        <p:spPr>
          <a:xfrm>
            <a:off x="-972616" y="3570570"/>
            <a:ext cx="3672408" cy="441340"/>
          </a:xfrm>
          <a:prstGeom prst="parallelogram">
            <a:avLst>
              <a:gd name="adj" fmla="val 557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C:\Users\user\Desktop\65158037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0804" y="856258"/>
            <a:ext cx="7537780" cy="388843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3006"/>
            <a:ext cx="7704856" cy="660552"/>
          </a:xfrm>
        </p:spPr>
        <p:txBody>
          <a:bodyPr/>
          <a:lstStyle/>
          <a:p>
            <a:r>
              <a:rPr lang="en-US" altLang="zh-TW" sz="2800" dirty="0" smtClean="0"/>
              <a:t>The best choice for NAS beginners</a:t>
            </a:r>
            <a:endParaRPr kumimoji="1" lang="zh-TW" altLang="en-US" sz="28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43000" y="351648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Streaming playback via VLC media player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143000" y="2601606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Snapshot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-36512" y="2984634"/>
            <a:ext cx="255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Transcoding on PC and upload via </a:t>
            </a:r>
            <a:r>
              <a:rPr lang="en-US" altLang="zh-TW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Qfinder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Pro</a:t>
            </a:r>
            <a:endParaRPr kumimoji="1"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51520" y="1761078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With built-in 1 GB RAM, QNAP gives you both an affordable price and snapshots</a:t>
            </a:r>
            <a:endParaRPr kumimoji="1"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028" name="Picture 4" descr="C:\Users\user\Desktop\對話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4048" y="1059582"/>
            <a:ext cx="2520280" cy="1512168"/>
          </a:xfrm>
          <a:prstGeom prst="rect">
            <a:avLst/>
          </a:prstGeom>
          <a:noFill/>
        </p:spPr>
      </p:pic>
      <p:sp>
        <p:nvSpPr>
          <p:cNvPr id="25" name="文字方塊 24"/>
          <p:cNvSpPr txBox="1"/>
          <p:nvPr/>
        </p:nvSpPr>
        <p:spPr>
          <a:xfrm>
            <a:off x="5034040" y="1545635"/>
            <a:ext cx="2490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 Affordable</a:t>
            </a:r>
          </a:p>
          <a:p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2 Snapshot-ready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3 Multimedia </a:t>
            </a:r>
            <a:r>
              <a:rPr lang="en-US" altLang="zh-TW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capabale</a:t>
            </a:r>
            <a:endParaRPr lang="zh-TW" altLang="en-US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4 Easy to use and sleek</a:t>
            </a:r>
            <a:endParaRPr kumimoji="1"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5118072" y="1113587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I’d like to buy my first NAS, </a:t>
            </a:r>
          </a:p>
          <a:p>
            <a:r>
              <a:rPr lang="en-US" altLang="zh-TW" sz="1200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and I want it to be..</a:t>
            </a:r>
            <a:endParaRPr lang="zh-TW" altLang="en-US" sz="1200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331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3528" y="222782"/>
            <a:ext cx="8820472" cy="660552"/>
          </a:xfrm>
        </p:spPr>
        <p:txBody>
          <a:bodyPr/>
          <a:lstStyle/>
          <a:p>
            <a:r>
              <a:rPr lang="en-US" altLang="zh-TW" dirty="0" smtClean="0"/>
              <a:t>Then the tragedy happened at that night…</a:t>
            </a:r>
            <a:endParaRPr lang="zh-TW" altLang="en-US" dirty="0"/>
          </a:p>
        </p:txBody>
      </p:sp>
      <p:sp>
        <p:nvSpPr>
          <p:cNvPr id="11" name="文字版面配置區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hape 323"/>
          <p:cNvSpPr txBox="1"/>
          <p:nvPr/>
        </p:nvSpPr>
        <p:spPr>
          <a:xfrm>
            <a:off x="342600" y="353775"/>
            <a:ext cx="84588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GB" sz="4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324" descr="ChMkJ1XRfmyIWnAxAAD1dqV8MUoAAAMRgJXL_gAAPWO919.jpg"/>
          <p:cNvPicPr preferRelativeResize="0"/>
          <p:nvPr/>
        </p:nvPicPr>
        <p:blipFill rotWithShape="1">
          <a:blip r:embed="rId2">
            <a:alphaModFix/>
          </a:blip>
          <a:srcRect b="8491"/>
          <a:stretch/>
        </p:blipFill>
        <p:spPr>
          <a:xfrm>
            <a:off x="395028" y="1535375"/>
            <a:ext cx="3528900" cy="24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325"/>
          <p:cNvSpPr txBox="1"/>
          <p:nvPr/>
        </p:nvSpPr>
        <p:spPr>
          <a:xfrm>
            <a:off x="4248472" y="1535375"/>
            <a:ext cx="4572000" cy="4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altLang="zh-TW" sz="2400" b="1" dirty="0" smtClean="0"/>
              <a:t>Phone’s in the toilet!</a:t>
            </a:r>
            <a:endParaRPr lang="en-US" altLang="zh-TW" sz="2400" dirty="0" smtClean="0"/>
          </a:p>
        </p:txBody>
      </p:sp>
      <p:pic>
        <p:nvPicPr>
          <p:cNvPr id="9" name="Shape 327" descr="表情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9524" y="2172986"/>
            <a:ext cx="700508" cy="1910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326"/>
          <p:cNvSpPr txBox="1"/>
          <p:nvPr/>
        </p:nvSpPr>
        <p:spPr>
          <a:xfrm>
            <a:off x="4824536" y="2139275"/>
            <a:ext cx="3923928" cy="17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2200"/>
              </a:lnSpc>
            </a:pPr>
            <a:r>
              <a:rPr lang="en-US" altLang="zh-TW" sz="2000" b="1" dirty="0" smtClean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My phone was gone…</a:t>
            </a:r>
          </a:p>
          <a:p>
            <a:pPr>
              <a:lnSpc>
                <a:spcPts val="2200"/>
              </a:lnSpc>
            </a:pPr>
            <a:r>
              <a:rPr lang="en-US" altLang="zh-TW" sz="2000" b="1" dirty="0" smtClean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/>
            </a:r>
            <a:br>
              <a:rPr lang="en-US" altLang="zh-TW" sz="2000" b="1" dirty="0" smtClean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</a:br>
            <a:r>
              <a:rPr lang="en-US" altLang="zh-TW" sz="2000" b="1" dirty="0" smtClean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Precious pictures, videos, and memories were gone…</a:t>
            </a:r>
          </a:p>
          <a:p>
            <a:pPr>
              <a:lnSpc>
                <a:spcPts val="2200"/>
              </a:lnSpc>
            </a:pPr>
            <a:r>
              <a:rPr lang="en-US" altLang="zh-TW" sz="2000" b="1" dirty="0" smtClean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/>
            </a:r>
            <a:br>
              <a:rPr lang="en-US" altLang="zh-TW" sz="2000" b="1" dirty="0" smtClean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</a:br>
            <a:r>
              <a:rPr lang="en-US" altLang="zh-TW" sz="2000" b="1" dirty="0" smtClean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The friendship seemed to come to an end…</a:t>
            </a:r>
            <a:endParaRPr lang="en-GB" sz="2000" b="1" dirty="0">
              <a:solidFill>
                <a:schemeClr val="accent2"/>
              </a:solidFill>
              <a:latin typeface="+mj-lt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化對角線角落矩形 25"/>
          <p:cNvSpPr/>
          <p:nvPr/>
        </p:nvSpPr>
        <p:spPr>
          <a:xfrm>
            <a:off x="899592" y="2404136"/>
            <a:ext cx="7344816" cy="211183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化對角線角落矩形 26"/>
          <p:cNvSpPr/>
          <p:nvPr/>
        </p:nvSpPr>
        <p:spPr>
          <a:xfrm>
            <a:off x="899592" y="1203598"/>
            <a:ext cx="7344816" cy="103282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458" name="Picture 2" descr="C:\Users\user\Desktop\TS-x28A_PPT\p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2745" y="2417630"/>
            <a:ext cx="6827647" cy="1728248"/>
          </a:xfrm>
          <a:prstGeom prst="rect">
            <a:avLst/>
          </a:prstGeom>
          <a:noFill/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67544" y="255014"/>
            <a:ext cx="8352928" cy="660552"/>
          </a:xfrm>
        </p:spPr>
        <p:txBody>
          <a:bodyPr/>
          <a:lstStyle/>
          <a:p>
            <a:r>
              <a:rPr lang="en-US" altLang="zh-TW" sz="2800" spc="-150" dirty="0" smtClean="0"/>
              <a:t>Photo/Video Instant Upload, expanding your storage</a:t>
            </a:r>
            <a:endParaRPr lang="zh-TW" altLang="en-US" sz="2800" spc="-150" dirty="0"/>
          </a:p>
        </p:txBody>
      </p:sp>
      <p:sp>
        <p:nvSpPr>
          <p:cNvPr id="18" name="Shape 344"/>
          <p:cNvSpPr txBox="1"/>
          <p:nvPr/>
        </p:nvSpPr>
        <p:spPr>
          <a:xfrm>
            <a:off x="3419872" y="1553802"/>
            <a:ext cx="4680520" cy="5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altLang="zh-TW" sz="1800" b="1" dirty="0" smtClean="0"/>
              <a:t>I can’t have anymore photo or video.</a:t>
            </a:r>
            <a:endParaRPr lang="en-GB"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345"/>
          <p:cNvSpPr txBox="1"/>
          <p:nvPr/>
        </p:nvSpPr>
        <p:spPr>
          <a:xfrm>
            <a:off x="4152309" y="3651870"/>
            <a:ext cx="1224136" cy="360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ct val="25000"/>
              <a:buFont typeface="Calibri"/>
              <a:buNone/>
            </a:pPr>
            <a:r>
              <a:rPr lang="en-GB" sz="1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4G / Wi-Fi</a:t>
            </a:r>
          </a:p>
        </p:txBody>
      </p:sp>
      <p:sp>
        <p:nvSpPr>
          <p:cNvPr id="20" name="Shape 346"/>
          <p:cNvSpPr txBox="1"/>
          <p:nvPr/>
        </p:nvSpPr>
        <p:spPr>
          <a:xfrm>
            <a:off x="1272744" y="4149296"/>
            <a:ext cx="7187687" cy="3666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altLang="zh-TW" sz="1600" b="1" dirty="0" smtClean="0"/>
              <a:t>Instantly uploading the photos and videos to the NAS when recording.</a:t>
            </a:r>
          </a:p>
          <a:p>
            <a:endParaRPr lang="en-GB" sz="16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4" name="平行四边形 1"/>
          <p:cNvSpPr/>
          <p:nvPr/>
        </p:nvSpPr>
        <p:spPr>
          <a:xfrm>
            <a:off x="755576" y="2520280"/>
            <a:ext cx="1332656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260736" y="253392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Now</a:t>
            </a:r>
            <a:endParaRPr kumimoji="1"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8" name="平行四边形 1"/>
          <p:cNvSpPr/>
          <p:nvPr/>
        </p:nvSpPr>
        <p:spPr>
          <a:xfrm>
            <a:off x="755576" y="1324674"/>
            <a:ext cx="1332656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260736" y="133832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Before</a:t>
            </a:r>
          </a:p>
        </p:txBody>
      </p:sp>
      <p:pic>
        <p:nvPicPr>
          <p:cNvPr id="19459" name="Picture 3" descr="C:\Users\user\Desktop\TS-x28A_PPT\手機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1249424"/>
            <a:ext cx="530892" cy="925215"/>
          </a:xfrm>
          <a:prstGeom prst="rect">
            <a:avLst/>
          </a:prstGeom>
          <a:noFill/>
        </p:spPr>
      </p:pic>
      <p:pic>
        <p:nvPicPr>
          <p:cNvPr id="19461" name="Picture 5" descr="C:\Users\user\Desktop\TS-x28A_PPT\圖片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4591" y="2547036"/>
            <a:ext cx="655521" cy="576064"/>
          </a:xfrm>
          <a:prstGeom prst="rect">
            <a:avLst/>
          </a:prstGeom>
          <a:noFill/>
        </p:spPr>
      </p:pic>
      <p:pic>
        <p:nvPicPr>
          <p:cNvPr id="19462" name="Picture 6" descr="C:\Users\user\Desktop\TS-x28A_PPT\影片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79935">
            <a:off x="4208827" y="2638932"/>
            <a:ext cx="576064" cy="50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圓角化對角線角落矩形 4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3"/>
          <p:cNvGrpSpPr/>
          <p:nvPr/>
        </p:nvGrpSpPr>
        <p:grpSpPr>
          <a:xfrm>
            <a:off x="323528" y="2139702"/>
            <a:ext cx="3613548" cy="2757926"/>
            <a:chOff x="1756752" y="3070248"/>
            <a:chExt cx="3201972" cy="2443804"/>
          </a:xfrm>
        </p:grpSpPr>
        <p:pic>
          <p:nvPicPr>
            <p:cNvPr id="7" name="圖片 6" descr="螢幕+手機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4" name="群組 41"/>
            <p:cNvGrpSpPr/>
            <p:nvPr/>
          </p:nvGrpSpPr>
          <p:grpSpPr>
            <a:xfrm>
              <a:off x="2896176" y="3524232"/>
              <a:ext cx="894060" cy="880410"/>
              <a:chOff x="2896176" y="3524232"/>
              <a:chExt cx="894060" cy="88041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896176" y="3524232"/>
                <a:ext cx="894060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800" b="1" dirty="0" smtClean="0">
                    <a:solidFill>
                      <a:srgbClr val="FF0000"/>
                    </a:solidFill>
                  </a:rPr>
                  <a:t>Live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" name="文字方塊 10"/>
          <p:cNvSpPr txBox="1"/>
          <p:nvPr/>
        </p:nvSpPr>
        <p:spPr>
          <a:xfrm>
            <a:off x="2483768" y="120359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4400" b="1" dirty="0" err="1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Qphoto</a:t>
            </a:r>
            <a:r>
              <a:rPr lang="en-US" altLang="zh-TW" sz="4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3</a:t>
            </a:r>
            <a:r>
              <a:rPr lang="zh-TW" altLang="zh-TW" sz="44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Demo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7" y="517052"/>
            <a:ext cx="1800199" cy="326506"/>
          </a:xfrm>
          <a:prstGeom prst="rect">
            <a:avLst/>
          </a:prstGeom>
          <a:noFill/>
        </p:spPr>
      </p:pic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311709" y="2283718"/>
            <a:ext cx="8292740" cy="945504"/>
          </a:xfrm>
        </p:spPr>
        <p:txBody>
          <a:bodyPr/>
          <a:lstStyle/>
          <a:p>
            <a:r>
              <a:rPr lang="en-US" altLang="zh-TW" dirty="0" smtClean="0">
                <a:latin typeface="+mj-lt"/>
              </a:rPr>
              <a:t>Coming soon </a:t>
            </a:r>
            <a:br>
              <a:rPr lang="en-US" altLang="zh-TW" dirty="0" smtClean="0">
                <a:latin typeface="+mj-lt"/>
              </a:rPr>
            </a:br>
            <a:r>
              <a:rPr lang="en-US" altLang="zh-TW" smtClean="0">
                <a:latin typeface="+mj-lt"/>
              </a:rPr>
              <a:t>on </a:t>
            </a:r>
            <a:r>
              <a:rPr lang="en-US" altLang="zh-TW" smtClean="0">
                <a:latin typeface="+mj-lt"/>
              </a:rPr>
              <a:t>2018</a:t>
            </a:r>
            <a:r>
              <a:rPr lang="en-US" altLang="zh-TW" dirty="0" smtClean="0">
                <a:latin typeface="+mj-lt"/>
              </a:rPr>
              <a:t>!</a:t>
            </a:r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04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3006"/>
            <a:ext cx="7165459" cy="660552"/>
          </a:xfrm>
        </p:spPr>
        <p:txBody>
          <a:bodyPr/>
          <a:lstStyle/>
          <a:p>
            <a:r>
              <a:rPr kumimoji="1" lang="en-US" altLang="zh-TW" sz="2800" dirty="0"/>
              <a:t>Upgraded Home NAS for 2018</a:t>
            </a:r>
            <a:endParaRPr kumimoji="1" lang="zh-TW" altLang="en-US" sz="28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35125" t="2401" r="35126" b="2401"/>
          <a:stretch/>
        </p:blipFill>
        <p:spPr>
          <a:xfrm>
            <a:off x="1259632" y="2352519"/>
            <a:ext cx="647279" cy="129455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23528" y="1779662"/>
            <a:ext cx="2498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pc="30" dirty="0" smtClean="0">
                <a:latin typeface="+mj-lt"/>
                <a:ea typeface="微軟正黑體" pitchFamily="34" charset="-120"/>
              </a:rPr>
              <a:t>TS-228</a:t>
            </a:r>
          </a:p>
          <a:p>
            <a:pPr algn="ctr"/>
            <a:r>
              <a:rPr lang="en-US" altLang="zh-TW" sz="1600" b="1" spc="30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Dual-core RTD1195</a:t>
            </a:r>
            <a:endParaRPr kumimoji="1" lang="zh-TW" altLang="en-US" sz="1600" b="1" spc="30" dirty="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067944" y="2347724"/>
            <a:ext cx="690430" cy="1304146"/>
          </a:xfrm>
          <a:prstGeom prst="rect">
            <a:avLst/>
          </a:prstGeom>
        </p:spPr>
      </p:pic>
      <p:sp>
        <p:nvSpPr>
          <p:cNvPr id="13" name="右箭头 2"/>
          <p:cNvSpPr/>
          <p:nvPr/>
        </p:nvSpPr>
        <p:spPr>
          <a:xfrm>
            <a:off x="2771800" y="2856575"/>
            <a:ext cx="504056" cy="41044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"/>
          <p:cNvSpPr/>
          <p:nvPr/>
        </p:nvSpPr>
        <p:spPr>
          <a:xfrm>
            <a:off x="926888" y="1275606"/>
            <a:ext cx="1368152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95536" y="128925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2017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平行四边形 1"/>
          <p:cNvSpPr/>
          <p:nvPr/>
        </p:nvSpPr>
        <p:spPr>
          <a:xfrm>
            <a:off x="3712584" y="1296244"/>
            <a:ext cx="1368152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3203848" y="130989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2018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157177" y="1779662"/>
            <a:ext cx="2422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pc="30" dirty="0" smtClean="0">
                <a:latin typeface="+mj-lt"/>
                <a:ea typeface="微軟正黑體" pitchFamily="34" charset="-120"/>
              </a:rPr>
              <a:t>TS-228A</a:t>
            </a:r>
          </a:p>
          <a:p>
            <a:pPr algn="ctr"/>
            <a:r>
              <a:rPr lang="zh-TW" altLang="en-US" spc="30" dirty="0" smtClean="0"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spc="30" dirty="0" smtClean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Quad-core RTD1295</a:t>
            </a:r>
            <a:endParaRPr lang="zh-TW" altLang="en-US" sz="1600" b="1" spc="30" dirty="0">
              <a:solidFill>
                <a:srgbClr val="C0000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052" name="Picture 4" descr="C:\Users\user\Desktop\TS-x28A_PPT\底圖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5337" y="0"/>
            <a:ext cx="3178663" cy="4767993"/>
          </a:xfrm>
          <a:prstGeom prst="rect">
            <a:avLst/>
          </a:prstGeom>
          <a:noFill/>
        </p:spPr>
      </p:pic>
      <p:sp>
        <p:nvSpPr>
          <p:cNvPr id="26" name="矩形圖說文字 25"/>
          <p:cNvSpPr/>
          <p:nvPr/>
        </p:nvSpPr>
        <p:spPr>
          <a:xfrm>
            <a:off x="6300192" y="843558"/>
            <a:ext cx="2520280" cy="1512168"/>
          </a:xfrm>
          <a:prstGeom prst="wedgeRectCallout">
            <a:avLst>
              <a:gd name="adj1" fmla="val -19750"/>
              <a:gd name="adj2" fmla="val 74233"/>
            </a:avLst>
          </a:prstGeom>
          <a:solidFill>
            <a:schemeClr val="accent2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6372200" y="163564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/>
                </a:solidFill>
              </a:rPr>
              <a:t>For a single volume/LUN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255480" y="144110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---------------------------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 rot="5400000">
            <a:off x="7152032" y="1431878"/>
            <a:ext cx="1659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----------------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7596336" y="100964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32</a:t>
            </a:r>
            <a:endParaRPr kumimoji="1"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7596336" y="1666423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16</a:t>
            </a:r>
            <a:endParaRPr kumimoji="1"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338" name="Picture 2" descr="C:\Users\user\Desktop\TS-x28A_PPT\讚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8024" y="915566"/>
            <a:ext cx="896262" cy="756000"/>
          </a:xfrm>
          <a:prstGeom prst="rect">
            <a:avLst/>
          </a:prstGeom>
          <a:noFill/>
        </p:spPr>
      </p:pic>
      <p:pic>
        <p:nvPicPr>
          <p:cNvPr id="14339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9992" y="3114278"/>
            <a:ext cx="609600" cy="609600"/>
          </a:xfrm>
          <a:prstGeom prst="rect">
            <a:avLst/>
          </a:prstGeom>
          <a:noFill/>
        </p:spPr>
      </p:pic>
      <p:sp>
        <p:nvSpPr>
          <p:cNvPr id="24" name="文字方塊 23"/>
          <p:cNvSpPr txBox="1"/>
          <p:nvPr/>
        </p:nvSpPr>
        <p:spPr>
          <a:xfrm>
            <a:off x="422832" y="3763508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b="1" dirty="0" smtClean="0">
                <a:latin typeface="+mj-lt"/>
                <a:ea typeface="微軟正黑體" pitchFamily="34" charset="-120"/>
              </a:rPr>
              <a:t>The TS-x28's design is so modern and elegant but no snapshots…</a:t>
            </a:r>
            <a:endParaRPr kumimoji="1" lang="zh-TW" altLang="en-US" b="1" dirty="0">
              <a:latin typeface="+mj-lt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75856" y="3763508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b="1" dirty="0" smtClean="0">
                <a:latin typeface="+mj-lt"/>
                <a:ea typeface="微軟正黑體" pitchFamily="34" charset="-120"/>
              </a:rPr>
              <a:t>Leveraging the classic design while giving you snapshot protections!</a:t>
            </a:r>
            <a:endParaRPr kumimoji="1" lang="zh-TW" altLang="en-US" b="1" dirty="0">
              <a:latin typeface="+mj-lt"/>
              <a:ea typeface="微軟正黑體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358549" y="97886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/>
                </a:solidFill>
              </a:rPr>
              <a:t>For the</a:t>
            </a: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</a:rPr>
              <a:t>whole 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NAS</a:t>
            </a:r>
            <a:endParaRPr lang="zh-TW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331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4824536" y="3507854"/>
            <a:ext cx="2520280" cy="57606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7" name="Picture 9" descr="C:\Users\user\Desktop\TS-x28A_PPT\TS-128A_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2568" y="1890886"/>
            <a:ext cx="3048000" cy="1905000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450720" y="3507854"/>
            <a:ext cx="2520280" cy="57606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7165459" cy="660552"/>
          </a:xfrm>
        </p:spPr>
        <p:txBody>
          <a:bodyPr/>
          <a:lstStyle/>
          <a:p>
            <a:r>
              <a:rPr lang="en-US" altLang="zh-TW" sz="2800" dirty="0"/>
              <a:t>The most </a:t>
            </a:r>
            <a:r>
              <a:rPr lang="en-US" altLang="zh-TW" sz="2800" dirty="0" smtClean="0"/>
              <a:t>compact </a:t>
            </a:r>
            <a:r>
              <a:rPr lang="en-US" altLang="zh-TW" sz="2800" dirty="0"/>
              <a:t>NAS</a:t>
            </a:r>
            <a:endParaRPr lang="zh-TW" altLang="en-US" sz="28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68560" y="4371950"/>
            <a:ext cx="2059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200" dirty="0" smtClean="0">
                <a:latin typeface="微軟正黑體" pitchFamily="34" charset="-120"/>
                <a:ea typeface="微軟正黑體" pitchFamily="34" charset="-120"/>
              </a:rPr>
              <a:t>＊</a:t>
            </a:r>
            <a:r>
              <a:rPr kumimoji="1" lang="en-US" altLang="zh-TW" sz="1200" dirty="0" smtClean="0">
                <a:latin typeface="微軟正黑體" pitchFamily="34" charset="-120"/>
                <a:ea typeface="微軟正黑體" pitchFamily="34" charset="-120"/>
              </a:rPr>
              <a:t>Unit: mm</a:t>
            </a:r>
            <a:endParaRPr lang="hr-HR" altLang="zh-TW" sz="12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508104" y="3723878"/>
            <a:ext cx="106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b="1" dirty="0" smtClean="0">
                <a:solidFill>
                  <a:schemeClr val="bg1"/>
                </a:solidFill>
              </a:rPr>
              <a:t>TS-228A</a:t>
            </a:r>
            <a:endParaRPr kumimoji="1" lang="zh-TW" altLang="en-US" sz="1200" b="1" dirty="0">
              <a:solidFill>
                <a:schemeClr val="bg1"/>
              </a:solidFill>
            </a:endParaRPr>
          </a:p>
        </p:txBody>
      </p:sp>
      <p:pic>
        <p:nvPicPr>
          <p:cNvPr id="2055" name="Picture 7" descr="C:\Users\user\Desktop\TS-x28A_PPT\TS-228A_Lef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064" y="1923678"/>
            <a:ext cx="3048000" cy="1905000"/>
          </a:xfrm>
          <a:prstGeom prst="rect">
            <a:avLst/>
          </a:prstGeom>
          <a:noFill/>
        </p:spPr>
      </p:pic>
      <p:pic>
        <p:nvPicPr>
          <p:cNvPr id="2056" name="Picture 8" descr="C:\Users\user\Desktop\TS-x28A_PPT\TS-128A_Fron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64232" y="1923678"/>
            <a:ext cx="3048000" cy="1905000"/>
          </a:xfrm>
          <a:prstGeom prst="rect">
            <a:avLst/>
          </a:prstGeom>
          <a:noFill/>
        </p:spPr>
      </p:pic>
      <p:pic>
        <p:nvPicPr>
          <p:cNvPr id="2058" name="Picture 10" descr="C:\Users\user\Desktop\TS-x28A_PPT\TS-228A_Fron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0264" y="1890886"/>
            <a:ext cx="3048000" cy="1905000"/>
          </a:xfrm>
          <a:prstGeom prst="rect">
            <a:avLst/>
          </a:prstGeom>
          <a:noFill/>
        </p:spPr>
      </p:pic>
      <p:sp>
        <p:nvSpPr>
          <p:cNvPr id="29" name="文字方塊 28"/>
          <p:cNvSpPr txBox="1"/>
          <p:nvPr/>
        </p:nvSpPr>
        <p:spPr>
          <a:xfrm>
            <a:off x="1115616" y="3723878"/>
            <a:ext cx="1023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b="1" dirty="0" smtClean="0">
                <a:solidFill>
                  <a:schemeClr val="bg1"/>
                </a:solidFill>
              </a:rPr>
              <a:t>TS-128A</a:t>
            </a:r>
            <a:endParaRPr kumimoji="1" lang="zh-TW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3" name="群組 37"/>
          <p:cNvGrpSpPr/>
          <p:nvPr/>
        </p:nvGrpSpPr>
        <p:grpSpPr>
          <a:xfrm>
            <a:off x="233680" y="2067694"/>
            <a:ext cx="288032" cy="1657465"/>
            <a:chOff x="323528" y="2355726"/>
            <a:chExt cx="288032" cy="1657465"/>
          </a:xfrm>
          <a:effectLst/>
        </p:grpSpPr>
        <p:cxnSp>
          <p:nvCxnSpPr>
            <p:cNvPr id="31" name="直線接點 30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>
              <a:off x="467544" y="3435846"/>
              <a:ext cx="0" cy="577345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直線接點 36"/>
            <p:cNvCxnSpPr/>
            <p:nvPr/>
          </p:nvCxnSpPr>
          <p:spPr>
            <a:xfrm>
              <a:off x="467544" y="2359169"/>
              <a:ext cx="0" cy="577345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9" name="文字方塊 38"/>
          <p:cNvSpPr txBox="1"/>
          <p:nvPr/>
        </p:nvSpPr>
        <p:spPr>
          <a:xfrm>
            <a:off x="107504" y="274159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b-NO" altLang="zh-TW" sz="1050" b="1" dirty="0" smtClean="0">
                <a:latin typeface="微軟正黑體" pitchFamily="34" charset="-120"/>
                <a:ea typeface="微軟正黑體" pitchFamily="34" charset="-120"/>
              </a:rPr>
              <a:t>187.7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群組 39"/>
          <p:cNvGrpSpPr/>
          <p:nvPr/>
        </p:nvGrpSpPr>
        <p:grpSpPr>
          <a:xfrm rot="16200000">
            <a:off x="836829" y="1509796"/>
            <a:ext cx="288032" cy="521896"/>
            <a:chOff x="323528" y="2355726"/>
            <a:chExt cx="288032" cy="1657463"/>
          </a:xfrm>
          <a:effectLst/>
        </p:grpSpPr>
        <p:cxnSp>
          <p:nvCxnSpPr>
            <p:cNvPr id="41" name="直線接點 40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直線接點 42"/>
            <p:cNvCxnSpPr/>
            <p:nvPr/>
          </p:nvCxnSpPr>
          <p:spPr>
            <a:xfrm rot="5400000">
              <a:off x="353198" y="3898843"/>
              <a:ext cx="228693" cy="0"/>
            </a:xfrm>
            <a:prstGeom prst="line">
              <a:avLst/>
            </a:prstGeom>
            <a:ln w="19050">
              <a:noFill/>
            </a:ln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>
            <a:xfrm rot="5400000">
              <a:off x="353199" y="2474592"/>
              <a:ext cx="228693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6" name="直線接點 95"/>
            <p:cNvCxnSpPr/>
            <p:nvPr/>
          </p:nvCxnSpPr>
          <p:spPr>
            <a:xfrm rot="5400000">
              <a:off x="353199" y="3871146"/>
              <a:ext cx="228693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1" name="文字方塊 50"/>
          <p:cNvSpPr txBox="1"/>
          <p:nvPr/>
        </p:nvSpPr>
        <p:spPr>
          <a:xfrm>
            <a:off x="817856" y="164456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50" b="1" dirty="0" smtClean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kumimoji="1" lang="nb-NO" altLang="zh-TW" sz="1050" b="1" dirty="0" smtClean="0">
                <a:latin typeface="微軟正黑體" pitchFamily="34" charset="-120"/>
                <a:ea typeface="微軟正黑體" pitchFamily="34" charset="-120"/>
              </a:rPr>
              <a:t>0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群組 51"/>
          <p:cNvGrpSpPr/>
          <p:nvPr/>
        </p:nvGrpSpPr>
        <p:grpSpPr>
          <a:xfrm rot="16200000">
            <a:off x="2003380" y="1237388"/>
            <a:ext cx="288032" cy="1066714"/>
            <a:chOff x="323528" y="2355726"/>
            <a:chExt cx="288032" cy="1655605"/>
          </a:xfrm>
          <a:effectLst/>
        </p:grpSpPr>
        <p:cxnSp>
          <p:nvCxnSpPr>
            <p:cNvPr id="53" name="直線接點 52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>
            <a:xfrm rot="5400000">
              <a:off x="255757" y="2572033"/>
              <a:ext cx="423576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3" name="直線接點 62"/>
            <p:cNvCxnSpPr/>
            <p:nvPr/>
          </p:nvCxnSpPr>
          <p:spPr>
            <a:xfrm rot="5400000">
              <a:off x="255757" y="3799543"/>
              <a:ext cx="423576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64" name="文字方塊 63"/>
          <p:cNvSpPr txBox="1"/>
          <p:nvPr/>
        </p:nvSpPr>
        <p:spPr>
          <a:xfrm>
            <a:off x="1961872" y="1644566"/>
            <a:ext cx="864096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nb-NO" altLang="zh-TW" sz="1050" b="1" dirty="0" smtClean="0">
                <a:latin typeface="微軟正黑體" pitchFamily="34" charset="-120"/>
                <a:ea typeface="微軟正黑體" pitchFamily="34" charset="-120"/>
              </a:rPr>
              <a:t>125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1979712" y="4371950"/>
            <a:ext cx="3300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200" dirty="0" smtClean="0">
                <a:latin typeface="微軟正黑體" pitchFamily="34" charset="-120"/>
                <a:ea typeface="微軟正黑體" pitchFamily="34" charset="-120"/>
              </a:rPr>
              <a:t>＊</a:t>
            </a:r>
            <a:r>
              <a:rPr kumimoji="1" lang="en-US" altLang="zh-TW" sz="1200" dirty="0" smtClean="0">
                <a:latin typeface="微軟正黑體" pitchFamily="34" charset="-120"/>
                <a:ea typeface="微軟正黑體" pitchFamily="34" charset="-120"/>
              </a:rPr>
              <a:t>HDDs and accessories not included</a:t>
            </a:r>
            <a:endParaRPr lang="hr-HR" altLang="zh-TW" sz="12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4499992" y="274159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b-NO" altLang="zh-TW" sz="1050" b="1" dirty="0" smtClean="0">
                <a:latin typeface="微軟正黑體" pitchFamily="34" charset="-120"/>
                <a:ea typeface="微軟正黑體" pitchFamily="34" charset="-120"/>
              </a:rPr>
              <a:t>187.7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群組 71"/>
          <p:cNvGrpSpPr/>
          <p:nvPr/>
        </p:nvGrpSpPr>
        <p:grpSpPr>
          <a:xfrm rot="16200000">
            <a:off x="5278885" y="1412068"/>
            <a:ext cx="288032" cy="717356"/>
            <a:chOff x="323528" y="2355726"/>
            <a:chExt cx="288032" cy="1651195"/>
          </a:xfrm>
          <a:effectLst/>
        </p:grpSpPr>
        <p:cxnSp>
          <p:nvCxnSpPr>
            <p:cNvPr id="73" name="直線接點 72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4" name="直線接點 73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6" name="直線接點 75"/>
            <p:cNvCxnSpPr/>
            <p:nvPr/>
          </p:nvCxnSpPr>
          <p:spPr>
            <a:xfrm rot="5400000">
              <a:off x="227906" y="2613326"/>
              <a:ext cx="478501" cy="782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9" name="直線接點 88"/>
            <p:cNvCxnSpPr/>
            <p:nvPr/>
          </p:nvCxnSpPr>
          <p:spPr>
            <a:xfrm rot="5400000">
              <a:off x="227905" y="3763729"/>
              <a:ext cx="478500" cy="782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7" name="文字方塊 76"/>
          <p:cNvSpPr txBox="1"/>
          <p:nvPr/>
        </p:nvSpPr>
        <p:spPr>
          <a:xfrm>
            <a:off x="5255536" y="164456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50" b="1" dirty="0" smtClean="0">
                <a:latin typeface="微軟正黑體" pitchFamily="34" charset="-120"/>
                <a:ea typeface="微軟正黑體" pitchFamily="34" charset="-120"/>
              </a:rPr>
              <a:t>9</a:t>
            </a:r>
            <a:r>
              <a:rPr kumimoji="1" lang="nb-NO" altLang="zh-TW" sz="1050" b="1" dirty="0" smtClean="0">
                <a:latin typeface="微軟正黑體" pitchFamily="34" charset="-120"/>
                <a:ea typeface="微軟正黑體" pitchFamily="34" charset="-120"/>
              </a:rPr>
              <a:t>0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3" name="文字方塊 82"/>
          <p:cNvSpPr txBox="1"/>
          <p:nvPr/>
        </p:nvSpPr>
        <p:spPr>
          <a:xfrm>
            <a:off x="6444208" y="164456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b-NO" altLang="zh-TW" sz="1050" b="1" dirty="0" smtClean="0">
                <a:latin typeface="微軟正黑體" pitchFamily="34" charset="-120"/>
                <a:ea typeface="微軟正黑體" pitchFamily="34" charset="-120"/>
              </a:rPr>
              <a:t>125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96"/>
          <p:cNvGrpSpPr/>
          <p:nvPr/>
        </p:nvGrpSpPr>
        <p:grpSpPr>
          <a:xfrm rot="16200000">
            <a:off x="6498540" y="1237388"/>
            <a:ext cx="288032" cy="1066714"/>
            <a:chOff x="323528" y="2355726"/>
            <a:chExt cx="288032" cy="1655605"/>
          </a:xfrm>
          <a:effectLst/>
        </p:grpSpPr>
        <p:cxnSp>
          <p:nvCxnSpPr>
            <p:cNvPr id="98" name="直線接點 97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9" name="直線接點 98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0" name="直線接點 99"/>
            <p:cNvCxnSpPr/>
            <p:nvPr/>
          </p:nvCxnSpPr>
          <p:spPr>
            <a:xfrm rot="5400000">
              <a:off x="255757" y="2572033"/>
              <a:ext cx="423576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1" name="直線接點 100"/>
            <p:cNvCxnSpPr/>
            <p:nvPr/>
          </p:nvCxnSpPr>
          <p:spPr>
            <a:xfrm rot="5400000">
              <a:off x="255757" y="3799543"/>
              <a:ext cx="423576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8" name="群組 101"/>
          <p:cNvGrpSpPr/>
          <p:nvPr/>
        </p:nvGrpSpPr>
        <p:grpSpPr>
          <a:xfrm>
            <a:off x="4620293" y="2067694"/>
            <a:ext cx="288032" cy="1657465"/>
            <a:chOff x="323528" y="2355726"/>
            <a:chExt cx="288032" cy="1657465"/>
          </a:xfrm>
          <a:effectLst/>
        </p:grpSpPr>
        <p:cxnSp>
          <p:nvCxnSpPr>
            <p:cNvPr id="103" name="直線接點 102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5" name="直線接點 104"/>
            <p:cNvCxnSpPr/>
            <p:nvPr/>
          </p:nvCxnSpPr>
          <p:spPr>
            <a:xfrm>
              <a:off x="467544" y="3435846"/>
              <a:ext cx="0" cy="577345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6" name="直線接點 105"/>
            <p:cNvCxnSpPr/>
            <p:nvPr/>
          </p:nvCxnSpPr>
          <p:spPr>
            <a:xfrm>
              <a:off x="467544" y="2359169"/>
              <a:ext cx="0" cy="577345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7" name="橢圓形圖說文字 56"/>
          <p:cNvSpPr/>
          <p:nvPr/>
        </p:nvSpPr>
        <p:spPr>
          <a:xfrm rot="1705469">
            <a:off x="7388305" y="1845563"/>
            <a:ext cx="1584176" cy="1577849"/>
          </a:xfrm>
          <a:prstGeom prst="wedgeEllipse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8" name="圖片 57"/>
          <p:cNvPicPr>
            <a:picLocks noChangeAspect="1"/>
          </p:cNvPicPr>
          <p:nvPr/>
        </p:nvPicPr>
        <p:blipFill rotWithShape="1">
          <a:blip r:embed="rId7"/>
          <a:srcRect l="24625" t="2401" r="29000" b="3622"/>
          <a:stretch/>
        </p:blipFill>
        <p:spPr>
          <a:xfrm>
            <a:off x="7773522" y="1231305"/>
            <a:ext cx="830926" cy="1052413"/>
          </a:xfrm>
          <a:prstGeom prst="rect">
            <a:avLst/>
          </a:prstGeom>
        </p:spPr>
      </p:pic>
      <p:sp>
        <p:nvSpPr>
          <p:cNvPr id="61" name="橢圓形圖說文字 60"/>
          <p:cNvSpPr/>
          <p:nvPr/>
        </p:nvSpPr>
        <p:spPr>
          <a:xfrm rot="1705469">
            <a:off x="2887814" y="1845563"/>
            <a:ext cx="1584176" cy="1577849"/>
          </a:xfrm>
          <a:prstGeom prst="wedgeEllipse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7" name="圖片 66"/>
          <p:cNvPicPr>
            <a:picLocks noChangeAspect="1"/>
          </p:cNvPicPr>
          <p:nvPr/>
        </p:nvPicPr>
        <p:blipFill rotWithShape="1">
          <a:blip r:embed="rId8"/>
          <a:srcRect l="31625" t="2401" r="31552" b="2401"/>
          <a:stretch/>
        </p:blipFill>
        <p:spPr>
          <a:xfrm>
            <a:off x="3334216" y="1236563"/>
            <a:ext cx="648072" cy="1047155"/>
          </a:xfrm>
          <a:prstGeom prst="rect">
            <a:avLst/>
          </a:prstGeom>
        </p:spPr>
      </p:pic>
      <p:sp>
        <p:nvSpPr>
          <p:cNvPr id="60" name="文字方塊 59"/>
          <p:cNvSpPr txBox="1"/>
          <p:nvPr/>
        </p:nvSpPr>
        <p:spPr>
          <a:xfrm>
            <a:off x="2737700" y="2283718"/>
            <a:ext cx="18716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48% </a:t>
            </a:r>
            <a:r>
              <a:rPr kumimoji="1" lang="en-US" altLang="zh-TW" sz="1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smaller </a:t>
            </a:r>
          </a:p>
          <a:p>
            <a:pPr algn="ctr"/>
            <a:r>
              <a:rPr kumimoji="1" lang="en-US" altLang="zh-TW" sz="1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than TS-131P</a:t>
            </a:r>
          </a:p>
          <a:p>
            <a:pPr algn="ctr"/>
            <a:r>
              <a:rPr kumimoji="1" lang="en-US" altLang="zh-TW" sz="1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Weight only 0.56 Kg</a:t>
            </a:r>
            <a:endParaRPr lang="hr-HR" altLang="zh-TW" sz="11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7344816" y="2283718"/>
            <a:ext cx="16978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45% </a:t>
            </a:r>
            <a:r>
              <a:rPr kumimoji="1" lang="en-US" altLang="zh-TW" sz="1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smaller</a:t>
            </a:r>
          </a:p>
          <a:p>
            <a:pPr algn="ctr"/>
            <a:r>
              <a:rPr kumimoji="1" lang="en-US" altLang="zh-TW" sz="1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kumimoji="1" lang="en-US" altLang="zh-TW" sz="1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than </a:t>
            </a:r>
            <a:r>
              <a:rPr kumimoji="1" lang="en-US" altLang="zh-TW" sz="1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TS-231P</a:t>
            </a:r>
            <a:endParaRPr kumimoji="1" lang="en-US" altLang="zh-TW" sz="11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algn="ctr"/>
            <a:r>
              <a:rPr kumimoji="1" lang="en-US" altLang="zh-TW" sz="11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Weight only 0.7 Kg</a:t>
            </a:r>
            <a:endParaRPr kumimoji="1" lang="hr-HR" altLang="zh-TW" sz="11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74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TS-x28A_PPT\應用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3" y="1487853"/>
            <a:ext cx="2538351" cy="2612417"/>
          </a:xfrm>
          <a:prstGeom prst="rect">
            <a:avLst/>
          </a:prstGeom>
          <a:noFill/>
        </p:spPr>
      </p:pic>
      <p:sp>
        <p:nvSpPr>
          <p:cNvPr id="12" name="平行四边形 1"/>
          <p:cNvSpPr/>
          <p:nvPr/>
        </p:nvSpPr>
        <p:spPr>
          <a:xfrm>
            <a:off x="402534" y="1635646"/>
            <a:ext cx="1440160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315" name="Picture 3" descr="C:\Users\user\Desktop\TS-x28A_PPT\應用-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800" y="1491630"/>
            <a:ext cx="2539960" cy="2592289"/>
          </a:xfrm>
          <a:prstGeom prst="rect">
            <a:avLst/>
          </a:prstGeom>
          <a:noFill/>
        </p:spPr>
      </p:pic>
      <p:pic>
        <p:nvPicPr>
          <p:cNvPr id="15" name="Picture 3" descr="C:\Users\user\Desktop\TS-x28A_PPT\底圖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5743" y="0"/>
            <a:ext cx="4438257" cy="4761880"/>
          </a:xfrm>
          <a:prstGeom prst="rect">
            <a:avLst/>
          </a:prstGeom>
          <a:noFill/>
        </p:spPr>
      </p:pic>
      <p:pic>
        <p:nvPicPr>
          <p:cNvPr id="16" name="Picture 4" descr="C:\Users\user\Desktop\TS-x28A_PPT\鏡面-0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104" y="843558"/>
            <a:ext cx="2013146" cy="2076649"/>
          </a:xfrm>
          <a:prstGeom prst="rect">
            <a:avLst/>
          </a:prstGeom>
          <a:noFill/>
        </p:spPr>
      </p:pic>
      <p:sp>
        <p:nvSpPr>
          <p:cNvPr id="17" name="文字方塊 16"/>
          <p:cNvSpPr txBox="1"/>
          <p:nvPr/>
        </p:nvSpPr>
        <p:spPr>
          <a:xfrm>
            <a:off x="6588224" y="1635646"/>
            <a:ext cx="292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Glossy chassis</a:t>
            </a:r>
            <a:endParaRPr kumimoji="1" lang="en-US" altLang="zh-TW" sz="1600" b="1" dirty="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r>
              <a:rPr kumimoji="1" lang="en-US" altLang="zh-TW" sz="1600" b="1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Easily removes dusts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83006"/>
            <a:ext cx="8892480" cy="660552"/>
          </a:xfrm>
        </p:spPr>
        <p:txBody>
          <a:bodyPr/>
          <a:lstStyle/>
          <a:p>
            <a:r>
              <a:rPr kumimoji="1" lang="en-US" altLang="zh-TW" sz="2800" spc="-150" dirty="0" smtClean="0"/>
              <a:t>Contemporary Design that </a:t>
            </a:r>
            <a:r>
              <a:rPr kumimoji="1" lang="en-US" altLang="zh-TW" sz="2800" spc="-150" dirty="0"/>
              <a:t>perfectly fit your home style </a:t>
            </a:r>
            <a:endParaRPr kumimoji="1" lang="zh-TW" altLang="en-US" sz="2800" spc="-150" dirty="0"/>
          </a:p>
        </p:txBody>
      </p:sp>
      <p:sp>
        <p:nvSpPr>
          <p:cNvPr id="8" name="文字方塊 7"/>
          <p:cNvSpPr txBox="1"/>
          <p:nvPr/>
        </p:nvSpPr>
        <p:spPr>
          <a:xfrm>
            <a:off x="539551" y="1635646"/>
            <a:ext cx="145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Vertical</a:t>
            </a:r>
            <a:endParaRPr kumimoji="1"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8" name="平行四边形 1"/>
          <p:cNvSpPr/>
          <p:nvPr/>
        </p:nvSpPr>
        <p:spPr>
          <a:xfrm>
            <a:off x="2817930" y="1635646"/>
            <a:ext cx="1440160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2843808" y="163564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Horizontal </a:t>
            </a:r>
            <a:endParaRPr kumimoji="1"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957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S-x28A_PPT\漸層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779662"/>
            <a:ext cx="5940153" cy="2232248"/>
          </a:xfrm>
          <a:prstGeom prst="rect">
            <a:avLst/>
          </a:prstGeom>
          <a:noFill/>
        </p:spPr>
      </p:pic>
      <p:sp>
        <p:nvSpPr>
          <p:cNvPr id="70" name="矩形 69"/>
          <p:cNvSpPr/>
          <p:nvPr/>
        </p:nvSpPr>
        <p:spPr>
          <a:xfrm>
            <a:off x="2195736" y="3003798"/>
            <a:ext cx="3096344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2195736" y="2067694"/>
            <a:ext cx="3096344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C:\Users\user\Desktop\TS-x28A_PPT\GP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9615" y="987574"/>
            <a:ext cx="6274385" cy="3768989"/>
          </a:xfrm>
          <a:prstGeom prst="rect">
            <a:avLst/>
          </a:prstGeom>
          <a:noFill/>
        </p:spPr>
      </p:pic>
      <p:sp>
        <p:nvSpPr>
          <p:cNvPr id="57" name="Shape 103"/>
          <p:cNvSpPr/>
          <p:nvPr/>
        </p:nvSpPr>
        <p:spPr>
          <a:xfrm>
            <a:off x="395536" y="4286262"/>
            <a:ext cx="6033852" cy="8508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endParaRPr lang="zh-TW" sz="800" b="0" i="0" u="none" strike="noStrike" cap="none" dirty="0">
              <a:solidFill>
                <a:schemeClr val="bg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195736" y="415592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DDR4 1 GB RAM</a:t>
            </a:r>
            <a:endParaRPr kumimoji="1" lang="zh-TW" altLang="en-US" sz="1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9" name="標題 58"/>
          <p:cNvSpPr>
            <a:spLocks noGrp="1"/>
          </p:cNvSpPr>
          <p:nvPr>
            <p:ph type="title"/>
          </p:nvPr>
        </p:nvSpPr>
        <p:spPr>
          <a:xfrm>
            <a:off x="323528" y="183006"/>
            <a:ext cx="8424936" cy="660552"/>
          </a:xfrm>
        </p:spPr>
        <p:txBody>
          <a:bodyPr/>
          <a:lstStyle/>
          <a:p>
            <a:r>
              <a:rPr lang="en-US" altLang="zh-TW" sz="2800" dirty="0" smtClean="0"/>
              <a:t>Quad-Core </a:t>
            </a:r>
            <a:r>
              <a:rPr lang="en-US" altLang="zh-TW" sz="2800" dirty="0"/>
              <a:t>Processor and DDR4 RAM</a:t>
            </a:r>
            <a:endParaRPr lang="zh-TW" altLang="en-US" sz="2800" dirty="0"/>
          </a:p>
        </p:txBody>
      </p:sp>
      <p:pic>
        <p:nvPicPr>
          <p:cNvPr id="5123" name="Picture 3" descr="C:\Users\user\Desktop\TS-x28A_PPT\TS-228A_Top-lef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16632" y="1203598"/>
            <a:ext cx="4514675" cy="2821672"/>
          </a:xfrm>
          <a:prstGeom prst="rect">
            <a:avLst/>
          </a:prstGeom>
          <a:noFill/>
        </p:spPr>
      </p:pic>
      <p:sp>
        <p:nvSpPr>
          <p:cNvPr id="72" name="等腰三角形 71"/>
          <p:cNvSpPr/>
          <p:nvPr/>
        </p:nvSpPr>
        <p:spPr>
          <a:xfrm rot="5400000">
            <a:off x="1979712" y="4235193"/>
            <a:ext cx="324036" cy="18002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等腰三角形 72"/>
          <p:cNvSpPr/>
          <p:nvPr/>
        </p:nvSpPr>
        <p:spPr>
          <a:xfrm rot="5400000">
            <a:off x="1739375" y="4235193"/>
            <a:ext cx="324036" cy="18002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等腰三角形 73"/>
          <p:cNvSpPr/>
          <p:nvPr/>
        </p:nvSpPr>
        <p:spPr>
          <a:xfrm rot="5400000">
            <a:off x="1541410" y="4235193"/>
            <a:ext cx="324036" cy="18002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68"/>
          <p:cNvSpPr txBox="1"/>
          <p:nvPr/>
        </p:nvSpPr>
        <p:spPr>
          <a:xfrm>
            <a:off x="2225485" y="2194458"/>
            <a:ext cx="3240360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en-US" altLang="zh-TW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Realtek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RTD1295 Quad-Core 64-bit 1.4G Processor</a:t>
            </a:r>
            <a:endParaRPr lang="zh-TW" sz="16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6" name="Shape 68"/>
          <p:cNvSpPr txBox="1"/>
          <p:nvPr/>
        </p:nvSpPr>
        <p:spPr>
          <a:xfrm>
            <a:off x="2225485" y="3110310"/>
            <a:ext cx="2850571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Hardware Encryption Engine </a:t>
            </a:r>
            <a:endParaRPr lang="zh-TW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411760" y="1011175"/>
            <a:ext cx="1899374" cy="36483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44008" y="994145"/>
            <a:ext cx="1952074" cy="366519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83006"/>
            <a:ext cx="8748464" cy="660552"/>
          </a:xfrm>
        </p:spPr>
        <p:txBody>
          <a:bodyPr/>
          <a:lstStyle/>
          <a:p>
            <a:r>
              <a:rPr lang="en-US" altLang="zh-TW" sz="2800" dirty="0" smtClean="0"/>
              <a:t>Buttons, indicators and connectors</a:t>
            </a:r>
            <a:endParaRPr lang="zh-TW" altLang="en-US" sz="2800" dirty="0"/>
          </a:p>
        </p:txBody>
      </p:sp>
      <p:cxnSp>
        <p:nvCxnSpPr>
          <p:cNvPr id="38" name="Shape 181"/>
          <p:cNvCxnSpPr/>
          <p:nvPr/>
        </p:nvCxnSpPr>
        <p:spPr>
          <a:xfrm>
            <a:off x="1979712" y="1911772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Shape 180"/>
          <p:cNvSpPr txBox="1"/>
          <p:nvPr/>
        </p:nvSpPr>
        <p:spPr>
          <a:xfrm>
            <a:off x="397830" y="1673475"/>
            <a:ext cx="1584176" cy="5040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rgbClr val="595959"/>
              </a:buClr>
              <a:buSzPct val="25000"/>
            </a:pPr>
            <a:r>
              <a:rPr lang="zh-TW" sz="1200" b="1" i="0" u="none" strike="noStrike" cap="none" dirty="0" smtClean="0">
                <a:solidFill>
                  <a:srgbClr val="0D0D0D"/>
                </a:solidFill>
                <a:latin typeface="+mj-lt"/>
                <a:ea typeface="微軟正黑體" pitchFamily="34" charset="-120"/>
                <a:sym typeface="Arial"/>
              </a:rPr>
              <a:t>LED </a:t>
            </a:r>
            <a:r>
              <a:rPr lang="en-US" altLang="zh-TW" sz="1200" b="1" i="0" u="none" strike="noStrike" cap="none" dirty="0" smtClean="0">
                <a:solidFill>
                  <a:srgbClr val="0D0D0D"/>
                </a:solidFill>
                <a:latin typeface="+mj-lt"/>
                <a:ea typeface="微軟正黑體" pitchFamily="34" charset="-120"/>
                <a:sym typeface="Arial"/>
              </a:rPr>
              <a:t>indicators</a:t>
            </a:r>
            <a:r>
              <a:rPr lang="zh-TW" sz="1200" b="1" i="0" u="none" strike="noStrike" cap="none" dirty="0" smtClean="0">
                <a:solidFill>
                  <a:srgbClr val="0D0D0D"/>
                </a:solidFill>
                <a:latin typeface="+mj-lt"/>
                <a:ea typeface="微軟正黑體" pitchFamily="34" charset="-120"/>
                <a:sym typeface="Arial"/>
              </a:rPr>
              <a:t>:</a:t>
            </a:r>
            <a:r>
              <a:rPr lang="en-US" altLang="zh-TW" sz="1200" b="1" i="0" u="none" strike="noStrike" cap="none" dirty="0" smtClean="0">
                <a:solidFill>
                  <a:srgbClr val="0D0D0D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itchFamily="34" charset="-120"/>
              </a:rPr>
              <a:t>STATUS, LAN, USB,</a:t>
            </a:r>
            <a:r>
              <a:rPr lang="zh-TW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itchFamily="34" charset="-120"/>
              </a:rPr>
              <a:t>HDD1-2</a:t>
            </a:r>
            <a:endParaRPr lang="zh-TW" altLang="en-US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itchFamily="34" charset="-120"/>
            </a:endParaRPr>
          </a:p>
          <a:p>
            <a:pPr lvl="0" algn="r">
              <a:buClr>
                <a:srgbClr val="595959"/>
              </a:buClr>
              <a:buSzPct val="25000"/>
            </a:pPr>
            <a:endParaRPr lang="zh-TW" sz="1200" b="1" i="0" u="none" strike="noStrike" cap="none" dirty="0">
              <a:solidFill>
                <a:srgbClr val="0D0D0D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2730614" y="3631322"/>
            <a:ext cx="428628" cy="857256"/>
          </a:xfrm>
          <a:prstGeom prst="roundRect">
            <a:avLst>
              <a:gd name="adj" fmla="val 4726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  <p:cxnSp>
        <p:nvCxnSpPr>
          <p:cNvPr id="47" name="Shape 181"/>
          <p:cNvCxnSpPr/>
          <p:nvPr/>
        </p:nvCxnSpPr>
        <p:spPr>
          <a:xfrm>
            <a:off x="1979714" y="2731561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8" name="Shape 180"/>
          <p:cNvSpPr txBox="1"/>
          <p:nvPr/>
        </p:nvSpPr>
        <p:spPr>
          <a:xfrm>
            <a:off x="685861" y="2589031"/>
            <a:ext cx="1296145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r">
              <a:buClr>
                <a:srgbClr val="595959"/>
              </a:buClr>
              <a:buSzPct val="25000"/>
            </a:pPr>
            <a:r>
              <a:rPr lang="en-US" altLang="zh-TW" sz="1200" b="1" dirty="0" smtClean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Power button</a:t>
            </a:r>
            <a:endParaRPr lang="zh-TW" altLang="en-US" sz="1200" b="1" dirty="0">
              <a:solidFill>
                <a:srgbClr val="0D0D0D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50" name="Shape 181"/>
          <p:cNvCxnSpPr/>
          <p:nvPr/>
        </p:nvCxnSpPr>
        <p:spPr>
          <a:xfrm>
            <a:off x="1919696" y="4050789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1" name="Shape 180"/>
          <p:cNvSpPr txBox="1"/>
          <p:nvPr/>
        </p:nvSpPr>
        <p:spPr>
          <a:xfrm>
            <a:off x="35496" y="3908258"/>
            <a:ext cx="1946510" cy="3033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rgbClr val="595959"/>
              </a:buClr>
              <a:buSzPct val="25000"/>
            </a:pPr>
            <a:r>
              <a:rPr lang="zh-TW" altLang="zh-TW" sz="1200" b="1" dirty="0" smtClean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USB</a:t>
            </a:r>
            <a:r>
              <a:rPr lang="zh-TW" altLang="zh-TW" sz="1200" dirty="0" smtClean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1200" b="1" dirty="0" smtClean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3.</a:t>
            </a:r>
            <a:r>
              <a:rPr lang="en-US" altLang="zh-TW" sz="1200" b="1" dirty="0" smtClean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1 Gen 1</a:t>
            </a:r>
            <a:r>
              <a:rPr lang="zh-TW" altLang="en-US" sz="1200" b="1" dirty="0" smtClean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&amp; One Touch Copy button</a:t>
            </a:r>
            <a:endParaRPr lang="zh-TW" altLang="en-US" sz="1200" b="1" dirty="0" smtClean="0">
              <a:solidFill>
                <a:srgbClr val="0D0D0D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55" name="Shape 181"/>
          <p:cNvCxnSpPr/>
          <p:nvPr/>
        </p:nvCxnSpPr>
        <p:spPr>
          <a:xfrm rot="10800000">
            <a:off x="6308736" y="2323030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Shape 180"/>
          <p:cNvSpPr txBox="1"/>
          <p:nvPr/>
        </p:nvSpPr>
        <p:spPr>
          <a:xfrm>
            <a:off x="7191661" y="2177531"/>
            <a:ext cx="917274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 dirty="0" smtClean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Reset Button</a:t>
            </a:r>
            <a:endParaRPr lang="zh-TW" altLang="zh-TW" sz="1200" b="1" dirty="0">
              <a:solidFill>
                <a:srgbClr val="0D0D0D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64" name="Shape 181"/>
          <p:cNvCxnSpPr/>
          <p:nvPr/>
        </p:nvCxnSpPr>
        <p:spPr>
          <a:xfrm rot="10800000">
            <a:off x="6308737" y="4155923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Shape 180"/>
          <p:cNvSpPr txBox="1"/>
          <p:nvPr/>
        </p:nvSpPr>
        <p:spPr>
          <a:xfrm>
            <a:off x="7191661" y="4011910"/>
            <a:ext cx="1844835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altLang="zh-TW" sz="1200" b="1" dirty="0" smtClean="0"/>
              <a:t>DC 12V Power input</a:t>
            </a:r>
          </a:p>
        </p:txBody>
      </p:sp>
      <p:cxnSp>
        <p:nvCxnSpPr>
          <p:cNvPr id="67" name="Shape 181"/>
          <p:cNvCxnSpPr/>
          <p:nvPr/>
        </p:nvCxnSpPr>
        <p:spPr>
          <a:xfrm rot="10800000">
            <a:off x="6308736" y="3059648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8" name="Shape 180"/>
          <p:cNvSpPr txBox="1"/>
          <p:nvPr/>
        </p:nvSpPr>
        <p:spPr>
          <a:xfrm>
            <a:off x="7191660" y="2914149"/>
            <a:ext cx="1952339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200" b="1" dirty="0" smtClean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2 x USB 2.0</a:t>
            </a:r>
            <a:r>
              <a:rPr lang="en-US" altLang="zh-TW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ports</a:t>
            </a:r>
            <a:endParaRPr lang="zh-TW" altLang="zh-TW" sz="1200" b="1" dirty="0">
              <a:solidFill>
                <a:srgbClr val="0D0D0D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70" name="Shape 181"/>
          <p:cNvCxnSpPr/>
          <p:nvPr/>
        </p:nvCxnSpPr>
        <p:spPr>
          <a:xfrm rot="10800000">
            <a:off x="6308738" y="3475158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1" name="Shape 180"/>
          <p:cNvSpPr txBox="1"/>
          <p:nvPr/>
        </p:nvSpPr>
        <p:spPr>
          <a:xfrm>
            <a:off x="7191661" y="3329659"/>
            <a:ext cx="1835695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1</a:t>
            </a:r>
            <a:r>
              <a:rPr lang="en-US" altLang="zh-TW" sz="1200" b="1" dirty="0" smtClean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 x </a:t>
            </a:r>
            <a:r>
              <a:rPr lang="en-US" altLang="zh-TW" sz="1200" b="1" dirty="0" err="1" smtClean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GbE</a:t>
            </a:r>
            <a:r>
              <a:rPr lang="en-US" altLang="zh-TW" sz="1200" b="1" dirty="0" smtClean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 RJ-45</a:t>
            </a:r>
            <a:endParaRPr lang="zh-TW" altLang="en-US" sz="1200" b="1" dirty="0">
              <a:solidFill>
                <a:srgbClr val="0D0D0D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13966</TotalTime>
  <Words>1283</Words>
  <Application>Microsoft Office PowerPoint</Application>
  <PresentationFormat>如螢幕大小 (16:9)</PresentationFormat>
  <Paragraphs>253</Paragraphs>
  <Slides>43</Slides>
  <Notes>28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4" baseType="lpstr">
      <vt:lpstr>Simple Light</vt:lpstr>
      <vt:lpstr>TS-128A / TS-228A</vt:lpstr>
      <vt:lpstr>Snapshots vs video transcoding, which one comes first?</vt:lpstr>
      <vt:lpstr>With limited resources, we chose snapshots</vt:lpstr>
      <vt:lpstr>The best choice for NAS beginners</vt:lpstr>
      <vt:lpstr>Upgraded Home NAS for 2018</vt:lpstr>
      <vt:lpstr>The most compact NAS</vt:lpstr>
      <vt:lpstr>Contemporary Design that perfectly fit your home style </vt:lpstr>
      <vt:lpstr>Quad-Core Processor and DDR4 RAM</vt:lpstr>
      <vt:lpstr>Buttons, indicators and connectors</vt:lpstr>
      <vt:lpstr>Eco-friendly design: quiet and energy saving</vt:lpstr>
      <vt:lpstr>Support RAID1 and hot-swapping for data protection</vt:lpstr>
      <vt:lpstr>No tools are needed, easy and quick to set up TS-x28A</vt:lpstr>
      <vt:lpstr>投影片 13</vt:lpstr>
      <vt:lpstr>How Ransomware Causing Threat to Your Data?</vt:lpstr>
      <vt:lpstr>Using TS-x28A With Netbak to Backup Your Data</vt:lpstr>
      <vt:lpstr>Protect your backup with QNAP Snapshot</vt:lpstr>
      <vt:lpstr>How QNAP Snapshot Can Protect Your Data?</vt:lpstr>
      <vt:lpstr>4 Defense Lines to Fight Against Ransomware</vt:lpstr>
      <vt:lpstr>The Best Entry-level NAS for Snapshot Protection</vt:lpstr>
      <vt:lpstr>Integrated Windows Previous Version</vt:lpstr>
      <vt:lpstr>The 2 and 3 Steps To Protect Your Data With Netbak and Snapshot</vt:lpstr>
      <vt:lpstr>投影片 22</vt:lpstr>
      <vt:lpstr>投影片 23</vt:lpstr>
      <vt:lpstr>QVHelper</vt:lpstr>
      <vt:lpstr>In the past, playing videos on NAS is like...</vt:lpstr>
      <vt:lpstr>QVHelper</vt:lpstr>
      <vt:lpstr>投影片 27</vt:lpstr>
      <vt:lpstr>Qfinder pro </vt:lpstr>
      <vt:lpstr>Media Upload</vt:lpstr>
      <vt:lpstr>Media Upload - Advanced Settings </vt:lpstr>
      <vt:lpstr>投影片 31</vt:lpstr>
      <vt:lpstr>360° Panorama  Video</vt:lpstr>
      <vt:lpstr>360 ° Camera</vt:lpstr>
      <vt:lpstr>Panorama mode, experience the environment  </vt:lpstr>
      <vt:lpstr>Video Station</vt:lpstr>
      <vt:lpstr>360-degree Video with VLC Player</vt:lpstr>
      <vt:lpstr>投影片 37</vt:lpstr>
      <vt:lpstr>Qphoto 3</vt:lpstr>
      <vt:lpstr>Collect the stunning moments of vacation.</vt:lpstr>
      <vt:lpstr>Then the tragedy happened at that night…</vt:lpstr>
      <vt:lpstr>Photo/Video Instant Upload, expanding your storage</vt:lpstr>
      <vt:lpstr>投影片 42</vt:lpstr>
      <vt:lpstr>Coming soon  on 2018!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ARM-based NAS 重大進化 支援快照</dc:title>
  <dc:creator>Coco Chiang</dc:creator>
  <cp:lastModifiedBy>user</cp:lastModifiedBy>
  <cp:revision>443</cp:revision>
  <dcterms:modified xsi:type="dcterms:W3CDTF">2017-12-14T01:46:17Z</dcterms:modified>
</cp:coreProperties>
</file>