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76" r:id="rId21"/>
  </p:sldIdLst>
  <p:sldSz cx="9144000" cy="5143500" type="screen16x9"/>
  <p:notesSz cx="6858000" cy="9144000"/>
  <p:embeddedFontLst>
    <p:embeddedFont>
      <p:font typeface="微軟正黑體" pitchFamily="34" charset="-12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施邑靜" initials="施邑靜" lastIdx="5" clrIdx="0"/>
  <p:cmAuthor id="1" name="Sherry  Liao" initials="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BA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9523" autoAdjust="0"/>
  </p:normalViewPr>
  <p:slideViewPr>
    <p:cSldViewPr>
      <p:cViewPr varScale="1">
        <p:scale>
          <a:sx n="152" d="100"/>
          <a:sy n="152" d="100"/>
        </p:scale>
        <p:origin x="-1046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-1042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FA617-2AB2-495F-9C13-86776D8015FE}" type="datetimeFigureOut">
              <a:rPr lang="zh-TW" altLang="en-US" smtClean="0"/>
              <a:pPr/>
              <a:t>2017/12/11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F7A79-18E5-4F94-B38E-A6C6E0F94C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6851194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26565930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圖片編號 : 21749018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手機拍照越來越普遍 越來越不會帶相機去旅遊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/>
              <a:t>增加情境、故事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36303924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66437461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49363929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19695551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41560105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>
                <a:solidFill>
                  <a:srgbClr val="A64D79"/>
                </a:solidFill>
              </a:rPr>
              <a:t>他分的不一定是我想要的，例如「我自己煮的料理」是分不出來的～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26588352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51077700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49363928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27613986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  <p:pic>
        <p:nvPicPr>
          <p:cNvPr id="3074" name="Picture 2" descr="D:\ING\20171211_直播\Cover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179512" y="-20538"/>
            <a:ext cx="8520600" cy="572700"/>
          </a:xfrm>
          <a:prstGeom prst="rect">
            <a:avLst/>
          </a:prstGeom>
          <a:noFill/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 sz="4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20171211_直播\P9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20171211_直播\P9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8"/>
          </a:xfrm>
          <a:prstGeom prst="rect">
            <a:avLst/>
          </a:prstGeom>
          <a:noFill/>
        </p:spPr>
      </p:pic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pPr marL="0" lvl="0" indent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  <p:pic>
        <p:nvPicPr>
          <p:cNvPr id="1027" name="Picture 3" descr="D:\ING\20171211_直播\Back-01.png"/>
          <p:cNvPicPr>
            <a:picLocks noChangeAspect="1" noChangeArrowheads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0" r:id="rId8"/>
    <p:sldLayoutId id="2147483655" r:id="rId9"/>
    <p:sldLayoutId id="2147483656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openxmlformats.org/officeDocument/2006/relationships/image" Target="../media/image45.jpe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7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20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13.png"/><Relationship Id="rId4" Type="http://schemas.openxmlformats.org/officeDocument/2006/relationships/image" Target="../media/image5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4"/>
          <p:cNvSpPr txBox="1">
            <a:spLocks/>
          </p:cNvSpPr>
          <p:nvPr/>
        </p:nvSpPr>
        <p:spPr>
          <a:xfrm>
            <a:off x="179512" y="3337400"/>
            <a:ext cx="7272808" cy="16826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5500"/>
              </a:lnSpc>
            </a:pPr>
            <a:r>
              <a:rPr lang="en" sz="4800" b="1" dirty="0" smtClean="0">
                <a:solidFill>
                  <a:schemeClr val="bg1"/>
                </a:solidFill>
                <a:ea typeface="微軟正黑體" pitchFamily="34" charset="-120"/>
              </a:rPr>
              <a:t>Photo Tagger</a:t>
            </a:r>
          </a:p>
          <a:p>
            <a:pPr algn="l">
              <a:lnSpc>
                <a:spcPts val="5500"/>
              </a:lnSpc>
            </a:pPr>
            <a:r>
              <a:rPr lang="en-US" sz="2800" b="1" dirty="0" smtClean="0">
                <a:solidFill>
                  <a:schemeClr val="bg1"/>
                </a:solidFill>
                <a:ea typeface="微軟正黑體" pitchFamily="34" charset="-120"/>
              </a:rPr>
              <a:t>Use tags to organize photos more flexibly</a:t>
            </a:r>
            <a:endParaRPr lang="en" sz="28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7" name="Shape 55"/>
          <p:cNvSpPr txBox="1">
            <a:spLocks/>
          </p:cNvSpPr>
          <p:nvPr/>
        </p:nvSpPr>
        <p:spPr>
          <a:xfrm>
            <a:off x="251520" y="3049368"/>
            <a:ext cx="3312368" cy="50909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b="1" dirty="0" smtClean="0">
                <a:solidFill>
                  <a:schemeClr val="bg1"/>
                </a:solidFill>
                <a:ea typeface="微軟正黑體" pitchFamily="34" charset="-120"/>
              </a:rPr>
              <a:t>An App for </a:t>
            </a:r>
            <a:r>
              <a:rPr lang="en-US" sz="2000" b="1" dirty="0" err="1" smtClean="0">
                <a:solidFill>
                  <a:schemeClr val="bg1"/>
                </a:solidFill>
                <a:ea typeface="微軟正黑體" pitchFamily="34" charset="-120"/>
              </a:rPr>
              <a:t>iPhone</a:t>
            </a:r>
            <a:r>
              <a:rPr lang="en-US" sz="2000" b="1" dirty="0" smtClean="0">
                <a:solidFill>
                  <a:schemeClr val="bg1"/>
                </a:solidFill>
                <a:ea typeface="微軟正黑體" pitchFamily="34" charset="-120"/>
              </a:rPr>
              <a:t> Users</a:t>
            </a:r>
            <a:endParaRPr lang="en" sz="2000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2411760" y="2700047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5004048" y="2700047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pic>
        <p:nvPicPr>
          <p:cNvPr id="165" name="Shape 16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7544" y="1216886"/>
            <a:ext cx="2160240" cy="364583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7" name="Shape 16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203848" y="1367837"/>
            <a:ext cx="1880020" cy="334393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8" name="Shape 168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698184" y="1221647"/>
            <a:ext cx="2481246" cy="363631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2" name="群組 12"/>
          <p:cNvGrpSpPr/>
          <p:nvPr/>
        </p:nvGrpSpPr>
        <p:grpSpPr>
          <a:xfrm>
            <a:off x="6948264" y="2427735"/>
            <a:ext cx="1944216" cy="936103"/>
            <a:chOff x="2555776" y="3958486"/>
            <a:chExt cx="1944216" cy="936103"/>
          </a:xfrm>
        </p:grpSpPr>
        <p:grpSp>
          <p:nvGrpSpPr>
            <p:cNvPr id="3" name="群組 11"/>
            <p:cNvGrpSpPr/>
            <p:nvPr/>
          </p:nvGrpSpPr>
          <p:grpSpPr>
            <a:xfrm>
              <a:off x="2555776" y="3958486"/>
              <a:ext cx="1872208" cy="936103"/>
              <a:chOff x="2555776" y="3958486"/>
              <a:chExt cx="1872208" cy="936103"/>
            </a:xfrm>
          </p:grpSpPr>
          <p:pic>
            <p:nvPicPr>
              <p:cNvPr id="16" name="圖片 15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55776" y="3958486"/>
                <a:ext cx="1872208" cy="936103"/>
              </a:xfrm>
              <a:prstGeom prst="rect">
                <a:avLst/>
              </a:prstGeom>
            </p:spPr>
          </p:pic>
          <p:pic>
            <p:nvPicPr>
              <p:cNvPr id="17" name="圖片 16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2640" y="4595176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5" name="文字方塊 14"/>
            <p:cNvSpPr txBox="1"/>
            <p:nvPr/>
          </p:nvSpPr>
          <p:spPr>
            <a:xfrm>
              <a:off x="2808312" y="3958486"/>
              <a:ext cx="1691680" cy="935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Add multiple tags to a photo at one time</a:t>
              </a:r>
              <a:endParaRPr lang="en" altLang="zh-TW" sz="16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sp>
        <p:nvSpPr>
          <p:cNvPr id="30" name="Shape 164"/>
          <p:cNvSpPr txBox="1"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3100" b="1" dirty="0" smtClean="0">
                <a:latin typeface="Arial"/>
              </a:rPr>
              <a:t>Create Tags and Customized Categories</a:t>
            </a:r>
            <a:endParaRPr lang="en" sz="3100" b="1" dirty="0">
              <a:latin typeface="Arial"/>
            </a:endParaRPr>
          </a:p>
        </p:txBody>
      </p:sp>
      <p:sp>
        <p:nvSpPr>
          <p:cNvPr id="31" name="Shape 174"/>
          <p:cNvSpPr txBox="1"/>
          <p:nvPr/>
        </p:nvSpPr>
        <p:spPr>
          <a:xfrm>
            <a:off x="1835696" y="771550"/>
            <a:ext cx="4896544" cy="5040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Adding tags is as easy as using </a:t>
            </a:r>
            <a:r>
              <a:rPr lang="en-US" sz="1800" b="1" dirty="0" err="1" smtClean="0">
                <a:solidFill>
                  <a:srgbClr val="002060"/>
                </a:solidFill>
                <a:ea typeface="微軟正黑體" pitchFamily="34" charset="-120"/>
              </a:rPr>
              <a:t>Instagram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grpSp>
        <p:nvGrpSpPr>
          <p:cNvPr id="4" name="群組 17"/>
          <p:cNvGrpSpPr/>
          <p:nvPr/>
        </p:nvGrpSpPr>
        <p:grpSpPr>
          <a:xfrm>
            <a:off x="323528" y="2859782"/>
            <a:ext cx="1944216" cy="1152128"/>
            <a:chOff x="2555776" y="3958486"/>
            <a:chExt cx="1944216" cy="1152128"/>
          </a:xfrm>
        </p:grpSpPr>
        <p:grpSp>
          <p:nvGrpSpPr>
            <p:cNvPr id="5" name="群組 11"/>
            <p:cNvGrpSpPr/>
            <p:nvPr/>
          </p:nvGrpSpPr>
          <p:grpSpPr>
            <a:xfrm>
              <a:off x="2555776" y="3958486"/>
              <a:ext cx="1944216" cy="1152128"/>
              <a:chOff x="2555776" y="3958486"/>
              <a:chExt cx="1944216" cy="1152128"/>
            </a:xfrm>
          </p:grpSpPr>
          <p:pic>
            <p:nvPicPr>
              <p:cNvPr id="35" name="圖片 20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55776" y="3958486"/>
                <a:ext cx="1944216" cy="1152128"/>
              </a:xfrm>
              <a:prstGeom prst="rect">
                <a:avLst/>
              </a:prstGeom>
            </p:spPr>
          </p:pic>
          <p:pic>
            <p:nvPicPr>
              <p:cNvPr id="36" name="圖片 21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2710830">
                <a:off x="2642640" y="4030494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34" name="文字方塊 19"/>
            <p:cNvSpPr txBox="1"/>
            <p:nvPr/>
          </p:nvSpPr>
          <p:spPr>
            <a:xfrm>
              <a:off x="2856331" y="3958486"/>
              <a:ext cx="1643661" cy="1131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69850"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-US" altLang="zh-TW" sz="1500" b="1" dirty="0" smtClean="0">
                  <a:solidFill>
                    <a:schemeClr val="bg1"/>
                  </a:solidFill>
                  <a:ea typeface="微軟正黑體" pitchFamily="34" charset="-120"/>
                </a:rPr>
                <a:t>Add tags to photos, creating your own categories</a:t>
              </a:r>
              <a:endParaRPr lang="en" altLang="zh-TW" sz="15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3"/>
          <p:cNvGrpSpPr/>
          <p:nvPr/>
        </p:nvGrpSpPr>
        <p:grpSpPr>
          <a:xfrm>
            <a:off x="539552" y="1851669"/>
            <a:ext cx="1735135" cy="1440161"/>
            <a:chOff x="4997974" y="2937551"/>
            <a:chExt cx="1794127" cy="1489125"/>
          </a:xfrm>
        </p:grpSpPr>
        <p:pic>
          <p:nvPicPr>
            <p:cNvPr id="25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997974" y="2937551"/>
              <a:ext cx="1794127" cy="1489125"/>
            </a:xfrm>
            <a:prstGeom prst="rect">
              <a:avLst/>
            </a:prstGeom>
            <a:noFill/>
          </p:spPr>
        </p:pic>
        <p:sp>
          <p:nvSpPr>
            <p:cNvPr id="26" name="文字方塊 25"/>
            <p:cNvSpPr txBox="1"/>
            <p:nvPr/>
          </p:nvSpPr>
          <p:spPr>
            <a:xfrm>
              <a:off x="5255568" y="3067249"/>
              <a:ext cx="1398591" cy="763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ea typeface="微軟正黑體" pitchFamily="34" charset="-120"/>
                </a:rPr>
                <a:t>Cool, it’s more flexible than others</a:t>
              </a:r>
              <a:endParaRPr lang="en" altLang="zh-TW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sp>
        <p:nvSpPr>
          <p:cNvPr id="186" name="Shape 186"/>
          <p:cNvSpPr/>
          <p:nvPr/>
        </p:nvSpPr>
        <p:spPr>
          <a:xfrm>
            <a:off x="5580112" y="2903400"/>
            <a:ext cx="487200" cy="31642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pic>
        <p:nvPicPr>
          <p:cNvPr id="180" name="Shape 1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7744" y="1604996"/>
            <a:ext cx="1649818" cy="293449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2" name="Shape 18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923928" y="1484500"/>
            <a:ext cx="1895721" cy="317548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4" name="Shape 184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037292" y="1563638"/>
            <a:ext cx="2999203" cy="309634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88" name="Shape 188"/>
          <p:cNvSpPr txBox="1"/>
          <p:nvPr/>
        </p:nvSpPr>
        <p:spPr>
          <a:xfrm>
            <a:off x="1115616" y="882938"/>
            <a:ext cx="684076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Create your own categories using tags and descriptions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grpSp>
        <p:nvGrpSpPr>
          <p:cNvPr id="3" name="群組 13"/>
          <p:cNvGrpSpPr/>
          <p:nvPr/>
        </p:nvGrpSpPr>
        <p:grpSpPr>
          <a:xfrm>
            <a:off x="7123588" y="2355726"/>
            <a:ext cx="1696884" cy="936103"/>
            <a:chOff x="2555776" y="3958486"/>
            <a:chExt cx="1696884" cy="936103"/>
          </a:xfrm>
        </p:grpSpPr>
        <p:grpSp>
          <p:nvGrpSpPr>
            <p:cNvPr id="4" name="群組 11"/>
            <p:cNvGrpSpPr/>
            <p:nvPr/>
          </p:nvGrpSpPr>
          <p:grpSpPr>
            <a:xfrm>
              <a:off x="2555776" y="3958486"/>
              <a:ext cx="1584176" cy="936103"/>
              <a:chOff x="2555776" y="3958486"/>
              <a:chExt cx="1584176" cy="936103"/>
            </a:xfrm>
          </p:grpSpPr>
          <p:pic>
            <p:nvPicPr>
              <p:cNvPr id="17" name="圖片 16" descr="照片補充說明框-02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5776" y="3958486"/>
                <a:ext cx="1584176" cy="936103"/>
              </a:xfrm>
              <a:prstGeom prst="rect">
                <a:avLst/>
              </a:prstGeom>
            </p:spPr>
          </p:pic>
          <p:pic>
            <p:nvPicPr>
              <p:cNvPr id="18" name="圖片 17" descr="照片補充說明框-01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2640" y="4595176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6" name="文字方塊 15"/>
            <p:cNvSpPr txBox="1"/>
            <p:nvPr/>
          </p:nvSpPr>
          <p:spPr>
            <a:xfrm>
              <a:off x="2843808" y="4019112"/>
              <a:ext cx="1408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Add description to photos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5" name="群組 18"/>
          <p:cNvGrpSpPr/>
          <p:nvPr/>
        </p:nvGrpSpPr>
        <p:grpSpPr>
          <a:xfrm>
            <a:off x="2123728" y="3435846"/>
            <a:ext cx="1931693" cy="1008112"/>
            <a:chOff x="2555776" y="3958486"/>
            <a:chExt cx="1931693" cy="1008112"/>
          </a:xfrm>
        </p:grpSpPr>
        <p:grpSp>
          <p:nvGrpSpPr>
            <p:cNvPr id="6" name="群組 11"/>
            <p:cNvGrpSpPr/>
            <p:nvPr/>
          </p:nvGrpSpPr>
          <p:grpSpPr>
            <a:xfrm>
              <a:off x="2555776" y="3958486"/>
              <a:ext cx="1728192" cy="1008112"/>
              <a:chOff x="2555776" y="3958486"/>
              <a:chExt cx="1728192" cy="1008112"/>
            </a:xfrm>
          </p:grpSpPr>
          <p:pic>
            <p:nvPicPr>
              <p:cNvPr id="22" name="圖片 21" descr="照片補充說明框-02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5776" y="3958486"/>
                <a:ext cx="1728192" cy="1008112"/>
              </a:xfrm>
              <a:prstGeom prst="rect">
                <a:avLst/>
              </a:prstGeom>
            </p:spPr>
          </p:pic>
          <p:pic>
            <p:nvPicPr>
              <p:cNvPr id="23" name="圖片 22" descr="照片補充說明框-01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0800000">
                <a:off x="2642640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21" name="文字方塊 20"/>
            <p:cNvSpPr txBox="1"/>
            <p:nvPr/>
          </p:nvSpPr>
          <p:spPr>
            <a:xfrm>
              <a:off x="2843808" y="4030957"/>
              <a:ext cx="1643661" cy="935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Add a tag to multiple photos</a:t>
              </a:r>
              <a:endParaRPr lang="en" altLang="zh-TW" sz="16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pic>
        <p:nvPicPr>
          <p:cNvPr id="189" name="Shape 189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07504" y="2858729"/>
            <a:ext cx="1872801" cy="1900141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7" name="Shape 164"/>
          <p:cNvSpPr txBox="1"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3100" b="1" dirty="0" smtClean="0">
                <a:latin typeface="Arial"/>
              </a:rPr>
              <a:t>Create Tags and Customized Categories</a:t>
            </a:r>
            <a:endParaRPr lang="en" sz="3100" b="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/>
        </p:nvSpPr>
        <p:spPr>
          <a:xfrm>
            <a:off x="4234328" y="2876733"/>
            <a:ext cx="691946" cy="4043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299872" y="-20538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3800" dirty="0" smtClean="0">
                <a:latin typeface="Arial"/>
              </a:rPr>
              <a:t>Add Tags before Taking Photos</a:t>
            </a:r>
            <a:endParaRPr lang="en" sz="3800" b="1" dirty="0">
              <a:latin typeface="Arial"/>
            </a:endParaRPr>
          </a:p>
        </p:txBody>
      </p:sp>
      <p:pic>
        <p:nvPicPr>
          <p:cNvPr id="196" name="Shape 1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932040" y="1271061"/>
            <a:ext cx="2160240" cy="360494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7" name="Shape 19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411760" y="1271061"/>
            <a:ext cx="2160240" cy="360494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98" name="Shape 198"/>
          <p:cNvSpPr txBox="1"/>
          <p:nvPr/>
        </p:nvSpPr>
        <p:spPr>
          <a:xfrm>
            <a:off x="2123728" y="771550"/>
            <a:ext cx="50226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Photos are well organized after taken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grpSp>
        <p:nvGrpSpPr>
          <p:cNvPr id="2" name="群組 16"/>
          <p:cNvGrpSpPr/>
          <p:nvPr/>
        </p:nvGrpSpPr>
        <p:grpSpPr>
          <a:xfrm>
            <a:off x="691376" y="1779662"/>
            <a:ext cx="1648377" cy="1368152"/>
            <a:chOff x="5096795" y="2931003"/>
            <a:chExt cx="1498452" cy="1243715"/>
          </a:xfrm>
        </p:grpSpPr>
        <p:pic>
          <p:nvPicPr>
            <p:cNvPr id="18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96795" y="2931003"/>
              <a:ext cx="1498452" cy="1243715"/>
            </a:xfrm>
            <a:prstGeom prst="rect">
              <a:avLst/>
            </a:prstGeom>
            <a:noFill/>
          </p:spPr>
        </p:pic>
        <p:sp>
          <p:nvSpPr>
            <p:cNvPr id="19" name="文字方塊 18"/>
            <p:cNvSpPr txBox="1"/>
            <p:nvPr/>
          </p:nvSpPr>
          <p:spPr>
            <a:xfrm>
              <a:off x="5255568" y="3058524"/>
              <a:ext cx="1326582" cy="475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b="1" dirty="0" smtClean="0">
                  <a:solidFill>
                    <a:schemeClr val="bg1"/>
                  </a:solidFill>
                  <a:ea typeface="微軟正黑體" pitchFamily="34" charset="-120"/>
                </a:rPr>
                <a:t>It’s useful for lazy people!</a:t>
              </a:r>
              <a:endParaRPr lang="en" altLang="zh-TW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pic>
        <p:nvPicPr>
          <p:cNvPr id="20" name="Shape 189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01359" y="2751756"/>
            <a:ext cx="1950954" cy="1979434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3" name="群組 11"/>
          <p:cNvGrpSpPr/>
          <p:nvPr/>
        </p:nvGrpSpPr>
        <p:grpSpPr>
          <a:xfrm>
            <a:off x="7092280" y="2139702"/>
            <a:ext cx="1872208" cy="1641668"/>
            <a:chOff x="2555776" y="3958486"/>
            <a:chExt cx="1728192" cy="1641668"/>
          </a:xfrm>
        </p:grpSpPr>
        <p:grpSp>
          <p:nvGrpSpPr>
            <p:cNvPr id="4" name="群組 11"/>
            <p:cNvGrpSpPr/>
            <p:nvPr/>
          </p:nvGrpSpPr>
          <p:grpSpPr>
            <a:xfrm>
              <a:off x="2555776" y="3958486"/>
              <a:ext cx="1728192" cy="1440160"/>
              <a:chOff x="2555776" y="3958486"/>
              <a:chExt cx="1728192" cy="1440160"/>
            </a:xfrm>
          </p:grpSpPr>
          <p:pic>
            <p:nvPicPr>
              <p:cNvPr id="15" name="圖片 14" descr="照片補充說明框-02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5776" y="3958486"/>
                <a:ext cx="1728192" cy="1440160"/>
              </a:xfrm>
              <a:prstGeom prst="rect">
                <a:avLst/>
              </a:prstGeom>
            </p:spPr>
          </p:pic>
          <p:pic>
            <p:nvPicPr>
              <p:cNvPr id="16" name="圖片 15" descr="照片補充說明框-01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5400000">
                <a:off x="2642640" y="4091655"/>
                <a:ext cx="201168" cy="185694"/>
              </a:xfrm>
              <a:prstGeom prst="rect">
                <a:avLst/>
              </a:prstGeom>
            </p:spPr>
          </p:pic>
        </p:grpSp>
        <p:sp>
          <p:nvSpPr>
            <p:cNvPr id="14" name="文字方塊 13"/>
            <p:cNvSpPr txBox="1"/>
            <p:nvPr/>
          </p:nvSpPr>
          <p:spPr>
            <a:xfrm>
              <a:off x="2843808" y="4030494"/>
              <a:ext cx="1408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The system automatically categorize photos by tags</a:t>
              </a:r>
              <a:endParaRPr lang="en" altLang="zh-TW" sz="16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 lvl="0"/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/>
        </p:nvSpPr>
        <p:spPr>
          <a:xfrm>
            <a:off x="3070758" y="2928141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/>
          <p:nvPr/>
        </p:nvSpPr>
        <p:spPr>
          <a:xfrm>
            <a:off x="5447022" y="2928129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299872" y="-20538"/>
            <a:ext cx="708044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sz="3800" dirty="0">
                <a:latin typeface="Arial"/>
              </a:rPr>
              <a:t>Use Tag List to View Photos</a:t>
            </a:r>
            <a:endParaRPr lang="en" sz="3800" b="1" dirty="0">
              <a:latin typeface="Arial"/>
            </a:endParaRPr>
          </a:p>
        </p:txBody>
      </p:sp>
      <p:sp>
        <p:nvSpPr>
          <p:cNvPr id="210" name="Shape 210"/>
          <p:cNvSpPr txBox="1"/>
          <p:nvPr/>
        </p:nvSpPr>
        <p:spPr>
          <a:xfrm>
            <a:off x="2060700" y="843558"/>
            <a:ext cx="50226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Tags let you find photos easier and faster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pic>
        <p:nvPicPr>
          <p:cNvPr id="211" name="Shape 2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440220" y="1557216"/>
            <a:ext cx="1755900" cy="31231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2" name="Shape 2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1530" y="1503012"/>
            <a:ext cx="1755900" cy="312316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3" name="Shape 21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740048" y="1419622"/>
            <a:ext cx="2088232" cy="339575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2" name="群組 11"/>
          <p:cNvGrpSpPr/>
          <p:nvPr/>
        </p:nvGrpSpPr>
        <p:grpSpPr>
          <a:xfrm>
            <a:off x="7164288" y="2329476"/>
            <a:ext cx="1872208" cy="1106370"/>
            <a:chOff x="2483768" y="3948854"/>
            <a:chExt cx="1872208" cy="936103"/>
          </a:xfrm>
        </p:grpSpPr>
        <p:grpSp>
          <p:nvGrpSpPr>
            <p:cNvPr id="3" name="群組 11"/>
            <p:cNvGrpSpPr/>
            <p:nvPr/>
          </p:nvGrpSpPr>
          <p:grpSpPr>
            <a:xfrm>
              <a:off x="2483768" y="3948854"/>
              <a:ext cx="1728192" cy="936103"/>
              <a:chOff x="2483768" y="3948854"/>
              <a:chExt cx="1728192" cy="936103"/>
            </a:xfrm>
          </p:grpSpPr>
          <p:pic>
            <p:nvPicPr>
              <p:cNvPr id="15" name="圖片 14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83768" y="3948854"/>
                <a:ext cx="1728192" cy="936103"/>
              </a:xfrm>
              <a:prstGeom prst="rect">
                <a:avLst/>
              </a:prstGeom>
            </p:spPr>
          </p:pic>
          <p:pic>
            <p:nvPicPr>
              <p:cNvPr id="16" name="圖片 15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2570632" y="4070706"/>
                <a:ext cx="201168" cy="170209"/>
              </a:xfrm>
              <a:prstGeom prst="rect">
                <a:avLst/>
              </a:prstGeom>
            </p:spPr>
          </p:pic>
        </p:grpSp>
        <p:sp>
          <p:nvSpPr>
            <p:cNvPr id="14" name="文字方塊 13"/>
            <p:cNvSpPr txBox="1"/>
            <p:nvPr/>
          </p:nvSpPr>
          <p:spPr>
            <a:xfrm>
              <a:off x="2771800" y="4003391"/>
              <a:ext cx="1584176" cy="85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500" b="1" dirty="0" smtClean="0">
                  <a:solidFill>
                    <a:schemeClr val="bg1"/>
                  </a:solidFill>
                  <a:ea typeface="微軟正黑體" pitchFamily="34" charset="-120"/>
                </a:rPr>
                <a:t>Use tag filters to locate the photos you want</a:t>
              </a:r>
              <a:endParaRPr lang="zh-TW" altLang="en-US" sz="15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4" name="群組 21"/>
          <p:cNvGrpSpPr/>
          <p:nvPr/>
        </p:nvGrpSpPr>
        <p:grpSpPr>
          <a:xfrm>
            <a:off x="251520" y="1790229"/>
            <a:ext cx="1148798" cy="1296143"/>
            <a:chOff x="2631114" y="3886478"/>
            <a:chExt cx="1148798" cy="1296143"/>
          </a:xfrm>
        </p:grpSpPr>
        <p:grpSp>
          <p:nvGrpSpPr>
            <p:cNvPr id="5" name="群組 11"/>
            <p:cNvGrpSpPr/>
            <p:nvPr/>
          </p:nvGrpSpPr>
          <p:grpSpPr>
            <a:xfrm>
              <a:off x="2631114" y="3886478"/>
              <a:ext cx="1148798" cy="1296143"/>
              <a:chOff x="2631114" y="3886478"/>
              <a:chExt cx="1148798" cy="1296143"/>
            </a:xfrm>
          </p:grpSpPr>
          <p:pic>
            <p:nvPicPr>
              <p:cNvPr id="25" name="圖片 24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31114" y="3886478"/>
                <a:ext cx="1148798" cy="1296143"/>
              </a:xfrm>
              <a:prstGeom prst="rect">
                <a:avLst/>
              </a:prstGeom>
            </p:spPr>
          </p:pic>
          <p:pic>
            <p:nvPicPr>
              <p:cNvPr id="26" name="圖片 25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536266">
                <a:off x="3541206" y="4863450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24" name="文字方塊 23"/>
            <p:cNvSpPr txBox="1"/>
            <p:nvPr/>
          </p:nvSpPr>
          <p:spPr>
            <a:xfrm>
              <a:off x="2699792" y="3953260"/>
              <a:ext cx="1080120" cy="1131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-US" altLang="zh-TW" sz="1500" b="1" dirty="0" smtClean="0">
                  <a:solidFill>
                    <a:schemeClr val="bg1"/>
                  </a:solidFill>
                  <a:ea typeface="微軟正黑體" pitchFamily="34" charset="-120"/>
                </a:rPr>
                <a:t>Select a tag and view the photos</a:t>
              </a:r>
              <a:endParaRPr lang="en" altLang="zh-TW" sz="15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5"/>
          <p:cNvGrpSpPr/>
          <p:nvPr/>
        </p:nvGrpSpPr>
        <p:grpSpPr>
          <a:xfrm>
            <a:off x="892651" y="1851670"/>
            <a:ext cx="1591117" cy="1320627"/>
            <a:chOff x="5089702" y="2908745"/>
            <a:chExt cx="1446401" cy="1200512"/>
          </a:xfrm>
        </p:grpSpPr>
        <p:pic>
          <p:nvPicPr>
            <p:cNvPr id="17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5089702" y="2908745"/>
              <a:ext cx="1446401" cy="1200512"/>
            </a:xfrm>
            <a:prstGeom prst="rect">
              <a:avLst/>
            </a:prstGeom>
            <a:noFill/>
          </p:spPr>
        </p:pic>
        <p:sp>
          <p:nvSpPr>
            <p:cNvPr id="18" name="文字方塊 17"/>
            <p:cNvSpPr txBox="1"/>
            <p:nvPr/>
          </p:nvSpPr>
          <p:spPr>
            <a:xfrm>
              <a:off x="5292388" y="2974204"/>
              <a:ext cx="1143305" cy="671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ea typeface="微軟正黑體" pitchFamily="34" charset="-120"/>
                </a:rPr>
                <a:t>Less effort than the Photos app</a:t>
              </a:r>
              <a:endParaRPr lang="en" altLang="zh-TW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pic>
        <p:nvPicPr>
          <p:cNvPr id="19" name="Shape 18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1360" y="2751756"/>
            <a:ext cx="1950952" cy="1979434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3" name="群組 10"/>
          <p:cNvGrpSpPr/>
          <p:nvPr/>
        </p:nvGrpSpPr>
        <p:grpSpPr>
          <a:xfrm>
            <a:off x="6948264" y="1995684"/>
            <a:ext cx="1584176" cy="1586213"/>
            <a:chOff x="2555776" y="4019394"/>
            <a:chExt cx="1584176" cy="1341743"/>
          </a:xfrm>
        </p:grpSpPr>
        <p:grpSp>
          <p:nvGrpSpPr>
            <p:cNvPr id="4" name="群組 11"/>
            <p:cNvGrpSpPr/>
            <p:nvPr/>
          </p:nvGrpSpPr>
          <p:grpSpPr>
            <a:xfrm>
              <a:off x="2555776" y="4019394"/>
              <a:ext cx="1440160" cy="1157291"/>
              <a:chOff x="2555776" y="4019394"/>
              <a:chExt cx="1440160" cy="1157291"/>
            </a:xfrm>
          </p:grpSpPr>
          <p:pic>
            <p:nvPicPr>
              <p:cNvPr id="14" name="圖片 13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5776" y="4019394"/>
                <a:ext cx="1440160" cy="1157291"/>
              </a:xfrm>
              <a:prstGeom prst="rect">
                <a:avLst/>
              </a:prstGeom>
            </p:spPr>
          </p:pic>
          <p:pic>
            <p:nvPicPr>
              <p:cNvPr id="15" name="圖片 14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2658141" y="4083918"/>
                <a:ext cx="170164" cy="201168"/>
              </a:xfrm>
              <a:prstGeom prst="rect">
                <a:avLst/>
              </a:prstGeom>
            </p:spPr>
          </p:pic>
        </p:grpSp>
        <p:sp>
          <p:nvSpPr>
            <p:cNvPr id="13" name="文字方塊 12"/>
            <p:cNvSpPr txBox="1"/>
            <p:nvPr/>
          </p:nvSpPr>
          <p:spPr>
            <a:xfrm>
              <a:off x="2843808" y="4033396"/>
              <a:ext cx="1296144" cy="1327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Create favorite tags, edit or delete any tags</a:t>
              </a:r>
              <a:endParaRPr lang="en" altLang="zh-TW" sz="16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  <a:p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sp>
        <p:nvSpPr>
          <p:cNvPr id="228" name="Shape 228"/>
          <p:cNvSpPr/>
          <p:nvPr/>
        </p:nvSpPr>
        <p:spPr>
          <a:xfrm>
            <a:off x="4355976" y="3147814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395536" y="-20538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sz="3800" dirty="0">
                <a:latin typeface="Arial"/>
              </a:rPr>
              <a:t>Use Tag List to View Photos</a:t>
            </a:r>
            <a:endParaRPr lang="en" sz="3800" b="1" dirty="0">
              <a:latin typeface="Arial"/>
            </a:endParaRPr>
          </a:p>
        </p:txBody>
      </p:sp>
      <p:sp>
        <p:nvSpPr>
          <p:cNvPr id="224" name="Shape 224"/>
          <p:cNvSpPr txBox="1"/>
          <p:nvPr/>
        </p:nvSpPr>
        <p:spPr>
          <a:xfrm>
            <a:off x="899592" y="843558"/>
            <a:ext cx="7272808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Flexible management. View your favorite photos at any time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pic>
        <p:nvPicPr>
          <p:cNvPr id="225" name="Shape 225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627784" y="1419622"/>
            <a:ext cx="2245707" cy="338437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6" name="Shape 226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5076056" y="1563638"/>
            <a:ext cx="1755900" cy="31231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2699792" y="2715766"/>
            <a:ext cx="11187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371880" y="-20538"/>
            <a:ext cx="7368472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sz="3800" dirty="0">
                <a:latin typeface="Arial"/>
              </a:rPr>
              <a:t>Use Keywords to Find Photos</a:t>
            </a:r>
            <a:endParaRPr lang="en" sz="3800" b="1" dirty="0">
              <a:latin typeface="Arial"/>
            </a:endParaRPr>
          </a:p>
        </p:txBody>
      </p:sp>
      <p:sp>
        <p:nvSpPr>
          <p:cNvPr id="237" name="Shape 237"/>
          <p:cNvSpPr txBox="1"/>
          <p:nvPr/>
        </p:nvSpPr>
        <p:spPr>
          <a:xfrm>
            <a:off x="323528" y="699542"/>
            <a:ext cx="7992888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Specify keywords to find photos that have relevant tags or descriptions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pic>
        <p:nvPicPr>
          <p:cNvPr id="238" name="Shape 2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87624" y="1354535"/>
            <a:ext cx="2592287" cy="352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Shape 2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60033" y="1111401"/>
            <a:ext cx="2232248" cy="3692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10"/>
          <p:cNvGrpSpPr/>
          <p:nvPr/>
        </p:nvGrpSpPr>
        <p:grpSpPr>
          <a:xfrm>
            <a:off x="6876256" y="2571750"/>
            <a:ext cx="1440160" cy="360039"/>
            <a:chOff x="4521098" y="1898417"/>
            <a:chExt cx="1651235" cy="432925"/>
          </a:xfrm>
        </p:grpSpPr>
        <p:pic>
          <p:nvPicPr>
            <p:cNvPr id="12" name="圖片 11" descr="P4-7_評分-0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1098" y="1898417"/>
              <a:ext cx="1651235" cy="432925"/>
            </a:xfrm>
            <a:prstGeom prst="rect">
              <a:avLst/>
            </a:prstGeom>
          </p:spPr>
        </p:pic>
        <p:sp>
          <p:nvSpPr>
            <p:cNvPr id="13" name="文字方塊 12"/>
            <p:cNvSpPr txBox="1"/>
            <p:nvPr/>
          </p:nvSpPr>
          <p:spPr>
            <a:xfrm>
              <a:off x="4716015" y="1898419"/>
              <a:ext cx="1440160" cy="407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# </a:t>
              </a:r>
              <a:r>
                <a:rPr lang="en-US" altLang="zh-TW" sz="1600" b="1" dirty="0" smtClean="0">
                  <a:solidFill>
                    <a:srgbClr val="FFFF00"/>
                  </a:solidFill>
                  <a:ea typeface="微軟正黑體" pitchFamily="34" charset="-120"/>
                </a:rPr>
                <a:t>co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oking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3" name="群組 13"/>
          <p:cNvGrpSpPr/>
          <p:nvPr/>
        </p:nvGrpSpPr>
        <p:grpSpPr>
          <a:xfrm>
            <a:off x="3851921" y="2139702"/>
            <a:ext cx="1616526" cy="360039"/>
            <a:chOff x="4356416" y="2938651"/>
            <a:chExt cx="1943777" cy="432925"/>
          </a:xfrm>
        </p:grpSpPr>
        <p:pic>
          <p:nvPicPr>
            <p:cNvPr id="15" name="圖片 14" descr="P4-7_評分-05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4356416" y="2938651"/>
              <a:ext cx="1722075" cy="432925"/>
            </a:xfrm>
            <a:prstGeom prst="rect">
              <a:avLst/>
            </a:prstGeom>
          </p:spPr>
        </p:pic>
        <p:sp>
          <p:nvSpPr>
            <p:cNvPr id="16" name="文字方塊 15"/>
            <p:cNvSpPr txBox="1"/>
            <p:nvPr/>
          </p:nvSpPr>
          <p:spPr>
            <a:xfrm>
              <a:off x="4572001" y="2939709"/>
              <a:ext cx="1728192" cy="407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# </a:t>
              </a:r>
              <a:r>
                <a:rPr lang="en-US" altLang="zh-TW" sz="1600" b="1" dirty="0" smtClean="0">
                  <a:solidFill>
                    <a:srgbClr val="FFFF00"/>
                  </a:solidFill>
                  <a:ea typeface="微軟正黑體" pitchFamily="34" charset="-120"/>
                </a:rPr>
                <a:t>co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ncert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4"/>
          <p:cNvGrpSpPr/>
          <p:nvPr/>
        </p:nvGrpSpPr>
        <p:grpSpPr>
          <a:xfrm>
            <a:off x="4932040" y="41896"/>
            <a:ext cx="3696369" cy="2385838"/>
            <a:chOff x="-1166477" y="574571"/>
            <a:chExt cx="3944205" cy="2545805"/>
          </a:xfrm>
        </p:grpSpPr>
        <p:pic>
          <p:nvPicPr>
            <p:cNvPr id="6" name="Picture 3" descr="D:\ING\20171030_Qcenter_PPT美化\image\對話框_藍綠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flipH="1">
              <a:off x="-1166477" y="574571"/>
              <a:ext cx="3944205" cy="2545805"/>
            </a:xfrm>
            <a:prstGeom prst="rect">
              <a:avLst/>
            </a:prstGeom>
            <a:noFill/>
          </p:spPr>
        </p:pic>
        <p:sp>
          <p:nvSpPr>
            <p:cNvPr id="7" name="文字方塊 6"/>
            <p:cNvSpPr txBox="1"/>
            <p:nvPr/>
          </p:nvSpPr>
          <p:spPr>
            <a:xfrm>
              <a:off x="-731029" y="996916"/>
              <a:ext cx="3442377" cy="1083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69850">
                <a:buClr>
                  <a:schemeClr val="dk1"/>
                </a:buClr>
                <a:buSzPts val="1100"/>
              </a:pPr>
              <a:r>
                <a:rPr lang="en-US" altLang="zh-TW" sz="2000" b="1" dirty="0" smtClean="0">
                  <a:solidFill>
                    <a:schemeClr val="bg1"/>
                  </a:solidFill>
                  <a:ea typeface="微軟正黑體" pitchFamily="34" charset="-120"/>
                </a:rPr>
                <a:t>I took so many photos, my iPhone has no available space</a:t>
              </a:r>
              <a:r>
                <a:rPr lang="mr-IN" altLang="zh-TW" sz="2000" b="1" dirty="0" smtClean="0">
                  <a:solidFill>
                    <a:schemeClr val="bg1"/>
                  </a:solidFill>
                  <a:ea typeface="微軟正黑體" pitchFamily="34" charset="-120"/>
                </a:rPr>
                <a:t>…</a:t>
              </a:r>
              <a:endParaRPr lang="en" altLang="zh-TW" sz="20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0" y="3507854"/>
            <a:ext cx="9180512" cy="136815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cs typeface="Arial"/>
            </a:endParaRPr>
          </a:p>
        </p:txBody>
      </p:sp>
      <p:sp>
        <p:nvSpPr>
          <p:cNvPr id="11" name="Shape 158"/>
          <p:cNvSpPr txBox="1">
            <a:spLocks/>
          </p:cNvSpPr>
          <p:nvPr/>
        </p:nvSpPr>
        <p:spPr>
          <a:xfrm>
            <a:off x="279697" y="3564160"/>
            <a:ext cx="8684791" cy="12398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2800"/>
              <a:defRPr/>
            </a:pPr>
            <a:r>
              <a:rPr lang="en-US" altLang="zh-TW" sz="3800" b="1" dirty="0" smtClean="0">
                <a:solidFill>
                  <a:srgbClr val="002060"/>
                </a:solidFill>
                <a:ea typeface="微軟正黑體" pitchFamily="34" charset="-120"/>
              </a:rPr>
              <a:t>We suggest you to </a:t>
            </a:r>
            <a:r>
              <a:rPr lang="en-US" altLang="zh-TW" sz="3800" b="1" dirty="0" smtClean="0">
                <a:solidFill>
                  <a:srgbClr val="FF0000"/>
                </a:solidFill>
                <a:ea typeface="微軟正黑體" pitchFamily="34" charset="-120"/>
              </a:rPr>
              <a:t>use a QNAP NAS to backup your photos and tags</a:t>
            </a:r>
            <a:endParaRPr lang="en" altLang="zh-TW" sz="3800" b="1" dirty="0">
              <a:solidFill>
                <a:srgbClr val="FF0000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3"/>
          <p:cNvGrpSpPr/>
          <p:nvPr/>
        </p:nvGrpSpPr>
        <p:grpSpPr>
          <a:xfrm>
            <a:off x="315236" y="1491630"/>
            <a:ext cx="4896332" cy="3148080"/>
            <a:chOff x="2339752" y="1563638"/>
            <a:chExt cx="4896332" cy="3148080"/>
          </a:xfrm>
        </p:grpSpPr>
        <p:pic>
          <p:nvPicPr>
            <p:cNvPr id="27" name="圖片 26" descr="P17_Step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9752" y="1563638"/>
              <a:ext cx="1583963" cy="471562"/>
            </a:xfrm>
            <a:prstGeom prst="rect">
              <a:avLst/>
            </a:prstGeom>
          </p:spPr>
        </p:pic>
        <p:pic>
          <p:nvPicPr>
            <p:cNvPr id="28" name="圖片 27" descr="P17_Step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95936" y="1563638"/>
              <a:ext cx="1583963" cy="471562"/>
            </a:xfrm>
            <a:prstGeom prst="rect">
              <a:avLst/>
            </a:prstGeom>
          </p:spPr>
        </p:pic>
        <p:pic>
          <p:nvPicPr>
            <p:cNvPr id="29" name="圖片 28" descr="P17_Step-0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52120" y="1565653"/>
              <a:ext cx="1583964" cy="467532"/>
            </a:xfrm>
            <a:prstGeom prst="rect">
              <a:avLst/>
            </a:prstGeom>
          </p:spPr>
        </p:pic>
        <p:pic>
          <p:nvPicPr>
            <p:cNvPr id="258" name="Shape 25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411760" y="2067693"/>
              <a:ext cx="1486515" cy="2644025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259" name="Shape 259"/>
            <p:cNvPicPr preferRelativeResize="0"/>
            <p:nvPr/>
          </p:nvPicPr>
          <p:blipFill>
            <a:blip r:embed="rId7"/>
            <a:stretch>
              <a:fillRect/>
            </a:stretch>
          </p:blipFill>
          <p:spPr>
            <a:xfrm>
              <a:off x="4045106" y="2067694"/>
              <a:ext cx="1486511" cy="2644008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260" name="Shape 260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5686067" y="2067694"/>
              <a:ext cx="1486511" cy="2644008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31" name="文字方塊 30"/>
            <p:cNvSpPr txBox="1"/>
            <p:nvPr/>
          </p:nvSpPr>
          <p:spPr>
            <a:xfrm>
              <a:off x="2780092" y="1595576"/>
              <a:ext cx="10801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2000" b="1" dirty="0" smtClean="0">
                  <a:solidFill>
                    <a:srgbClr val="002060"/>
                  </a:solidFill>
                  <a:ea typeface="微軟正黑體" pitchFamily="34" charset="-120"/>
                </a:rPr>
                <a:t>Photos</a:t>
              </a:r>
              <a:endParaRPr lang="en" altLang="zh-TW" sz="2000" b="1" dirty="0" smtClean="0">
                <a:solidFill>
                  <a:srgbClr val="002060"/>
                </a:solidFill>
                <a:ea typeface="微軟正黑體" pitchFamily="34" charset="-120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4499992" y="1595576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2000" b="1" dirty="0" smtClean="0">
                  <a:solidFill>
                    <a:srgbClr val="002060"/>
                  </a:solidFill>
                  <a:ea typeface="微軟正黑體" pitchFamily="34" charset="-120"/>
                </a:rPr>
                <a:t>NAS</a:t>
              </a:r>
              <a:endParaRPr lang="en" altLang="zh-TW" sz="2000" b="1" dirty="0" smtClean="0">
                <a:solidFill>
                  <a:srgbClr val="002060"/>
                </a:solidFill>
                <a:ea typeface="微軟正黑體" pitchFamily="34" charset="-12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6156176" y="1595576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2000" b="1" dirty="0" smtClean="0">
                  <a:solidFill>
                    <a:srgbClr val="002060"/>
                  </a:solidFill>
                  <a:ea typeface="微軟正黑體" pitchFamily="34" charset="-120"/>
                </a:rPr>
                <a:t>Path</a:t>
              </a:r>
              <a:endParaRPr lang="en" altLang="zh-TW" sz="2000" b="1" dirty="0" smtClean="0">
                <a:solidFill>
                  <a:srgbClr val="002060"/>
                </a:solidFill>
                <a:ea typeface="微軟正黑體" pitchFamily="34" charset="-120"/>
              </a:endParaRPr>
            </a:p>
          </p:txBody>
        </p:sp>
      </p:grpSp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299872" y="20666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sz="3400" dirty="0">
                <a:latin typeface="Arial"/>
              </a:rPr>
              <a:t>Use </a:t>
            </a:r>
            <a:r>
              <a:rPr lang="en" sz="3400" dirty="0" smtClean="0">
                <a:latin typeface="Arial"/>
              </a:rPr>
              <a:t>NAS </a:t>
            </a:r>
            <a:r>
              <a:rPr lang="en" sz="3400" dirty="0">
                <a:latin typeface="Arial"/>
              </a:rPr>
              <a:t>to </a:t>
            </a:r>
            <a:r>
              <a:rPr lang="en" sz="3400" dirty="0" smtClean="0">
                <a:latin typeface="Arial"/>
              </a:rPr>
              <a:t>Keep </a:t>
            </a:r>
            <a:r>
              <a:rPr lang="en" sz="3400" dirty="0">
                <a:latin typeface="Arial"/>
              </a:rPr>
              <a:t>Precious Moments</a:t>
            </a:r>
            <a:endParaRPr lang="en" sz="3400" b="1" dirty="0">
              <a:latin typeface="Arial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251520" y="843558"/>
            <a:ext cx="3528392" cy="32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altLang="zh-TW" sz="2400" b="1" dirty="0" smtClean="0">
                <a:solidFill>
                  <a:srgbClr val="FF0000"/>
                </a:solidFill>
                <a:ea typeface="微軟正黑體" pitchFamily="34" charset="-120"/>
              </a:rPr>
              <a:t>3 steps to back up</a:t>
            </a:r>
            <a:endParaRPr lang="en" sz="2400" b="1" dirty="0">
              <a:solidFill>
                <a:srgbClr val="FF0000"/>
              </a:solidFill>
              <a:ea typeface="微軟正黑體" pitchFamily="34" charset="-120"/>
            </a:endParaRPr>
          </a:p>
        </p:txBody>
      </p:sp>
      <p:grpSp>
        <p:nvGrpSpPr>
          <p:cNvPr id="3" name="群組 25"/>
          <p:cNvGrpSpPr/>
          <p:nvPr/>
        </p:nvGrpSpPr>
        <p:grpSpPr>
          <a:xfrm>
            <a:off x="5599282" y="1707654"/>
            <a:ext cx="1180689" cy="2952328"/>
            <a:chOff x="7538138" y="1659717"/>
            <a:chExt cx="1199860" cy="3000265"/>
          </a:xfrm>
        </p:grpSpPr>
        <p:pic>
          <p:nvPicPr>
            <p:cNvPr id="262" name="Shape 26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664381" y="1659717"/>
              <a:ext cx="979599" cy="979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圖片 19" descr="P12_箭頭-01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4398496" flipH="1" flipV="1">
              <a:off x="7190388" y="2770839"/>
              <a:ext cx="1168348" cy="472848"/>
            </a:xfrm>
            <a:prstGeom prst="rect">
              <a:avLst/>
            </a:prstGeom>
          </p:spPr>
        </p:pic>
        <p:pic>
          <p:nvPicPr>
            <p:cNvPr id="263" name="Shape 263"/>
            <p:cNvPicPr preferRelativeResize="0"/>
            <p:nvPr/>
          </p:nvPicPr>
          <p:blipFill>
            <a:blip r:embed="rId11"/>
            <a:stretch>
              <a:fillRect/>
            </a:stretch>
          </p:blipFill>
          <p:spPr>
            <a:xfrm>
              <a:off x="7592373" y="3531925"/>
              <a:ext cx="1145625" cy="112805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Shape 264"/>
            <p:cNvGrpSpPr/>
            <p:nvPr/>
          </p:nvGrpSpPr>
          <p:grpSpPr>
            <a:xfrm>
              <a:off x="7592373" y="2595821"/>
              <a:ext cx="864096" cy="641841"/>
              <a:chOff x="811323" y="3297964"/>
              <a:chExt cx="864096" cy="641841"/>
            </a:xfrm>
          </p:grpSpPr>
          <p:pic>
            <p:nvPicPr>
              <p:cNvPr id="265" name="Shape 265"/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1099355" y="3297964"/>
                <a:ext cx="576064" cy="57606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6" name="Shape 266"/>
              <p:cNvPicPr preferRelativeResize="0"/>
              <p:nvPr/>
            </p:nvPicPr>
            <p:blipFill>
              <a:blip r:embed="rId13">
                <a:alphaModFix/>
              </a:blip>
              <a:stretch>
                <a:fillRect/>
              </a:stretch>
            </p:blipFill>
            <p:spPr>
              <a:xfrm>
                <a:off x="811323" y="3505664"/>
                <a:ext cx="434141" cy="43414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" name="群組 21"/>
          <p:cNvGrpSpPr/>
          <p:nvPr/>
        </p:nvGrpSpPr>
        <p:grpSpPr>
          <a:xfrm>
            <a:off x="7221547" y="1923677"/>
            <a:ext cx="1821892" cy="1512169"/>
            <a:chOff x="4908268" y="2937550"/>
            <a:chExt cx="1883834" cy="1563581"/>
          </a:xfrm>
        </p:grpSpPr>
        <p:pic>
          <p:nvPicPr>
            <p:cNvPr id="23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 flipH="1">
              <a:off x="4908268" y="2937550"/>
              <a:ext cx="1883834" cy="1563581"/>
            </a:xfrm>
            <a:prstGeom prst="rect">
              <a:avLst/>
            </a:prstGeom>
            <a:noFill/>
          </p:spPr>
        </p:pic>
        <p:sp>
          <p:nvSpPr>
            <p:cNvPr id="24" name="文字方塊 23"/>
            <p:cNvSpPr txBox="1"/>
            <p:nvPr/>
          </p:nvSpPr>
          <p:spPr>
            <a:xfrm>
              <a:off x="5117363" y="3058524"/>
              <a:ext cx="1536796" cy="763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b="1" dirty="0" smtClean="0">
                  <a:solidFill>
                    <a:schemeClr val="bg1"/>
                  </a:solidFill>
                  <a:ea typeface="微軟正黑體" pitchFamily="34" charset="-120"/>
                </a:rPr>
                <a:t>Now I can backup without computer</a:t>
              </a:r>
              <a:endParaRPr lang="en" altLang="zh-TW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pic>
        <p:nvPicPr>
          <p:cNvPr id="25" name="Shape 189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6804248" y="2831849"/>
            <a:ext cx="1872800" cy="1900141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57" name="Shape 257"/>
          <p:cNvSpPr txBox="1"/>
          <p:nvPr/>
        </p:nvSpPr>
        <p:spPr>
          <a:xfrm>
            <a:off x="5364088" y="1059582"/>
            <a:ext cx="3265164" cy="5040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600" b="1" dirty="0" smtClean="0">
                <a:solidFill>
                  <a:srgbClr val="002060"/>
                </a:solidFill>
                <a:ea typeface="微軟正黑體" pitchFamily="34" charset="-120"/>
              </a:rPr>
              <a:t>◆</a:t>
            </a:r>
            <a:r>
              <a:rPr lang="zh-TW" altLang="en-US" sz="1600" b="1" dirty="0" smtClean="0">
                <a:solidFill>
                  <a:srgbClr val="FF0000"/>
                </a:solidFill>
                <a:ea typeface="微軟正黑體" pitchFamily="34" charset="-12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ea typeface="微軟正黑體" pitchFamily="34" charset="-120"/>
              </a:rPr>
              <a:t>Backup photos and tags to </a:t>
            </a:r>
          </a:p>
          <a:p>
            <a:pPr lvl="0"/>
            <a:r>
              <a:rPr lang="en-US" sz="1600" b="1" dirty="0" smtClean="0">
                <a:solidFill>
                  <a:srgbClr val="002060"/>
                </a:solidFill>
                <a:ea typeface="微軟正黑體" pitchFamily="34" charset="-120"/>
              </a:rPr>
              <a:t>   QNAP NAS. Don’t worry if    </a:t>
            </a:r>
          </a:p>
          <a:p>
            <a:pPr lvl="0"/>
            <a:r>
              <a:rPr lang="en-US" sz="1600" b="1" dirty="0" smtClean="0">
                <a:solidFill>
                  <a:srgbClr val="002060"/>
                </a:solidFill>
                <a:ea typeface="微軟正黑體" pitchFamily="34" charset="-120"/>
              </a:rPr>
              <a:t>   </a:t>
            </a:r>
            <a:r>
              <a:rPr lang="en-US" sz="1600" b="1" dirty="0" err="1" smtClean="0">
                <a:solidFill>
                  <a:srgbClr val="002060"/>
                </a:solidFill>
                <a:ea typeface="微軟正黑體" pitchFamily="34" charset="-120"/>
              </a:rPr>
              <a:t>iPhone</a:t>
            </a:r>
            <a:r>
              <a:rPr lang="en-US" sz="1600" b="1" dirty="0" smtClean="0">
                <a:solidFill>
                  <a:srgbClr val="002060"/>
                </a:solidFill>
                <a:ea typeface="微軟正黑體" pitchFamily="34" charset="-120"/>
              </a:rPr>
              <a:t> is lost</a:t>
            </a:r>
            <a:endParaRPr lang="en" sz="16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Shape 28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496" y="915566"/>
            <a:ext cx="4392488" cy="3749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Shape 28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46902" y="916885"/>
            <a:ext cx="4385537" cy="374309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sz="3100" dirty="0" smtClean="0">
                <a:latin typeface="Arial"/>
              </a:rPr>
              <a:t>NAS Provides Better Photo Management</a:t>
            </a:r>
            <a:endParaRPr lang="en" sz="3100" b="1" dirty="0">
              <a:latin typeface="Arial"/>
            </a:endParaRPr>
          </a:p>
        </p:txBody>
      </p:sp>
      <p:grpSp>
        <p:nvGrpSpPr>
          <p:cNvPr id="2" name="群組 13"/>
          <p:cNvGrpSpPr/>
          <p:nvPr/>
        </p:nvGrpSpPr>
        <p:grpSpPr>
          <a:xfrm>
            <a:off x="4283968" y="4051140"/>
            <a:ext cx="1224136" cy="608842"/>
            <a:chOff x="2483768" y="3972680"/>
            <a:chExt cx="1224136" cy="608842"/>
          </a:xfrm>
        </p:grpSpPr>
        <p:grpSp>
          <p:nvGrpSpPr>
            <p:cNvPr id="3" name="群組 11"/>
            <p:cNvGrpSpPr/>
            <p:nvPr/>
          </p:nvGrpSpPr>
          <p:grpSpPr>
            <a:xfrm>
              <a:off x="2483768" y="3972680"/>
              <a:ext cx="1224136" cy="608842"/>
              <a:chOff x="2483768" y="3972680"/>
              <a:chExt cx="1224136" cy="608842"/>
            </a:xfrm>
          </p:grpSpPr>
          <p:pic>
            <p:nvPicPr>
              <p:cNvPr id="11" name="圖片 10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83768" y="3972680"/>
                <a:ext cx="1224136" cy="608842"/>
              </a:xfrm>
              <a:prstGeom prst="rect">
                <a:avLst/>
              </a:prstGeom>
            </p:spPr>
          </p:pic>
          <p:pic>
            <p:nvPicPr>
              <p:cNvPr id="10" name="圖片 9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2770298">
                <a:off x="3419872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3" name="文字方塊 12"/>
            <p:cNvSpPr txBox="1"/>
            <p:nvPr/>
          </p:nvSpPr>
          <p:spPr>
            <a:xfrm>
              <a:off x="2483768" y="4011910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ea typeface="微軟正黑體" pitchFamily="34" charset="-120"/>
                </a:rPr>
                <a:t>View and edit tags</a:t>
              </a:r>
            </a:p>
          </p:txBody>
        </p:sp>
      </p:grpSp>
      <p:grpSp>
        <p:nvGrpSpPr>
          <p:cNvPr id="4" name="群組 14"/>
          <p:cNvGrpSpPr/>
          <p:nvPr/>
        </p:nvGrpSpPr>
        <p:grpSpPr>
          <a:xfrm>
            <a:off x="764703" y="4051140"/>
            <a:ext cx="1143001" cy="536834"/>
            <a:chOff x="2555776" y="4011910"/>
            <a:chExt cx="1143001" cy="536834"/>
          </a:xfrm>
        </p:grpSpPr>
        <p:grpSp>
          <p:nvGrpSpPr>
            <p:cNvPr id="5" name="群組 11"/>
            <p:cNvGrpSpPr/>
            <p:nvPr/>
          </p:nvGrpSpPr>
          <p:grpSpPr>
            <a:xfrm>
              <a:off x="2555776" y="4011910"/>
              <a:ext cx="1143001" cy="536834"/>
              <a:chOff x="2555776" y="4011910"/>
              <a:chExt cx="1143001" cy="536834"/>
            </a:xfrm>
          </p:grpSpPr>
          <p:pic>
            <p:nvPicPr>
              <p:cNvPr id="18" name="圖片 17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5776" y="4011910"/>
                <a:ext cx="1143001" cy="536834"/>
              </a:xfrm>
              <a:prstGeom prst="rect">
                <a:avLst/>
              </a:prstGeom>
            </p:spPr>
          </p:pic>
          <p:pic>
            <p:nvPicPr>
              <p:cNvPr id="19" name="圖片 18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800000">
                <a:off x="3419872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7" name="文字方塊 16"/>
            <p:cNvSpPr txBox="1"/>
            <p:nvPr/>
          </p:nvSpPr>
          <p:spPr>
            <a:xfrm>
              <a:off x="2627784" y="4025524"/>
              <a:ext cx="7920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ea typeface="微軟正黑體" pitchFamily="34" charset="-120"/>
                </a:rPr>
                <a:t>Search photos</a:t>
              </a:r>
              <a:endParaRPr lang="zh-TW" altLang="en-US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pic>
        <p:nvPicPr>
          <p:cNvPr id="16" name="Picture 2" descr="\\MARKETING\Marketing\MarketingMaterials\素材\_icons\ICON_Sabrina\Qsirch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1721" y="4041488"/>
            <a:ext cx="537017" cy="54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Shape 2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60844" y="4083918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Shape 294"/>
          <p:cNvSpPr txBox="1"/>
          <p:nvPr/>
        </p:nvSpPr>
        <p:spPr>
          <a:xfrm>
            <a:off x="6236908" y="4227934"/>
            <a:ext cx="2079508" cy="4320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002060"/>
                </a:solidFill>
              </a:rPr>
              <a:t>Photo Station</a:t>
            </a:r>
          </a:p>
        </p:txBody>
      </p:sp>
      <p:sp>
        <p:nvSpPr>
          <p:cNvPr id="22" name="Shape 294"/>
          <p:cNvSpPr txBox="1"/>
          <p:nvPr/>
        </p:nvSpPr>
        <p:spPr>
          <a:xfrm>
            <a:off x="2627784" y="4227934"/>
            <a:ext cx="936104" cy="4320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altLang="zh-TW" sz="1800" b="1" dirty="0" err="1" smtClean="0">
                <a:solidFill>
                  <a:srgbClr val="002060"/>
                </a:solidFill>
              </a:rPr>
              <a:t>Qsirch</a:t>
            </a:r>
            <a:endParaRPr lang="en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圓角矩形 29"/>
          <p:cNvSpPr/>
          <p:nvPr/>
        </p:nvSpPr>
        <p:spPr>
          <a:xfrm>
            <a:off x="3071802" y="2580057"/>
            <a:ext cx="2628000" cy="576000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cs typeface="Arial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3071802" y="3929072"/>
            <a:ext cx="2714644" cy="714380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cs typeface="Arial"/>
            </a:endParaRPr>
          </a:p>
        </p:txBody>
      </p:sp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35496" y="51470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700" b="1" dirty="0">
                <a:latin typeface="Arial"/>
              </a:rPr>
              <a:t>Photo Station 5.6 </a:t>
            </a:r>
            <a:r>
              <a:rPr lang="mr-IN" sz="2700" b="1" dirty="0" smtClean="0">
                <a:latin typeface="Arial"/>
              </a:rPr>
              <a:t>–</a:t>
            </a:r>
            <a:r>
              <a:rPr lang="en-US" sz="2700" b="1" dirty="0" smtClean="0">
                <a:latin typeface="Arial"/>
              </a:rPr>
              <a:t> Read / Write Metadata</a:t>
            </a:r>
            <a:endParaRPr lang="en" sz="2700" b="1" dirty="0">
              <a:latin typeface="Arial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323528" y="1059582"/>
            <a:ext cx="5687100" cy="10801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rgbClr val="002060"/>
              </a:buClr>
              <a:buSzPts val="1800"/>
              <a:buFont typeface="Arial" pitchFamily="34" charset="0"/>
              <a:buChar char="•"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Read EXIF / IPTC / XMP metadata in photos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rgbClr val="002060"/>
              </a:buClr>
              <a:buSzPts val="1800"/>
              <a:buFont typeface="Arial" pitchFamily="34" charset="0"/>
              <a:buChar char="•"/>
            </a:pPr>
            <a:r>
              <a:rPr lang="en-US" sz="1800" b="1" dirty="0" smtClean="0">
                <a:solidFill>
                  <a:srgbClr val="002060"/>
                </a:solidFill>
                <a:ea typeface="微軟正黑體" pitchFamily="34" charset="-120"/>
              </a:rPr>
              <a:t>Edit metadata in Photo Station and save changes to photos</a:t>
            </a:r>
            <a:endParaRPr lang="en" sz="18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pic>
        <p:nvPicPr>
          <p:cNvPr id="293" name="Shape 2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620" y="3347258"/>
            <a:ext cx="660600" cy="66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Shape 294"/>
          <p:cNvSpPr txBox="1"/>
          <p:nvPr/>
        </p:nvSpPr>
        <p:spPr>
          <a:xfrm>
            <a:off x="6596948" y="3384530"/>
            <a:ext cx="2355000" cy="61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400" b="1" dirty="0">
                <a:solidFill>
                  <a:srgbClr val="002060"/>
                </a:solidFill>
              </a:rPr>
              <a:t>Photo Station</a:t>
            </a:r>
          </a:p>
        </p:txBody>
      </p:sp>
      <p:grpSp>
        <p:nvGrpSpPr>
          <p:cNvPr id="2" name="Shape 296"/>
          <p:cNvGrpSpPr/>
          <p:nvPr/>
        </p:nvGrpSpPr>
        <p:grpSpPr>
          <a:xfrm>
            <a:off x="459701" y="2714626"/>
            <a:ext cx="2469225" cy="1676400"/>
            <a:chOff x="539450" y="1237750"/>
            <a:chExt cx="2469225" cy="1676400"/>
          </a:xfrm>
        </p:grpSpPr>
        <p:pic>
          <p:nvPicPr>
            <p:cNvPr id="297" name="Shape 29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6825" y="1237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Shape 29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32275" y="1237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Shape 29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094275" y="1237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Shape 30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39450" y="1999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Shape 30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438900" y="2126650"/>
              <a:ext cx="660600" cy="660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7" name="Shape 3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089625" y="3643320"/>
            <a:ext cx="696425" cy="696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群組 21"/>
          <p:cNvGrpSpPr/>
          <p:nvPr/>
        </p:nvGrpSpPr>
        <p:grpSpPr>
          <a:xfrm>
            <a:off x="6198687" y="1172634"/>
            <a:ext cx="1685681" cy="1399116"/>
            <a:chOff x="197233" y="548011"/>
            <a:chExt cx="2376104" cy="1972167"/>
          </a:xfrm>
        </p:grpSpPr>
        <p:pic>
          <p:nvPicPr>
            <p:cNvPr id="20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97233" y="548011"/>
              <a:ext cx="2376104" cy="1972167"/>
            </a:xfrm>
            <a:prstGeom prst="rect">
              <a:avLst/>
            </a:prstGeom>
            <a:noFill/>
          </p:spPr>
        </p:pic>
        <p:sp>
          <p:nvSpPr>
            <p:cNvPr id="21" name="文字方塊 20"/>
            <p:cNvSpPr txBox="1"/>
            <p:nvPr/>
          </p:nvSpPr>
          <p:spPr>
            <a:xfrm>
              <a:off x="399573" y="766193"/>
              <a:ext cx="2060617" cy="836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Metadata will be kept</a:t>
              </a:r>
              <a:endParaRPr lang="en" altLang="zh-TW" sz="16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pic>
        <p:nvPicPr>
          <p:cNvPr id="305" name="Shape 305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6660232" y="1995686"/>
            <a:ext cx="2028585" cy="131857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/>
          <p:cNvSpPr txBox="1"/>
          <p:nvPr/>
        </p:nvSpPr>
        <p:spPr>
          <a:xfrm>
            <a:off x="3122150" y="2714626"/>
            <a:ext cx="26642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r>
              <a:rPr lang="en" altLang="zh-TW" b="1" dirty="0" smtClean="0">
                <a:solidFill>
                  <a:schemeClr val="bg1"/>
                </a:solidFill>
                <a:ea typeface="微軟正黑體" pitchFamily="34" charset="-120"/>
              </a:rPr>
              <a:t>EXIF / IPTC / XMP</a:t>
            </a:r>
            <a:r>
              <a:rPr lang="zh-TW" altLang="en-US" b="1" dirty="0" smtClean="0">
                <a:solidFill>
                  <a:schemeClr val="bg1"/>
                </a:solidFill>
                <a:ea typeface="微軟正黑體" pitchFamily="34" charset="-120"/>
              </a:rPr>
              <a:t> </a:t>
            </a:r>
            <a:r>
              <a:rPr lang="en" altLang="zh-TW" b="1" dirty="0" smtClean="0">
                <a:solidFill>
                  <a:schemeClr val="bg1"/>
                </a:solidFill>
                <a:ea typeface="微軟正黑體" pitchFamily="34" charset="-120"/>
              </a:rPr>
              <a:t>metadata</a:t>
            </a:r>
            <a:endParaRPr lang="zh-TW" altLang="en-US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347864" y="401191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 smtClean="0">
                <a:solidFill>
                  <a:schemeClr val="bg1"/>
                </a:solidFill>
                <a:ea typeface="微軟正黑體" pitchFamily="34" charset="-120"/>
              </a:rPr>
              <a:t>Date taken / Tag / Description / Title / GPS</a:t>
            </a:r>
            <a:endParaRPr lang="en" altLang="zh-TW" b="1" dirty="0" smtClean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32" name="向右箭號 31"/>
          <p:cNvSpPr/>
          <p:nvPr/>
        </p:nvSpPr>
        <p:spPr>
          <a:xfrm>
            <a:off x="3000362" y="3262165"/>
            <a:ext cx="2857521" cy="212560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cs typeface="Arial"/>
            </a:endParaRPr>
          </a:p>
        </p:txBody>
      </p:sp>
      <p:sp>
        <p:nvSpPr>
          <p:cNvPr id="33" name="向右箭號 32"/>
          <p:cNvSpPr/>
          <p:nvPr/>
        </p:nvSpPr>
        <p:spPr>
          <a:xfrm rot="10800000">
            <a:off x="3000363" y="3571881"/>
            <a:ext cx="2857521" cy="212560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4"/>
          <p:cNvGrpSpPr/>
          <p:nvPr/>
        </p:nvGrpSpPr>
        <p:grpSpPr>
          <a:xfrm>
            <a:off x="323528" y="2777120"/>
            <a:ext cx="2855167" cy="1437110"/>
            <a:chOff x="1691680" y="699542"/>
            <a:chExt cx="3342621" cy="1682463"/>
          </a:xfrm>
        </p:grpSpPr>
        <p:grpSp>
          <p:nvGrpSpPr>
            <p:cNvPr id="3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77" name="圖片 37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78" name="文字方塊 38"/>
              <p:cNvSpPr txBox="1"/>
              <p:nvPr/>
            </p:nvSpPr>
            <p:spPr>
              <a:xfrm>
                <a:off x="4067944" y="1646394"/>
                <a:ext cx="1800200" cy="3963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16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Hardworking</a:t>
                </a:r>
                <a:endParaRPr lang="en" altLang="zh-TW" sz="16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76" name="Shape 9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4" name="群組 39"/>
          <p:cNvGrpSpPr/>
          <p:nvPr/>
        </p:nvGrpSpPr>
        <p:grpSpPr>
          <a:xfrm>
            <a:off x="3923928" y="2777120"/>
            <a:ext cx="2855167" cy="1437110"/>
            <a:chOff x="1691680" y="699542"/>
            <a:chExt cx="3342621" cy="1682463"/>
          </a:xfrm>
        </p:grpSpPr>
        <p:grpSp>
          <p:nvGrpSpPr>
            <p:cNvPr id="5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82" name="圖片 42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83" name="文字方塊 43"/>
              <p:cNvSpPr txBox="1"/>
              <p:nvPr/>
            </p:nvSpPr>
            <p:spPr>
              <a:xfrm>
                <a:off x="4086340" y="1610361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0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Careful</a:t>
                </a:r>
                <a:endParaRPr lang="en" altLang="zh-TW" sz="20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81" name="Shape 97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84" name="Shape 60"/>
          <p:cNvSpPr txBox="1">
            <a:spLocks noGrp="1"/>
          </p:cNvSpPr>
          <p:nvPr>
            <p:ph type="title"/>
          </p:nvPr>
        </p:nvSpPr>
        <p:spPr>
          <a:xfrm>
            <a:off x="35496" y="51470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2900" b="1" dirty="0" smtClean="0">
                <a:solidFill>
                  <a:schemeClr val="bg1"/>
                </a:solidFill>
                <a:latin typeface="Arial"/>
              </a:rPr>
              <a:t>Common ways to organize photos in </a:t>
            </a:r>
            <a:r>
              <a:rPr lang="en-US" sz="2900" b="1" dirty="0" err="1" smtClean="0">
                <a:solidFill>
                  <a:schemeClr val="bg1"/>
                </a:solidFill>
                <a:latin typeface="Arial"/>
              </a:rPr>
              <a:t>iPhone</a:t>
            </a:r>
            <a:endParaRPr lang="en" sz="2900" b="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6" name="群組 16"/>
          <p:cNvGrpSpPr/>
          <p:nvPr/>
        </p:nvGrpSpPr>
        <p:grpSpPr>
          <a:xfrm>
            <a:off x="7092279" y="555524"/>
            <a:ext cx="1752610" cy="1434399"/>
            <a:chOff x="4726111" y="2482458"/>
            <a:chExt cx="2326576" cy="1904153"/>
          </a:xfrm>
        </p:grpSpPr>
        <p:pic>
          <p:nvPicPr>
            <p:cNvPr id="86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 rot="10800000" flipH="1">
              <a:off x="4726111" y="2482458"/>
              <a:ext cx="2294161" cy="1904153"/>
            </a:xfrm>
            <a:prstGeom prst="rect">
              <a:avLst/>
            </a:prstGeom>
            <a:noFill/>
          </p:spPr>
        </p:pic>
        <p:sp>
          <p:nvSpPr>
            <p:cNvPr id="87" name="文字方塊 18"/>
            <p:cNvSpPr txBox="1"/>
            <p:nvPr/>
          </p:nvSpPr>
          <p:spPr>
            <a:xfrm>
              <a:off x="5012881" y="3058312"/>
              <a:ext cx="2039806" cy="857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How about you?</a:t>
              </a:r>
              <a:endParaRPr lang="en" altLang="zh-TW" sz="18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7" name="群組 24"/>
          <p:cNvGrpSpPr/>
          <p:nvPr/>
        </p:nvGrpSpPr>
        <p:grpSpPr>
          <a:xfrm>
            <a:off x="323528" y="1062632"/>
            <a:ext cx="2855167" cy="1437110"/>
            <a:chOff x="1691680" y="699542"/>
            <a:chExt cx="3342621" cy="1682463"/>
          </a:xfrm>
        </p:grpSpPr>
        <p:grpSp>
          <p:nvGrpSpPr>
            <p:cNvPr id="8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91" name="圖片 27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92" name="文字方塊 28"/>
              <p:cNvSpPr txBox="1"/>
              <p:nvPr/>
            </p:nvSpPr>
            <p:spPr>
              <a:xfrm>
                <a:off x="4067944" y="1610355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0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Lazy</a:t>
                </a:r>
                <a:endParaRPr lang="en" altLang="zh-TW" sz="20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90" name="Shape 97"/>
            <p:cNvPicPr preferRelativeResize="0"/>
            <p:nvPr/>
          </p:nvPicPr>
          <p:blipFill>
            <a:blip r:embed="rId7"/>
            <a:stretch>
              <a:fillRect/>
            </a:stretch>
          </p:blipFill>
          <p:spPr>
            <a:xfrm>
              <a:off x="1691680" y="699542"/>
              <a:ext cx="1658255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9" name="群組 29"/>
          <p:cNvGrpSpPr/>
          <p:nvPr/>
        </p:nvGrpSpPr>
        <p:grpSpPr>
          <a:xfrm>
            <a:off x="3923928" y="1062632"/>
            <a:ext cx="2855166" cy="1437110"/>
            <a:chOff x="1691681" y="699542"/>
            <a:chExt cx="3342620" cy="1682463"/>
          </a:xfrm>
        </p:grpSpPr>
        <p:grpSp>
          <p:nvGrpSpPr>
            <p:cNvPr id="10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96" name="圖片 32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97" name="文字方塊 33"/>
              <p:cNvSpPr txBox="1"/>
              <p:nvPr/>
            </p:nvSpPr>
            <p:spPr>
              <a:xfrm>
                <a:off x="4067944" y="1610358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0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Smart</a:t>
                </a:r>
                <a:endParaRPr lang="en" altLang="zh-TW" sz="20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95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1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99" name="Shape 66"/>
          <p:cNvSpPr txBox="1"/>
          <p:nvPr/>
        </p:nvSpPr>
        <p:spPr>
          <a:xfrm>
            <a:off x="5159242" y="2067694"/>
            <a:ext cx="2941150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2060"/>
                </a:solidFill>
                <a:ea typeface="微軟正黑體" pitchFamily="34" charset="-120"/>
              </a:rPr>
              <a:t>Use other apps to automatically organize</a:t>
            </a:r>
            <a:endParaRPr lang="en" sz="20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sp>
        <p:nvSpPr>
          <p:cNvPr id="100" name="Shape 67"/>
          <p:cNvSpPr txBox="1"/>
          <p:nvPr/>
        </p:nvSpPr>
        <p:spPr>
          <a:xfrm>
            <a:off x="1547664" y="3782182"/>
            <a:ext cx="2664296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2060"/>
                </a:solidFill>
                <a:ea typeface="微軟正黑體" pitchFamily="34" charset="-120"/>
              </a:rPr>
              <a:t>Use the Photos app to create albums</a:t>
            </a:r>
            <a:endParaRPr lang="en" sz="20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sp>
        <p:nvSpPr>
          <p:cNvPr id="101" name="Shape 68"/>
          <p:cNvSpPr txBox="1"/>
          <p:nvPr/>
        </p:nvSpPr>
        <p:spPr>
          <a:xfrm>
            <a:off x="5159242" y="3782182"/>
            <a:ext cx="3079932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2060"/>
                </a:solidFill>
                <a:ea typeface="微軟正黑體" pitchFamily="34" charset="-120"/>
              </a:rPr>
              <a:t>Import photos to a computer to organize</a:t>
            </a:r>
            <a:endParaRPr lang="en" sz="20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sp>
        <p:nvSpPr>
          <p:cNvPr id="31" name="Shape 66"/>
          <p:cNvSpPr txBox="1"/>
          <p:nvPr/>
        </p:nvSpPr>
        <p:spPr>
          <a:xfrm>
            <a:off x="1547664" y="2067694"/>
            <a:ext cx="2016224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2000" b="1" dirty="0" smtClean="0">
                <a:solidFill>
                  <a:srgbClr val="002060"/>
                </a:solidFill>
                <a:ea typeface="微軟正黑體" pitchFamily="34" charset="-120"/>
              </a:rPr>
              <a:t>Never organize photos</a:t>
            </a:r>
            <a:endParaRPr lang="en" altLang="zh-TW" sz="20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Shape 3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2576" y="2306582"/>
            <a:ext cx="1273280" cy="127328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Shape 318"/>
          <p:cNvSpPr txBox="1"/>
          <p:nvPr/>
        </p:nvSpPr>
        <p:spPr>
          <a:xfrm>
            <a:off x="1835696" y="3579862"/>
            <a:ext cx="3578918" cy="7920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" sz="3600" b="1" dirty="0"/>
              <a:t>Photo Tagger</a:t>
            </a: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4">
            <a:alphaModFix/>
          </a:blip>
          <a:srcRect l="5202" r="7506"/>
          <a:stretch/>
        </p:blipFill>
        <p:spPr>
          <a:xfrm>
            <a:off x="3402308" y="1203598"/>
            <a:ext cx="1775405" cy="2409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Shape 320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699720" y="843558"/>
            <a:ext cx="2832720" cy="3970982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Shape 322"/>
          <p:cNvSpPr txBox="1"/>
          <p:nvPr/>
        </p:nvSpPr>
        <p:spPr>
          <a:xfrm>
            <a:off x="323528" y="1273336"/>
            <a:ext cx="2472927" cy="57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41BAB7"/>
                </a:solidFill>
                <a:ea typeface="微軟正黑體" pitchFamily="34" charset="-120"/>
              </a:rPr>
              <a:t>Try it now!</a:t>
            </a:r>
            <a:endParaRPr lang="en" sz="2800" b="1" dirty="0">
              <a:solidFill>
                <a:srgbClr val="41BAB7"/>
              </a:solidFill>
              <a:ea typeface="微軟正黑體" pitchFamily="34" charset="-120"/>
            </a:endParaRP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</p:spPr>
        <p:txBody>
          <a:bodyPr/>
          <a:lstStyle/>
          <a:p>
            <a:pPr lvl="0"/>
            <a:r>
              <a:rPr lang="en-US" altLang="zh-TW" sz="3200" dirty="0" smtClean="0">
                <a:latin typeface="Arial"/>
              </a:rPr>
              <a:t>Flexible photo management for </a:t>
            </a:r>
            <a:r>
              <a:rPr lang="en-US" altLang="zh-TW" sz="3200" dirty="0" err="1" smtClean="0">
                <a:latin typeface="Arial"/>
              </a:rPr>
              <a:t>iPhone</a:t>
            </a:r>
            <a:endParaRPr lang="zh-TW" altLang="en-US" sz="3200" dirty="0">
              <a:latin typeface="Arial"/>
            </a:endParaRPr>
          </a:p>
        </p:txBody>
      </p:sp>
      <p:pic>
        <p:nvPicPr>
          <p:cNvPr id="11" name="Shape 3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300970" y="1129320"/>
            <a:ext cx="722350" cy="72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7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43718" y="2211710"/>
            <a:ext cx="3347364" cy="2931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619672" y="2585384"/>
            <a:ext cx="4139920" cy="28666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79"/>
          <p:cNvSpPr txBox="1"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 b="1" dirty="0" smtClean="0">
                <a:latin typeface="Arial"/>
              </a:rPr>
              <a:t>Find the best way to organize photos</a:t>
            </a:r>
            <a:endParaRPr lang="en" sz="3400" b="1" dirty="0">
              <a:latin typeface="Arial"/>
            </a:endParaRPr>
          </a:p>
        </p:txBody>
      </p:sp>
      <p:grpSp>
        <p:nvGrpSpPr>
          <p:cNvPr id="21" name="群組 11"/>
          <p:cNvGrpSpPr/>
          <p:nvPr/>
        </p:nvGrpSpPr>
        <p:grpSpPr>
          <a:xfrm>
            <a:off x="7092280" y="1690372"/>
            <a:ext cx="2016224" cy="1673466"/>
            <a:chOff x="5004048" y="2914508"/>
            <a:chExt cx="2016224" cy="1673466"/>
          </a:xfrm>
        </p:grpSpPr>
        <p:pic>
          <p:nvPicPr>
            <p:cNvPr id="22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04048" y="2914508"/>
              <a:ext cx="2016224" cy="1673466"/>
            </a:xfrm>
            <a:prstGeom prst="rect">
              <a:avLst/>
            </a:prstGeom>
            <a:noFill/>
          </p:spPr>
        </p:pic>
        <p:sp>
          <p:nvSpPr>
            <p:cNvPr id="23" name="文字方塊 10"/>
            <p:cNvSpPr txBox="1"/>
            <p:nvPr/>
          </p:nvSpPr>
          <p:spPr>
            <a:xfrm>
              <a:off x="5220072" y="3147814"/>
              <a:ext cx="1584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Let’s find the best way</a:t>
              </a:r>
              <a:endParaRPr lang="en" altLang="zh-TW" sz="1800" b="1" dirty="0" smtClean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24" name="群組 18"/>
          <p:cNvGrpSpPr/>
          <p:nvPr/>
        </p:nvGrpSpPr>
        <p:grpSpPr>
          <a:xfrm>
            <a:off x="3419872" y="1059582"/>
            <a:ext cx="3312368" cy="1895852"/>
            <a:chOff x="3265569" y="1059582"/>
            <a:chExt cx="3548966" cy="2031270"/>
          </a:xfrm>
        </p:grpSpPr>
        <p:pic>
          <p:nvPicPr>
            <p:cNvPr id="25" name="圖片 8" descr="P3_TAG-0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872" y="1059582"/>
              <a:ext cx="3240360" cy="2031270"/>
            </a:xfrm>
            <a:prstGeom prst="rect">
              <a:avLst/>
            </a:prstGeom>
          </p:spPr>
        </p:pic>
        <p:sp>
          <p:nvSpPr>
            <p:cNvPr id="26" name="文字方塊 12"/>
            <p:cNvSpPr txBox="1"/>
            <p:nvPr/>
          </p:nvSpPr>
          <p:spPr>
            <a:xfrm>
              <a:off x="3265569" y="1059582"/>
              <a:ext cx="3548966" cy="890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2400" b="1" dirty="0" smtClean="0">
                  <a:solidFill>
                    <a:srgbClr val="FFFFFF"/>
                  </a:solidFill>
                  <a:ea typeface="微軟正黑體" pitchFamily="34" charset="-120"/>
                </a:rPr>
                <a:t>Similarity</a:t>
              </a:r>
              <a:r>
                <a:rPr lang="en" altLang="zh-TW" sz="2400" b="1" dirty="0" smtClean="0">
                  <a:solidFill>
                    <a:srgbClr val="FFFFFF"/>
                  </a:solidFill>
                  <a:ea typeface="微軟正黑體" pitchFamily="34" charset="-120"/>
                </a:rPr>
                <a:t> (50%)</a:t>
              </a:r>
            </a:p>
            <a:p>
              <a:pPr algn="ctr"/>
              <a:endParaRPr lang="zh-TW" altLang="en-US" sz="2400" dirty="0">
                <a:ea typeface="微軟正黑體" pitchFamily="34" charset="-120"/>
              </a:endParaRPr>
            </a:p>
          </p:txBody>
        </p:sp>
        <p:sp>
          <p:nvSpPr>
            <p:cNvPr id="27" name="文字方塊 13"/>
            <p:cNvSpPr txBox="1"/>
            <p:nvPr/>
          </p:nvSpPr>
          <p:spPr>
            <a:xfrm>
              <a:off x="3563887" y="1635105"/>
              <a:ext cx="3096345" cy="840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500" b="1" dirty="0" smtClean="0">
                  <a:solidFill>
                    <a:srgbClr val="002060"/>
                  </a:solidFill>
                  <a:ea typeface="微軟正黑體" pitchFamily="34" charset="-120"/>
                </a:rPr>
                <a:t>Similarity between organizing </a:t>
              </a:r>
              <a:r>
                <a:rPr lang="en" altLang="zh-TW" sz="1500" b="1" dirty="0">
                  <a:solidFill>
                    <a:srgbClr val="002060"/>
                  </a:solidFill>
                  <a:ea typeface="微軟正黑體" pitchFamily="34" charset="-120"/>
                </a:rPr>
                <a:t>result </a:t>
              </a:r>
              <a:r>
                <a:rPr lang="en" altLang="zh-TW" sz="1500" b="1" dirty="0" smtClean="0">
                  <a:solidFill>
                    <a:srgbClr val="002060"/>
                  </a:solidFill>
                  <a:ea typeface="微軟正黑體" pitchFamily="34" charset="-120"/>
                </a:rPr>
                <a:t>and what </a:t>
              </a:r>
              <a:r>
                <a:rPr lang="en" altLang="zh-TW" sz="1500" b="1" dirty="0">
                  <a:solidFill>
                    <a:srgbClr val="002060"/>
                  </a:solidFill>
                  <a:ea typeface="微軟正黑體" pitchFamily="34" charset="-120"/>
                </a:rPr>
                <a:t>you want. More similar, more points.</a:t>
              </a:r>
              <a:endParaRPr lang="en" altLang="zh-TW" sz="1500" b="1" dirty="0" smtClean="0">
                <a:solidFill>
                  <a:srgbClr val="002060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28" name="群組 17"/>
          <p:cNvGrpSpPr/>
          <p:nvPr/>
        </p:nvGrpSpPr>
        <p:grpSpPr>
          <a:xfrm>
            <a:off x="251520" y="1059582"/>
            <a:ext cx="3024337" cy="1895852"/>
            <a:chOff x="107504" y="1059582"/>
            <a:chExt cx="3240361" cy="2031270"/>
          </a:xfrm>
        </p:grpSpPr>
        <p:pic>
          <p:nvPicPr>
            <p:cNvPr id="29" name="圖片 14" descr="P3_TAG-01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504" y="1059582"/>
              <a:ext cx="3240359" cy="2031270"/>
            </a:xfrm>
            <a:prstGeom prst="rect">
              <a:avLst/>
            </a:prstGeom>
          </p:spPr>
        </p:pic>
        <p:sp>
          <p:nvSpPr>
            <p:cNvPr id="30" name="文字方塊 15"/>
            <p:cNvSpPr txBox="1"/>
            <p:nvPr/>
          </p:nvSpPr>
          <p:spPr>
            <a:xfrm>
              <a:off x="107504" y="1131590"/>
              <a:ext cx="3240360" cy="758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2000" b="1" dirty="0" smtClean="0">
                  <a:solidFill>
                    <a:srgbClr val="FFFFFF"/>
                  </a:solidFill>
                  <a:ea typeface="微軟正黑體" pitchFamily="34" charset="-120"/>
                </a:rPr>
                <a:t>Organizing effort</a:t>
              </a:r>
              <a:r>
                <a:rPr lang="en" altLang="zh-TW" sz="2000" b="1" dirty="0" smtClean="0">
                  <a:solidFill>
                    <a:srgbClr val="FFFFFF"/>
                  </a:solidFill>
                  <a:ea typeface="微軟正黑體" pitchFamily="34" charset="-120"/>
                </a:rPr>
                <a:t> (50%)</a:t>
              </a:r>
            </a:p>
            <a:p>
              <a:pPr algn="ctr"/>
              <a:endParaRPr lang="zh-TW" altLang="en-US" sz="2000" dirty="0">
                <a:ea typeface="微軟正黑體" pitchFamily="34" charset="-120"/>
              </a:endParaRPr>
            </a:p>
          </p:txBody>
        </p:sp>
        <p:sp>
          <p:nvSpPr>
            <p:cNvPr id="31" name="文字方塊 16"/>
            <p:cNvSpPr txBox="1"/>
            <p:nvPr/>
          </p:nvSpPr>
          <p:spPr>
            <a:xfrm>
              <a:off x="107505" y="1676793"/>
              <a:ext cx="3240360" cy="699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1600"/>
                </a:spcAft>
              </a:pPr>
              <a:r>
                <a:rPr lang="en" altLang="zh-TW" sz="1600" b="1" dirty="0">
                  <a:solidFill>
                    <a:srgbClr val="002060"/>
                  </a:solidFill>
                  <a:ea typeface="微軟正黑體" pitchFamily="34" charset="-120"/>
                </a:rPr>
                <a:t>Effort </a:t>
              </a:r>
              <a:r>
                <a:rPr lang="en" altLang="zh-TW" sz="1600" b="1" dirty="0" smtClean="0">
                  <a:solidFill>
                    <a:srgbClr val="002060"/>
                  </a:solidFill>
                  <a:ea typeface="微軟正黑體" pitchFamily="34" charset="-120"/>
                </a:rPr>
                <a:t>for </a:t>
              </a:r>
              <a:r>
                <a:rPr lang="en" altLang="zh-TW" sz="1600" b="1" dirty="0">
                  <a:solidFill>
                    <a:srgbClr val="002060"/>
                  </a:solidFill>
                  <a:ea typeface="微軟正黑體" pitchFamily="34" charset="-120"/>
                </a:rPr>
                <a:t>organizing photos. Less effort gets more points.</a:t>
              </a:r>
              <a:endParaRPr lang="en" altLang="zh-TW" sz="1600" b="1" dirty="0" smtClean="0">
                <a:solidFill>
                  <a:srgbClr val="002060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88"/>
          <p:cNvSpPr txBox="1">
            <a:spLocks noGrp="1"/>
          </p:cNvSpPr>
          <p:nvPr>
            <p:ph type="title"/>
          </p:nvPr>
        </p:nvSpPr>
        <p:spPr>
          <a:xfrm>
            <a:off x="179512" y="-1717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3800" dirty="0" smtClean="0">
                <a:latin typeface="Arial"/>
              </a:rPr>
              <a:t>Never organize photos</a:t>
            </a:r>
            <a:endParaRPr lang="en" sz="3800" b="1" dirty="0">
              <a:latin typeface="Arial"/>
            </a:endParaRPr>
          </a:p>
        </p:txBody>
      </p:sp>
      <p:grpSp>
        <p:nvGrpSpPr>
          <p:cNvPr id="28" name="群組 15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29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34" name="Shape 92"/>
              <p:cNvPicPr preferRelativeResize="0"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5" name="Shape 93"/>
              <p:cNvSpPr txBox="1"/>
              <p:nvPr/>
            </p:nvSpPr>
            <p:spPr>
              <a:xfrm>
                <a:off x="1259632" y="2686058"/>
                <a:ext cx="4212976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Just take photos. No effort!</a:t>
                </a:r>
                <a:endParaRPr lang="en" sz="1600" b="1" dirty="0" smtClean="0">
                  <a:solidFill>
                    <a:schemeClr val="accent5"/>
                  </a:solidFill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Sort photos by date taken</a:t>
                </a:r>
                <a:endParaRPr lang="en" sz="1600" b="1" dirty="0">
                  <a:solidFill>
                    <a:schemeClr val="accent5"/>
                  </a:solidFill>
                  <a:ea typeface="微軟正黑體" pitchFamily="34" charset="-120"/>
                </a:endParaRPr>
              </a:p>
            </p:txBody>
          </p:sp>
        </p:grpSp>
        <p:cxnSp>
          <p:nvCxnSpPr>
            <p:cNvPr id="30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31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32" name="Shape 95"/>
              <p:cNvPicPr preferRelativeResize="0"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" name="Shape 93"/>
              <p:cNvSpPr txBox="1"/>
              <p:nvPr/>
            </p:nvSpPr>
            <p:spPr>
              <a:xfrm>
                <a:off x="1475656" y="3579862"/>
                <a:ext cx="4104456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It’s difficult to find photos</a:t>
                </a:r>
                <a:endParaRPr lang="en" sz="1600" b="1" dirty="0" smtClean="0">
                  <a:solidFill>
                    <a:schemeClr val="accent6">
                      <a:lumMod val="50000"/>
                    </a:schemeClr>
                  </a:solidFill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Seldom view photos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ea typeface="微軟正黑體" pitchFamily="34" charset="-120"/>
                </a:endParaRPr>
              </a:p>
            </p:txBody>
          </p:sp>
        </p:grpSp>
      </p:grpSp>
      <p:grpSp>
        <p:nvGrpSpPr>
          <p:cNvPr id="36" name="群組 20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37" name="圖片 16" descr="P4-7_評分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38" name="Shape 8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文字方塊 17"/>
            <p:cNvSpPr txBox="1"/>
            <p:nvPr/>
          </p:nvSpPr>
          <p:spPr>
            <a:xfrm>
              <a:off x="7380312" y="1585124"/>
              <a:ext cx="11521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Effort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50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40" name="文字方塊 18"/>
            <p:cNvSpPr txBox="1"/>
            <p:nvPr/>
          </p:nvSpPr>
          <p:spPr>
            <a:xfrm>
              <a:off x="7380312" y="2017172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Similarity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5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41" name="文字方塊 19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ea typeface="微軟正黑體" pitchFamily="34" charset="-120"/>
                </a:rPr>
                <a:t>55</a:t>
              </a:r>
              <a:endParaRPr lang="zh-TW" altLang="en-US" sz="6000" b="1" dirty="0">
                <a:solidFill>
                  <a:srgbClr val="FF0000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42" name="群組 25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43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45" name="圖片 22" descr="人名旁邊介紹框-01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46" name="文字方塊 23"/>
              <p:cNvSpPr txBox="1"/>
              <p:nvPr/>
            </p:nvSpPr>
            <p:spPr>
              <a:xfrm>
                <a:off x="4067944" y="1598343"/>
                <a:ext cx="1800200" cy="4924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6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Lazy</a:t>
                </a:r>
                <a:endParaRPr lang="en" altLang="zh-TW" sz="26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44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0" y="699542"/>
              <a:ext cx="1658255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27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34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36" name="圖片 30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37" name="文字方塊 31"/>
              <p:cNvSpPr txBox="1"/>
              <p:nvPr/>
            </p:nvSpPr>
            <p:spPr>
              <a:xfrm>
                <a:off x="4067944" y="1598346"/>
                <a:ext cx="1800200" cy="4924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6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Smart</a:t>
                </a:r>
                <a:endParaRPr lang="en" altLang="zh-TW" sz="26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35" name="Shape 9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38" name="群組 21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39" name="圖片 22" descr="P4-7_評分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40" name="Shape 8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文字方塊 24"/>
            <p:cNvSpPr txBox="1"/>
            <p:nvPr/>
          </p:nvSpPr>
          <p:spPr>
            <a:xfrm>
              <a:off x="7308304" y="1585124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Effort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45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42" name="文字方塊 25"/>
            <p:cNvSpPr txBox="1"/>
            <p:nvPr/>
          </p:nvSpPr>
          <p:spPr>
            <a:xfrm>
              <a:off x="7308304" y="2017172"/>
              <a:ext cx="15121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Similarity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25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43" name="文字方塊 26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ea typeface="微軟正黑體" pitchFamily="34" charset="-120"/>
                </a:rPr>
                <a:t>70</a:t>
              </a:r>
              <a:endParaRPr lang="zh-TW" altLang="en-US" sz="6000" b="1" dirty="0">
                <a:solidFill>
                  <a:srgbClr val="FF0000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44" name="群組 12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45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50" name="Shape 92"/>
              <p:cNvPicPr preferRelativeResize="0"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1" name="Shape 93"/>
              <p:cNvSpPr txBox="1"/>
              <p:nvPr/>
            </p:nvSpPr>
            <p:spPr>
              <a:xfrm>
                <a:off x="1259632" y="2686058"/>
                <a:ext cx="4212976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Less effort after uploading</a:t>
                </a:r>
                <a:endParaRPr lang="en" sz="1600" b="1" dirty="0" smtClean="0">
                  <a:solidFill>
                    <a:schemeClr val="accent5"/>
                  </a:solidFill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Basic categories: People/Place/Things</a:t>
                </a:r>
              </a:p>
            </p:txBody>
          </p:sp>
        </p:grpSp>
        <p:cxnSp>
          <p:nvCxnSpPr>
            <p:cNvPr id="46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47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48" name="Shape 95"/>
              <p:cNvPicPr preferRelativeResize="0"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9" name="Shape 93"/>
              <p:cNvSpPr txBox="1"/>
              <p:nvPr/>
            </p:nvSpPr>
            <p:spPr>
              <a:xfrm>
                <a:off x="1475656" y="3579862"/>
                <a:ext cx="4104456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You have to find a suitable app first</a:t>
                </a:r>
                <a:endParaRPr lang="en" sz="1600" b="1" dirty="0" smtClean="0">
                  <a:solidFill>
                    <a:schemeClr val="accent6">
                      <a:lumMod val="50000"/>
                    </a:schemeClr>
                  </a:solidFill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Results may differ from what you want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ea typeface="微軟正黑體" pitchFamily="34" charset="-120"/>
                </a:endParaRPr>
              </a:p>
            </p:txBody>
          </p:sp>
        </p:grpSp>
      </p:grpSp>
      <p:sp>
        <p:nvSpPr>
          <p:cNvPr id="52" name="Shape 103"/>
          <p:cNvSpPr txBox="1"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indent="-69850">
              <a:buSzPts val="1100"/>
            </a:pPr>
            <a:r>
              <a:rPr lang="en" sz="3100" dirty="0">
                <a:latin typeface="Arial"/>
              </a:rPr>
              <a:t>Use other apps to automatically </a:t>
            </a:r>
            <a:r>
              <a:rPr lang="en" sz="3100" dirty="0" smtClean="0">
                <a:latin typeface="Arial"/>
              </a:rPr>
              <a:t>organize</a:t>
            </a:r>
            <a:endParaRPr lang="en" sz="3100" b="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21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34" name="圖片 22" descr="P4-7_評分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35" name="Shape 89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文字方塊 24"/>
            <p:cNvSpPr txBox="1"/>
            <p:nvPr/>
          </p:nvSpPr>
          <p:spPr>
            <a:xfrm>
              <a:off x="7308304" y="1585124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Effort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25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37" name="文字方塊 25"/>
            <p:cNvSpPr txBox="1"/>
            <p:nvPr/>
          </p:nvSpPr>
          <p:spPr>
            <a:xfrm>
              <a:off x="7308304" y="2017172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Similarity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40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38" name="文字方塊 26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ea typeface="微軟正黑體" pitchFamily="34" charset="-120"/>
                </a:rPr>
                <a:t>65</a:t>
              </a:r>
              <a:endParaRPr lang="zh-TW" altLang="en-US" sz="6000" b="1" dirty="0">
                <a:solidFill>
                  <a:srgbClr val="FF0000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39" name="群組 12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40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45" name="Shape 92"/>
              <p:cNvPicPr preferRelativeResize="0"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6" name="Shape 93"/>
              <p:cNvSpPr txBox="1"/>
              <p:nvPr/>
            </p:nvSpPr>
            <p:spPr>
              <a:xfrm>
                <a:off x="1187624" y="2686058"/>
                <a:ext cx="4068960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All the categories are what you want</a:t>
                </a:r>
              </a:p>
            </p:txBody>
          </p:sp>
        </p:grpSp>
        <p:cxnSp>
          <p:nvCxnSpPr>
            <p:cNvPr id="41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42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43" name="Shape 95"/>
              <p:cNvPicPr preferRelativeResize="0"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" name="Shape 93"/>
              <p:cNvSpPr txBox="1"/>
              <p:nvPr/>
            </p:nvSpPr>
            <p:spPr>
              <a:xfrm>
                <a:off x="1403648" y="3579862"/>
                <a:ext cx="4248472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More effort. You need to find photos   </a:t>
                </a:r>
              </a:p>
              <a:p>
                <a:pPr lvl="0">
                  <a:buClr>
                    <a:schemeClr val="accent5"/>
                  </a:buClr>
                  <a:buSzPts val="1800"/>
                </a:pP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   first, then organize </a:t>
                </a:r>
                <a:endParaRPr lang="en" sz="1600" b="1" dirty="0" smtClean="0">
                  <a:solidFill>
                    <a:schemeClr val="accent6">
                      <a:lumMod val="50000"/>
                    </a:schemeClr>
                  </a:solidFill>
                  <a:ea typeface="微軟正黑體" pitchFamily="34" charset="-120"/>
                </a:endParaRPr>
              </a:p>
            </p:txBody>
          </p:sp>
        </p:grpSp>
      </p:grpSp>
      <p:sp>
        <p:nvSpPr>
          <p:cNvPr id="47" name="Shape 118"/>
          <p:cNvSpPr txBox="1">
            <a:spLocks noGrp="1"/>
          </p:cNvSpPr>
          <p:nvPr>
            <p:ph type="title"/>
          </p:nvPr>
        </p:nvSpPr>
        <p:spPr>
          <a:xfrm>
            <a:off x="227864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sz="3300" dirty="0">
                <a:latin typeface="Arial"/>
              </a:rPr>
              <a:t>Use </a:t>
            </a:r>
            <a:r>
              <a:rPr lang="en" sz="3300" dirty="0" smtClean="0">
                <a:latin typeface="Arial"/>
              </a:rPr>
              <a:t>the Photos app to </a:t>
            </a:r>
            <a:r>
              <a:rPr lang="en" sz="3300" dirty="0">
                <a:latin typeface="Arial"/>
              </a:rPr>
              <a:t>create albums</a:t>
            </a:r>
            <a:endParaRPr lang="en" sz="3300" b="1" dirty="0">
              <a:latin typeface="Arial"/>
            </a:endParaRPr>
          </a:p>
        </p:txBody>
      </p:sp>
      <p:grpSp>
        <p:nvGrpSpPr>
          <p:cNvPr id="48" name="群組 27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49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51" name="圖片 30" descr="人名旁邊介紹框-01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52" name="文字方塊 31"/>
              <p:cNvSpPr txBox="1"/>
              <p:nvPr/>
            </p:nvSpPr>
            <p:spPr>
              <a:xfrm>
                <a:off x="4067944" y="1644516"/>
                <a:ext cx="1800200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0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Hardworking</a:t>
                </a:r>
                <a:endParaRPr lang="en" altLang="zh-TW" sz="20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50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21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34" name="圖片 22" descr="P4-7_評分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35" name="Shape 89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文字方塊 24"/>
            <p:cNvSpPr txBox="1"/>
            <p:nvPr/>
          </p:nvSpPr>
          <p:spPr>
            <a:xfrm>
              <a:off x="7308304" y="1585124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Effort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20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37" name="文字方塊 25"/>
            <p:cNvSpPr txBox="1"/>
            <p:nvPr/>
          </p:nvSpPr>
          <p:spPr>
            <a:xfrm>
              <a:off x="7308304" y="2017172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Similarity</a:t>
              </a:r>
              <a:r>
                <a:rPr lang="zh-TW" altLang="en-US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a typeface="微軟正黑體" pitchFamily="34" charset="-120"/>
                </a:rPr>
                <a:t>50</a:t>
              </a:r>
              <a:endParaRPr lang="zh-TW" altLang="en-US" sz="1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sp>
          <p:nvSpPr>
            <p:cNvPr id="38" name="文字方塊 26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ea typeface="微軟正黑體" pitchFamily="34" charset="-120"/>
                </a:rPr>
                <a:t>70</a:t>
              </a:r>
              <a:endParaRPr lang="zh-TW" altLang="en-US" sz="6000" b="1" dirty="0">
                <a:solidFill>
                  <a:srgbClr val="FF0000"/>
                </a:solidFill>
                <a:ea typeface="微軟正黑體" pitchFamily="34" charset="-120"/>
              </a:endParaRPr>
            </a:p>
          </p:txBody>
        </p:sp>
      </p:grpSp>
      <p:sp>
        <p:nvSpPr>
          <p:cNvPr id="39" name="Shape 133"/>
          <p:cNvSpPr txBox="1">
            <a:spLocks noGrp="1"/>
          </p:cNvSpPr>
          <p:nvPr>
            <p:ph type="title"/>
          </p:nvPr>
        </p:nvSpPr>
        <p:spPr>
          <a:xfrm>
            <a:off x="179512" y="54834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sz="3100" dirty="0">
                <a:latin typeface="Arial"/>
              </a:rPr>
              <a:t>Import photos to a computer to organize</a:t>
            </a:r>
            <a:endParaRPr lang="en" sz="3100" b="1" dirty="0">
              <a:latin typeface="Arial"/>
            </a:endParaRPr>
          </a:p>
        </p:txBody>
      </p:sp>
      <p:grpSp>
        <p:nvGrpSpPr>
          <p:cNvPr id="40" name="群組 12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41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46" name="Shape 92"/>
              <p:cNvPicPr preferRelativeResize="0"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7" name="Shape 93"/>
              <p:cNvSpPr txBox="1"/>
              <p:nvPr/>
            </p:nvSpPr>
            <p:spPr>
              <a:xfrm>
                <a:off x="1259632" y="2686058"/>
                <a:ext cx="4068960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>
                    <a:solidFill>
                      <a:schemeClr val="accent5"/>
                    </a:solidFill>
                    <a:ea typeface="微軟正黑體" pitchFamily="34" charset="-120"/>
                  </a:rPr>
                  <a:t>All the categories are what you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want</a:t>
                </a: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5"/>
                    </a:solidFill>
                    <a:ea typeface="微軟正黑體" pitchFamily="34" charset="-120"/>
                  </a:rPr>
                  <a:t>Backup photos to the computer</a:t>
                </a:r>
              </a:p>
            </p:txBody>
          </p:sp>
        </p:grpSp>
        <p:cxnSp>
          <p:nvCxnSpPr>
            <p:cNvPr id="42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43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44" name="Shape 95"/>
              <p:cNvPicPr preferRelativeResize="0"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5" name="Shape 93"/>
              <p:cNvSpPr txBox="1"/>
              <p:nvPr/>
            </p:nvSpPr>
            <p:spPr>
              <a:xfrm>
                <a:off x="1475656" y="3579862"/>
                <a:ext cx="4104456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144000" lvl="0" indent="-342900"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◆ 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Complicated steps. Import to computer</a:t>
                </a: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→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Organize</a:t>
                </a: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→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ea typeface="微軟正黑體" pitchFamily="34" charset="-120"/>
                  </a:rPr>
                  <a:t>Backup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ea typeface="微軟正黑體" pitchFamily="34" charset="-120"/>
                </a:endParaRPr>
              </a:p>
            </p:txBody>
          </p:sp>
        </p:grpSp>
      </p:grpSp>
      <p:grpSp>
        <p:nvGrpSpPr>
          <p:cNvPr id="48" name="群組 27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49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51" name="圖片 30" descr="人名旁邊介紹框-01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52" name="文字方塊 31"/>
              <p:cNvSpPr txBox="1"/>
              <p:nvPr/>
            </p:nvSpPr>
            <p:spPr>
              <a:xfrm>
                <a:off x="4067944" y="1613737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-US" altLang="zh-TW" sz="2400" b="1" dirty="0" smtClean="0">
                    <a:solidFill>
                      <a:schemeClr val="bg1"/>
                    </a:solidFill>
                    <a:ea typeface="微軟正黑體" pitchFamily="34" charset="-120"/>
                  </a:rPr>
                  <a:t>Careful</a:t>
                </a:r>
                <a:endParaRPr lang="en" altLang="zh-TW" sz="2400" b="1" dirty="0" smtClean="0">
                  <a:solidFill>
                    <a:schemeClr val="bg1"/>
                  </a:solidFill>
                  <a:ea typeface="微軟正黑體" pitchFamily="34" charset="-120"/>
                </a:endParaRPr>
              </a:p>
            </p:txBody>
          </p:sp>
        </p:grpSp>
        <p:pic>
          <p:nvPicPr>
            <p:cNvPr id="50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324544" y="2427734"/>
            <a:ext cx="3456384" cy="2720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群組 10"/>
          <p:cNvGrpSpPr/>
          <p:nvPr/>
        </p:nvGrpSpPr>
        <p:grpSpPr>
          <a:xfrm>
            <a:off x="3419872" y="843558"/>
            <a:ext cx="4261312" cy="1035955"/>
            <a:chOff x="3491880" y="843558"/>
            <a:chExt cx="4261312" cy="1035955"/>
          </a:xfrm>
        </p:grpSpPr>
        <p:pic>
          <p:nvPicPr>
            <p:cNvPr id="149" name="Shape 1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91880" y="843558"/>
              <a:ext cx="1035955" cy="10359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Shape 150"/>
            <p:cNvSpPr txBox="1"/>
            <p:nvPr/>
          </p:nvSpPr>
          <p:spPr>
            <a:xfrm>
              <a:off x="4499992" y="1001535"/>
              <a:ext cx="32532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r>
                <a:rPr lang="en" sz="3600" b="1" dirty="0"/>
                <a:t>Photo Tagger</a:t>
              </a: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347864" y="2139702"/>
            <a:ext cx="1532169" cy="1728192"/>
            <a:chOff x="2483768" y="1491630"/>
            <a:chExt cx="1532169" cy="1728192"/>
          </a:xfrm>
        </p:grpSpPr>
        <p:pic>
          <p:nvPicPr>
            <p:cNvPr id="15" name="圖片 14" descr="P4-7_評分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83768" y="1491630"/>
              <a:ext cx="1532169" cy="1728192"/>
            </a:xfrm>
            <a:prstGeom prst="rect">
              <a:avLst/>
            </a:prstGeom>
          </p:spPr>
        </p:pic>
        <p:sp>
          <p:nvSpPr>
            <p:cNvPr id="18" name="文字方塊 17"/>
            <p:cNvSpPr txBox="1"/>
            <p:nvPr/>
          </p:nvSpPr>
          <p:spPr>
            <a:xfrm>
              <a:off x="2699792" y="1779662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ea typeface="微軟正黑體" pitchFamily="34" charset="-120"/>
                </a:rPr>
                <a:t>95</a:t>
              </a:r>
              <a:endParaRPr lang="zh-TW" altLang="en-US" sz="6000" b="1" dirty="0">
                <a:solidFill>
                  <a:srgbClr val="FF0000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26" name="群組 9"/>
          <p:cNvGrpSpPr/>
          <p:nvPr/>
        </p:nvGrpSpPr>
        <p:grpSpPr>
          <a:xfrm>
            <a:off x="611560" y="1068223"/>
            <a:ext cx="2592288" cy="2151599"/>
            <a:chOff x="539552" y="339502"/>
            <a:chExt cx="2592288" cy="2151599"/>
          </a:xfrm>
        </p:grpSpPr>
        <p:pic>
          <p:nvPicPr>
            <p:cNvPr id="27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flipH="1">
              <a:off x="539552" y="339502"/>
              <a:ext cx="2592288" cy="2151599"/>
            </a:xfrm>
            <a:prstGeom prst="rect">
              <a:avLst/>
            </a:prstGeom>
            <a:noFill/>
          </p:spPr>
        </p:pic>
        <p:sp>
          <p:nvSpPr>
            <p:cNvPr id="28" name="文字方塊 8"/>
            <p:cNvSpPr txBox="1"/>
            <p:nvPr/>
          </p:nvSpPr>
          <p:spPr>
            <a:xfrm>
              <a:off x="827584" y="539334"/>
              <a:ext cx="23042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-69850">
                <a:buClr>
                  <a:schemeClr val="dk1"/>
                </a:buClr>
                <a:buSzPts val="1100"/>
              </a:pPr>
              <a:r>
                <a:rPr lang="en-US" altLang="zh-TW" sz="2000" b="1" dirty="0" smtClean="0">
                  <a:solidFill>
                    <a:schemeClr val="bg1"/>
                  </a:solidFill>
                  <a:ea typeface="微軟正黑體" pitchFamily="34" charset="-120"/>
                </a:rPr>
                <a:t>I found the best way with</a:t>
              </a:r>
              <a:r>
                <a:rPr lang="en" altLang="zh-TW" sz="20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" altLang="zh-TW" sz="2000" b="1" dirty="0" smtClean="0">
                  <a:solidFill>
                    <a:srgbClr val="FFFF00"/>
                  </a:solidFill>
                  <a:ea typeface="微軟正黑體" pitchFamily="34" charset="-120"/>
                </a:rPr>
                <a:t>95</a:t>
              </a:r>
              <a:r>
                <a:rPr lang="en-US" altLang="zh-TW" sz="2000" b="1" dirty="0">
                  <a:solidFill>
                    <a:srgbClr val="FFFF00"/>
                  </a:solidFill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rgbClr val="FFFF00"/>
                  </a:solidFill>
                  <a:ea typeface="微軟正黑體" pitchFamily="34" charset="-120"/>
                </a:rPr>
                <a:t>points!</a:t>
              </a:r>
              <a:endParaRPr lang="en" altLang="zh-TW" sz="20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29" name="群組 21"/>
          <p:cNvGrpSpPr/>
          <p:nvPr/>
        </p:nvGrpSpPr>
        <p:grpSpPr>
          <a:xfrm>
            <a:off x="4572000" y="2067694"/>
            <a:ext cx="2064044" cy="432925"/>
            <a:chOff x="4355976" y="1898417"/>
            <a:chExt cx="2064044" cy="432925"/>
          </a:xfrm>
        </p:grpSpPr>
        <p:pic>
          <p:nvPicPr>
            <p:cNvPr id="30" name="圖片 19" descr="P4-7_評分-04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55976" y="1898417"/>
              <a:ext cx="2064044" cy="432925"/>
            </a:xfrm>
            <a:prstGeom prst="rect">
              <a:avLst/>
            </a:prstGeom>
          </p:spPr>
        </p:pic>
        <p:sp>
          <p:nvSpPr>
            <p:cNvPr id="31" name="文字方塊 15"/>
            <p:cNvSpPr txBox="1"/>
            <p:nvPr/>
          </p:nvSpPr>
          <p:spPr>
            <a:xfrm>
              <a:off x="4716016" y="1945602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Effort</a:t>
              </a:r>
              <a:r>
                <a:rPr lang="zh-TW" altLang="en-US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45</a:t>
              </a:r>
              <a:endParaRPr lang="zh-TW" altLang="en-US" sz="18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32" name="群組 22"/>
          <p:cNvGrpSpPr/>
          <p:nvPr/>
        </p:nvGrpSpPr>
        <p:grpSpPr>
          <a:xfrm>
            <a:off x="4569814" y="3290953"/>
            <a:ext cx="2068417" cy="432925"/>
            <a:chOff x="4353790" y="2938651"/>
            <a:chExt cx="2068417" cy="432925"/>
          </a:xfrm>
        </p:grpSpPr>
        <p:pic>
          <p:nvPicPr>
            <p:cNvPr id="33" name="圖片 20" descr="P4-7_評分-05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53790" y="2938651"/>
              <a:ext cx="2068417" cy="432925"/>
            </a:xfrm>
            <a:prstGeom prst="rect">
              <a:avLst/>
            </a:prstGeom>
          </p:spPr>
        </p:pic>
        <p:sp>
          <p:nvSpPr>
            <p:cNvPr id="34" name="文字方塊 16"/>
            <p:cNvSpPr txBox="1"/>
            <p:nvPr/>
          </p:nvSpPr>
          <p:spPr>
            <a:xfrm>
              <a:off x="4572000" y="2985836"/>
              <a:ext cx="17281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Similarity</a:t>
              </a:r>
              <a:r>
                <a:rPr lang="zh-TW" altLang="en-US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sz="1800" b="1" dirty="0" smtClean="0">
                  <a:solidFill>
                    <a:schemeClr val="bg1"/>
                  </a:solidFill>
                  <a:ea typeface="微軟正黑體" pitchFamily="34" charset="-120"/>
                </a:rPr>
                <a:t>50</a:t>
              </a:r>
              <a:endParaRPr lang="zh-TW" altLang="en-US" sz="18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  <p:sp>
        <p:nvSpPr>
          <p:cNvPr id="35" name="文字方塊 23"/>
          <p:cNvSpPr txBox="1"/>
          <p:nvPr/>
        </p:nvSpPr>
        <p:spPr>
          <a:xfrm>
            <a:off x="4932040" y="2553747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 dirty="0" smtClean="0">
                <a:solidFill>
                  <a:srgbClr val="002060"/>
                </a:solidFill>
                <a:ea typeface="微軟正黑體" pitchFamily="34" charset="-120"/>
              </a:rPr>
              <a:t>Use tags to organize photos: Just two steps, select photos and add tags. </a:t>
            </a:r>
            <a:endParaRPr lang="zh-TW" altLang="en-US" sz="1600" b="1" dirty="0">
              <a:solidFill>
                <a:srgbClr val="002060"/>
              </a:solidFill>
              <a:ea typeface="微軟正黑體" pitchFamily="34" charset="-120"/>
            </a:endParaRPr>
          </a:p>
        </p:txBody>
      </p:sp>
      <p:sp>
        <p:nvSpPr>
          <p:cNvPr id="36" name="文字方塊 24"/>
          <p:cNvSpPr txBox="1"/>
          <p:nvPr/>
        </p:nvSpPr>
        <p:spPr>
          <a:xfrm>
            <a:off x="4932040" y="379588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 dirty="0" smtClean="0">
                <a:solidFill>
                  <a:srgbClr val="002060"/>
                </a:solidFill>
                <a:ea typeface="微軟正黑體" pitchFamily="34" charset="-120"/>
              </a:rPr>
              <a:t>Customized tags: All the categories are what you want.</a:t>
            </a:r>
            <a:endParaRPr lang="en" altLang="zh-TW" sz="1600" b="1" dirty="0" smtClean="0">
              <a:solidFill>
                <a:srgbClr val="002060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3579862"/>
            <a:ext cx="9180512" cy="144016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cs typeface="Arial"/>
            </a:endParaRPr>
          </a:p>
        </p:txBody>
      </p:sp>
      <p:sp>
        <p:nvSpPr>
          <p:cNvPr id="8" name="Shape 158"/>
          <p:cNvSpPr txBox="1">
            <a:spLocks/>
          </p:cNvSpPr>
          <p:nvPr/>
        </p:nvSpPr>
        <p:spPr>
          <a:xfrm>
            <a:off x="279697" y="3680023"/>
            <a:ext cx="8540775" cy="12398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3800" b="1" dirty="0" smtClean="0">
                <a:solidFill>
                  <a:srgbClr val="002060"/>
                </a:solidFill>
                <a:ea typeface="微軟正黑體" pitchFamily="34" charset="-120"/>
              </a:rPr>
              <a:t>Even if you don’t have a QNAP NAS, </a:t>
            </a:r>
            <a:br>
              <a:rPr lang="en-US" sz="3800" b="1" dirty="0" smtClean="0">
                <a:solidFill>
                  <a:srgbClr val="002060"/>
                </a:solidFill>
                <a:ea typeface="微軟正黑體" pitchFamily="34" charset="-120"/>
              </a:rPr>
            </a:br>
            <a:r>
              <a:rPr lang="en-US" sz="3800" b="1" dirty="0" smtClean="0">
                <a:solidFill>
                  <a:srgbClr val="FF0000"/>
                </a:solidFill>
                <a:ea typeface="微軟正黑體" pitchFamily="34" charset="-120"/>
              </a:rPr>
              <a:t>you can use Photo Tagger</a:t>
            </a:r>
            <a:endParaRPr lang="en" sz="3800" b="1" dirty="0">
              <a:solidFill>
                <a:srgbClr val="FF0000"/>
              </a:solidFill>
              <a:ea typeface="微軟正黑體" pitchFamily="34" charset="-120"/>
            </a:endParaRPr>
          </a:p>
        </p:txBody>
      </p:sp>
      <p:grpSp>
        <p:nvGrpSpPr>
          <p:cNvPr id="9" name="群組 9"/>
          <p:cNvGrpSpPr/>
          <p:nvPr/>
        </p:nvGrpSpPr>
        <p:grpSpPr>
          <a:xfrm>
            <a:off x="2507096" y="-20538"/>
            <a:ext cx="3793096" cy="2448271"/>
            <a:chOff x="-1214259" y="420851"/>
            <a:chExt cx="4826137" cy="3115053"/>
          </a:xfrm>
        </p:grpSpPr>
        <p:pic>
          <p:nvPicPr>
            <p:cNvPr id="11" name="Picture 3" descr="D:\ING\20171030_Qcenter_PPT美化\image\對話框_藍綠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-1214259" y="420851"/>
              <a:ext cx="4826137" cy="3115053"/>
            </a:xfrm>
            <a:prstGeom prst="rect">
              <a:avLst/>
            </a:prstGeom>
            <a:noFill/>
          </p:spPr>
        </p:pic>
        <p:sp>
          <p:nvSpPr>
            <p:cNvPr id="13" name="文字方塊 6"/>
            <p:cNvSpPr txBox="1"/>
            <p:nvPr/>
          </p:nvSpPr>
          <p:spPr>
            <a:xfrm>
              <a:off x="-785844" y="996916"/>
              <a:ext cx="3888432" cy="1135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-69850">
                <a:buClr>
                  <a:schemeClr val="dk1"/>
                </a:buClr>
                <a:buSzPts val="1100"/>
              </a:pPr>
              <a:r>
                <a:rPr lang="en-US" altLang="zh-TW" sz="2600" b="1" dirty="0" smtClean="0">
                  <a:solidFill>
                    <a:schemeClr val="bg1"/>
                  </a:solidFill>
                  <a:ea typeface="微軟正黑體" pitchFamily="34" charset="-120"/>
                </a:rPr>
                <a:t>Should I purchase a QNAP NAS first?</a:t>
              </a:r>
              <a:endParaRPr lang="en" altLang="zh-TW" sz="2600" b="1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654</Words>
  <Application>Microsoft Office PowerPoint</Application>
  <PresentationFormat>如螢幕大小 (16:9)</PresentationFormat>
  <Paragraphs>127</Paragraphs>
  <Slides>20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Arial</vt:lpstr>
      <vt:lpstr>新細明體</vt:lpstr>
      <vt:lpstr>微軟正黑體</vt:lpstr>
      <vt:lpstr>Open Sans</vt:lpstr>
      <vt:lpstr>Simple Light</vt:lpstr>
      <vt:lpstr>投影片 1</vt:lpstr>
      <vt:lpstr>Common ways to organize photos in iPhone</vt:lpstr>
      <vt:lpstr>Find the best way to organize photos</vt:lpstr>
      <vt:lpstr>Never organize photos</vt:lpstr>
      <vt:lpstr>Use other apps to automatically organize</vt:lpstr>
      <vt:lpstr>Use the Photos app to create albums</vt:lpstr>
      <vt:lpstr>Import photos to a computer to organize</vt:lpstr>
      <vt:lpstr>投影片 8</vt:lpstr>
      <vt:lpstr>投影片 9</vt:lpstr>
      <vt:lpstr>Create Tags and Customized Categories</vt:lpstr>
      <vt:lpstr>Create Tags and Customized Categories</vt:lpstr>
      <vt:lpstr>Add Tags before Taking Photos</vt:lpstr>
      <vt:lpstr>Use Tag List to View Photos</vt:lpstr>
      <vt:lpstr>Use Tag List to View Photos</vt:lpstr>
      <vt:lpstr>Use Keywords to Find Photos</vt:lpstr>
      <vt:lpstr>投影片 16</vt:lpstr>
      <vt:lpstr>Use NAS to Keep Precious Moments</vt:lpstr>
      <vt:lpstr>NAS Provides Better Photo Management</vt:lpstr>
      <vt:lpstr>Photo Station 5.6 – Read / Write Metadata</vt:lpstr>
      <vt:lpstr>Flexible photo management for iPhone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Tagger 超彈性標籤管理，照片井然有序</dc:title>
  <dc:creator>Yi-Ching</dc:creator>
  <cp:lastModifiedBy>Yvonne Tsai</cp:lastModifiedBy>
  <cp:revision>101</cp:revision>
  <dcterms:modified xsi:type="dcterms:W3CDTF">2017-12-11T03:59:08Z</dcterms:modified>
</cp:coreProperties>
</file>