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78" r:id="rId5"/>
    <p:sldId id="262" r:id="rId6"/>
    <p:sldId id="279" r:id="rId7"/>
    <p:sldId id="284" r:id="rId8"/>
    <p:sldId id="263" r:id="rId9"/>
    <p:sldId id="260" r:id="rId10"/>
    <p:sldId id="282" r:id="rId11"/>
    <p:sldId id="264" r:id="rId12"/>
    <p:sldId id="265" r:id="rId13"/>
    <p:sldId id="266" r:id="rId14"/>
    <p:sldId id="281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0" r:id="rId24"/>
    <p:sldId id="283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5FF"/>
    <a:srgbClr val="80C535"/>
    <a:srgbClr val="F9B5C8"/>
    <a:srgbClr val="B5D3E7"/>
    <a:srgbClr val="FF2DE6"/>
    <a:srgbClr val="00F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46A843D-8035-47AC-9A53-99EBB961FDEC}">
  <a:tblStyle styleId="{B46A843D-8035-47AC-9A53-99EBB961FDE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3" autoAdjust="0"/>
    <p:restoredTop sz="97385" autoAdjust="0"/>
  </p:normalViewPr>
  <p:slideViewPr>
    <p:cSldViewPr>
      <p:cViewPr>
        <p:scale>
          <a:sx n="100" d="100"/>
          <a:sy n="100" d="100"/>
        </p:scale>
        <p:origin x="-498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8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0B0C8-C3F0-4D9D-8518-94738E11D016}" type="datetimeFigureOut">
              <a:rPr lang="zh-TW" altLang="en-US" smtClean="0"/>
              <a:pPr/>
              <a:t>2017/12/7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A0E73-379E-4D0B-A3CD-BAF2E274D05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514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39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68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596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255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541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82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11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39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3527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16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8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8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NEW_16比9_back_主題_102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LOG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工作進行中\20170911直播母版16比9\各場PPT元素\20171206\BACK_1206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Picture 2" descr="D:\工作進行中\20170911直播母版16比9\各場PPT元素\20171206\qnap_logo-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10"/>
            <a:ext cx="1627268" cy="3140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-428660" y="220702"/>
            <a:ext cx="792093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-422385" y="282399"/>
            <a:ext cx="638645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500034" y="285734"/>
            <a:ext cx="828680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218698" y="282399"/>
            <a:ext cx="8629580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14282" y="282671"/>
            <a:ext cx="864399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五邊形 10"/>
          <p:cNvSpPr/>
          <p:nvPr userDrawn="1"/>
        </p:nvSpPr>
        <p:spPr>
          <a:xfrm rot="5400000">
            <a:off x="8179624" y="35714"/>
            <a:ext cx="857247" cy="785819"/>
          </a:xfrm>
          <a:prstGeom prst="homePlate">
            <a:avLst>
              <a:gd name="adj" fmla="val 2611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 descr="D:\工作進行中\臨時PPT\快照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318665" y="101878"/>
            <a:ext cx="663876" cy="584494"/>
          </a:xfrm>
          <a:prstGeom prst="rect">
            <a:avLst/>
          </a:prstGeom>
          <a:noFill/>
        </p:spPr>
      </p:pic>
      <p:pic>
        <p:nvPicPr>
          <p:cNvPr id="15" name="Picture 2" descr="D:\工作進行中\20170911直播母版16比9\各場PPT元素\20171206\qnap_logo.png"/>
          <p:cNvPicPr>
            <a:picLocks noChangeAspect="1" noChangeArrowheads="1"/>
          </p:cNvPicPr>
          <p:nvPr userDrawn="1"/>
        </p:nvPicPr>
        <p:blipFill>
          <a:blip r:embed="rId3">
            <a:lum bright="-10000"/>
          </a:blip>
          <a:stretch>
            <a:fillRect/>
          </a:stretch>
        </p:blipFill>
        <p:spPr bwMode="auto">
          <a:xfrm>
            <a:off x="193188" y="4857766"/>
            <a:ext cx="878350" cy="169446"/>
          </a:xfrm>
          <a:prstGeom prst="rect">
            <a:avLst/>
          </a:prstGeom>
          <a:noFill/>
        </p:spPr>
      </p:pic>
      <p:sp>
        <p:nvSpPr>
          <p:cNvPr id="16" name="矩形 15"/>
          <p:cNvSpPr/>
          <p:nvPr userDrawn="1"/>
        </p:nvSpPr>
        <p:spPr>
          <a:xfrm flipV="1">
            <a:off x="0" y="5097799"/>
            <a:ext cx="9144000" cy="45719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Shape 44" descr="20171028_NEW_PPT母片_收尾_O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100" y="-27057"/>
            <a:ext cx="9240199" cy="51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274865" y="282399"/>
            <a:ext cx="8502093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592321" y="285734"/>
            <a:ext cx="7194521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274865" y="282399"/>
            <a:ext cx="1099460" cy="658810"/>
          </a:xfrm>
          <a:prstGeom prst="snip1Rect">
            <a:avLst>
              <a:gd name="adj" fmla="val 16667"/>
            </a:avLst>
          </a:prstGeom>
          <a:gradFill>
            <a:gsLst>
              <a:gs pos="0">
                <a:srgbClr val="D13F3B"/>
              </a:gs>
              <a:gs pos="100000">
                <a:srgbClr val="FF9995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57158" y="357172"/>
            <a:ext cx="8501024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ts val="1800"/>
              <a:buFont typeface="Arial" pitchFamily="34" charset="0"/>
              <a:buChar char="•"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11430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32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32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None/>
        <a:defRPr sz="1400" b="0" i="0" u="none" strike="noStrike" cap="none" baseline="0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494545">
            <a:off x="6822333" y="1140174"/>
            <a:ext cx="2000264" cy="642942"/>
            <a:chOff x="6803623" y="1656645"/>
            <a:chExt cx="2000264" cy="642942"/>
          </a:xfrm>
        </p:grpSpPr>
        <p:sp>
          <p:nvSpPr>
            <p:cNvPr id="16" name="矩形圖說文字 15"/>
            <p:cNvSpPr/>
            <p:nvPr/>
          </p:nvSpPr>
          <p:spPr>
            <a:xfrm>
              <a:off x="6803623" y="1656645"/>
              <a:ext cx="2000264" cy="642942"/>
            </a:xfrm>
            <a:prstGeom prst="wedgeRectCallout">
              <a:avLst>
                <a:gd name="adj1" fmla="val 206"/>
                <a:gd name="adj2" fmla="val 9646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875061" y="1766484"/>
              <a:ext cx="18726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密技大公開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!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Shape 79"/>
          <p:cNvSpPr txBox="1">
            <a:spLocks/>
          </p:cNvSpPr>
          <p:nvPr/>
        </p:nvSpPr>
        <p:spPr>
          <a:xfrm>
            <a:off x="285720" y="1857370"/>
            <a:ext cx="6786592" cy="164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050"/>
              <a:buFont typeface="Arial"/>
              <a:buNone/>
              <a:tabLst/>
              <a:defRPr/>
            </a:pPr>
            <a:r>
              <a:rPr kumimoji="0" lang="zh-TW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 NAS</a:t>
            </a:r>
            <a:r>
              <a:rPr kumimoji="0" 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kumimoji="0" 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kumimoji="0" lang="zh-TW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儲存與快照空間管理</a:t>
            </a:r>
            <a:endParaRPr kumimoji="0" lang="zh-TW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D:\工作進行中\臨時PPT\快照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15140" y="2143122"/>
            <a:ext cx="1230994" cy="1230994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 flipV="1">
            <a:off x="0" y="4929204"/>
            <a:ext cx="9144000" cy="214314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251520" y="915566"/>
            <a:ext cx="8534182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擷取快照後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新的資料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A’B’C’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將在磁碟區外使用其他區塊進行寫入 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未拍攝快照的磁碟區新資料則直接覆寫入區域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X’Y’Z’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沒有快照的完整磁碟區所配置的空間將保證可以被使用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altLang="zh-TW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“</a:t>
            </a:r>
            <a:r>
              <a:rPr lang="zh-TW" altLang="en-US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磁碟區外</a:t>
            </a:r>
            <a:r>
              <a:rPr lang="en-US" altLang="zh-TW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”</a:t>
            </a:r>
            <a:r>
              <a:rPr lang="zh-TW" altLang="en-US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的快照運作方式 </a:t>
            </a:r>
            <a:r>
              <a:rPr lang="en-US" altLang="zh-TW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(2)</a:t>
            </a:r>
            <a:endParaRPr lang="zh-TW" sz="36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572000" y="2154146"/>
            <a:ext cx="252000" cy="2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4860032" y="2154146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被</a:t>
            </a:r>
            <a:r>
              <a:rPr 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修改</a:t>
            </a: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2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資料區塊</a:t>
            </a:r>
          </a:p>
        </p:txBody>
      </p:sp>
      <p:sp>
        <p:nvSpPr>
          <p:cNvPr id="59" name="圓角矩形 58"/>
          <p:cNvSpPr/>
          <p:nvPr/>
        </p:nvSpPr>
        <p:spPr>
          <a:xfrm>
            <a:off x="4902970" y="2644898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圓角矩形 59"/>
          <p:cNvSpPr/>
          <p:nvPr/>
        </p:nvSpPr>
        <p:spPr>
          <a:xfrm>
            <a:off x="1081384" y="2644898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Shape 101"/>
          <p:cNvSpPr/>
          <p:nvPr/>
        </p:nvSpPr>
        <p:spPr>
          <a:xfrm>
            <a:off x="1232842" y="3362698"/>
            <a:ext cx="7278270" cy="129614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04"/>
          <p:cNvSpPr/>
          <p:nvPr/>
        </p:nvSpPr>
        <p:spPr>
          <a:xfrm>
            <a:off x="1259632" y="2787774"/>
            <a:ext cx="3396772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有快照的完整磁碟區</a:t>
            </a:r>
          </a:p>
        </p:txBody>
      </p:sp>
      <p:sp>
        <p:nvSpPr>
          <p:cNvPr id="63" name="Shape 105"/>
          <p:cNvSpPr txBox="1"/>
          <p:nvPr/>
        </p:nvSpPr>
        <p:spPr>
          <a:xfrm>
            <a:off x="250122" y="2877141"/>
            <a:ext cx="902700" cy="307800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檔案層級</a:t>
            </a:r>
          </a:p>
        </p:txBody>
      </p:sp>
      <p:sp>
        <p:nvSpPr>
          <p:cNvPr id="64" name="Shape 106"/>
          <p:cNvSpPr txBox="1"/>
          <p:nvPr/>
        </p:nvSpPr>
        <p:spPr>
          <a:xfrm>
            <a:off x="187524" y="3574732"/>
            <a:ext cx="1000100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</a:t>
            </a:r>
            <a:r>
              <a:rPr lang="zh-TW" sz="1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層級</a:t>
            </a:r>
            <a:endParaRPr lang="zh-TW" sz="14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107"/>
          <p:cNvSpPr/>
          <p:nvPr/>
        </p:nvSpPr>
        <p:spPr>
          <a:xfrm>
            <a:off x="1259631" y="3458951"/>
            <a:ext cx="3357587" cy="5331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108"/>
          <p:cNvSpPr/>
          <p:nvPr/>
        </p:nvSpPr>
        <p:spPr>
          <a:xfrm>
            <a:off x="5068140" y="2787774"/>
            <a:ext cx="3429024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沒有快照的完整磁碟區</a:t>
            </a:r>
          </a:p>
        </p:txBody>
      </p:sp>
      <p:sp>
        <p:nvSpPr>
          <p:cNvPr id="68" name="Shape 109"/>
          <p:cNvSpPr/>
          <p:nvPr/>
        </p:nvSpPr>
        <p:spPr>
          <a:xfrm>
            <a:off x="5049650" y="3434706"/>
            <a:ext cx="3380002" cy="523200"/>
          </a:xfrm>
          <a:prstGeom prst="rect">
            <a:avLst/>
          </a:prstGeom>
          <a:noFill/>
          <a:ln w="25400" cap="flat" cmpd="sng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69" name="Shape 110"/>
          <p:cNvSpPr/>
          <p:nvPr/>
        </p:nvSpPr>
        <p:spPr>
          <a:xfrm>
            <a:off x="5174418" y="356924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X’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126"/>
          <p:cNvSpPr/>
          <p:nvPr/>
        </p:nvSpPr>
        <p:spPr>
          <a:xfrm>
            <a:off x="7378511" y="3569246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127"/>
          <p:cNvSpPr/>
          <p:nvPr/>
        </p:nvSpPr>
        <p:spPr>
          <a:xfrm>
            <a:off x="7899508" y="3569246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Shape 130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2512" y="2787774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139"/>
          <p:cNvSpPr/>
          <p:nvPr/>
        </p:nvSpPr>
        <p:spPr>
          <a:xfrm>
            <a:off x="6216418" y="356924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Z’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74" name="Shape 140"/>
          <p:cNvSpPr/>
          <p:nvPr/>
        </p:nvSpPr>
        <p:spPr>
          <a:xfrm>
            <a:off x="6797473" y="3569246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144"/>
          <p:cNvSpPr/>
          <p:nvPr/>
        </p:nvSpPr>
        <p:spPr>
          <a:xfrm>
            <a:off x="5695425" y="3563014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Y’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76" name="Shape 118"/>
          <p:cNvSpPr/>
          <p:nvPr/>
        </p:nvSpPr>
        <p:spPr>
          <a:xfrm>
            <a:off x="1482937" y="3581052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A’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119"/>
          <p:cNvSpPr/>
          <p:nvPr/>
        </p:nvSpPr>
        <p:spPr>
          <a:xfrm>
            <a:off x="2003932" y="3581052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B’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82" name="Shape 120"/>
          <p:cNvSpPr/>
          <p:nvPr/>
        </p:nvSpPr>
        <p:spPr>
          <a:xfrm>
            <a:off x="2524927" y="3581052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C’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83" name="Shape 121"/>
          <p:cNvSpPr/>
          <p:nvPr/>
        </p:nvSpPr>
        <p:spPr>
          <a:xfrm>
            <a:off x="3045922" y="3581052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122"/>
          <p:cNvSpPr/>
          <p:nvPr/>
        </p:nvSpPr>
        <p:spPr>
          <a:xfrm>
            <a:off x="3566917" y="3581052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123"/>
          <p:cNvSpPr/>
          <p:nvPr/>
        </p:nvSpPr>
        <p:spPr>
          <a:xfrm>
            <a:off x="4087914" y="3581052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直線接點 85"/>
          <p:cNvCxnSpPr/>
          <p:nvPr/>
        </p:nvCxnSpPr>
        <p:spPr>
          <a:xfrm rot="5400000">
            <a:off x="910006" y="3037807"/>
            <a:ext cx="500066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Shape 106"/>
          <p:cNvSpPr txBox="1"/>
          <p:nvPr/>
        </p:nvSpPr>
        <p:spPr>
          <a:xfrm>
            <a:off x="3786182" y="4083918"/>
            <a:ext cx="2088232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  <a:endParaRPr lang="zh-TW" sz="28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" name="Shape 111"/>
          <p:cNvSpPr/>
          <p:nvPr/>
        </p:nvSpPr>
        <p:spPr>
          <a:xfrm>
            <a:off x="3203848" y="2154146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112"/>
          <p:cNvSpPr txBox="1"/>
          <p:nvPr/>
        </p:nvSpPr>
        <p:spPr>
          <a:xfrm>
            <a:off x="3436636" y="2154146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原始資料</a:t>
            </a:r>
            <a:r>
              <a:rPr lang="zh-TW" sz="12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</a:t>
            </a:r>
          </a:p>
        </p:txBody>
      </p:sp>
      <p:sp>
        <p:nvSpPr>
          <p:cNvPr id="91" name="Shape 113"/>
          <p:cNvSpPr/>
          <p:nvPr/>
        </p:nvSpPr>
        <p:spPr>
          <a:xfrm>
            <a:off x="6372200" y="2154146"/>
            <a:ext cx="252000" cy="2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14"/>
          <p:cNvSpPr txBox="1"/>
          <p:nvPr/>
        </p:nvSpPr>
        <p:spPr>
          <a:xfrm>
            <a:off x="6604988" y="2143122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儲存池空間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3" name="Picture 2" descr="D:\工作進行中\20170911直播母版16比9\各場PPT元素\20171206\01_A.jpg"/>
          <p:cNvPicPr>
            <a:picLocks noChangeAspect="1" noChangeArrowheads="1"/>
          </p:cNvPicPr>
          <p:nvPr/>
        </p:nvPicPr>
        <p:blipFill>
          <a:blip r:embed="rId3"/>
          <a:srcRect l="21165" t="54547" r="40688" b="14285"/>
          <a:stretch>
            <a:fillRect/>
          </a:stretch>
        </p:blipFill>
        <p:spPr bwMode="auto">
          <a:xfrm>
            <a:off x="1187624" y="2080742"/>
            <a:ext cx="1804428" cy="419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95" name="Shape 109"/>
          <p:cNvSpPr/>
          <p:nvPr/>
        </p:nvSpPr>
        <p:spPr>
          <a:xfrm>
            <a:off x="1835696" y="4083918"/>
            <a:ext cx="1944216" cy="5232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96" name="Shape 126"/>
          <p:cNvSpPr/>
          <p:nvPr/>
        </p:nvSpPr>
        <p:spPr>
          <a:xfrm>
            <a:off x="2638791" y="420816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127"/>
          <p:cNvSpPr/>
          <p:nvPr/>
        </p:nvSpPr>
        <p:spPr>
          <a:xfrm>
            <a:off x="3159788" y="420816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140"/>
          <p:cNvSpPr/>
          <p:nvPr/>
        </p:nvSpPr>
        <p:spPr>
          <a:xfrm>
            <a:off x="2057753" y="420816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直線單箭頭接點 99"/>
          <p:cNvCxnSpPr>
            <a:stCxn id="76" idx="2"/>
          </p:cNvCxnSpPr>
          <p:nvPr/>
        </p:nvCxnSpPr>
        <p:spPr>
          <a:xfrm>
            <a:off x="1684987" y="3888852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/>
          <p:nvPr/>
        </p:nvCxnSpPr>
        <p:spPr>
          <a:xfrm>
            <a:off x="2195736" y="3867894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/>
          <p:cNvCxnSpPr/>
          <p:nvPr/>
        </p:nvCxnSpPr>
        <p:spPr>
          <a:xfrm>
            <a:off x="2771800" y="3867894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1357290" y="2143122"/>
            <a:ext cx="1500198" cy="30777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快照凍結空間</a:t>
            </a:r>
            <a:endParaRPr lang="zh-TW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179512" y="987574"/>
            <a:ext cx="8821644" cy="13681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zh-TW" altLang="en-US" b="1" dirty="0" smtClean="0"/>
              <a:t>支援磁碟區</a:t>
            </a:r>
            <a:r>
              <a:rPr lang="en-US" altLang="zh-TW" b="1" dirty="0" smtClean="0"/>
              <a:t>/LUN</a:t>
            </a:r>
            <a:r>
              <a:rPr lang="zh-TW" altLang="en-US" b="1" dirty="0" smtClean="0"/>
              <a:t>主動偵測區塊層級快照空間用量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b="1" dirty="0" smtClean="0"/>
              <a:t>當快照儲存空間不足</a:t>
            </a:r>
            <a:br>
              <a:rPr lang="zh-TW" altLang="en-US" b="1" dirty="0" smtClean="0"/>
            </a:br>
            <a:r>
              <a:rPr lang="zh-TW" altLang="en-US" b="1" dirty="0" smtClean="0">
                <a:solidFill>
                  <a:srgbClr val="FFC000"/>
                </a:solidFill>
              </a:rPr>
              <a:t>進入“讀取</a:t>
            </a:r>
            <a:r>
              <a:rPr lang="en-US" altLang="zh-TW" b="1" dirty="0" smtClean="0">
                <a:solidFill>
                  <a:srgbClr val="FFC000"/>
                </a:solidFill>
              </a:rPr>
              <a:t>/</a:t>
            </a:r>
            <a:r>
              <a:rPr lang="zh-TW" altLang="en-US" b="1" dirty="0" smtClean="0">
                <a:solidFill>
                  <a:srgbClr val="FFC000"/>
                </a:solidFill>
              </a:rPr>
              <a:t>刪除”模式</a:t>
            </a:r>
            <a:endParaRPr lang="en-US" altLang="zh-TW" b="1" dirty="0" smtClean="0">
              <a:solidFill>
                <a:srgbClr val="FFC000"/>
              </a:solidFill>
            </a:endParaRPr>
          </a:p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zh-TW" altLang="en-US" b="1" dirty="0" smtClean="0"/>
              <a:t>避免資料再變動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b="1" dirty="0" smtClean="0"/>
              <a:t>確保已經儲存的快照可以正確還原</a:t>
            </a:r>
            <a:endParaRPr lang="en-US" altLang="zh-TW" b="1" dirty="0" smtClean="0"/>
          </a:p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zh-TW" altLang="en-US" b="1" dirty="0" smtClean="0"/>
              <a:t>為確保快照可持續儲存還原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，可</a:t>
            </a:r>
            <a:r>
              <a:rPr lang="zh-TW" altLang="en-US" b="1" dirty="0" smtClean="0"/>
              <a:t>指定最小快照保證空間</a:t>
            </a:r>
            <a:endParaRPr lang="zh-TW" b="1" dirty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95536" y="285734"/>
            <a:ext cx="8501100" cy="655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800" dirty="0" smtClean="0"/>
              <a:t>   快照優先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當快照空間不足</a:t>
            </a:r>
            <a:r>
              <a:rPr lang="zh-TW" altLang="en-US" sz="2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2800" dirty="0" smtClean="0"/>
              <a:t>凍結工作區資料</a:t>
            </a:r>
            <a:endParaRPr lang="zh-TW" sz="2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5" name="Shape 235"/>
          <p:cNvPicPr preferRelativeResize="0"/>
          <p:nvPr/>
        </p:nvPicPr>
        <p:blipFill>
          <a:blip r:embed="rId3"/>
          <a:srcRect r="-834" b="60734"/>
          <a:stretch>
            <a:fillRect/>
          </a:stretch>
        </p:blipFill>
        <p:spPr>
          <a:xfrm>
            <a:off x="336708" y="2796521"/>
            <a:ext cx="8663656" cy="17040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五邊形 6"/>
          <p:cNvSpPr/>
          <p:nvPr/>
        </p:nvSpPr>
        <p:spPr>
          <a:xfrm>
            <a:off x="0" y="285734"/>
            <a:ext cx="1357322" cy="57150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42844" y="285734"/>
            <a:ext cx="1071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Tip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2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3357554" y="3643320"/>
            <a:ext cx="1214446" cy="857256"/>
          </a:xfrm>
          <a:prstGeom prst="roundRect">
            <a:avLst>
              <a:gd name="adj" fmla="val 5346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54"/>
          <p:cNvSpPr/>
          <p:nvPr/>
        </p:nvSpPr>
        <p:spPr>
          <a:xfrm>
            <a:off x="3786182" y="2428874"/>
            <a:ext cx="3721046" cy="792550"/>
          </a:xfrm>
          <a:prstGeom prst="wedgeRoundRectCallout">
            <a:avLst>
              <a:gd name="adj1" fmla="val -43211"/>
              <a:gd name="adj2" fmla="val 9683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由系統主動偵測快照可用空間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不足時立即凍結工作區資料</a:t>
            </a:r>
            <a:endParaRPr lang="zh-TW" altLang="en-US" sz="16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544" y="2438767"/>
            <a:ext cx="3245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沒有快照的完整磁碟區不受儲存池空間影響</a:t>
            </a:r>
            <a:endParaRPr lang="zh-TW" altLang="en-US" sz="1200" dirty="0">
              <a:solidFill>
                <a:srgbClr val="F9B5C8"/>
              </a:solidFill>
            </a:endParaRPr>
          </a:p>
        </p:txBody>
      </p:sp>
      <p:pic>
        <p:nvPicPr>
          <p:cNvPr id="30724" name="Picture 4" descr="相關圖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216" y="2499742"/>
            <a:ext cx="884976" cy="683672"/>
          </a:xfrm>
          <a:prstGeom prst="rect">
            <a:avLst/>
          </a:prstGeom>
          <a:noFill/>
        </p:spPr>
      </p:pic>
      <p:sp>
        <p:nvSpPr>
          <p:cNvPr id="13" name="Shape 882"/>
          <p:cNvSpPr/>
          <p:nvPr/>
        </p:nvSpPr>
        <p:spPr>
          <a:xfrm flipH="1">
            <a:off x="251520" y="2499742"/>
            <a:ext cx="230526" cy="179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203969" y="1012150"/>
            <a:ext cx="8582874" cy="9166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釋放儲存池空間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後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區狀態將自動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回復</a:t>
            </a: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為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可寫入的狀態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</a:pPr>
            <a:r>
              <a:rPr lang="zh-TW" altLang="en-US" b="1" dirty="0" smtClean="0">
                <a:latin typeface="Microsoft JhengHei"/>
                <a:ea typeface="Microsoft JhengHei"/>
                <a:sym typeface="Microsoft JhengHei"/>
              </a:rPr>
              <a:t>             </a:t>
            </a:r>
            <a:r>
              <a:rPr lang="zh-TW" altLang="en-US" b="1" dirty="0" smtClean="0"/>
              <a:t>手動刪除舊快照後回復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-US" altLang="zh-TW" b="1" dirty="0" smtClean="0"/>
              <a:t> </a:t>
            </a:r>
            <a:r>
              <a:rPr lang="zh-TW" altLang="en-US" b="1" dirty="0" smtClean="0">
                <a:solidFill>
                  <a:srgbClr val="FFC000"/>
                </a:solidFill>
              </a:rPr>
              <a:t>或開啟智能快照空間管理自動刪除快照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/>
              <a:buNone/>
            </a:pPr>
            <a:endParaRPr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267494"/>
            <a:ext cx="8501100" cy="6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zh-TW" altLang="en-US" sz="2200" dirty="0" smtClean="0"/>
              <a:t>因快照空間不足</a:t>
            </a:r>
            <a:r>
              <a:rPr lang="zh-TW" altLang="en-US" sz="2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，磁碟進入</a:t>
            </a:r>
            <a:r>
              <a:rPr lang="zh-TW" altLang="en-US" sz="2200" dirty="0" smtClean="0"/>
              <a:t>讀取</a:t>
            </a:r>
            <a:r>
              <a:rPr lang="en-US" altLang="zh-TW" sz="2200" dirty="0" smtClean="0"/>
              <a:t>/</a:t>
            </a:r>
            <a:r>
              <a:rPr lang="zh-TW" altLang="en-US" sz="2200" dirty="0" smtClean="0"/>
              <a:t>刪除模式時</a:t>
            </a:r>
            <a:r>
              <a:rPr lang="zh-TW" altLang="en-US" sz="2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，如何回復正常</a:t>
            </a:r>
            <a:r>
              <a:rPr lang="en-US" altLang="zh-TW" sz="2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endParaRPr lang="zh-TW"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44" name="Shape 244"/>
          <p:cNvGraphicFramePr/>
          <p:nvPr>
            <p:extLst>
              <p:ext uri="{D42A27DB-BD31-4B8C-83A1-F6EECF244321}">
                <p14:modId xmlns:p14="http://schemas.microsoft.com/office/powerpoint/2010/main" val="659304838"/>
              </p:ext>
            </p:extLst>
          </p:nvPr>
        </p:nvGraphicFramePr>
        <p:xfrm>
          <a:off x="514124" y="2479104"/>
          <a:ext cx="4474288" cy="216434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44500"/>
                <a:gridCol w="1176596"/>
                <a:gridCol w="1176596"/>
                <a:gridCol w="1176596"/>
              </a:tblGrid>
              <a:tr h="435023">
                <a:tc gridSpan="4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1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狀態清單表</a:t>
                      </a:r>
                      <a:endParaRPr lang="zh-TW" sz="21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zh-TW" sz="21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zh-TW" sz="21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15581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智能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快照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/>
                      </a:r>
                      <a:b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zh-TW" altLang="en-US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空間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管理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儲存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池</a:t>
                      </a:r>
                      <a:endParaRPr lang="en-US" altLang="zh-TW" sz="1300" b="1" u="none" strike="noStrike" cap="none" dirty="0" smtClean="0">
                        <a:latin typeface="微軟正黑體" pitchFamily="34" charset="-120"/>
                        <a:ea typeface="微軟正黑體" pitchFamily="34" charset="-120"/>
                        <a:sym typeface="Microsoft JhengHei"/>
                      </a:endParaRPr>
                    </a:p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+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快照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保證</a:t>
                      </a:r>
                      <a:r>
                        <a:rPr lang="en-US" alt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/>
                      </a:r>
                      <a:br>
                        <a:rPr lang="en-US" alt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zh-TW" altLang="en-US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閒置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空間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磁碟區</a:t>
                      </a:r>
                      <a:b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狀態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儲存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池</a:t>
                      </a:r>
                      <a:endParaRPr lang="en-US" altLang="zh-TW" sz="1300" b="1" u="none" strike="noStrike" cap="none" dirty="0" smtClean="0">
                        <a:latin typeface="微軟正黑體" pitchFamily="34" charset="-120"/>
                        <a:ea typeface="微軟正黑體" pitchFamily="34" charset="-120"/>
                        <a:sym typeface="Microsoft JhengHei"/>
                      </a:endParaRPr>
                    </a:p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空間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狀態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87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開始回收</a:t>
                      </a:r>
                      <a:b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舊快照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&lt;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= 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32GB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進入</a:t>
                      </a:r>
                      <a:b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讀</a:t>
                      </a:r>
                      <a:r>
                        <a:rPr lang="zh-TW" altLang="en-US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取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/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刪除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&lt;=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16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GB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87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停止回收</a:t>
                      </a:r>
                      <a:b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舊快照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&gt;= 32GB</a:t>
                      </a:r>
                      <a:endParaRPr lang="zh-TW" altLang="en-US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Microsoft JhengHei"/>
                          <a:sym typeface="Microsoft JhengHei"/>
                        </a:rPr>
                        <a:t>正常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&gt;=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32</a:t>
                      </a:r>
                      <a:r>
                        <a:rPr lang="zh-TW" sz="13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</a:t>
                      </a:r>
                      <a:r>
                        <a:rPr lang="zh-TW" sz="13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B</a:t>
                      </a:r>
                      <a:endParaRPr lang="zh-TW" sz="13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5" name="Shape 245"/>
          <p:cNvPicPr preferRelativeResize="0"/>
          <p:nvPr/>
        </p:nvPicPr>
        <p:blipFill>
          <a:blip r:embed="rId3"/>
          <a:srcRect l="17465" t="6263" r="16020" b="5249"/>
          <a:stretch>
            <a:fillRect/>
          </a:stretch>
        </p:blipFill>
        <p:spPr>
          <a:xfrm>
            <a:off x="5352942" y="2479104"/>
            <a:ext cx="3219586" cy="2157996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Shape 882"/>
          <p:cNvSpPr/>
          <p:nvPr/>
        </p:nvSpPr>
        <p:spPr>
          <a:xfrm flipH="1">
            <a:off x="298289" y="1851670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4124" y="1851670"/>
            <a:ext cx="6558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zh-TW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其他方式: 擴充儲存池</a:t>
            </a:r>
            <a:r>
              <a:rPr lang="zh-TW" altLang="en-US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zh-TW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調整最小快照保證空間</a:t>
            </a:r>
            <a:r>
              <a:rPr lang="zh-TW" altLang="en-US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zh-TW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轉換完整磁碟區</a:t>
            </a:r>
            <a:r>
              <a:rPr lang="zh-TW" altLang="en-US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為精簡磁碟區，</a:t>
            </a:r>
            <a:endParaRPr lang="en-US" altLang="zh-TW" b="1" dirty="0" smtClean="0">
              <a:solidFill>
                <a:srgbClr val="F9B5C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b="1" dirty="0" smtClean="0">
                <a:solidFill>
                  <a:srgbClr val="F9B5C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釋放未使用空間給快照使用</a:t>
            </a:r>
            <a:endParaRPr lang="zh-TW" altLang="zh-TW" sz="1600" b="1" dirty="0" smtClean="0">
              <a:solidFill>
                <a:srgbClr val="F9B5C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zh-TW" altLang="en-US" dirty="0">
              <a:solidFill>
                <a:srgbClr val="F9B5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79512" y="987574"/>
            <a:ext cx="8359800" cy="324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342900">
              <a:spcBef>
                <a:spcPts val="400"/>
              </a:spcBef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比照 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Mac Time Machine 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設計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，系統可於空間不足時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自動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回收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舊快照，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直到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足夠</a:t>
            </a:r>
            <a:endParaRPr lang="en-US" altLang="zh-TW" sz="2000" b="1" i="0" u="none" strike="noStrike" cap="none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>
              <a:spcBef>
                <a:spcPts val="400"/>
              </a:spcBef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altLang="en-US" b="1" dirty="0" smtClean="0"/>
              <a:t>要</a:t>
            </a:r>
            <a:r>
              <a:rPr lang="en-US" altLang="zh-TW" b="1" dirty="0" smtClean="0"/>
              <a:t>100%</a:t>
            </a:r>
            <a:r>
              <a:rPr lang="zh-TW" altLang="en-US" b="1" dirty="0" smtClean="0"/>
              <a:t>確保服務不中斷</a:t>
            </a:r>
            <a:r>
              <a:rPr lang="en-US" altLang="zh-TW" b="1" dirty="0" smtClean="0"/>
              <a:t>, </a:t>
            </a:r>
            <a:r>
              <a:rPr lang="zh-TW" altLang="en-US" b="1" dirty="0" smtClean="0"/>
              <a:t>必須允許刪除最新快照以及永久保留快照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>
              <a:spcBef>
                <a:spcPts val="400"/>
              </a:spcBef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zh-TW" sz="2000" b="1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刪除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部分</a:t>
            </a: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或所有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zh-TW" sz="2000" b="1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換取</a:t>
            </a:r>
            <a:r>
              <a:rPr lang="zh-TW" altLang="en-US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資料工作區寫入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服務</a:t>
            </a:r>
            <a:r>
              <a:rPr lang="zh-TW" sz="2000" b="1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中斷</a:t>
            </a:r>
            <a:endParaRPr lang="zh-TW" sz="2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zh-TW" altLang="en-US" sz="3200" dirty="0" smtClean="0"/>
              <a:t>服務優先</a:t>
            </a:r>
            <a:r>
              <a:rPr lang="en-US" altLang="zh-TW" sz="3200" dirty="0" smtClean="0"/>
              <a:t>: </a:t>
            </a:r>
            <a:r>
              <a:rPr lang="zh-TW" altLang="en-US" sz="3200" dirty="0" smtClean="0"/>
              <a:t>智能快照空間自動回收</a:t>
            </a:r>
            <a:endParaRPr lang="zh-TW" sz="3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3" name="Shape 253" descr="http://www.sackedinthecity.co.uk/cms/_files/49493b33718919482d658a5959ea7e3b.jpg"/>
          <p:cNvPicPr preferRelativeResize="0"/>
          <p:nvPr/>
        </p:nvPicPr>
        <p:blipFill rotWithShape="1">
          <a:blip r:embed="rId3">
            <a:alphaModFix/>
          </a:blip>
          <a:srcRect t="17758" b="11120"/>
          <a:stretch/>
        </p:blipFill>
        <p:spPr>
          <a:xfrm>
            <a:off x="1285852" y="2243450"/>
            <a:ext cx="6367242" cy="2900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4" name="Shape 254"/>
          <p:cNvSpPr/>
          <p:nvPr/>
        </p:nvSpPr>
        <p:spPr>
          <a:xfrm>
            <a:off x="6215074" y="2428874"/>
            <a:ext cx="2497289" cy="648534"/>
          </a:xfrm>
          <a:prstGeom prst="wedgeRoundRectCallout">
            <a:avLst>
              <a:gd name="adj1" fmla="val -42005"/>
              <a:gd name="adj2" fmla="val 100646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專注儲存服務</a:t>
            </a:r>
            <a:br>
              <a:rPr lang="zh-TW" sz="1800" b="1" i="0" u="none" strike="noStrike" cap="none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i="0" u="none" strike="noStrike" cap="none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亦可放心啟用快照</a:t>
            </a:r>
          </a:p>
        </p:txBody>
      </p:sp>
      <p:sp>
        <p:nvSpPr>
          <p:cNvPr id="7" name="五邊形 6"/>
          <p:cNvSpPr/>
          <p:nvPr/>
        </p:nvSpPr>
        <p:spPr>
          <a:xfrm>
            <a:off x="0" y="285734"/>
            <a:ext cx="1357322" cy="57150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42844" y="285734"/>
            <a:ext cx="1071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Tip</a:t>
            </a:r>
            <a:r>
              <a:rPr lang="zh-TW" altLang="en-US" sz="2400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3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快照</a:t>
            </a:r>
            <a:r>
              <a:rPr lang="en-US" altLang="zh-TW" dirty="0" smtClean="0"/>
              <a:t>"</a:t>
            </a:r>
            <a:r>
              <a:rPr lang="zh-TW" altLang="en-US" dirty="0" smtClean="0"/>
              <a:t>空間</a:t>
            </a:r>
            <a:r>
              <a:rPr lang="en-US" altLang="zh-TW" dirty="0" smtClean="0"/>
              <a:t>" &amp; </a:t>
            </a:r>
            <a:r>
              <a:rPr lang="zh-TW" altLang="en-US" dirty="0" smtClean="0"/>
              <a:t>快照</a:t>
            </a:r>
            <a:r>
              <a:rPr lang="en-US" altLang="zh-TW" dirty="0" smtClean="0"/>
              <a:t>"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"</a:t>
            </a:r>
            <a:r>
              <a:rPr lang="zh-TW" altLang="en-US" dirty="0" smtClean="0"/>
              <a:t>的管理</a:t>
            </a:r>
            <a:endParaRPr lang="zh-TW" altLang="en-US" dirty="0"/>
          </a:p>
        </p:txBody>
      </p:sp>
      <p:pic>
        <p:nvPicPr>
          <p:cNvPr id="1026" name="Picture 2" descr="D:\工作進行中\20170911直播母版16比9\各場PPT元素\20171206\1206\IMG_05122017_185803_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30796" y="1500180"/>
            <a:ext cx="4727220" cy="316036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14282" y="2000246"/>
            <a:ext cx="17859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回收最新快照</a:t>
            </a:r>
            <a:r>
              <a:rPr lang="en-US" altLang="zh-TW" sz="1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停用時，系統不會回收一個磁碟區或</a:t>
            </a:r>
            <a:r>
              <a:rPr lang="en-US" altLang="zh-TW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LUN</a:t>
            </a:r>
            <a:r>
              <a:rPr lang="zh-TW" altLang="en-US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上最後一份快照 </a:t>
            </a:r>
            <a:endParaRPr lang="en-US" altLang="zh-TW" sz="11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1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回收永久保留的快照</a:t>
            </a:r>
            <a:r>
              <a:rPr lang="en-US" altLang="zh-TW" sz="1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停用時，使用者設定永久保留的快照不會被回收</a:t>
            </a:r>
            <a:endParaRPr lang="zh-TW" altLang="en-US" sz="11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283" y="1160780"/>
            <a:ext cx="1857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智能快照空間管理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允許系統在空間不足時回收快照 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3857620" y="2143122"/>
            <a:ext cx="2786082" cy="928694"/>
          </a:xfrm>
          <a:prstGeom prst="roundRect">
            <a:avLst>
              <a:gd name="adj" fmla="val 9659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3857620" y="3786196"/>
            <a:ext cx="2286016" cy="500066"/>
          </a:xfrm>
          <a:prstGeom prst="roundRect">
            <a:avLst>
              <a:gd name="adj" fmla="val 14235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6929454" y="2214560"/>
            <a:ext cx="2357454" cy="1474927"/>
            <a:chOff x="6215074" y="1071552"/>
            <a:chExt cx="2357454" cy="1474927"/>
          </a:xfrm>
        </p:grpSpPr>
        <p:sp>
          <p:nvSpPr>
            <p:cNvPr id="13" name="矩形 12"/>
            <p:cNvSpPr/>
            <p:nvPr/>
          </p:nvSpPr>
          <p:spPr>
            <a:xfrm>
              <a:off x="6215074" y="1900148"/>
              <a:ext cx="23574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TW" altLang="en-US" sz="12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 使排程快照自動以新擷取的</a:t>
              </a:r>
              <a:endParaRPr lang="en-US" altLang="zh-TW" sz="1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sz="12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r>
                <a:rPr lang="zh-TW" altLang="en-US" sz="12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快照取代舊快照 </a:t>
              </a:r>
              <a:endParaRPr lang="en-US" altLang="zh-TW" sz="12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TW" altLang="en-US" sz="12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 停止擷取快照</a:t>
              </a:r>
              <a:endPara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215074" y="1071552"/>
              <a:ext cx="207170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當快照數量達到上限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:</a:t>
              </a:r>
            </a:p>
            <a:p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設定快照數量達系統上限時的操作</a:t>
              </a:r>
              <a:endPara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29" name="直線接點 17"/>
          <p:cNvCxnSpPr/>
          <p:nvPr/>
        </p:nvCxnSpPr>
        <p:spPr>
          <a:xfrm flipV="1">
            <a:off x="6143636" y="2643188"/>
            <a:ext cx="785818" cy="1406170"/>
          </a:xfrm>
          <a:prstGeom prst="bentConnector3">
            <a:avLst>
              <a:gd name="adj1" fmla="val 71710"/>
            </a:avLst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直線接點 17"/>
          <p:cNvCxnSpPr>
            <a:stCxn id="9" idx="1"/>
          </p:cNvCxnSpPr>
          <p:nvPr/>
        </p:nvCxnSpPr>
        <p:spPr>
          <a:xfrm rot="10800000">
            <a:off x="2143108" y="1357305"/>
            <a:ext cx="1714512" cy="1250165"/>
          </a:xfrm>
          <a:prstGeom prst="bentConnector3">
            <a:avLst>
              <a:gd name="adj1" fmla="val 37662"/>
            </a:avLst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285720" y="3500444"/>
            <a:ext cx="171451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285720" y="1125940"/>
            <a:ext cx="171451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7057156" y="3740477"/>
            <a:ext cx="194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7057156" y="2122227"/>
            <a:ext cx="194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254"/>
          <p:cNvSpPr/>
          <p:nvPr/>
        </p:nvSpPr>
        <p:spPr>
          <a:xfrm flipV="1">
            <a:off x="214282" y="3857634"/>
            <a:ext cx="1785950" cy="780796"/>
          </a:xfrm>
          <a:prstGeom prst="wedgeRoundRectCallout">
            <a:avLst>
              <a:gd name="adj1" fmla="val 1184"/>
              <a:gd name="adj2" fmla="val 80297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zh-TW" altLang="en-US" sz="1200" dirty="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4282" y="3904788"/>
            <a:ext cx="1785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停用任一選項</a:t>
            </a:r>
            <a:endParaRPr lang="en-US" altLang="zh-TW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有機會使磁碟區</a:t>
            </a:r>
            <a:endParaRPr lang="en-US" altLang="zh-TW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進入凍結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-48126" y="1942186"/>
            <a:ext cx="9286800" cy="1714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598311" y="2268129"/>
            <a:ext cx="8071555" cy="11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04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zh-TW" sz="3600" b="1" i="0" u="none" strike="noStrike" cap="none" dirty="0">
                <a:solidFill>
                  <a:srgbClr val="14277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Demo：可清楚掌握的快照使用</a:t>
            </a:r>
            <a:r>
              <a:rPr lang="zh-TW" sz="3600" b="1" i="0" u="none" strike="noStrike" cap="none" dirty="0" smtClean="0">
                <a:solidFill>
                  <a:srgbClr val="14277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 </a:t>
            </a:r>
            <a:endParaRPr lang="en-US" altLang="zh-TW" sz="3600" b="1" i="0" u="none" strike="noStrike" cap="none" dirty="0" smtClean="0">
              <a:solidFill>
                <a:srgbClr val="14277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-304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zh-TW" altLang="en-US" sz="3600" b="1" dirty="0" smtClean="0">
                <a:solidFill>
                  <a:srgbClr val="14277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</a:t>
            </a:r>
            <a:r>
              <a:rPr lang="zh-TW" sz="3600" b="1" i="0" u="none" strike="noStrike" cap="none" dirty="0" smtClean="0">
                <a:solidFill>
                  <a:srgbClr val="14277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歷史</a:t>
            </a:r>
            <a:r>
              <a:rPr lang="zh-TW" sz="3600" b="1" i="0" u="none" strike="noStrike" cap="none" dirty="0">
                <a:solidFill>
                  <a:srgbClr val="14277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紀錄與智能快照管理</a:t>
            </a:r>
          </a:p>
        </p:txBody>
      </p:sp>
      <p:sp>
        <p:nvSpPr>
          <p:cNvPr id="301" name="Shape 301"/>
          <p:cNvSpPr/>
          <p:nvPr/>
        </p:nvSpPr>
        <p:spPr>
          <a:xfrm>
            <a:off x="-99023" y="1928809"/>
            <a:ext cx="9324900" cy="183300"/>
          </a:xfrm>
          <a:prstGeom prst="rect">
            <a:avLst/>
          </a:prstGeom>
          <a:gradFill>
            <a:gsLst>
              <a:gs pos="0">
                <a:srgbClr val="0F243E">
                  <a:alpha val="29411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 rot="10800000" flipH="1">
            <a:off x="-71469" y="3469619"/>
            <a:ext cx="9324900" cy="173700"/>
          </a:xfrm>
          <a:prstGeom prst="rect">
            <a:avLst/>
          </a:prstGeom>
          <a:gradFill>
            <a:gsLst>
              <a:gs pos="0">
                <a:srgbClr val="0F243E">
                  <a:alpha val="29411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 descr="「warning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357190" y="2928940"/>
            <a:ext cx="6643734" cy="185738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9"/>
          <p:cNvSpPr/>
          <p:nvPr/>
        </p:nvSpPr>
        <p:spPr>
          <a:xfrm>
            <a:off x="500034" y="2928940"/>
            <a:ext cx="6500858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5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chemeClr val="bg1">
                    <a:lumMod val="8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sz="16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的挑戰，我們解決:</a:t>
            </a:r>
          </a:p>
          <a:p>
            <a:pPr lvl="0" indent="-57150">
              <a:buClr>
                <a:srgbClr val="002060"/>
              </a:buClr>
              <a:buSzPts val="900"/>
            </a:pP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如何部署才能確保服務穩定</a:t>
            </a:r>
            <a:endParaRPr lang="en-US" altLang="zh-TW" sz="4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57150">
              <a:buClr>
                <a:srgbClr val="002060"/>
              </a:buClr>
              <a:buSzPts val="900"/>
            </a:pP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又可受到快照保護？</a:t>
            </a:r>
            <a:endParaRPr lang="zh-TW" altLang="en-US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-6358014" y="1357304"/>
            <a:ext cx="8359800" cy="3059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配置儲存空間就像房東租房間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完整配置磁碟區: 保證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精簡配置磁碟區: 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共享使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用空間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Arial" pitchFamily="34" charset="0"/>
              <a:buChar char="•"/>
            </a:pPr>
            <a:endParaRPr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lang="zh-TW" sz="36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7" name="Shape 327" descr="Girl free ic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43370" y="3500444"/>
            <a:ext cx="792826" cy="100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15"/>
          <p:cNvSpPr/>
          <p:nvPr/>
        </p:nvSpPr>
        <p:spPr>
          <a:xfrm>
            <a:off x="10858544" y="-857274"/>
            <a:ext cx="2008747" cy="450491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276" y="20141"/>
                </a:moveTo>
                <a:lnTo>
                  <a:pt x="35276" y="15537"/>
                </a:lnTo>
                <a:lnTo>
                  <a:pt x="45170" y="15537"/>
                </a:lnTo>
                <a:lnTo>
                  <a:pt x="45170" y="22059"/>
                </a:lnTo>
                <a:lnTo>
                  <a:pt x="25381" y="22059"/>
                </a:lnTo>
                <a:lnTo>
                  <a:pt x="25381" y="14386"/>
                </a:lnTo>
                <a:lnTo>
                  <a:pt x="15056" y="14386"/>
                </a:lnTo>
                <a:lnTo>
                  <a:pt x="40868" y="2877"/>
                </a:lnTo>
                <a:lnTo>
                  <a:pt x="65820" y="14003"/>
                </a:lnTo>
                <a:lnTo>
                  <a:pt x="57216" y="14003"/>
                </a:lnTo>
                <a:lnTo>
                  <a:pt x="57216" y="24169"/>
                </a:lnTo>
                <a:lnTo>
                  <a:pt x="0" y="24169"/>
                </a:lnTo>
                <a:lnTo>
                  <a:pt x="0" y="0"/>
                </a:lnTo>
                <a:lnTo>
                  <a:pt x="80016" y="0"/>
                </a:lnTo>
                <a:lnTo>
                  <a:pt x="80016" y="27047"/>
                </a:lnTo>
                <a:lnTo>
                  <a:pt x="119089" y="27047"/>
                </a:lnTo>
                <a:lnTo>
                  <a:pt x="120000" y="12000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/>
          <p:nvPr/>
        </p:nvSpPr>
        <p:spPr>
          <a:xfrm>
            <a:off x="11773373" y="1678264"/>
            <a:ext cx="4357718" cy="3143271"/>
          </a:xfrm>
          <a:prstGeom prst="rect">
            <a:avLst/>
          </a:prstGeom>
          <a:solidFill>
            <a:srgbClr val="00B0F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1930114" y="2428874"/>
            <a:ext cx="1814935" cy="1892594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rgbClr val="14277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3761956" y="2463701"/>
            <a:ext cx="2298305" cy="18817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57633" y="2907446"/>
            <a:ext cx="904492" cy="1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88083" y="2892708"/>
            <a:ext cx="929278" cy="1084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群組 49"/>
          <p:cNvGrpSpPr/>
          <p:nvPr/>
        </p:nvGrpSpPr>
        <p:grpSpPr>
          <a:xfrm>
            <a:off x="7143854" y="2928940"/>
            <a:ext cx="1731789" cy="1881187"/>
            <a:chOff x="7143854" y="2928940"/>
            <a:chExt cx="1731789" cy="1881187"/>
          </a:xfrm>
        </p:grpSpPr>
        <p:pic>
          <p:nvPicPr>
            <p:cNvPr id="1026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31" name="Shape 331" descr="「File png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Shape 332" descr="相關圖片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Shape 334"/>
          <p:cNvSpPr/>
          <p:nvPr/>
        </p:nvSpPr>
        <p:spPr>
          <a:xfrm>
            <a:off x="11916249" y="2030833"/>
            <a:ext cx="4139672" cy="4332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11916249" y="1678262"/>
            <a:ext cx="4135258" cy="3605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五邊形 22"/>
          <p:cNvSpPr/>
          <p:nvPr/>
        </p:nvSpPr>
        <p:spPr>
          <a:xfrm rot="16200000">
            <a:off x="13630761" y="-964943"/>
            <a:ext cx="714380" cy="4714908"/>
          </a:xfrm>
          <a:prstGeom prst="homePlate">
            <a:avLst>
              <a:gd name="adj" fmla="val 7764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559323" y="4349987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  <a:endParaRPr lang="zh-TW" altLang="en-US"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圖片 26" descr="資料夾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130" y="4926275"/>
            <a:ext cx="584828" cy="434450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8215338" y="0"/>
            <a:ext cx="785819" cy="857247"/>
            <a:chOff x="8358181" y="1"/>
            <a:chExt cx="785819" cy="857247"/>
          </a:xfrm>
        </p:grpSpPr>
        <p:sp>
          <p:nvSpPr>
            <p:cNvPr id="32" name="五邊形 31"/>
            <p:cNvSpPr/>
            <p:nvPr/>
          </p:nvSpPr>
          <p:spPr>
            <a:xfrm rot="5400000">
              <a:off x="8322467" y="35715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8461508" y="101879"/>
              <a:ext cx="663876" cy="584494"/>
            </a:xfrm>
            <a:prstGeom prst="rect">
              <a:avLst/>
            </a:prstGeom>
            <a:noFill/>
          </p:spPr>
        </p:pic>
      </p:grpSp>
      <p:pic>
        <p:nvPicPr>
          <p:cNvPr id="337" name="Shape 337" descr="「File png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8170" y="1654383"/>
            <a:ext cx="619530" cy="6195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/>
          <p:cNvSpPr/>
          <p:nvPr/>
        </p:nvSpPr>
        <p:spPr>
          <a:xfrm>
            <a:off x="7286644" y="4357700"/>
            <a:ext cx="1571636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共享使用空間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26" name="Shape 347"/>
          <p:cNvSpPr/>
          <p:nvPr/>
        </p:nvSpPr>
        <p:spPr>
          <a:xfrm>
            <a:off x="2753505" y="142858"/>
            <a:ext cx="5366238" cy="45723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219" y="23920"/>
                </a:moveTo>
                <a:lnTo>
                  <a:pt x="99031" y="62795"/>
                </a:lnTo>
                <a:lnTo>
                  <a:pt x="99031" y="62795"/>
                </a:lnTo>
                <a:lnTo>
                  <a:pt x="99031" y="120000"/>
                </a:lnTo>
                <a:lnTo>
                  <a:pt x="86611" y="120000"/>
                </a:lnTo>
                <a:lnTo>
                  <a:pt x="74902" y="120000"/>
                </a:lnTo>
                <a:lnTo>
                  <a:pt x="45535" y="120000"/>
                </a:lnTo>
                <a:lnTo>
                  <a:pt x="33463" y="120000"/>
                </a:lnTo>
                <a:lnTo>
                  <a:pt x="21406" y="120000"/>
                </a:lnTo>
                <a:lnTo>
                  <a:pt x="21406" y="62795"/>
                </a:lnTo>
                <a:lnTo>
                  <a:pt x="21406" y="62795"/>
                </a:lnTo>
                <a:close/>
                <a:moveTo>
                  <a:pt x="18957" y="4568"/>
                </a:moveTo>
                <a:lnTo>
                  <a:pt x="35017" y="4568"/>
                </a:lnTo>
                <a:lnTo>
                  <a:pt x="35017" y="20200"/>
                </a:lnTo>
                <a:lnTo>
                  <a:pt x="18957" y="36287"/>
                </a:lnTo>
                <a:close/>
                <a:moveTo>
                  <a:pt x="60219" y="264"/>
                </a:moveTo>
                <a:lnTo>
                  <a:pt x="120000" y="62795"/>
                </a:lnTo>
                <a:lnTo>
                  <a:pt x="107816" y="62795"/>
                </a:lnTo>
                <a:lnTo>
                  <a:pt x="60219" y="13008"/>
                </a:lnTo>
                <a:close/>
                <a:moveTo>
                  <a:pt x="60219" y="0"/>
                </a:moveTo>
                <a:lnTo>
                  <a:pt x="60219" y="12744"/>
                </a:lnTo>
                <a:lnTo>
                  <a:pt x="12273" y="62531"/>
                </a:lnTo>
                <a:lnTo>
                  <a:pt x="0" y="6253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57158" y="285734"/>
            <a:ext cx="29289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</a:t>
            </a: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空間分配</a:t>
            </a:r>
            <a:endParaRPr lang="en-US" altLang="zh-TW" sz="3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訣竅大公開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7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92477" y="2635214"/>
            <a:ext cx="365166" cy="365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矩形 28"/>
          <p:cNvSpPr/>
          <p:nvPr/>
        </p:nvSpPr>
        <p:spPr>
          <a:xfrm>
            <a:off x="428596" y="2057283"/>
            <a:ext cx="2071702" cy="80021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配置儲存空間就像</a:t>
            </a:r>
            <a:r>
              <a:rPr lang="zh-TW" altLang="en-US" sz="2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房東租房間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Shape 1059"/>
          <p:cNvSpPr/>
          <p:nvPr/>
        </p:nvSpPr>
        <p:spPr>
          <a:xfrm>
            <a:off x="8059511" y="6113629"/>
            <a:ext cx="411575" cy="34404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063"/>
          <p:cNvSpPr/>
          <p:nvPr/>
        </p:nvSpPr>
        <p:spPr>
          <a:xfrm>
            <a:off x="8711866" y="6143650"/>
            <a:ext cx="432134" cy="28400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直線接點 41"/>
          <p:cNvCxnSpPr/>
          <p:nvPr/>
        </p:nvCxnSpPr>
        <p:spPr>
          <a:xfrm>
            <a:off x="6643702" y="3429006"/>
            <a:ext cx="857256" cy="158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/>
          <p:cNvGrpSpPr/>
          <p:nvPr/>
        </p:nvGrpSpPr>
        <p:grpSpPr>
          <a:xfrm>
            <a:off x="1857356" y="2928940"/>
            <a:ext cx="1731789" cy="1881185"/>
            <a:chOff x="1857356" y="2928940"/>
            <a:chExt cx="1731789" cy="1881185"/>
          </a:xfrm>
        </p:grpSpPr>
        <p:pic>
          <p:nvPicPr>
            <p:cNvPr id="43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33" name="Shape 33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571736" y="3199796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" name="直線接點 44"/>
          <p:cNvCxnSpPr/>
          <p:nvPr/>
        </p:nvCxnSpPr>
        <p:spPr>
          <a:xfrm rot="10800000" flipV="1">
            <a:off x="3214678" y="3429006"/>
            <a:ext cx="1143008" cy="158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3814219" y="2605156"/>
            <a:ext cx="3278324" cy="2109734"/>
            <a:chOff x="478130" y="2901423"/>
            <a:chExt cx="3593804" cy="1884905"/>
          </a:xfrm>
        </p:grpSpPr>
        <p:sp>
          <p:nvSpPr>
            <p:cNvPr id="318" name="Shape 318"/>
            <p:cNvSpPr/>
            <p:nvPr/>
          </p:nvSpPr>
          <p:spPr>
            <a:xfrm>
              <a:off x="478131" y="4180272"/>
              <a:ext cx="3593802" cy="6060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chemeClr val="lt1"/>
                </a:buClr>
                <a:buSzPts val="1400"/>
              </a:pPr>
              <a:r>
                <a:rPr lang="zh-TW" sz="2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</a:t>
              </a:r>
              <a:r>
                <a:rPr lang="zh-TW" sz="2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池</a:t>
              </a:r>
              <a:r>
                <a:rPr lang="en-US" altLang="zh-TW" sz="2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=</a:t>
              </a:r>
              <a:r>
                <a:rPr lang="zh-TW" altLang="en-US" sz="2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大房間</a:t>
              </a:r>
              <a:endParaRPr lang="zh-TW" sz="2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78132" y="3380490"/>
              <a:ext cx="1792611" cy="73524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完整</a:t>
              </a:r>
              <a:r>
                <a:rPr 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配置</a:t>
              </a:r>
              <a:endParaRPr lang="en-US" alt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=</a:t>
              </a:r>
              <a:r>
                <a:rPr lang="zh-TW" sz="1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套房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2270744" y="3380490"/>
              <a:ext cx="1801190" cy="735248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精簡</a:t>
              </a:r>
              <a:r>
                <a:rPr 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配置</a:t>
              </a:r>
              <a:endParaRPr lang="en-US" alt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=</a:t>
              </a:r>
              <a:r>
                <a:rPr lang="zh-TW" sz="1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合租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478130" y="2901423"/>
              <a:ext cx="2349500" cy="4045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閒置空間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2599030" y="2901423"/>
              <a:ext cx="1472902" cy="404543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</a:t>
              </a:r>
              <a:r>
                <a:rPr 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快照</a:t>
              </a:r>
              <a:r>
                <a:rPr lang="en-US" altLang="zh-TW" sz="1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endPara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1924966" y="4357700"/>
            <a:ext cx="164690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保證使用空間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pic>
        <p:nvPicPr>
          <p:cNvPr id="54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72264" y="2591754"/>
            <a:ext cx="480062" cy="48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4572000" y="1059582"/>
            <a:ext cx="4320480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房東不兼房客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系統與檔案服務分區管理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，系統磁碟與檔案儲存分離，</a:t>
            </a:r>
            <a:r>
              <a:rPr lang="zh-TW" altLang="en-US" b="1" dirty="0" smtClean="0">
                <a:solidFill>
                  <a:srgbClr val="92D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建議系統磁碟無需開啟快照</a:t>
            </a:r>
            <a:endParaRPr lang="zh-TW" sz="2000" b="1" i="0" u="none" strike="noStrike" cap="none" dirty="0">
              <a:solidFill>
                <a:srgbClr val="92D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利用</a:t>
            </a:r>
            <a:r>
              <a:rPr lang="zh-TW" sz="36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系統分區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隔開資料與快照</a:t>
            </a:r>
          </a:p>
        </p:txBody>
      </p:sp>
      <p:sp>
        <p:nvSpPr>
          <p:cNvPr id="346" name="Shape 346"/>
          <p:cNvSpPr/>
          <p:nvPr/>
        </p:nvSpPr>
        <p:spPr>
          <a:xfrm>
            <a:off x="276025" y="2322167"/>
            <a:ext cx="4140000" cy="53916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276026" y="2845188"/>
            <a:ext cx="4140000" cy="1892593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5975324" y="2786064"/>
            <a:ext cx="2811518" cy="1942668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5947313" y="2322641"/>
            <a:ext cx="2839529" cy="46770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Shape 130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860" y="2357436"/>
            <a:ext cx="480062" cy="48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130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5206" y="2357436"/>
            <a:ext cx="480062" cy="480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群組 54"/>
          <p:cNvGrpSpPr/>
          <p:nvPr/>
        </p:nvGrpSpPr>
        <p:grpSpPr>
          <a:xfrm>
            <a:off x="6500826" y="2857502"/>
            <a:ext cx="1731789" cy="1881187"/>
            <a:chOff x="7143854" y="2928940"/>
            <a:chExt cx="1731789" cy="1881187"/>
          </a:xfrm>
        </p:grpSpPr>
        <p:pic>
          <p:nvPicPr>
            <p:cNvPr id="56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57" name="Shape 331" descr="「File png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矩形 58"/>
          <p:cNvSpPr/>
          <p:nvPr/>
        </p:nvSpPr>
        <p:spPr>
          <a:xfrm>
            <a:off x="323528" y="1131590"/>
            <a:ext cx="4143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當系統與檔案共用磁碟區與快照，</a:t>
            </a:r>
            <a:r>
              <a:rPr lang="zh-TW" altLang="en-US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一旦空間不足將影響應用程式</a:t>
            </a:r>
            <a:endParaRPr lang="zh-TW" altLang="en-US" sz="20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4623531" y="2322641"/>
            <a:ext cx="1361318" cy="2415616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9190" y="3702089"/>
            <a:ext cx="727049" cy="72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「QTS icon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3455" y="2501478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57818" y="2857502"/>
            <a:ext cx="563782" cy="612418"/>
          </a:xfrm>
          <a:prstGeom prst="rect">
            <a:avLst/>
          </a:prstGeom>
          <a:noFill/>
        </p:spPr>
      </p:pic>
      <p:pic>
        <p:nvPicPr>
          <p:cNvPr id="64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407572" y="4076700"/>
            <a:ext cx="521750" cy="566758"/>
          </a:xfrm>
          <a:prstGeom prst="rect">
            <a:avLst/>
          </a:prstGeom>
          <a:noFill/>
        </p:spPr>
      </p:pic>
      <p:grpSp>
        <p:nvGrpSpPr>
          <p:cNvPr id="67" name="群組 66"/>
          <p:cNvGrpSpPr/>
          <p:nvPr/>
        </p:nvGrpSpPr>
        <p:grpSpPr>
          <a:xfrm>
            <a:off x="8143900" y="2000246"/>
            <a:ext cx="831896" cy="788240"/>
            <a:chOff x="8143900" y="4143386"/>
            <a:chExt cx="831896" cy="788240"/>
          </a:xfrm>
        </p:grpSpPr>
        <p:sp>
          <p:nvSpPr>
            <p:cNvPr id="66" name="橢圓 65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68" name="群組 67"/>
          <p:cNvGrpSpPr/>
          <p:nvPr/>
        </p:nvGrpSpPr>
        <p:grpSpPr>
          <a:xfrm>
            <a:off x="3714744" y="2000246"/>
            <a:ext cx="823370" cy="821664"/>
            <a:chOff x="3929058" y="4214824"/>
            <a:chExt cx="685510" cy="684090"/>
          </a:xfrm>
        </p:grpSpPr>
        <p:sp>
          <p:nvSpPr>
            <p:cNvPr id="65" name="橢圓 64"/>
            <p:cNvSpPr/>
            <p:nvPr/>
          </p:nvSpPr>
          <p:spPr>
            <a:xfrm>
              <a:off x="3971952" y="4257718"/>
              <a:ext cx="600048" cy="600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Picture 2" descr="C:\Users\user\Desktop\20170928_Virtualization Station 直播\無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29058" y="4214824"/>
              <a:ext cx="685510" cy="68409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44" name="群組 43"/>
          <p:cNvGrpSpPr/>
          <p:nvPr/>
        </p:nvGrpSpPr>
        <p:grpSpPr>
          <a:xfrm>
            <a:off x="214282" y="2857502"/>
            <a:ext cx="4195784" cy="1881187"/>
            <a:chOff x="233340" y="2857502"/>
            <a:chExt cx="4195784" cy="1881187"/>
          </a:xfrm>
        </p:grpSpPr>
        <p:pic>
          <p:nvPicPr>
            <p:cNvPr id="6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233340" y="2857502"/>
              <a:ext cx="1731788" cy="1881185"/>
            </a:xfrm>
            <a:prstGeom prst="rect">
              <a:avLst/>
            </a:prstGeom>
            <a:noFill/>
          </p:spPr>
        </p:pic>
        <p:pic>
          <p:nvPicPr>
            <p:cNvPr id="62" name="Shape 378" descr="「QTS icon」的圖片搜尋結果"/>
            <p:cNvPicPr preferRelativeResize="0"/>
            <p:nvPr/>
          </p:nvPicPr>
          <p:blipFill rotWithShape="1">
            <a:blip r:embed="rId8">
              <a:alphaModFix/>
            </a:blip>
            <a:srcRect b="15306"/>
            <a:stretch/>
          </p:blipFill>
          <p:spPr>
            <a:xfrm>
              <a:off x="890558" y="3105150"/>
              <a:ext cx="466732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1554327" y="2857502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60" name="Shape 3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53811" y="3128358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" name="群組 35"/>
            <p:cNvGrpSpPr/>
            <p:nvPr/>
          </p:nvGrpSpPr>
          <p:grpSpPr>
            <a:xfrm>
              <a:off x="2697335" y="2857502"/>
              <a:ext cx="1731789" cy="1881187"/>
              <a:chOff x="7143854" y="2928940"/>
              <a:chExt cx="1731789" cy="1881187"/>
            </a:xfrm>
          </p:grpSpPr>
          <p:pic>
            <p:nvPicPr>
              <p:cNvPr id="37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928940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40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9" name="矩形 68"/>
          <p:cNvSpPr/>
          <p:nvPr/>
        </p:nvSpPr>
        <p:spPr>
          <a:xfrm>
            <a:off x="1857356" y="242887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643702" y="242887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384"/>
          <p:cNvSpPr/>
          <p:nvPr/>
        </p:nvSpPr>
        <p:spPr>
          <a:xfrm>
            <a:off x="4506938" y="2314443"/>
            <a:ext cx="4130147" cy="1216486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395"/>
          <p:cNvSpPr/>
          <p:nvPr/>
        </p:nvSpPr>
        <p:spPr>
          <a:xfrm>
            <a:off x="7429520" y="2285998"/>
            <a:ext cx="1211004" cy="1228957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397"/>
          <p:cNvSpPr/>
          <p:nvPr/>
        </p:nvSpPr>
        <p:spPr>
          <a:xfrm>
            <a:off x="4506938" y="3530404"/>
            <a:ext cx="1880444" cy="1195200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398"/>
          <p:cNvSpPr/>
          <p:nvPr/>
        </p:nvSpPr>
        <p:spPr>
          <a:xfrm>
            <a:off x="6387382" y="3530930"/>
            <a:ext cx="2259228" cy="1194674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389"/>
          <p:cNvSpPr/>
          <p:nvPr/>
        </p:nvSpPr>
        <p:spPr>
          <a:xfrm>
            <a:off x="287338" y="2300463"/>
            <a:ext cx="3164962" cy="2425142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392"/>
          <p:cNvSpPr/>
          <p:nvPr/>
        </p:nvSpPr>
        <p:spPr>
          <a:xfrm>
            <a:off x="2280073" y="3266948"/>
            <a:ext cx="1934737" cy="1458656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406"/>
          <p:cNvSpPr/>
          <p:nvPr/>
        </p:nvSpPr>
        <p:spPr>
          <a:xfrm>
            <a:off x="2280073" y="2300463"/>
            <a:ext cx="1934737" cy="1216487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4500562" y="1142990"/>
            <a:ext cx="4286280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預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留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共用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完整配置應避免一次將儲存空間配置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完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b="1" dirty="0" smtClean="0">
                <a:solidFill>
                  <a:srgbClr val="92D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並以初期少量配置為最佳策略</a:t>
            </a:r>
          </a:p>
          <a:p>
            <a:pPr marL="0"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endParaRPr lang="zh-TW"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適當保留快照</a:t>
            </a:r>
            <a:r>
              <a:rPr lang="zh-TW" sz="36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</a:p>
        </p:txBody>
      </p:sp>
      <p:grpSp>
        <p:nvGrpSpPr>
          <p:cNvPr id="53" name="群組 52"/>
          <p:cNvGrpSpPr/>
          <p:nvPr/>
        </p:nvGrpSpPr>
        <p:grpSpPr>
          <a:xfrm>
            <a:off x="377363" y="2547953"/>
            <a:ext cx="1837183" cy="2005639"/>
            <a:chOff x="339881" y="2547953"/>
            <a:chExt cx="1837183" cy="2005639"/>
          </a:xfrm>
        </p:grpSpPr>
        <p:pic>
          <p:nvPicPr>
            <p:cNvPr id="29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39881" y="2547953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0" name="Shape 3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1106" y="3857634"/>
              <a:ext cx="695958" cy="695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群組 51"/>
          <p:cNvGrpSpPr/>
          <p:nvPr/>
        </p:nvGrpSpPr>
        <p:grpSpPr>
          <a:xfrm>
            <a:off x="2500298" y="2285998"/>
            <a:ext cx="1370628" cy="1259374"/>
            <a:chOff x="2538217" y="2312508"/>
            <a:chExt cx="1370628" cy="1259374"/>
          </a:xfrm>
        </p:grpSpPr>
        <p:pic>
          <p:nvPicPr>
            <p:cNvPr id="3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2538217" y="2312508"/>
              <a:ext cx="1157484" cy="1259374"/>
            </a:xfrm>
            <a:prstGeom prst="rect">
              <a:avLst/>
            </a:prstGeom>
            <a:noFill/>
          </p:spPr>
        </p:pic>
        <p:pic>
          <p:nvPicPr>
            <p:cNvPr id="394" name="Shape 394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6116" y="2857502"/>
              <a:ext cx="622729" cy="622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群組 35"/>
          <p:cNvGrpSpPr/>
          <p:nvPr/>
        </p:nvGrpSpPr>
        <p:grpSpPr>
          <a:xfrm>
            <a:off x="2500298" y="3526954"/>
            <a:ext cx="1345237" cy="1259374"/>
            <a:chOff x="2500298" y="3526954"/>
            <a:chExt cx="1345237" cy="1259374"/>
          </a:xfrm>
        </p:grpSpPr>
        <p:pic>
          <p:nvPicPr>
            <p:cNvPr id="32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500298" y="3526954"/>
              <a:ext cx="1157484" cy="1259374"/>
            </a:xfrm>
            <a:prstGeom prst="rect">
              <a:avLst/>
            </a:prstGeom>
            <a:noFill/>
          </p:spPr>
        </p:pic>
        <p:pic>
          <p:nvPicPr>
            <p:cNvPr id="408" name="Shape 408" descr="「File png」的圖片搜尋結果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14678" y="4084033"/>
              <a:ext cx="630857" cy="6308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群組 36"/>
          <p:cNvGrpSpPr/>
          <p:nvPr/>
        </p:nvGrpSpPr>
        <p:grpSpPr>
          <a:xfrm>
            <a:off x="6813046" y="3500444"/>
            <a:ext cx="1131660" cy="1229286"/>
            <a:chOff x="7143854" y="2928940"/>
            <a:chExt cx="1731789" cy="1881187"/>
          </a:xfrm>
        </p:grpSpPr>
        <p:pic>
          <p:nvPicPr>
            <p:cNvPr id="38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9" name="Shape 331" descr="「File png」的圖片搜尋結果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84220" y="3500444"/>
            <a:ext cx="1131660" cy="1229284"/>
          </a:xfrm>
          <a:prstGeom prst="rect">
            <a:avLst/>
          </a:prstGeom>
          <a:noFill/>
        </p:spPr>
      </p:pic>
      <p:pic>
        <p:nvPicPr>
          <p:cNvPr id="42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6170" y="3643320"/>
            <a:ext cx="305394" cy="305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群組 42"/>
          <p:cNvGrpSpPr/>
          <p:nvPr/>
        </p:nvGrpSpPr>
        <p:grpSpPr>
          <a:xfrm>
            <a:off x="8143900" y="2069262"/>
            <a:ext cx="831896" cy="788240"/>
            <a:chOff x="8143900" y="4143386"/>
            <a:chExt cx="831896" cy="788240"/>
          </a:xfrm>
        </p:grpSpPr>
        <p:sp>
          <p:nvSpPr>
            <p:cNvPr id="44" name="橢圓 43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46" name="群組 45"/>
          <p:cNvGrpSpPr/>
          <p:nvPr/>
        </p:nvGrpSpPr>
        <p:grpSpPr>
          <a:xfrm>
            <a:off x="3714744" y="2143122"/>
            <a:ext cx="685510" cy="684090"/>
            <a:chOff x="3929058" y="4214824"/>
            <a:chExt cx="685510" cy="684090"/>
          </a:xfrm>
        </p:grpSpPr>
        <p:sp>
          <p:nvSpPr>
            <p:cNvPr id="47" name="橢圓 46"/>
            <p:cNvSpPr/>
            <p:nvPr/>
          </p:nvSpPr>
          <p:spPr>
            <a:xfrm>
              <a:off x="3971952" y="4257718"/>
              <a:ext cx="600048" cy="600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8" name="Picture 2" descr="C:\Users\user\Desktop\20170928_Virtualization Station 直播\無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29058" y="4214824"/>
              <a:ext cx="685510" cy="684090"/>
            </a:xfrm>
            <a:prstGeom prst="rect">
              <a:avLst/>
            </a:prstGeom>
            <a:noFill/>
            <a:effectLst/>
          </p:spPr>
        </p:pic>
      </p:grpSp>
      <p:sp>
        <p:nvSpPr>
          <p:cNvPr id="49" name="矩形 48"/>
          <p:cNvSpPr/>
          <p:nvPr/>
        </p:nvSpPr>
        <p:spPr>
          <a:xfrm>
            <a:off x="5244374" y="2786064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2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閒置空間</a:t>
            </a:r>
            <a:endParaRPr lang="zh-TW" altLang="en-US" sz="2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" name="Shape 130" descr="「Snapshot icon」的圖片搜尋結果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16142" y="2714626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矩形 50"/>
          <p:cNvSpPr/>
          <p:nvPr/>
        </p:nvSpPr>
        <p:spPr>
          <a:xfrm>
            <a:off x="7769591" y="314325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14282" y="1142990"/>
            <a:ext cx="428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當所有空間均被分配</a:t>
            </a:r>
            <a:endParaRPr lang="en-US" altLang="zh-TW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buClr>
                <a:schemeClr val="bg1"/>
              </a:buClr>
              <a:buSzPct val="83000"/>
            </a:pPr>
            <a:r>
              <a:rPr lang="zh-TW" altLang="en-US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將無法繼續使用快照功能</a:t>
            </a:r>
            <a:r>
              <a:rPr lang="en-US" altLang="zh-TW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擷取</a:t>
            </a:r>
            <a:r>
              <a:rPr lang="en-US" altLang="zh-TW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還原</a:t>
            </a:r>
            <a:r>
              <a:rPr lang="en-US" altLang="zh-TW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09"/>
          <p:cNvPicPr preferRelativeResize="0"/>
          <p:nvPr/>
        </p:nvPicPr>
        <p:blipFill>
          <a:blip r:embed="rId3"/>
          <a:srcRect b="7727"/>
          <a:stretch>
            <a:fillRect/>
          </a:stretch>
        </p:blipFill>
        <p:spPr>
          <a:xfrm>
            <a:off x="0" y="-18"/>
            <a:ext cx="9144000" cy="511890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285720" y="2143122"/>
            <a:ext cx="7358114" cy="19407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5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chemeClr val="bg1">
                    <a:lumMod val="8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sz="16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的挑戰，我們解決:</a:t>
            </a:r>
          </a:p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r>
              <a:rPr lang="zh-TW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zh-TW" altLang="en-US" sz="4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到底</a:t>
            </a:r>
            <a:r>
              <a:rPr lang="zh-TW" altLang="en-US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占用多少空間</a:t>
            </a:r>
            <a:r>
              <a:rPr lang="en-US" altLang="zh-TW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r>
              <a:rPr lang="zh-TW" altLang="en-US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4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zh-TW" altLang="en-US" sz="4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太多會使應用服務中斷</a:t>
            </a:r>
            <a:r>
              <a:rPr lang="en-US" altLang="zh-TW" sz="4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endParaRPr lang="zh-TW" sz="44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Picture 2" descr="D:\工作進行中\20170911直播母版16比9\各場PPT元素\20171206\qnap_logo-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10"/>
            <a:ext cx="1627268" cy="314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417"/>
          <p:cNvSpPr/>
          <p:nvPr/>
        </p:nvSpPr>
        <p:spPr>
          <a:xfrm>
            <a:off x="4540950" y="2643188"/>
            <a:ext cx="4130147" cy="508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423"/>
          <p:cNvSpPr/>
          <p:nvPr/>
        </p:nvSpPr>
        <p:spPr>
          <a:xfrm>
            <a:off x="4540950" y="3161755"/>
            <a:ext cx="1815382" cy="1886925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424"/>
          <p:cNvSpPr/>
          <p:nvPr/>
        </p:nvSpPr>
        <p:spPr>
          <a:xfrm>
            <a:off x="6356331" y="3175468"/>
            <a:ext cx="2311616" cy="1866217"/>
          </a:xfrm>
          <a:prstGeom prst="rect">
            <a:avLst/>
          </a:prstGeom>
          <a:solidFill>
            <a:srgbClr val="CCC0D9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439"/>
          <p:cNvSpPr/>
          <p:nvPr/>
        </p:nvSpPr>
        <p:spPr>
          <a:xfrm>
            <a:off x="6363947" y="3160144"/>
            <a:ext cx="2304000" cy="649995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1744098" y="3161213"/>
            <a:ext cx="2595822" cy="1858809"/>
          </a:xfrm>
          <a:prstGeom prst="rect">
            <a:avLst/>
          </a:prstGeom>
          <a:solidFill>
            <a:srgbClr val="B6DDE7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214282" y="3167203"/>
            <a:ext cx="1641455" cy="1852819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14277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214282" y="2634923"/>
            <a:ext cx="4125638" cy="5292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ln w="28575">
                <a:solidFill>
                  <a:srgbClr val="002060"/>
                </a:solidFill>
              </a:ln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Shape 438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0046" y="2658866"/>
            <a:ext cx="513244" cy="5132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矩形 46"/>
          <p:cNvSpPr/>
          <p:nvPr/>
        </p:nvSpPr>
        <p:spPr>
          <a:xfrm>
            <a:off x="1641423" y="2714626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323528" y="987574"/>
            <a:ext cx="8359800" cy="1142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當儲存空間不足又無法擴充時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，可</a:t>
            </a:r>
            <a:r>
              <a:rPr lang="zh-TW" altLang="en-US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將完整磁碟區轉為精簡磁碟區</a:t>
            </a:r>
            <a:endParaRPr lang="en-US" altLang="zh-TW" sz="2000" b="1" i="0" u="none" strike="noStrike" cap="none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精簡配置的磁碟，只有實際有資料的空間才算真正被使用的空間，剩餘的空間則為儲存池內共同使用</a:t>
            </a:r>
            <a:endParaRPr lang="en-US" altLang="zh-TW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sz="2000" b="1" i="0" u="none" strike="noStrike" cap="none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</a:t>
            </a:r>
            <a:r>
              <a:rPr lang="zh-TW" sz="20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精簡配置及臨界值定期監控</a:t>
            </a:r>
            <a:r>
              <a:rPr lang="zh-TW" sz="2000" b="1" i="0" u="none" strike="noStrike" cap="none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，在不擴充的狀態下釋放空間</a:t>
            </a:r>
            <a:endParaRPr lang="zh-TW"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itchFamily="34" charset="0"/>
              <a:buChar char="•"/>
            </a:pPr>
            <a:endParaRPr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altLang="en-US" sz="3600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轉換</a:t>
            </a:r>
            <a:r>
              <a:rPr lang="zh-TW" sz="3600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精簡</a:t>
            </a:r>
            <a:r>
              <a:rPr lang="zh-TW" sz="36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配置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以獲得更多快照空間</a:t>
            </a:r>
          </a:p>
        </p:txBody>
      </p:sp>
      <p:pic>
        <p:nvPicPr>
          <p:cNvPr id="448" name="Shape 448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9405" y="3225457"/>
            <a:ext cx="513244" cy="513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群組 29"/>
          <p:cNvGrpSpPr/>
          <p:nvPr/>
        </p:nvGrpSpPr>
        <p:grpSpPr>
          <a:xfrm>
            <a:off x="2212927" y="3230370"/>
            <a:ext cx="1626572" cy="1766892"/>
            <a:chOff x="7143854" y="2928940"/>
            <a:chExt cx="1731789" cy="1881187"/>
          </a:xfrm>
        </p:grpSpPr>
        <p:pic>
          <p:nvPicPr>
            <p:cNvPr id="3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2" name="Shape 331" descr="「File png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群組 33"/>
          <p:cNvGrpSpPr/>
          <p:nvPr/>
        </p:nvGrpSpPr>
        <p:grpSpPr>
          <a:xfrm>
            <a:off x="229165" y="3214692"/>
            <a:ext cx="1626572" cy="1733322"/>
            <a:chOff x="1857356" y="2928940"/>
            <a:chExt cx="1731789" cy="1881185"/>
          </a:xfrm>
        </p:grpSpPr>
        <p:pic>
          <p:nvPicPr>
            <p:cNvPr id="35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6" name="Shape 3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71736" y="3199796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Shape 447" descr="「Lock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91989" y="3944750"/>
            <a:ext cx="992640" cy="992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群組 38"/>
          <p:cNvGrpSpPr/>
          <p:nvPr/>
        </p:nvGrpSpPr>
        <p:grpSpPr>
          <a:xfrm>
            <a:off x="6731191" y="3457509"/>
            <a:ext cx="1559722" cy="1694274"/>
            <a:chOff x="7143854" y="2888625"/>
            <a:chExt cx="1731789" cy="1881187"/>
          </a:xfrm>
        </p:grpSpPr>
        <p:pic>
          <p:nvPicPr>
            <p:cNvPr id="40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43854" y="2888625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41" name="Shape 331" descr="「File png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群組 42"/>
          <p:cNvGrpSpPr/>
          <p:nvPr/>
        </p:nvGrpSpPr>
        <p:grpSpPr>
          <a:xfrm>
            <a:off x="4641819" y="3238635"/>
            <a:ext cx="1626572" cy="1803050"/>
            <a:chOff x="1857356" y="2928940"/>
            <a:chExt cx="1731789" cy="1881185"/>
          </a:xfrm>
        </p:grpSpPr>
        <p:pic>
          <p:nvPicPr>
            <p:cNvPr id="44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45" name="Shape 3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71736" y="3199796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矩形 45"/>
          <p:cNvSpPr/>
          <p:nvPr/>
        </p:nvSpPr>
        <p:spPr>
          <a:xfrm>
            <a:off x="5980091" y="2738569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閒置空間</a:t>
            </a:r>
            <a:endParaRPr lang="zh-TW" altLang="en-US"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427871" y="3288048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83568" y="2355726"/>
            <a:ext cx="7128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F9B5C8"/>
                </a:solidFill>
                <a:latin typeface="微軟正黑體" pitchFamily="34" charset="-120"/>
                <a:ea typeface="微軟正黑體" pitchFamily="34" charset="-120"/>
              </a:rPr>
              <a:t>轉換精簡磁碟區過程中需要刪除該磁碟區所有快照</a:t>
            </a:r>
            <a:r>
              <a:rPr lang="en-US" altLang="zh-TW" b="1" dirty="0" smtClean="0">
                <a:solidFill>
                  <a:srgbClr val="F9B5C8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b="1" dirty="0" smtClean="0">
                <a:solidFill>
                  <a:srgbClr val="F9B5C8"/>
                </a:solidFill>
                <a:latin typeface="微軟正黑體" pitchFamily="34" charset="-120"/>
                <a:ea typeface="微軟正黑體" pitchFamily="34" charset="-120"/>
              </a:rPr>
              <a:t>建議以擴充空間為優先考量</a:t>
            </a:r>
            <a:endParaRPr lang="zh-TW" altLang="en-US" b="1" dirty="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Shape 882"/>
          <p:cNvSpPr/>
          <p:nvPr/>
        </p:nvSpPr>
        <p:spPr>
          <a:xfrm flipH="1">
            <a:off x="338377" y="2355726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50333" y="2428856"/>
            <a:ext cx="8429684" cy="259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Shape 453"/>
          <p:cNvSpPr/>
          <p:nvPr/>
        </p:nvSpPr>
        <p:spPr>
          <a:xfrm>
            <a:off x="350333" y="3579310"/>
            <a:ext cx="4149659" cy="51202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461"/>
          <p:cNvSpPr/>
          <p:nvPr/>
        </p:nvSpPr>
        <p:spPr>
          <a:xfrm>
            <a:off x="2177788" y="4054507"/>
            <a:ext cx="2338403" cy="964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61"/>
          <p:cNvSpPr/>
          <p:nvPr/>
        </p:nvSpPr>
        <p:spPr>
          <a:xfrm>
            <a:off x="350333" y="4054507"/>
            <a:ext cx="1861492" cy="964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 t="6634" b="60960"/>
          <a:stretch/>
        </p:blipFill>
        <p:spPr>
          <a:xfrm>
            <a:off x="1164077" y="2428856"/>
            <a:ext cx="6557540" cy="1003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458"/>
          <p:cNvSpPr/>
          <p:nvPr/>
        </p:nvSpPr>
        <p:spPr>
          <a:xfrm>
            <a:off x="4644007" y="4083366"/>
            <a:ext cx="4129200" cy="93610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69"/>
          <p:cNvSpPr/>
          <p:nvPr/>
        </p:nvSpPr>
        <p:spPr>
          <a:xfrm>
            <a:off x="4644008" y="3571882"/>
            <a:ext cx="4129887" cy="785817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0" y="987574"/>
            <a:ext cx="9144000" cy="15121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fontAlgn="base"/>
            <a:r>
              <a:rPr lang="zh-TW" altLang="en-US" b="1" dirty="0" smtClean="0"/>
              <a:t>若需要在本地保留大量快照，將降低可彈性配置的儲存空間</a:t>
            </a:r>
            <a:endParaRPr lang="zh-TW" altLang="en-US" dirty="0" smtClean="0"/>
          </a:p>
          <a:p>
            <a:pPr fontAlgn="base"/>
            <a:r>
              <a:rPr lang="zh-TW" altLang="en-US" b="1" dirty="0" smtClean="0"/>
              <a:t>多一層保障 </a:t>
            </a:r>
            <a:r>
              <a:rPr lang="en-US" altLang="zh-TW" b="1" dirty="0" smtClean="0"/>
              <a:t>! </a:t>
            </a:r>
            <a:r>
              <a:rPr lang="zh-TW" altLang="en-US" b="1" dirty="0" smtClean="0">
                <a:solidFill>
                  <a:srgbClr val="FFC000"/>
                </a:solidFill>
              </a:rPr>
              <a:t>選擇儲存空間更大的</a:t>
            </a:r>
            <a:r>
              <a:rPr lang="en-US" altLang="zh-TW" b="1" dirty="0" smtClean="0">
                <a:solidFill>
                  <a:srgbClr val="FFC000"/>
                </a:solidFill>
              </a:rPr>
              <a:t>NAS</a:t>
            </a:r>
            <a:r>
              <a:rPr lang="zh-TW" altLang="en-US" b="1" dirty="0" smtClean="0">
                <a:solidFill>
                  <a:srgbClr val="FFC000"/>
                </a:solidFill>
              </a:rPr>
              <a:t>或將快照備份到遠端</a:t>
            </a:r>
            <a:endParaRPr lang="zh-TW" altLang="en-US" dirty="0" smtClean="0">
              <a:solidFill>
                <a:srgbClr val="FFC000"/>
              </a:solidFill>
            </a:endParaRPr>
          </a:p>
          <a:p>
            <a:pPr fontAlgn="base"/>
            <a:r>
              <a:rPr lang="zh-TW" altLang="en-US" b="1" dirty="0" smtClean="0"/>
              <a:t>以高階</a:t>
            </a:r>
            <a:r>
              <a:rPr lang="en-US" altLang="zh-TW" b="1" dirty="0" smtClean="0"/>
              <a:t>NAS</a:t>
            </a:r>
            <a:r>
              <a:rPr lang="zh-TW" altLang="en-US" b="1" dirty="0" smtClean="0"/>
              <a:t>做重要資料儲存與快照，搭配低階</a:t>
            </a:r>
            <a:r>
              <a:rPr lang="en-US" altLang="zh-TW" b="1" dirty="0" smtClean="0"/>
              <a:t>NAS</a:t>
            </a:r>
            <a:r>
              <a:rPr lang="zh-TW" altLang="en-US" b="1" dirty="0" smtClean="0"/>
              <a:t>做快照備份 </a:t>
            </a:r>
            <a:endParaRPr lang="en-US" altLang="zh-TW" b="1" dirty="0" smtClean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Arial"/>
              <a:buNone/>
            </a:pPr>
            <a:endParaRPr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規劃</a:t>
            </a:r>
            <a:r>
              <a:rPr lang="zh-TW" sz="36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快照備份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，確保資料無虞</a:t>
            </a:r>
          </a:p>
        </p:txBody>
      </p:sp>
      <p:pic>
        <p:nvPicPr>
          <p:cNvPr id="474" name="Shape 474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8038" y="374581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5386" y="374581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8336" y="374581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 descr="https://www.qnap.com/i/_attach_file/product/photo/800_500/294_1508401293_TS-877_front.png?v=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59077" y="2786064"/>
            <a:ext cx="1485910" cy="928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群組 47"/>
          <p:cNvGrpSpPr/>
          <p:nvPr/>
        </p:nvGrpSpPr>
        <p:grpSpPr>
          <a:xfrm>
            <a:off x="603626" y="3714758"/>
            <a:ext cx="1307770" cy="1420586"/>
            <a:chOff x="1857356" y="2928940"/>
            <a:chExt cx="1731789" cy="1881185"/>
          </a:xfrm>
        </p:grpSpPr>
        <p:pic>
          <p:nvPicPr>
            <p:cNvPr id="49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50" name="Shape 3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71736" y="3199796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群組 32"/>
          <p:cNvGrpSpPr/>
          <p:nvPr/>
        </p:nvGrpSpPr>
        <p:grpSpPr>
          <a:xfrm>
            <a:off x="8215338" y="3714776"/>
            <a:ext cx="831896" cy="788240"/>
            <a:chOff x="8143900" y="4143386"/>
            <a:chExt cx="831896" cy="788240"/>
          </a:xfrm>
        </p:grpSpPr>
        <p:sp>
          <p:nvSpPr>
            <p:cNvPr id="34" name="橢圓 33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pic>
        <p:nvPicPr>
          <p:cNvPr id="8194" name="Picture 2" descr="https://lh4.googleusercontent.com/hnfKygCao2ojOVBgQan4wxuk3-VUoIwSagv17n7j60cwKkELPogReNFhr_rsmC-O2TS-SlaiowJQlme0ClkUMzGZTmQVRTZRuxI7ozdce6qmj-jmPVktsbM-EAFJoGh4g5TENJ9s4Kw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228184" y="2781699"/>
            <a:ext cx="1492896" cy="933059"/>
          </a:xfrm>
          <a:prstGeom prst="rect">
            <a:avLst/>
          </a:prstGeom>
          <a:noFill/>
        </p:spPr>
      </p:pic>
      <p:sp>
        <p:nvSpPr>
          <p:cNvPr id="40" name="圓角矩形圖說文字 39"/>
          <p:cNvSpPr/>
          <p:nvPr/>
        </p:nvSpPr>
        <p:spPr>
          <a:xfrm>
            <a:off x="6643702" y="2071684"/>
            <a:ext cx="2344914" cy="504056"/>
          </a:xfrm>
          <a:prstGeom prst="wedgeRoundRectCallout">
            <a:avLst>
              <a:gd name="adj1" fmla="val -36150"/>
              <a:gd name="adj2" fmla="val 8649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 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TS-1635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可做為高性價比的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快照異地備份解決方案</a:t>
            </a:r>
          </a:p>
        </p:txBody>
      </p:sp>
      <p:sp>
        <p:nvSpPr>
          <p:cNvPr id="29" name="矩形 28"/>
          <p:cNvSpPr/>
          <p:nvPr/>
        </p:nvSpPr>
        <p:spPr>
          <a:xfrm>
            <a:off x="4000496" y="2500312"/>
            <a:ext cx="1143008" cy="3571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快照備份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Shape 453"/>
          <p:cNvSpPr/>
          <p:nvPr/>
        </p:nvSpPr>
        <p:spPr>
          <a:xfrm>
            <a:off x="3652095" y="3579310"/>
            <a:ext cx="864096" cy="504056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Shape 468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249" y="3579310"/>
            <a:ext cx="513244" cy="513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2636917" y="3722930"/>
            <a:ext cx="1307770" cy="1420588"/>
            <a:chOff x="7143854" y="2928940"/>
            <a:chExt cx="1731789" cy="1881187"/>
          </a:xfrm>
        </p:grpSpPr>
        <p:pic>
          <p:nvPicPr>
            <p:cNvPr id="45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46" name="Shape 331" descr="「File png」的圖片搜尋結果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332" descr="相關圖片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矩形 30"/>
          <p:cNvSpPr/>
          <p:nvPr/>
        </p:nvSpPr>
        <p:spPr>
          <a:xfrm>
            <a:off x="2003542" y="3645113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閒置空間</a:t>
            </a:r>
            <a:endParaRPr lang="zh-TW" altLang="en-US"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82684" y="4519104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1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閒置空間</a:t>
            </a:r>
            <a:endParaRPr lang="zh-TW" altLang="en-US"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801571" y="3805300"/>
            <a:ext cx="1210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1600" b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快照保險庫</a:t>
            </a:r>
            <a:endParaRPr lang="zh-TW" altLang="en-US"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285725" y="1099756"/>
            <a:ext cx="8359800" cy="149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600"/>
              </a:spcBef>
              <a:buClr>
                <a:schemeClr val="bg1"/>
              </a:buClr>
              <a:buSzPct val="83000"/>
              <a:buFont typeface="Arial" pitchFamily="34" charset="0"/>
              <a:buChar char="•"/>
            </a:pP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"磁碟區外快照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"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，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使用空間一目了然</a:t>
            </a:r>
          </a:p>
          <a:p>
            <a:pPr indent="-342900">
              <a:spcBef>
                <a:spcPts val="600"/>
              </a:spcBef>
              <a:buClr>
                <a:schemeClr val="bg1"/>
              </a:buClr>
              <a:buSzPct val="83000"/>
              <a:buFont typeface="Arial" pitchFamily="34" charset="0"/>
              <a:buChar char="•"/>
            </a:pP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區 </a:t>
            </a: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2000" b="1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刪除 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模式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快速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反應問題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Arial" pitchFamily="34" charset="0"/>
              <a:buChar char="•"/>
            </a:pP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啟用智能快照空間管理回收快照</a:t>
            </a:r>
            <a:endParaRPr lang="en-US" altLang="zh-TW" sz="20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>
              <a:spcBef>
                <a:spcPts val="600"/>
              </a:spcBef>
              <a:buClr>
                <a:schemeClr val="bg1"/>
              </a:buClr>
              <a:buSzPct val="83000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     以確保服務不中斷</a:t>
            </a:r>
            <a:endParaRPr lang="zh-TW" sz="2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00" cy="6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提醒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隨時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注意快照保護的風險</a:t>
            </a:r>
          </a:p>
        </p:txBody>
      </p:sp>
      <p:sp>
        <p:nvSpPr>
          <p:cNvPr id="489" name="Shape 489" descr="「rent room」的圖片搜尋結果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4501668" y="3724708"/>
            <a:ext cx="719400" cy="403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645040" y="3739886"/>
            <a:ext cx="59563" cy="403500"/>
          </a:xfrm>
          <a:prstGeom prst="rect">
            <a:avLst/>
          </a:prstGeom>
          <a:solidFill>
            <a:srgbClr val="00B0F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5221062" y="3726158"/>
            <a:ext cx="3112800" cy="40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</a:t>
            </a:r>
            <a:r>
              <a:rPr lang="zh-TW" sz="1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快照使用量 </a:t>
            </a:r>
          </a:p>
        </p:txBody>
      </p:sp>
      <p:sp>
        <p:nvSpPr>
          <p:cNvPr id="500" name="Shape 500"/>
          <p:cNvSpPr/>
          <p:nvPr/>
        </p:nvSpPr>
        <p:spPr>
          <a:xfrm>
            <a:off x="8181462" y="3726158"/>
            <a:ext cx="215100" cy="40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642911" y="4129508"/>
            <a:ext cx="7753526" cy="403500"/>
          </a:xfrm>
          <a:prstGeom prst="rect">
            <a:avLst/>
          </a:prstGeom>
          <a:solidFill>
            <a:srgbClr val="00B0F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20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儲存池</a:t>
            </a:r>
            <a:endParaRPr sz="20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502" name="Shape 502" descr="相關圖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126962" y="3752520"/>
            <a:ext cx="978300" cy="3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/>
          <p:nvPr/>
        </p:nvSpPr>
        <p:spPr>
          <a:xfrm>
            <a:off x="704603" y="2584336"/>
            <a:ext cx="7343100" cy="85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4"/>
          <p:cNvSpPr/>
          <p:nvPr/>
        </p:nvSpPr>
        <p:spPr>
          <a:xfrm>
            <a:off x="10188624" y="2355726"/>
            <a:ext cx="1360662" cy="13243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7765"/>
                </a:moveTo>
                <a:cubicBezTo>
                  <a:pt x="9214" y="87343"/>
                  <a:pt x="31991" y="85652"/>
                  <a:pt x="50377" y="84700"/>
                </a:cubicBezTo>
                <a:lnTo>
                  <a:pt x="51458" y="111442"/>
                </a:lnTo>
                <a:lnTo>
                  <a:pt x="26043" y="110004"/>
                </a:lnTo>
                <a:cubicBezTo>
                  <a:pt x="16970" y="109176"/>
                  <a:pt x="7890" y="95297"/>
                  <a:pt x="0" y="77765"/>
                </a:cubicBezTo>
                <a:close/>
                <a:moveTo>
                  <a:pt x="71485" y="75311"/>
                </a:moveTo>
                <a:lnTo>
                  <a:pt x="71485" y="84822"/>
                </a:lnTo>
                <a:lnTo>
                  <a:pt x="96453" y="84822"/>
                </a:lnTo>
                <a:cubicBezTo>
                  <a:pt x="101149" y="96915"/>
                  <a:pt x="107723" y="109009"/>
                  <a:pt x="97079" y="110167"/>
                </a:cubicBezTo>
                <a:lnTo>
                  <a:pt x="71485" y="110489"/>
                </a:lnTo>
                <a:lnTo>
                  <a:pt x="71485" y="119999"/>
                </a:lnTo>
                <a:lnTo>
                  <a:pt x="51881" y="97655"/>
                </a:lnTo>
                <a:close/>
                <a:moveTo>
                  <a:pt x="107457" y="47555"/>
                </a:moveTo>
                <a:lnTo>
                  <a:pt x="118951" y="70887"/>
                </a:lnTo>
                <a:cubicBezTo>
                  <a:pt x="122791" y="79375"/>
                  <a:pt x="115632" y="94394"/>
                  <a:pt x="104799" y="110180"/>
                </a:cubicBezTo>
                <a:cubicBezTo>
                  <a:pt x="108265" y="97192"/>
                  <a:pt x="95452" y="77771"/>
                  <a:pt x="85456" y="61888"/>
                </a:cubicBezTo>
                <a:close/>
                <a:moveTo>
                  <a:pt x="37016" y="36942"/>
                </a:moveTo>
                <a:lnTo>
                  <a:pt x="46048" y="65557"/>
                </a:lnTo>
                <a:lnTo>
                  <a:pt x="38032" y="60802"/>
                </a:lnTo>
                <a:lnTo>
                  <a:pt x="25547" y="83018"/>
                </a:lnTo>
                <a:cubicBezTo>
                  <a:pt x="13005" y="81150"/>
                  <a:pt x="-475" y="80952"/>
                  <a:pt x="3870" y="70902"/>
                </a:cubicBezTo>
                <a:lnTo>
                  <a:pt x="16396" y="47968"/>
                </a:lnTo>
                <a:lnTo>
                  <a:pt x="8380" y="43213"/>
                </a:lnTo>
                <a:close/>
                <a:moveTo>
                  <a:pt x="78925" y="4465"/>
                </a:moveTo>
                <a:cubicBezTo>
                  <a:pt x="80581" y="4440"/>
                  <a:pt x="82194" y="5364"/>
                  <a:pt x="83768" y="7587"/>
                </a:cubicBezTo>
                <a:lnTo>
                  <a:pt x="96837" y="30199"/>
                </a:lnTo>
                <a:lnTo>
                  <a:pt x="104853" y="25444"/>
                </a:lnTo>
                <a:lnTo>
                  <a:pt x="95821" y="54060"/>
                </a:lnTo>
                <a:lnTo>
                  <a:pt x="67185" y="47788"/>
                </a:lnTo>
                <a:lnTo>
                  <a:pt x="75201" y="43033"/>
                </a:lnTo>
                <a:lnTo>
                  <a:pt x="62717" y="20817"/>
                </a:lnTo>
                <a:cubicBezTo>
                  <a:pt x="68602" y="13148"/>
                  <a:pt x="73958" y="4539"/>
                  <a:pt x="78925" y="4465"/>
                </a:cubicBezTo>
                <a:close/>
                <a:moveTo>
                  <a:pt x="66476" y="1"/>
                </a:moveTo>
                <a:cubicBezTo>
                  <a:pt x="70713" y="20"/>
                  <a:pt x="75239" y="276"/>
                  <a:pt x="79919" y="712"/>
                </a:cubicBezTo>
                <a:cubicBezTo>
                  <a:pt x="67239" y="4122"/>
                  <a:pt x="57275" y="25234"/>
                  <a:pt x="48885" y="42069"/>
                </a:cubicBezTo>
                <a:lnTo>
                  <a:pt x="25803" y="29660"/>
                </a:lnTo>
                <a:lnTo>
                  <a:pt x="39723" y="7766"/>
                </a:lnTo>
                <a:cubicBezTo>
                  <a:pt x="43649" y="2021"/>
                  <a:pt x="53764" y="-55"/>
                  <a:pt x="66476" y="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直線圖說文字 2 19"/>
          <p:cNvSpPr/>
          <p:nvPr/>
        </p:nvSpPr>
        <p:spPr>
          <a:xfrm flipH="1">
            <a:off x="1430858" y="2928940"/>
            <a:ext cx="2998266" cy="506612"/>
          </a:xfrm>
          <a:prstGeom prst="borderCallout2">
            <a:avLst>
              <a:gd name="adj1" fmla="val 72037"/>
              <a:gd name="adj2" fmla="val 25190"/>
              <a:gd name="adj3" fmla="val 69134"/>
              <a:gd name="adj4" fmla="val -14296"/>
              <a:gd name="adj5" fmla="val 196658"/>
              <a:gd name="adj6" fmla="val -1446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精簡磁碟區 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刪除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600" dirty="0"/>
          </a:p>
        </p:txBody>
      </p:sp>
      <p:sp>
        <p:nvSpPr>
          <p:cNvPr id="22" name="Shape 254"/>
          <p:cNvSpPr/>
          <p:nvPr/>
        </p:nvSpPr>
        <p:spPr>
          <a:xfrm>
            <a:off x="5645700" y="1928808"/>
            <a:ext cx="3284018" cy="1428760"/>
          </a:xfrm>
          <a:prstGeom prst="wedgeRoundRectCallout">
            <a:avLst>
              <a:gd name="adj1" fmla="val -45023"/>
              <a:gd name="adj2" fmla="val 75616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786182" y="2935486"/>
            <a:ext cx="668416" cy="501212"/>
            <a:chOff x="3857620" y="3000378"/>
            <a:chExt cx="668416" cy="501212"/>
          </a:xfrm>
        </p:grpSpPr>
        <p:sp>
          <p:nvSpPr>
            <p:cNvPr id="24" name="橢圓 23"/>
            <p:cNvSpPr/>
            <p:nvPr/>
          </p:nvSpPr>
          <p:spPr>
            <a:xfrm>
              <a:off x="3968503" y="3021275"/>
              <a:ext cx="439724" cy="439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Picture 2" descr="D:\工作進行中\20170911直播母版16比9\各場PPT元素\20171206\禁止-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000378"/>
              <a:ext cx="668416" cy="501212"/>
            </a:xfrm>
            <a:prstGeom prst="rect">
              <a:avLst/>
            </a:prstGeom>
            <a:noFill/>
          </p:spPr>
        </p:pic>
      </p:grpSp>
      <p:sp>
        <p:nvSpPr>
          <p:cNvPr id="29" name="圓角矩形 28"/>
          <p:cNvSpPr/>
          <p:nvPr/>
        </p:nvSpPr>
        <p:spPr>
          <a:xfrm>
            <a:off x="5717138" y="2000246"/>
            <a:ext cx="1714512" cy="285752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開啟快照智能回收</a:t>
            </a:r>
            <a:endParaRPr lang="zh-TW" altLang="en-US" dirty="0"/>
          </a:p>
        </p:txBody>
      </p:sp>
      <p:sp>
        <p:nvSpPr>
          <p:cNvPr id="30" name="圓角矩形 29"/>
          <p:cNvSpPr/>
          <p:nvPr/>
        </p:nvSpPr>
        <p:spPr>
          <a:xfrm>
            <a:off x="5717138" y="2643188"/>
            <a:ext cx="1785950" cy="285752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關閉智能快照回收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31" name="矩形 30"/>
          <p:cNvSpPr/>
          <p:nvPr/>
        </p:nvSpPr>
        <p:spPr>
          <a:xfrm>
            <a:off x="5787020" y="2294751"/>
            <a:ext cx="321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注重儲存服務延續性 可能沒有快照保存下來</a:t>
            </a:r>
            <a:endParaRPr lang="zh-TW" altLang="en-US" sz="16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786446" y="2895903"/>
            <a:ext cx="3287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注重快照與版本控制 沒有空間存放變動資料 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會凍結工作資料區 造成寫入資料的服務中止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3" name="Shape 107"/>
          <p:cNvSpPr/>
          <p:nvPr/>
        </p:nvSpPr>
        <p:spPr>
          <a:xfrm>
            <a:off x="689332" y="3753841"/>
            <a:ext cx="3812262" cy="355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642910" y="3726157"/>
            <a:ext cx="3858684" cy="403500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</a:t>
            </a:r>
          </a:p>
        </p:txBody>
      </p:sp>
      <p:pic>
        <p:nvPicPr>
          <p:cNvPr id="498" name="Shape 498" descr="「Snapshot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576" y="3723878"/>
            <a:ext cx="431692" cy="431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群組 25"/>
          <p:cNvGrpSpPr/>
          <p:nvPr/>
        </p:nvGrpSpPr>
        <p:grpSpPr>
          <a:xfrm>
            <a:off x="3857620" y="3648720"/>
            <a:ext cx="668416" cy="501212"/>
            <a:chOff x="3857620" y="3000378"/>
            <a:chExt cx="668416" cy="501212"/>
          </a:xfrm>
        </p:grpSpPr>
        <p:sp>
          <p:nvSpPr>
            <p:cNvPr id="27" name="橢圓 26"/>
            <p:cNvSpPr/>
            <p:nvPr/>
          </p:nvSpPr>
          <p:spPr>
            <a:xfrm>
              <a:off x="3968503" y="3021275"/>
              <a:ext cx="439724" cy="439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Picture 2" descr="D:\工作進行中\20170911直播母版16比9\各場PPT元素\20171206\禁止-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000378"/>
              <a:ext cx="668416" cy="501212"/>
            </a:xfrm>
            <a:prstGeom prst="rect">
              <a:avLst/>
            </a:prstGeom>
            <a:noFill/>
          </p:spPr>
        </p:pic>
      </p:grpSp>
      <p:sp>
        <p:nvSpPr>
          <p:cNvPr id="34" name="文字方塊 43"/>
          <p:cNvSpPr txBox="1"/>
          <p:nvPr/>
        </p:nvSpPr>
        <p:spPr>
          <a:xfrm>
            <a:off x="1289856" y="3790640"/>
            <a:ext cx="2611213" cy="30777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indent="-88900" algn="ctr">
              <a:buClr>
                <a:schemeClr val="dk1"/>
              </a:buClr>
              <a:buSzPts val="1400"/>
            </a:pPr>
            <a:r>
              <a:rPr lang="zh-TW" altLang="zh-TW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完整磁碟區 (讀取/刪除)</a:t>
            </a:r>
            <a:endParaRPr lang="zh-TW" altLang="zh-TW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dirty="0" smtClean="0"/>
              <a:t>妥善分配空間獲得最佳快照保護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71750"/>
            <a:ext cx="9144000" cy="213455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 descr="「rent room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285720" y="3903957"/>
            <a:ext cx="1571636" cy="370300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6715140" y="4286262"/>
            <a:ext cx="2428860" cy="285751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5786446" y="3689642"/>
            <a:ext cx="1000132" cy="214315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285720" y="3669223"/>
            <a:ext cx="4714908" cy="234734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487"/>
          <p:cNvSpPr txBox="1">
            <a:spLocks/>
          </p:cNvSpPr>
          <p:nvPr/>
        </p:nvSpPr>
        <p:spPr>
          <a:xfrm>
            <a:off x="285725" y="1071552"/>
            <a:ext cx="8359800" cy="149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系統磁碟與檔案儲存分離，可以不開啟快照</a:t>
            </a: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若使用完整配置確保空間，應以少量配置為佳</a:t>
            </a: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將完整磁碟區轉為精簡配置，可釋放未使用空間</a:t>
            </a: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透過快照備份任務，在遠端保留更多快照版本</a:t>
            </a:r>
            <a:endParaRPr lang="zh-TW" altLang="en-US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6"/>
          <p:cNvGrpSpPr/>
          <p:nvPr/>
        </p:nvGrpSpPr>
        <p:grpSpPr>
          <a:xfrm>
            <a:off x="71406" y="3870920"/>
            <a:ext cx="357190" cy="461665"/>
            <a:chOff x="1785918" y="4116788"/>
            <a:chExt cx="357190" cy="461665"/>
          </a:xfrm>
        </p:grpSpPr>
        <p:sp>
          <p:nvSpPr>
            <p:cNvPr id="16" name="橢圓 15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3" name="Shape 513"/>
            <p:cNvSpPr txBox="1"/>
            <p:nvPr/>
          </p:nvSpPr>
          <p:spPr>
            <a:xfrm>
              <a:off x="1786920" y="4116788"/>
              <a:ext cx="3561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zh-TW" sz="2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3" name="群組 17"/>
          <p:cNvGrpSpPr/>
          <p:nvPr/>
        </p:nvGrpSpPr>
        <p:grpSpPr>
          <a:xfrm>
            <a:off x="71406" y="3475329"/>
            <a:ext cx="357190" cy="461665"/>
            <a:chOff x="1785918" y="4116788"/>
            <a:chExt cx="357190" cy="461665"/>
          </a:xfrm>
        </p:grpSpPr>
        <p:sp>
          <p:nvSpPr>
            <p:cNvPr id="19" name="橢圓 18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Shape 513"/>
            <p:cNvSpPr txBox="1"/>
            <p:nvPr/>
          </p:nvSpPr>
          <p:spPr>
            <a:xfrm>
              <a:off x="1786920" y="4116788"/>
              <a:ext cx="3561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2400" b="1" i="0" u="none" strike="noStrike" cap="none" dirty="0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zh-TW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群組 20"/>
          <p:cNvGrpSpPr/>
          <p:nvPr/>
        </p:nvGrpSpPr>
        <p:grpSpPr>
          <a:xfrm>
            <a:off x="5500694" y="3546767"/>
            <a:ext cx="357190" cy="461665"/>
            <a:chOff x="1785918" y="4116788"/>
            <a:chExt cx="357190" cy="461665"/>
          </a:xfrm>
        </p:grpSpPr>
        <p:sp>
          <p:nvSpPr>
            <p:cNvPr id="22" name="橢圓 21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Shape 513"/>
            <p:cNvSpPr txBox="1"/>
            <p:nvPr/>
          </p:nvSpPr>
          <p:spPr>
            <a:xfrm>
              <a:off x="1786920" y="4116788"/>
              <a:ext cx="3561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2400" b="1" i="0" u="none" strike="noStrike" cap="none" dirty="0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zh-TW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群組 23"/>
          <p:cNvGrpSpPr/>
          <p:nvPr/>
        </p:nvGrpSpPr>
        <p:grpSpPr>
          <a:xfrm>
            <a:off x="6572264" y="4143386"/>
            <a:ext cx="357190" cy="500066"/>
            <a:chOff x="1785918" y="4103503"/>
            <a:chExt cx="357190" cy="500066"/>
          </a:xfrm>
        </p:grpSpPr>
        <p:sp>
          <p:nvSpPr>
            <p:cNvPr id="25" name="橢圓 24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Shape 513"/>
            <p:cNvSpPr txBox="1"/>
            <p:nvPr/>
          </p:nvSpPr>
          <p:spPr>
            <a:xfrm>
              <a:off x="1786920" y="4103503"/>
              <a:ext cx="356188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2400" b="1" i="0" u="none" strike="noStrike" cap="none" dirty="0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zh-TW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9"/>
          <p:cNvSpPr txBox="1">
            <a:spLocks/>
          </p:cNvSpPr>
          <p:nvPr/>
        </p:nvSpPr>
        <p:spPr>
          <a:xfrm>
            <a:off x="285720" y="1785932"/>
            <a:ext cx="7858180" cy="164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050"/>
              <a:buFont typeface="Arial"/>
              <a:buNone/>
              <a:tabLst/>
              <a:defRPr/>
            </a:pPr>
            <a:r>
              <a:rPr lang="zh-TW" altLang="en-US" sz="44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感謝您的參與</a:t>
            </a:r>
            <a:endParaRPr kumimoji="0" lang="zh-TW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矩形 20"/>
          <p:cNvSpPr/>
          <p:nvPr/>
        </p:nvSpPr>
        <p:spPr>
          <a:xfrm flipV="1">
            <a:off x="0" y="4929204"/>
            <a:ext cx="9144000" cy="214314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428596" y="3000378"/>
            <a:ext cx="6286544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不僅企業環境，個人用電腦及儲存裝置也會受到勒索軟體威脅</a:t>
            </a:r>
          </a:p>
          <a:p>
            <a:pPr marL="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垃圾進，垃圾出，不能只“備份”檔案，還要保護“備份” </a:t>
            </a:r>
          </a:p>
          <a:p>
            <a:pPr mar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zh-TW" b="1" dirty="0" smtClean="0">
                <a:solidFill>
                  <a:srgbClr val="FFC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en-US" altLang="zh-TW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區塊層級的快照能有效避開檔案層級的勒索軟體攻擊</a:t>
            </a:r>
            <a:endParaRPr lang="zh-TW" altLang="en-US" b="1" dirty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57150">
              <a:buClr>
                <a:schemeClr val="dk1"/>
              </a:buClr>
              <a:buSzPts val="900"/>
            </a:pPr>
            <a:r>
              <a:rPr lang="zh-TW" altLang="en-US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快照保護對每個人都非常重要</a:t>
            </a:r>
            <a:endParaRPr lang="zh-TW" sz="36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373475" y="1139975"/>
            <a:ext cx="8359800" cy="324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icrosoft JhengHei"/>
              <a:buChar char="•"/>
            </a:pPr>
            <a:endParaRPr lang="zh-TW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71472" y="2170718"/>
            <a:ext cx="7965799" cy="2972782"/>
            <a:chOff x="583756" y="2214560"/>
            <a:chExt cx="7965799" cy="2972782"/>
          </a:xfrm>
        </p:grpSpPr>
        <p:pic>
          <p:nvPicPr>
            <p:cNvPr id="96" name="Shape 96" descr="storage&amp;snapshot_170826-1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83756" y="2214560"/>
              <a:ext cx="7965799" cy="2972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9"/>
            <p:cNvSpPr txBox="1"/>
            <p:nvPr/>
          </p:nvSpPr>
          <p:spPr>
            <a:xfrm>
              <a:off x="4500562" y="3357568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zh-TW" alt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儲存池</a:t>
              </a:r>
              <a:endParaRPr lang="zh-TW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7" name="Shape 159"/>
            <p:cNvSpPr txBox="1"/>
            <p:nvPr/>
          </p:nvSpPr>
          <p:spPr>
            <a:xfrm>
              <a:off x="2357422" y="4357700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原始區塊</a:t>
              </a:r>
              <a:endParaRPr lang="zh-TW" sz="10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8" name="Shape 159"/>
            <p:cNvSpPr txBox="1"/>
            <p:nvPr/>
          </p:nvSpPr>
          <p:spPr>
            <a:xfrm>
              <a:off x="3567534" y="4357700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修改區塊</a:t>
              </a:r>
              <a:endParaRPr lang="zh-TW" sz="10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9" name="Shape 159"/>
            <p:cNvSpPr txBox="1"/>
            <p:nvPr/>
          </p:nvSpPr>
          <p:spPr>
            <a:xfrm>
              <a:off x="4725612" y="4357700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修改區塊</a:t>
              </a:r>
              <a:endParaRPr lang="zh-TW" sz="10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0" name="Shape 159"/>
            <p:cNvSpPr txBox="1"/>
            <p:nvPr/>
          </p:nvSpPr>
          <p:spPr>
            <a:xfrm>
              <a:off x="6087850" y="4357700"/>
              <a:ext cx="148454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透過掛載恢復快照</a:t>
              </a:r>
              <a:endParaRPr lang="zh-TW" sz="10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1" name="Shape 159"/>
            <p:cNvSpPr txBox="1"/>
            <p:nvPr/>
          </p:nvSpPr>
          <p:spPr>
            <a:xfrm>
              <a:off x="5572132" y="3857634"/>
              <a:ext cx="785818" cy="1428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恢復</a:t>
              </a:r>
              <a:endParaRPr lang="zh-TW" sz="1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14282" y="1059582"/>
            <a:ext cx="8606190" cy="3394200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當啟用快照保護後 ，刪除檔案並不會釋放空間</a:t>
            </a:r>
            <a:endParaRPr lang="en-US" altLang="zh-TW" b="1" dirty="0" smtClean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還需刪除保存該檔案狀態的 “快照”才會釋放空間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啟用快照是否會造成空間問題，適當的回收機制有必要嗎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zh-TW" altLang="en-US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57150">
              <a:buClr>
                <a:schemeClr val="dk1"/>
              </a:buClr>
              <a:buSzPts val="900"/>
            </a:pPr>
            <a:r>
              <a:rPr lang="en-US" altLang="zh-TW" sz="32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altLang="en-US" sz="32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快照設計哲學 </a:t>
            </a:r>
            <a:r>
              <a:rPr lang="en-US" altLang="zh-TW" sz="3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sz="32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保守但完整的保護</a:t>
            </a:r>
            <a:endParaRPr lang="zh-TW" sz="32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373475" y="1139975"/>
            <a:ext cx="8359800" cy="324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icrosoft JhengHei"/>
              <a:buChar char="•"/>
            </a:pPr>
            <a:endParaRPr lang="zh-TW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745846" y="2214560"/>
            <a:ext cx="5397790" cy="2566162"/>
            <a:chOff x="1775088" y="2500312"/>
            <a:chExt cx="4357718" cy="2071702"/>
          </a:xfrm>
        </p:grpSpPr>
        <p:sp>
          <p:nvSpPr>
            <p:cNvPr id="7" name="圓角矩形 6"/>
            <p:cNvSpPr/>
            <p:nvPr/>
          </p:nvSpPr>
          <p:spPr>
            <a:xfrm>
              <a:off x="2928926" y="2500312"/>
              <a:ext cx="3121166" cy="2000264"/>
            </a:xfrm>
            <a:prstGeom prst="roundRect">
              <a:avLst>
                <a:gd name="adj" fmla="val 3697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Shape 174"/>
            <p:cNvSpPr/>
            <p:nvPr/>
          </p:nvSpPr>
          <p:spPr>
            <a:xfrm>
              <a:off x="3068745" y="3285806"/>
              <a:ext cx="2849747" cy="468900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8"/>
            <p:cNvSpPr/>
            <p:nvPr/>
          </p:nvSpPr>
          <p:spPr>
            <a:xfrm>
              <a:off x="3068745" y="3905938"/>
              <a:ext cx="2849747" cy="5232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56"/>
            <p:cNvSpPr txBox="1"/>
            <p:nvPr/>
          </p:nvSpPr>
          <p:spPr>
            <a:xfrm>
              <a:off x="1846526" y="2714626"/>
              <a:ext cx="108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zh-TW" b="1" dirty="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Shape 157"/>
            <p:cNvSpPr txBox="1"/>
            <p:nvPr/>
          </p:nvSpPr>
          <p:spPr>
            <a:xfrm>
              <a:off x="1841076" y="3370009"/>
              <a:ext cx="902700" cy="2883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區塊</a:t>
              </a:r>
              <a:r>
                <a:rPr lang="zh-TW" sz="1400" b="1" i="0" u="none" strike="noStrike" cap="none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層級</a:t>
              </a:r>
              <a:endParaRPr lang="zh-TW" sz="1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60"/>
            <p:cNvSpPr/>
            <p:nvPr/>
          </p:nvSpPr>
          <p:spPr>
            <a:xfrm>
              <a:off x="3071802" y="2643188"/>
              <a:ext cx="2876694" cy="447655"/>
            </a:xfrm>
            <a:prstGeom prst="rect">
              <a:avLst/>
            </a:prstGeom>
            <a:solidFill>
              <a:srgbClr val="1155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 檔案一</a:t>
              </a:r>
            </a:p>
          </p:txBody>
        </p:sp>
        <p:sp>
          <p:nvSpPr>
            <p:cNvPr id="13" name="Shape 164"/>
            <p:cNvSpPr/>
            <p:nvPr/>
          </p:nvSpPr>
          <p:spPr>
            <a:xfrm>
              <a:off x="3489600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400" b="1" i="0" strike="noStrike" cap="none" dirty="0" smtClean="0">
                  <a:solidFill>
                    <a:srgbClr val="FFFFFF"/>
                  </a:solidFill>
                </a:rPr>
                <a:t>A</a:t>
              </a:r>
              <a:endParaRPr lang="zh-TW" sz="1400" b="1" i="0" strike="noStrike" cap="none" dirty="0">
                <a:solidFill>
                  <a:srgbClr val="FFFFFF"/>
                </a:solidFill>
              </a:endParaRPr>
            </a:p>
          </p:txBody>
        </p:sp>
        <p:sp>
          <p:nvSpPr>
            <p:cNvPr id="14" name="Shape 165"/>
            <p:cNvSpPr/>
            <p:nvPr/>
          </p:nvSpPr>
          <p:spPr>
            <a:xfrm>
              <a:off x="4203980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400" b="1" i="0" strike="noStrike" cap="none" dirty="0" smtClean="0">
                  <a:solidFill>
                    <a:srgbClr val="FFFFFF"/>
                  </a:solidFill>
                </a:rPr>
                <a:t>B</a:t>
              </a:r>
              <a:endParaRPr lang="zh-TW" sz="1400" b="1" i="0" strike="noStrike" cap="none" dirty="0">
                <a:solidFill>
                  <a:srgbClr val="FFFFFF"/>
                </a:solidFill>
              </a:endParaRPr>
            </a:p>
          </p:txBody>
        </p:sp>
        <p:sp>
          <p:nvSpPr>
            <p:cNvPr id="15" name="Shape 166"/>
            <p:cNvSpPr/>
            <p:nvPr/>
          </p:nvSpPr>
          <p:spPr>
            <a:xfrm>
              <a:off x="4873211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400" b="1" i="0" strike="noStrike" cap="none" dirty="0" smtClean="0">
                  <a:solidFill>
                    <a:srgbClr val="FFFFFF"/>
                  </a:solidFill>
                </a:rPr>
                <a:t>C</a:t>
              </a:r>
              <a:endParaRPr lang="zh-TW" sz="1400" b="1" i="0" strike="noStrike" cap="none" dirty="0">
                <a:solidFill>
                  <a:srgbClr val="FFFFFF"/>
                </a:solidFill>
              </a:endParaRPr>
            </a:p>
          </p:txBody>
        </p:sp>
        <p:sp>
          <p:nvSpPr>
            <p:cNvPr id="16" name="Shape 171"/>
            <p:cNvSpPr/>
            <p:nvPr/>
          </p:nvSpPr>
          <p:spPr>
            <a:xfrm>
              <a:off x="3489600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400" b="1" i="0" u="sng" strike="noStrike" cap="none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A</a:t>
              </a:r>
              <a:endParaRPr lang="zh-TW" sz="1400" b="1" i="0" u="sng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Shape 172"/>
            <p:cNvSpPr/>
            <p:nvPr/>
          </p:nvSpPr>
          <p:spPr>
            <a:xfrm>
              <a:off x="4203980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400" b="1" i="0" u="sng" strike="noStrike" cap="none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B</a:t>
              </a:r>
              <a:endParaRPr lang="zh-TW" sz="1400" b="1" i="0" u="sng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" name="Shape 173"/>
            <p:cNvSpPr/>
            <p:nvPr/>
          </p:nvSpPr>
          <p:spPr>
            <a:xfrm>
              <a:off x="4899693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400" b="1" i="0" u="sng" strike="noStrike" cap="none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C</a:t>
              </a:r>
              <a:endParaRPr lang="zh-TW" sz="1400" b="1" i="0" u="sng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9" name="直線接點 18"/>
            <p:cNvCxnSpPr/>
            <p:nvPr/>
          </p:nvCxnSpPr>
          <p:spPr>
            <a:xfrm flipV="1">
              <a:off x="3216913" y="4145253"/>
              <a:ext cx="2569363" cy="27577"/>
            </a:xfrm>
            <a:prstGeom prst="line">
              <a:avLst/>
            </a:prstGeom>
            <a:ln>
              <a:solidFill>
                <a:srgbClr val="FF0000">
                  <a:alpha val="70000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3166131" y="3542820"/>
              <a:ext cx="2628000" cy="1588"/>
            </a:xfrm>
            <a:prstGeom prst="line">
              <a:avLst/>
            </a:prstGeom>
            <a:ln>
              <a:solidFill>
                <a:srgbClr val="FF0000">
                  <a:alpha val="70000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1" name="群組 71"/>
            <p:cNvGrpSpPr/>
            <p:nvPr/>
          </p:nvGrpSpPr>
          <p:grpSpPr>
            <a:xfrm>
              <a:off x="3143240" y="2698678"/>
              <a:ext cx="357190" cy="396502"/>
              <a:chOff x="1857356" y="2912992"/>
              <a:chExt cx="357190" cy="396502"/>
            </a:xfrm>
          </p:grpSpPr>
          <p:sp>
            <p:nvSpPr>
              <p:cNvPr id="26" name="Shape 1047"/>
              <p:cNvSpPr/>
              <p:nvPr/>
            </p:nvSpPr>
            <p:spPr>
              <a:xfrm>
                <a:off x="1857356" y="2912992"/>
                <a:ext cx="263461" cy="324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676" y="630"/>
                    </a:moveTo>
                    <a:lnTo>
                      <a:pt x="119426" y="630"/>
                    </a:lnTo>
                    <a:lnTo>
                      <a:pt x="119426" y="630"/>
                    </a:lnTo>
                    <a:lnTo>
                      <a:pt x="82676" y="630"/>
                    </a:lnTo>
                    <a:close/>
                    <a:moveTo>
                      <a:pt x="0" y="630"/>
                    </a:moveTo>
                    <a:lnTo>
                      <a:pt x="69339" y="630"/>
                    </a:lnTo>
                    <a:lnTo>
                      <a:pt x="69339" y="36893"/>
                    </a:lnTo>
                    <a:lnTo>
                      <a:pt x="119426" y="36893"/>
                    </a:lnTo>
                    <a:lnTo>
                      <a:pt x="119426" y="120000"/>
                    </a:lnTo>
                    <a:lnTo>
                      <a:pt x="0" y="120000"/>
                    </a:lnTo>
                    <a:close/>
                    <a:moveTo>
                      <a:pt x="75330" y="0"/>
                    </a:moveTo>
                    <a:lnTo>
                      <a:pt x="120000" y="32918"/>
                    </a:lnTo>
                    <a:lnTo>
                      <a:pt x="75330" y="329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" name="Shape 175" descr="相關圖片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905430" y="3000378"/>
                <a:ext cx="309116" cy="3091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Shape 130" descr="「Snapshot icon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86221" y="3986784"/>
              <a:ext cx="364638" cy="364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>
            <a:xfrm>
              <a:off x="1775088" y="3143254"/>
              <a:ext cx="4357718" cy="1428760"/>
            </a:xfrm>
            <a:prstGeom prst="roundRect">
              <a:avLst>
                <a:gd name="adj" fmla="val 7083"/>
              </a:avLst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Shape 105"/>
            <p:cNvSpPr txBox="1"/>
            <p:nvPr/>
          </p:nvSpPr>
          <p:spPr>
            <a:xfrm>
              <a:off x="1775088" y="2714626"/>
              <a:ext cx="1214446" cy="307800"/>
            </a:xfrm>
            <a:prstGeom prst="rect">
              <a:avLst/>
            </a:prstGeom>
            <a:solidFill>
              <a:srgbClr val="1155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zh-TW" altLang="en-US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磁碟區</a:t>
              </a:r>
              <a:endPara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5" name="直線接點 24"/>
            <p:cNvCxnSpPr/>
            <p:nvPr/>
          </p:nvCxnSpPr>
          <p:spPr>
            <a:xfrm rot="5400000">
              <a:off x="2775880" y="2856842"/>
              <a:ext cx="428628" cy="132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hape 159"/>
          <p:cNvSpPr txBox="1"/>
          <p:nvPr/>
        </p:nvSpPr>
        <p:spPr>
          <a:xfrm>
            <a:off x="1177894" y="4086768"/>
            <a:ext cx="107157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2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sz="12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</a:t>
            </a:r>
            <a:r>
              <a:rPr lang="zh-TW" sz="12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塊</a:t>
            </a:r>
          </a:p>
        </p:txBody>
      </p:sp>
      <p:sp>
        <p:nvSpPr>
          <p:cNvPr id="30" name="Shape 182"/>
          <p:cNvSpPr/>
          <p:nvPr/>
        </p:nvSpPr>
        <p:spPr>
          <a:xfrm>
            <a:off x="963580" y="4374206"/>
            <a:ext cx="252000" cy="21600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83"/>
          <p:cNvSpPr txBox="1"/>
          <p:nvPr/>
        </p:nvSpPr>
        <p:spPr>
          <a:xfrm>
            <a:off x="1177894" y="4374800"/>
            <a:ext cx="108240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連接</a:t>
            </a:r>
            <a:endParaRPr 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111"/>
          <p:cNvSpPr/>
          <p:nvPr/>
        </p:nvSpPr>
        <p:spPr>
          <a:xfrm>
            <a:off x="963580" y="4086768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「note picture」的圖片搜尋結果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5425" y="2427890"/>
            <a:ext cx="2141688" cy="2141688"/>
          </a:xfrm>
          <a:prstGeom prst="rect">
            <a:avLst/>
          </a:prstGeom>
          <a:noFill/>
        </p:spPr>
      </p:pic>
      <p:sp>
        <p:nvSpPr>
          <p:cNvPr id="34" name="文字方塊 33"/>
          <p:cNvSpPr txBox="1"/>
          <p:nvPr/>
        </p:nvSpPr>
        <p:spPr>
          <a:xfrm rot="21414737">
            <a:off x="6421438" y="2694159"/>
            <a:ext cx="1919888" cy="1800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1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設計哲學觀察</a:t>
            </a:r>
            <a:r>
              <a:rPr lang="en-US" altLang="zh-TW" sz="11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快照預設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保留天數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 smtClean="0">
                <a:solidFill>
                  <a:srgbClr val="1155FF"/>
                </a:solidFill>
                <a:latin typeface="微軟正黑體" pitchFamily="34" charset="-120"/>
                <a:ea typeface="微軟正黑體" pitchFamily="34" charset="-120"/>
              </a:rPr>
              <a:t>一週</a:t>
            </a:r>
            <a:endParaRPr lang="en-US" altLang="zh-TW" sz="1600" b="1" dirty="0" smtClean="0">
              <a:solidFill>
                <a:srgbClr val="1155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rgbClr val="1155FF"/>
                </a:solidFill>
                <a:latin typeface="微軟正黑體" pitchFamily="34" charset="-120"/>
                <a:ea typeface="微軟正黑體" pitchFamily="34" charset="-120"/>
              </a:rPr>
              <a:t>空間持續循環</a:t>
            </a:r>
            <a:endParaRPr lang="en-US" altLang="zh-TW" sz="1200" b="1" dirty="0" smtClean="0">
              <a:solidFill>
                <a:srgbClr val="1155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牌 快照預設</a:t>
            </a:r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保留天數</a:t>
            </a:r>
            <a:r>
              <a:rPr lang="en-US" altLang="zh-TW" sz="16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永久保留</a:t>
            </a:r>
            <a:endParaRPr lang="en-US" altLang="zh-TW" sz="1600" b="1" dirty="0" smtClean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空間不循環</a:t>
            </a:r>
            <a:endParaRPr lang="en-US" altLang="zh-TW" sz="1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 flipV="1">
            <a:off x="6429388" y="3643320"/>
            <a:ext cx="1643074" cy="714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285720" y="280086"/>
            <a:ext cx="7715304" cy="1200329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sx="98000" sy="98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lvl="0" indent="-101600">
              <a:buClr>
                <a:schemeClr val="lt1"/>
              </a:buClr>
              <a:buSzPts val="1600"/>
            </a:pPr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快照佔滿可用空間時就會凍結資料 </a:t>
            </a:r>
            <a:endParaRPr lang="en-US" altLang="zh-TW" sz="3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101600">
              <a:buClr>
                <a:schemeClr val="lt1"/>
              </a:buClr>
              <a:buSzPts val="1600"/>
            </a:pPr>
            <a:r>
              <a:rPr lang="zh-TW" altLang="en-US" sz="3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造成需要寫入的服務立即中止</a:t>
            </a:r>
            <a:endParaRPr lang="zh-TW" altLang="en-US" sz="3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" name="文字版面配置區 19"/>
          <p:cNvSpPr>
            <a:spLocks noGrp="1"/>
          </p:cNvSpPr>
          <p:nvPr>
            <p:ph type="body" idx="1"/>
          </p:nvPr>
        </p:nvSpPr>
        <p:spPr>
          <a:xfrm>
            <a:off x="251520" y="1563638"/>
            <a:ext cx="8030126" cy="1296144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快照作用是凍結資料區塊，快照占用空間是</a:t>
            </a: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變動檔案佔用空間</a:t>
            </a:r>
            <a:endParaRPr lang="en-US" altLang="zh-TW" b="1" dirty="0" smtClean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若無特別設計，檔案系統將無法識別實際上的可用空間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ct val="83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無法找到新區塊來儲存資料，將無法寫入造成服務異常中止</a:t>
            </a:r>
          </a:p>
          <a:p>
            <a:pPr>
              <a:buClr>
                <a:schemeClr val="bg1"/>
              </a:buClr>
              <a:buSzPct val="83000"/>
            </a:pPr>
            <a:endParaRPr lang="zh-TW" altLang="en-US" sz="1800" dirty="0"/>
          </a:p>
        </p:txBody>
      </p:sp>
      <p:sp>
        <p:nvSpPr>
          <p:cNvPr id="193" name="Shape 193" descr="「Ban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231900" y="1245834"/>
            <a:ext cx="4840166" cy="15402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icrosoft JhengHei"/>
              <a:buChar char="•"/>
            </a:pPr>
            <a:endParaRPr lang="zh-TW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356588" y="2897750"/>
            <a:ext cx="8429684" cy="1690224"/>
            <a:chOff x="428596" y="3096104"/>
            <a:chExt cx="8429684" cy="1690224"/>
          </a:xfrm>
        </p:grpSpPr>
        <p:sp>
          <p:nvSpPr>
            <p:cNvPr id="22" name="圓角矩形 21"/>
            <p:cNvSpPr/>
            <p:nvPr/>
          </p:nvSpPr>
          <p:spPr>
            <a:xfrm>
              <a:off x="428596" y="3429006"/>
              <a:ext cx="8001056" cy="1357322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Shape 199"/>
            <p:cNvSpPr/>
            <p:nvPr/>
          </p:nvSpPr>
          <p:spPr>
            <a:xfrm>
              <a:off x="571472" y="4214825"/>
              <a:ext cx="7643866" cy="4286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6" name="Shape 196" descr="相關圖片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786488" y="3243156"/>
              <a:ext cx="1155862" cy="900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Shape 198"/>
            <p:cNvSpPr/>
            <p:nvPr/>
          </p:nvSpPr>
          <p:spPr>
            <a:xfrm>
              <a:off x="571472" y="4214825"/>
              <a:ext cx="3501032" cy="4295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</a:t>
              </a:r>
              <a:r>
                <a:rPr lang="zh-TW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伺服器 </a:t>
              </a: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 </a:t>
              </a:r>
              <a:r>
                <a:rPr lang="zh-TW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虛擬機</a:t>
              </a:r>
              <a:r>
                <a:rPr lang="en-US" altLang="zh-TW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/</a:t>
              </a: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監控服務</a:t>
              </a:r>
              <a:endParaRPr lang="zh-TW" sz="16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01" name="Shape 201"/>
            <p:cNvSpPr txBox="1"/>
            <p:nvPr/>
          </p:nvSpPr>
          <p:spPr>
            <a:xfrm>
              <a:off x="4191181" y="3571882"/>
              <a:ext cx="40281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</a:t>
              </a:r>
              <a:r>
                <a:rPr lang="zh-TW" sz="1600" b="1" i="0" u="none" strike="noStrike" cap="none" dirty="0" smtClean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系統</a:t>
              </a:r>
              <a:r>
                <a:rPr lang="zh-TW" altLang="en-US" sz="1600" b="1" i="0" u="none" strike="noStrike" cap="none" dirty="0" smtClean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誤</a:t>
              </a:r>
              <a:r>
                <a:rPr lang="zh-TW" sz="1600" b="1" i="0" u="none" strike="noStrike" cap="none" dirty="0" smtClean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認為</a:t>
              </a:r>
              <a:r>
                <a:rPr lang="zh-TW" sz="16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可用空間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4067944" y="4240097"/>
              <a:ext cx="3361576" cy="403355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lang="zh-TW" sz="16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4714877" y="4286262"/>
              <a:ext cx="24288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-88900">
                <a:buClr>
                  <a:schemeClr val="lt1"/>
                </a:buClr>
                <a:buSzPts val="1400"/>
              </a:pPr>
              <a:r>
                <a:rPr lang="zh-TW" altLang="en-US" sz="1600" b="1" i="0" u="none" strike="noStrike" cap="none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已刪除</a:t>
              </a:r>
              <a:r>
                <a:rPr lang="zh-TW" altLang="en-US" sz="16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</a:t>
              </a:r>
              <a:r>
                <a:rPr lang="zh-TW" altLang="en-US" sz="1600" b="1" i="0" u="none" strike="noStrike" cap="none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資料仍占空間</a:t>
              </a:r>
              <a:endParaRPr lang="zh-TW" sz="1600" b="1" i="0" u="none" strike="noStrike" cap="none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07" name="Shape 207" descr="「Snapshot icon」的圖片搜尋結果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2042" y="4214824"/>
              <a:ext cx="473306" cy="47330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群組 23"/>
            <p:cNvGrpSpPr/>
            <p:nvPr/>
          </p:nvGrpSpPr>
          <p:grpSpPr>
            <a:xfrm>
              <a:off x="4263017" y="4122212"/>
              <a:ext cx="471420" cy="521240"/>
              <a:chOff x="7286644" y="3786196"/>
              <a:chExt cx="710710" cy="785818"/>
            </a:xfrm>
          </p:grpSpPr>
          <p:pic>
            <p:nvPicPr>
              <p:cNvPr id="195" name="Shape 195" descr="https://www.networksasia.net/files/database.png"/>
              <p:cNvPicPr preferRelativeResize="0"/>
              <p:nvPr/>
            </p:nvPicPr>
            <p:blipFill rotWithShape="1">
              <a:blip r:embed="rId5">
                <a:alphaModFix/>
                <a:lum bright="30000" contrast="-30000"/>
              </a:blip>
              <a:srcRect/>
              <a:stretch/>
            </p:blipFill>
            <p:spPr>
              <a:xfrm>
                <a:off x="7286644" y="3786196"/>
                <a:ext cx="511358" cy="70899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5" name="群組 24"/>
              <p:cNvGrpSpPr/>
              <p:nvPr/>
            </p:nvGrpSpPr>
            <p:grpSpPr>
              <a:xfrm>
                <a:off x="7500957" y="4000510"/>
                <a:ext cx="496397" cy="571504"/>
                <a:chOff x="1785917" y="2786064"/>
                <a:chExt cx="496397" cy="571504"/>
              </a:xfrm>
            </p:grpSpPr>
            <p:sp>
              <p:nvSpPr>
                <p:cNvPr id="26" name="Shape 1047"/>
                <p:cNvSpPr/>
                <p:nvPr/>
              </p:nvSpPr>
              <p:spPr>
                <a:xfrm>
                  <a:off x="1785917" y="2786064"/>
                  <a:ext cx="392507" cy="456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2676" y="630"/>
                      </a:moveTo>
                      <a:lnTo>
                        <a:pt x="119426" y="630"/>
                      </a:lnTo>
                      <a:lnTo>
                        <a:pt x="119426" y="630"/>
                      </a:lnTo>
                      <a:lnTo>
                        <a:pt x="82676" y="630"/>
                      </a:lnTo>
                      <a:close/>
                      <a:moveTo>
                        <a:pt x="0" y="630"/>
                      </a:moveTo>
                      <a:lnTo>
                        <a:pt x="69339" y="630"/>
                      </a:lnTo>
                      <a:lnTo>
                        <a:pt x="69339" y="36893"/>
                      </a:lnTo>
                      <a:lnTo>
                        <a:pt x="119426" y="36893"/>
                      </a:lnTo>
                      <a:lnTo>
                        <a:pt x="119426" y="120000"/>
                      </a:lnTo>
                      <a:lnTo>
                        <a:pt x="0" y="120000"/>
                      </a:lnTo>
                      <a:close/>
                      <a:moveTo>
                        <a:pt x="75330" y="0"/>
                      </a:moveTo>
                      <a:lnTo>
                        <a:pt x="120000" y="32918"/>
                      </a:lnTo>
                      <a:lnTo>
                        <a:pt x="75330" y="3291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7" name="Shape 175" descr="相關圖片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785918" y="2861172"/>
                  <a:ext cx="496396" cy="4963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1" name="群組 40"/>
            <p:cNvGrpSpPr/>
            <p:nvPr/>
          </p:nvGrpSpPr>
          <p:grpSpPr>
            <a:xfrm>
              <a:off x="569883" y="3500444"/>
              <a:ext cx="7647842" cy="1214446"/>
              <a:chOff x="569883" y="3429006"/>
              <a:chExt cx="7647842" cy="1285884"/>
            </a:xfrm>
          </p:grpSpPr>
          <p:cxnSp>
            <p:nvCxnSpPr>
              <p:cNvPr id="30" name="直線接點 29"/>
              <p:cNvCxnSpPr/>
              <p:nvPr/>
            </p:nvCxnSpPr>
            <p:spPr>
              <a:xfrm rot="5400000">
                <a:off x="3428198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 rot="5400000">
                <a:off x="7573989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>
              <a:xfrm rot="5400000">
                <a:off x="-72265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直線圖說文字 2 42"/>
            <p:cNvSpPr/>
            <p:nvPr/>
          </p:nvSpPr>
          <p:spPr>
            <a:xfrm>
              <a:off x="7929586" y="3214692"/>
              <a:ext cx="928694" cy="428628"/>
            </a:xfrm>
            <a:prstGeom prst="borderCallout2">
              <a:avLst>
                <a:gd name="adj1" fmla="val 55232"/>
                <a:gd name="adj2" fmla="val 1441"/>
                <a:gd name="adj3" fmla="val 56183"/>
                <a:gd name="adj4" fmla="val -25450"/>
                <a:gd name="adj5" fmla="val 295417"/>
                <a:gd name="adj6" fmla="val -249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實際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可用空間</a:t>
              </a:r>
            </a:p>
          </p:txBody>
        </p:sp>
        <p:cxnSp>
          <p:nvCxnSpPr>
            <p:cNvPr id="45" name="直線接點 44"/>
            <p:cNvCxnSpPr/>
            <p:nvPr/>
          </p:nvCxnSpPr>
          <p:spPr>
            <a:xfrm rot="5400000">
              <a:off x="7215206" y="4429138"/>
              <a:ext cx="428628" cy="1588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7" name="Shape 197" descr="「Share FOlder icon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6328" y="3096104"/>
              <a:ext cx="1118722" cy="11187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橢圓 46"/>
            <p:cNvSpPr/>
            <p:nvPr/>
          </p:nvSpPr>
          <p:spPr>
            <a:xfrm>
              <a:off x="7618030" y="4357700"/>
              <a:ext cx="168680" cy="168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9" name="直線單箭頭接點 48"/>
            <p:cNvCxnSpPr/>
            <p:nvPr/>
          </p:nvCxnSpPr>
          <p:spPr>
            <a:xfrm>
              <a:off x="4071934" y="3929072"/>
              <a:ext cx="4071966" cy="1588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8215338" y="0"/>
            <a:ext cx="785819" cy="857247"/>
            <a:chOff x="8358181" y="1"/>
            <a:chExt cx="785819" cy="857247"/>
          </a:xfrm>
        </p:grpSpPr>
        <p:sp>
          <p:nvSpPr>
            <p:cNvPr id="64" name="五邊形 63"/>
            <p:cNvSpPr/>
            <p:nvPr/>
          </p:nvSpPr>
          <p:spPr>
            <a:xfrm rot="5400000">
              <a:off x="8322467" y="35715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5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8461508" y="101879"/>
              <a:ext cx="663876" cy="584494"/>
            </a:xfrm>
            <a:prstGeom prst="rect">
              <a:avLst/>
            </a:prstGeom>
            <a:noFill/>
          </p:spPr>
        </p:pic>
      </p:grpSp>
      <p:pic>
        <p:nvPicPr>
          <p:cNvPr id="34818" name="Picture 2" descr="「monitor camera png」的圖片搜尋結果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64088" y="3051500"/>
            <a:ext cx="1036408" cy="1036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179512" y="997264"/>
            <a:ext cx="8964488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檔案伺服器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企業員工工作停擺</a:t>
            </a:r>
            <a:endParaRPr lang="en-US" altLang="zh-TW" b="1" dirty="0" smtClean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監控 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/ IOT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紀錄儲存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監控與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LOG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紀錄無法儲存，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sym typeface="Microsoft JhengHei"/>
              </a:rPr>
              <a:t>關鍵資料遺失</a:t>
            </a:r>
            <a:endParaRPr lang="en-US" altLang="zh-TW" b="1" dirty="0" smtClean="0">
              <a:solidFill>
                <a:srgbClr val="FFC000"/>
              </a:solidFill>
              <a:latin typeface="Microsoft JhengHei"/>
              <a:ea typeface="Microsoft JhengHei"/>
              <a:sym typeface="Microsoft JhengHei"/>
            </a:endParaRPr>
          </a:p>
          <a:p>
            <a:pPr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sym typeface="Microsoft JhengHei"/>
              </a:rPr>
              <a:t>網站 </a:t>
            </a:r>
            <a:r>
              <a:rPr lang="en-US" altLang="zh-TW" b="1" dirty="0" smtClean="0">
                <a:latin typeface="Microsoft JhengHei"/>
                <a:ea typeface="Microsoft JhengHei"/>
                <a:sym typeface="Microsoft JhengHei"/>
              </a:rPr>
              <a:t>/ </a:t>
            </a:r>
            <a:r>
              <a:rPr lang="zh-TW" altLang="en-US" b="1" dirty="0" smtClean="0">
                <a:latin typeface="Microsoft JhengHei"/>
                <a:ea typeface="Microsoft JhengHei"/>
                <a:sym typeface="Microsoft JhengHei"/>
              </a:rPr>
              <a:t>資料庫伺服器</a:t>
            </a:r>
            <a:r>
              <a:rPr lang="en-US" altLang="zh-TW" b="1" dirty="0" smtClean="0">
                <a:latin typeface="Microsoft JhengHei"/>
                <a:ea typeface="Microsoft JhengHei"/>
                <a:sym typeface="Microsoft JhengHei"/>
              </a:rPr>
              <a:t>:</a:t>
            </a:r>
            <a:r>
              <a:rPr lang="zh-TW" altLang="en-US" b="1" dirty="0" smtClean="0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zh-TW" altLang="en-US" b="1" dirty="0" smtClean="0"/>
              <a:t>交易紀錄無法寫入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b="1" dirty="0" smtClean="0">
                <a:solidFill>
                  <a:srgbClr val="FFC000"/>
                </a:solidFill>
              </a:rPr>
              <a:t>造成客戶求償</a:t>
            </a:r>
            <a:endParaRPr lang="zh-TW" altLang="en-US" dirty="0" smtClean="0">
              <a:solidFill>
                <a:srgbClr val="FFC000"/>
              </a:solidFill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b="1" dirty="0" smtClean="0">
              <a:solidFill>
                <a:srgbClr val="FF0000"/>
              </a:solidFill>
              <a:latin typeface="Microsoft JhengHei"/>
              <a:ea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zh-TW" altLang="en-US" dirty="0" smtClean="0"/>
              <a:t>停止寫入對服務造成的巨大災難</a:t>
            </a:r>
            <a:endParaRPr lang="zh-TW" sz="36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429288" y="1500180"/>
            <a:ext cx="3643306" cy="2857520"/>
            <a:chOff x="5220072" y="2090494"/>
            <a:chExt cx="3643306" cy="2857520"/>
          </a:xfrm>
        </p:grpSpPr>
        <p:pic>
          <p:nvPicPr>
            <p:cNvPr id="59" name="Shape 190"/>
            <p:cNvPicPr preferRelativeResize="0"/>
            <p:nvPr/>
          </p:nvPicPr>
          <p:blipFill>
            <a:blip r:embed="rId3"/>
            <a:srcRect l="13507" r="394" b="5641"/>
            <a:stretch>
              <a:fillRect/>
            </a:stretch>
          </p:blipFill>
          <p:spPr>
            <a:xfrm flipH="1">
              <a:off x="5220072" y="2090494"/>
              <a:ext cx="3643306" cy="2857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矩形 60"/>
            <p:cNvSpPr/>
            <p:nvPr/>
          </p:nvSpPr>
          <p:spPr>
            <a:xfrm>
              <a:off x="6660232" y="3507854"/>
              <a:ext cx="1560236" cy="954107"/>
            </a:xfrm>
            <a:prstGeom prst="rect">
              <a:avLst/>
            </a:prstGeom>
            <a:noFill/>
            <a:effectLst>
              <a:outerShdw blurRad="50800" dist="38100" dir="2700000" sx="98000" sy="98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 lvl="0" indent="-101600">
                <a:buClr>
                  <a:schemeClr val="lt1"/>
                </a:buClr>
                <a:buSzPts val="1600"/>
              </a:pPr>
              <a:r>
                <a:rPr lang="zh-TW" altLang="en-US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無法掌握的空間用量</a:t>
              </a:r>
              <a:r>
                <a:rPr lang="en-US" altLang="zh-TW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, </a:t>
              </a:r>
              <a:r>
                <a:rPr lang="zh-TW" altLang="en-US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只能等服務中斷</a:t>
              </a:r>
              <a:r>
                <a:rPr lang="en-US" altLang="zh-TW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, </a:t>
              </a:r>
              <a:r>
                <a:rPr lang="zh-TW" altLang="en-US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再手動砍掉全部快照嗎</a:t>
              </a:r>
              <a:r>
                <a:rPr lang="en-US" altLang="zh-TW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?</a:t>
              </a:r>
              <a:endPara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427108" y="3507854"/>
              <a:ext cx="288032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1800" b="1" dirty="0" smtClean="0">
                  <a:solidFill>
                    <a:schemeClr val="bg1"/>
                  </a:solidFill>
                </a:rPr>
                <a:t>?</a:t>
              </a:r>
              <a:endParaRPr lang="zh-TW" altLang="en-US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/>
          <a:srcRect l="18890"/>
          <a:stretch>
            <a:fillRect/>
          </a:stretch>
        </p:blipFill>
        <p:spPr bwMode="auto">
          <a:xfrm>
            <a:off x="179512" y="2280877"/>
            <a:ext cx="4896544" cy="279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Shape 882"/>
          <p:cNvSpPr/>
          <p:nvPr/>
        </p:nvSpPr>
        <p:spPr>
          <a:xfrm flipH="1">
            <a:off x="269508" y="2034944"/>
            <a:ext cx="230526" cy="179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00034" y="2008999"/>
            <a:ext cx="6048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rgbClr val="F9B5C8"/>
                </a:solidFill>
                <a:latin typeface="Microsoft JhengHei"/>
                <a:ea typeface="Microsoft JhengHei"/>
                <a:sym typeface="Microsoft JhengHei"/>
              </a:rPr>
              <a:t>快照空間管理是儲存商均須考量的問題，下為他牌介面</a:t>
            </a:r>
            <a:endParaRPr lang="zh-TW" altLang="en-US" sz="1200" dirty="0">
              <a:solidFill>
                <a:srgbClr val="F9B5C8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2714612" y="3214710"/>
            <a:ext cx="2357454" cy="142876"/>
          </a:xfrm>
          <a:prstGeom prst="roundRect">
            <a:avLst>
              <a:gd name="adj" fmla="val 207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928794" y="3857652"/>
            <a:ext cx="3143272" cy="1214428"/>
          </a:xfrm>
          <a:prstGeom prst="roundRect">
            <a:avLst>
              <a:gd name="adj" fmla="val 50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285720" y="3357586"/>
            <a:ext cx="1571636" cy="785818"/>
          </a:xfrm>
          <a:prstGeom prst="roundRect">
            <a:avLst>
              <a:gd name="adj" fmla="val 1276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 rot="5400000">
            <a:off x="4287042" y="3642526"/>
            <a:ext cx="214314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5143504" y="4429138"/>
            <a:ext cx="3929058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179512" y="267494"/>
            <a:ext cx="817870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dirty="0" smtClean="0"/>
              <a:t>空間一定不夠用，你需要快照空間管理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10" name="Shape 472"/>
          <p:cNvCxnSpPr>
            <a:stCxn id="236" idx="2"/>
          </p:cNvCxnSpPr>
          <p:nvPr/>
        </p:nvCxnSpPr>
        <p:spPr>
          <a:xfrm rot="5400000" flipH="1" flipV="1">
            <a:off x="1021685" y="4353957"/>
            <a:ext cx="204527" cy="6800"/>
          </a:xfrm>
          <a:prstGeom prst="bentConnector3">
            <a:avLst>
              <a:gd name="adj1" fmla="val -106573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11" name="Shape 450"/>
          <p:cNvCxnSpPr/>
          <p:nvPr/>
        </p:nvCxnSpPr>
        <p:spPr>
          <a:xfrm rot="5400000">
            <a:off x="6137763" y="2782598"/>
            <a:ext cx="1004735" cy="232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2" name="Shape 472"/>
          <p:cNvCxnSpPr>
            <a:stCxn id="241" idx="3"/>
          </p:cNvCxnSpPr>
          <p:nvPr/>
        </p:nvCxnSpPr>
        <p:spPr>
          <a:xfrm>
            <a:off x="7396842" y="2193160"/>
            <a:ext cx="1495638" cy="32029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3" name="Shape 455"/>
          <p:cNvSpPr/>
          <p:nvPr/>
        </p:nvSpPr>
        <p:spPr>
          <a:xfrm>
            <a:off x="683568" y="1971969"/>
            <a:ext cx="857216" cy="475178"/>
          </a:xfrm>
          <a:prstGeom prst="rect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釋放空間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4" name="Shape 459"/>
          <p:cNvCxnSpPr>
            <a:endCxn id="228" idx="1"/>
          </p:cNvCxnSpPr>
          <p:nvPr/>
        </p:nvCxnSpPr>
        <p:spPr>
          <a:xfrm rot="16200000" flipV="1">
            <a:off x="3210214" y="2128842"/>
            <a:ext cx="2156272" cy="431913"/>
          </a:xfrm>
          <a:prstGeom prst="bentConnector4">
            <a:avLst>
              <a:gd name="adj1" fmla="val -59468"/>
              <a:gd name="adj2" fmla="val 987541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5" name="Shape 466"/>
          <p:cNvSpPr txBox="1"/>
          <p:nvPr/>
        </p:nvSpPr>
        <p:spPr>
          <a:xfrm>
            <a:off x="4500562" y="2499742"/>
            <a:ext cx="357190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6" name="Shape 472"/>
          <p:cNvCxnSpPr>
            <a:stCxn id="234" idx="3"/>
            <a:endCxn id="228" idx="3"/>
          </p:cNvCxnSpPr>
          <p:nvPr/>
        </p:nvCxnSpPr>
        <p:spPr>
          <a:xfrm flipH="1" flipV="1">
            <a:off x="5010418" y="1266664"/>
            <a:ext cx="3568380" cy="2841003"/>
          </a:xfrm>
          <a:prstGeom prst="bentConnector3">
            <a:avLst>
              <a:gd name="adj1" fmla="val -8527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7" name="圓角矩形 216"/>
          <p:cNvSpPr/>
          <p:nvPr/>
        </p:nvSpPr>
        <p:spPr>
          <a:xfrm>
            <a:off x="6084168" y="2643188"/>
            <a:ext cx="1068720" cy="264378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en-US" altLang="zh-TW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服務優先</a:t>
            </a:r>
            <a:endParaRPr lang="zh-TW" alt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8" name="圓角矩形 217"/>
          <p:cNvSpPr/>
          <p:nvPr/>
        </p:nvSpPr>
        <p:spPr>
          <a:xfrm>
            <a:off x="7692285" y="2021505"/>
            <a:ext cx="768147" cy="407369"/>
          </a:xfrm>
          <a:prstGeom prst="roundRect">
            <a:avLst/>
          </a:prstGeom>
          <a:solidFill>
            <a:schemeClr val="tx1"/>
          </a:solidFill>
          <a:ln w="1270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否</a:t>
            </a:r>
            <a:r>
              <a:rPr lang="en-US" altLang="zh-TW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快照保護優先</a:t>
            </a:r>
            <a:endParaRPr lang="zh-TW" alt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19" name="表格 2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81066"/>
              </p:ext>
            </p:extLst>
          </p:nvPr>
        </p:nvGraphicFramePr>
        <p:xfrm>
          <a:off x="5364088" y="3645258"/>
          <a:ext cx="1643074" cy="120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601"/>
                <a:gridCol w="800473"/>
              </a:tblGrid>
              <a:tr h="376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允許</a:t>
                      </a:r>
                      <a:endParaRPr lang="en-US" altLang="zh-TW" sz="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刪除最新快照</a:t>
                      </a:r>
                      <a:endParaRPr sz="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允許</a:t>
                      </a:r>
                      <a:endParaRPr lang="en-US" altLang="zh-TW" sz="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刪除永久快照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ON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OFF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3" name="圓角矩形 222"/>
          <p:cNvSpPr/>
          <p:nvPr/>
        </p:nvSpPr>
        <p:spPr>
          <a:xfrm>
            <a:off x="5364088" y="3357568"/>
            <a:ext cx="1714512" cy="28575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 設定值</a:t>
            </a:r>
            <a:endParaRPr lang="zh-TW" alt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24" name="表格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56910"/>
              </p:ext>
            </p:extLst>
          </p:nvPr>
        </p:nvGraphicFramePr>
        <p:xfrm>
          <a:off x="7007162" y="3643320"/>
          <a:ext cx="1571636" cy="120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/>
                <a:gridCol w="500066"/>
                <a:gridCol w="500066"/>
              </a:tblGrid>
              <a:tr h="428628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一般</a:t>
                      </a:r>
                      <a:endParaRPr lang="en-US" altLang="zh-TW" sz="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快照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最新</a:t>
                      </a:r>
                      <a:endParaRPr lang="en-US" altLang="zh-TW" sz="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快照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永久</a:t>
                      </a:r>
                      <a:endParaRPr lang="en-US" altLang="zh-TW" sz="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快照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altLang="zh-TW" sz="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altLang="zh-TW" sz="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sz="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altLang="zh-TW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altLang="zh-TW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保存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altLang="zh-TW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保存</a:t>
                      </a:r>
                      <a:endParaRPr lang="en-US" altLang="zh-TW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刪除</a:t>
                      </a:r>
                      <a:endParaRPr lang="en-US" altLang="zh-TW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保存</a:t>
                      </a:r>
                      <a:endParaRPr lang="en-US" altLang="zh-TW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8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保存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26" name="群組 225"/>
          <p:cNvGrpSpPr/>
          <p:nvPr/>
        </p:nvGrpSpPr>
        <p:grpSpPr>
          <a:xfrm>
            <a:off x="3790990" y="1032766"/>
            <a:ext cx="1429082" cy="614951"/>
            <a:chOff x="5214944" y="1285867"/>
            <a:chExt cx="1088359" cy="470482"/>
          </a:xfrm>
        </p:grpSpPr>
        <p:sp>
          <p:nvSpPr>
            <p:cNvPr id="227" name="等腰三角形 226"/>
            <p:cNvSpPr/>
            <p:nvPr/>
          </p:nvSpPr>
          <p:spPr>
            <a:xfrm flipV="1">
              <a:off x="5214944" y="1636931"/>
              <a:ext cx="1088359" cy="119418"/>
            </a:xfrm>
            <a:prstGeom prst="triangle">
              <a:avLst>
                <a:gd name="adj" fmla="val 49577"/>
              </a:avLst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8" name="Shape 444"/>
            <p:cNvSpPr/>
            <p:nvPr/>
          </p:nvSpPr>
          <p:spPr>
            <a:xfrm>
              <a:off x="5429255" y="1285867"/>
              <a:ext cx="714380" cy="357898"/>
            </a:xfrm>
            <a:prstGeom prst="rect">
              <a:avLst/>
            </a:prstGeom>
            <a:solidFill>
              <a:srgbClr val="80C535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服務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持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續運行</a:t>
              </a:r>
              <a:endPara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230" name="Shape 450"/>
          <p:cNvCxnSpPr/>
          <p:nvPr/>
        </p:nvCxnSpPr>
        <p:spPr>
          <a:xfrm rot="5400000">
            <a:off x="4320219" y="2674258"/>
            <a:ext cx="369613" cy="143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1" name="Shape 461"/>
          <p:cNvSpPr txBox="1"/>
          <p:nvPr/>
        </p:nvSpPr>
        <p:spPr>
          <a:xfrm>
            <a:off x="3477662" y="1923678"/>
            <a:ext cx="214314" cy="3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否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2" name="Shape 450"/>
          <p:cNvCxnSpPr>
            <a:stCxn id="235" idx="3"/>
            <a:endCxn id="257" idx="2"/>
          </p:cNvCxnSpPr>
          <p:nvPr/>
        </p:nvCxnSpPr>
        <p:spPr>
          <a:xfrm flipV="1">
            <a:off x="1824296" y="2446577"/>
            <a:ext cx="769983" cy="746715"/>
          </a:xfrm>
          <a:prstGeom prst="bentConnector2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3" name="圓角矩形 232"/>
          <p:cNvSpPr/>
          <p:nvPr/>
        </p:nvSpPr>
        <p:spPr>
          <a:xfrm>
            <a:off x="7007162" y="3357568"/>
            <a:ext cx="1571636" cy="285752"/>
          </a:xfrm>
          <a:prstGeom prst="round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快照刪除</a:t>
            </a:r>
            <a:r>
              <a:rPr lang="en-US" altLang="zh-TW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保存結果</a:t>
            </a:r>
            <a:endParaRPr lang="zh-TW" alt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4" name="圓角矩形 233"/>
          <p:cNvSpPr/>
          <p:nvPr/>
        </p:nvSpPr>
        <p:spPr>
          <a:xfrm>
            <a:off x="5364088" y="3357568"/>
            <a:ext cx="3214710" cy="1500198"/>
          </a:xfrm>
          <a:prstGeom prst="roundRect">
            <a:avLst>
              <a:gd name="adj" fmla="val 3438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5" name="Shape 446"/>
          <p:cNvSpPr/>
          <p:nvPr/>
        </p:nvSpPr>
        <p:spPr>
          <a:xfrm>
            <a:off x="395536" y="2886140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6" name="Shape 449"/>
          <p:cNvSpPr/>
          <p:nvPr/>
        </p:nvSpPr>
        <p:spPr>
          <a:xfrm>
            <a:off x="406169" y="3924824"/>
            <a:ext cx="1428760" cy="534796"/>
          </a:xfrm>
          <a:prstGeom prst="rect">
            <a:avLst/>
          </a:prstGeom>
          <a:solidFill>
            <a:srgbClr val="80C53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工作區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恢復正常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7" name="Shape 466"/>
          <p:cNvSpPr txBox="1"/>
          <p:nvPr/>
        </p:nvSpPr>
        <p:spPr>
          <a:xfrm>
            <a:off x="4467117" y="3579862"/>
            <a:ext cx="357190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9" name="Shape 466"/>
          <p:cNvSpPr txBox="1"/>
          <p:nvPr/>
        </p:nvSpPr>
        <p:spPr>
          <a:xfrm>
            <a:off x="1071538" y="3500444"/>
            <a:ext cx="357190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05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0" name="Shape 461"/>
          <p:cNvSpPr txBox="1"/>
          <p:nvPr/>
        </p:nvSpPr>
        <p:spPr>
          <a:xfrm>
            <a:off x="2143108" y="2951930"/>
            <a:ext cx="214314" cy="3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否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1" name="Shape 446"/>
          <p:cNvSpPr/>
          <p:nvPr/>
        </p:nvSpPr>
        <p:spPr>
          <a:xfrm>
            <a:off x="5868144" y="1814570"/>
            <a:ext cx="1528698" cy="757180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2" name="Shape 461"/>
          <p:cNvSpPr txBox="1"/>
          <p:nvPr/>
        </p:nvSpPr>
        <p:spPr>
          <a:xfrm>
            <a:off x="5364088" y="2957165"/>
            <a:ext cx="214314" cy="1913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sz="105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否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6" name="右箭头 99"/>
          <p:cNvSpPr/>
          <p:nvPr/>
        </p:nvSpPr>
        <p:spPr>
          <a:xfrm>
            <a:off x="6929454" y="4699484"/>
            <a:ext cx="200950" cy="135596"/>
          </a:xfrm>
          <a:prstGeom prst="rightArrow">
            <a:avLst/>
          </a:prstGeom>
          <a:solidFill>
            <a:srgbClr val="80C53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8" name="Shape 472"/>
          <p:cNvCxnSpPr>
            <a:stCxn id="252" idx="3"/>
            <a:endCxn id="241" idx="0"/>
          </p:cNvCxnSpPr>
          <p:nvPr/>
        </p:nvCxnSpPr>
        <p:spPr>
          <a:xfrm flipV="1">
            <a:off x="5217107" y="1814570"/>
            <a:ext cx="1415386" cy="1378722"/>
          </a:xfrm>
          <a:prstGeom prst="bentConnector4">
            <a:avLst>
              <a:gd name="adj1" fmla="val 30511"/>
              <a:gd name="adj2" fmla="val 121979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9" name="矩形 248"/>
          <p:cNvSpPr/>
          <p:nvPr/>
        </p:nvSpPr>
        <p:spPr>
          <a:xfrm>
            <a:off x="6112098" y="1956327"/>
            <a:ext cx="1052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</a:t>
            </a:r>
            <a:r>
              <a:rPr lang="zh-TW" altLang="en-US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啟智能</a:t>
            </a:r>
            <a:endParaRPr lang="en-US" altLang="zh-TW" sz="11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快照空間管理</a:t>
            </a:r>
            <a:r>
              <a:rPr lang="en-US" altLang="zh-TW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US" altLang="zh-TW" sz="11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0" name="矩形 249"/>
          <p:cNvSpPr/>
          <p:nvPr/>
        </p:nvSpPr>
        <p:spPr>
          <a:xfrm>
            <a:off x="650296" y="2974322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儲存池閒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置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32GB</a:t>
            </a:r>
          </a:p>
        </p:txBody>
      </p:sp>
      <p:sp>
        <p:nvSpPr>
          <p:cNvPr id="252" name="Shape 446"/>
          <p:cNvSpPr/>
          <p:nvPr/>
        </p:nvSpPr>
        <p:spPr>
          <a:xfrm>
            <a:off x="3788347" y="2886140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3" name="矩形 252"/>
          <p:cNvSpPr/>
          <p:nvPr/>
        </p:nvSpPr>
        <p:spPr>
          <a:xfrm>
            <a:off x="4050216" y="2974322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儲存池閒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置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32GB</a:t>
            </a:r>
          </a:p>
        </p:txBody>
      </p:sp>
      <p:sp>
        <p:nvSpPr>
          <p:cNvPr id="254" name="Shape 446"/>
          <p:cNvSpPr/>
          <p:nvPr/>
        </p:nvSpPr>
        <p:spPr>
          <a:xfrm>
            <a:off x="3788347" y="1898076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5" name="矩形 254"/>
          <p:cNvSpPr/>
          <p:nvPr/>
        </p:nvSpPr>
        <p:spPr>
          <a:xfrm>
            <a:off x="4050216" y="198625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儲存池閒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置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&gt;16GB</a:t>
            </a:r>
            <a:endParaRPr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56" name="Shape 450"/>
          <p:cNvCxnSpPr>
            <a:stCxn id="227" idx="0"/>
          </p:cNvCxnSpPr>
          <p:nvPr/>
        </p:nvCxnSpPr>
        <p:spPr>
          <a:xfrm rot="16200000" flipH="1">
            <a:off x="4365157" y="1782045"/>
            <a:ext cx="273480" cy="482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7" name="Shape 447"/>
          <p:cNvSpPr/>
          <p:nvPr/>
        </p:nvSpPr>
        <p:spPr>
          <a:xfrm>
            <a:off x="1969776" y="1971399"/>
            <a:ext cx="1249006" cy="47517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工作區進入 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讀取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刪除模式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58" name="Shape 450"/>
          <p:cNvCxnSpPr>
            <a:stCxn id="254" idx="1"/>
          </p:cNvCxnSpPr>
          <p:nvPr/>
        </p:nvCxnSpPr>
        <p:spPr>
          <a:xfrm flipH="1">
            <a:off x="3209057" y="2205228"/>
            <a:ext cx="579290" cy="433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9" name="Shape 450"/>
          <p:cNvCxnSpPr>
            <a:stCxn id="257" idx="1"/>
            <a:endCxn id="213" idx="3"/>
          </p:cNvCxnSpPr>
          <p:nvPr/>
        </p:nvCxnSpPr>
        <p:spPr>
          <a:xfrm rot="10800000" flipV="1">
            <a:off x="1540784" y="2208988"/>
            <a:ext cx="428992" cy="57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0" name="Shape 450"/>
          <p:cNvCxnSpPr>
            <a:stCxn id="213" idx="2"/>
            <a:endCxn id="235" idx="0"/>
          </p:cNvCxnSpPr>
          <p:nvPr/>
        </p:nvCxnSpPr>
        <p:spPr>
          <a:xfrm rot="5400000">
            <a:off x="891550" y="2665513"/>
            <a:ext cx="438993" cy="226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1" name="Shape 450"/>
          <p:cNvCxnSpPr/>
          <p:nvPr/>
        </p:nvCxnSpPr>
        <p:spPr>
          <a:xfrm rot="5400000">
            <a:off x="891550" y="3718811"/>
            <a:ext cx="438993" cy="226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7" name="直線接點 266"/>
          <p:cNvCxnSpPr/>
          <p:nvPr/>
        </p:nvCxnSpPr>
        <p:spPr>
          <a:xfrm rot="10800000">
            <a:off x="5357818" y="3627915"/>
            <a:ext cx="321471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右箭头 99"/>
          <p:cNvSpPr/>
          <p:nvPr/>
        </p:nvSpPr>
        <p:spPr>
          <a:xfrm>
            <a:off x="6929454" y="4489392"/>
            <a:ext cx="200950" cy="135596"/>
          </a:xfrm>
          <a:prstGeom prst="rightArrow">
            <a:avLst/>
          </a:prstGeom>
          <a:solidFill>
            <a:srgbClr val="80C53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0" name="右箭头 99"/>
          <p:cNvSpPr/>
          <p:nvPr/>
        </p:nvSpPr>
        <p:spPr>
          <a:xfrm>
            <a:off x="6929454" y="4293900"/>
            <a:ext cx="200950" cy="135596"/>
          </a:xfrm>
          <a:prstGeom prst="rightArrow">
            <a:avLst/>
          </a:prstGeom>
          <a:solidFill>
            <a:srgbClr val="80C53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1" name="右箭头 99"/>
          <p:cNvSpPr/>
          <p:nvPr/>
        </p:nvSpPr>
        <p:spPr>
          <a:xfrm>
            <a:off x="6929454" y="4104714"/>
            <a:ext cx="200950" cy="135596"/>
          </a:xfrm>
          <a:prstGeom prst="rightArrow">
            <a:avLst/>
          </a:prstGeom>
          <a:solidFill>
            <a:srgbClr val="80C53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Shape 449"/>
          <p:cNvSpPr/>
          <p:nvPr/>
        </p:nvSpPr>
        <p:spPr>
          <a:xfrm>
            <a:off x="3571868" y="4322970"/>
            <a:ext cx="1571636" cy="534796"/>
          </a:xfrm>
          <a:prstGeom prst="rect">
            <a:avLst/>
          </a:prstGeom>
          <a:solidFill>
            <a:srgbClr val="80C53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手動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排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程擷取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56340" y="3409040"/>
            <a:ext cx="7929295" cy="403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251520" y="1131590"/>
            <a:ext cx="8358271" cy="13047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zh-TW" altLang="en-US" b="1" dirty="0" smtClean="0"/>
              <a:t>快照資料變動量存放於完整磁碟區之外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儲存池未分配空間</a:t>
            </a:r>
            <a:r>
              <a:rPr lang="en-US" altLang="zh-TW" b="1" dirty="0" smtClean="0"/>
              <a:t>) :</a:t>
            </a:r>
          </a:p>
          <a:p>
            <a:pPr lvl="0" indent="-469900">
              <a:spcBef>
                <a:spcPts val="0"/>
              </a:spcBef>
              <a:buClr>
                <a:schemeClr val="bg1"/>
              </a:buClr>
              <a:buSzPts val="2000"/>
              <a:buFont typeface="Arial" pitchFamily="34" charset="0"/>
              <a:buChar char="•"/>
            </a:pPr>
            <a:r>
              <a:rPr lang="zh-TW" altLang="en-US" b="1" dirty="0" smtClean="0"/>
              <a:t>可以被調控的快照空間，預留空間作為資料變動存放位置</a:t>
            </a:r>
            <a:endParaRPr lang="en-US" altLang="zh-TW" b="1" dirty="0" smtClean="0"/>
          </a:p>
          <a:p>
            <a:pPr lvl="0" indent="-469900">
              <a:spcBef>
                <a:spcPts val="0"/>
              </a:spcBef>
              <a:buClr>
                <a:schemeClr val="bg1"/>
              </a:buClr>
              <a:buSzPts val="2000"/>
              <a:buFont typeface="Arial" pitchFamily="34" charset="0"/>
              <a:buChar char="•"/>
            </a:pPr>
            <a:r>
              <a:rPr lang="zh-TW" altLang="en-US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可以被監控的快照用量，</a:t>
            </a:r>
            <a:r>
              <a:rPr lang="zh-TW" altLang="en-US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sz="2000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變動一目了然</a:t>
            </a:r>
          </a:p>
          <a:p>
            <a:pPr lvl="0" indent="-469900">
              <a:spcBef>
                <a:spcPts val="0"/>
              </a:spcBef>
              <a:buClr>
                <a:schemeClr val="bg1"/>
              </a:buClr>
              <a:buSzPts val="2000"/>
              <a:buFont typeface="Arial" pitchFamily="34" charset="0"/>
              <a:buChar char="•"/>
            </a:pP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多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個磁碟區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altLang="en-US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r>
              <a:rPr lang="zh-TW" altLang="en-US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可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共用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極大</a:t>
            </a:r>
            <a:r>
              <a:rPr lang="zh-TW" sz="2000" b="1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化空間</a:t>
            </a:r>
            <a:r>
              <a:rPr lang="zh-TW" sz="2000" b="1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利用率</a:t>
            </a:r>
            <a:endParaRPr lang="zh-TW" sz="2000" b="1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000100" y="285734"/>
            <a:ext cx="778674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zh-TW" sz="3200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sz="3200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“</a:t>
            </a:r>
            <a:r>
              <a:rPr lang="zh-TW" altLang="en-US" sz="3200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</a:t>
            </a:r>
            <a:r>
              <a:rPr lang="zh-TW" sz="3200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sz="32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區”之外的快照</a:t>
            </a:r>
          </a:p>
        </p:txBody>
      </p:sp>
      <p:sp>
        <p:nvSpPr>
          <p:cNvPr id="216" name="Shape 216"/>
          <p:cNvSpPr/>
          <p:nvPr/>
        </p:nvSpPr>
        <p:spPr>
          <a:xfrm>
            <a:off x="4935382" y="3409040"/>
            <a:ext cx="2041500" cy="40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快照使用量 (2TB)</a:t>
            </a:r>
          </a:p>
        </p:txBody>
      </p:sp>
      <p:sp>
        <p:nvSpPr>
          <p:cNvPr id="217" name="Shape 217"/>
          <p:cNvSpPr/>
          <p:nvPr/>
        </p:nvSpPr>
        <p:spPr>
          <a:xfrm>
            <a:off x="6976884" y="3409040"/>
            <a:ext cx="1309800" cy="396000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356334" y="3409040"/>
            <a:ext cx="928378" cy="3960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Shape 221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3394952"/>
            <a:ext cx="431692" cy="43169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五邊形 23"/>
          <p:cNvSpPr/>
          <p:nvPr/>
        </p:nvSpPr>
        <p:spPr>
          <a:xfrm>
            <a:off x="0" y="285734"/>
            <a:ext cx="1357322" cy="57150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142844" y="285734"/>
            <a:ext cx="1071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Tip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1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27588" y="3432774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完整磁碟區</a:t>
            </a:r>
            <a:endParaRPr lang="zh-TW" altLang="en-US" sz="1600" dirty="0"/>
          </a:p>
        </p:txBody>
      </p:sp>
      <p:sp>
        <p:nvSpPr>
          <p:cNvPr id="215" name="Shape 215"/>
          <p:cNvSpPr/>
          <p:nvPr/>
        </p:nvSpPr>
        <p:spPr>
          <a:xfrm>
            <a:off x="323528" y="3867894"/>
            <a:ext cx="7992000" cy="40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儲存池 </a:t>
            </a:r>
          </a:p>
        </p:txBody>
      </p:sp>
      <p:sp>
        <p:nvSpPr>
          <p:cNvPr id="21" name="Shape 254"/>
          <p:cNvSpPr/>
          <p:nvPr/>
        </p:nvSpPr>
        <p:spPr>
          <a:xfrm>
            <a:off x="4964852" y="2616952"/>
            <a:ext cx="3456384" cy="504518"/>
          </a:xfrm>
          <a:prstGeom prst="wedgeRoundRectCallout">
            <a:avLst>
              <a:gd name="adj1" fmla="val -43211"/>
              <a:gd name="adj2" fmla="val 9683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01600" algn="ctr">
              <a:buClr>
                <a:schemeClr val="dk1"/>
              </a:buClr>
              <a:buSzPts val="1600"/>
            </a:pPr>
            <a:r>
              <a:rPr lang="zh-TW" altLang="en-US" sz="1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en-US" altLang="zh-TW" sz="1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UI</a:t>
            </a:r>
            <a:r>
              <a:rPr lang="zh-TW" altLang="en-US" sz="1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可輕易掌握目前快照使用量</a:t>
            </a:r>
            <a:endParaRPr lang="zh-TW" altLang="en-US" sz="16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Shape 615" descr="D:\Fullppt\005-PNG이미지\magnifying-glass-18925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15140" y="3147814"/>
            <a:ext cx="1656184" cy="163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圓角矩形 77"/>
          <p:cNvSpPr/>
          <p:nvPr/>
        </p:nvSpPr>
        <p:spPr>
          <a:xfrm>
            <a:off x="4932040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圓角矩形 76"/>
          <p:cNvSpPr/>
          <p:nvPr/>
        </p:nvSpPr>
        <p:spPr>
          <a:xfrm>
            <a:off x="1110454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Shape 101"/>
          <p:cNvSpPr/>
          <p:nvPr/>
        </p:nvSpPr>
        <p:spPr>
          <a:xfrm>
            <a:off x="1261912" y="3289550"/>
            <a:ext cx="7278270" cy="129614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214282" y="1071552"/>
            <a:ext cx="6715172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寫入時複製 </a:t>
            </a:r>
            <a:r>
              <a:rPr lang="en-US" altLang="zh-TW" b="1" dirty="0" smtClean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(Copy On Write) 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技術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zh-TW" altLang="en-US" b="1" dirty="0" smtClean="0"/>
              <a:t>當擷取快照時，磁碟區中已配置的資料區塊會被凍結</a:t>
            </a:r>
            <a:endParaRPr lang="zh-TW" altLang="en-US" sz="1800" dirty="0"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altLang="zh-TW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“</a:t>
            </a:r>
            <a:r>
              <a:rPr lang="zh-TW" altLang="en-US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磁碟區外</a:t>
            </a:r>
            <a:r>
              <a:rPr lang="en-US" altLang="zh-TW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”</a:t>
            </a:r>
            <a:r>
              <a:rPr lang="zh-TW" altLang="en-US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的快照運作方式 </a:t>
            </a:r>
            <a:r>
              <a:rPr lang="en-US" altLang="zh-TW" sz="3600" i="0" u="none" strike="noStrike" cap="none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(1)</a:t>
            </a:r>
            <a:endParaRPr lang="zh-TW" sz="36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1288702" y="2714626"/>
            <a:ext cx="3396772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有快照的完整磁碟區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279192" y="2803993"/>
            <a:ext cx="902700" cy="307800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檔案層級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258962" y="3501584"/>
            <a:ext cx="1000100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</a:t>
            </a:r>
            <a:r>
              <a:rPr lang="zh-TW" sz="14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層級</a:t>
            </a:r>
            <a:endParaRPr lang="zh-TW" sz="14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1288701" y="3385803"/>
            <a:ext cx="3357587" cy="5331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5097210" y="2714626"/>
            <a:ext cx="3429024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沒有快照的完整磁碟區</a:t>
            </a:r>
          </a:p>
        </p:txBody>
      </p:sp>
      <p:sp>
        <p:nvSpPr>
          <p:cNvPr id="109" name="Shape 109"/>
          <p:cNvSpPr/>
          <p:nvPr/>
        </p:nvSpPr>
        <p:spPr>
          <a:xfrm>
            <a:off x="5078720" y="3361558"/>
            <a:ext cx="3456000" cy="523200"/>
          </a:xfrm>
          <a:prstGeom prst="rect">
            <a:avLst/>
          </a:prstGeom>
          <a:noFill/>
          <a:ln w="25400" cap="flat" cmpd="sng">
            <a:solidFill>
              <a:srgbClr val="1155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110" name="Shape 110"/>
          <p:cNvSpPr/>
          <p:nvPr/>
        </p:nvSpPr>
        <p:spPr>
          <a:xfrm>
            <a:off x="5203488" y="3496098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7407581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928578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3203848" y="2067694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3436636" y="2067694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原始資料</a:t>
            </a:r>
            <a:r>
              <a:rPr lang="zh-TW" sz="12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</a:t>
            </a:r>
          </a:p>
        </p:txBody>
      </p:sp>
      <p:sp>
        <p:nvSpPr>
          <p:cNvPr id="113" name="Shape 113"/>
          <p:cNvSpPr/>
          <p:nvPr/>
        </p:nvSpPr>
        <p:spPr>
          <a:xfrm>
            <a:off x="4572000" y="2078718"/>
            <a:ext cx="252000" cy="2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4804788" y="2067694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儲存池空間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0" name="Shape 130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1582" y="2714626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6245488" y="3496098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Z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826543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5724495" y="3489866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Y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151200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2033002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B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255399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>C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3074992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3595987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D:\工作進行中\20170911直播母版16比9\各場PPT元素\20171206\01_A.jpg"/>
          <p:cNvPicPr>
            <a:picLocks noChangeAspect="1" noChangeArrowheads="1"/>
          </p:cNvPicPr>
          <p:nvPr/>
        </p:nvPicPr>
        <p:blipFill>
          <a:blip r:embed="rId3"/>
          <a:srcRect l="21165" t="54547" r="40688" b="14285"/>
          <a:stretch>
            <a:fillRect/>
          </a:stretch>
        </p:blipFill>
        <p:spPr bwMode="auto">
          <a:xfrm>
            <a:off x="1204388" y="1995686"/>
            <a:ext cx="1804428" cy="419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123" name="Shape 123"/>
          <p:cNvSpPr/>
          <p:nvPr/>
        </p:nvSpPr>
        <p:spPr>
          <a:xfrm>
            <a:off x="4116984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直線接點 80"/>
          <p:cNvCxnSpPr/>
          <p:nvPr/>
        </p:nvCxnSpPr>
        <p:spPr>
          <a:xfrm rot="5400000">
            <a:off x="939076" y="2964659"/>
            <a:ext cx="500066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hape 106"/>
          <p:cNvSpPr txBox="1"/>
          <p:nvPr/>
        </p:nvSpPr>
        <p:spPr>
          <a:xfrm>
            <a:off x="3782192" y="4009630"/>
            <a:ext cx="2088232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2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  <a:endParaRPr lang="zh-TW" sz="28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357290" y="2049659"/>
            <a:ext cx="1500198" cy="30777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快照凍結空間</a:t>
            </a:r>
            <a:endParaRPr lang="zh-TW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71101直播QTS4.3.4_ARM(ZH)母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2085</Words>
  <Application>Microsoft Office PowerPoint</Application>
  <PresentationFormat>全屏显示(16:9)</PresentationFormat>
  <Paragraphs>287</Paragraphs>
  <Slides>24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20171101直播QTS4.3.4_ARM(ZH)母版</vt:lpstr>
      <vt:lpstr>PowerPoint 演示文稿</vt:lpstr>
      <vt:lpstr>PowerPoint 演示文稿</vt:lpstr>
      <vt:lpstr>快照保護對每個人都非常重要</vt:lpstr>
      <vt:lpstr>QNAP快照設計哲學 : 保守但完整的保護</vt:lpstr>
      <vt:lpstr>PowerPoint 演示文稿</vt:lpstr>
      <vt:lpstr>停止寫入對服務造成的巨大災難</vt:lpstr>
      <vt:lpstr>空間一定不夠用，你需要快照空間管理</vt:lpstr>
      <vt:lpstr>QNAP “完整磁碟區”之外的快照</vt:lpstr>
      <vt:lpstr>“磁碟區外”的快照運作方式 (1)</vt:lpstr>
      <vt:lpstr>“磁碟區外”的快照運作方式 (2)</vt:lpstr>
      <vt:lpstr>   快照優先:當快照空間不足，凍結工作區資料</vt:lpstr>
      <vt:lpstr>因快照空間不足，磁碟進入讀取/刪除模式時，如何回復正常?</vt:lpstr>
      <vt:lpstr>服務優先: 智能快照空間自動回收</vt:lpstr>
      <vt:lpstr>快照"空間" &amp; 快照"數量"的管理</vt:lpstr>
      <vt:lpstr>PowerPoint 演示文稿</vt:lpstr>
      <vt:lpstr>PowerPoint 演示文稿</vt:lpstr>
      <vt:lpstr>PowerPoint 演示文稿</vt:lpstr>
      <vt:lpstr>利用系統分區隔開資料與快照</vt:lpstr>
      <vt:lpstr>適當保留快照空間</vt:lpstr>
      <vt:lpstr>轉換精簡配置以獲得更多快照空間</vt:lpstr>
      <vt:lpstr>規劃快照備份，確保資料無虞</vt:lpstr>
      <vt:lpstr>提醒您 隨時注意快照保護的風險</vt:lpstr>
      <vt:lpstr>妥善分配空間獲得最佳快照保護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儲存與快照空間管理 密技大公開!</dc:title>
  <dc:creator>Coco Chiang</dc:creator>
  <cp:lastModifiedBy>Windows 使用者</cp:lastModifiedBy>
  <cp:revision>170</cp:revision>
  <dcterms:modified xsi:type="dcterms:W3CDTF">2017-12-07T06:38:46Z</dcterms:modified>
</cp:coreProperties>
</file>