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5C8"/>
    <a:srgbClr val="1155FF"/>
    <a:srgbClr val="B5D3E7"/>
    <a:srgbClr val="80C535"/>
    <a:srgbClr val="FF2DE6"/>
    <a:srgbClr val="00F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6A843D-8035-47AC-9A53-99EBB961FDEC}">
  <a:tblStyle styleId="{B46A843D-8035-47AC-9A53-99EBB961FDE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8" autoAdjust="0"/>
    <p:restoredTop sz="97594" autoAdjust="0"/>
  </p:normalViewPr>
  <p:slideViewPr>
    <p:cSldViewPr>
      <p:cViewPr varScale="1">
        <p:scale>
          <a:sx n="84" d="100"/>
          <a:sy n="84" d="100"/>
        </p:scale>
        <p:origin x="904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8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0B0C8-C3F0-4D9D-8518-94738E11D016}" type="datetimeFigureOut">
              <a:rPr lang="zh-TW" altLang="en-US" smtClean="0"/>
              <a:pPr/>
              <a:t>2018/3/5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A0E73-379E-4D0B-A3CD-BAF2E274D05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9820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39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68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596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255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541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827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113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39900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2073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619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346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135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3802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083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433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16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492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65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578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305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235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738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684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377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350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Calibri"/>
                <a:buNone/>
              </a:pPr>
              <a:t>24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523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8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8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210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4228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42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594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58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189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-428660" y="220702"/>
            <a:ext cx="792093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-422385" y="282399"/>
            <a:ext cx="638645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500034" y="285734"/>
            <a:ext cx="8286808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218698" y="282399"/>
            <a:ext cx="8629580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60619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Pts val="2200"/>
              <a:buFont typeface="Arial"/>
              <a:buNone/>
              <a:defRPr sz="1600" b="0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14282" y="282671"/>
            <a:ext cx="8643998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10" name="群組 9"/>
          <p:cNvGrpSpPr/>
          <p:nvPr userDrawn="1"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11" name="五邊形 10"/>
            <p:cNvSpPr/>
            <p:nvPr userDrawn="1"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Picture 2" descr="D:\工作進行中\臨時PPT\快照-01.png"/>
            <p:cNvPicPr>
              <a:picLocks noChangeAspect="1" noChangeArrowheads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  <p:pic>
        <p:nvPicPr>
          <p:cNvPr id="15" name="Picture 2" descr="D:\工作進行中\20170911直播母版16比9\各場PPT元素\20171206\qnap_logo.png"/>
          <p:cNvPicPr>
            <a:picLocks noChangeAspect="1" noChangeArrowheads="1"/>
          </p:cNvPicPr>
          <p:nvPr userDrawn="1"/>
        </p:nvPicPr>
        <p:blipFill>
          <a:blip r:embed="rId3">
            <a:lum bright="-10000"/>
          </a:blip>
          <a:stretch>
            <a:fillRect/>
          </a:stretch>
        </p:blipFill>
        <p:spPr bwMode="auto">
          <a:xfrm>
            <a:off x="193188" y="4857766"/>
            <a:ext cx="878350" cy="169446"/>
          </a:xfrm>
          <a:prstGeom prst="rect">
            <a:avLst/>
          </a:prstGeom>
          <a:noFill/>
        </p:spPr>
      </p:pic>
      <p:sp>
        <p:nvSpPr>
          <p:cNvPr id="16" name="矩形 15"/>
          <p:cNvSpPr/>
          <p:nvPr userDrawn="1"/>
        </p:nvSpPr>
        <p:spPr>
          <a:xfrm flipV="1">
            <a:off x="0" y="5097799"/>
            <a:ext cx="9144000" cy="45719"/>
          </a:xfrm>
          <a:prstGeom prst="rect">
            <a:avLst/>
          </a:prstGeom>
          <a:gradFill>
            <a:gsLst>
              <a:gs pos="0">
                <a:srgbClr val="15C2FF"/>
              </a:gs>
              <a:gs pos="100000">
                <a:srgbClr val="4CE6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Shape 44" descr="20171028_NEW_PPT母片_收尾_O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8100" y="-27057"/>
            <a:ext cx="9240199" cy="519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274865" y="282399"/>
            <a:ext cx="8502093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1592321" y="285734"/>
            <a:ext cx="7194521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274865" y="282399"/>
            <a:ext cx="1099460" cy="658810"/>
          </a:xfrm>
          <a:prstGeom prst="snip1Rect">
            <a:avLst>
              <a:gd name="adj" fmla="val 16667"/>
            </a:avLst>
          </a:prstGeom>
          <a:gradFill>
            <a:gsLst>
              <a:gs pos="0">
                <a:srgbClr val="D13F3B"/>
              </a:gs>
              <a:gs pos="100000">
                <a:srgbClr val="FF9995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409731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714876" y="1152475"/>
            <a:ext cx="4143404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57158" y="357172"/>
            <a:ext cx="8501024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SzPts val="1800"/>
              <a:buFont typeface="Arial" pitchFamily="34" charset="0"/>
              <a:buChar char="•"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114300" marR="0" lvl="1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3200" marR="0" lvl="5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00" marR="0" lvl="6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3200" marR="0" lvl="7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03200" marR="0" lvl="8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LOGO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工作進行中\20170911直播母版16比9\各場PPT元素\20171206\BACK_1206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Picture 2" descr="D:\工作進行中\20170911直播母版16比9\各場PPT元素\20171206\qnap_logo-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10"/>
            <a:ext cx="1627268" cy="31406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0859" cy="1022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0859" cy="112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472618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1"/>
        </a:buClr>
        <a:buNone/>
        <a:defRPr sz="1400" b="0" i="0" u="none" strike="noStrike" cap="none" baseline="0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1.png"/><Relationship Id="rId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1.png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3.png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494545">
            <a:off x="6953068" y="1134039"/>
            <a:ext cx="1923922" cy="568868"/>
            <a:chOff x="6254815" y="2263844"/>
            <a:chExt cx="1971462" cy="642942"/>
          </a:xfrm>
        </p:grpSpPr>
        <p:sp>
          <p:nvSpPr>
            <p:cNvPr id="16" name="矩形圖說文字 15"/>
            <p:cNvSpPr/>
            <p:nvPr/>
          </p:nvSpPr>
          <p:spPr>
            <a:xfrm>
              <a:off x="6262296" y="2263844"/>
              <a:ext cx="1945662" cy="642942"/>
            </a:xfrm>
            <a:prstGeom prst="wedgeRectCallout">
              <a:avLst>
                <a:gd name="adj1" fmla="val 206"/>
                <a:gd name="adj2" fmla="val 9646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254815" y="2366107"/>
              <a:ext cx="1971462" cy="382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모범 사례 공개</a:t>
              </a:r>
              <a:endParaRPr lang="zh-TW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Shape 79"/>
          <p:cNvSpPr txBox="1">
            <a:spLocks/>
          </p:cNvSpPr>
          <p:nvPr/>
        </p:nvSpPr>
        <p:spPr>
          <a:xfrm>
            <a:off x="285720" y="1857370"/>
            <a:ext cx="8358246" cy="2071702"/>
          </a:xfrm>
          <a:prstGeom prst="rect">
            <a:avLst/>
          </a:prstGeom>
          <a:noFill/>
          <a:ln>
            <a:noFill/>
          </a:ln>
          <a:effectLst>
            <a:outerShdw blurRad="330200" dir="2700000" algn="ctr" rotWithShape="0">
              <a:schemeClr val="tx1"/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-66675">
              <a:buClr>
                <a:srgbClr val="17375E"/>
              </a:buClr>
              <a:buSzPts val="1050"/>
              <a:defRPr/>
            </a:pPr>
            <a:r>
              <a:rPr kumimoji="0" 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QNAP NAS</a:t>
            </a:r>
            <a:br>
              <a:rPr kumimoji="0" 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ko-KR" altLang="en-US" sz="4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 </a:t>
            </a:r>
            <a:r>
              <a:rPr lang="en-US" altLang="ko-KR" sz="4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&amp; </a:t>
            </a:r>
            <a:r>
              <a:rPr lang="ko-KR" altLang="en-US" sz="4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스토리지 관리</a:t>
            </a:r>
            <a:endParaRPr kumimoji="0" lang="zh-TW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Picture 2" descr="D:\工作進行中\臨時PPT\快照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7958" y="1928808"/>
            <a:ext cx="1000190" cy="1000190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 flipV="1">
            <a:off x="0" y="4929204"/>
            <a:ext cx="9144000" cy="214314"/>
          </a:xfrm>
          <a:prstGeom prst="rect">
            <a:avLst/>
          </a:prstGeom>
          <a:gradFill>
            <a:gsLst>
              <a:gs pos="0">
                <a:srgbClr val="15C2FF"/>
              </a:gs>
              <a:gs pos="100000">
                <a:srgbClr val="4CE6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字版面配置區 50"/>
          <p:cNvSpPr>
            <a:spLocks noGrp="1"/>
          </p:cNvSpPr>
          <p:nvPr>
            <p:ph type="body" idx="1"/>
          </p:nvPr>
        </p:nvSpPr>
        <p:spPr>
          <a:xfrm>
            <a:off x="142844" y="915566"/>
            <a:ext cx="8659958" cy="1214446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동결된 데이터 블록이 수정되어야 하는 경우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새로운 데이터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(A’, B’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및 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C’)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는 볼륨 외부의 데이터 블록에 저장됩니다 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스냅샷이 저장되지 않은 볼륨의 경우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데이터 블록은 전용 할당 공간 사용량 범위 내에서 바로 대체됩니다</a:t>
            </a:r>
            <a:endParaRPr lang="en-US" altLang="zh-TW" b="1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28600"/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“볼륨 외부” 스냅샷 동작</a:t>
            </a:r>
            <a:endParaRPr lang="zh-TW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5" name="Shape 115" descr="「Video file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4981986" y="2152750"/>
            <a:ext cx="252000" cy="2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5233416" y="2152750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수정된 블록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" name="圓角矩形 58"/>
          <p:cNvSpPr/>
          <p:nvPr/>
        </p:nvSpPr>
        <p:spPr>
          <a:xfrm>
            <a:off x="4902970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圓角矩形 59"/>
          <p:cNvSpPr/>
          <p:nvPr/>
        </p:nvSpPr>
        <p:spPr>
          <a:xfrm>
            <a:off x="1081384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Shape 101"/>
          <p:cNvSpPr/>
          <p:nvPr/>
        </p:nvSpPr>
        <p:spPr>
          <a:xfrm>
            <a:off x="1232842" y="3289550"/>
            <a:ext cx="7278270" cy="1296144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104"/>
          <p:cNvSpPr/>
          <p:nvPr/>
        </p:nvSpPr>
        <p:spPr>
          <a:xfrm>
            <a:off x="1259632" y="2714626"/>
            <a:ext cx="3396772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ko-KR" altLang="en-US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스냅샷이 저장된 볼륨</a:t>
            </a:r>
            <a:endParaRPr lang="zh-TW" altLang="zh-TW" sz="16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" name="Shape 105"/>
          <p:cNvSpPr txBox="1"/>
          <p:nvPr/>
        </p:nvSpPr>
        <p:spPr>
          <a:xfrm>
            <a:off x="214282" y="2803993"/>
            <a:ext cx="938540" cy="307800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파일 레벨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" name="Shape 106"/>
          <p:cNvSpPr txBox="1"/>
          <p:nvPr/>
        </p:nvSpPr>
        <p:spPr>
          <a:xfrm>
            <a:off x="142844" y="3501584"/>
            <a:ext cx="1044780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블록 레벨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" name="Shape 107"/>
          <p:cNvSpPr/>
          <p:nvPr/>
        </p:nvSpPr>
        <p:spPr>
          <a:xfrm>
            <a:off x="1259631" y="3385803"/>
            <a:ext cx="3357587" cy="5331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108"/>
          <p:cNvSpPr/>
          <p:nvPr/>
        </p:nvSpPr>
        <p:spPr>
          <a:xfrm>
            <a:off x="5068140" y="2714626"/>
            <a:ext cx="3429024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ko-KR" altLang="en-US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스냅샷이 저장되지 않은 볼륨</a:t>
            </a:r>
            <a:endParaRPr lang="zh-TW" sz="16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" name="Shape 109"/>
          <p:cNvSpPr/>
          <p:nvPr/>
        </p:nvSpPr>
        <p:spPr>
          <a:xfrm>
            <a:off x="5049650" y="3361558"/>
            <a:ext cx="3380002" cy="523200"/>
          </a:xfrm>
          <a:prstGeom prst="rect">
            <a:avLst/>
          </a:prstGeom>
          <a:noFill/>
          <a:ln w="25400" cap="flat" cmpd="sng">
            <a:solidFill>
              <a:schemeClr val="accent5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dirty="0"/>
          </a:p>
        </p:txBody>
      </p:sp>
      <p:sp>
        <p:nvSpPr>
          <p:cNvPr id="69" name="Shape 110"/>
          <p:cNvSpPr/>
          <p:nvPr/>
        </p:nvSpPr>
        <p:spPr>
          <a:xfrm>
            <a:off x="5174418" y="349609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X’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126"/>
          <p:cNvSpPr/>
          <p:nvPr/>
        </p:nvSpPr>
        <p:spPr>
          <a:xfrm>
            <a:off x="7378511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127"/>
          <p:cNvSpPr/>
          <p:nvPr/>
        </p:nvSpPr>
        <p:spPr>
          <a:xfrm>
            <a:off x="7899508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Shape 130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2714626"/>
            <a:ext cx="480062" cy="4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139"/>
          <p:cNvSpPr/>
          <p:nvPr/>
        </p:nvSpPr>
        <p:spPr>
          <a:xfrm>
            <a:off x="6216418" y="349609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>
                <a:solidFill>
                  <a:schemeClr val="lt1"/>
                </a:solidFill>
              </a:rPr>
              <a:t>Z’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74" name="Shape 140"/>
          <p:cNvSpPr/>
          <p:nvPr/>
        </p:nvSpPr>
        <p:spPr>
          <a:xfrm>
            <a:off x="6797473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144"/>
          <p:cNvSpPr/>
          <p:nvPr/>
        </p:nvSpPr>
        <p:spPr>
          <a:xfrm>
            <a:off x="5695425" y="3489866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>
                <a:solidFill>
                  <a:schemeClr val="lt1"/>
                </a:solidFill>
              </a:rPr>
              <a:t>Y’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76" name="Shape 118"/>
          <p:cNvSpPr/>
          <p:nvPr/>
        </p:nvSpPr>
        <p:spPr>
          <a:xfrm>
            <a:off x="148293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119"/>
          <p:cNvSpPr/>
          <p:nvPr/>
        </p:nvSpPr>
        <p:spPr>
          <a:xfrm>
            <a:off x="2003932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>
                <a:solidFill>
                  <a:schemeClr val="lt1"/>
                </a:solidFill>
              </a:rPr>
              <a:t>B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82" name="Shape 120"/>
          <p:cNvSpPr/>
          <p:nvPr/>
        </p:nvSpPr>
        <p:spPr>
          <a:xfrm>
            <a:off x="252492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>
                <a:solidFill>
                  <a:schemeClr val="lt1"/>
                </a:solidFill>
              </a:rPr>
              <a:t>C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83" name="Shape 121"/>
          <p:cNvSpPr/>
          <p:nvPr/>
        </p:nvSpPr>
        <p:spPr>
          <a:xfrm>
            <a:off x="3045922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122"/>
          <p:cNvSpPr/>
          <p:nvPr/>
        </p:nvSpPr>
        <p:spPr>
          <a:xfrm>
            <a:off x="3566917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123"/>
          <p:cNvSpPr/>
          <p:nvPr/>
        </p:nvSpPr>
        <p:spPr>
          <a:xfrm>
            <a:off x="4087914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" name="直線接點 85"/>
          <p:cNvCxnSpPr/>
          <p:nvPr/>
        </p:nvCxnSpPr>
        <p:spPr>
          <a:xfrm rot="5400000">
            <a:off x="910006" y="2964659"/>
            <a:ext cx="500066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Shape 106"/>
          <p:cNvSpPr txBox="1"/>
          <p:nvPr/>
        </p:nvSpPr>
        <p:spPr>
          <a:xfrm>
            <a:off x="3786182" y="4010770"/>
            <a:ext cx="3090074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ko-KR" altLang="en-US" sz="2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스토리지 풀</a:t>
            </a:r>
            <a:endParaRPr lang="zh-TW" sz="28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" name="Shape 111"/>
          <p:cNvSpPr/>
          <p:nvPr/>
        </p:nvSpPr>
        <p:spPr>
          <a:xfrm>
            <a:off x="3214678" y="2152750"/>
            <a:ext cx="252000" cy="216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112"/>
          <p:cNvSpPr txBox="1"/>
          <p:nvPr/>
        </p:nvSpPr>
        <p:spPr>
          <a:xfrm>
            <a:off x="3447466" y="2152750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원래의 블록</a:t>
            </a:r>
            <a:endParaRPr lang="zh-TW" altLang="zh-TW" sz="1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" name="Shape 113"/>
          <p:cNvSpPr/>
          <p:nvPr/>
        </p:nvSpPr>
        <p:spPr>
          <a:xfrm>
            <a:off x="6786578" y="2152750"/>
            <a:ext cx="252000" cy="21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114"/>
          <p:cNvSpPr txBox="1"/>
          <p:nvPr/>
        </p:nvSpPr>
        <p:spPr>
          <a:xfrm>
            <a:off x="7019366" y="2141726"/>
            <a:ext cx="1783436" cy="21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스토리지 풀 공간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3" name="Picture 2" descr="D:\工作進行中\20170911直播母版16比9\各場PPT元素\20171206\01_A.jpg"/>
          <p:cNvPicPr>
            <a:picLocks noChangeAspect="1" noChangeArrowheads="1"/>
          </p:cNvPicPr>
          <p:nvPr/>
        </p:nvPicPr>
        <p:blipFill>
          <a:blip r:embed="rId3"/>
          <a:srcRect l="21165" t="54547" r="40688" b="14285"/>
          <a:stretch>
            <a:fillRect/>
          </a:stretch>
        </p:blipFill>
        <p:spPr bwMode="auto">
          <a:xfrm>
            <a:off x="895364" y="2067694"/>
            <a:ext cx="2164468" cy="419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94" name="文字方塊 93"/>
          <p:cNvSpPr txBox="1"/>
          <p:nvPr/>
        </p:nvSpPr>
        <p:spPr>
          <a:xfrm>
            <a:off x="1038810" y="2138827"/>
            <a:ext cx="1886458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스냅샷 동결 영역</a:t>
            </a:r>
            <a:endParaRPr lang="zh-TW" altLang="en-US" sz="12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95" name="Shape 109"/>
          <p:cNvSpPr/>
          <p:nvPr/>
        </p:nvSpPr>
        <p:spPr>
          <a:xfrm>
            <a:off x="1835696" y="4010770"/>
            <a:ext cx="1944216" cy="523200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dirty="0"/>
          </a:p>
        </p:txBody>
      </p:sp>
      <p:sp>
        <p:nvSpPr>
          <p:cNvPr id="96" name="Shape 126"/>
          <p:cNvSpPr/>
          <p:nvPr/>
        </p:nvSpPr>
        <p:spPr>
          <a:xfrm>
            <a:off x="2638791" y="413501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B’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127"/>
          <p:cNvSpPr/>
          <p:nvPr/>
        </p:nvSpPr>
        <p:spPr>
          <a:xfrm>
            <a:off x="3159788" y="413501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C’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140"/>
          <p:cNvSpPr/>
          <p:nvPr/>
        </p:nvSpPr>
        <p:spPr>
          <a:xfrm>
            <a:off x="2057753" y="4135018"/>
            <a:ext cx="404100" cy="307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A’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" name="直線單箭頭接點 99"/>
          <p:cNvCxnSpPr>
            <a:stCxn id="76" idx="2"/>
          </p:cNvCxnSpPr>
          <p:nvPr/>
        </p:nvCxnSpPr>
        <p:spPr>
          <a:xfrm>
            <a:off x="1684987" y="3815704"/>
            <a:ext cx="438741" cy="2670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/>
          <p:cNvCxnSpPr/>
          <p:nvPr/>
        </p:nvCxnSpPr>
        <p:spPr>
          <a:xfrm>
            <a:off x="2195736" y="3794746"/>
            <a:ext cx="438741" cy="2670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單箭頭接點 115"/>
          <p:cNvCxnSpPr/>
          <p:nvPr/>
        </p:nvCxnSpPr>
        <p:spPr>
          <a:xfrm>
            <a:off x="2771800" y="3794746"/>
            <a:ext cx="438741" cy="2670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8128872" y="21429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(2)</a:t>
            </a:r>
            <a:endParaRPr lang="zh-TW" altLang="en-US" sz="1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357158" y="1069964"/>
            <a:ext cx="83582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3219822"/>
            <a:ext cx="887571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179512" y="1203598"/>
            <a:ext cx="8717124" cy="13681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68300">
              <a:spcBef>
                <a:spcPts val="0"/>
              </a:spcBef>
              <a:buFont typeface="Microsoft JhengHei"/>
              <a:buChar char="•"/>
            </a:pPr>
            <a:r>
              <a:rPr lang="ko-KR" altLang="en-US" b="1" dirty="0"/>
              <a:t>볼륨</a:t>
            </a:r>
            <a:r>
              <a:rPr lang="en-US" altLang="ko-KR" b="1" dirty="0"/>
              <a:t>/LUN</a:t>
            </a:r>
            <a:r>
              <a:rPr lang="ko-KR" altLang="en-US" b="1" dirty="0"/>
              <a:t>은 스냅샷 공간 사용량을 인식함으로써 스냅샷을 위한 공간이 충분하지 않은 경우 읽기</a:t>
            </a:r>
            <a:r>
              <a:rPr lang="en-US" altLang="ko-KR" b="1" dirty="0"/>
              <a:t>/</a:t>
            </a:r>
            <a:r>
              <a:rPr lang="ko-KR" altLang="en-US" b="1" dirty="0"/>
              <a:t>삭제 모드로 진입합니다</a:t>
            </a:r>
            <a:endParaRPr lang="en-US" altLang="zh-TW" b="1" dirty="0">
              <a:solidFill>
                <a:srgbClr val="FFC000"/>
              </a:solidFill>
            </a:endParaRPr>
          </a:p>
          <a:p>
            <a:pPr marL="457200" lvl="0" indent="-368300">
              <a:spcBef>
                <a:spcPts val="0"/>
              </a:spcBef>
              <a:buFont typeface="Microsoft JhengHei"/>
              <a:buChar char="•"/>
            </a:pPr>
            <a:r>
              <a:rPr lang="ko-KR" altLang="en-US" b="1" dirty="0">
                <a:solidFill>
                  <a:srgbClr val="FFC000"/>
                </a:solidFill>
              </a:rPr>
              <a:t>이는 데이터의 변경을 방지하고 스냅샷 복원을 보장하기 위해서입니다</a:t>
            </a:r>
            <a:endParaRPr lang="en-US" altLang="zh-TW" b="1" dirty="0">
              <a:solidFill>
                <a:srgbClr val="FFC000"/>
              </a:solidFill>
            </a:endParaRPr>
          </a:p>
          <a:p>
            <a:pPr marL="457200" lvl="0" indent="-368300">
              <a:spcBef>
                <a:spcPts val="0"/>
              </a:spcBef>
              <a:buFont typeface="Microsoft JhengHei"/>
              <a:buChar char="•"/>
            </a:pPr>
            <a:r>
              <a:rPr lang="ko-KR" altLang="en-US" b="1" dirty="0"/>
              <a:t>사용자는 스냅 전용 공간을 할당함으로써 스냅샷이 반드시 저장되도록 할 수 있습니다</a:t>
            </a:r>
            <a:endParaRPr lang="zh-TW" b="1" dirty="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785786" y="285734"/>
            <a:ext cx="8110850" cy="655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l"/>
            <a:r>
              <a:rPr lang="ko-KR" altLang="en-US" sz="1800" dirty="0">
                <a:solidFill>
                  <a:schemeClr val="bg1"/>
                </a:solidFill>
              </a:rPr>
              <a:t>스냅샷 우선 순위</a:t>
            </a:r>
            <a:r>
              <a:rPr lang="en-US" altLang="ko-KR" sz="1800" dirty="0">
                <a:solidFill>
                  <a:schemeClr val="bg1"/>
                </a:solidFill>
              </a:rPr>
              <a:t>:</a:t>
            </a:r>
            <a:r>
              <a:rPr lang="en-US" altLang="zh-TW" sz="1800" dirty="0">
                <a:solidFill>
                  <a:schemeClr val="bg1"/>
                </a:solidFill>
                <a:latin typeface="+mj-lt"/>
              </a:rPr>
              <a:t> </a:t>
            </a:r>
            <a:br>
              <a:rPr lang="en-US" altLang="zh-TW" sz="2400" dirty="0">
                <a:solidFill>
                  <a:schemeClr val="bg1"/>
                </a:solidFill>
                <a:latin typeface="+mj-lt"/>
              </a:rPr>
            </a:br>
            <a:r>
              <a:rPr lang="ko-KR" altLang="en-US" dirty="0">
                <a:solidFill>
                  <a:schemeClr val="bg1"/>
                </a:solidFill>
              </a:rPr>
              <a:t>공간이 충분하지 않은 경우 볼륨 동결</a:t>
            </a:r>
            <a:endParaRPr lang="zh-TW" sz="24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1835696" y="3795886"/>
            <a:ext cx="1512168" cy="857256"/>
          </a:xfrm>
          <a:prstGeom prst="roundRect">
            <a:avLst>
              <a:gd name="adj" fmla="val 5346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254"/>
          <p:cNvSpPr/>
          <p:nvPr/>
        </p:nvSpPr>
        <p:spPr>
          <a:xfrm>
            <a:off x="3714744" y="2922208"/>
            <a:ext cx="3220410" cy="792550"/>
          </a:xfrm>
          <a:prstGeom prst="wedgeRoundRectCallout">
            <a:avLst>
              <a:gd name="adj1" fmla="val -58533"/>
              <a:gd name="adj2" fmla="val 95543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r>
              <a:rPr lang="ko-KR" altLang="en-US" sz="1200" b="1" dirty="0">
                <a:latin typeface="+mj-lt"/>
                <a:ea typeface="微軟正黑體" pitchFamily="34" charset="-120"/>
              </a:rPr>
              <a:t>시스템은 남아 있는 스냅샷용 </a:t>
            </a:r>
            <a:br>
              <a:rPr lang="en-US" altLang="ko-KR" sz="1200" b="1" dirty="0">
                <a:latin typeface="+mj-lt"/>
                <a:ea typeface="微軟正黑體" pitchFamily="34" charset="-120"/>
              </a:rPr>
            </a:br>
            <a:r>
              <a:rPr lang="ko-KR" altLang="en-US" sz="1200" b="1" dirty="0">
                <a:latin typeface="+mj-lt"/>
                <a:ea typeface="微軟正黑體" pitchFamily="34" charset="-120"/>
              </a:rPr>
              <a:t>공간을 인식해 관리자에게 알림을 전송합니다</a:t>
            </a:r>
            <a:endParaRPr lang="zh-TW" altLang="en-US" sz="1200" dirty="0">
              <a:latin typeface="+mj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9850" y="2571750"/>
            <a:ext cx="3819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스냅샷이 없는 씩 볼륨은 영향을 받지 않습니다</a:t>
            </a:r>
            <a:endParaRPr lang="zh-TW" altLang="en-US" sz="1000" dirty="0">
              <a:solidFill>
                <a:srgbClr val="F9B5C8"/>
              </a:solidFill>
              <a:latin typeface="+mj-lt"/>
            </a:endParaRPr>
          </a:p>
        </p:txBody>
      </p:sp>
      <p:pic>
        <p:nvPicPr>
          <p:cNvPr id="30724" name="Picture 4" descr="相關圖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0774" y="2982066"/>
            <a:ext cx="566874" cy="437928"/>
          </a:xfrm>
          <a:prstGeom prst="rect">
            <a:avLst/>
          </a:prstGeom>
          <a:noFill/>
        </p:spPr>
      </p:pic>
      <p:sp>
        <p:nvSpPr>
          <p:cNvPr id="13" name="Shape 882"/>
          <p:cNvSpPr/>
          <p:nvPr/>
        </p:nvSpPr>
        <p:spPr>
          <a:xfrm flipH="1">
            <a:off x="379324" y="2609630"/>
            <a:ext cx="230526" cy="1796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五邊形 11"/>
          <p:cNvSpPr/>
          <p:nvPr/>
        </p:nvSpPr>
        <p:spPr>
          <a:xfrm>
            <a:off x="0" y="392185"/>
            <a:ext cx="857224" cy="441899"/>
          </a:xfrm>
          <a:prstGeom prst="homePlate">
            <a:avLst>
              <a:gd name="adj" fmla="val 4077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0" y="357172"/>
            <a:ext cx="785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팁</a:t>
            </a:r>
            <a:r>
              <a: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2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18" name="五邊形 17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107504" y="1012150"/>
            <a:ext cx="8928992" cy="9166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스토리지 풀 공간 확보 시 볼륨이 자동으로 복원됩니다</a:t>
            </a: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수동으로 복원되거나 </a:t>
            </a:r>
            <a:r>
              <a:rPr lang="ko-KR" altLang="en-US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자동으로 스냅샷을 삭제합니다</a:t>
            </a:r>
            <a:endParaRPr b="1" i="0" u="none" strike="noStrike" cap="none" dirty="0">
              <a:solidFill>
                <a:srgbClr val="FFC000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267494"/>
            <a:ext cx="8501100" cy="69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>
              <a:buClr>
                <a:schemeClr val="dk1"/>
              </a:buClr>
              <a:buSzPts val="1000"/>
            </a:pPr>
            <a:r>
              <a:rPr lang="ko-KR" altLang="en-US" dirty="0"/>
              <a:t>읽기</a:t>
            </a:r>
            <a:r>
              <a:rPr lang="en-US" altLang="ko-KR" dirty="0"/>
              <a:t>/</a:t>
            </a:r>
            <a:r>
              <a:rPr lang="ko-KR" altLang="en-US" dirty="0"/>
              <a:t>삭제 모드 해제 방법</a:t>
            </a:r>
            <a:endParaRPr lang="zh-TW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244" name="Shape 244"/>
          <p:cNvGraphicFramePr/>
          <p:nvPr>
            <p:extLst>
              <p:ext uri="{D42A27DB-BD31-4B8C-83A1-F6EECF244321}">
                <p14:modId xmlns:p14="http://schemas.microsoft.com/office/powerpoint/2010/main" val="3607726304"/>
              </p:ext>
            </p:extLst>
          </p:nvPr>
        </p:nvGraphicFramePr>
        <p:xfrm>
          <a:off x="428596" y="2285998"/>
          <a:ext cx="4863485" cy="214023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07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8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569">
                <a:tc gridSpan="4"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altLang="en-US" sz="2000" b="1" u="none" strike="noStrike" cap="none" dirty="0">
                          <a:latin typeface="+mj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상태 목록</a:t>
                      </a:r>
                      <a:endParaRPr lang="zh-TW" sz="2000" b="1" u="none" strike="noStrike" cap="none" dirty="0">
                        <a:latin typeface="+mj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 dirty="0">
                        <a:latin typeface="微軟正黑體" pitchFamily="34" charset="-120"/>
                        <a:ea typeface="微軟正黑體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zh-TW" sz="2000" b="1" u="none" strike="noStrike" cap="none" dirty="0">
                        <a:latin typeface="+mj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zh-TW" sz="2000" b="1" u="none" strike="noStrike" cap="none" dirty="0">
                        <a:latin typeface="+mj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122"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스냅샷 관리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ko-KR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(</a:t>
                      </a: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비어 있는</a:t>
                      </a:r>
                      <a:r>
                        <a:rPr lang="en-US" altLang="ko-KR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)</a:t>
                      </a: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풀 </a:t>
                      </a:r>
                      <a:r>
                        <a:rPr lang="en-US" altLang="ko-KR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+ </a:t>
                      </a: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스냅샷 전용 공간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볼륨 상태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비어 있는</a:t>
                      </a:r>
                      <a:endParaRPr lang="en-US" altLang="ko-KR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풀 공간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872"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스냅샷 재활용 시작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&lt;</a:t>
                      </a:r>
                      <a:r>
                        <a:rPr lang="zh-TW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= 32GB</a:t>
                      </a: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읽기</a:t>
                      </a:r>
                      <a:r>
                        <a:rPr lang="en-US" altLang="ko-KR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/</a:t>
                      </a: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삭제로 진입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100" b="1" u="none" strike="noStrike" cap="none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&lt;=</a:t>
                      </a:r>
                      <a:r>
                        <a:rPr lang="zh-TW" sz="1100" b="1" u="none" strike="noStrike" cap="none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 16GB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872"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스냅샷 재활용 중지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&gt;= 32GB</a:t>
                      </a:r>
                      <a:endParaRPr lang="zh-TW" altLang="en-US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altLang="en-US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자동 복구</a:t>
                      </a:r>
                      <a:endParaRPr lang="zh-TW" sz="1100" b="1" u="none" strike="noStrike" cap="none" dirty="0">
                        <a:latin typeface="+mn-lt"/>
                        <a:ea typeface="Arial Unicode MS" pitchFamily="34" charset="-120"/>
                        <a:cs typeface="Arial Unicode MS" pitchFamily="34" charset="-120"/>
                        <a:sym typeface="Microsoft JhengHei"/>
                      </a:endParaRP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889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&gt;=</a:t>
                      </a:r>
                      <a:r>
                        <a:rPr lang="zh-TW" sz="1100" b="1" u="none" strike="noStrike" cap="none" dirty="0">
                          <a:latin typeface="+mn-lt"/>
                          <a:ea typeface="Arial Unicode MS" pitchFamily="34" charset="-120"/>
                          <a:cs typeface="Arial Unicode MS" pitchFamily="34" charset="-120"/>
                          <a:sym typeface="Microsoft JhengHei"/>
                        </a:rPr>
                        <a:t>32GB</a:t>
                      </a:r>
                    </a:p>
                  </a:txBody>
                  <a:tcPr marL="95566" marR="95566" marT="47783" marB="47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Shape 882"/>
          <p:cNvSpPr/>
          <p:nvPr/>
        </p:nvSpPr>
        <p:spPr>
          <a:xfrm flipH="1">
            <a:off x="142844" y="1785932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8596" y="1714494"/>
            <a:ext cx="427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1000" b="1" dirty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다른 방법</a:t>
            </a:r>
            <a:r>
              <a:rPr lang="en-US" altLang="ko-KR" sz="1000" b="1" dirty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ko-KR" altLang="en-US" sz="1000" b="1" dirty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스토리지 풀 확장</a:t>
            </a:r>
            <a:r>
              <a:rPr lang="en-US" altLang="ko-KR" sz="1000" b="1" dirty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000" b="1" dirty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 전용 공간 변경 또는 사용되지 않는 </a:t>
            </a:r>
            <a:br>
              <a:rPr lang="en-US" altLang="ko-KR" sz="1000" b="1" dirty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ko-KR" altLang="en-US" sz="1000" b="1" dirty="0">
                <a:solidFill>
                  <a:srgbClr val="F9B5C8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공간 확보를 위해 씩 볼륨을 씬 볼륨으로 변환 </a:t>
            </a:r>
            <a:endParaRPr lang="zh-TW" altLang="en-US" sz="1000" dirty="0">
              <a:solidFill>
                <a:srgbClr val="F9B5C8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2886" y="2277217"/>
            <a:ext cx="3395394" cy="215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357158" y="1069964"/>
            <a:ext cx="83582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857224" y="303074"/>
            <a:ext cx="7929618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 algn="l">
              <a:buClr>
                <a:schemeClr val="dk1"/>
              </a:buClr>
              <a:buSzPts val="1000"/>
            </a:pPr>
            <a:r>
              <a:rPr lang="ko-KR" altLang="en-US" sz="1800" dirty="0">
                <a:solidFill>
                  <a:schemeClr val="bg1"/>
                </a:solidFill>
              </a:rPr>
              <a:t>서비스 우선 순위</a:t>
            </a:r>
            <a:r>
              <a:rPr lang="en-US" altLang="ko-KR" sz="1800" dirty="0">
                <a:solidFill>
                  <a:schemeClr val="bg1"/>
                </a:solidFill>
              </a:rPr>
              <a:t>:</a:t>
            </a:r>
            <a:r>
              <a:rPr lang="en-US" altLang="zh-TW" sz="1800" dirty="0">
                <a:solidFill>
                  <a:schemeClr val="bg1"/>
                </a:solidFill>
                <a:latin typeface="+mj-lt"/>
              </a:rPr>
              <a:t> </a:t>
            </a:r>
            <a:br>
              <a:rPr lang="en-US" altLang="zh-TW" sz="2400" dirty="0">
                <a:solidFill>
                  <a:schemeClr val="bg1"/>
                </a:solidFill>
                <a:latin typeface="+mj-lt"/>
              </a:rPr>
            </a:br>
            <a:r>
              <a:rPr lang="ko-KR" altLang="en-US" dirty="0">
                <a:solidFill>
                  <a:schemeClr val="bg1"/>
                </a:solidFill>
              </a:rPr>
              <a:t>스마트 스냅샷 공간 관리 활성화</a:t>
            </a:r>
            <a:endParaRPr lang="zh-TW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3" name="Shape 253" descr="http://www.sackedinthecity.co.uk/cms/_files/49493b33718919482d658a5959ea7e3b.jpg"/>
          <p:cNvPicPr preferRelativeResize="0"/>
          <p:nvPr/>
        </p:nvPicPr>
        <p:blipFill rotWithShape="1">
          <a:blip r:embed="rId3">
            <a:alphaModFix/>
          </a:blip>
          <a:srcRect t="17758" b="11120"/>
          <a:stretch/>
        </p:blipFill>
        <p:spPr>
          <a:xfrm>
            <a:off x="1285852" y="2500312"/>
            <a:ext cx="5509942" cy="2550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4" name="Shape 254"/>
          <p:cNvSpPr/>
          <p:nvPr/>
        </p:nvSpPr>
        <p:spPr>
          <a:xfrm>
            <a:off x="6000760" y="2360856"/>
            <a:ext cx="2500330" cy="710960"/>
          </a:xfrm>
          <a:prstGeom prst="wedgeRoundRectCallout">
            <a:avLst>
              <a:gd name="adj1" fmla="val -48918"/>
              <a:gd name="adj2" fmla="val 9853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101600" algn="ctr">
              <a:buClr>
                <a:schemeClr val="lt1"/>
              </a:buClr>
              <a:buSzPts val="1600"/>
            </a:pPr>
            <a:r>
              <a:rPr lang="ko-KR" altLang="en-US" sz="12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서비스 중점 스토리지의 스냅샷 보호 활성화</a:t>
            </a:r>
            <a:endParaRPr lang="zh-TW" sz="1200" b="1" i="0" u="none" strike="noStrike" cap="none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五邊形 8"/>
          <p:cNvSpPr/>
          <p:nvPr/>
        </p:nvSpPr>
        <p:spPr>
          <a:xfrm>
            <a:off x="0" y="392185"/>
            <a:ext cx="857224" cy="441899"/>
          </a:xfrm>
          <a:prstGeom prst="homePlate">
            <a:avLst>
              <a:gd name="adj" fmla="val 4077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0" y="357172"/>
            <a:ext cx="785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팁</a:t>
            </a:r>
            <a:r>
              <a: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3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15" name="五邊形 14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  <p:sp>
        <p:nvSpPr>
          <p:cNvPr id="18" name="Shape 242"/>
          <p:cNvSpPr txBox="1">
            <a:spLocks/>
          </p:cNvSpPr>
          <p:nvPr/>
        </p:nvSpPr>
        <p:spPr>
          <a:xfrm>
            <a:off x="357158" y="1214428"/>
            <a:ext cx="8928992" cy="9166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Mac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의 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Time Machine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과 같이 이 옵션을 활성화해 충분한 공간이 확보될 때까지 시스템이 자동으로 스냅샷을 삭제하도록 만들 수 있습니다</a:t>
            </a:r>
            <a:endParaRPr lang="en-US" altLang="zh-TW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sz="1600" b="1" dirty="0">
                <a:solidFill>
                  <a:srgbClr val="FFC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서비스 연속성을 위해 스냅샷의 일부 또는 전부를 삭제할 수 있습니다</a:t>
            </a:r>
            <a:endParaRPr lang="en-US" altLang="zh-TW" sz="1600" b="1" dirty="0">
              <a:solidFill>
                <a:srgbClr val="FFC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342900"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en-US" altLang="zh-TW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1365804"/>
            <a:ext cx="489943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14282" y="282671"/>
            <a:ext cx="8215370" cy="655475"/>
          </a:xfrm>
        </p:spPr>
        <p:txBody>
          <a:bodyPr/>
          <a:lstStyle/>
          <a:p>
            <a:r>
              <a:rPr lang="ko-KR" altLang="en-US" dirty="0"/>
              <a:t>스냅샷 “공간” </a:t>
            </a:r>
            <a:r>
              <a:rPr lang="en-US" altLang="ko-KR" dirty="0"/>
              <a:t>&amp; “</a:t>
            </a:r>
            <a:r>
              <a:rPr lang="ko-KR" altLang="en-US" dirty="0"/>
              <a:t>품질” 관리</a:t>
            </a:r>
            <a:endParaRPr lang="zh-TW" altLang="en-US" dirty="0">
              <a:latin typeface="+mj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520" y="2210256"/>
            <a:ext cx="1785950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가장 최근의 스냅샷 재활용</a:t>
            </a:r>
            <a:r>
              <a:rPr lang="en-US" altLang="ko-KR" sz="12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:</a:t>
            </a:r>
            <a:r>
              <a:rPr lang="en-US" altLang="zh-TW" sz="12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 </a:t>
            </a:r>
          </a:p>
          <a:p>
            <a:r>
              <a:rPr lang="ko-KR" altLang="en-US" sz="9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비활성화된 경우 마지막 스냅샷은 재활용되지 않습니다</a:t>
            </a:r>
            <a:r>
              <a:rPr lang="en-US" altLang="ko-KR" sz="9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.</a:t>
            </a:r>
            <a:endParaRPr lang="en-US" altLang="zh-TW" sz="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endParaRPr lang="en-US" altLang="zh-TW" sz="1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r>
              <a:rPr lang="ko-KR" altLang="en-US" sz="12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영구 스냅샷 재활용</a:t>
            </a:r>
            <a:r>
              <a:rPr lang="en-US" altLang="ko-KR" sz="12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:</a:t>
            </a:r>
            <a:r>
              <a:rPr lang="en-US" altLang="zh-TW" sz="12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 </a:t>
            </a:r>
          </a:p>
          <a:p>
            <a:r>
              <a:rPr lang="ko-KR" altLang="en-US" sz="9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비활성화된 경우 영구로 설정된 스냅샷은 재활용되지 않습니다</a:t>
            </a:r>
            <a:r>
              <a:rPr lang="en-US" altLang="ko-KR" sz="9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.</a:t>
            </a:r>
            <a:endParaRPr lang="zh-TW" altLang="en-US" sz="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4283" y="1519366"/>
            <a:ext cx="18573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스마트 스냅샷 공간 관리 옵션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:</a:t>
            </a:r>
            <a:endParaRPr lang="en-US" alt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771800" y="1725844"/>
            <a:ext cx="3871902" cy="1080120"/>
          </a:xfrm>
          <a:prstGeom prst="roundRect">
            <a:avLst>
              <a:gd name="adj" fmla="val 9659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圓角矩形 10"/>
          <p:cNvSpPr/>
          <p:nvPr/>
        </p:nvSpPr>
        <p:spPr>
          <a:xfrm>
            <a:off x="2763820" y="3454036"/>
            <a:ext cx="2808312" cy="634962"/>
          </a:xfrm>
          <a:prstGeom prst="roundRect">
            <a:avLst>
              <a:gd name="adj" fmla="val 14235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9"/>
          <p:cNvGrpSpPr/>
          <p:nvPr/>
        </p:nvGrpSpPr>
        <p:grpSpPr>
          <a:xfrm>
            <a:off x="6929454" y="2214560"/>
            <a:ext cx="2357454" cy="1219545"/>
            <a:chOff x="6215074" y="1071552"/>
            <a:chExt cx="2357454" cy="1219545"/>
          </a:xfrm>
        </p:grpSpPr>
        <p:sp>
          <p:nvSpPr>
            <p:cNvPr id="13" name="矩形 12"/>
            <p:cNvSpPr/>
            <p:nvPr/>
          </p:nvSpPr>
          <p:spPr>
            <a:xfrm>
              <a:off x="6215074" y="1644766"/>
              <a:ext cx="23574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TW" altLang="en-US" sz="1200" b="1" dirty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ko-KR" altLang="en-US" sz="1200" b="1" dirty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가장 오래된 스냅샷을</a:t>
              </a:r>
              <a:r>
                <a:rPr lang="en-US" altLang="ko-KR" sz="1200" b="1" dirty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ko-KR" altLang="en-US" sz="1200" b="1" dirty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새로운</a:t>
              </a:r>
              <a:endParaRPr lang="en-US" altLang="ko-KR" sz="1200" b="1" dirty="0">
                <a:solidFill>
                  <a:srgbClr val="FFC000"/>
                </a:solidFill>
                <a:latin typeface="+mj-lt"/>
                <a:ea typeface="微軟正黑體" pitchFamily="34" charset="-120"/>
              </a:endParaRPr>
            </a:p>
            <a:p>
              <a:r>
                <a:rPr lang="en-US" altLang="ko-KR" sz="1200" b="1" dirty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ko-KR" altLang="en-US" sz="1200" b="1" dirty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 스냅샷으로 대체</a:t>
              </a:r>
            </a:p>
            <a:p>
              <a:pPr>
                <a:buFont typeface="Arial" pitchFamily="34" charset="0"/>
                <a:buChar char="•"/>
              </a:pPr>
              <a:r>
                <a:rPr lang="zh-TW" altLang="en-US" sz="1200" b="1" dirty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ko-KR" altLang="en-US" sz="1200" b="1" dirty="0">
                  <a:solidFill>
                    <a:srgbClr val="FFC000"/>
                  </a:solidFill>
                  <a:latin typeface="+mj-lt"/>
                  <a:ea typeface="微軟正黑體" pitchFamily="34" charset="-120"/>
                </a:rPr>
                <a:t>새로운 스냅샷 촬영 중지</a:t>
              </a:r>
              <a:endParaRPr lang="zh-TW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286544" y="1071552"/>
              <a:ext cx="22145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스냅샷의 수가 시스템 최대량에 도달한 경우</a:t>
              </a:r>
              <a:r>
                <a:rPr lang="en-US" altLang="ko-KR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:</a:t>
              </a:r>
              <a:endPara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cxnSp>
        <p:nvCxnSpPr>
          <p:cNvPr id="29" name="直線接點 17"/>
          <p:cNvCxnSpPr>
            <a:stCxn id="11" idx="3"/>
          </p:cNvCxnSpPr>
          <p:nvPr/>
        </p:nvCxnSpPr>
        <p:spPr>
          <a:xfrm flipV="1">
            <a:off x="5572132" y="2517362"/>
            <a:ext cx="1357322" cy="1254155"/>
          </a:xfrm>
          <a:prstGeom prst="bentConnector3">
            <a:avLst>
              <a:gd name="adj1" fmla="val 87760"/>
            </a:avLst>
          </a:prstGeom>
          <a:ln w="12700">
            <a:solidFill>
              <a:srgbClr val="FFC0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直線接點 17"/>
          <p:cNvCxnSpPr/>
          <p:nvPr/>
        </p:nvCxnSpPr>
        <p:spPr>
          <a:xfrm rot="10800000">
            <a:off x="2071670" y="1731544"/>
            <a:ext cx="642942" cy="571504"/>
          </a:xfrm>
          <a:prstGeom prst="bentConnector3">
            <a:avLst>
              <a:gd name="adj1" fmla="val 16753"/>
            </a:avLst>
          </a:prstGeom>
          <a:ln w="12700">
            <a:solidFill>
              <a:srgbClr val="FFC0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251520" y="3767246"/>
            <a:ext cx="1714512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285720" y="1357304"/>
            <a:ext cx="1714512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7000892" y="3624370"/>
            <a:ext cx="1944000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7000892" y="1996401"/>
            <a:ext cx="1944000" cy="3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Shape 254"/>
          <p:cNvSpPr/>
          <p:nvPr/>
        </p:nvSpPr>
        <p:spPr>
          <a:xfrm flipV="1">
            <a:off x="285720" y="4160436"/>
            <a:ext cx="1643074" cy="357190"/>
          </a:xfrm>
          <a:prstGeom prst="wedgeRoundRectCallout">
            <a:avLst>
              <a:gd name="adj1" fmla="val 40614"/>
              <a:gd name="adj2" fmla="val 120695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lang="zh-TW" altLang="en-US" sz="1200" dirty="0">
              <a:solidFill>
                <a:srgbClr val="F9B5C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5720" y="4148294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itchFamily="34" charset="-120"/>
              </a:rPr>
              <a:t>이 옵션들이 비활성화 시 읽기</a:t>
            </a:r>
            <a:r>
              <a:rPr lang="en-US" altLang="ko-KR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itchFamily="34" charset="-120"/>
              </a:rPr>
              <a:t>/</a:t>
            </a:r>
            <a:r>
              <a:rPr lang="ko-KR" alt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itchFamily="34" charset="-120"/>
              </a:rPr>
              <a:t>삭제 모드로 진입</a:t>
            </a:r>
            <a:endParaRPr lang="zh-TW" altLang="en-US" sz="9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-1" y="1942186"/>
            <a:ext cx="9144001" cy="1714500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179513" y="2268129"/>
            <a:ext cx="8964488" cy="11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304799">
              <a:buClr>
                <a:srgbClr val="002060"/>
              </a:buClr>
              <a:buSzPts val="4800"/>
            </a:pPr>
            <a:r>
              <a:rPr lang="ko-KR" altLang="en-US" sz="3600" b="1" dirty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데모 </a:t>
            </a:r>
            <a:r>
              <a:rPr lang="en-US" altLang="ko-KR" sz="3600" b="1" dirty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ko-KR" altLang="en-US" sz="3600" b="1" dirty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모니터링 및 자동 재활용이</a:t>
            </a:r>
            <a:endParaRPr lang="en-US" altLang="ko-KR" sz="3600" b="1" dirty="0">
              <a:solidFill>
                <a:srgbClr val="14277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 indent="-304799">
              <a:buClr>
                <a:srgbClr val="002060"/>
              </a:buClr>
              <a:buSzPts val="4800"/>
            </a:pPr>
            <a:r>
              <a:rPr lang="en-US" altLang="ko-KR" sz="3600" b="1" dirty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      </a:t>
            </a:r>
            <a:r>
              <a:rPr lang="ko-KR" altLang="en-US" sz="3600" b="1" dirty="0">
                <a:solidFill>
                  <a:srgbClr val="14277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            가능한 스냅샷 공간</a:t>
            </a:r>
            <a:endParaRPr lang="zh-TW" sz="3600" b="1" i="0" u="none" strike="noStrike" cap="none" dirty="0">
              <a:solidFill>
                <a:srgbClr val="14277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3" name="Shape 303" descr="「warning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310" name="Shape 310"/>
          <p:cNvSpPr/>
          <p:nvPr/>
        </p:nvSpPr>
        <p:spPr>
          <a:xfrm>
            <a:off x="357190" y="2928940"/>
            <a:ext cx="8535290" cy="1857389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89"/>
          <p:cNvSpPr/>
          <p:nvPr/>
        </p:nvSpPr>
        <p:spPr>
          <a:xfrm>
            <a:off x="500034" y="2928940"/>
            <a:ext cx="7744374" cy="1928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31750">
              <a:buClr>
                <a:srgbClr val="5A5A5A"/>
              </a:buClr>
              <a:buSzPts val="500"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고객의 과제와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QNAP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의 솔루션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</a:t>
            </a:r>
            <a:endParaRPr lang="zh-TW" sz="16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 indent="-57150">
              <a:buClr>
                <a:srgbClr val="002060"/>
              </a:buClr>
              <a:buSzPts val="900"/>
            </a:pPr>
            <a:r>
              <a:rPr lang="ko-KR" altLang="en-US" sz="3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서비스와</a:t>
            </a:r>
            <a:r>
              <a:rPr lang="en-US" altLang="ko-KR" sz="3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3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 보호를 위한 스토리지 공간을 모두 최적화할 수 있는 방법이 있을까요</a:t>
            </a:r>
            <a:r>
              <a:rPr lang="en-US" altLang="ko-KR" sz="3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  <a:endParaRPr lang="zh-TW" altLang="en-US" sz="32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49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endParaRPr lang="zh-TW" sz="3600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7" name="Shape 327" descr="Girl free ic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43370" y="3500444"/>
            <a:ext cx="792826" cy="10037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15"/>
          <p:cNvSpPr/>
          <p:nvPr/>
        </p:nvSpPr>
        <p:spPr>
          <a:xfrm>
            <a:off x="10858544" y="-857274"/>
            <a:ext cx="2008747" cy="450491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5276" y="20141"/>
                </a:moveTo>
                <a:lnTo>
                  <a:pt x="35276" y="15537"/>
                </a:lnTo>
                <a:lnTo>
                  <a:pt x="45170" y="15537"/>
                </a:lnTo>
                <a:lnTo>
                  <a:pt x="45170" y="22059"/>
                </a:lnTo>
                <a:lnTo>
                  <a:pt x="25381" y="22059"/>
                </a:lnTo>
                <a:lnTo>
                  <a:pt x="25381" y="14386"/>
                </a:lnTo>
                <a:lnTo>
                  <a:pt x="15056" y="14386"/>
                </a:lnTo>
                <a:lnTo>
                  <a:pt x="40868" y="2877"/>
                </a:lnTo>
                <a:lnTo>
                  <a:pt x="65820" y="14003"/>
                </a:lnTo>
                <a:lnTo>
                  <a:pt x="57216" y="14003"/>
                </a:lnTo>
                <a:lnTo>
                  <a:pt x="57216" y="24169"/>
                </a:lnTo>
                <a:lnTo>
                  <a:pt x="0" y="24169"/>
                </a:lnTo>
                <a:lnTo>
                  <a:pt x="0" y="0"/>
                </a:lnTo>
                <a:lnTo>
                  <a:pt x="80016" y="0"/>
                </a:lnTo>
                <a:lnTo>
                  <a:pt x="80016" y="27047"/>
                </a:lnTo>
                <a:lnTo>
                  <a:pt x="119089" y="27047"/>
                </a:lnTo>
                <a:lnTo>
                  <a:pt x="120000" y="12000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/>
          <p:nvPr/>
        </p:nvSpPr>
        <p:spPr>
          <a:xfrm>
            <a:off x="11773373" y="1678264"/>
            <a:ext cx="4357718" cy="3143271"/>
          </a:xfrm>
          <a:prstGeom prst="rect">
            <a:avLst/>
          </a:prstGeom>
          <a:solidFill>
            <a:srgbClr val="00B0F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8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1930114" y="2428874"/>
            <a:ext cx="1814935" cy="1892594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rgbClr val="14277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13761956" y="2463701"/>
            <a:ext cx="2298305" cy="188170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57633" y="2907446"/>
            <a:ext cx="904492" cy="108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88083" y="2892708"/>
            <a:ext cx="929278" cy="1084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49"/>
          <p:cNvGrpSpPr/>
          <p:nvPr/>
        </p:nvGrpSpPr>
        <p:grpSpPr>
          <a:xfrm>
            <a:off x="7143854" y="2714626"/>
            <a:ext cx="1731789" cy="1881187"/>
            <a:chOff x="7143854" y="2928940"/>
            <a:chExt cx="1731789" cy="1881187"/>
          </a:xfrm>
        </p:grpSpPr>
        <p:pic>
          <p:nvPicPr>
            <p:cNvPr id="1026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331" name="Shape 331" descr="「File png」的圖片搜尋結果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Shape 332" descr="相關圖片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Shape 334"/>
          <p:cNvSpPr/>
          <p:nvPr/>
        </p:nvSpPr>
        <p:spPr>
          <a:xfrm>
            <a:off x="11916249" y="2030833"/>
            <a:ext cx="4139672" cy="4332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11916249" y="1678262"/>
            <a:ext cx="4135258" cy="36053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五邊形 22"/>
          <p:cNvSpPr/>
          <p:nvPr/>
        </p:nvSpPr>
        <p:spPr>
          <a:xfrm rot="16200000">
            <a:off x="13630761" y="-964943"/>
            <a:ext cx="714380" cy="4714908"/>
          </a:xfrm>
          <a:prstGeom prst="homePlate">
            <a:avLst>
              <a:gd name="adj" fmla="val 7764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559323" y="4349987"/>
            <a:ext cx="954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zh-TW" altLang="en-US" sz="200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儲存池</a:t>
            </a:r>
          </a:p>
        </p:txBody>
      </p:sp>
      <p:pic>
        <p:nvPicPr>
          <p:cNvPr id="27" name="圖片 26" descr="資料夾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130" y="4926275"/>
            <a:ext cx="584828" cy="434450"/>
          </a:xfrm>
          <a:prstGeom prst="rect">
            <a:avLst/>
          </a:prstGeom>
        </p:spPr>
      </p:pic>
      <p:grpSp>
        <p:nvGrpSpPr>
          <p:cNvPr id="3" name="群組 30"/>
          <p:cNvGrpSpPr/>
          <p:nvPr/>
        </p:nvGrpSpPr>
        <p:grpSpPr>
          <a:xfrm>
            <a:off x="8215338" y="0"/>
            <a:ext cx="785819" cy="857247"/>
            <a:chOff x="8358181" y="1"/>
            <a:chExt cx="785819" cy="857247"/>
          </a:xfrm>
        </p:grpSpPr>
        <p:sp>
          <p:nvSpPr>
            <p:cNvPr id="32" name="五邊形 31"/>
            <p:cNvSpPr/>
            <p:nvPr/>
          </p:nvSpPr>
          <p:spPr>
            <a:xfrm rot="5400000">
              <a:off x="8322467" y="35715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3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8461508" y="101879"/>
              <a:ext cx="663876" cy="584494"/>
            </a:xfrm>
            <a:prstGeom prst="rect">
              <a:avLst/>
            </a:prstGeom>
            <a:noFill/>
          </p:spPr>
        </p:pic>
      </p:grpSp>
      <p:pic>
        <p:nvPicPr>
          <p:cNvPr id="337" name="Shape 337" descr="「File png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8170" y="1654383"/>
            <a:ext cx="619530" cy="6195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/>
          <p:cNvSpPr/>
          <p:nvPr/>
        </p:nvSpPr>
        <p:spPr>
          <a:xfrm>
            <a:off x="7429520" y="2714626"/>
            <a:ext cx="1214446" cy="27699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공유된 공간</a:t>
            </a:r>
            <a:endParaRPr lang="zh-TW" alt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Shape 347"/>
          <p:cNvSpPr/>
          <p:nvPr/>
        </p:nvSpPr>
        <p:spPr>
          <a:xfrm>
            <a:off x="2753505" y="142858"/>
            <a:ext cx="5366238" cy="45723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219" y="23920"/>
                </a:moveTo>
                <a:lnTo>
                  <a:pt x="99031" y="62795"/>
                </a:lnTo>
                <a:lnTo>
                  <a:pt x="99031" y="62795"/>
                </a:lnTo>
                <a:lnTo>
                  <a:pt x="99031" y="120000"/>
                </a:lnTo>
                <a:lnTo>
                  <a:pt x="86611" y="120000"/>
                </a:lnTo>
                <a:lnTo>
                  <a:pt x="74902" y="120000"/>
                </a:lnTo>
                <a:lnTo>
                  <a:pt x="45535" y="120000"/>
                </a:lnTo>
                <a:lnTo>
                  <a:pt x="33463" y="120000"/>
                </a:lnTo>
                <a:lnTo>
                  <a:pt x="21406" y="120000"/>
                </a:lnTo>
                <a:lnTo>
                  <a:pt x="21406" y="62795"/>
                </a:lnTo>
                <a:lnTo>
                  <a:pt x="21406" y="62795"/>
                </a:lnTo>
                <a:close/>
                <a:moveTo>
                  <a:pt x="18957" y="4568"/>
                </a:moveTo>
                <a:lnTo>
                  <a:pt x="35017" y="4568"/>
                </a:lnTo>
                <a:lnTo>
                  <a:pt x="35017" y="20200"/>
                </a:lnTo>
                <a:lnTo>
                  <a:pt x="18957" y="36287"/>
                </a:lnTo>
                <a:close/>
                <a:moveTo>
                  <a:pt x="60219" y="264"/>
                </a:moveTo>
                <a:lnTo>
                  <a:pt x="120000" y="62795"/>
                </a:lnTo>
                <a:lnTo>
                  <a:pt x="107816" y="62795"/>
                </a:lnTo>
                <a:lnTo>
                  <a:pt x="60219" y="13008"/>
                </a:lnTo>
                <a:close/>
                <a:moveTo>
                  <a:pt x="60219" y="0"/>
                </a:moveTo>
                <a:lnTo>
                  <a:pt x="60219" y="12744"/>
                </a:lnTo>
                <a:lnTo>
                  <a:pt x="12273" y="62531"/>
                </a:lnTo>
                <a:lnTo>
                  <a:pt x="0" y="6253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14282" y="285734"/>
            <a:ext cx="33575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</a:t>
            </a:r>
          </a:p>
          <a:p>
            <a:r>
              <a:rPr lang="ko-KR" altLang="en-US" sz="2000" dirty="0">
                <a:solidFill>
                  <a:schemeClr val="bg1"/>
                </a:solidFill>
                <a:latin typeface="+mj-lt"/>
                <a:ea typeface="Microsoft JhengHei"/>
                <a:sym typeface="Microsoft JhengHei"/>
              </a:rPr>
              <a:t>공간 할당을 위한 팁</a:t>
            </a:r>
            <a:endParaRPr lang="zh-TW" alt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7" name="Shape 130" descr="「Snapshot icon」的圖片搜尋結果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92477" y="2635214"/>
            <a:ext cx="365166" cy="36516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矩形 28"/>
          <p:cNvSpPr/>
          <p:nvPr/>
        </p:nvSpPr>
        <p:spPr>
          <a:xfrm>
            <a:off x="285720" y="1357304"/>
            <a:ext cx="2928958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ko-KR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집을 렌트하는 것과 같습니다</a:t>
            </a:r>
            <a:endParaRPr lang="zh-TW" altLang="en-US" sz="1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42" name="直線接點 41"/>
          <p:cNvCxnSpPr/>
          <p:nvPr/>
        </p:nvCxnSpPr>
        <p:spPr>
          <a:xfrm>
            <a:off x="6643702" y="3429006"/>
            <a:ext cx="857256" cy="1588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52"/>
          <p:cNvGrpSpPr/>
          <p:nvPr/>
        </p:nvGrpSpPr>
        <p:grpSpPr>
          <a:xfrm>
            <a:off x="1857356" y="2714626"/>
            <a:ext cx="1731789" cy="1881185"/>
            <a:chOff x="1857356" y="2928940"/>
            <a:chExt cx="1731789" cy="1881185"/>
          </a:xfrm>
        </p:grpSpPr>
        <p:pic>
          <p:nvPicPr>
            <p:cNvPr id="43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>
              <a:off x="1857356" y="2928940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333" name="Shape 33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579224" y="3286130"/>
              <a:ext cx="327318" cy="32731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5" name="直線接點 44"/>
          <p:cNvCxnSpPr/>
          <p:nvPr/>
        </p:nvCxnSpPr>
        <p:spPr>
          <a:xfrm rot="10800000" flipV="1">
            <a:off x="3214678" y="3429006"/>
            <a:ext cx="1143008" cy="1588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27"/>
          <p:cNvGrpSpPr/>
          <p:nvPr/>
        </p:nvGrpSpPr>
        <p:grpSpPr>
          <a:xfrm>
            <a:off x="3814219" y="2605156"/>
            <a:ext cx="3278324" cy="2109734"/>
            <a:chOff x="478130" y="2901423"/>
            <a:chExt cx="3593804" cy="1884905"/>
          </a:xfrm>
        </p:grpSpPr>
        <p:sp>
          <p:nvSpPr>
            <p:cNvPr id="318" name="Shape 318"/>
            <p:cNvSpPr/>
            <p:nvPr/>
          </p:nvSpPr>
          <p:spPr>
            <a:xfrm>
              <a:off x="478131" y="4180272"/>
              <a:ext cx="3593802" cy="60605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chemeClr val="lt1"/>
                </a:buClr>
                <a:buSzPts val="1400"/>
              </a:pPr>
              <a:r>
                <a:rPr lang="ko-KR" altLang="en-US" sz="2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풀 </a:t>
              </a:r>
              <a:r>
                <a:rPr lang="en-US" altLang="ko-KR" sz="2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= </a:t>
              </a:r>
              <a:r>
                <a:rPr lang="ko-KR" altLang="en-US" sz="2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전체 집</a:t>
              </a:r>
              <a:endParaRPr lang="zh-TW" sz="28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478132" y="3380490"/>
              <a:ext cx="1792611" cy="73524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ko-KR" altLang="en-US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씩</a:t>
              </a:r>
              <a:r>
                <a:rPr lang="en-US" altLang="ko-KR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(</a:t>
              </a:r>
              <a:r>
                <a:rPr lang="en-US" altLang="zh-TW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Thick)</a:t>
              </a:r>
            </a:p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en-US" altLang="zh-TW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= </a:t>
              </a:r>
              <a:r>
                <a:rPr lang="ko-KR" altLang="en-US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아파트</a:t>
              </a:r>
              <a:endParaRPr lang="zh-TW" sz="16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2270744" y="3380490"/>
              <a:ext cx="1801190" cy="735248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ko-KR" altLang="en-US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씬</a:t>
              </a:r>
              <a:r>
                <a:rPr lang="en-US" altLang="ko-KR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(</a:t>
              </a:r>
              <a:r>
                <a:rPr lang="en-US" altLang="zh-TW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Thin)</a:t>
              </a:r>
            </a:p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en-US" altLang="zh-TW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= </a:t>
              </a:r>
              <a:r>
                <a:rPr lang="ko-KR" altLang="en-US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스위트룸</a:t>
              </a:r>
              <a:endParaRPr lang="zh-TW" sz="16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478130" y="2901423"/>
              <a:ext cx="2005393" cy="4045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ko-KR" altLang="en-US" sz="1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빈 공간</a:t>
              </a:r>
              <a:endParaRPr lang="zh-TW" sz="18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2483523" y="2901423"/>
              <a:ext cx="1588409" cy="404543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bg1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>
                <a:buClr>
                  <a:schemeClr val="lt1"/>
                </a:buClr>
                <a:buSzPts val="1400"/>
              </a:pPr>
              <a:r>
                <a:rPr lang="zh-TW" altLang="en-US" sz="1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  </a:t>
              </a:r>
              <a:r>
                <a:rPr lang="ko-KR" altLang="en-US" sz="1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스냅샷</a:t>
              </a:r>
              <a:endParaRPr lang="zh-TW" sz="18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2000232" y="2714626"/>
            <a:ext cx="1538796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보장된 공간</a:t>
            </a:r>
            <a:endParaRPr lang="zh-TW" alt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4" name="Shape 130" descr="「Snapshot icon」的圖片搜尋結果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04248" y="2658852"/>
            <a:ext cx="344946" cy="344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4572000" y="1059582"/>
            <a:ext cx="4429156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ko-KR" altLang="en-US" b="1" dirty="0">
                <a:solidFill>
                  <a:srgbClr val="92D050"/>
                </a:solidFill>
                <a:ea typeface="Microsoft JhengHei"/>
                <a:cs typeface="Microsoft JhengHei"/>
                <a:sym typeface="Microsoft JhengHei"/>
              </a:rPr>
              <a:t>애플리케이션의 연속성을 보장하기 위해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스냅샷이 없는 전용 씩 볼륨을 설정합니다</a:t>
            </a:r>
            <a:endParaRPr lang="zh-TW" altLang="en-US" b="1" dirty="0">
              <a:solidFill>
                <a:srgbClr val="92D050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>
              <a:buClr>
                <a:schemeClr val="dk1"/>
              </a:buClr>
              <a:buSzPts val="1000"/>
            </a:pP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스냅샷으로부터 시스템 볼륨 분리</a:t>
            </a:r>
            <a:endParaRPr lang="zh-TW" sz="28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276025" y="2179291"/>
            <a:ext cx="4140000" cy="539168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276026" y="2702312"/>
            <a:ext cx="4140000" cy="1892593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5975324" y="2643188"/>
            <a:ext cx="2811518" cy="1942668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5947313" y="2179765"/>
            <a:ext cx="2839529" cy="467708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Shape 130" descr="「Snapshot icon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5816" y="2212850"/>
            <a:ext cx="480062" cy="48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130" descr="「Snapshot icon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210" y="2214560"/>
            <a:ext cx="480062" cy="480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54"/>
          <p:cNvGrpSpPr/>
          <p:nvPr/>
        </p:nvGrpSpPr>
        <p:grpSpPr>
          <a:xfrm>
            <a:off x="6500826" y="2714626"/>
            <a:ext cx="1731789" cy="1881187"/>
            <a:chOff x="7143854" y="2928940"/>
            <a:chExt cx="1731789" cy="1881187"/>
          </a:xfrm>
        </p:grpSpPr>
        <p:pic>
          <p:nvPicPr>
            <p:cNvPr id="56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57" name="Shape 331" descr="「File png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Shape 332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矩形 58"/>
          <p:cNvSpPr/>
          <p:nvPr/>
        </p:nvSpPr>
        <p:spPr>
          <a:xfrm>
            <a:off x="179512" y="1059582"/>
            <a:ext cx="4287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시스템과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파일이 동일한 볼륨을 공유하는 경우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6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애플리케이션이 스냅샷에 의해 영향을 받을 수 있습니다</a:t>
            </a:r>
            <a:endParaRPr lang="zh-TW" altLang="en-US" sz="1600" b="1" dirty="0">
              <a:solidFill>
                <a:srgbClr val="FF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4623531" y="2179765"/>
            <a:ext cx="1361318" cy="2415616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9190" y="3559213"/>
            <a:ext cx="727049" cy="72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 descr="「QTS icon」的圖片搜尋結果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3455" y="2358602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2" descr="D:\工作進行中\20170911直播母版16比9\各場PPT元素\20171206\人-04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57818" y="2714626"/>
            <a:ext cx="563782" cy="612418"/>
          </a:xfrm>
          <a:prstGeom prst="rect">
            <a:avLst/>
          </a:prstGeom>
          <a:noFill/>
        </p:spPr>
      </p:pic>
      <p:pic>
        <p:nvPicPr>
          <p:cNvPr id="64" name="Picture 2" descr="D:\工作進行中\20170911直播母版16比9\各場PPT元素\20171206\人-04.pn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407572" y="3933824"/>
            <a:ext cx="521750" cy="566758"/>
          </a:xfrm>
          <a:prstGeom prst="rect">
            <a:avLst/>
          </a:prstGeom>
          <a:noFill/>
        </p:spPr>
      </p:pic>
      <p:grpSp>
        <p:nvGrpSpPr>
          <p:cNvPr id="3" name="群組 66"/>
          <p:cNvGrpSpPr/>
          <p:nvPr/>
        </p:nvGrpSpPr>
        <p:grpSpPr>
          <a:xfrm>
            <a:off x="8143900" y="1785932"/>
            <a:ext cx="831896" cy="788240"/>
            <a:chOff x="8143900" y="4143386"/>
            <a:chExt cx="831896" cy="788240"/>
          </a:xfrm>
        </p:grpSpPr>
        <p:sp>
          <p:nvSpPr>
            <p:cNvPr id="66" name="橢圓 65"/>
            <p:cNvSpPr/>
            <p:nvPr/>
          </p:nvSpPr>
          <p:spPr>
            <a:xfrm>
              <a:off x="8215338" y="4233910"/>
              <a:ext cx="695294" cy="695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Picture 3" descr="C:\Users\user\Desktop\20170928_Virtualization Station 直播\有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143900" y="4143386"/>
              <a:ext cx="831896" cy="788240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4" name="群組 67"/>
          <p:cNvGrpSpPr/>
          <p:nvPr/>
        </p:nvGrpSpPr>
        <p:grpSpPr>
          <a:xfrm>
            <a:off x="3714744" y="1785932"/>
            <a:ext cx="823370" cy="821664"/>
            <a:chOff x="3929058" y="4214824"/>
            <a:chExt cx="685510" cy="684090"/>
          </a:xfrm>
        </p:grpSpPr>
        <p:sp>
          <p:nvSpPr>
            <p:cNvPr id="65" name="橢圓 64"/>
            <p:cNvSpPr/>
            <p:nvPr/>
          </p:nvSpPr>
          <p:spPr>
            <a:xfrm>
              <a:off x="3971952" y="4257718"/>
              <a:ext cx="600048" cy="600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8" name="Picture 2" descr="C:\Users\user\Desktop\20170928_Virtualization Station 直播\無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29058" y="4214824"/>
              <a:ext cx="685510" cy="684090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5" name="群組 43"/>
          <p:cNvGrpSpPr/>
          <p:nvPr/>
        </p:nvGrpSpPr>
        <p:grpSpPr>
          <a:xfrm>
            <a:off x="214282" y="2714626"/>
            <a:ext cx="4195784" cy="1881187"/>
            <a:chOff x="233340" y="2857502"/>
            <a:chExt cx="4195784" cy="1881187"/>
          </a:xfrm>
        </p:grpSpPr>
        <p:pic>
          <p:nvPicPr>
            <p:cNvPr id="61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>
              <a:off x="233340" y="2857502"/>
              <a:ext cx="1731788" cy="1881185"/>
            </a:xfrm>
            <a:prstGeom prst="rect">
              <a:avLst/>
            </a:prstGeom>
            <a:noFill/>
          </p:spPr>
        </p:pic>
        <p:pic>
          <p:nvPicPr>
            <p:cNvPr id="62" name="Shape 378" descr="「QTS icon」的圖片搜尋結果"/>
            <p:cNvPicPr preferRelativeResize="0"/>
            <p:nvPr/>
          </p:nvPicPr>
          <p:blipFill rotWithShape="1">
            <a:blip r:embed="rId8">
              <a:alphaModFix/>
            </a:blip>
            <a:srcRect b="15306"/>
            <a:stretch/>
          </p:blipFill>
          <p:spPr>
            <a:xfrm>
              <a:off x="890558" y="3105150"/>
              <a:ext cx="466732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1554327" y="2857502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60" name="Shape 3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53811" y="3128358"/>
              <a:ext cx="372086" cy="37208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群組 35"/>
            <p:cNvGrpSpPr/>
            <p:nvPr/>
          </p:nvGrpSpPr>
          <p:grpSpPr>
            <a:xfrm>
              <a:off x="2697335" y="2857502"/>
              <a:ext cx="1731789" cy="1881187"/>
              <a:chOff x="7143854" y="2928940"/>
              <a:chExt cx="1731789" cy="1881187"/>
            </a:xfrm>
          </p:grpSpPr>
          <p:pic>
            <p:nvPicPr>
              <p:cNvPr id="37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143854" y="2928940"/>
                <a:ext cx="1731789" cy="1881187"/>
              </a:xfrm>
              <a:prstGeom prst="rect">
                <a:avLst/>
              </a:prstGeom>
              <a:noFill/>
            </p:spPr>
          </p:pic>
          <p:pic>
            <p:nvPicPr>
              <p:cNvPr id="40" name="Shape 331" descr="「File png」的圖片搜尋結果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38050" y="3280348"/>
                <a:ext cx="362974" cy="3629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Shape 332" descr="相關圖片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142792" y="3280348"/>
                <a:ext cx="358298" cy="3582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9" name="矩形 68"/>
          <p:cNvSpPr/>
          <p:nvPr/>
        </p:nvSpPr>
        <p:spPr>
          <a:xfrm>
            <a:off x="1714480" y="2285998"/>
            <a:ext cx="1130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</a:t>
            </a:r>
            <a:endParaRPr lang="zh-TW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269603" y="2256021"/>
            <a:ext cx="1130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</a:t>
            </a:r>
            <a:endParaRPr lang="zh-TW" altLang="en-US" sz="1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384"/>
          <p:cNvSpPr/>
          <p:nvPr/>
        </p:nvSpPr>
        <p:spPr>
          <a:xfrm>
            <a:off x="4572000" y="2100129"/>
            <a:ext cx="4130147" cy="1216486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395"/>
          <p:cNvSpPr/>
          <p:nvPr/>
        </p:nvSpPr>
        <p:spPr>
          <a:xfrm>
            <a:off x="7458506" y="2100129"/>
            <a:ext cx="1211004" cy="1228957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397"/>
          <p:cNvSpPr/>
          <p:nvPr/>
        </p:nvSpPr>
        <p:spPr>
          <a:xfrm>
            <a:off x="4572000" y="3316090"/>
            <a:ext cx="1880444" cy="1195200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398"/>
          <p:cNvSpPr/>
          <p:nvPr/>
        </p:nvSpPr>
        <p:spPr>
          <a:xfrm>
            <a:off x="6452444" y="3316616"/>
            <a:ext cx="2259228" cy="1194674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389"/>
          <p:cNvSpPr/>
          <p:nvPr/>
        </p:nvSpPr>
        <p:spPr>
          <a:xfrm>
            <a:off x="287338" y="2086149"/>
            <a:ext cx="3164962" cy="2425142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392"/>
          <p:cNvSpPr/>
          <p:nvPr/>
        </p:nvSpPr>
        <p:spPr>
          <a:xfrm>
            <a:off x="2280073" y="3052634"/>
            <a:ext cx="1934737" cy="1458656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406"/>
          <p:cNvSpPr/>
          <p:nvPr/>
        </p:nvSpPr>
        <p:spPr>
          <a:xfrm>
            <a:off x="2280073" y="2086149"/>
            <a:ext cx="1934737" cy="1216487"/>
          </a:xfrm>
          <a:prstGeom prst="rect">
            <a:avLst/>
          </a:prstGeom>
          <a:solidFill>
            <a:srgbClr val="B6DDE7"/>
          </a:solidFill>
          <a:ln w="2857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4499992" y="1070982"/>
            <a:ext cx="4286280" cy="1356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indent="-342900">
              <a:spcBef>
                <a:spcPts val="400"/>
              </a:spcBef>
              <a:buClr>
                <a:schemeClr val="bg1"/>
              </a:buClr>
              <a:buSzPct val="83000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씩 볼륨 사용 시 </a:t>
            </a:r>
            <a:r>
              <a:rPr lang="ko-KR" altLang="en-US" b="1" dirty="0">
                <a:solidFill>
                  <a:srgbClr val="92D050"/>
                </a:solidFill>
                <a:ea typeface="Microsoft JhengHei"/>
                <a:cs typeface="Microsoft JhengHei"/>
                <a:sym typeface="Microsoft JhengHei"/>
              </a:rPr>
              <a:t>추후 확장 및 스냅샷을 위해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초기에는 적은 공간을 할당합니다</a:t>
            </a:r>
            <a:endParaRPr lang="zh-TW" b="1" i="0" u="none" strike="noStrike" cap="none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>
              <a:buClr>
                <a:schemeClr val="dk1"/>
              </a:buClr>
              <a:buSzPts val="1000"/>
            </a:pP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스냅샷을 위한 공간 확보</a:t>
            </a:r>
            <a:endParaRPr lang="zh-TW" sz="3600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52"/>
          <p:cNvGrpSpPr/>
          <p:nvPr/>
        </p:nvGrpSpPr>
        <p:grpSpPr>
          <a:xfrm>
            <a:off x="377363" y="2333639"/>
            <a:ext cx="1837183" cy="2005639"/>
            <a:chOff x="339881" y="2547953"/>
            <a:chExt cx="1837183" cy="2005639"/>
          </a:xfrm>
        </p:grpSpPr>
        <p:pic>
          <p:nvPicPr>
            <p:cNvPr id="29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39881" y="2547953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30" name="Shape 3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81106" y="3857634"/>
              <a:ext cx="695958" cy="6959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群組 51"/>
          <p:cNvGrpSpPr/>
          <p:nvPr/>
        </p:nvGrpSpPr>
        <p:grpSpPr>
          <a:xfrm>
            <a:off x="2500298" y="2071684"/>
            <a:ext cx="1370628" cy="1259374"/>
            <a:chOff x="2538217" y="2312508"/>
            <a:chExt cx="1370628" cy="1259374"/>
          </a:xfrm>
        </p:grpSpPr>
        <p:pic>
          <p:nvPicPr>
            <p:cNvPr id="31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2538217" y="2312508"/>
              <a:ext cx="1157484" cy="1259374"/>
            </a:xfrm>
            <a:prstGeom prst="rect">
              <a:avLst/>
            </a:prstGeom>
            <a:noFill/>
          </p:spPr>
        </p:pic>
        <p:pic>
          <p:nvPicPr>
            <p:cNvPr id="394" name="Shape 394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86116" y="2857502"/>
              <a:ext cx="622729" cy="622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群組 35"/>
          <p:cNvGrpSpPr/>
          <p:nvPr/>
        </p:nvGrpSpPr>
        <p:grpSpPr>
          <a:xfrm>
            <a:off x="2500298" y="3312640"/>
            <a:ext cx="1345237" cy="1259374"/>
            <a:chOff x="2500298" y="3526954"/>
            <a:chExt cx="1345237" cy="1259374"/>
          </a:xfrm>
        </p:grpSpPr>
        <p:pic>
          <p:nvPicPr>
            <p:cNvPr id="32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2500298" y="3526954"/>
              <a:ext cx="1157484" cy="1259374"/>
            </a:xfrm>
            <a:prstGeom prst="rect">
              <a:avLst/>
            </a:prstGeom>
            <a:noFill/>
          </p:spPr>
        </p:pic>
        <p:pic>
          <p:nvPicPr>
            <p:cNvPr id="408" name="Shape 408" descr="「File png」的圖片搜尋結果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214678" y="4084033"/>
              <a:ext cx="630857" cy="6308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36"/>
          <p:cNvGrpSpPr/>
          <p:nvPr/>
        </p:nvGrpSpPr>
        <p:grpSpPr>
          <a:xfrm>
            <a:off x="6878108" y="3286130"/>
            <a:ext cx="1131660" cy="1229286"/>
            <a:chOff x="7143854" y="2928940"/>
            <a:chExt cx="1731789" cy="1881187"/>
          </a:xfrm>
        </p:grpSpPr>
        <p:pic>
          <p:nvPicPr>
            <p:cNvPr id="38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39" name="Shape 331" descr="「File png」的圖片搜尋結果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332" descr="相關圖片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Picture 2" descr="D:\工作進行中\20170911直播母版16比9\各場PPT元素\20171206\人-04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49282" y="3286130"/>
            <a:ext cx="1131660" cy="1229284"/>
          </a:xfrm>
          <a:prstGeom prst="rect">
            <a:avLst/>
          </a:prstGeom>
          <a:noFill/>
        </p:spPr>
      </p:pic>
      <p:pic>
        <p:nvPicPr>
          <p:cNvPr id="42" name="Shape 3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1232" y="3429006"/>
            <a:ext cx="305394" cy="305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42"/>
          <p:cNvGrpSpPr/>
          <p:nvPr/>
        </p:nvGrpSpPr>
        <p:grpSpPr>
          <a:xfrm>
            <a:off x="8156636" y="1939923"/>
            <a:ext cx="831896" cy="788240"/>
            <a:chOff x="8143900" y="4143386"/>
            <a:chExt cx="831896" cy="788240"/>
          </a:xfrm>
        </p:grpSpPr>
        <p:sp>
          <p:nvSpPr>
            <p:cNvPr id="44" name="橢圓 43"/>
            <p:cNvSpPr/>
            <p:nvPr/>
          </p:nvSpPr>
          <p:spPr>
            <a:xfrm>
              <a:off x="8215338" y="4233910"/>
              <a:ext cx="695294" cy="695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5" name="Picture 3" descr="C:\Users\user\Desktop\20170928_Virtualization Station 直播\有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143900" y="4143386"/>
              <a:ext cx="831896" cy="788240"/>
            </a:xfrm>
            <a:prstGeom prst="rect">
              <a:avLst/>
            </a:prstGeom>
            <a:noFill/>
            <a:effectLst/>
          </p:spPr>
        </p:pic>
      </p:grpSp>
      <p:sp>
        <p:nvSpPr>
          <p:cNvPr id="49" name="矩形 48"/>
          <p:cNvSpPr/>
          <p:nvPr/>
        </p:nvSpPr>
        <p:spPr>
          <a:xfrm>
            <a:off x="4637062" y="2429444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ko-KR" altLang="en-US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추후 확장 가능한 </a:t>
            </a:r>
            <a:endParaRPr lang="en-US" altLang="ko-KR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 indent="-88900" algn="ctr">
              <a:buClr>
                <a:schemeClr val="lt1"/>
              </a:buClr>
              <a:buSzPts val="1400"/>
            </a:pPr>
            <a:r>
              <a:rPr lang="ko-KR" altLang="en-US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비어 있는 공간</a:t>
            </a:r>
            <a:endParaRPr lang="zh-TW" altLang="en-US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" name="Shape 130" descr="「Snapshot icon」的圖片搜尋結果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80334" y="2500312"/>
            <a:ext cx="480062" cy="4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矩形 50"/>
          <p:cNvSpPr/>
          <p:nvPr/>
        </p:nvSpPr>
        <p:spPr>
          <a:xfrm>
            <a:off x="7733406" y="2933500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스냅샷</a:t>
            </a:r>
            <a:endParaRPr lang="zh-TW" alt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14282" y="1070982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buClr>
                <a:schemeClr val="bg1"/>
              </a:buClr>
              <a:buSzPct val="83000"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모든 공간이 할당된 경우</a:t>
            </a:r>
            <a:endParaRPr lang="en-US" altLang="zh-TW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buClr>
                <a:schemeClr val="bg1"/>
              </a:buClr>
              <a:buSzPct val="83000"/>
            </a:pPr>
            <a:r>
              <a:rPr lang="ko-KR" altLang="en-US" sz="16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</a:t>
            </a:r>
            <a:r>
              <a:rPr lang="en-US" altLang="ko-KR" sz="16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ko-KR" altLang="en-US" sz="16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촬영</a:t>
            </a:r>
            <a:r>
              <a:rPr lang="en-US" altLang="ko-KR" sz="16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ko-KR" altLang="en-US" sz="16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되돌리기</a:t>
            </a:r>
            <a:r>
              <a:rPr lang="en-US" altLang="ko-KR" sz="16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) </a:t>
            </a:r>
            <a:r>
              <a:rPr lang="ko-KR" altLang="en-US" sz="16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기능이 비활성화됩니다</a:t>
            </a:r>
            <a:endParaRPr lang="en-US" altLang="zh-TW" sz="1600" b="1" dirty="0">
              <a:solidFill>
                <a:srgbClr val="FF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6" name="群組 45"/>
          <p:cNvGrpSpPr/>
          <p:nvPr/>
        </p:nvGrpSpPr>
        <p:grpSpPr>
          <a:xfrm>
            <a:off x="3698161" y="1955876"/>
            <a:ext cx="766112" cy="764526"/>
            <a:chOff x="3929058" y="4214824"/>
            <a:chExt cx="685510" cy="684090"/>
          </a:xfrm>
        </p:grpSpPr>
        <p:sp>
          <p:nvSpPr>
            <p:cNvPr id="37" name="橢圓 36"/>
            <p:cNvSpPr/>
            <p:nvPr/>
          </p:nvSpPr>
          <p:spPr>
            <a:xfrm>
              <a:off x="3971952" y="4257718"/>
              <a:ext cx="600048" cy="600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Picture 2" descr="C:\Users\user\Desktop\20170928_Virtualization Station 直播\無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29058" y="4214824"/>
              <a:ext cx="685510" cy="684090"/>
            </a:xfrm>
            <a:prstGeom prst="rect">
              <a:avLst/>
            </a:prstGeom>
            <a:noFill/>
            <a:effectLst/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309"/>
          <p:cNvPicPr preferRelativeResize="0"/>
          <p:nvPr/>
        </p:nvPicPr>
        <p:blipFill>
          <a:blip r:embed="rId3"/>
          <a:srcRect b="7727"/>
          <a:stretch>
            <a:fillRect/>
          </a:stretch>
        </p:blipFill>
        <p:spPr>
          <a:xfrm>
            <a:off x="0" y="0"/>
            <a:ext cx="9144000" cy="511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D:\工作進行中\20170911直播母版16比9\各場PPT元素\20171206\qnap_logo-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8610"/>
            <a:ext cx="1627268" cy="314062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0" y="2500312"/>
            <a:ext cx="8501090" cy="1643074"/>
          </a:xfrm>
          <a:prstGeom prst="rect">
            <a:avLst/>
          </a:prstGeom>
          <a:gradFill>
            <a:gsLst>
              <a:gs pos="0">
                <a:schemeClr val="tx1">
                  <a:alpha val="49000"/>
                </a:schemeClr>
              </a:gs>
              <a:gs pos="50000">
                <a:schemeClr val="tx1">
                  <a:alpha val="98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Shape 89"/>
          <p:cNvSpPr/>
          <p:nvPr/>
        </p:nvSpPr>
        <p:spPr>
          <a:xfrm>
            <a:off x="285720" y="2428874"/>
            <a:ext cx="8715404" cy="18573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31750">
              <a:buClr>
                <a:srgbClr val="5A5A5A"/>
              </a:buClr>
              <a:buSzPts val="500"/>
            </a:pPr>
            <a:r>
              <a:rPr lang="ko-KR" altLang="en-US" b="1" dirty="0">
                <a:solidFill>
                  <a:schemeClr val="bg1"/>
                </a:solidFill>
                <a:latin typeface="+mj-lt"/>
              </a:rPr>
              <a:t>고객의 과제와 </a:t>
            </a:r>
            <a:r>
              <a:rPr lang="en-US" altLang="ko-KR" b="1" dirty="0">
                <a:solidFill>
                  <a:schemeClr val="bg1"/>
                </a:solidFill>
                <a:latin typeface="+mj-lt"/>
              </a:rPr>
              <a:t>QNAP</a:t>
            </a:r>
            <a:r>
              <a:rPr lang="ko-KR" altLang="en-US" b="1" dirty="0">
                <a:solidFill>
                  <a:schemeClr val="bg1"/>
                </a:solidFill>
                <a:latin typeface="+mj-lt"/>
              </a:rPr>
              <a:t>의 솔루션</a:t>
            </a:r>
            <a:endParaRPr lang="en-US" altLang="zh-TW" b="1" dirty="0">
              <a:solidFill>
                <a:schemeClr val="bg1"/>
              </a:solidFill>
              <a:latin typeface="+mj-lt"/>
            </a:endParaRPr>
          </a:p>
          <a:p>
            <a:pPr lvl="0" indent="-31750">
              <a:buClr>
                <a:srgbClr val="5A5A5A"/>
              </a:buClr>
              <a:buSzPts val="500"/>
            </a:pPr>
            <a:r>
              <a:rPr lang="ko-KR" altLang="en-US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스냅샷은 얼마나 많은 공간을 차지하나요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</a:p>
          <a:p>
            <a:pPr lvl="0" indent="-31750">
              <a:buClr>
                <a:srgbClr val="5A5A5A"/>
              </a:buClr>
              <a:buSzPts val="500"/>
            </a:pPr>
            <a:r>
              <a:rPr lang="ko-KR" altLang="en-US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스냅샷이 서비스 지장을 초래할까요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  <a:endParaRPr lang="en-US" altLang="zh-TW" sz="2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0" y="2500311"/>
            <a:ext cx="8215338" cy="1658619"/>
            <a:chOff x="0" y="2500311"/>
            <a:chExt cx="8215338" cy="1658619"/>
          </a:xfrm>
        </p:grpSpPr>
        <p:sp>
          <p:nvSpPr>
            <p:cNvPr id="7" name="矩形 6"/>
            <p:cNvSpPr/>
            <p:nvPr/>
          </p:nvSpPr>
          <p:spPr>
            <a:xfrm flipV="1">
              <a:off x="0" y="2500311"/>
              <a:ext cx="8215338" cy="4571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  <a:alpha val="45000"/>
                  </a:schemeClr>
                </a:gs>
                <a:gs pos="50000">
                  <a:schemeClr val="tx1"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 flipV="1">
              <a:off x="0" y="4113211"/>
              <a:ext cx="8215338" cy="4571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  <a:alpha val="45000"/>
                  </a:schemeClr>
                </a:gs>
                <a:gs pos="50000">
                  <a:schemeClr val="tx1"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324483" y="1072097"/>
            <a:ext cx="8359800" cy="11424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풀 확장이 불가능한 경우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씩 볼륨을 씬으로 변환해 사용되지 않는 공간을 스냅샷과 “공유”할 수 있습니다</a:t>
            </a:r>
            <a:endParaRPr lang="en-US" altLang="zh-TW" b="1" i="0" u="none" strike="noStrike" cap="none" dirty="0"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씬 볼륨은 모니터링 용도를 위한 임계값을 지켜야 합니다</a:t>
            </a:r>
            <a:endParaRPr lang="zh-TW" b="1" i="0" u="none" strike="noStrike" cap="none" dirty="0"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ts val="2000"/>
              <a:buFont typeface="Arial" pitchFamily="34" charset="0"/>
              <a:buChar char="•"/>
            </a:pPr>
            <a:endParaRPr b="1" i="0" u="none" strike="noStrike" cap="none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>
              <a:buClr>
                <a:schemeClr val="dk1"/>
              </a:buClr>
              <a:buSzPts val="1000"/>
            </a:pP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더 많은 공간 확보를 위해 씬으로 변환</a:t>
            </a:r>
            <a:endParaRPr lang="zh-TW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330027" y="2285998"/>
            <a:ext cx="8456815" cy="2458064"/>
            <a:chOff x="214282" y="2614016"/>
            <a:chExt cx="8456815" cy="2458064"/>
          </a:xfrm>
        </p:grpSpPr>
        <p:sp>
          <p:nvSpPr>
            <p:cNvPr id="37" name="Shape 417"/>
            <p:cNvSpPr/>
            <p:nvPr/>
          </p:nvSpPr>
          <p:spPr>
            <a:xfrm>
              <a:off x="4540950" y="2643188"/>
              <a:ext cx="4130147" cy="508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423"/>
            <p:cNvSpPr/>
            <p:nvPr/>
          </p:nvSpPr>
          <p:spPr>
            <a:xfrm>
              <a:off x="4540950" y="3161755"/>
              <a:ext cx="1815382" cy="1886925"/>
            </a:xfrm>
            <a:prstGeom prst="rect">
              <a:avLst/>
            </a:prstGeom>
            <a:solidFill>
              <a:srgbClr val="B6DDE7"/>
            </a:solidFill>
            <a:ln w="28575" cap="flat" cmpd="sng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424"/>
            <p:cNvSpPr/>
            <p:nvPr/>
          </p:nvSpPr>
          <p:spPr>
            <a:xfrm>
              <a:off x="6356331" y="3175468"/>
              <a:ext cx="2311616" cy="1866217"/>
            </a:xfrm>
            <a:prstGeom prst="rect">
              <a:avLst/>
            </a:prstGeom>
            <a:solidFill>
              <a:srgbClr val="CCC0D9"/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439"/>
            <p:cNvSpPr/>
            <p:nvPr/>
          </p:nvSpPr>
          <p:spPr>
            <a:xfrm>
              <a:off x="6363947" y="3160144"/>
              <a:ext cx="2304000" cy="649995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1744098" y="3161212"/>
              <a:ext cx="2595822" cy="1897159"/>
            </a:xfrm>
            <a:prstGeom prst="rect">
              <a:avLst/>
            </a:prstGeom>
            <a:solidFill>
              <a:srgbClr val="B6DDE7"/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Shape 434"/>
            <p:cNvSpPr/>
            <p:nvPr/>
          </p:nvSpPr>
          <p:spPr>
            <a:xfrm>
              <a:off x="214282" y="3167203"/>
              <a:ext cx="1641455" cy="1900693"/>
            </a:xfrm>
            <a:prstGeom prst="rect">
              <a:avLst/>
            </a:prstGeom>
            <a:solidFill>
              <a:srgbClr val="B6DDE7"/>
            </a:solidFill>
            <a:ln w="28575" cap="flat" cmpd="sng">
              <a:solidFill>
                <a:srgbClr val="14277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>
              <a:off x="214282" y="2614016"/>
              <a:ext cx="4125638" cy="529238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rgbClr val="00206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n w="28575">
                  <a:solidFill>
                    <a:srgbClr val="002060"/>
                  </a:solidFill>
                </a:ln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8" name="Shape 438" descr="「Snapshot icon」的圖片搜尋結果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87824" y="2643758"/>
              <a:ext cx="513244" cy="5132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矩形 46"/>
            <p:cNvSpPr/>
            <p:nvPr/>
          </p:nvSpPr>
          <p:spPr>
            <a:xfrm>
              <a:off x="1763688" y="2715766"/>
              <a:ext cx="8002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  <a:ea typeface="Microsoft JhengHei"/>
                  <a:cs typeface="Microsoft JhengHei"/>
                  <a:sym typeface="Microsoft JhengHei"/>
                </a:rPr>
                <a:t>스냅샷</a:t>
              </a:r>
              <a:endParaRPr lang="zh-TW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448" name="Shape 448" descr="「Snapshot icon」的圖片搜尋結果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99405" y="3225457"/>
              <a:ext cx="513244" cy="5132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群組 29"/>
            <p:cNvGrpSpPr/>
            <p:nvPr/>
          </p:nvGrpSpPr>
          <p:grpSpPr>
            <a:xfrm>
              <a:off x="2212927" y="3230370"/>
              <a:ext cx="1626572" cy="1766892"/>
              <a:chOff x="7143854" y="2928940"/>
              <a:chExt cx="1731789" cy="1881187"/>
            </a:xfrm>
          </p:grpSpPr>
          <p:pic>
            <p:nvPicPr>
              <p:cNvPr id="31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143854" y="2928940"/>
                <a:ext cx="1731789" cy="1881187"/>
              </a:xfrm>
              <a:prstGeom prst="rect">
                <a:avLst/>
              </a:prstGeom>
              <a:noFill/>
            </p:spPr>
          </p:pic>
          <p:pic>
            <p:nvPicPr>
              <p:cNvPr id="32" name="Shape 331" descr="「File png」的圖片搜尋結果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38050" y="3280348"/>
                <a:ext cx="362974" cy="3629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Shape 332" descr="相關圖片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142792" y="3280348"/>
                <a:ext cx="358298" cy="3582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" name="群組 33"/>
            <p:cNvGrpSpPr/>
            <p:nvPr/>
          </p:nvGrpSpPr>
          <p:grpSpPr>
            <a:xfrm>
              <a:off x="229165" y="3214692"/>
              <a:ext cx="1626572" cy="1766890"/>
              <a:chOff x="1857356" y="2928940"/>
              <a:chExt cx="1731789" cy="1881185"/>
            </a:xfrm>
          </p:grpSpPr>
          <p:pic>
            <p:nvPicPr>
              <p:cNvPr id="35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1857356" y="2928940"/>
                <a:ext cx="1731789" cy="1881185"/>
              </a:xfrm>
              <a:prstGeom prst="rect">
                <a:avLst/>
              </a:prstGeom>
              <a:noFill/>
            </p:spPr>
          </p:pic>
          <p:pic>
            <p:nvPicPr>
              <p:cNvPr id="36" name="Shape 33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571736" y="3199796"/>
                <a:ext cx="372086" cy="3720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47" name="Shape 447" descr="「Lock」的圖片搜尋結果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291989" y="3944750"/>
              <a:ext cx="992640" cy="9926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群組 38"/>
            <p:cNvGrpSpPr/>
            <p:nvPr/>
          </p:nvGrpSpPr>
          <p:grpSpPr>
            <a:xfrm>
              <a:off x="6935379" y="3821412"/>
              <a:ext cx="1151346" cy="1250668"/>
              <a:chOff x="7143854" y="2888625"/>
              <a:chExt cx="1731789" cy="1881187"/>
            </a:xfrm>
          </p:grpSpPr>
          <p:pic>
            <p:nvPicPr>
              <p:cNvPr id="40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auto">
              <a:xfrm>
                <a:off x="7143854" y="2888625"/>
                <a:ext cx="1731789" cy="1881187"/>
              </a:xfrm>
              <a:prstGeom prst="rect">
                <a:avLst/>
              </a:prstGeom>
              <a:noFill/>
            </p:spPr>
          </p:pic>
          <p:pic>
            <p:nvPicPr>
              <p:cNvPr id="41" name="Shape 331" descr="「File png」的圖片搜尋結果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38050" y="3280348"/>
                <a:ext cx="362974" cy="3629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Shape 332" descr="相關圖片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142792" y="3280348"/>
                <a:ext cx="358298" cy="3582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群組 42"/>
            <p:cNvGrpSpPr/>
            <p:nvPr/>
          </p:nvGrpSpPr>
          <p:grpSpPr>
            <a:xfrm>
              <a:off x="4641819" y="3238635"/>
              <a:ext cx="1626572" cy="1803050"/>
              <a:chOff x="1857356" y="2928940"/>
              <a:chExt cx="1731789" cy="1881185"/>
            </a:xfrm>
          </p:grpSpPr>
          <p:pic>
            <p:nvPicPr>
              <p:cNvPr id="44" name="Picture 2" descr="D:\工作進行中\20170911直播母版16比9\各場PPT元素\20171206\人-04.png"/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1857356" y="2928940"/>
                <a:ext cx="1731789" cy="1881185"/>
              </a:xfrm>
              <a:prstGeom prst="rect">
                <a:avLst/>
              </a:prstGeom>
              <a:noFill/>
            </p:spPr>
          </p:pic>
          <p:pic>
            <p:nvPicPr>
              <p:cNvPr id="45" name="Shape 33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571736" y="3199796"/>
                <a:ext cx="372086" cy="3720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" name="矩形 45"/>
            <p:cNvSpPr/>
            <p:nvPr/>
          </p:nvSpPr>
          <p:spPr>
            <a:xfrm>
              <a:off x="6053832" y="2738569"/>
              <a:ext cx="8579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ko-KR" altLang="en-US" sz="16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빈 공간</a:t>
              </a:r>
              <a:endParaRPr lang="zh-TW" altLang="en-US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858016" y="3304766"/>
              <a:ext cx="8002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b="1" dirty="0">
                  <a:solidFill>
                    <a:schemeClr val="bg1"/>
                  </a:solidFill>
                  <a:ea typeface="Microsoft JhengHei"/>
                  <a:cs typeface="Microsoft JhengHei"/>
                  <a:sym typeface="Microsoft JhengHei"/>
                </a:rPr>
                <a:t>스냅샷</a:t>
              </a:r>
              <a:endParaRPr lang="zh-TW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651648" y="1928808"/>
            <a:ext cx="79208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F9B5C8"/>
                </a:solidFill>
                <a:latin typeface="+mj-lt"/>
                <a:ea typeface="微軟正黑體" pitchFamily="34" charset="-120"/>
              </a:rPr>
              <a:t>씩 볼륨을 씬 볼륨으로 변환하면 기존에 있던 모든 스냅샷이 삭제됩니다</a:t>
            </a:r>
            <a:r>
              <a:rPr lang="en-US" altLang="ko-KR" sz="1000" b="1" dirty="0">
                <a:solidFill>
                  <a:srgbClr val="F9B5C8"/>
                </a:solidFill>
                <a:latin typeface="+mj-lt"/>
                <a:ea typeface="微軟正黑體" pitchFamily="34" charset="-120"/>
              </a:rPr>
              <a:t>.</a:t>
            </a:r>
            <a:endParaRPr lang="zh-TW" altLang="en-US" sz="1000" b="1" dirty="0">
              <a:solidFill>
                <a:srgbClr val="F9B5C8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9" name="Shape 882"/>
          <p:cNvSpPr/>
          <p:nvPr/>
        </p:nvSpPr>
        <p:spPr>
          <a:xfrm flipH="1">
            <a:off x="395536" y="1928808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50333" y="2215682"/>
            <a:ext cx="8429684" cy="257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Shape 453"/>
          <p:cNvSpPr/>
          <p:nvPr/>
        </p:nvSpPr>
        <p:spPr>
          <a:xfrm>
            <a:off x="350333" y="3306690"/>
            <a:ext cx="4165858" cy="512024"/>
          </a:xfrm>
          <a:prstGeom prst="rect">
            <a:avLst/>
          </a:prstGeom>
          <a:solidFill>
            <a:srgbClr val="BFBFBF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461"/>
          <p:cNvSpPr/>
          <p:nvPr/>
        </p:nvSpPr>
        <p:spPr>
          <a:xfrm>
            <a:off x="2177788" y="3829712"/>
            <a:ext cx="2338403" cy="964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61"/>
          <p:cNvSpPr/>
          <p:nvPr/>
        </p:nvSpPr>
        <p:spPr>
          <a:xfrm>
            <a:off x="350333" y="3829712"/>
            <a:ext cx="1861492" cy="964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Shape 478"/>
          <p:cNvPicPr preferRelativeResize="0"/>
          <p:nvPr/>
        </p:nvPicPr>
        <p:blipFill rotWithShape="1">
          <a:blip r:embed="rId3">
            <a:alphaModFix/>
          </a:blip>
          <a:srcRect t="6634" b="60960"/>
          <a:stretch/>
        </p:blipFill>
        <p:spPr>
          <a:xfrm>
            <a:off x="1440180" y="2257919"/>
            <a:ext cx="6005334" cy="91866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458"/>
          <p:cNvSpPr/>
          <p:nvPr/>
        </p:nvSpPr>
        <p:spPr>
          <a:xfrm>
            <a:off x="4644007" y="3858756"/>
            <a:ext cx="4129200" cy="93172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69"/>
          <p:cNvSpPr/>
          <p:nvPr/>
        </p:nvSpPr>
        <p:spPr>
          <a:xfrm>
            <a:off x="4644008" y="3287252"/>
            <a:ext cx="4129887" cy="785817"/>
          </a:xfrm>
          <a:prstGeom prst="rect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0" y="987574"/>
            <a:ext cx="8929718" cy="15121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fontAlgn="base"/>
            <a:r>
              <a:rPr lang="ko-KR" altLang="en-US" b="1" dirty="0"/>
              <a:t>많은 스냅샷을 로컬 </a:t>
            </a:r>
            <a:r>
              <a:rPr lang="en-US" altLang="ko-KR" b="1" dirty="0"/>
              <a:t>NAS</a:t>
            </a:r>
            <a:r>
              <a:rPr lang="ko-KR" altLang="en-US" b="1" dirty="0"/>
              <a:t>에 보관하면 사용 가능한 모든 공간을 차지해 버릴 수 있습니다</a:t>
            </a:r>
            <a:endParaRPr lang="zh-TW" altLang="en-US" dirty="0"/>
          </a:p>
          <a:p>
            <a:pPr fontAlgn="base"/>
            <a:r>
              <a:rPr lang="ko-KR" altLang="en-US" b="1" dirty="0">
                <a:solidFill>
                  <a:srgbClr val="FFC000"/>
                </a:solidFill>
              </a:rPr>
              <a:t>용량이 큰 </a:t>
            </a:r>
            <a:r>
              <a:rPr lang="en-US" altLang="ko-KR" b="1" dirty="0">
                <a:solidFill>
                  <a:srgbClr val="FFC000"/>
                </a:solidFill>
              </a:rPr>
              <a:t>NAS</a:t>
            </a:r>
            <a:r>
              <a:rPr lang="ko-KR" altLang="en-US" b="1" dirty="0">
                <a:solidFill>
                  <a:srgbClr val="FFC000"/>
                </a:solidFill>
              </a:rPr>
              <a:t>를 선택하거나 스냅샷 복제를 사용해 스냅샷 저장</a:t>
            </a:r>
            <a:r>
              <a:rPr lang="en-US" altLang="ko-KR" b="1" dirty="0">
                <a:solidFill>
                  <a:srgbClr val="FFC000"/>
                </a:solidFill>
              </a:rPr>
              <a:t>:</a:t>
            </a:r>
            <a:r>
              <a:rPr lang="zh-TW" altLang="en-US" dirty="0">
                <a:solidFill>
                  <a:srgbClr val="FFC000"/>
                </a:solidFill>
              </a:rPr>
              <a:t> </a:t>
            </a:r>
            <a:r>
              <a:rPr lang="ko-KR" altLang="en-US" b="1" dirty="0"/>
              <a:t>고급 모델 </a:t>
            </a:r>
            <a:r>
              <a:rPr lang="en-US" altLang="ko-KR" b="1" dirty="0"/>
              <a:t>NAS</a:t>
            </a:r>
            <a:r>
              <a:rPr lang="ko-KR" altLang="en-US" b="1" dirty="0"/>
              <a:t>를</a:t>
            </a:r>
            <a:r>
              <a:rPr lang="en-US" altLang="ko-KR" b="1" dirty="0"/>
              <a:t> </a:t>
            </a:r>
            <a:r>
              <a:rPr lang="ko-KR" altLang="en-US" b="1" dirty="0"/>
              <a:t>서비스에 이용하고 보급형 </a:t>
            </a:r>
            <a:r>
              <a:rPr lang="en-US" altLang="ko-KR" b="1" dirty="0"/>
              <a:t>NAS </a:t>
            </a:r>
            <a:r>
              <a:rPr lang="ko-KR" altLang="en-US" b="1" dirty="0"/>
              <a:t>로 백업</a:t>
            </a:r>
            <a:endParaRPr lang="en-US" altLang="zh-TW" b="1" dirty="0"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Pct val="83000"/>
              <a:buFont typeface="Arial"/>
              <a:buNone/>
            </a:pPr>
            <a:endParaRPr sz="2000" b="1" i="0" u="none" strike="noStrike" cap="none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-32" y="285734"/>
            <a:ext cx="8773239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>
              <a:buClr>
                <a:schemeClr val="dk1"/>
              </a:buClr>
              <a:buSzPts val="1000"/>
            </a:pP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스냅샷 복제를 사용해 더 많은 스냅샷 저장</a:t>
            </a:r>
            <a:endParaRPr lang="zh-TW" sz="28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8" name="Shape 468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3249" y="3305470"/>
            <a:ext cx="513244" cy="51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4942" y="346118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5162" y="346118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2510" y="346118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5460" y="3461182"/>
            <a:ext cx="513244" cy="5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 descr="https://www.qnap.com/i/_attach_file/product/photo/800_500/294_1508401293_TS-877_front.png?v=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14388" y="2357436"/>
            <a:ext cx="1485910" cy="9286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43"/>
          <p:cNvGrpSpPr/>
          <p:nvPr/>
        </p:nvGrpSpPr>
        <p:grpSpPr>
          <a:xfrm>
            <a:off x="2636917" y="3365740"/>
            <a:ext cx="1307770" cy="1420588"/>
            <a:chOff x="7143854" y="2928940"/>
            <a:chExt cx="1731789" cy="1881187"/>
          </a:xfrm>
        </p:grpSpPr>
        <p:pic>
          <p:nvPicPr>
            <p:cNvPr id="45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143854" y="2928940"/>
              <a:ext cx="1731789" cy="1881187"/>
            </a:xfrm>
            <a:prstGeom prst="rect">
              <a:avLst/>
            </a:prstGeom>
            <a:noFill/>
          </p:spPr>
        </p:pic>
        <p:pic>
          <p:nvPicPr>
            <p:cNvPr id="46" name="Shape 331" descr="「File png」的圖片搜尋結果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38050" y="3280348"/>
              <a:ext cx="362974" cy="36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332" descr="相關圖片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42792" y="3280348"/>
              <a:ext cx="358298" cy="3582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群組 47"/>
          <p:cNvGrpSpPr/>
          <p:nvPr/>
        </p:nvGrpSpPr>
        <p:grpSpPr>
          <a:xfrm>
            <a:off x="603626" y="3357568"/>
            <a:ext cx="1307770" cy="1420586"/>
            <a:chOff x="1857356" y="2928940"/>
            <a:chExt cx="1731789" cy="1881185"/>
          </a:xfrm>
        </p:grpSpPr>
        <p:pic>
          <p:nvPicPr>
            <p:cNvPr id="49" name="Picture 2" descr="D:\工作進行中\20170911直播母版16比9\各場PPT元素\20171206\人-04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1857356" y="2928940"/>
              <a:ext cx="1731789" cy="1881185"/>
            </a:xfrm>
            <a:prstGeom prst="rect">
              <a:avLst/>
            </a:prstGeom>
            <a:noFill/>
          </p:spPr>
        </p:pic>
        <p:pic>
          <p:nvPicPr>
            <p:cNvPr id="50" name="Shape 33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71736" y="3199796"/>
              <a:ext cx="372086" cy="3720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群組 32"/>
          <p:cNvGrpSpPr/>
          <p:nvPr/>
        </p:nvGrpSpPr>
        <p:grpSpPr>
          <a:xfrm>
            <a:off x="8215338" y="3212270"/>
            <a:ext cx="831896" cy="788240"/>
            <a:chOff x="8143900" y="4143386"/>
            <a:chExt cx="831896" cy="788240"/>
          </a:xfrm>
        </p:grpSpPr>
        <p:sp>
          <p:nvSpPr>
            <p:cNvPr id="34" name="橢圓 33"/>
            <p:cNvSpPr/>
            <p:nvPr/>
          </p:nvSpPr>
          <p:spPr>
            <a:xfrm>
              <a:off x="8215338" y="4233910"/>
              <a:ext cx="695294" cy="695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5" name="Picture 3" descr="C:\Users\user\Desktop\20170928_Virtualization Station 直播\有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143900" y="4143386"/>
              <a:ext cx="831896" cy="788240"/>
            </a:xfrm>
            <a:prstGeom prst="rect">
              <a:avLst/>
            </a:prstGeom>
            <a:noFill/>
            <a:effectLst/>
          </p:spPr>
        </p:pic>
      </p:grpSp>
      <p:pic>
        <p:nvPicPr>
          <p:cNvPr id="8194" name="Picture 2" descr="https://lh4.googleusercontent.com/hnfKygCao2ojOVBgQan4wxuk3-VUoIwSagv17n7j60cwKkELPogReNFhr_rsmC-O2TS-SlaiowJQlme0ClkUMzGZTmQVRTZRuxI7ozdce6qmj-jmPVktsbM-EAFJoGh4g5TENJ9s4Kw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6008062" y="2357436"/>
            <a:ext cx="1492896" cy="933059"/>
          </a:xfrm>
          <a:prstGeom prst="rect">
            <a:avLst/>
          </a:prstGeom>
          <a:noFill/>
        </p:spPr>
      </p:pic>
      <p:sp>
        <p:nvSpPr>
          <p:cNvPr id="40" name="圓角矩形圖說文字 39"/>
          <p:cNvSpPr/>
          <p:nvPr/>
        </p:nvSpPr>
        <p:spPr>
          <a:xfrm>
            <a:off x="6941962" y="1928808"/>
            <a:ext cx="1987756" cy="504056"/>
          </a:xfrm>
          <a:prstGeom prst="wedgeRoundRectCallout">
            <a:avLst>
              <a:gd name="adj1" fmla="val -36150"/>
              <a:gd name="adj2" fmla="val 86494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10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TS-1635</a:t>
            </a:r>
            <a:r>
              <a:rPr lang="ko-KR" altLang="en-US" sz="10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이 높은 </a:t>
            </a:r>
            <a:r>
              <a:rPr lang="en-US" altLang="ko-KR" sz="10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ROI</a:t>
            </a:r>
            <a:r>
              <a:rPr lang="ko-KR" altLang="en-US" sz="10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의 스냅샷 백업 </a:t>
            </a:r>
            <a:r>
              <a:rPr lang="en-US" altLang="ko-KR" sz="10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 </a:t>
            </a:r>
            <a:r>
              <a:rPr lang="ko-KR" altLang="en-US" sz="10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역할 수행</a:t>
            </a:r>
            <a:endParaRPr lang="zh-TW" altLang="en-US" sz="10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857620" y="2356296"/>
            <a:ext cx="1428760" cy="2868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b="1" dirty="0">
                <a:latin typeface="+mj-lt"/>
                <a:ea typeface="微軟正黑體" pitchFamily="34" charset="-120"/>
              </a:rPr>
              <a:t>스냅샷 복제</a:t>
            </a:r>
            <a:endParaRPr lang="zh-TW" altLang="en-US" sz="1050" b="1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00" cy="69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>
              <a:buClr>
                <a:schemeClr val="dk1"/>
              </a:buClr>
              <a:buSzPts val="1000"/>
            </a:pP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강조</a:t>
            </a: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스냅샷 사용은 리스크를 수반합니다</a:t>
            </a:r>
            <a:endParaRPr lang="zh-TW" sz="28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9" name="Shape 489" descr="「rent room」的圖片搜尋結果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642910" y="3726157"/>
            <a:ext cx="3858684" cy="403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       </a:t>
            </a:r>
          </a:p>
        </p:txBody>
      </p:sp>
      <p:sp>
        <p:nvSpPr>
          <p:cNvPr id="495" name="Shape 495"/>
          <p:cNvSpPr/>
          <p:nvPr/>
        </p:nvSpPr>
        <p:spPr>
          <a:xfrm>
            <a:off x="4501668" y="3724708"/>
            <a:ext cx="719400" cy="403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5221062" y="3726158"/>
            <a:ext cx="3112800" cy="40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>
              <a:buClr>
                <a:schemeClr val="dk1"/>
              </a:buClr>
              <a:buSzPts val="1400"/>
            </a:pP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</a:t>
            </a:r>
            <a:r>
              <a:rPr lang="ko-KR" altLang="en-US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스냅샷</a:t>
            </a:r>
            <a:endParaRPr lang="zh-TW" sz="14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8181462" y="3726158"/>
            <a:ext cx="215100" cy="4035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642911" y="4129508"/>
            <a:ext cx="7753526" cy="403500"/>
          </a:xfrm>
          <a:prstGeom prst="rect">
            <a:avLst/>
          </a:prstGeom>
          <a:solidFill>
            <a:srgbClr val="00B0F0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ko-KR" altLang="en-US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스토리지 풀</a:t>
            </a:r>
            <a:endParaRPr sz="2000" b="1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502" name="Shape 502" descr="相關圖片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126962" y="3752520"/>
            <a:ext cx="978300" cy="3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 txBox="1"/>
          <p:nvPr/>
        </p:nvSpPr>
        <p:spPr>
          <a:xfrm>
            <a:off x="704603" y="2584336"/>
            <a:ext cx="7343100" cy="85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394"/>
          <p:cNvSpPr/>
          <p:nvPr/>
        </p:nvSpPr>
        <p:spPr>
          <a:xfrm>
            <a:off x="10188624" y="2355726"/>
            <a:ext cx="1360662" cy="132434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77765"/>
                </a:moveTo>
                <a:cubicBezTo>
                  <a:pt x="9214" y="87343"/>
                  <a:pt x="31991" y="85652"/>
                  <a:pt x="50377" y="84700"/>
                </a:cubicBezTo>
                <a:lnTo>
                  <a:pt x="51458" y="111442"/>
                </a:lnTo>
                <a:lnTo>
                  <a:pt x="26043" y="110004"/>
                </a:lnTo>
                <a:cubicBezTo>
                  <a:pt x="16970" y="109176"/>
                  <a:pt x="7890" y="95297"/>
                  <a:pt x="0" y="77765"/>
                </a:cubicBezTo>
                <a:close/>
                <a:moveTo>
                  <a:pt x="71485" y="75311"/>
                </a:moveTo>
                <a:lnTo>
                  <a:pt x="71485" y="84822"/>
                </a:lnTo>
                <a:lnTo>
                  <a:pt x="96453" y="84822"/>
                </a:lnTo>
                <a:cubicBezTo>
                  <a:pt x="101149" y="96915"/>
                  <a:pt x="107723" y="109009"/>
                  <a:pt x="97079" y="110167"/>
                </a:cubicBezTo>
                <a:lnTo>
                  <a:pt x="71485" y="110489"/>
                </a:lnTo>
                <a:lnTo>
                  <a:pt x="71485" y="119999"/>
                </a:lnTo>
                <a:lnTo>
                  <a:pt x="51881" y="97655"/>
                </a:lnTo>
                <a:close/>
                <a:moveTo>
                  <a:pt x="107457" y="47555"/>
                </a:moveTo>
                <a:lnTo>
                  <a:pt x="118951" y="70887"/>
                </a:lnTo>
                <a:cubicBezTo>
                  <a:pt x="122791" y="79375"/>
                  <a:pt x="115632" y="94394"/>
                  <a:pt x="104799" y="110180"/>
                </a:cubicBezTo>
                <a:cubicBezTo>
                  <a:pt x="108265" y="97192"/>
                  <a:pt x="95452" y="77771"/>
                  <a:pt x="85456" y="61888"/>
                </a:cubicBezTo>
                <a:close/>
                <a:moveTo>
                  <a:pt x="37016" y="36942"/>
                </a:moveTo>
                <a:lnTo>
                  <a:pt x="46048" y="65557"/>
                </a:lnTo>
                <a:lnTo>
                  <a:pt x="38032" y="60802"/>
                </a:lnTo>
                <a:lnTo>
                  <a:pt x="25547" y="83018"/>
                </a:lnTo>
                <a:cubicBezTo>
                  <a:pt x="13005" y="81150"/>
                  <a:pt x="-475" y="80952"/>
                  <a:pt x="3870" y="70902"/>
                </a:cubicBezTo>
                <a:lnTo>
                  <a:pt x="16396" y="47968"/>
                </a:lnTo>
                <a:lnTo>
                  <a:pt x="8380" y="43213"/>
                </a:lnTo>
                <a:close/>
                <a:moveTo>
                  <a:pt x="78925" y="4465"/>
                </a:moveTo>
                <a:cubicBezTo>
                  <a:pt x="80581" y="4440"/>
                  <a:pt x="82194" y="5364"/>
                  <a:pt x="83768" y="7587"/>
                </a:cubicBezTo>
                <a:lnTo>
                  <a:pt x="96837" y="30199"/>
                </a:lnTo>
                <a:lnTo>
                  <a:pt x="104853" y="25444"/>
                </a:lnTo>
                <a:lnTo>
                  <a:pt x="95821" y="54060"/>
                </a:lnTo>
                <a:lnTo>
                  <a:pt x="67185" y="47788"/>
                </a:lnTo>
                <a:lnTo>
                  <a:pt x="75201" y="43033"/>
                </a:lnTo>
                <a:lnTo>
                  <a:pt x="62717" y="20817"/>
                </a:lnTo>
                <a:cubicBezTo>
                  <a:pt x="68602" y="13148"/>
                  <a:pt x="73958" y="4539"/>
                  <a:pt x="78925" y="4465"/>
                </a:cubicBezTo>
                <a:close/>
                <a:moveTo>
                  <a:pt x="66476" y="1"/>
                </a:moveTo>
                <a:cubicBezTo>
                  <a:pt x="70713" y="20"/>
                  <a:pt x="75239" y="276"/>
                  <a:pt x="79919" y="712"/>
                </a:cubicBezTo>
                <a:cubicBezTo>
                  <a:pt x="67239" y="4122"/>
                  <a:pt x="57275" y="25234"/>
                  <a:pt x="48885" y="42069"/>
                </a:cubicBezTo>
                <a:lnTo>
                  <a:pt x="25803" y="29660"/>
                </a:lnTo>
                <a:lnTo>
                  <a:pt x="39723" y="7766"/>
                </a:lnTo>
                <a:cubicBezTo>
                  <a:pt x="43649" y="2021"/>
                  <a:pt x="53764" y="-55"/>
                  <a:pt x="66476" y="1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直線圖說文字 2 19"/>
          <p:cNvSpPr/>
          <p:nvPr/>
        </p:nvSpPr>
        <p:spPr>
          <a:xfrm flipH="1">
            <a:off x="1071538" y="3143254"/>
            <a:ext cx="3429024" cy="435174"/>
          </a:xfrm>
          <a:prstGeom prst="borderCallout2">
            <a:avLst>
              <a:gd name="adj1" fmla="val 55976"/>
              <a:gd name="adj2" fmla="val 25190"/>
              <a:gd name="adj3" fmla="val 56506"/>
              <a:gd name="adj4" fmla="val -7332"/>
              <a:gd name="adj5" fmla="val 192248"/>
              <a:gd name="adj6" fmla="val -7496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씬 볼륨 읽기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삭제</a:t>
            </a:r>
            <a:endParaRPr lang="zh-TW" altLang="en-US" sz="1600" dirty="0">
              <a:latin typeface="+mj-lt"/>
            </a:endParaRPr>
          </a:p>
        </p:txBody>
      </p:sp>
      <p:sp>
        <p:nvSpPr>
          <p:cNvPr id="22" name="Shape 254"/>
          <p:cNvSpPr/>
          <p:nvPr/>
        </p:nvSpPr>
        <p:spPr>
          <a:xfrm>
            <a:off x="4786314" y="2357436"/>
            <a:ext cx="3857652" cy="1000132"/>
          </a:xfrm>
          <a:prstGeom prst="wedgeRoundRectCallout">
            <a:avLst>
              <a:gd name="adj1" fmla="val 1046"/>
              <a:gd name="adj2" fmla="val 95004"/>
              <a:gd name="adj3" fmla="val 16667"/>
            </a:avLst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endParaRPr lang="zh-TW" altLang="en-US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grpSp>
        <p:nvGrpSpPr>
          <p:cNvPr id="2" name="群組 24"/>
          <p:cNvGrpSpPr/>
          <p:nvPr/>
        </p:nvGrpSpPr>
        <p:grpSpPr>
          <a:xfrm>
            <a:off x="3923928" y="3147814"/>
            <a:ext cx="474592" cy="355872"/>
            <a:chOff x="3857620" y="3000378"/>
            <a:chExt cx="668416" cy="501212"/>
          </a:xfrm>
        </p:grpSpPr>
        <p:sp>
          <p:nvSpPr>
            <p:cNvPr id="24" name="橢圓 23"/>
            <p:cNvSpPr/>
            <p:nvPr/>
          </p:nvSpPr>
          <p:spPr>
            <a:xfrm>
              <a:off x="3968503" y="3021275"/>
              <a:ext cx="439724" cy="439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Picture 2" descr="D:\工作進行中\20170911直播母版16比9\各場PPT元素\20171206\禁止-0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3000378"/>
              <a:ext cx="668416" cy="501212"/>
            </a:xfrm>
            <a:prstGeom prst="rect">
              <a:avLst/>
            </a:prstGeom>
            <a:noFill/>
          </p:spPr>
        </p:pic>
      </p:grpSp>
      <p:sp>
        <p:nvSpPr>
          <p:cNvPr id="29" name="圓角矩形 28"/>
          <p:cNvSpPr/>
          <p:nvPr/>
        </p:nvSpPr>
        <p:spPr>
          <a:xfrm>
            <a:off x="5000628" y="2500312"/>
            <a:ext cx="799930" cy="285752"/>
          </a:xfrm>
          <a:prstGeom prst="roundRect">
            <a:avLst>
              <a:gd name="adj" fmla="val 2350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활성화</a:t>
            </a:r>
            <a:endParaRPr lang="zh-TW" altLang="en-US" sz="1100" dirty="0">
              <a:latin typeface="+mj-lt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5007618" y="2929510"/>
            <a:ext cx="778828" cy="285752"/>
          </a:xfrm>
          <a:prstGeom prst="roundRect">
            <a:avLst>
              <a:gd name="adj" fmla="val 2758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비활성화</a:t>
            </a:r>
            <a:endParaRPr lang="en-US" altLang="zh-TW" sz="1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87020" y="2500312"/>
            <a:ext cx="32141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100" b="1" dirty="0">
                <a:latin typeface="+mj-lt"/>
                <a:ea typeface="微軟正黑體" pitchFamily="34" charset="-120"/>
              </a:rPr>
              <a:t>스냅샷 재활용을 통한 서비스 우선</a:t>
            </a:r>
            <a:endParaRPr lang="zh-TW" altLang="en-US" dirty="0">
              <a:latin typeface="+mj-lt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786446" y="2857502"/>
            <a:ext cx="26099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>
                <a:latin typeface="+mj-lt"/>
                <a:ea typeface="微軟正黑體" pitchFamily="34" charset="-120"/>
              </a:rPr>
              <a:t>추가 데이터 쓰기 방지 및 애플리케이션 중지를 통한 보호 우선</a:t>
            </a:r>
            <a:endParaRPr lang="zh-TW" altLang="en-US" sz="1100" b="1" dirty="0">
              <a:solidFill>
                <a:schemeClr val="tx1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35" name="Shape 418"/>
          <p:cNvSpPr txBox="1">
            <a:spLocks/>
          </p:cNvSpPr>
          <p:nvPr/>
        </p:nvSpPr>
        <p:spPr>
          <a:xfrm>
            <a:off x="285720" y="1071552"/>
            <a:ext cx="8359800" cy="11424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스냅샷은 공간을 차지하기 때문에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바람직한 보존 사이클이 필요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관리 가능한 공간 모니터링을 위한 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“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볼륨 외부” 스냅샷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공간 문제 인식을 위한 볼륨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/LUN,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읽기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삭제 모드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애플리케이션 연속성 확보를 위한 스마트 스냅샷 공간 관리 사용</a:t>
            </a:r>
            <a:endParaRPr lang="en-US" altLang="zh-TW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107"/>
          <p:cNvSpPr/>
          <p:nvPr/>
        </p:nvSpPr>
        <p:spPr>
          <a:xfrm>
            <a:off x="648474" y="3734511"/>
            <a:ext cx="3851517" cy="3907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文字方塊 43"/>
          <p:cNvSpPr txBox="1"/>
          <p:nvPr/>
        </p:nvSpPr>
        <p:spPr>
          <a:xfrm>
            <a:off x="1259632" y="3795886"/>
            <a:ext cx="2611213" cy="30777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indent="-88900" algn="ctr">
              <a:buClr>
                <a:schemeClr val="dk1"/>
              </a:buClr>
              <a:buSzPts val="1400"/>
            </a:pPr>
            <a:r>
              <a:rPr lang="ko-KR" altLang="en-US" b="1" dirty="0">
                <a:solidFill>
                  <a:schemeClr val="dk1"/>
                </a:solidFill>
                <a:ea typeface="Microsoft JhengHei"/>
                <a:cs typeface="Microsoft JhengHei"/>
                <a:sym typeface="Microsoft JhengHei"/>
              </a:rPr>
              <a:t>씩 볼륨 읽기</a:t>
            </a:r>
            <a:r>
              <a:rPr lang="en-US" altLang="ko-KR" b="1" dirty="0">
                <a:solidFill>
                  <a:schemeClr val="dk1"/>
                </a:solidFill>
                <a:ea typeface="Microsoft JhengHei"/>
                <a:cs typeface="Microsoft JhengHei"/>
                <a:sym typeface="Microsoft JhengHei"/>
              </a:rPr>
              <a:t>/</a:t>
            </a:r>
            <a:r>
              <a:rPr lang="ko-KR" altLang="en-US" b="1" dirty="0">
                <a:solidFill>
                  <a:schemeClr val="dk1"/>
                </a:solidFill>
                <a:ea typeface="Microsoft JhengHei"/>
                <a:cs typeface="Microsoft JhengHei"/>
                <a:sym typeface="Microsoft JhengHei"/>
              </a:rPr>
              <a:t>삭제</a:t>
            </a:r>
            <a:endParaRPr lang="zh-TW" altLang="en-US" b="1" dirty="0">
              <a:solidFill>
                <a:schemeClr val="dk1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98" name="Shape 498" descr="「Snapshot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4" y="3723878"/>
            <a:ext cx="431692" cy="4316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群組 25"/>
          <p:cNvGrpSpPr/>
          <p:nvPr/>
        </p:nvGrpSpPr>
        <p:grpSpPr>
          <a:xfrm>
            <a:off x="3923928" y="3723878"/>
            <a:ext cx="474592" cy="355872"/>
            <a:chOff x="3857620" y="3000378"/>
            <a:chExt cx="668416" cy="501212"/>
          </a:xfrm>
        </p:grpSpPr>
        <p:sp>
          <p:nvSpPr>
            <p:cNvPr id="27" name="橢圓 26"/>
            <p:cNvSpPr/>
            <p:nvPr/>
          </p:nvSpPr>
          <p:spPr>
            <a:xfrm>
              <a:off x="3968503" y="3021275"/>
              <a:ext cx="439724" cy="4397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8" name="Picture 2" descr="D:\工作進行中\20170911直播母版16比9\各場PPT元素\20171206\禁止-0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3000378"/>
              <a:ext cx="668416" cy="50121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2715766"/>
            <a:ext cx="905668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ko-KR" altLang="en-US" dirty="0"/>
              <a:t>공간 할당을 위한 최선의 방법</a:t>
            </a:r>
            <a:endParaRPr lang="zh-TW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7" name="Shape 517" descr="「rent room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285720" y="3939902"/>
            <a:ext cx="1571636" cy="251969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6643702" y="4130241"/>
            <a:ext cx="2372242" cy="285752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5643570" y="3689642"/>
            <a:ext cx="1000132" cy="214315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285720" y="3586955"/>
            <a:ext cx="5078368" cy="270679"/>
          </a:xfrm>
          <a:prstGeom prst="rect">
            <a:avLst/>
          </a:prstGeom>
          <a:noFill/>
          <a:ln w="254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487"/>
          <p:cNvSpPr txBox="1">
            <a:spLocks/>
          </p:cNvSpPr>
          <p:nvPr/>
        </p:nvSpPr>
        <p:spPr>
          <a:xfrm>
            <a:off x="285724" y="1071552"/>
            <a:ext cx="8858275" cy="149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600"/>
              </a:spcBef>
              <a:buClr>
                <a:schemeClr val="bg1"/>
              </a:buClr>
              <a:buSzPct val="83000"/>
            </a:pP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파일들을 시스템 볼륨으로부터 분리하고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시스템 볼륨의 스냅샷을 비활성화합니다</a:t>
            </a:r>
          </a:p>
          <a:p>
            <a:pPr lvl="0" indent="-342900">
              <a:spcBef>
                <a:spcPts val="600"/>
              </a:spcBef>
              <a:buClr>
                <a:schemeClr val="bg1"/>
              </a:buClr>
              <a:buSzPct val="83000"/>
            </a:pP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씩 볼륨 사용 시 스냅샷을 위한 공간을 사전에 확보합니다</a:t>
            </a:r>
          </a:p>
          <a:p>
            <a:pPr lvl="0" indent="-342900">
              <a:spcBef>
                <a:spcPts val="600"/>
              </a:spcBef>
              <a:buClr>
                <a:schemeClr val="bg1"/>
              </a:buClr>
              <a:buSzPct val="83000"/>
            </a:pP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3.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공간이 충분하지 않은 경우 씩 볼륨을 씬 볼륨으로 변환합니다</a:t>
            </a:r>
          </a:p>
          <a:p>
            <a:pPr lvl="0" indent="-342900">
              <a:spcBef>
                <a:spcPts val="600"/>
              </a:spcBef>
              <a:buClr>
                <a:schemeClr val="bg1"/>
              </a:buClr>
              <a:buSzPct val="83000"/>
            </a:pP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4.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 복제를 사용해 추가 스냅샷 버전을 저장합니다</a:t>
            </a:r>
            <a:endParaRPr lang="zh-TW" altLang="en-US" sz="16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6"/>
          <p:cNvGrpSpPr/>
          <p:nvPr/>
        </p:nvGrpSpPr>
        <p:grpSpPr>
          <a:xfrm>
            <a:off x="142844" y="3923092"/>
            <a:ext cx="309625" cy="363174"/>
            <a:chOff x="1785918" y="4152589"/>
            <a:chExt cx="357190" cy="418966"/>
          </a:xfrm>
        </p:grpSpPr>
        <p:sp>
          <p:nvSpPr>
            <p:cNvPr id="16" name="橢圓 15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3" name="Shape 513"/>
            <p:cNvSpPr txBox="1"/>
            <p:nvPr/>
          </p:nvSpPr>
          <p:spPr>
            <a:xfrm>
              <a:off x="1786920" y="4152589"/>
              <a:ext cx="356188" cy="4189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3" name="群組 17"/>
          <p:cNvGrpSpPr/>
          <p:nvPr/>
        </p:nvGrpSpPr>
        <p:grpSpPr>
          <a:xfrm>
            <a:off x="142844" y="3500441"/>
            <a:ext cx="309625" cy="400187"/>
            <a:chOff x="1785918" y="4116785"/>
            <a:chExt cx="357190" cy="461665"/>
          </a:xfrm>
        </p:grpSpPr>
        <p:sp>
          <p:nvSpPr>
            <p:cNvPr id="19" name="橢圓 18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Shape 513"/>
            <p:cNvSpPr txBox="1"/>
            <p:nvPr/>
          </p:nvSpPr>
          <p:spPr>
            <a:xfrm>
              <a:off x="1786920" y="4116785"/>
              <a:ext cx="35618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en-US" altLang="zh-TW" sz="18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zh-TW" sz="1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群組 16"/>
          <p:cNvGrpSpPr/>
          <p:nvPr/>
        </p:nvGrpSpPr>
        <p:grpSpPr>
          <a:xfrm>
            <a:off x="5429256" y="3643320"/>
            <a:ext cx="309625" cy="363174"/>
            <a:chOff x="1785918" y="4152589"/>
            <a:chExt cx="357190" cy="418966"/>
          </a:xfrm>
        </p:grpSpPr>
        <p:sp>
          <p:nvSpPr>
            <p:cNvPr id="32" name="橢圓 31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Shape 513"/>
            <p:cNvSpPr txBox="1"/>
            <p:nvPr/>
          </p:nvSpPr>
          <p:spPr>
            <a:xfrm>
              <a:off x="1786920" y="4152589"/>
              <a:ext cx="356188" cy="4189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en-US" altLang="zh-TW" sz="18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lang="zh-TW" sz="1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群組 16"/>
          <p:cNvGrpSpPr/>
          <p:nvPr/>
        </p:nvGrpSpPr>
        <p:grpSpPr>
          <a:xfrm>
            <a:off x="6500826" y="4071948"/>
            <a:ext cx="309625" cy="363174"/>
            <a:chOff x="1785918" y="4152589"/>
            <a:chExt cx="357190" cy="418966"/>
          </a:xfrm>
        </p:grpSpPr>
        <p:sp>
          <p:nvSpPr>
            <p:cNvPr id="35" name="橢圓 34"/>
            <p:cNvSpPr/>
            <p:nvPr/>
          </p:nvSpPr>
          <p:spPr>
            <a:xfrm>
              <a:off x="1785918" y="4174263"/>
              <a:ext cx="346714" cy="346714"/>
            </a:xfrm>
            <a:prstGeom prst="ellipse">
              <a:avLst/>
            </a:prstGeom>
            <a:solidFill>
              <a:srgbClr val="11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Shape 513"/>
            <p:cNvSpPr txBox="1"/>
            <p:nvPr/>
          </p:nvSpPr>
          <p:spPr>
            <a:xfrm>
              <a:off x="1786920" y="4152589"/>
              <a:ext cx="356188" cy="4189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400"/>
                <a:buFont typeface="Arial"/>
                <a:buNone/>
              </a:pPr>
              <a:r>
                <a:rPr lang="en-US" altLang="zh-TW" sz="1800" b="1" dirty="0">
                  <a:solidFill>
                    <a:schemeClr val="bg1"/>
                  </a:solidFill>
                </a:rPr>
                <a:t>2</a:t>
              </a:r>
              <a:endParaRPr lang="zh-TW" sz="1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79"/>
          <p:cNvSpPr txBox="1">
            <a:spLocks/>
          </p:cNvSpPr>
          <p:nvPr/>
        </p:nvSpPr>
        <p:spPr>
          <a:xfrm>
            <a:off x="2714612" y="1928808"/>
            <a:ext cx="5715040" cy="164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66675" algn="just">
              <a:buClr>
                <a:srgbClr val="17375E"/>
              </a:buClr>
              <a:buSzPts val="1050"/>
              <a:defRPr/>
            </a:pPr>
            <a:r>
              <a:rPr lang="ko-KR" altLang="en-US" sz="3600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감사합니다</a:t>
            </a:r>
            <a:r>
              <a:rPr lang="en-US" altLang="ko-KR" sz="360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!</a:t>
            </a:r>
            <a:endParaRPr kumimoji="0" lang="zh-TW" sz="3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矩形 20"/>
          <p:cNvSpPr/>
          <p:nvPr/>
        </p:nvSpPr>
        <p:spPr>
          <a:xfrm flipV="1">
            <a:off x="0" y="4929204"/>
            <a:ext cx="9144000" cy="214314"/>
          </a:xfrm>
          <a:prstGeom prst="rect">
            <a:avLst/>
          </a:prstGeom>
          <a:gradFill>
            <a:gsLst>
              <a:gs pos="0">
                <a:srgbClr val="15C2FF"/>
              </a:gs>
              <a:gs pos="100000">
                <a:srgbClr val="4CE6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版面配置區 13"/>
          <p:cNvSpPr>
            <a:spLocks noGrp="1"/>
          </p:cNvSpPr>
          <p:nvPr>
            <p:ph type="body" idx="1"/>
          </p:nvPr>
        </p:nvSpPr>
        <p:spPr>
          <a:xfrm>
            <a:off x="142844" y="1071552"/>
            <a:ext cx="8606190" cy="3394200"/>
          </a:xfrm>
        </p:spPr>
        <p:txBody>
          <a:bodyPr/>
          <a:lstStyle/>
          <a:p>
            <a:pPr mar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기업과 개인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모두 랜섬웨어의 공격 대상이 될 수 있습니다</a:t>
            </a:r>
            <a:endParaRPr lang="zh-TW" altLang="en-US" b="1" dirty="0">
              <a:ea typeface="Microsoft JhengHei"/>
              <a:cs typeface="Microsoft JhengHei"/>
              <a:sym typeface="Microsoft JhengHei"/>
            </a:endParaRPr>
          </a:p>
          <a:p>
            <a:pPr marL="0" lvl="0"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데이터는 반드시 백업되어야 하며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백업된 데이터 역시 보호되어야 합니다</a:t>
            </a:r>
            <a:endParaRPr lang="zh-TW" altLang="en-US" b="1" dirty="0">
              <a:ea typeface="Microsoft JhengHei"/>
              <a:cs typeface="Microsoft JhengHei"/>
              <a:sym typeface="Microsoft JhengHei"/>
            </a:endParaRPr>
          </a:p>
          <a:p>
            <a:pPr indent="-342900">
              <a:spcBef>
                <a:spcPts val="40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ko-KR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ko-KR" altLang="en-US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의 블록 기반 스냅샷이 랜섬웨어의 공격으로부터 당신의 데이터를 보호해 줍니다</a:t>
            </a:r>
            <a:endParaRPr lang="zh-TW" altLang="en-US" b="1" dirty="0">
              <a:solidFill>
                <a:srgbClr val="FFC000"/>
              </a:solidFill>
              <a:ea typeface="Microsoft JhengHei"/>
              <a:cs typeface="Microsoft JhengHei"/>
              <a:sym typeface="Microsoft JhengHei"/>
            </a:endParaRPr>
          </a:p>
          <a:p>
            <a:endParaRPr lang="zh-TW" altLang="en-US" dirty="0"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57150">
              <a:buClr>
                <a:schemeClr val="dk1"/>
              </a:buClr>
              <a:buSzPts val="900"/>
            </a:pP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스냅샷은 모두에게 매우 중요합니다</a:t>
            </a:r>
            <a:endParaRPr lang="zh-TW" sz="2800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1"/>
          <p:cNvGrpSpPr/>
          <p:nvPr/>
        </p:nvGrpSpPr>
        <p:grpSpPr>
          <a:xfrm>
            <a:off x="571472" y="2170718"/>
            <a:ext cx="7965799" cy="2972782"/>
            <a:chOff x="583756" y="2214560"/>
            <a:chExt cx="7965799" cy="2972782"/>
          </a:xfrm>
        </p:grpSpPr>
        <p:pic>
          <p:nvPicPr>
            <p:cNvPr id="96" name="Shape 96" descr="storage&amp;snapshot_170826-1.pn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583756" y="2214560"/>
              <a:ext cx="7965799" cy="2972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9"/>
            <p:cNvSpPr txBox="1"/>
            <p:nvPr/>
          </p:nvSpPr>
          <p:spPr>
            <a:xfrm>
              <a:off x="4224244" y="3335672"/>
              <a:ext cx="1379866" cy="1941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ko-KR" altLang="en-US" b="1" dirty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스토리지 풀</a:t>
              </a:r>
              <a:endParaRPr lang="zh-TW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7" name="Shape 159"/>
            <p:cNvSpPr txBox="1"/>
            <p:nvPr/>
          </p:nvSpPr>
          <p:spPr>
            <a:xfrm>
              <a:off x="2369706" y="4356845"/>
              <a:ext cx="85725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ko-KR" altLang="en-US" sz="900" b="1" dirty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데이터 블록</a:t>
              </a:r>
              <a:endParaRPr lang="zh-TW" sz="9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8" name="Shape 159"/>
            <p:cNvSpPr txBox="1"/>
            <p:nvPr/>
          </p:nvSpPr>
          <p:spPr>
            <a:xfrm>
              <a:off x="3360148" y="4391994"/>
              <a:ext cx="1368152" cy="1440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ko-KR" altLang="en-US" sz="900" b="1" dirty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수정된 블록</a:t>
              </a:r>
              <a:endParaRPr lang="zh-TW" sz="9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9" name="Shape 159"/>
            <p:cNvSpPr txBox="1"/>
            <p:nvPr/>
          </p:nvSpPr>
          <p:spPr>
            <a:xfrm>
              <a:off x="4614764" y="4336164"/>
              <a:ext cx="1080120" cy="275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ko-KR" altLang="en-US" sz="900" b="1" dirty="0" err="1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랜섬웨어의</a:t>
              </a:r>
              <a:r>
                <a:rPr lang="ko-KR" altLang="en-US" sz="900" b="1" dirty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 공격</a:t>
              </a:r>
              <a:endParaRPr lang="zh-TW" sz="9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0" name="Shape 159"/>
            <p:cNvSpPr txBox="1"/>
            <p:nvPr/>
          </p:nvSpPr>
          <p:spPr>
            <a:xfrm>
              <a:off x="6168460" y="4415792"/>
              <a:ext cx="1462413" cy="202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ko-KR" altLang="en-US" sz="900" b="1" dirty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스냅샷을 통한 복원</a:t>
              </a:r>
              <a:endParaRPr lang="zh-TW" sz="900" b="1" i="0" u="none" strike="noStrike" cap="none" dirty="0">
                <a:solidFill>
                  <a:srgbClr val="00206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1" name="Shape 159"/>
            <p:cNvSpPr txBox="1"/>
            <p:nvPr/>
          </p:nvSpPr>
          <p:spPr>
            <a:xfrm>
              <a:off x="5572132" y="3857634"/>
              <a:ext cx="785818" cy="1428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indent="-88900" algn="ctr">
                <a:buClr>
                  <a:srgbClr val="000000"/>
                </a:buClr>
                <a:buSzPts val="1400"/>
              </a:pPr>
              <a:r>
                <a:rPr lang="ko-KR" altLang="en-US" sz="1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되돌리기</a:t>
              </a:r>
              <a:endParaRPr lang="zh-TW" sz="1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107504" y="1059582"/>
            <a:ext cx="8784976" cy="3394200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스냅샷이 활성화되어 있으면 파일을 삭제해도 여전히 스토리지 공간을 차지합니다</a:t>
            </a:r>
            <a:endParaRPr lang="en-US" altLang="zh-TW" sz="1600" b="1" dirty="0">
              <a:solidFill>
                <a:srgbClr val="FFC000"/>
              </a:solidFill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관련 스냅샷을 삭제해야만 공간을 확보할 수 있습니다</a:t>
            </a:r>
            <a:endParaRPr lang="zh-TW" altLang="en-US" sz="1600" b="1" dirty="0">
              <a:solidFill>
                <a:srgbClr val="FFC000"/>
              </a:solidFill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스냅샷 보존 재활용 매커니즘이 정말로 필요할까요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?</a:t>
            </a:r>
            <a:r>
              <a:rPr lang="en-US" altLang="zh-TW" sz="1600" b="1" dirty="0">
                <a:ea typeface="Microsoft JhengHei"/>
                <a:cs typeface="Microsoft JhengHei"/>
                <a:sym typeface="Microsoft JhengHei"/>
              </a:rPr>
              <a:t> </a:t>
            </a: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zh-TW" altLang="en-US" sz="1600" b="1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001156" cy="5583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ko-KR" sz="2400" dirty="0"/>
              <a:t>QNAP </a:t>
            </a:r>
            <a:r>
              <a:rPr lang="ko-KR" altLang="en-US" sz="2400" dirty="0"/>
              <a:t>스냅샷의 기본 아이디어</a:t>
            </a:r>
            <a:r>
              <a:rPr lang="en-US" altLang="ko-KR" sz="2400" dirty="0"/>
              <a:t>: </a:t>
            </a:r>
            <a:r>
              <a:rPr lang="ko-KR" altLang="en-US" sz="2400" dirty="0"/>
              <a:t>보수적이지만 완벽하게</a:t>
            </a:r>
            <a:endParaRPr lang="zh-TW" sz="2400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5"/>
          <p:cNvGrpSpPr/>
          <p:nvPr/>
        </p:nvGrpSpPr>
        <p:grpSpPr>
          <a:xfrm>
            <a:off x="745846" y="2143122"/>
            <a:ext cx="5397790" cy="2566162"/>
            <a:chOff x="1775088" y="2500312"/>
            <a:chExt cx="4357718" cy="2071702"/>
          </a:xfrm>
        </p:grpSpPr>
        <p:sp>
          <p:nvSpPr>
            <p:cNvPr id="7" name="圓角矩形 6"/>
            <p:cNvSpPr/>
            <p:nvPr/>
          </p:nvSpPr>
          <p:spPr>
            <a:xfrm>
              <a:off x="2928926" y="2500312"/>
              <a:ext cx="3121166" cy="2000264"/>
            </a:xfrm>
            <a:prstGeom prst="roundRect">
              <a:avLst>
                <a:gd name="adj" fmla="val 3697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8" name="Shape 174"/>
            <p:cNvSpPr/>
            <p:nvPr/>
          </p:nvSpPr>
          <p:spPr>
            <a:xfrm>
              <a:off x="3068745" y="3285806"/>
              <a:ext cx="2849747" cy="468900"/>
            </a:xfrm>
            <a:prstGeom prst="rect">
              <a:avLst/>
            </a:prstGeom>
            <a:solidFill>
              <a:schemeClr val="bg1"/>
            </a:solidFill>
            <a:ln w="254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78"/>
            <p:cNvSpPr/>
            <p:nvPr/>
          </p:nvSpPr>
          <p:spPr>
            <a:xfrm>
              <a:off x="3068745" y="3905938"/>
              <a:ext cx="2849747" cy="52320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254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56"/>
            <p:cNvSpPr txBox="1"/>
            <p:nvPr/>
          </p:nvSpPr>
          <p:spPr>
            <a:xfrm>
              <a:off x="1846526" y="2714626"/>
              <a:ext cx="108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zh-TW" b="1" dirty="0">
                <a:solidFill>
                  <a:srgbClr val="00B0F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Shape 157"/>
            <p:cNvSpPr txBox="1"/>
            <p:nvPr/>
          </p:nvSpPr>
          <p:spPr>
            <a:xfrm>
              <a:off x="1833221" y="3314176"/>
              <a:ext cx="902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ko-KR" altLang="en-US" b="1" dirty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블록 레벨</a:t>
              </a:r>
              <a:endParaRPr lang="zh-TW" sz="14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160"/>
            <p:cNvSpPr/>
            <p:nvPr/>
          </p:nvSpPr>
          <p:spPr>
            <a:xfrm>
              <a:off x="3071802" y="2643188"/>
              <a:ext cx="2876694" cy="447655"/>
            </a:xfrm>
            <a:prstGeom prst="rect">
              <a:avLst/>
            </a:prstGeom>
            <a:solidFill>
              <a:srgbClr val="1155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ko-KR" altLang="en-US" sz="1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파일</a:t>
              </a:r>
              <a:endParaRPr lang="zh-TW" sz="18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" name="Shape 164"/>
            <p:cNvSpPr/>
            <p:nvPr/>
          </p:nvSpPr>
          <p:spPr>
            <a:xfrm>
              <a:off x="3489600" y="4020531"/>
              <a:ext cx="537600" cy="307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strike="noStrike" cap="none">
                  <a:solidFill>
                    <a:srgbClr val="FFFFFF"/>
                  </a:solidFill>
                  <a:latin typeface="+mj-lt"/>
                </a:rPr>
                <a:t>1</a:t>
              </a:r>
            </a:p>
          </p:txBody>
        </p:sp>
        <p:sp>
          <p:nvSpPr>
            <p:cNvPr id="14" name="Shape 165"/>
            <p:cNvSpPr/>
            <p:nvPr/>
          </p:nvSpPr>
          <p:spPr>
            <a:xfrm>
              <a:off x="4203980" y="4020531"/>
              <a:ext cx="537600" cy="307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strike="noStrike" cap="none">
                  <a:solidFill>
                    <a:srgbClr val="FFFFFF"/>
                  </a:solidFill>
                  <a:latin typeface="+mj-lt"/>
                </a:rPr>
                <a:t>2</a:t>
              </a:r>
            </a:p>
          </p:txBody>
        </p:sp>
        <p:sp>
          <p:nvSpPr>
            <p:cNvPr id="15" name="Shape 166"/>
            <p:cNvSpPr/>
            <p:nvPr/>
          </p:nvSpPr>
          <p:spPr>
            <a:xfrm>
              <a:off x="4873211" y="4020531"/>
              <a:ext cx="537600" cy="307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strike="noStrike" cap="none">
                  <a:solidFill>
                    <a:srgbClr val="FFFFFF"/>
                  </a:solidFill>
                  <a:latin typeface="+mj-lt"/>
                </a:rPr>
                <a:t>3</a:t>
              </a:r>
            </a:p>
          </p:txBody>
        </p:sp>
        <p:sp>
          <p:nvSpPr>
            <p:cNvPr id="16" name="Shape 171"/>
            <p:cNvSpPr/>
            <p:nvPr/>
          </p:nvSpPr>
          <p:spPr>
            <a:xfrm>
              <a:off x="3489600" y="3370669"/>
              <a:ext cx="537600" cy="307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u="sng" strike="noStrike" cap="none" dirty="0">
                  <a:latin typeface="+mj-lt"/>
                  <a:ea typeface="Microsoft JhengHei"/>
                  <a:cs typeface="Microsoft JhengHei"/>
                  <a:sym typeface="Microsoft JhengHei"/>
                </a:rPr>
                <a:t>1</a:t>
              </a:r>
            </a:p>
          </p:txBody>
        </p:sp>
        <p:sp>
          <p:nvSpPr>
            <p:cNvPr id="17" name="Shape 172"/>
            <p:cNvSpPr/>
            <p:nvPr/>
          </p:nvSpPr>
          <p:spPr>
            <a:xfrm>
              <a:off x="4203980" y="3370669"/>
              <a:ext cx="537600" cy="307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u="sng" strike="noStrike" cap="none">
                  <a:latin typeface="+mj-lt"/>
                  <a:ea typeface="Microsoft JhengHei"/>
                  <a:cs typeface="Microsoft JhengHei"/>
                  <a:sym typeface="Microsoft JhengHei"/>
                </a:rPr>
                <a:t>2</a:t>
              </a:r>
            </a:p>
          </p:txBody>
        </p:sp>
        <p:sp>
          <p:nvSpPr>
            <p:cNvPr id="18" name="Shape 173"/>
            <p:cNvSpPr/>
            <p:nvPr/>
          </p:nvSpPr>
          <p:spPr>
            <a:xfrm>
              <a:off x="4899693" y="3370669"/>
              <a:ext cx="537600" cy="307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  <a:prstDash val="sys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zh-TW" sz="1400" b="1" i="0" u="sng" strike="noStrike" cap="none">
                  <a:latin typeface="+mj-lt"/>
                  <a:ea typeface="Microsoft JhengHei"/>
                  <a:cs typeface="Microsoft JhengHei"/>
                  <a:sym typeface="Microsoft JhengHei"/>
                </a:rPr>
                <a:t>3</a:t>
              </a:r>
            </a:p>
          </p:txBody>
        </p:sp>
        <p:cxnSp>
          <p:nvCxnSpPr>
            <p:cNvPr id="19" name="直線接點 18"/>
            <p:cNvCxnSpPr/>
            <p:nvPr/>
          </p:nvCxnSpPr>
          <p:spPr>
            <a:xfrm flipV="1">
              <a:off x="3216913" y="4145253"/>
              <a:ext cx="2569363" cy="27577"/>
            </a:xfrm>
            <a:prstGeom prst="line">
              <a:avLst/>
            </a:prstGeom>
            <a:ln>
              <a:solidFill>
                <a:srgbClr val="FF0000">
                  <a:alpha val="70000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3203848" y="3500444"/>
              <a:ext cx="2628000" cy="1588"/>
            </a:xfrm>
            <a:prstGeom prst="line">
              <a:avLst/>
            </a:prstGeom>
            <a:ln>
              <a:solidFill>
                <a:srgbClr val="FF0000">
                  <a:alpha val="70000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" name="群組 71"/>
            <p:cNvGrpSpPr/>
            <p:nvPr/>
          </p:nvGrpSpPr>
          <p:grpSpPr>
            <a:xfrm>
              <a:off x="3143240" y="2698678"/>
              <a:ext cx="357190" cy="396502"/>
              <a:chOff x="1857356" y="2912992"/>
              <a:chExt cx="357190" cy="396502"/>
            </a:xfrm>
          </p:grpSpPr>
          <p:sp>
            <p:nvSpPr>
              <p:cNvPr id="26" name="Shape 1047"/>
              <p:cNvSpPr/>
              <p:nvPr/>
            </p:nvSpPr>
            <p:spPr>
              <a:xfrm>
                <a:off x="1857356" y="2912992"/>
                <a:ext cx="263461" cy="324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676" y="630"/>
                    </a:moveTo>
                    <a:lnTo>
                      <a:pt x="119426" y="630"/>
                    </a:lnTo>
                    <a:lnTo>
                      <a:pt x="119426" y="630"/>
                    </a:lnTo>
                    <a:lnTo>
                      <a:pt x="82676" y="630"/>
                    </a:lnTo>
                    <a:close/>
                    <a:moveTo>
                      <a:pt x="0" y="630"/>
                    </a:moveTo>
                    <a:lnTo>
                      <a:pt x="69339" y="630"/>
                    </a:lnTo>
                    <a:lnTo>
                      <a:pt x="69339" y="36893"/>
                    </a:lnTo>
                    <a:lnTo>
                      <a:pt x="119426" y="36893"/>
                    </a:lnTo>
                    <a:lnTo>
                      <a:pt x="119426" y="120000"/>
                    </a:lnTo>
                    <a:lnTo>
                      <a:pt x="0" y="120000"/>
                    </a:lnTo>
                    <a:close/>
                    <a:moveTo>
                      <a:pt x="75330" y="0"/>
                    </a:moveTo>
                    <a:lnTo>
                      <a:pt x="120000" y="32918"/>
                    </a:lnTo>
                    <a:lnTo>
                      <a:pt x="75330" y="329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7" name="Shape 175" descr="相關圖片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905430" y="3000378"/>
                <a:ext cx="309116" cy="3091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" name="Shape 130" descr="「Snapshot icon」的圖片搜尋結果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86221" y="3986784"/>
              <a:ext cx="364638" cy="3646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圓角矩形 22"/>
            <p:cNvSpPr/>
            <p:nvPr/>
          </p:nvSpPr>
          <p:spPr>
            <a:xfrm>
              <a:off x="1775088" y="3143254"/>
              <a:ext cx="4357718" cy="1428760"/>
            </a:xfrm>
            <a:prstGeom prst="roundRect">
              <a:avLst>
                <a:gd name="adj" fmla="val 7083"/>
              </a:avLst>
            </a:prstGeom>
            <a:noFill/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24" name="Shape 105"/>
            <p:cNvSpPr txBox="1"/>
            <p:nvPr/>
          </p:nvSpPr>
          <p:spPr>
            <a:xfrm>
              <a:off x="1775088" y="2714626"/>
              <a:ext cx="1214446" cy="307800"/>
            </a:xfrm>
            <a:prstGeom prst="rect">
              <a:avLst/>
            </a:prstGeom>
            <a:solidFill>
              <a:srgbClr val="1155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ko-KR" altLang="en-US" b="1" dirty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볼륨</a:t>
              </a:r>
              <a:endParaRPr lang="zh-TW" altLang="en-US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25" name="直線接點 24"/>
            <p:cNvCxnSpPr/>
            <p:nvPr/>
          </p:nvCxnSpPr>
          <p:spPr>
            <a:xfrm rot="5400000">
              <a:off x="2775880" y="2856842"/>
              <a:ext cx="428628" cy="1320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hape 159"/>
          <p:cNvSpPr txBox="1"/>
          <p:nvPr/>
        </p:nvSpPr>
        <p:spPr>
          <a:xfrm>
            <a:off x="1177894" y="4015330"/>
            <a:ext cx="1071570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데이터 블록</a:t>
            </a:r>
            <a:endParaRPr lang="zh-TW" sz="12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Shape 182"/>
          <p:cNvSpPr/>
          <p:nvPr/>
        </p:nvSpPr>
        <p:spPr>
          <a:xfrm>
            <a:off x="963580" y="4302768"/>
            <a:ext cx="252000" cy="216000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  <a:prstDash val="dash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183"/>
          <p:cNvSpPr txBox="1"/>
          <p:nvPr/>
        </p:nvSpPr>
        <p:spPr>
          <a:xfrm>
            <a:off x="1177894" y="4303362"/>
            <a:ext cx="1082400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데이터 링크</a:t>
            </a:r>
            <a:endParaRPr lang="zh-TW" sz="12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Shape 111"/>
          <p:cNvSpPr/>
          <p:nvPr/>
        </p:nvSpPr>
        <p:spPr>
          <a:xfrm>
            <a:off x="963580" y="4015330"/>
            <a:ext cx="252000" cy="216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「note picture」的圖片搜尋結果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2000246"/>
            <a:ext cx="2358439" cy="2358439"/>
          </a:xfrm>
          <a:prstGeom prst="rect">
            <a:avLst/>
          </a:prstGeom>
          <a:noFill/>
        </p:spPr>
      </p:pic>
      <p:sp>
        <p:nvSpPr>
          <p:cNvPr id="34" name="文字方塊 33"/>
          <p:cNvSpPr txBox="1"/>
          <p:nvPr/>
        </p:nvSpPr>
        <p:spPr>
          <a:xfrm rot="21414737">
            <a:off x="6418325" y="2317350"/>
            <a:ext cx="1919888" cy="19236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1100" b="1" dirty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관찰</a:t>
            </a:r>
            <a:r>
              <a:rPr lang="en-US" altLang="ko-KR" sz="1100" b="1" dirty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:</a:t>
            </a:r>
            <a:endParaRPr lang="en-US" altLang="zh-TW" sz="1100" b="1" dirty="0">
              <a:solidFill>
                <a:srgbClr val="FF0000"/>
              </a:solidFill>
              <a:latin typeface="+mj-lt"/>
              <a:ea typeface="微軟正黑體" pitchFamily="34" charset="-120"/>
            </a:endParaRPr>
          </a:p>
          <a:p>
            <a:r>
              <a:rPr lang="en-US" altLang="ko-KR" sz="1600" b="1" dirty="0">
                <a:latin typeface="+mj-lt"/>
                <a:ea typeface="微軟正黑體" pitchFamily="34" charset="-120"/>
              </a:rPr>
              <a:t>QNAP </a:t>
            </a:r>
            <a:r>
              <a:rPr lang="ko-KR" altLang="en-US" sz="1600" b="1" dirty="0">
                <a:latin typeface="+mj-lt"/>
                <a:ea typeface="微軟正黑體" pitchFamily="34" charset="-120"/>
              </a:rPr>
              <a:t>스냅샷 기본 보존 기간</a:t>
            </a:r>
            <a:r>
              <a:rPr lang="en-US" altLang="ko-KR" sz="1600" b="1" dirty="0">
                <a:latin typeface="+mj-lt"/>
                <a:ea typeface="微軟正黑體" pitchFamily="34" charset="-120"/>
              </a:rPr>
              <a:t>:</a:t>
            </a:r>
            <a:br>
              <a:rPr lang="en-US" altLang="ko-KR" sz="1600" b="1" dirty="0">
                <a:latin typeface="+mj-lt"/>
                <a:ea typeface="微軟正黑體" pitchFamily="34" charset="-120"/>
              </a:rPr>
            </a:br>
            <a:r>
              <a:rPr lang="en-US" altLang="ko-KR" sz="1600" b="1" dirty="0">
                <a:solidFill>
                  <a:srgbClr val="1155FF"/>
                </a:solidFill>
                <a:latin typeface="+mj-lt"/>
                <a:ea typeface="微軟正黑體" pitchFamily="34" charset="-120"/>
              </a:rPr>
              <a:t>1</a:t>
            </a:r>
            <a:r>
              <a:rPr lang="ko-KR" altLang="en-US" sz="1600" b="1" dirty="0">
                <a:solidFill>
                  <a:srgbClr val="1155FF"/>
                </a:solidFill>
                <a:latin typeface="+mj-lt"/>
                <a:ea typeface="微軟正黑體" pitchFamily="34" charset="-120"/>
              </a:rPr>
              <a:t>주</a:t>
            </a:r>
            <a:endParaRPr lang="en-US" altLang="zh-TW" sz="1600" b="1" dirty="0">
              <a:solidFill>
                <a:srgbClr val="1155FF"/>
              </a:solidFill>
              <a:latin typeface="+mj-lt"/>
              <a:ea typeface="微軟正黑體" pitchFamily="34" charset="-120"/>
            </a:endParaRPr>
          </a:p>
          <a:p>
            <a:endParaRPr lang="en-US" altLang="zh-TW" sz="1200" b="1" dirty="0">
              <a:solidFill>
                <a:srgbClr val="FF0000"/>
              </a:solidFill>
              <a:latin typeface="+mj-lt"/>
              <a:ea typeface="微軟正黑體" pitchFamily="34" charset="-120"/>
            </a:endParaRPr>
          </a:p>
          <a:p>
            <a:r>
              <a:rPr lang="en-US" altLang="ko-KR" sz="1600" b="1" dirty="0">
                <a:latin typeface="+mj-lt"/>
                <a:ea typeface="微軟正黑體" pitchFamily="34" charset="-120"/>
              </a:rPr>
              <a:t>S** </a:t>
            </a:r>
            <a:r>
              <a:rPr lang="ko-KR" altLang="en-US" sz="1600" b="1" dirty="0">
                <a:latin typeface="+mj-lt"/>
                <a:ea typeface="微軟正黑體" pitchFamily="34" charset="-120"/>
              </a:rPr>
              <a:t>스냅샷 기본 보존 기간</a:t>
            </a:r>
            <a:r>
              <a:rPr lang="en-US" altLang="ko-KR" sz="1600" b="1" dirty="0">
                <a:latin typeface="+mj-lt"/>
                <a:ea typeface="微軟正黑體" pitchFamily="34" charset="-120"/>
              </a:rPr>
              <a:t>:</a:t>
            </a:r>
            <a:r>
              <a:rPr lang="zh-TW" altLang="en-US" sz="1600" b="1" dirty="0">
                <a:latin typeface="+mj-lt"/>
                <a:ea typeface="微軟正黑體" pitchFamily="34" charset="-120"/>
              </a:rPr>
              <a:t> </a:t>
            </a:r>
            <a:br>
              <a:rPr lang="en-US" altLang="zh-TW" sz="16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 pitchFamily="34" charset="-120"/>
              </a:rPr>
            </a:br>
            <a:r>
              <a:rPr lang="ko-KR" altLang="en-US" sz="16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영구적</a:t>
            </a:r>
            <a:endParaRPr lang="en-US" altLang="zh-TW" sz="1600" b="1" dirty="0">
              <a:solidFill>
                <a:schemeClr val="accent6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35" name="直線接點 34"/>
          <p:cNvCxnSpPr/>
          <p:nvPr/>
        </p:nvCxnSpPr>
        <p:spPr>
          <a:xfrm flipV="1">
            <a:off x="6490476" y="3287115"/>
            <a:ext cx="1643074" cy="714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295244" y="3666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285720" y="258061"/>
            <a:ext cx="8572560" cy="138499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sx="98000" sy="98000" algn="tl" rotWithShape="0">
              <a:prstClr val="black"/>
            </a:outerShdw>
          </a:effectLst>
        </p:spPr>
        <p:txBody>
          <a:bodyPr wrap="square" lIns="144000">
            <a:spAutoFit/>
          </a:bodyPr>
          <a:lstStyle/>
          <a:p>
            <a:pPr lvl="0" indent="-101600">
              <a:buClr>
                <a:schemeClr val="lt1"/>
              </a:buClr>
              <a:buSzPts val="1600"/>
            </a:pPr>
            <a:r>
              <a:rPr lang="ko-KR" altLang="en-US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스토리지가 스냅샷으로 가득 차 있는 경우</a:t>
            </a:r>
            <a:r>
              <a:rPr lang="en-US" altLang="ko-KR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br>
              <a:rPr lang="en-US" altLang="ko-KR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ko-KR" altLang="en-US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새로운 데이터 쓰기를 요청하는 프로그램은 즉시 실패합니다</a:t>
            </a:r>
            <a:endParaRPr lang="zh-TW" altLang="en-US" sz="2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Shape 193" descr="「Ban icon」的圖片搜尋結果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202"/>
          <p:cNvSpPr txBox="1"/>
          <p:nvPr/>
        </p:nvSpPr>
        <p:spPr>
          <a:xfrm>
            <a:off x="299160" y="1374460"/>
            <a:ext cx="4840166" cy="15402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Microsoft JhengHei"/>
              <a:buChar char="•"/>
            </a:pPr>
            <a:endParaRPr lang="zh-TW" sz="20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4" name="群組 66"/>
          <p:cNvGrpSpPr/>
          <p:nvPr/>
        </p:nvGrpSpPr>
        <p:grpSpPr>
          <a:xfrm>
            <a:off x="318780" y="2000246"/>
            <a:ext cx="8468062" cy="2357454"/>
            <a:chOff x="323528" y="2428874"/>
            <a:chExt cx="8468062" cy="2357454"/>
          </a:xfrm>
        </p:grpSpPr>
        <p:sp>
          <p:nvSpPr>
            <p:cNvPr id="55" name="圓角矩形 54"/>
            <p:cNvSpPr/>
            <p:nvPr/>
          </p:nvSpPr>
          <p:spPr>
            <a:xfrm>
              <a:off x="428596" y="3429006"/>
              <a:ext cx="8001056" cy="1357322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Shape 199"/>
            <p:cNvSpPr/>
            <p:nvPr/>
          </p:nvSpPr>
          <p:spPr>
            <a:xfrm>
              <a:off x="571472" y="4214825"/>
              <a:ext cx="7643866" cy="4286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" name="Shape 196" descr="相關圖片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786488" y="3243156"/>
              <a:ext cx="1155862" cy="900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Shape 198"/>
            <p:cNvSpPr/>
            <p:nvPr/>
          </p:nvSpPr>
          <p:spPr>
            <a:xfrm>
              <a:off x="500604" y="4214825"/>
              <a:ext cx="3571900" cy="42956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indent="-88900" algn="ctr">
                <a:buClr>
                  <a:schemeClr val="lt1"/>
                </a:buClr>
                <a:buSzPts val="1400"/>
              </a:pPr>
              <a:r>
                <a:rPr lang="ko-KR" altLang="en-US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파일</a:t>
              </a:r>
              <a:r>
                <a:rPr lang="en-US" altLang="ko-KR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 VM </a:t>
              </a:r>
              <a:r>
                <a:rPr lang="ko-KR" altLang="en-US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디스크</a:t>
              </a:r>
              <a:r>
                <a:rPr lang="en-US" altLang="ko-KR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/ </a:t>
              </a:r>
              <a:r>
                <a:rPr lang="ko-KR" altLang="en-US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영상보안 비디오</a:t>
              </a:r>
              <a:endParaRPr lang="zh-TW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9" name="Shape 201"/>
            <p:cNvSpPr txBox="1"/>
            <p:nvPr/>
          </p:nvSpPr>
          <p:spPr>
            <a:xfrm>
              <a:off x="4191181" y="3571882"/>
              <a:ext cx="402814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88900" algn="ctr">
                <a:buClr>
                  <a:srgbClr val="000000"/>
                </a:buClr>
                <a:buSzPts val="1400"/>
              </a:pPr>
              <a:r>
                <a:rPr lang="ko-KR" altLang="en-US" sz="1600" b="1" dirty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파일 시스템에 남아 있는 공간</a:t>
              </a:r>
              <a:endParaRPr lang="zh-TW" sz="1600" b="1" i="0" u="none" strike="noStrike" cap="none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0" name="Shape 203"/>
            <p:cNvSpPr/>
            <p:nvPr/>
          </p:nvSpPr>
          <p:spPr>
            <a:xfrm>
              <a:off x="4067944" y="4240097"/>
              <a:ext cx="3361576" cy="403355"/>
            </a:xfrm>
            <a:prstGeom prst="rect">
              <a:avLst/>
            </a:prstGeom>
            <a:solidFill>
              <a:srgbClr val="FFC000"/>
            </a:solidFill>
            <a:ln w="19050"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lang="zh-TW" sz="16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1" name="Shape 204"/>
            <p:cNvSpPr txBox="1"/>
            <p:nvPr/>
          </p:nvSpPr>
          <p:spPr>
            <a:xfrm>
              <a:off x="4714876" y="4317646"/>
              <a:ext cx="3097484" cy="2763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indent="-88900">
                <a:buClr>
                  <a:schemeClr val="lt1"/>
                </a:buClr>
                <a:buSzPts val="1400"/>
              </a:pPr>
              <a:r>
                <a:rPr lang="ko-KR" altLang="en-US" sz="1000" b="1" dirty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삭제된 데이터가 여전히 차지하고 있는 공간</a:t>
              </a:r>
              <a:endParaRPr lang="zh-TW" sz="1000" b="1" i="0" u="none" strike="noStrike" cap="none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62" name="群組 23"/>
            <p:cNvGrpSpPr/>
            <p:nvPr/>
          </p:nvGrpSpPr>
          <p:grpSpPr>
            <a:xfrm>
              <a:off x="4263017" y="4122212"/>
              <a:ext cx="471420" cy="521240"/>
              <a:chOff x="7286644" y="3786196"/>
              <a:chExt cx="710710" cy="785818"/>
            </a:xfrm>
          </p:grpSpPr>
          <p:pic>
            <p:nvPicPr>
              <p:cNvPr id="76" name="Shape 195" descr="https://www.networksasia.net/files/database.png"/>
              <p:cNvPicPr preferRelativeResize="0"/>
              <p:nvPr/>
            </p:nvPicPr>
            <p:blipFill rotWithShape="1">
              <a:blip r:embed="rId4">
                <a:alphaModFix/>
                <a:lum bright="30000" contrast="-30000"/>
              </a:blip>
              <a:srcRect/>
              <a:stretch/>
            </p:blipFill>
            <p:spPr>
              <a:xfrm>
                <a:off x="7286644" y="3786196"/>
                <a:ext cx="511358" cy="70899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7" name="群組 24"/>
              <p:cNvGrpSpPr/>
              <p:nvPr/>
            </p:nvGrpSpPr>
            <p:grpSpPr>
              <a:xfrm>
                <a:off x="7500957" y="4000510"/>
                <a:ext cx="496397" cy="571504"/>
                <a:chOff x="1785917" y="2786064"/>
                <a:chExt cx="496397" cy="571504"/>
              </a:xfrm>
            </p:grpSpPr>
            <p:sp>
              <p:nvSpPr>
                <p:cNvPr id="78" name="Shape 1047"/>
                <p:cNvSpPr/>
                <p:nvPr/>
              </p:nvSpPr>
              <p:spPr>
                <a:xfrm>
                  <a:off x="1785917" y="2786064"/>
                  <a:ext cx="392507" cy="4563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2676" y="630"/>
                      </a:moveTo>
                      <a:lnTo>
                        <a:pt x="119426" y="630"/>
                      </a:lnTo>
                      <a:lnTo>
                        <a:pt x="119426" y="630"/>
                      </a:lnTo>
                      <a:lnTo>
                        <a:pt x="82676" y="630"/>
                      </a:lnTo>
                      <a:close/>
                      <a:moveTo>
                        <a:pt x="0" y="630"/>
                      </a:moveTo>
                      <a:lnTo>
                        <a:pt x="69339" y="630"/>
                      </a:lnTo>
                      <a:lnTo>
                        <a:pt x="69339" y="36893"/>
                      </a:lnTo>
                      <a:lnTo>
                        <a:pt x="119426" y="36893"/>
                      </a:lnTo>
                      <a:lnTo>
                        <a:pt x="119426" y="120000"/>
                      </a:lnTo>
                      <a:lnTo>
                        <a:pt x="0" y="120000"/>
                      </a:lnTo>
                      <a:close/>
                      <a:moveTo>
                        <a:pt x="75330" y="0"/>
                      </a:moveTo>
                      <a:lnTo>
                        <a:pt x="120000" y="32918"/>
                      </a:lnTo>
                      <a:lnTo>
                        <a:pt x="75330" y="3291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79" name="Shape 175" descr="相關圖片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785918" y="2861172"/>
                  <a:ext cx="496396" cy="49639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3" name="群組 40"/>
            <p:cNvGrpSpPr/>
            <p:nvPr/>
          </p:nvGrpSpPr>
          <p:grpSpPr>
            <a:xfrm>
              <a:off x="500604" y="3500444"/>
              <a:ext cx="7717121" cy="1214446"/>
              <a:chOff x="500604" y="3429006"/>
              <a:chExt cx="7717121" cy="1285884"/>
            </a:xfrm>
          </p:grpSpPr>
          <p:cxnSp>
            <p:nvCxnSpPr>
              <p:cNvPr id="73" name="直線接點 72"/>
              <p:cNvCxnSpPr/>
              <p:nvPr/>
            </p:nvCxnSpPr>
            <p:spPr>
              <a:xfrm rot="5400000">
                <a:off x="3428198" y="4071154"/>
                <a:ext cx="1285884" cy="158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接點 73"/>
              <p:cNvCxnSpPr/>
              <p:nvPr/>
            </p:nvCxnSpPr>
            <p:spPr>
              <a:xfrm rot="5400000">
                <a:off x="7573989" y="4071154"/>
                <a:ext cx="1285884" cy="158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接點 74"/>
              <p:cNvCxnSpPr/>
              <p:nvPr/>
            </p:nvCxnSpPr>
            <p:spPr>
              <a:xfrm rot="5400000">
                <a:off x="-141544" y="4071154"/>
                <a:ext cx="1285884" cy="158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直線圖說文字 2 65"/>
            <p:cNvSpPr/>
            <p:nvPr/>
          </p:nvSpPr>
          <p:spPr>
            <a:xfrm>
              <a:off x="7362830" y="2428874"/>
              <a:ext cx="1428760" cy="428628"/>
            </a:xfrm>
            <a:prstGeom prst="borderCallout2">
              <a:avLst>
                <a:gd name="adj1" fmla="val 96518"/>
                <a:gd name="adj2" fmla="val 26852"/>
                <a:gd name="adj3" fmla="val 90564"/>
                <a:gd name="adj4" fmla="val 32276"/>
                <a:gd name="adj5" fmla="val 455929"/>
                <a:gd name="adj6" fmla="val 3167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실제 사용 가능한 공간</a:t>
              </a:r>
              <a:endParaRPr lang="zh-TW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cxnSp>
          <p:nvCxnSpPr>
            <p:cNvPr id="67" name="直線接點 66"/>
            <p:cNvCxnSpPr/>
            <p:nvPr/>
          </p:nvCxnSpPr>
          <p:spPr>
            <a:xfrm rot="5400000">
              <a:off x="7215206" y="4429138"/>
              <a:ext cx="428628" cy="1588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68" name="Shape 197" descr="「Share FOlder icon」的圖片搜尋結果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604" y="3096104"/>
              <a:ext cx="1118722" cy="11187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" name="橢圓 69"/>
            <p:cNvSpPr/>
            <p:nvPr/>
          </p:nvSpPr>
          <p:spPr>
            <a:xfrm>
              <a:off x="7740352" y="4317646"/>
              <a:ext cx="168680" cy="168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1" name="直線單箭頭接點 70"/>
            <p:cNvCxnSpPr/>
            <p:nvPr/>
          </p:nvCxnSpPr>
          <p:spPr>
            <a:xfrm>
              <a:off x="4071934" y="3929072"/>
              <a:ext cx="4071966" cy="1588"/>
            </a:xfrm>
            <a:prstGeom prst="straightConnector1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Shape 207" descr="「Snapshot icon」的圖片搜尋結果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3528" y="4210264"/>
              <a:ext cx="473306" cy="4733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Picture 2" descr="「monitor camera png」的圖片搜尋結果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96186" y="2700376"/>
            <a:ext cx="1036408" cy="1036408"/>
          </a:xfrm>
          <a:prstGeom prst="rect">
            <a:avLst/>
          </a:prstGeom>
          <a:noFill/>
        </p:spPr>
      </p:pic>
      <p:grpSp>
        <p:nvGrpSpPr>
          <p:cNvPr id="81" name="群組 80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82" name="五邊形 81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3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  <p:sp>
        <p:nvSpPr>
          <p:cNvPr id="35" name="文字版面配置區 50"/>
          <p:cNvSpPr txBox="1">
            <a:spLocks/>
          </p:cNvSpPr>
          <p:nvPr/>
        </p:nvSpPr>
        <p:spPr>
          <a:xfrm>
            <a:off x="322420" y="1714494"/>
            <a:ext cx="7035662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sz="16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“스냅샷에 의해 사용중인 공간”은 사실 수정된 데이터입니다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sz="16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더 이상 비어 있는 블록이 없는 경우</a:t>
            </a:r>
            <a:r>
              <a:rPr lang="en-US" altLang="ko-KR" sz="16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6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새로운 데이터를 쓸 수 없습니다</a:t>
            </a:r>
          </a:p>
          <a:p>
            <a:pPr marL="342900" lvl="0" indent="-342900"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sz="16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특별히 디자인되어 있지 않는 한</a:t>
            </a:r>
            <a:r>
              <a:rPr lang="en-US" altLang="ko-KR" sz="16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6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파일 시스템은 이를 인지하지 못합니다</a:t>
            </a:r>
            <a:endParaRPr lang="en-US" altLang="zh-TW" sz="16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28600"/>
            <a:r>
              <a:rPr lang="ko-KR" altLang="en-US" dirty="0"/>
              <a:t>데이터 쓰기 실패는 재앙을 불러옵니다 </a:t>
            </a:r>
            <a:endParaRPr lang="zh-TW" sz="2800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5" name="Shape 115" descr="「Video file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字版面配置區 50"/>
          <p:cNvSpPr>
            <a:spLocks noGrp="1"/>
          </p:cNvSpPr>
          <p:nvPr>
            <p:ph type="body" idx="1"/>
          </p:nvPr>
        </p:nvSpPr>
        <p:spPr>
          <a:xfrm>
            <a:off x="179512" y="1000114"/>
            <a:ext cx="8964488" cy="1214446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latin typeface="+mn-lt"/>
                <a:ea typeface="Microsoft JhengHei"/>
                <a:cs typeface="Microsoft JhengHei"/>
                <a:sym typeface="Microsoft JhengHei"/>
              </a:rPr>
              <a:t>파일 서버</a:t>
            </a:r>
            <a:r>
              <a:rPr lang="en-US" altLang="ko-KR" b="1" dirty="0">
                <a:latin typeface="+mn-lt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altLang="en-US" b="1" dirty="0"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b="1" dirty="0">
                <a:solidFill>
                  <a:srgbClr val="FFC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일상 업무의 지장 초래</a:t>
            </a:r>
            <a:endParaRPr lang="en-US" altLang="zh-TW" b="1" dirty="0">
              <a:solidFill>
                <a:srgbClr val="FFC00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영상보안</a:t>
            </a:r>
            <a:r>
              <a:rPr lang="en-US" altLang="ko-KR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/ IOT </a:t>
            </a:r>
            <a:r>
              <a:rPr lang="ko-KR" altLang="en-US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로그 서버</a:t>
            </a:r>
            <a:r>
              <a:rPr lang="en-US" altLang="ko-KR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en-US" altLang="zh-TW" b="1" dirty="0">
                <a:solidFill>
                  <a:srgbClr val="FFC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b="1" dirty="0">
                <a:solidFill>
                  <a:srgbClr val="FFC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중요 데이터 소실</a:t>
            </a:r>
            <a:endParaRPr lang="en-US" altLang="zh-TW" b="1" dirty="0">
              <a:solidFill>
                <a:srgbClr val="FFC000"/>
              </a:solidFill>
              <a:latin typeface="+mn-lt"/>
              <a:ea typeface="Microsoft JhengHei"/>
              <a:sym typeface="Microsoft JhengHei"/>
            </a:endParaRPr>
          </a:p>
          <a:p>
            <a:pPr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en-US" altLang="ko-KR" b="1" dirty="0">
                <a:latin typeface="+mn-lt"/>
                <a:ea typeface="Microsoft JhengHei"/>
                <a:sym typeface="Microsoft JhengHei"/>
              </a:rPr>
              <a:t>Web/</a:t>
            </a:r>
            <a:r>
              <a:rPr lang="ko-KR" altLang="en-US" b="1" dirty="0">
                <a:latin typeface="+mn-lt"/>
                <a:ea typeface="Microsoft JhengHei"/>
                <a:sym typeface="Microsoft JhengHei"/>
              </a:rPr>
              <a:t>데이터베이스 서버</a:t>
            </a:r>
            <a:r>
              <a:rPr lang="en-US" altLang="ko-KR" b="1" dirty="0">
                <a:latin typeface="+mn-lt"/>
                <a:ea typeface="Microsoft JhengHei"/>
                <a:sym typeface="Microsoft JhengHei"/>
              </a:rPr>
              <a:t>:</a:t>
            </a:r>
            <a:r>
              <a:rPr lang="zh-TW" altLang="en-US" b="1" dirty="0">
                <a:latin typeface="+mn-lt"/>
                <a:ea typeface="Microsoft JhengHei"/>
                <a:sym typeface="Microsoft JhengHei"/>
              </a:rPr>
              <a:t> </a:t>
            </a:r>
            <a:r>
              <a:rPr lang="ko-KR" altLang="en-US" b="1" dirty="0">
                <a:solidFill>
                  <a:srgbClr val="FFC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고객과 파트너로부터의 클레임</a:t>
            </a:r>
            <a:endParaRPr lang="zh-TW" altLang="en-US" b="1" dirty="0">
              <a:solidFill>
                <a:srgbClr val="FFC000"/>
              </a:solidFill>
              <a:latin typeface="+mn-lt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en-US" altLang="zh-TW" b="1" dirty="0">
              <a:solidFill>
                <a:srgbClr val="FF0000"/>
              </a:solidFill>
              <a:latin typeface="+mn-lt"/>
              <a:ea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endParaRPr lang="zh-TW" altLang="en-U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9" name="Shape 190"/>
          <p:cNvPicPr preferRelativeResize="0"/>
          <p:nvPr/>
        </p:nvPicPr>
        <p:blipFill>
          <a:blip r:embed="rId3"/>
          <a:srcRect l="13507" r="394" b="5641"/>
          <a:stretch>
            <a:fillRect/>
          </a:stretch>
        </p:blipFill>
        <p:spPr>
          <a:xfrm flipH="1">
            <a:off x="5286412" y="1714494"/>
            <a:ext cx="3643306" cy="28575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/>
          <p:nvPr/>
        </p:nvSpPr>
        <p:spPr>
          <a:xfrm>
            <a:off x="6798010" y="3150664"/>
            <a:ext cx="1560236" cy="861774"/>
          </a:xfrm>
          <a:prstGeom prst="rect">
            <a:avLst/>
          </a:prstGeom>
          <a:noFill/>
          <a:effectLst>
            <a:outerShdw blurRad="50800" dist="38100" dir="2700000" sx="98000" sy="98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lvl="0" indent="-101600">
              <a:buClr>
                <a:schemeClr val="lt1"/>
              </a:buClr>
              <a:buSzPts val="1600"/>
            </a:pPr>
            <a:r>
              <a:rPr lang="ko-KR" altLang="en-US" sz="10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서비스를 이용할 수 없게 되기 전에 스냅샷에 의해 사용중인 공간을 자동으로 제어할 수 있는 방법은 없나요</a:t>
            </a:r>
            <a:r>
              <a:rPr lang="en-US" altLang="ko-KR" sz="10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  <a:endParaRPr lang="zh-TW" altLang="en-US" sz="1000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98578" y="3150664"/>
            <a:ext cx="288032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chemeClr val="bg1"/>
                </a:solidFill>
              </a:rPr>
              <a:t>?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22" name="Shape 882"/>
          <p:cNvSpPr/>
          <p:nvPr/>
        </p:nvSpPr>
        <p:spPr>
          <a:xfrm flipH="1">
            <a:off x="269508" y="1928808"/>
            <a:ext cx="230526" cy="17961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F9B5C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0034" y="185737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50" b="1" dirty="0">
                <a:solidFill>
                  <a:srgbClr val="F9B5C8"/>
                </a:solidFill>
                <a:latin typeface="+mj-lt"/>
                <a:ea typeface="Microsoft JhengHei"/>
                <a:sym typeface="Microsoft JhengHei"/>
              </a:rPr>
              <a:t>스냅샷과 관련된 공간 문제는 스냅샷 기능을 제공하는 모든 스토리지 제공업체가 직면하고 있는 문제입니다</a:t>
            </a:r>
            <a:r>
              <a:rPr lang="en-US" altLang="ko-KR" sz="1050" b="1" dirty="0">
                <a:solidFill>
                  <a:srgbClr val="F9B5C8"/>
                </a:solidFill>
                <a:latin typeface="+mj-lt"/>
                <a:ea typeface="Microsoft JhengHei"/>
                <a:sym typeface="Microsoft JhengHei"/>
              </a:rPr>
              <a:t>. </a:t>
            </a:r>
            <a:r>
              <a:rPr lang="ko-KR" altLang="en-US" sz="1050" b="1" dirty="0">
                <a:solidFill>
                  <a:srgbClr val="F9B5C8"/>
                </a:solidFill>
                <a:latin typeface="+mj-lt"/>
                <a:ea typeface="Microsoft JhengHei"/>
                <a:sym typeface="Microsoft JhengHei"/>
              </a:rPr>
              <a:t>아래 이미지는 이들 브랜드 중 하나의 </a:t>
            </a:r>
            <a:r>
              <a:rPr lang="en-US" altLang="ko-KR" sz="1050" b="1" dirty="0">
                <a:solidFill>
                  <a:srgbClr val="F9B5C8"/>
                </a:solidFill>
                <a:latin typeface="+mj-lt"/>
                <a:ea typeface="Microsoft JhengHei"/>
                <a:sym typeface="Microsoft JhengHei"/>
              </a:rPr>
              <a:t>UI </a:t>
            </a:r>
            <a:r>
              <a:rPr lang="ko-KR" altLang="en-US" sz="1050" b="1" dirty="0">
                <a:solidFill>
                  <a:srgbClr val="F9B5C8"/>
                </a:solidFill>
                <a:latin typeface="+mj-lt"/>
                <a:ea typeface="Microsoft JhengHei"/>
                <a:sym typeface="Microsoft JhengHei"/>
              </a:rPr>
              <a:t>스크린샷입니다</a:t>
            </a:r>
            <a:r>
              <a:rPr lang="en-US" altLang="ko-KR" sz="1050" b="1" dirty="0">
                <a:solidFill>
                  <a:srgbClr val="F9B5C8"/>
                </a:solidFill>
                <a:latin typeface="+mj-lt"/>
                <a:ea typeface="Microsoft JhengHei"/>
                <a:sym typeface="Microsoft JhengHei"/>
              </a:rPr>
              <a:t>:</a:t>
            </a:r>
            <a:endParaRPr lang="zh-TW" altLang="en-US" sz="1050" dirty="0">
              <a:solidFill>
                <a:srgbClr val="F9B5C8"/>
              </a:solidFill>
              <a:latin typeface="+mj-lt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/>
          <a:srcRect l="19437"/>
          <a:stretch>
            <a:fillRect/>
          </a:stretch>
        </p:blipFill>
        <p:spPr bwMode="auto">
          <a:xfrm>
            <a:off x="182318" y="2357436"/>
            <a:ext cx="4532558" cy="266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圓角矩形 24"/>
          <p:cNvSpPr/>
          <p:nvPr/>
        </p:nvSpPr>
        <p:spPr>
          <a:xfrm>
            <a:off x="2539772" y="3355858"/>
            <a:ext cx="2143140" cy="216024"/>
          </a:xfrm>
          <a:prstGeom prst="roundRect">
            <a:avLst>
              <a:gd name="adj" fmla="val 207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803162" y="3857634"/>
            <a:ext cx="2879750" cy="1142990"/>
          </a:xfrm>
          <a:prstGeom prst="roundRect">
            <a:avLst>
              <a:gd name="adj" fmla="val 508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325194" y="3429006"/>
            <a:ext cx="1428760" cy="714380"/>
          </a:xfrm>
          <a:prstGeom prst="roundRect">
            <a:avLst>
              <a:gd name="adj" fmla="val 1276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接點 27"/>
          <p:cNvCxnSpPr/>
          <p:nvPr/>
        </p:nvCxnSpPr>
        <p:spPr>
          <a:xfrm rot="5400000">
            <a:off x="4072728" y="3856840"/>
            <a:ext cx="214314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4929190" y="4643452"/>
            <a:ext cx="3929058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矩形 98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標題 47"/>
          <p:cNvSpPr>
            <a:spLocks noGrp="1"/>
          </p:cNvSpPr>
          <p:nvPr>
            <p:ph type="title"/>
          </p:nvPr>
        </p:nvSpPr>
        <p:spPr>
          <a:xfrm>
            <a:off x="571504" y="211233"/>
            <a:ext cx="8143900" cy="717443"/>
          </a:xfrm>
        </p:spPr>
        <p:txBody>
          <a:bodyPr/>
          <a:lstStyle/>
          <a:p>
            <a:r>
              <a:rPr lang="ko-KR" altLang="en-US" dirty="0">
                <a:solidFill>
                  <a:schemeClr val="bg1"/>
                </a:solidFill>
                <a:ea typeface="SimSun" pitchFamily="2" charset="-122"/>
                <a:cs typeface="Microsoft JhengHei"/>
                <a:sym typeface="Microsoft JhengHei"/>
              </a:rPr>
              <a:t>공간은 한정되어 있습니다</a:t>
            </a:r>
            <a:r>
              <a:rPr lang="en-US" altLang="ko-KR" dirty="0">
                <a:solidFill>
                  <a:schemeClr val="bg1"/>
                </a:solidFill>
                <a:ea typeface="SimSun" pitchFamily="2" charset="-122"/>
                <a:cs typeface="Microsoft JhengHei"/>
                <a:sym typeface="Microsoft JhengHei"/>
              </a:rPr>
              <a:t>.</a:t>
            </a:r>
            <a:br>
              <a:rPr lang="en-US" altLang="ko-KR" dirty="0">
                <a:solidFill>
                  <a:schemeClr val="bg1"/>
                </a:solidFill>
                <a:ea typeface="SimSun" pitchFamily="2" charset="-122"/>
                <a:cs typeface="Microsoft JhengHei"/>
                <a:sym typeface="Microsoft JhengHei"/>
              </a:rPr>
            </a:br>
            <a:r>
              <a:rPr lang="ko-KR" altLang="en-US" dirty="0">
                <a:solidFill>
                  <a:schemeClr val="bg1"/>
                </a:solidFill>
                <a:ea typeface="SimSun" pitchFamily="2" charset="-122"/>
                <a:cs typeface="Microsoft JhengHei"/>
                <a:sym typeface="Microsoft JhengHei"/>
              </a:rPr>
              <a:t>그래서 우리는 스냅샷 공간을 관리해야만 합니다</a:t>
            </a:r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50" name="Shape 472"/>
          <p:cNvCxnSpPr>
            <a:stCxn id="71" idx="2"/>
          </p:cNvCxnSpPr>
          <p:nvPr/>
        </p:nvCxnSpPr>
        <p:spPr>
          <a:xfrm rot="5400000" flipH="1" flipV="1">
            <a:off x="1021685" y="4353957"/>
            <a:ext cx="204527" cy="6800"/>
          </a:xfrm>
          <a:prstGeom prst="bentConnector3">
            <a:avLst>
              <a:gd name="adj1" fmla="val -106573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" name="Shape 450"/>
          <p:cNvCxnSpPr/>
          <p:nvPr/>
        </p:nvCxnSpPr>
        <p:spPr>
          <a:xfrm rot="5400000">
            <a:off x="6137763" y="2782598"/>
            <a:ext cx="1004735" cy="232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" name="Shape 472"/>
          <p:cNvCxnSpPr>
            <a:stCxn id="75" idx="3"/>
          </p:cNvCxnSpPr>
          <p:nvPr/>
        </p:nvCxnSpPr>
        <p:spPr>
          <a:xfrm>
            <a:off x="7396842" y="2193160"/>
            <a:ext cx="1390000" cy="214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" name="Shape 455"/>
          <p:cNvSpPr/>
          <p:nvPr/>
        </p:nvSpPr>
        <p:spPr>
          <a:xfrm>
            <a:off x="683568" y="1971969"/>
            <a:ext cx="857216" cy="475178"/>
          </a:xfrm>
          <a:prstGeom prst="rect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확보된 공간</a:t>
            </a:r>
            <a:endParaRPr lang="en-US" sz="9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54" name="Shape 459"/>
          <p:cNvCxnSpPr>
            <a:endCxn id="64" idx="1"/>
          </p:cNvCxnSpPr>
          <p:nvPr/>
        </p:nvCxnSpPr>
        <p:spPr>
          <a:xfrm rot="16200000" flipV="1">
            <a:off x="3210214" y="2128842"/>
            <a:ext cx="2156272" cy="431913"/>
          </a:xfrm>
          <a:prstGeom prst="bentConnector4">
            <a:avLst>
              <a:gd name="adj1" fmla="val -59468"/>
              <a:gd name="adj2" fmla="val 987541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5" name="Shape 466"/>
          <p:cNvSpPr txBox="1"/>
          <p:nvPr/>
        </p:nvSpPr>
        <p:spPr>
          <a:xfrm>
            <a:off x="4500562" y="2499742"/>
            <a:ext cx="428628" cy="3577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10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예</a:t>
            </a:r>
            <a:endParaRPr 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6" name="Shape 472"/>
          <p:cNvCxnSpPr>
            <a:stCxn id="69" idx="3"/>
            <a:endCxn id="64" idx="3"/>
          </p:cNvCxnSpPr>
          <p:nvPr/>
        </p:nvCxnSpPr>
        <p:spPr>
          <a:xfrm flipH="1" flipV="1">
            <a:off x="5010418" y="1266664"/>
            <a:ext cx="3776424" cy="2841003"/>
          </a:xfrm>
          <a:prstGeom prst="bentConnector3">
            <a:avLst>
              <a:gd name="adj1" fmla="val -3934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" name="圓角矩形 56"/>
          <p:cNvSpPr/>
          <p:nvPr/>
        </p:nvSpPr>
        <p:spPr>
          <a:xfrm>
            <a:off x="6084168" y="2736000"/>
            <a:ext cx="1068720" cy="264378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bg1"/>
                </a:solidFill>
                <a:ea typeface="微軟正黑體" pitchFamily="34" charset="-120"/>
              </a:rPr>
              <a:t>예</a:t>
            </a:r>
            <a:r>
              <a:rPr lang="en-US" altLang="ko-KR" sz="700" b="1" dirty="0">
                <a:solidFill>
                  <a:schemeClr val="bg1"/>
                </a:solidFill>
                <a:ea typeface="微軟正黑體" pitchFamily="34" charset="-120"/>
              </a:rPr>
              <a:t>: </a:t>
            </a:r>
            <a:r>
              <a:rPr lang="ko-KR" altLang="en-US" sz="700" b="1" dirty="0">
                <a:solidFill>
                  <a:schemeClr val="bg1"/>
                </a:solidFill>
                <a:ea typeface="微軟正黑體" pitchFamily="34" charset="-120"/>
              </a:rPr>
              <a:t>서비스 연속성 우선</a:t>
            </a:r>
            <a:endParaRPr lang="zh-TW" altLang="en-US" sz="7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7572397" y="2021505"/>
            <a:ext cx="888036" cy="407369"/>
          </a:xfrm>
          <a:prstGeom prst="roundRect">
            <a:avLst/>
          </a:prstGeom>
          <a:solidFill>
            <a:schemeClr val="tx1"/>
          </a:solidFill>
          <a:ln w="12700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rgbClr val="FFFF00"/>
                </a:solidFill>
                <a:ea typeface="微軟正黑體" pitchFamily="34" charset="-120"/>
              </a:rPr>
              <a:t>아니오</a:t>
            </a:r>
            <a:r>
              <a:rPr lang="en-US" altLang="ko-KR" sz="700" b="1" dirty="0">
                <a:solidFill>
                  <a:srgbClr val="FFFF00"/>
                </a:solidFill>
                <a:ea typeface="微軟正黑體" pitchFamily="34" charset="-120"/>
              </a:rPr>
              <a:t>: </a:t>
            </a:r>
            <a:r>
              <a:rPr lang="ko-KR" altLang="en-US" sz="700" b="1" dirty="0">
                <a:solidFill>
                  <a:srgbClr val="FFFF00"/>
                </a:solidFill>
                <a:ea typeface="微軟正黑體" pitchFamily="34" charset="-120"/>
              </a:rPr>
              <a:t>스냅샷 보호 우선</a:t>
            </a:r>
            <a:endParaRPr lang="zh-TW" altLang="en-US" sz="700" b="1" dirty="0">
              <a:solidFill>
                <a:srgbClr val="FFFF00"/>
              </a:solidFill>
              <a:ea typeface="微軟正黑體" pitchFamily="34" charset="-120"/>
            </a:endParaRPr>
          </a:p>
        </p:txBody>
      </p:sp>
      <p:graphicFrame>
        <p:nvGraphicFramePr>
          <p:cNvPr id="59" name="表格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235392"/>
              </p:ext>
            </p:extLst>
          </p:nvPr>
        </p:nvGraphicFramePr>
        <p:xfrm>
          <a:off x="5143504" y="3645258"/>
          <a:ext cx="1643074" cy="121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6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가장 최근의 스냅샷 삭제 허용</a:t>
                      </a:r>
                      <a:endParaRPr sz="7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영구 스냅샷 삭제 허용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켜기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켜기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켜기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끄기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끄기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켜기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18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끄기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끄기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0" name="圓角矩形 59"/>
          <p:cNvSpPr/>
          <p:nvPr/>
        </p:nvSpPr>
        <p:spPr>
          <a:xfrm>
            <a:off x="5143504" y="3357568"/>
            <a:ext cx="1714512" cy="28575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solidFill>
                  <a:srgbClr val="FFFF00"/>
                </a:solidFill>
                <a:ea typeface="微軟正黑體" pitchFamily="34" charset="-120"/>
              </a:rPr>
              <a:t>설정</a:t>
            </a:r>
            <a:endParaRPr lang="zh-TW" altLang="en-US" sz="900" b="1" dirty="0">
              <a:solidFill>
                <a:srgbClr val="FFFF00"/>
              </a:solidFill>
              <a:ea typeface="微軟正黑體" pitchFamily="34" charset="-120"/>
            </a:endParaRPr>
          </a:p>
        </p:txBody>
      </p:sp>
      <p:graphicFrame>
        <p:nvGraphicFramePr>
          <p:cNvPr id="61" name="表格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93115"/>
              </p:ext>
            </p:extLst>
          </p:nvPr>
        </p:nvGraphicFramePr>
        <p:xfrm>
          <a:off x="6786578" y="3643320"/>
          <a:ext cx="1993995" cy="1224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</a:rPr>
                        <a:t>일반 스냅샷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</a:rPr>
                        <a:t>가장 최근의 스냅샷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</a:rPr>
                        <a:t>영구 스냅샷</a:t>
                      </a:r>
                      <a:endParaRPr lang="en-US" sz="700" b="1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rgbClr val="FF0000"/>
                          </a:solidFill>
                          <a:latin typeface="+mn-lt"/>
                          <a:ea typeface="微軟正黑體" pitchFamily="34" charset="-120"/>
                        </a:rPr>
                        <a:t>삭제</a:t>
                      </a:r>
                      <a:endParaRPr lang="en-US" altLang="zh-TW" sz="7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rgbClr val="FF0000"/>
                          </a:solidFill>
                          <a:latin typeface="+mn-lt"/>
                          <a:ea typeface="微軟正黑體" pitchFamily="34" charset="-120"/>
                        </a:rPr>
                        <a:t>삭제</a:t>
                      </a:r>
                      <a:endParaRPr lang="en-US" altLang="zh-TW" sz="7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rgbClr val="FF0000"/>
                          </a:solidFill>
                          <a:latin typeface="+mn-lt"/>
                          <a:ea typeface="微軟正黑體" pitchFamily="34" charset="-120"/>
                        </a:rPr>
                        <a:t>삭제</a:t>
                      </a:r>
                      <a:endParaRPr lang="en-US" sz="700" b="1" dirty="0">
                        <a:solidFill>
                          <a:srgbClr val="FF0000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삭제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삭제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유지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삭제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유지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삭제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0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삭제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유지</a:t>
                      </a:r>
                      <a:endParaRPr lang="en-US" altLang="zh-TW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7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삭제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2" name="群組 225"/>
          <p:cNvGrpSpPr/>
          <p:nvPr/>
        </p:nvGrpSpPr>
        <p:grpSpPr>
          <a:xfrm>
            <a:off x="3790990" y="1032766"/>
            <a:ext cx="1429082" cy="614951"/>
            <a:chOff x="5214944" y="1285867"/>
            <a:chExt cx="1088359" cy="470482"/>
          </a:xfrm>
        </p:grpSpPr>
        <p:sp>
          <p:nvSpPr>
            <p:cNvPr id="63" name="等腰三角形 62"/>
            <p:cNvSpPr/>
            <p:nvPr/>
          </p:nvSpPr>
          <p:spPr>
            <a:xfrm flipV="1">
              <a:off x="5214944" y="1636931"/>
              <a:ext cx="1088359" cy="119418"/>
            </a:xfrm>
            <a:prstGeom prst="triangle">
              <a:avLst>
                <a:gd name="adj" fmla="val 49577"/>
              </a:avLst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Shape 444"/>
            <p:cNvSpPr/>
            <p:nvPr/>
          </p:nvSpPr>
          <p:spPr>
            <a:xfrm>
              <a:off x="5429255" y="1285867"/>
              <a:ext cx="714380" cy="357898"/>
            </a:xfrm>
            <a:prstGeom prst="rect">
              <a:avLst/>
            </a:prstGeom>
            <a:solidFill>
              <a:srgbClr val="80C535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12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서비스 가동</a:t>
              </a:r>
              <a:endParaRPr 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cxnSp>
        <p:nvCxnSpPr>
          <p:cNvPr id="65" name="Shape 450"/>
          <p:cNvCxnSpPr/>
          <p:nvPr/>
        </p:nvCxnSpPr>
        <p:spPr>
          <a:xfrm rot="5400000">
            <a:off x="4320219" y="2674258"/>
            <a:ext cx="369613" cy="143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6" name="Shape 461"/>
          <p:cNvSpPr txBox="1"/>
          <p:nvPr/>
        </p:nvSpPr>
        <p:spPr>
          <a:xfrm>
            <a:off x="3275856" y="1923678"/>
            <a:ext cx="588477" cy="36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105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아니오</a:t>
            </a:r>
            <a:endParaRPr 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7" name="Shape 450"/>
          <p:cNvCxnSpPr>
            <a:stCxn id="70" idx="3"/>
            <a:endCxn id="85" idx="2"/>
          </p:cNvCxnSpPr>
          <p:nvPr/>
        </p:nvCxnSpPr>
        <p:spPr>
          <a:xfrm flipV="1">
            <a:off x="1824296" y="2446577"/>
            <a:ext cx="769983" cy="746715"/>
          </a:xfrm>
          <a:prstGeom prst="bentConnector2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" name="圓角矩形 67"/>
          <p:cNvSpPr/>
          <p:nvPr/>
        </p:nvSpPr>
        <p:spPr>
          <a:xfrm>
            <a:off x="6786578" y="3357568"/>
            <a:ext cx="2000264" cy="285752"/>
          </a:xfrm>
          <a:prstGeom prst="round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solidFill>
                  <a:srgbClr val="FFFF00"/>
                </a:solidFill>
                <a:ea typeface="微軟正黑體" pitchFamily="34" charset="-120"/>
              </a:rPr>
              <a:t>결과</a:t>
            </a:r>
            <a:endParaRPr lang="zh-TW" altLang="en-US" sz="900" b="1" dirty="0">
              <a:solidFill>
                <a:srgbClr val="FFFF00"/>
              </a:solidFill>
              <a:ea typeface="微軟正黑體" pitchFamily="34" charset="-120"/>
            </a:endParaRPr>
          </a:p>
        </p:txBody>
      </p:sp>
      <p:sp>
        <p:nvSpPr>
          <p:cNvPr id="69" name="圓角矩形 68"/>
          <p:cNvSpPr/>
          <p:nvPr/>
        </p:nvSpPr>
        <p:spPr>
          <a:xfrm>
            <a:off x="5143504" y="3357568"/>
            <a:ext cx="3643338" cy="1500198"/>
          </a:xfrm>
          <a:prstGeom prst="roundRect">
            <a:avLst>
              <a:gd name="adj" fmla="val 3438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/>
          </a:p>
        </p:txBody>
      </p:sp>
      <p:sp>
        <p:nvSpPr>
          <p:cNvPr id="70" name="Shape 446"/>
          <p:cNvSpPr/>
          <p:nvPr/>
        </p:nvSpPr>
        <p:spPr>
          <a:xfrm>
            <a:off x="395536" y="2886140"/>
            <a:ext cx="1428760" cy="614304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" name="Shape 449"/>
          <p:cNvSpPr/>
          <p:nvPr/>
        </p:nvSpPr>
        <p:spPr>
          <a:xfrm>
            <a:off x="406169" y="3924824"/>
            <a:ext cx="1428760" cy="534796"/>
          </a:xfrm>
          <a:prstGeom prst="rect">
            <a:avLst/>
          </a:prstGeom>
          <a:solidFill>
            <a:srgbClr val="80C53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복구됨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" name="Shape 466"/>
          <p:cNvSpPr txBox="1"/>
          <p:nvPr/>
        </p:nvSpPr>
        <p:spPr>
          <a:xfrm>
            <a:off x="4467116" y="3579862"/>
            <a:ext cx="462073" cy="2777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10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예</a:t>
            </a:r>
            <a:endParaRPr 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3" name="Shape 466"/>
          <p:cNvSpPr txBox="1"/>
          <p:nvPr/>
        </p:nvSpPr>
        <p:spPr>
          <a:xfrm>
            <a:off x="1071538" y="3500444"/>
            <a:ext cx="47612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10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예</a:t>
            </a:r>
            <a:endParaRPr lang="en-US" sz="10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4" name="Shape 461"/>
          <p:cNvSpPr txBox="1"/>
          <p:nvPr/>
        </p:nvSpPr>
        <p:spPr>
          <a:xfrm>
            <a:off x="1904794" y="2857502"/>
            <a:ext cx="595504" cy="33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105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아니오</a:t>
            </a:r>
            <a:endParaRPr 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" name="Shape 446"/>
          <p:cNvSpPr/>
          <p:nvPr/>
        </p:nvSpPr>
        <p:spPr>
          <a:xfrm>
            <a:off x="5868144" y="1814570"/>
            <a:ext cx="1528698" cy="757180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" name="Shape 461"/>
          <p:cNvSpPr txBox="1"/>
          <p:nvPr/>
        </p:nvSpPr>
        <p:spPr>
          <a:xfrm>
            <a:off x="5076056" y="2957164"/>
            <a:ext cx="613375" cy="234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105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아니오</a:t>
            </a:r>
            <a:endParaRPr lang="en-US" sz="105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7" name="Shape 472"/>
          <p:cNvCxnSpPr>
            <a:stCxn id="80" idx="3"/>
            <a:endCxn id="75" idx="0"/>
          </p:cNvCxnSpPr>
          <p:nvPr/>
        </p:nvCxnSpPr>
        <p:spPr>
          <a:xfrm flipV="1">
            <a:off x="5217107" y="1814570"/>
            <a:ext cx="1415386" cy="1378722"/>
          </a:xfrm>
          <a:prstGeom prst="bentConnector4">
            <a:avLst>
              <a:gd name="adj1" fmla="val 30511"/>
              <a:gd name="adj2" fmla="val 121979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" name="矩形 77"/>
          <p:cNvSpPr/>
          <p:nvPr/>
        </p:nvSpPr>
        <p:spPr>
          <a:xfrm>
            <a:off x="6091578" y="1967209"/>
            <a:ext cx="1052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스마트 스냅샷 공간 관리 활성화 여부</a:t>
            </a:r>
            <a:r>
              <a:rPr lang="en-US" altLang="ko-KR" sz="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?</a:t>
            </a:r>
            <a:endParaRPr lang="en-US" altLang="zh-TW" sz="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10266" y="305967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비어 있는 스토리지 풀 </a:t>
            </a:r>
            <a:br>
              <a:rPr lang="en-US" altLang="ko-KR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</a:br>
            <a:r>
              <a:rPr lang="en-US" altLang="ko-KR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&gt;32GB</a:t>
            </a:r>
            <a:endParaRPr lang="en-US" altLang="zh-TW" sz="9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80" name="Shape 446"/>
          <p:cNvSpPr/>
          <p:nvPr/>
        </p:nvSpPr>
        <p:spPr>
          <a:xfrm>
            <a:off x="3788347" y="2886140"/>
            <a:ext cx="1428760" cy="614304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3810182" y="305967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900" b="1" dirty="0">
                <a:solidFill>
                  <a:schemeClr val="bg1"/>
                </a:solidFill>
                <a:ea typeface="微軟正黑體" pitchFamily="34" charset="-120"/>
              </a:rPr>
              <a:t>비어 있는 스토리지 풀 </a:t>
            </a:r>
            <a:br>
              <a:rPr lang="en-US" altLang="ko-KR" sz="900" b="1" dirty="0">
                <a:solidFill>
                  <a:schemeClr val="bg1"/>
                </a:solidFill>
                <a:ea typeface="微軟正黑體" pitchFamily="34" charset="-120"/>
              </a:rPr>
            </a:br>
            <a:r>
              <a:rPr lang="en-US" altLang="ko-KR" sz="900" b="1" dirty="0">
                <a:solidFill>
                  <a:schemeClr val="bg1"/>
                </a:solidFill>
                <a:ea typeface="微軟正黑體" pitchFamily="34" charset="-120"/>
              </a:rPr>
              <a:t>&gt;32GB</a:t>
            </a:r>
            <a:endParaRPr lang="en-US" altLang="zh-TW" sz="9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82" name="Shape 446"/>
          <p:cNvSpPr/>
          <p:nvPr/>
        </p:nvSpPr>
        <p:spPr>
          <a:xfrm>
            <a:off x="3788347" y="1898076"/>
            <a:ext cx="1428760" cy="614304"/>
          </a:xfrm>
          <a:prstGeom prst="flowChartDecision">
            <a:avLst/>
          </a:prstGeom>
          <a:solidFill>
            <a:srgbClr val="00B0F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3881620" y="2059542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비어 있는 스토리지 풀 </a:t>
            </a:r>
            <a:br>
              <a:rPr lang="en-US" altLang="ko-KR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</a:br>
            <a:r>
              <a:rPr lang="en-US" altLang="ko-KR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&gt;16GB</a:t>
            </a:r>
            <a:endParaRPr lang="en-US" altLang="zh-TW" sz="9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84" name="Shape 450"/>
          <p:cNvCxnSpPr>
            <a:stCxn id="63" idx="0"/>
          </p:cNvCxnSpPr>
          <p:nvPr/>
        </p:nvCxnSpPr>
        <p:spPr>
          <a:xfrm rot="16200000" flipH="1">
            <a:off x="4365157" y="1782045"/>
            <a:ext cx="273480" cy="482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5" name="Shape 447"/>
          <p:cNvSpPr/>
          <p:nvPr/>
        </p:nvSpPr>
        <p:spPr>
          <a:xfrm>
            <a:off x="1969776" y="1971399"/>
            <a:ext cx="1249006" cy="47517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스토리지가 읽기</a:t>
            </a:r>
            <a:r>
              <a:rPr lang="en-US" altLang="ko-KR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/</a:t>
            </a:r>
            <a:r>
              <a:rPr lang="ko-KR" altLang="en-US" sz="9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삭제 모드로 진입</a:t>
            </a:r>
            <a:endParaRPr lang="en-US" sz="9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86" name="Shape 450"/>
          <p:cNvCxnSpPr>
            <a:stCxn id="82" idx="1"/>
          </p:cNvCxnSpPr>
          <p:nvPr/>
        </p:nvCxnSpPr>
        <p:spPr>
          <a:xfrm flipH="1">
            <a:off x="3209057" y="2205228"/>
            <a:ext cx="579290" cy="433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7" name="Shape 450"/>
          <p:cNvCxnSpPr>
            <a:stCxn id="85" idx="1"/>
            <a:endCxn id="53" idx="3"/>
          </p:cNvCxnSpPr>
          <p:nvPr/>
        </p:nvCxnSpPr>
        <p:spPr>
          <a:xfrm rot="10800000" flipV="1">
            <a:off x="1540784" y="2208988"/>
            <a:ext cx="428992" cy="57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8" name="Shape 450"/>
          <p:cNvCxnSpPr>
            <a:stCxn id="53" idx="2"/>
            <a:endCxn id="70" idx="0"/>
          </p:cNvCxnSpPr>
          <p:nvPr/>
        </p:nvCxnSpPr>
        <p:spPr>
          <a:xfrm rot="5400000">
            <a:off x="891550" y="2665513"/>
            <a:ext cx="438993" cy="226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9" name="Shape 450"/>
          <p:cNvCxnSpPr/>
          <p:nvPr/>
        </p:nvCxnSpPr>
        <p:spPr>
          <a:xfrm rot="5400000">
            <a:off x="891551" y="3718810"/>
            <a:ext cx="438993" cy="2260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0" name="直線接點 89"/>
          <p:cNvCxnSpPr/>
          <p:nvPr/>
        </p:nvCxnSpPr>
        <p:spPr>
          <a:xfrm rot="10800000">
            <a:off x="5143504" y="3643320"/>
            <a:ext cx="3643338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群組 90"/>
          <p:cNvGrpSpPr/>
          <p:nvPr/>
        </p:nvGrpSpPr>
        <p:grpSpPr>
          <a:xfrm>
            <a:off x="6715140" y="4154805"/>
            <a:ext cx="185870" cy="675556"/>
            <a:chOff x="6728504" y="4127400"/>
            <a:chExt cx="200950" cy="730366"/>
          </a:xfrm>
        </p:grpSpPr>
        <p:sp>
          <p:nvSpPr>
            <p:cNvPr id="92" name="右箭头 99"/>
            <p:cNvSpPr/>
            <p:nvPr/>
          </p:nvSpPr>
          <p:spPr>
            <a:xfrm>
              <a:off x="6728504" y="4722170"/>
              <a:ext cx="200950" cy="135596"/>
            </a:xfrm>
            <a:prstGeom prst="rightArrow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93" name="右箭头 99"/>
            <p:cNvSpPr/>
            <p:nvPr/>
          </p:nvSpPr>
          <p:spPr>
            <a:xfrm>
              <a:off x="6728504" y="4512078"/>
              <a:ext cx="200950" cy="135596"/>
            </a:xfrm>
            <a:prstGeom prst="rightArrow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94" name="右箭头 99"/>
            <p:cNvSpPr/>
            <p:nvPr/>
          </p:nvSpPr>
          <p:spPr>
            <a:xfrm>
              <a:off x="6728504" y="4316586"/>
              <a:ext cx="200950" cy="135596"/>
            </a:xfrm>
            <a:prstGeom prst="rightArrow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  <p:sp>
          <p:nvSpPr>
            <p:cNvPr id="95" name="右箭头 99"/>
            <p:cNvSpPr/>
            <p:nvPr/>
          </p:nvSpPr>
          <p:spPr>
            <a:xfrm>
              <a:off x="6728504" y="4127400"/>
              <a:ext cx="200950" cy="135596"/>
            </a:xfrm>
            <a:prstGeom prst="rightArrow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/>
            </a:p>
          </p:txBody>
        </p:sp>
      </p:grpSp>
      <p:sp>
        <p:nvSpPr>
          <p:cNvPr id="96" name="Shape 449"/>
          <p:cNvSpPr/>
          <p:nvPr/>
        </p:nvSpPr>
        <p:spPr>
          <a:xfrm>
            <a:off x="3571868" y="4322970"/>
            <a:ext cx="1500198" cy="534796"/>
          </a:xfrm>
          <a:prstGeom prst="rect">
            <a:avLst/>
          </a:prstGeom>
          <a:solidFill>
            <a:srgbClr val="80C535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수동</a:t>
            </a:r>
            <a:r>
              <a:rPr lang="en-US" altLang="ko-KR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/</a:t>
            </a:r>
            <a:r>
              <a:rPr lang="ko-KR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일정에 따라 스냅샷 촬영</a:t>
            </a:r>
            <a:endParaRPr 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00" name="群組 99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101" name="五邊形 100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42844" y="214296"/>
            <a:ext cx="8858312" cy="9286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8429652" y="0"/>
            <a:ext cx="582058" cy="634966"/>
            <a:chOff x="8215338" y="0"/>
            <a:chExt cx="785819" cy="857247"/>
          </a:xfrm>
        </p:grpSpPr>
        <p:sp>
          <p:nvSpPr>
            <p:cNvPr id="23" name="五邊形 22"/>
            <p:cNvSpPr/>
            <p:nvPr/>
          </p:nvSpPr>
          <p:spPr>
            <a:xfrm rot="5400000">
              <a:off x="8179624" y="35714"/>
              <a:ext cx="857247" cy="785819"/>
            </a:xfrm>
            <a:prstGeom prst="homePlate">
              <a:avLst>
                <a:gd name="adj" fmla="val 2611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Picture 2" descr="D:\工作進行中\臨時PPT\快照-01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8318665" y="101878"/>
              <a:ext cx="663876" cy="584494"/>
            </a:xfrm>
            <a:prstGeom prst="rect">
              <a:avLst/>
            </a:prstGeom>
            <a:noFill/>
          </p:spPr>
        </p:pic>
      </p:grpSp>
      <p:sp>
        <p:nvSpPr>
          <p:cNvPr id="218" name="Shape 218"/>
          <p:cNvSpPr/>
          <p:nvPr/>
        </p:nvSpPr>
        <p:spPr>
          <a:xfrm>
            <a:off x="356340" y="3409040"/>
            <a:ext cx="7929295" cy="403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       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251552" y="1266955"/>
            <a:ext cx="8892480" cy="13047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ko-KR" altLang="en-US" b="1" dirty="0"/>
              <a:t>변경된 데이터는 볼륨 외부</a:t>
            </a:r>
            <a:r>
              <a:rPr lang="en-US" altLang="ko-KR" b="1" dirty="0"/>
              <a:t>(</a:t>
            </a:r>
            <a:r>
              <a:rPr lang="ko-KR" altLang="en-US" b="1" dirty="0"/>
              <a:t>풀의 할당되지 않은 공간</a:t>
            </a:r>
            <a:r>
              <a:rPr lang="en-US" altLang="ko-KR" b="1" dirty="0"/>
              <a:t>)</a:t>
            </a:r>
            <a:r>
              <a:rPr lang="ko-KR" altLang="en-US" b="1" dirty="0"/>
              <a:t>에 저장</a:t>
            </a:r>
            <a:r>
              <a:rPr lang="en-US" altLang="ko-KR" b="1" dirty="0"/>
              <a:t>:</a:t>
            </a:r>
          </a:p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ko-KR" altLang="en-US" b="1" dirty="0"/>
              <a:t>스냅샷을 위한 빈 공간의 계획 </a:t>
            </a:r>
            <a:r>
              <a:rPr lang="en-US" altLang="ko-KR" b="1" dirty="0"/>
              <a:t>&amp; </a:t>
            </a:r>
            <a:r>
              <a:rPr lang="ko-KR" altLang="en-US" b="1" dirty="0"/>
              <a:t>사전 확보 허용</a:t>
            </a:r>
            <a:endParaRPr lang="en-US" altLang="ko-KR" b="1" dirty="0"/>
          </a:p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ko-KR" altLang="en-US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스냅샷에 의해 사용중인 공간의 모니터링 허용</a:t>
            </a:r>
          </a:p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ko-KR" altLang="en-US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풀에 공간이 있는 경우 스냅샷을 재활용하지 않고 바로 삭제 허용</a:t>
            </a:r>
            <a:endParaRPr lang="en-US" altLang="zh-TW" b="1" dirty="0">
              <a:solidFill>
                <a:srgbClr val="FFC000"/>
              </a:solidFill>
              <a:ea typeface="Microsoft JhengHei"/>
              <a:cs typeface="Microsoft JhengHei"/>
              <a:sym typeface="Microsoft JhengHei"/>
            </a:endParaRPr>
          </a:p>
          <a:p>
            <a:pPr lvl="0" indent="-469900">
              <a:spcBef>
                <a:spcPts val="0"/>
              </a:spcBef>
              <a:buClr>
                <a:srgbClr val="262626"/>
              </a:buClr>
              <a:buSzPts val="2000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스냅샷을 위한 공간 공유를 위한 멀티 볼륨</a:t>
            </a:r>
            <a:r>
              <a:rPr lang="en-US" altLang="ko-KR" b="1" dirty="0">
                <a:ea typeface="Microsoft JhengHei"/>
                <a:cs typeface="Microsoft JhengHei"/>
                <a:sym typeface="Microsoft JhengHei"/>
              </a:rPr>
              <a:t>/LUN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허용</a:t>
            </a:r>
            <a:endParaRPr lang="zh-TW" b="1" i="0" u="none" strike="noStrike" cap="none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827584" y="285734"/>
            <a:ext cx="7848872" cy="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3498" algn="l">
              <a:buClr>
                <a:schemeClr val="dk1"/>
              </a:buClr>
              <a:buSzPts val="1000"/>
            </a:pPr>
            <a:r>
              <a:rPr lang="es-ES" altLang="zh-TW" sz="1800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ko-KR" altLang="en-US" sz="1800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스냅샷</a:t>
            </a:r>
            <a:r>
              <a:rPr lang="en-US" altLang="ko-KR" sz="1800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:</a:t>
            </a:r>
            <a:r>
              <a:rPr lang="en-US" altLang="zh-TW" sz="1800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br>
              <a:rPr lang="en-US" altLang="zh-TW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ko-KR" altLang="en-US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씩 볼륨</a:t>
            </a:r>
            <a:r>
              <a:rPr lang="en-US" altLang="ko-KR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(Thick Volume) </a:t>
            </a:r>
            <a:r>
              <a:rPr lang="ko-KR" altLang="en-US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외부에 저장</a:t>
            </a:r>
            <a:endParaRPr lang="zh-TW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4643438" y="3409040"/>
            <a:ext cx="2736874" cy="40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dk1"/>
              </a:buClr>
              <a:buSzPts val="1400"/>
            </a:pPr>
            <a:r>
              <a:rPr lang="ko-KR" altLang="en-US" sz="1600" b="1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스냅샷에 의해 사용중 </a:t>
            </a:r>
            <a:r>
              <a:rPr lang="en-US" altLang="ko-KR" sz="1600" b="1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(2TB)</a:t>
            </a:r>
            <a:endParaRPr lang="zh-TW" sz="1600" b="1" i="0" u="none" strike="noStrike" cap="none" dirty="0">
              <a:solidFill>
                <a:schemeClr val="dk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7308304" y="3409040"/>
            <a:ext cx="978380" cy="396000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356334" y="3409040"/>
            <a:ext cx="928378" cy="39600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27588" y="3432774"/>
            <a:ext cx="1518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Thick Volume</a:t>
            </a:r>
            <a:endParaRPr lang="zh-TW" altLang="en-US" sz="1600" dirty="0">
              <a:latin typeface="+mj-lt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323528" y="3867894"/>
            <a:ext cx="7992000" cy="40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ko-KR" altLang="en-US" sz="16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스토리지 풀</a:t>
            </a:r>
            <a:endParaRPr lang="zh-TW" sz="1600" b="1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1" name="Shape 254"/>
          <p:cNvSpPr/>
          <p:nvPr/>
        </p:nvSpPr>
        <p:spPr>
          <a:xfrm>
            <a:off x="5214942" y="2616952"/>
            <a:ext cx="3206294" cy="504518"/>
          </a:xfrm>
          <a:prstGeom prst="wedgeRoundRectCallout">
            <a:avLst>
              <a:gd name="adj1" fmla="val -43211"/>
              <a:gd name="adj2" fmla="val 9683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101600" algn="ctr">
              <a:buClr>
                <a:schemeClr val="dk1"/>
              </a:buClr>
              <a:buSzPts val="1600"/>
            </a:pPr>
            <a:r>
              <a:rPr lang="ko-KR" altLang="en-US" sz="1200" b="1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쉬운 스토리지 공간 사용량 모니터링</a:t>
            </a:r>
            <a:endParaRPr lang="zh-TW" altLang="en-US" sz="1200" b="1" dirty="0">
              <a:solidFill>
                <a:schemeClr val="dk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" name="Shape 615" descr="D:\Fullppt\005-PNG이미지\magnifying-glass-18925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43768" y="3214692"/>
            <a:ext cx="1656184" cy="163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五邊形 15"/>
          <p:cNvSpPr/>
          <p:nvPr/>
        </p:nvSpPr>
        <p:spPr>
          <a:xfrm>
            <a:off x="0" y="392185"/>
            <a:ext cx="857224" cy="441899"/>
          </a:xfrm>
          <a:prstGeom prst="homePlate">
            <a:avLst>
              <a:gd name="adj" fmla="val 4077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0" y="357172"/>
            <a:ext cx="785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팁</a:t>
            </a:r>
            <a:r>
              <a:rPr lang="zh-TW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1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28" name="直線接點 27"/>
          <p:cNvCxnSpPr/>
          <p:nvPr/>
        </p:nvCxnSpPr>
        <p:spPr>
          <a:xfrm>
            <a:off x="357158" y="1069964"/>
            <a:ext cx="83582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Shape 107"/>
          <p:cNvSpPr/>
          <p:nvPr/>
        </p:nvSpPr>
        <p:spPr>
          <a:xfrm>
            <a:off x="504458" y="3435846"/>
            <a:ext cx="4139550" cy="3907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文字方塊 43"/>
          <p:cNvSpPr txBox="1"/>
          <p:nvPr/>
        </p:nvSpPr>
        <p:spPr>
          <a:xfrm>
            <a:off x="1043608" y="3457332"/>
            <a:ext cx="3384376" cy="338554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indent="-88900" algn="ctr">
              <a:buClr>
                <a:schemeClr val="dk1"/>
              </a:buClr>
              <a:buSzPts val="1400"/>
            </a:pPr>
            <a:r>
              <a:rPr lang="ko-KR" altLang="en-US" sz="1600" b="1" dirty="0">
                <a:solidFill>
                  <a:schemeClr val="dk1"/>
                </a:solidFill>
                <a:ea typeface="Microsoft JhengHei"/>
                <a:cs typeface="Microsoft JhengHei"/>
                <a:sym typeface="Microsoft JhengHei"/>
              </a:rPr>
              <a:t>씩 볼륨</a:t>
            </a:r>
            <a:endParaRPr lang="zh-TW" altLang="en-US" sz="1600" b="1" dirty="0">
              <a:solidFill>
                <a:schemeClr val="dk1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1" name="Shape 221" descr="「Snapshot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560" y="3394952"/>
            <a:ext cx="431692" cy="431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圓角矩形 77"/>
          <p:cNvSpPr/>
          <p:nvPr/>
        </p:nvSpPr>
        <p:spPr>
          <a:xfrm>
            <a:off x="4932040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圓角矩形 76"/>
          <p:cNvSpPr/>
          <p:nvPr/>
        </p:nvSpPr>
        <p:spPr>
          <a:xfrm>
            <a:off x="1110454" y="2571750"/>
            <a:ext cx="3714776" cy="2229968"/>
          </a:xfrm>
          <a:prstGeom prst="roundRect">
            <a:avLst>
              <a:gd name="adj" fmla="val 369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Shape 101"/>
          <p:cNvSpPr/>
          <p:nvPr/>
        </p:nvSpPr>
        <p:spPr>
          <a:xfrm>
            <a:off x="1261912" y="3289550"/>
            <a:ext cx="7278270" cy="1296144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文字版面配置區 50"/>
          <p:cNvSpPr>
            <a:spLocks noGrp="1"/>
          </p:cNvSpPr>
          <p:nvPr>
            <p:ph type="body" idx="1"/>
          </p:nvPr>
        </p:nvSpPr>
        <p:spPr>
          <a:xfrm>
            <a:off x="214282" y="1071552"/>
            <a:ext cx="8318158" cy="1214446"/>
          </a:xfrm>
        </p:spPr>
        <p:txBody>
          <a:bodyPr/>
          <a:lstStyle/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스냅샷</a:t>
            </a:r>
            <a:r>
              <a:rPr lang="en-US" altLang="zh-TW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(</a:t>
            </a:r>
            <a:r>
              <a:rPr lang="ko-KR" altLang="en-US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쓰기 시 복사</a:t>
            </a:r>
            <a:r>
              <a:rPr lang="en-US" altLang="ko-KR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)</a:t>
            </a:r>
            <a:r>
              <a:rPr lang="en-US" altLang="zh-TW" b="1" dirty="0">
                <a:solidFill>
                  <a:srgbClr val="FFC000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b="1" dirty="0">
                <a:ea typeface="Microsoft JhengHei"/>
                <a:cs typeface="Microsoft JhengHei"/>
                <a:sym typeface="Microsoft JhengHei"/>
              </a:rPr>
              <a:t>기술</a:t>
            </a:r>
            <a:endParaRPr lang="zh-TW" altLang="en-US" b="1" dirty="0">
              <a:ea typeface="Microsoft JhengHei"/>
              <a:cs typeface="Microsoft JhengHei"/>
              <a:sym typeface="Microsoft JhengHei"/>
            </a:endParaRPr>
          </a:p>
          <a:p>
            <a:pPr lvl="0" indent="-342900">
              <a:spcBef>
                <a:spcPts val="0"/>
              </a:spcBef>
              <a:buClr>
                <a:schemeClr val="bg1"/>
              </a:buClr>
              <a:buSzPts val="2000"/>
              <a:buFont typeface="Microsoft JhengHei"/>
              <a:buChar char="•"/>
            </a:pPr>
            <a:r>
              <a:rPr lang="ko-KR" altLang="en-US" b="1" dirty="0"/>
              <a:t>스냅샷 촬영 시 볼륨 내부 블록 동결</a:t>
            </a:r>
            <a:endParaRPr lang="zh-TW" altLang="en-US" sz="1800" b="1" dirty="0"/>
          </a:p>
        </p:txBody>
      </p:sp>
      <p:sp>
        <p:nvSpPr>
          <p:cNvPr id="104" name="Shape 104"/>
          <p:cNvSpPr/>
          <p:nvPr/>
        </p:nvSpPr>
        <p:spPr>
          <a:xfrm>
            <a:off x="1288702" y="2714626"/>
            <a:ext cx="3396772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ko-KR" altLang="en-US" sz="2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스냅샷이 저장된 볼륨</a:t>
            </a:r>
            <a:endParaRPr lang="zh-TW" sz="16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1288701" y="3385803"/>
            <a:ext cx="3357587" cy="5331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5097210" y="2714626"/>
            <a:ext cx="3429024" cy="500066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 algn="ctr">
              <a:buClr>
                <a:schemeClr val="lt1"/>
              </a:buClr>
              <a:buSzPts val="1400"/>
            </a:pPr>
            <a:r>
              <a:rPr lang="ko-KR" altLang="en-US" sz="16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스냅샷이 저장되지 않은 볼륨</a:t>
            </a:r>
            <a:endParaRPr lang="zh-TW" sz="16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5078720" y="3361558"/>
            <a:ext cx="3456000" cy="523200"/>
          </a:xfrm>
          <a:prstGeom prst="rect">
            <a:avLst/>
          </a:prstGeom>
          <a:noFill/>
          <a:ln w="25400" cap="flat" cmpd="sng">
            <a:solidFill>
              <a:srgbClr val="1155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lang="zh-TW" dirty="0"/>
          </a:p>
        </p:txBody>
      </p:sp>
      <p:sp>
        <p:nvSpPr>
          <p:cNvPr id="110" name="Shape 110"/>
          <p:cNvSpPr/>
          <p:nvPr/>
        </p:nvSpPr>
        <p:spPr>
          <a:xfrm>
            <a:off x="5203488" y="3496098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 descr="「Video file icon」的圖片搜尋結果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7407581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7928578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3491880" y="2067694"/>
            <a:ext cx="252000" cy="216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3724668" y="2067694"/>
            <a:ext cx="1553162" cy="236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원래의 블록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5203308" y="2078718"/>
            <a:ext cx="252000" cy="21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5436096" y="2067694"/>
            <a:ext cx="2431508" cy="216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스토리지 풀 공간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0" name="Shape 130" descr="「Snapshot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1582" y="2714626"/>
            <a:ext cx="480062" cy="4800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>
            <a:off x="6245488" y="3496098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>
                <a:solidFill>
                  <a:schemeClr val="lt1"/>
                </a:solidFill>
              </a:rPr>
              <a:t>Z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6826543" y="3496098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5724495" y="3489866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>
                <a:solidFill>
                  <a:schemeClr val="lt1"/>
                </a:solidFill>
              </a:rPr>
              <a:t>Y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151200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lang="zh-TW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2033002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>
                <a:solidFill>
                  <a:schemeClr val="lt1"/>
                </a:solidFill>
              </a:rPr>
              <a:t>B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2553997" y="3507904"/>
            <a:ext cx="404100" cy="307800"/>
          </a:xfrm>
          <a:prstGeom prst="rect">
            <a:avLst/>
          </a:prstGeom>
          <a:solidFill>
            <a:srgbClr val="3C78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altLang="zh-TW" dirty="0">
                <a:solidFill>
                  <a:schemeClr val="lt1"/>
                </a:solidFill>
              </a:rPr>
              <a:t>C</a:t>
            </a:r>
            <a:endParaRPr lang="zh-TW" dirty="0">
              <a:solidFill>
                <a:schemeClr val="lt1"/>
              </a:solidFill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3074992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3595987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4116984" y="3507904"/>
            <a:ext cx="404100" cy="307800"/>
          </a:xfrm>
          <a:prstGeom prst="rect">
            <a:avLst/>
          </a:prstGeom>
          <a:solidFill>
            <a:srgbClr val="A5A5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直線接點 80"/>
          <p:cNvCxnSpPr/>
          <p:nvPr/>
        </p:nvCxnSpPr>
        <p:spPr>
          <a:xfrm rot="5400000">
            <a:off x="939076" y="2964659"/>
            <a:ext cx="500066" cy="158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hape 106"/>
          <p:cNvSpPr txBox="1"/>
          <p:nvPr/>
        </p:nvSpPr>
        <p:spPr>
          <a:xfrm>
            <a:off x="3494160" y="4011910"/>
            <a:ext cx="2806032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88900" algn="ctr">
              <a:buClr>
                <a:srgbClr val="000000"/>
              </a:buClr>
              <a:buSzPts val="1400"/>
            </a:pPr>
            <a:r>
              <a:rPr lang="ko-KR" altLang="en-US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스토리지 풀</a:t>
            </a:r>
            <a:endParaRPr lang="zh-TW" sz="28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" name="Shape 102"/>
          <p:cNvSpPr txBox="1">
            <a:spLocks noGrp="1"/>
          </p:cNvSpPr>
          <p:nvPr>
            <p:ph type="title"/>
          </p:nvPr>
        </p:nvSpPr>
        <p:spPr>
          <a:xfrm>
            <a:off x="214282" y="282671"/>
            <a:ext cx="8643998" cy="655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228600"/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“볼륨 외부” 스냅샷 동작</a:t>
            </a:r>
            <a:endParaRPr lang="zh-TW" i="0" u="none" strike="noStrike" cap="none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43900" y="21429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(1)</a:t>
            </a:r>
            <a:endParaRPr lang="zh-TW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40" name="Picture 2" descr="D:\工作進行中\20170911直播母版16比9\各場PPT元素\20171206\01_A.jpg"/>
          <p:cNvPicPr>
            <a:picLocks noChangeAspect="1" noChangeArrowheads="1"/>
          </p:cNvPicPr>
          <p:nvPr/>
        </p:nvPicPr>
        <p:blipFill>
          <a:blip r:embed="rId3"/>
          <a:srcRect l="21165" t="54547" r="40688" b="14285"/>
          <a:stretch>
            <a:fillRect/>
          </a:stretch>
        </p:blipFill>
        <p:spPr bwMode="auto">
          <a:xfrm>
            <a:off x="1121648" y="1866998"/>
            <a:ext cx="2164468" cy="419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41" name="文字方塊 40"/>
          <p:cNvSpPr txBox="1"/>
          <p:nvPr/>
        </p:nvSpPr>
        <p:spPr>
          <a:xfrm>
            <a:off x="1265094" y="1938131"/>
            <a:ext cx="1886458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스냅샷 동결 영역</a:t>
            </a:r>
            <a:endParaRPr lang="zh-TW" altLang="en-US" sz="12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2" name="Shape 105"/>
          <p:cNvSpPr txBox="1"/>
          <p:nvPr/>
        </p:nvSpPr>
        <p:spPr>
          <a:xfrm>
            <a:off x="214282" y="2803993"/>
            <a:ext cx="938540" cy="307800"/>
          </a:xfrm>
          <a:prstGeom prst="rect">
            <a:avLst/>
          </a:prstGeom>
          <a:solidFill>
            <a:srgbClr val="1155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파일 레벨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Shape 106"/>
          <p:cNvSpPr txBox="1"/>
          <p:nvPr/>
        </p:nvSpPr>
        <p:spPr>
          <a:xfrm>
            <a:off x="142844" y="3501584"/>
            <a:ext cx="1044780" cy="402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88900">
              <a:buClr>
                <a:srgbClr val="000000"/>
              </a:buClr>
              <a:buSzPts val="1400"/>
            </a:pPr>
            <a:r>
              <a:rPr lang="ko-KR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블록 레벨</a:t>
            </a:r>
            <a:endParaRPr lang="zh-TW" sz="1200" b="1" i="0" u="none" strike="noStrike" cap="none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0171101直播QTS4.3.4_ARM(ZH)母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1180</Words>
  <Application>Microsoft Office PowerPoint</Application>
  <PresentationFormat>화면 슬라이드 쇼(16:9)</PresentationFormat>
  <Paragraphs>258</Paragraphs>
  <Slides>24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3" baseType="lpstr">
      <vt:lpstr>Arial Unicode MS</vt:lpstr>
      <vt:lpstr>微軟正黑體</vt:lpstr>
      <vt:lpstr>微軟正黑體</vt:lpstr>
      <vt:lpstr>新細明體</vt:lpstr>
      <vt:lpstr>SimSun</vt:lpstr>
      <vt:lpstr>Arial</vt:lpstr>
      <vt:lpstr>Calibri</vt:lpstr>
      <vt:lpstr>Verdana</vt:lpstr>
      <vt:lpstr>20171101直播QTS4.3.4_ARM(ZH)母版</vt:lpstr>
      <vt:lpstr>PowerPoint 프레젠테이션</vt:lpstr>
      <vt:lpstr>PowerPoint 프레젠테이션</vt:lpstr>
      <vt:lpstr>스냅샷은 모두에게 매우 중요합니다</vt:lpstr>
      <vt:lpstr>QNAP 스냅샷의 기본 아이디어: 보수적이지만 완벽하게</vt:lpstr>
      <vt:lpstr>PowerPoint 프레젠테이션</vt:lpstr>
      <vt:lpstr>데이터 쓰기 실패는 재앙을 불러옵니다 </vt:lpstr>
      <vt:lpstr>공간은 한정되어 있습니다. 그래서 우리는 스냅샷 공간을 관리해야만 합니다</vt:lpstr>
      <vt:lpstr>QNAP 스냅샷:  씩 볼륨(Thick Volume) 외부에 저장</vt:lpstr>
      <vt:lpstr>“볼륨 외부” 스냅샷 동작</vt:lpstr>
      <vt:lpstr>“볼륨 외부” 스냅샷 동작</vt:lpstr>
      <vt:lpstr>스냅샷 우선 순위:  공간이 충분하지 않은 경우 볼륨 동결</vt:lpstr>
      <vt:lpstr>읽기/삭제 모드 해제 방법</vt:lpstr>
      <vt:lpstr>서비스 우선 순위:  스마트 스냅샷 공간 관리 활성화</vt:lpstr>
      <vt:lpstr>스냅샷 “공간” &amp; “품질” 관리</vt:lpstr>
      <vt:lpstr>PowerPoint 프레젠테이션</vt:lpstr>
      <vt:lpstr>PowerPoint 프레젠테이션</vt:lpstr>
      <vt:lpstr>PowerPoint 프레젠테이션</vt:lpstr>
      <vt:lpstr>스냅샷으로부터 시스템 볼륨 분리</vt:lpstr>
      <vt:lpstr>스냅샷을 위한 공간 확보</vt:lpstr>
      <vt:lpstr>더 많은 공간 확보를 위해 씬으로 변환</vt:lpstr>
      <vt:lpstr>스냅샷 복제를 사용해 더 많은 스냅샷 저장</vt:lpstr>
      <vt:lpstr>강조: 스냅샷 사용은 리스크를 수반합니다</vt:lpstr>
      <vt:lpstr>공간 할당을 위한 최선의 방법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NAS 儲存與快照空間管理 密技大公開!</dc:title>
  <dc:creator>Coco Chiang</dc:creator>
  <cp:lastModifiedBy>Jay Cho</cp:lastModifiedBy>
  <cp:revision>177</cp:revision>
  <dcterms:modified xsi:type="dcterms:W3CDTF">2018-03-05T09:45:52Z</dcterms:modified>
</cp:coreProperties>
</file>