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handoutMasterIdLst>
    <p:handoutMasterId r:id="rId27"/>
  </p:handoutMasterIdLst>
  <p:sldIdLst>
    <p:sldId id="257" r:id="rId2"/>
    <p:sldId id="258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5C8"/>
    <a:srgbClr val="1155FF"/>
    <a:srgbClr val="B5D3E7"/>
    <a:srgbClr val="80C535"/>
    <a:srgbClr val="FF2DE6"/>
    <a:srgbClr val="00F050"/>
  </p:clrMru>
</p:presentationPr>
</file>

<file path=ppt/tableStyles.xml><?xml version="1.0" encoding="utf-8"?>
<a:tblStyleLst xmlns:a="http://schemas.openxmlformats.org/drawingml/2006/main" def="{B46A843D-8035-47AC-9A53-99EBB961FDEC}">
  <a:tblStyle styleId="{B46A843D-8035-47AC-9A53-99EBB961FDE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8" autoAdjust="0"/>
    <p:restoredTop sz="97594" autoAdjust="0"/>
  </p:normalViewPr>
  <p:slideViewPr>
    <p:cSldViewPr>
      <p:cViewPr varScale="1">
        <p:scale>
          <a:sx n="93" d="100"/>
          <a:sy n="93" d="100"/>
        </p:scale>
        <p:origin x="-846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8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0B0C8-C3F0-4D9D-8518-94738E11D016}" type="datetimeFigureOut">
              <a:rPr lang="zh-TW" altLang="en-US" smtClean="0"/>
              <a:pPr/>
              <a:t>2017/12/7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A0E73-379E-4D0B-A3CD-BAF2E274D05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28600" marR="0" lvl="1" indent="-1397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57200" marR="0" lvl="2" indent="-3683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85800" marR="0" lvl="3" indent="-5969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914400" marR="0" lvl="4" indent="-8255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43000" marR="0" lvl="5" indent="-10541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371600" marR="0" lvl="6" indent="-12827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600200" marR="0" lvl="7" indent="-15113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-17399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1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Shape 30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16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2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24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0800" algn="l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8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0800" algn="l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8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-428660" y="220702"/>
            <a:ext cx="792093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2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29"/>
          <p:cNvSpPr/>
          <p:nvPr/>
        </p:nvSpPr>
        <p:spPr>
          <a:xfrm>
            <a:off x="-422385" y="282399"/>
            <a:ext cx="638645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500034" y="285734"/>
            <a:ext cx="8286808" cy="655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218698" y="282399"/>
            <a:ext cx="8629580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8606190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50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ts val="2200"/>
              <a:buFont typeface="Arial"/>
              <a:buNone/>
              <a:defRPr sz="1600" b="0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81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214282" y="282671"/>
            <a:ext cx="8643998" cy="655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2800" b="1" i="0" u="none" strike="noStrike" cap="none">
                <a:solidFill>
                  <a:srgbClr val="002060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>
            <a:endParaRPr dirty="0"/>
          </a:p>
        </p:txBody>
      </p:sp>
      <p:grpSp>
        <p:nvGrpSpPr>
          <p:cNvPr id="10" name="群組 9"/>
          <p:cNvGrpSpPr/>
          <p:nvPr userDrawn="1"/>
        </p:nvGrpSpPr>
        <p:grpSpPr>
          <a:xfrm>
            <a:off x="8429652" y="0"/>
            <a:ext cx="582058" cy="634966"/>
            <a:chOff x="8215338" y="0"/>
            <a:chExt cx="785819" cy="857247"/>
          </a:xfrm>
        </p:grpSpPr>
        <p:sp>
          <p:nvSpPr>
            <p:cNvPr id="11" name="五邊形 10"/>
            <p:cNvSpPr/>
            <p:nvPr userDrawn="1"/>
          </p:nvSpPr>
          <p:spPr>
            <a:xfrm rot="5400000">
              <a:off x="8179624" y="35714"/>
              <a:ext cx="857247" cy="785819"/>
            </a:xfrm>
            <a:prstGeom prst="homePlate">
              <a:avLst>
                <a:gd name="adj" fmla="val 2611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" name="Picture 2" descr="D:\工作進行中\臨時PPT\快照-01.png"/>
            <p:cNvPicPr>
              <a:picLocks noChangeAspect="1" noChangeArrowheads="1"/>
            </p:cNvPicPr>
            <p:nvPr userDrawn="1"/>
          </p:nvPicPr>
          <p:blipFill>
            <a:blip r:embed="rId2"/>
            <a:stretch>
              <a:fillRect/>
            </a:stretch>
          </p:blipFill>
          <p:spPr bwMode="auto">
            <a:xfrm>
              <a:off x="8318665" y="101878"/>
              <a:ext cx="663876" cy="584494"/>
            </a:xfrm>
            <a:prstGeom prst="rect">
              <a:avLst/>
            </a:prstGeom>
            <a:noFill/>
          </p:spPr>
        </p:pic>
      </p:grpSp>
      <p:pic>
        <p:nvPicPr>
          <p:cNvPr id="15" name="Picture 2" descr="D:\工作進行中\20170911直播母版16比9\各場PPT元素\20171206\qnap_logo.png"/>
          <p:cNvPicPr>
            <a:picLocks noChangeAspect="1" noChangeArrowheads="1"/>
          </p:cNvPicPr>
          <p:nvPr userDrawn="1"/>
        </p:nvPicPr>
        <p:blipFill>
          <a:blip r:embed="rId3">
            <a:lum bright="-10000"/>
          </a:blip>
          <a:stretch>
            <a:fillRect/>
          </a:stretch>
        </p:blipFill>
        <p:spPr bwMode="auto">
          <a:xfrm>
            <a:off x="193188" y="4857766"/>
            <a:ext cx="878350" cy="169446"/>
          </a:xfrm>
          <a:prstGeom prst="rect">
            <a:avLst/>
          </a:prstGeom>
          <a:noFill/>
        </p:spPr>
      </p:pic>
      <p:sp>
        <p:nvSpPr>
          <p:cNvPr id="16" name="矩形 15"/>
          <p:cNvSpPr/>
          <p:nvPr userDrawn="1"/>
        </p:nvSpPr>
        <p:spPr>
          <a:xfrm flipV="1">
            <a:off x="0" y="5097799"/>
            <a:ext cx="9144000" cy="45719"/>
          </a:xfrm>
          <a:prstGeom prst="rect">
            <a:avLst/>
          </a:prstGeom>
          <a:gradFill>
            <a:gsLst>
              <a:gs pos="0">
                <a:srgbClr val="15C2FF"/>
              </a:gs>
              <a:gs pos="100000">
                <a:srgbClr val="4CE6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 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Shape 44" descr="20171028_NEW_PPT母片_收尾_O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8100" y="-27057"/>
            <a:ext cx="9240199" cy="5197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只有標題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2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47"/>
          <p:cNvSpPr/>
          <p:nvPr/>
        </p:nvSpPr>
        <p:spPr>
          <a:xfrm>
            <a:off x="274865" y="282399"/>
            <a:ext cx="8502093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1592321" y="285734"/>
            <a:ext cx="7194521" cy="655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274865" y="282399"/>
            <a:ext cx="1099460" cy="658810"/>
          </a:xfrm>
          <a:prstGeom prst="snip1Rect">
            <a:avLst>
              <a:gd name="adj" fmla="val 16667"/>
            </a:avLst>
          </a:prstGeom>
          <a:gradFill>
            <a:gsLst>
              <a:gs pos="0">
                <a:srgbClr val="D13F3B"/>
              </a:gs>
              <a:gs pos="100000">
                <a:srgbClr val="FF9995"/>
              </a:gs>
            </a:gsLst>
            <a:lin ang="16200000" scaled="0"/>
          </a:gradFill>
          <a:ln w="9525" cap="flat" cmpd="sng">
            <a:solidFill>
              <a:srgbClr val="BD4B4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wo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214282" y="1152475"/>
            <a:ext cx="4097318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4714876" y="1152475"/>
            <a:ext cx="4143404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lvl="2" indent="0" rtl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lvl="3" indent="0" rtl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lvl="4" indent="0" rtl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lvl="5" indent="0" rtl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6pPr>
            <a:lvl7pPr lvl="6" indent="0" rtl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7pPr>
            <a:lvl8pPr lvl="7" indent="0" rtl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lvl="8" indent="0" rtl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894450" y="204800"/>
            <a:ext cx="4792200" cy="438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363900" cy="351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6262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262626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262626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及物件 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357158" y="357172"/>
            <a:ext cx="8501024" cy="78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SzPts val="1800"/>
              <a:buFont typeface="Arial" pitchFamily="34" charset="0"/>
              <a:buChar char="•"/>
              <a:defRPr sz="18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114300" marR="0" lvl="1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" marR="0" lvl="2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4300" marR="0" lvl="3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300" marR="0" lvl="4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3200" marR="0" lvl="5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3200" marR="0" lvl="6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03200" marR="0" lvl="7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03200" marR="0" lvl="8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只有LOGO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工作進行中\20170911直播母版16比9\各場PPT元素\20171206\BACK_1206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7" name="Picture 2" descr="D:\工作進行中\20170911直播母版16比9\各場PPT元素\20171206\qnap_logo-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8610"/>
            <a:ext cx="1627268" cy="31406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區段標題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1357289" y="3305175"/>
            <a:ext cx="6500859" cy="10223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lvl="2" indent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lvl="3" indent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lvl="4" indent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lvl="5" indent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6pPr>
            <a:lvl7pPr lvl="6" indent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7pPr>
            <a:lvl8pPr lvl="7" indent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lvl="8" indent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357289" y="2179638"/>
            <a:ext cx="6500859" cy="1125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8472618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50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81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" name="Shape 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chemeClr val="bg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chemeClr val="bg1"/>
        </a:buClr>
        <a:buNone/>
        <a:defRPr sz="1400" b="0" i="0" u="none" strike="noStrike" cap="none" baseline="0">
          <a:solidFill>
            <a:schemeClr val="bg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11.png"/><Relationship Id="rId5" Type="http://schemas.openxmlformats.org/officeDocument/2006/relationships/image" Target="../media/image28.png"/><Relationship Id="rId10" Type="http://schemas.openxmlformats.org/officeDocument/2006/relationships/image" Target="../media/image1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1.png"/><Relationship Id="rId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3.png"/><Relationship Id="rId7" Type="http://schemas.openxmlformats.org/officeDocument/2006/relationships/image" Target="../media/image3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image" Target="../media/image11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jpe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 rot="494545">
            <a:off x="6953068" y="1134039"/>
            <a:ext cx="1923922" cy="568868"/>
            <a:chOff x="6254815" y="2263844"/>
            <a:chExt cx="1971462" cy="642942"/>
          </a:xfrm>
        </p:grpSpPr>
        <p:sp>
          <p:nvSpPr>
            <p:cNvPr id="16" name="矩形圖說文字 15"/>
            <p:cNvSpPr/>
            <p:nvPr/>
          </p:nvSpPr>
          <p:spPr>
            <a:xfrm>
              <a:off x="6262296" y="2263844"/>
              <a:ext cx="1945662" cy="642942"/>
            </a:xfrm>
            <a:prstGeom prst="wedgeRectCallout">
              <a:avLst>
                <a:gd name="adj1" fmla="val 206"/>
                <a:gd name="adj2" fmla="val 9646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6254815" y="2265039"/>
              <a:ext cx="19714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Best </a:t>
              </a:r>
            </a:p>
            <a:p>
              <a:pPr algn="ctr"/>
              <a:r>
                <a:rPr lang="en-US" altLang="zh-TW" sz="16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Practice Reveal</a:t>
              </a:r>
              <a:endParaRPr lang="zh-TW" alt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Shape 79"/>
          <p:cNvSpPr txBox="1">
            <a:spLocks/>
          </p:cNvSpPr>
          <p:nvPr/>
        </p:nvSpPr>
        <p:spPr>
          <a:xfrm>
            <a:off x="285720" y="1857370"/>
            <a:ext cx="8358246" cy="2071702"/>
          </a:xfrm>
          <a:prstGeom prst="rect">
            <a:avLst/>
          </a:prstGeom>
          <a:noFill/>
          <a:ln>
            <a:noFill/>
          </a:ln>
          <a:effectLst>
            <a:outerShdw blurRad="330200" dir="2700000" algn="ctr" rotWithShape="0">
              <a:schemeClr val="tx1"/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66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1050"/>
              <a:buFont typeface="Arial"/>
              <a:buNone/>
              <a:tabLst/>
              <a:defRPr/>
            </a:pPr>
            <a:r>
              <a:rPr kumimoji="0" lang="zh-TW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QNAP NAS</a:t>
            </a:r>
            <a:br>
              <a:rPr kumimoji="0" lang="zh-TW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kumimoji="0" lang="en-US" altLang="zh-TW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Snapshot</a:t>
            </a:r>
            <a:r>
              <a:rPr kumimoji="0" lang="en-US" altLang="zh-TW" sz="4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&amp; Storage</a:t>
            </a:r>
            <a:r>
              <a:rPr kumimoji="0" lang="zh-TW" altLang="en-US" sz="4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en-US" altLang="zh-TW" sz="4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Management  </a:t>
            </a:r>
            <a:endParaRPr kumimoji="0" lang="zh-TW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9" name="Picture 2" descr="D:\工作進行中\臨時PPT\快照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57958" y="1928808"/>
            <a:ext cx="1000190" cy="1000190"/>
          </a:xfrm>
          <a:prstGeom prst="rect">
            <a:avLst/>
          </a:prstGeom>
          <a:noFill/>
        </p:spPr>
      </p:pic>
      <p:sp>
        <p:nvSpPr>
          <p:cNvPr id="21" name="矩形 20"/>
          <p:cNvSpPr/>
          <p:nvPr/>
        </p:nvSpPr>
        <p:spPr>
          <a:xfrm flipV="1">
            <a:off x="0" y="4929204"/>
            <a:ext cx="9144000" cy="214314"/>
          </a:xfrm>
          <a:prstGeom prst="rect">
            <a:avLst/>
          </a:prstGeom>
          <a:gradFill>
            <a:gsLst>
              <a:gs pos="0">
                <a:srgbClr val="15C2FF"/>
              </a:gs>
              <a:gs pos="100000">
                <a:srgbClr val="4CE6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字版面配置區 50"/>
          <p:cNvSpPr>
            <a:spLocks noGrp="1"/>
          </p:cNvSpPr>
          <p:nvPr>
            <p:ph type="body" idx="1"/>
          </p:nvPr>
        </p:nvSpPr>
        <p:spPr>
          <a:xfrm>
            <a:off x="142844" y="915566"/>
            <a:ext cx="8858312" cy="1214446"/>
          </a:xfrm>
        </p:spPr>
        <p:txBody>
          <a:bodyPr/>
          <a:lstStyle/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b="1" dirty="0" smtClean="0">
                <a:ea typeface="Microsoft JhengHei"/>
                <a:cs typeface="Microsoft JhengHei"/>
                <a:sym typeface="Microsoft JhengHei"/>
              </a:rPr>
              <a:t>When frozen data blocks is to be modified, new data (A', B' and C') will be stored in data blocks outside of the volume </a:t>
            </a: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b="1" dirty="0" smtClean="0">
                <a:ea typeface="Microsoft JhengHei"/>
                <a:cs typeface="Microsoft JhengHei"/>
                <a:sym typeface="Microsoft JhengHei"/>
              </a:rPr>
              <a:t>For volumes without snapshots, data blocks will be overwritten directly with guaranteed space usage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28600"/>
            <a:r>
              <a:rPr lang="en-US" altLang="zh-TW" dirty="0" smtClean="0">
                <a:ea typeface="Microsoft JhengHei"/>
                <a:cs typeface="Microsoft JhengHei"/>
                <a:sym typeface="Microsoft JhengHei"/>
              </a:rPr>
              <a:t>The "outside of  the volume" snapshots operation</a:t>
            </a:r>
            <a:endParaRPr lang="zh-TW" i="0" u="none" strike="noStrike" cap="none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5" name="Shape 115" descr="「Video file icon」的圖片搜尋結果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Shape 113"/>
          <p:cNvSpPr/>
          <p:nvPr/>
        </p:nvSpPr>
        <p:spPr>
          <a:xfrm>
            <a:off x="4981986" y="2152750"/>
            <a:ext cx="252000" cy="21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5233416" y="2152750"/>
            <a:ext cx="1553162" cy="2363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Modified Block</a:t>
            </a:r>
            <a:endParaRPr lang="zh-TW" sz="12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9" name="圓角矩形 58"/>
          <p:cNvSpPr/>
          <p:nvPr/>
        </p:nvSpPr>
        <p:spPr>
          <a:xfrm>
            <a:off x="4902970" y="2571750"/>
            <a:ext cx="3714776" cy="2229968"/>
          </a:xfrm>
          <a:prstGeom prst="roundRect">
            <a:avLst>
              <a:gd name="adj" fmla="val 369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圓角矩形 59"/>
          <p:cNvSpPr/>
          <p:nvPr/>
        </p:nvSpPr>
        <p:spPr>
          <a:xfrm>
            <a:off x="1081384" y="2571750"/>
            <a:ext cx="3714776" cy="2229968"/>
          </a:xfrm>
          <a:prstGeom prst="roundRect">
            <a:avLst>
              <a:gd name="adj" fmla="val 369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Shape 101"/>
          <p:cNvSpPr/>
          <p:nvPr/>
        </p:nvSpPr>
        <p:spPr>
          <a:xfrm>
            <a:off x="1232842" y="3289550"/>
            <a:ext cx="7278270" cy="1296144"/>
          </a:xfrm>
          <a:prstGeom prst="rect">
            <a:avLst/>
          </a:prstGeom>
          <a:solidFill>
            <a:schemeClr val="accent5">
              <a:lumMod val="75000"/>
              <a:alpha val="90000"/>
            </a:schemeClr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104"/>
          <p:cNvSpPr/>
          <p:nvPr/>
        </p:nvSpPr>
        <p:spPr>
          <a:xfrm>
            <a:off x="1259632" y="2714626"/>
            <a:ext cx="3396772" cy="500066"/>
          </a:xfrm>
          <a:prstGeom prst="rect">
            <a:avLst/>
          </a:prstGeom>
          <a:solidFill>
            <a:srgbClr val="1155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chemeClr val="lt1"/>
              </a:buClr>
              <a:buSzPts val="1400"/>
            </a:pPr>
            <a:r>
              <a:rPr lang="zh-TW" sz="1600" b="1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    </a:t>
            </a:r>
            <a:r>
              <a:rPr lang="en-US" altLang="zh-TW" sz="1600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Volume With snapshots</a:t>
            </a:r>
            <a:endParaRPr lang="zh-TW" altLang="zh-TW" sz="160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3" name="Shape 105"/>
          <p:cNvSpPr txBox="1"/>
          <p:nvPr/>
        </p:nvSpPr>
        <p:spPr>
          <a:xfrm>
            <a:off x="214282" y="2803993"/>
            <a:ext cx="938540" cy="307800"/>
          </a:xfrm>
          <a:prstGeom prst="rect">
            <a:avLst/>
          </a:prstGeom>
          <a:solidFill>
            <a:srgbClr val="1155FF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File Level</a:t>
            </a:r>
            <a:endParaRPr lang="zh-TW" sz="12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4" name="Shape 106"/>
          <p:cNvSpPr txBox="1"/>
          <p:nvPr/>
        </p:nvSpPr>
        <p:spPr>
          <a:xfrm>
            <a:off x="142844" y="3501584"/>
            <a:ext cx="1044780" cy="4028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Block Level</a:t>
            </a:r>
            <a:endParaRPr lang="zh-TW" sz="12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5" name="Shape 107"/>
          <p:cNvSpPr/>
          <p:nvPr/>
        </p:nvSpPr>
        <p:spPr>
          <a:xfrm>
            <a:off x="1259631" y="3385803"/>
            <a:ext cx="3357587" cy="5331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Shape 108"/>
          <p:cNvSpPr/>
          <p:nvPr/>
        </p:nvSpPr>
        <p:spPr>
          <a:xfrm>
            <a:off x="5068140" y="2714626"/>
            <a:ext cx="3429024" cy="500066"/>
          </a:xfrm>
          <a:prstGeom prst="rect">
            <a:avLst/>
          </a:prstGeom>
          <a:solidFill>
            <a:srgbClr val="1155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sz="1600" b="1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Volume without snapshots </a:t>
            </a:r>
            <a:endParaRPr lang="zh-TW" sz="1600" b="1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8" name="Shape 109"/>
          <p:cNvSpPr/>
          <p:nvPr/>
        </p:nvSpPr>
        <p:spPr>
          <a:xfrm>
            <a:off x="5049650" y="3361558"/>
            <a:ext cx="3380002" cy="523200"/>
          </a:xfrm>
          <a:prstGeom prst="rect">
            <a:avLst/>
          </a:prstGeom>
          <a:noFill/>
          <a:ln w="25400" cap="flat" cmpd="sng">
            <a:solidFill>
              <a:schemeClr val="accent5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dirty="0"/>
          </a:p>
        </p:txBody>
      </p:sp>
      <p:sp>
        <p:nvSpPr>
          <p:cNvPr id="69" name="Shape 110"/>
          <p:cNvSpPr/>
          <p:nvPr/>
        </p:nvSpPr>
        <p:spPr>
          <a:xfrm>
            <a:off x="5174418" y="3496098"/>
            <a:ext cx="404100" cy="307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X’</a:t>
            </a:r>
            <a:endParaRPr lang="zh-TW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Shape 126"/>
          <p:cNvSpPr/>
          <p:nvPr/>
        </p:nvSpPr>
        <p:spPr>
          <a:xfrm>
            <a:off x="7378511" y="3496098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Shape 127"/>
          <p:cNvSpPr/>
          <p:nvPr/>
        </p:nvSpPr>
        <p:spPr>
          <a:xfrm>
            <a:off x="7899508" y="3496098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Shape 130" descr="「Snapshot icon」的圖片搜尋結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7624" y="2714626"/>
            <a:ext cx="480062" cy="480062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139"/>
          <p:cNvSpPr/>
          <p:nvPr/>
        </p:nvSpPr>
        <p:spPr>
          <a:xfrm>
            <a:off x="6216418" y="3496098"/>
            <a:ext cx="404100" cy="307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dirty="0" smtClean="0">
                <a:solidFill>
                  <a:schemeClr val="lt1"/>
                </a:solidFill>
              </a:rPr>
              <a:t>Z’</a:t>
            </a:r>
            <a:endParaRPr lang="zh-TW" dirty="0">
              <a:solidFill>
                <a:schemeClr val="lt1"/>
              </a:solidFill>
            </a:endParaRPr>
          </a:p>
        </p:txBody>
      </p:sp>
      <p:sp>
        <p:nvSpPr>
          <p:cNvPr id="74" name="Shape 140"/>
          <p:cNvSpPr/>
          <p:nvPr/>
        </p:nvSpPr>
        <p:spPr>
          <a:xfrm>
            <a:off x="6797473" y="3496098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144"/>
          <p:cNvSpPr/>
          <p:nvPr/>
        </p:nvSpPr>
        <p:spPr>
          <a:xfrm>
            <a:off x="5695425" y="3489866"/>
            <a:ext cx="404100" cy="307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dirty="0" smtClean="0">
                <a:solidFill>
                  <a:schemeClr val="lt1"/>
                </a:solidFill>
              </a:rPr>
              <a:t>Y’</a:t>
            </a:r>
            <a:endParaRPr lang="zh-TW" dirty="0">
              <a:solidFill>
                <a:schemeClr val="lt1"/>
              </a:solidFill>
            </a:endParaRPr>
          </a:p>
        </p:txBody>
      </p:sp>
      <p:sp>
        <p:nvSpPr>
          <p:cNvPr id="76" name="Shape 118"/>
          <p:cNvSpPr/>
          <p:nvPr/>
        </p:nvSpPr>
        <p:spPr>
          <a:xfrm>
            <a:off x="1482937" y="3507904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lang="zh-TW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119"/>
          <p:cNvSpPr/>
          <p:nvPr/>
        </p:nvSpPr>
        <p:spPr>
          <a:xfrm>
            <a:off x="2003932" y="3507904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dirty="0" smtClean="0">
                <a:solidFill>
                  <a:schemeClr val="lt1"/>
                </a:solidFill>
              </a:rPr>
              <a:t>B</a:t>
            </a:r>
            <a:endParaRPr lang="zh-TW" dirty="0">
              <a:solidFill>
                <a:schemeClr val="lt1"/>
              </a:solidFill>
            </a:endParaRPr>
          </a:p>
        </p:txBody>
      </p:sp>
      <p:sp>
        <p:nvSpPr>
          <p:cNvPr id="82" name="Shape 120"/>
          <p:cNvSpPr/>
          <p:nvPr/>
        </p:nvSpPr>
        <p:spPr>
          <a:xfrm>
            <a:off x="2524927" y="3507904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dirty="0" smtClean="0">
                <a:solidFill>
                  <a:schemeClr val="lt1"/>
                </a:solidFill>
              </a:rPr>
              <a:t>C</a:t>
            </a:r>
            <a:endParaRPr lang="zh-TW" dirty="0">
              <a:solidFill>
                <a:schemeClr val="lt1"/>
              </a:solidFill>
            </a:endParaRPr>
          </a:p>
        </p:txBody>
      </p:sp>
      <p:sp>
        <p:nvSpPr>
          <p:cNvPr id="83" name="Shape 121"/>
          <p:cNvSpPr/>
          <p:nvPr/>
        </p:nvSpPr>
        <p:spPr>
          <a:xfrm>
            <a:off x="3045922" y="3507904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Shape 122"/>
          <p:cNvSpPr/>
          <p:nvPr/>
        </p:nvSpPr>
        <p:spPr>
          <a:xfrm>
            <a:off x="3566917" y="3507904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123"/>
          <p:cNvSpPr/>
          <p:nvPr/>
        </p:nvSpPr>
        <p:spPr>
          <a:xfrm>
            <a:off x="4087914" y="3507904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" name="直線接點 85"/>
          <p:cNvCxnSpPr/>
          <p:nvPr/>
        </p:nvCxnSpPr>
        <p:spPr>
          <a:xfrm rot="5400000">
            <a:off x="910006" y="2964659"/>
            <a:ext cx="500066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Shape 106"/>
          <p:cNvSpPr txBox="1"/>
          <p:nvPr/>
        </p:nvSpPr>
        <p:spPr>
          <a:xfrm>
            <a:off x="3786182" y="4010770"/>
            <a:ext cx="3090074" cy="4028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2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Storage Pool</a:t>
            </a:r>
            <a:endParaRPr lang="zh-TW" sz="28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9" name="Shape 111"/>
          <p:cNvSpPr/>
          <p:nvPr/>
        </p:nvSpPr>
        <p:spPr>
          <a:xfrm>
            <a:off x="3214678" y="2152750"/>
            <a:ext cx="252000" cy="2160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112"/>
          <p:cNvSpPr txBox="1"/>
          <p:nvPr/>
        </p:nvSpPr>
        <p:spPr>
          <a:xfrm>
            <a:off x="3447466" y="2152750"/>
            <a:ext cx="1553162" cy="2363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>
              <a:buClr>
                <a:srgbClr val="000000"/>
              </a:buClr>
              <a:buSzPts val="1400"/>
            </a:pPr>
            <a:r>
              <a:rPr lang="en-US" altLang="zh-TW" sz="1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Original Block</a:t>
            </a:r>
            <a:endParaRPr lang="zh-TW" altLang="zh-TW" sz="12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1" name="Shape 113"/>
          <p:cNvSpPr/>
          <p:nvPr/>
        </p:nvSpPr>
        <p:spPr>
          <a:xfrm>
            <a:off x="6786578" y="2152750"/>
            <a:ext cx="252000" cy="216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114"/>
          <p:cNvSpPr txBox="1"/>
          <p:nvPr/>
        </p:nvSpPr>
        <p:spPr>
          <a:xfrm>
            <a:off x="7019366" y="2141726"/>
            <a:ext cx="1783436" cy="21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Storage Pool Space</a:t>
            </a:r>
            <a:endParaRPr lang="zh-TW" sz="12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3" name="Picture 2" descr="D:\工作進行中\20170911直播母版16比9\各場PPT元素\20171206\01_A.jpg"/>
          <p:cNvPicPr>
            <a:picLocks noChangeAspect="1" noChangeArrowheads="1"/>
          </p:cNvPicPr>
          <p:nvPr/>
        </p:nvPicPr>
        <p:blipFill>
          <a:blip r:embed="rId3"/>
          <a:srcRect l="21165" t="54547" r="40688" b="14285"/>
          <a:stretch>
            <a:fillRect/>
          </a:stretch>
        </p:blipFill>
        <p:spPr bwMode="auto">
          <a:xfrm>
            <a:off x="895364" y="2067694"/>
            <a:ext cx="2164468" cy="419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sp>
        <p:nvSpPr>
          <p:cNvPr id="94" name="文字方塊 93"/>
          <p:cNvSpPr txBox="1"/>
          <p:nvPr/>
        </p:nvSpPr>
        <p:spPr>
          <a:xfrm>
            <a:off x="1038810" y="2138827"/>
            <a:ext cx="1886458" cy="2769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Snapshot Frozen Zone</a:t>
            </a:r>
            <a:endParaRPr lang="zh-TW" altLang="en-US" sz="1200" b="1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95" name="Shape 109"/>
          <p:cNvSpPr/>
          <p:nvPr/>
        </p:nvSpPr>
        <p:spPr>
          <a:xfrm>
            <a:off x="1835696" y="4010770"/>
            <a:ext cx="1944216" cy="523200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dirty="0"/>
          </a:p>
        </p:txBody>
      </p:sp>
      <p:sp>
        <p:nvSpPr>
          <p:cNvPr id="96" name="Shape 126"/>
          <p:cNvSpPr/>
          <p:nvPr/>
        </p:nvSpPr>
        <p:spPr>
          <a:xfrm>
            <a:off x="2638791" y="4135018"/>
            <a:ext cx="404100" cy="307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B’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Shape 127"/>
          <p:cNvSpPr/>
          <p:nvPr/>
        </p:nvSpPr>
        <p:spPr>
          <a:xfrm>
            <a:off x="3159788" y="4135018"/>
            <a:ext cx="404100" cy="307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C’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140"/>
          <p:cNvSpPr/>
          <p:nvPr/>
        </p:nvSpPr>
        <p:spPr>
          <a:xfrm>
            <a:off x="2057753" y="4135018"/>
            <a:ext cx="404100" cy="307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A’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0" name="直線單箭頭接點 99"/>
          <p:cNvCxnSpPr>
            <a:stCxn id="76" idx="2"/>
          </p:cNvCxnSpPr>
          <p:nvPr/>
        </p:nvCxnSpPr>
        <p:spPr>
          <a:xfrm>
            <a:off x="1684987" y="3815704"/>
            <a:ext cx="438741" cy="26707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單箭頭接點 102"/>
          <p:cNvCxnSpPr/>
          <p:nvPr/>
        </p:nvCxnSpPr>
        <p:spPr>
          <a:xfrm>
            <a:off x="2195736" y="3794746"/>
            <a:ext cx="438741" cy="26707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單箭頭接點 115"/>
          <p:cNvCxnSpPr/>
          <p:nvPr/>
        </p:nvCxnSpPr>
        <p:spPr>
          <a:xfrm>
            <a:off x="2771800" y="3794746"/>
            <a:ext cx="438741" cy="26707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8128872" y="214296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 smtClean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(2)</a:t>
            </a:r>
            <a:endParaRPr lang="zh-TW" altLang="en-US" sz="1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42844" y="214296"/>
            <a:ext cx="8858312" cy="9286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直線接點 15"/>
          <p:cNvCxnSpPr/>
          <p:nvPr/>
        </p:nvCxnSpPr>
        <p:spPr>
          <a:xfrm>
            <a:off x="357158" y="1069964"/>
            <a:ext cx="835824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3219822"/>
            <a:ext cx="8875713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179512" y="1203598"/>
            <a:ext cx="8821644" cy="136815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68300">
              <a:spcBef>
                <a:spcPts val="0"/>
              </a:spcBef>
              <a:buFont typeface="Microsoft JhengHei"/>
              <a:buChar char="•"/>
            </a:pPr>
            <a:r>
              <a:rPr lang="en-US" altLang="zh-TW" b="1" dirty="0" smtClean="0"/>
              <a:t>The volume/LUN can actively detect snapshot space usage and enter Read/Delete Mode when space for snapshots is not enough</a:t>
            </a:r>
            <a:endParaRPr lang="en-US" altLang="zh-TW" b="1" dirty="0" smtClean="0">
              <a:solidFill>
                <a:srgbClr val="FFC000"/>
              </a:solidFill>
            </a:endParaRPr>
          </a:p>
          <a:p>
            <a:pPr marL="457200" lvl="0" indent="-368300">
              <a:spcBef>
                <a:spcPts val="0"/>
              </a:spcBef>
              <a:buFont typeface="Microsoft JhengHei"/>
              <a:buChar char="•"/>
            </a:pPr>
            <a:r>
              <a:rPr lang="en-US" altLang="zh-TW" b="1" dirty="0" smtClean="0">
                <a:solidFill>
                  <a:srgbClr val="FFC000"/>
                </a:solidFill>
              </a:rPr>
              <a:t>This is to prevent data from being changed and to ensure snapshots can be reverted</a:t>
            </a:r>
          </a:p>
          <a:p>
            <a:pPr marL="457200" lvl="0" indent="-368300">
              <a:spcBef>
                <a:spcPts val="0"/>
              </a:spcBef>
              <a:buFont typeface="Microsoft JhengHei"/>
              <a:buChar char="•"/>
            </a:pPr>
            <a:r>
              <a:rPr lang="en-US" altLang="zh-TW" b="1" dirty="0" smtClean="0"/>
              <a:t>User can further assign Snapshot Guaranteed Space to ensure snapshot can be stored </a:t>
            </a:r>
            <a:endParaRPr lang="zh-TW" b="1" dirty="0">
              <a:solidFill>
                <a:srgbClr val="FFC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785786" y="285734"/>
            <a:ext cx="8110850" cy="6555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l"/>
            <a:r>
              <a:rPr lang="en-US" altLang="zh-TW" sz="1800" dirty="0" smtClean="0">
                <a:solidFill>
                  <a:schemeClr val="bg1"/>
                </a:solidFill>
                <a:latin typeface="+mj-lt"/>
              </a:rPr>
              <a:t>Priority snapshots: </a:t>
            </a:r>
            <a:r>
              <a:rPr lang="en-US" altLang="zh-TW" sz="2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altLang="zh-TW" sz="2400" dirty="0" smtClean="0">
                <a:solidFill>
                  <a:schemeClr val="bg1"/>
                </a:solidFill>
                <a:latin typeface="+mj-lt"/>
              </a:rPr>
            </a:br>
            <a:r>
              <a:rPr lang="en-US" altLang="zh-TW" dirty="0" smtClean="0">
                <a:solidFill>
                  <a:schemeClr val="bg1"/>
                </a:solidFill>
                <a:latin typeface="+mj-lt"/>
              </a:rPr>
              <a:t>Freeze the volume when space is insufficient</a:t>
            </a:r>
            <a:endParaRPr lang="zh-TW" sz="2400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1835696" y="3795886"/>
            <a:ext cx="1512168" cy="857256"/>
          </a:xfrm>
          <a:prstGeom prst="roundRect">
            <a:avLst>
              <a:gd name="adj" fmla="val 5346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Shape 254"/>
          <p:cNvSpPr/>
          <p:nvPr/>
        </p:nvSpPr>
        <p:spPr>
          <a:xfrm>
            <a:off x="3714744" y="2922208"/>
            <a:ext cx="3220410" cy="792550"/>
          </a:xfrm>
          <a:prstGeom prst="wedgeRoundRectCallout">
            <a:avLst>
              <a:gd name="adj1" fmla="val -58533"/>
              <a:gd name="adj2" fmla="val 95543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en-US" altLang="zh-TW" sz="1200" b="1" dirty="0" smtClean="0">
                <a:latin typeface="+mj-lt"/>
                <a:ea typeface="微軟正黑體" pitchFamily="34" charset="-120"/>
              </a:rPr>
              <a:t>The system can actively detect</a:t>
            </a:r>
            <a:br>
              <a:rPr lang="en-US" altLang="zh-TW" sz="1200" b="1" dirty="0" smtClean="0">
                <a:latin typeface="+mj-lt"/>
                <a:ea typeface="微軟正黑體" pitchFamily="34" charset="-120"/>
              </a:rPr>
            </a:br>
            <a:r>
              <a:rPr lang="en-US" altLang="zh-TW" sz="1200" b="1" dirty="0" smtClean="0">
                <a:latin typeface="+mj-lt"/>
                <a:ea typeface="微軟正黑體" pitchFamily="34" charset="-120"/>
              </a:rPr>
              <a:t>remaining space for snapshots</a:t>
            </a:r>
          </a:p>
          <a:p>
            <a:r>
              <a:rPr lang="en-US" altLang="zh-TW" sz="1200" b="1" dirty="0" smtClean="0">
                <a:latin typeface="+mj-lt"/>
                <a:ea typeface="微軟正黑體" pitchFamily="34" charset="-120"/>
              </a:rPr>
              <a:t>and provide notifications for </a:t>
            </a:r>
            <a:r>
              <a:rPr lang="en-US" altLang="zh-TW" sz="1200" b="1" dirty="0" err="1" smtClean="0">
                <a:latin typeface="+mj-lt"/>
                <a:ea typeface="微軟正黑體" pitchFamily="34" charset="-120"/>
              </a:rPr>
              <a:t>admins</a:t>
            </a:r>
            <a:r>
              <a:rPr lang="en-US" altLang="zh-TW" sz="1200" b="1" dirty="0" smtClean="0">
                <a:latin typeface="+mj-lt"/>
                <a:ea typeface="微軟正黑體" pitchFamily="34" charset="-120"/>
              </a:rPr>
              <a:t> </a:t>
            </a:r>
            <a:endParaRPr lang="zh-TW" altLang="en-US" sz="1200" dirty="0" smtClean="0">
              <a:latin typeface="+mj-lt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09850" y="2571750"/>
            <a:ext cx="3819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b="1" dirty="0" smtClean="0">
                <a:solidFill>
                  <a:srgbClr val="F9B5C8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The thick volume with no snapshots will not be affected</a:t>
            </a:r>
            <a:endParaRPr lang="zh-TW" altLang="en-US" sz="1000" dirty="0">
              <a:solidFill>
                <a:srgbClr val="F9B5C8"/>
              </a:solidFill>
              <a:latin typeface="+mj-lt"/>
            </a:endParaRPr>
          </a:p>
        </p:txBody>
      </p:sp>
      <p:pic>
        <p:nvPicPr>
          <p:cNvPr id="30724" name="Picture 4" descr="相關圖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0774" y="2982066"/>
            <a:ext cx="566874" cy="437928"/>
          </a:xfrm>
          <a:prstGeom prst="rect">
            <a:avLst/>
          </a:prstGeom>
          <a:noFill/>
        </p:spPr>
      </p:pic>
      <p:sp>
        <p:nvSpPr>
          <p:cNvPr id="13" name="Shape 882"/>
          <p:cNvSpPr/>
          <p:nvPr/>
        </p:nvSpPr>
        <p:spPr>
          <a:xfrm flipH="1">
            <a:off x="379324" y="2609630"/>
            <a:ext cx="230526" cy="17961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F9B5C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五邊形 11"/>
          <p:cNvSpPr/>
          <p:nvPr/>
        </p:nvSpPr>
        <p:spPr>
          <a:xfrm>
            <a:off x="0" y="392185"/>
            <a:ext cx="857224" cy="441899"/>
          </a:xfrm>
          <a:prstGeom prst="homePlate">
            <a:avLst>
              <a:gd name="adj" fmla="val 4077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0" y="357172"/>
            <a:ext cx="7857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Tip</a:t>
            </a:r>
            <a:r>
              <a:rPr lang="zh-TW" altLang="en-US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 </a:t>
            </a:r>
            <a:r>
              <a:rPr lang="en-US" altLang="zh-TW" sz="2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2</a:t>
            </a:r>
            <a:endParaRPr lang="zh-TW" altLang="en-US" sz="2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8429652" y="0"/>
            <a:ext cx="582058" cy="634966"/>
            <a:chOff x="8215338" y="0"/>
            <a:chExt cx="785819" cy="857247"/>
          </a:xfrm>
        </p:grpSpPr>
        <p:sp>
          <p:nvSpPr>
            <p:cNvPr id="18" name="五邊形 17"/>
            <p:cNvSpPr/>
            <p:nvPr/>
          </p:nvSpPr>
          <p:spPr>
            <a:xfrm rot="5400000">
              <a:off x="8179624" y="35714"/>
              <a:ext cx="857247" cy="785819"/>
            </a:xfrm>
            <a:prstGeom prst="homePlate">
              <a:avLst>
                <a:gd name="adj" fmla="val 2611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9" name="Picture 2" descr="D:\工作進行中\臨時PPT\快照-01.png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8318665" y="101878"/>
              <a:ext cx="663876" cy="58449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107504" y="1012150"/>
            <a:ext cx="8928992" cy="9166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342900">
              <a:spcBef>
                <a:spcPts val="40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b="1" dirty="0" smtClean="0">
                <a:latin typeface="+mj-lt"/>
                <a:ea typeface="Microsoft JhengHei"/>
                <a:cs typeface="Microsoft JhengHei"/>
                <a:sym typeface="Microsoft JhengHei"/>
              </a:rPr>
              <a:t>When storage pool space is released, volumes will be auto-recovered</a:t>
            </a:r>
          </a:p>
          <a:p>
            <a:pPr lvl="0" indent="-342900">
              <a:spcBef>
                <a:spcPts val="40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b="1" dirty="0" smtClean="0">
                <a:latin typeface="+mj-lt"/>
              </a:rPr>
              <a:t>Recovers by manually or </a:t>
            </a:r>
            <a:r>
              <a:rPr lang="en-US" altLang="zh-TW" b="1" dirty="0" smtClean="0">
                <a:solidFill>
                  <a:srgbClr val="FFC000"/>
                </a:solidFill>
                <a:latin typeface="+mj-lt"/>
              </a:rPr>
              <a:t>automatically deleting snapshots</a:t>
            </a:r>
            <a:endParaRPr lang="en-US" altLang="zh-TW" dirty="0" smtClean="0">
              <a:solidFill>
                <a:srgbClr val="FFC000"/>
              </a:solidFill>
              <a:latin typeface="+mj-lt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SzPts val="2000"/>
              <a:buFont typeface="Arial"/>
              <a:buNone/>
            </a:pPr>
            <a:endParaRPr b="1" i="0" u="none" strike="noStrike" cap="none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267494"/>
            <a:ext cx="8501100" cy="69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63498">
              <a:buClr>
                <a:schemeClr val="dk1"/>
              </a:buClr>
              <a:buSzPts val="1000"/>
            </a:pPr>
            <a:r>
              <a:rPr lang="en-US" altLang="zh-TW" dirty="0" smtClean="0">
                <a:latin typeface="+mj-lt"/>
              </a:rPr>
              <a:t>How to recover from read/delete mode</a:t>
            </a:r>
            <a:endParaRPr lang="zh-TW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244" name="Shape 244"/>
          <p:cNvGraphicFramePr/>
          <p:nvPr/>
        </p:nvGraphicFramePr>
        <p:xfrm>
          <a:off x="428596" y="2285998"/>
          <a:ext cx="4863485" cy="232885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207340"/>
                <a:gridCol w="1218715"/>
                <a:gridCol w="1218715"/>
                <a:gridCol w="1218715"/>
              </a:tblGrid>
              <a:tr h="391569">
                <a:tc gridSpan="4"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sz="2000" b="1" u="none" strike="noStrike" cap="none" dirty="0" smtClean="0">
                          <a:latin typeface="+mj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Status List</a:t>
                      </a:r>
                      <a:endParaRPr lang="zh-TW" sz="2000" b="1" u="none" strike="noStrike" cap="none" dirty="0">
                        <a:latin typeface="+mj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zh-TW" sz="2000" b="1" u="none" strike="noStrike" cap="none" dirty="0">
                        <a:latin typeface="+mj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zh-TW" sz="2000" b="1" u="none" strike="noStrike" cap="none" dirty="0">
                        <a:latin typeface="+mj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12122"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sz="1100" b="1" u="none" strike="noStrike" cap="none" dirty="0" smtClean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Snapshot </a:t>
                      </a:r>
                      <a:r>
                        <a:rPr lang="en-US" altLang="zh-TW" sz="1100" b="1" u="none" strike="noStrike" cap="none" dirty="0" err="1" smtClean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Mgnt</a:t>
                      </a:r>
                      <a:endParaRPr lang="zh-TW" sz="1100" b="1" u="none" strike="noStrike" cap="none" dirty="0">
                        <a:latin typeface="+mn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sz="1100" b="1" u="none" strike="noStrike" cap="none" dirty="0" smtClean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(Free) Pool +</a:t>
                      </a:r>
                      <a:r>
                        <a:rPr lang="zh-TW" altLang="en-US" sz="1100" b="1" u="none" strike="noStrike" cap="none" baseline="0" dirty="0" smtClean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 </a:t>
                      </a:r>
                      <a:r>
                        <a:rPr lang="en-US" altLang="zh-TW" sz="1100" b="1" u="none" strike="noStrike" cap="none" baseline="0" dirty="0" smtClean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Guaranteed Snapshot Space</a:t>
                      </a:r>
                      <a:endParaRPr lang="zh-TW" sz="1100" b="1" u="none" strike="noStrike" cap="none" dirty="0">
                        <a:latin typeface="+mn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sz="1100" b="1" u="none" strike="noStrike" cap="none" dirty="0" smtClean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Volume Status</a:t>
                      </a:r>
                      <a:endParaRPr lang="zh-TW" sz="1100" b="1" u="none" strike="noStrike" cap="none" dirty="0">
                        <a:latin typeface="+mn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sz="1100" b="1" u="none" strike="noStrike" cap="none" dirty="0" smtClean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Pool Free Space</a:t>
                      </a:r>
                      <a:endParaRPr lang="zh-TW" sz="1100" b="1" u="none" strike="noStrike" cap="none" dirty="0">
                        <a:latin typeface="+mn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872"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sz="1100" b="1" u="none" strike="noStrike" cap="none" dirty="0" smtClean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Start </a:t>
                      </a:r>
                      <a:br>
                        <a:rPr lang="en-US" altLang="zh-TW" sz="1100" b="1" u="none" strike="noStrike" cap="none" dirty="0" smtClean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</a:br>
                      <a:r>
                        <a:rPr lang="en-US" altLang="zh-TW" sz="1100" b="1" u="none" strike="noStrike" cap="none" dirty="0" smtClean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Recycling </a:t>
                      </a:r>
                    </a:p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sz="1100" b="1" u="none" strike="noStrike" cap="none" dirty="0" smtClean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Snapshot</a:t>
                      </a:r>
                      <a:endParaRPr lang="zh-TW" sz="1100" b="1" u="none" strike="noStrike" cap="none" dirty="0">
                        <a:latin typeface="+mn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sz="1100" b="1" u="none" strike="noStrike" cap="none" dirty="0" smtClean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&lt;</a:t>
                      </a:r>
                      <a:r>
                        <a:rPr lang="zh-TW" sz="1100" b="1" u="none" strike="noStrike" cap="none" dirty="0" smtClean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= </a:t>
                      </a:r>
                      <a:r>
                        <a:rPr lang="zh-TW" sz="1100" b="1" u="none" strike="noStrike" cap="none" dirty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32GB</a:t>
                      </a: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sz="1100" b="1" u="none" strike="noStrike" cap="none" dirty="0" smtClean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Enter </a:t>
                      </a:r>
                      <a:br>
                        <a:rPr lang="en-US" altLang="zh-TW" sz="1100" b="1" u="none" strike="noStrike" cap="none" dirty="0" smtClean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</a:br>
                      <a:r>
                        <a:rPr lang="en-US" altLang="zh-TW" sz="1100" b="1" u="none" strike="noStrike" cap="none" dirty="0" smtClean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Read/Delete</a:t>
                      </a:r>
                      <a:endParaRPr lang="zh-TW" sz="1100" b="1" u="none" strike="noStrike" cap="none" dirty="0">
                        <a:latin typeface="+mn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100" b="1" u="none" strike="noStrike" cap="none" dirty="0" smtClean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&lt;=</a:t>
                      </a:r>
                      <a:r>
                        <a:rPr lang="zh-TW" sz="1100" b="1" u="none" strike="noStrike" cap="none" dirty="0" smtClean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 16</a:t>
                      </a:r>
                      <a:r>
                        <a:rPr lang="zh-TW" sz="1100" b="1" u="none" strike="noStrike" cap="none" dirty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GB</a:t>
                      </a: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872"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sz="1100" b="1" u="none" strike="noStrike" cap="none" dirty="0" smtClean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Stop Recycling Snapshot</a:t>
                      </a:r>
                      <a:endParaRPr lang="zh-TW" sz="1100" b="1" u="none" strike="noStrike" cap="none" dirty="0">
                        <a:latin typeface="+mn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sz="1100" b="1" u="none" strike="noStrike" cap="none" dirty="0" smtClean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&gt;= 32GB</a:t>
                      </a:r>
                      <a:endParaRPr lang="zh-TW" altLang="en-US" sz="1100" b="1" u="none" strike="noStrike" cap="none" dirty="0">
                        <a:latin typeface="+mn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sz="1100" b="1" u="none" strike="noStrike" cap="none" dirty="0" smtClean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Auto Recovery</a:t>
                      </a:r>
                      <a:endParaRPr lang="zh-TW" sz="1100" b="1" u="none" strike="noStrike" cap="none" dirty="0">
                        <a:latin typeface="+mn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sz="1100" b="1" u="none" strike="noStrike" cap="none" dirty="0" smtClean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&gt;=</a:t>
                      </a:r>
                      <a:r>
                        <a:rPr lang="zh-TW" sz="1100" b="1" u="none" strike="noStrike" cap="none" dirty="0" smtClean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32</a:t>
                      </a:r>
                      <a:r>
                        <a:rPr lang="zh-TW" sz="1100" b="1" u="none" strike="noStrike" cap="none" dirty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G</a:t>
                      </a:r>
                      <a:r>
                        <a:rPr lang="zh-TW" sz="1100" b="1" u="none" strike="noStrike" cap="none" dirty="0" smtClean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B</a:t>
                      </a:r>
                      <a:endParaRPr lang="zh-TW" sz="1100" b="1" u="none" strike="noStrike" cap="none" dirty="0">
                        <a:latin typeface="+mn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Shape 882"/>
          <p:cNvSpPr/>
          <p:nvPr/>
        </p:nvSpPr>
        <p:spPr>
          <a:xfrm flipH="1">
            <a:off x="142844" y="1785932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F9B5C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28596" y="1714494"/>
            <a:ext cx="4774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TW" sz="1000" b="1" dirty="0" smtClean="0">
                <a:solidFill>
                  <a:srgbClr val="F9B5C8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Other methods: Expand Storage Pool, Change Guaranteed Snapshot Space</a:t>
            </a:r>
          </a:p>
          <a:p>
            <a:pPr lvl="0"/>
            <a:r>
              <a:rPr lang="en-US" altLang="zh-TW" sz="1000" b="1" dirty="0" smtClean="0">
                <a:solidFill>
                  <a:srgbClr val="F9B5C8"/>
                </a:solidFill>
                <a:latin typeface="+mj-lt"/>
                <a:ea typeface="Microsoft JhengHei"/>
                <a:sym typeface="Microsoft JhengHei"/>
              </a:rPr>
              <a:t>or Convert a thick volume to a thin volume to release unused space </a:t>
            </a:r>
            <a:endParaRPr lang="zh-TW" altLang="en-US" sz="1000" dirty="0">
              <a:solidFill>
                <a:srgbClr val="F9B5C8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2886" y="2277217"/>
            <a:ext cx="3395394" cy="215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42844" y="214296"/>
            <a:ext cx="8858312" cy="9286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接點 12"/>
          <p:cNvCxnSpPr/>
          <p:nvPr/>
        </p:nvCxnSpPr>
        <p:spPr>
          <a:xfrm>
            <a:off x="357158" y="1069964"/>
            <a:ext cx="835824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857224" y="303074"/>
            <a:ext cx="7929618" cy="69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63498" algn="l">
              <a:buClr>
                <a:schemeClr val="dk1"/>
              </a:buClr>
              <a:buSzPts val="1000"/>
            </a:pPr>
            <a:r>
              <a:rPr lang="en-US" altLang="zh-TW" sz="1800" dirty="0" smtClean="0">
                <a:solidFill>
                  <a:schemeClr val="bg1"/>
                </a:solidFill>
                <a:latin typeface="+mj-lt"/>
              </a:rPr>
              <a:t>Priority services: </a:t>
            </a:r>
            <a:r>
              <a:rPr lang="en-US" altLang="zh-TW" sz="2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altLang="zh-TW" sz="2400" dirty="0" smtClean="0">
                <a:solidFill>
                  <a:schemeClr val="bg1"/>
                </a:solidFill>
                <a:latin typeface="+mj-lt"/>
              </a:rPr>
            </a:br>
            <a:r>
              <a:rPr lang="en-US" altLang="zh-TW" dirty="0" smtClean="0">
                <a:solidFill>
                  <a:schemeClr val="bg1"/>
                </a:solidFill>
              </a:rPr>
              <a:t>A</a:t>
            </a:r>
            <a:r>
              <a:rPr lang="en-US" altLang="zh-TW" dirty="0" smtClean="0">
                <a:solidFill>
                  <a:schemeClr val="bg1"/>
                </a:solidFill>
                <a:latin typeface="+mj-lt"/>
              </a:rPr>
              <a:t>ctive smart snapshot space management  </a:t>
            </a:r>
            <a:endParaRPr lang="zh-TW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53" name="Shape 253" descr="http://www.sackedinthecity.co.uk/cms/_files/49493b33718919482d658a5959ea7e3b.jpg"/>
          <p:cNvPicPr preferRelativeResize="0"/>
          <p:nvPr/>
        </p:nvPicPr>
        <p:blipFill rotWithShape="1">
          <a:blip r:embed="rId3">
            <a:alphaModFix/>
          </a:blip>
          <a:srcRect t="17758" b="11120"/>
          <a:stretch/>
        </p:blipFill>
        <p:spPr>
          <a:xfrm>
            <a:off x="1285852" y="2500312"/>
            <a:ext cx="5509942" cy="2550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4" name="Shape 254"/>
          <p:cNvSpPr/>
          <p:nvPr/>
        </p:nvSpPr>
        <p:spPr>
          <a:xfrm>
            <a:off x="6000760" y="2360856"/>
            <a:ext cx="2500330" cy="710960"/>
          </a:xfrm>
          <a:prstGeom prst="wedgeRoundRectCallout">
            <a:avLst>
              <a:gd name="adj1" fmla="val -48918"/>
              <a:gd name="adj2" fmla="val 98539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0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altLang="zh-TW" sz="1200" b="1" dirty="0" smtClean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Enable Snapshot protection on service critical storage</a:t>
            </a:r>
            <a:endParaRPr lang="zh-TW" sz="1200" b="1" i="0" u="none" strike="noStrike" cap="none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" name="五邊形 8"/>
          <p:cNvSpPr/>
          <p:nvPr/>
        </p:nvSpPr>
        <p:spPr>
          <a:xfrm>
            <a:off x="0" y="392185"/>
            <a:ext cx="857224" cy="441899"/>
          </a:xfrm>
          <a:prstGeom prst="homePlate">
            <a:avLst>
              <a:gd name="adj" fmla="val 4077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0" y="357172"/>
            <a:ext cx="7857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Tip</a:t>
            </a:r>
            <a:r>
              <a:rPr lang="zh-TW" altLang="en-US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 </a:t>
            </a:r>
            <a:r>
              <a:rPr lang="en-US" altLang="zh-TW" sz="2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3</a:t>
            </a:r>
            <a:endParaRPr lang="zh-TW" altLang="en-US" sz="2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8429652" y="0"/>
            <a:ext cx="582058" cy="634966"/>
            <a:chOff x="8215338" y="0"/>
            <a:chExt cx="785819" cy="857247"/>
          </a:xfrm>
        </p:grpSpPr>
        <p:sp>
          <p:nvSpPr>
            <p:cNvPr id="15" name="五邊形 14"/>
            <p:cNvSpPr/>
            <p:nvPr/>
          </p:nvSpPr>
          <p:spPr>
            <a:xfrm rot="5400000">
              <a:off x="8179624" y="35714"/>
              <a:ext cx="857247" cy="785819"/>
            </a:xfrm>
            <a:prstGeom prst="homePlate">
              <a:avLst>
                <a:gd name="adj" fmla="val 2611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Picture 2" descr="D:\工作進行中\臨時PPT\快照-01.pn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8318665" y="101878"/>
              <a:ext cx="663876" cy="584494"/>
            </a:xfrm>
            <a:prstGeom prst="rect">
              <a:avLst/>
            </a:prstGeom>
            <a:noFill/>
          </p:spPr>
        </p:pic>
      </p:grpSp>
      <p:sp>
        <p:nvSpPr>
          <p:cNvPr id="18" name="Shape 242"/>
          <p:cNvSpPr txBox="1">
            <a:spLocks/>
          </p:cNvSpPr>
          <p:nvPr/>
        </p:nvSpPr>
        <p:spPr>
          <a:xfrm>
            <a:off x="357158" y="1214428"/>
            <a:ext cx="8928992" cy="9166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40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Same as Time Machine for Mac, enable this option to let the system automatically delete snapshots until enough space is recovered  </a:t>
            </a:r>
          </a:p>
          <a:p>
            <a:pPr marL="342900" lvl="0" indent="-342900">
              <a:spcBef>
                <a:spcPts val="40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sz="1600" b="1" dirty="0" smtClean="0">
                <a:solidFill>
                  <a:srgbClr val="FFC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Delete some or all snapshots for service continuity</a:t>
            </a:r>
          </a:p>
          <a:p>
            <a:pPr marL="342900" lvl="0" indent="-342900">
              <a:spcBef>
                <a:spcPts val="40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endParaRPr lang="en-US" altLang="zh-TW" sz="1600" b="1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720" y="1365804"/>
            <a:ext cx="489943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14282" y="282671"/>
            <a:ext cx="8215370" cy="655475"/>
          </a:xfrm>
        </p:spPr>
        <p:txBody>
          <a:bodyPr/>
          <a:lstStyle/>
          <a:p>
            <a:r>
              <a:rPr lang="en-US" altLang="zh-TW" dirty="0" smtClean="0">
                <a:latin typeface="+mj-lt"/>
              </a:rPr>
              <a:t>Snapshot “Space" &amp; </a:t>
            </a:r>
            <a:r>
              <a:rPr lang="en-US" altLang="zh-TW" dirty="0" smtClean="0">
                <a:latin typeface="+mj-lt"/>
              </a:rPr>
              <a:t>“Quality“ </a:t>
            </a:r>
            <a:r>
              <a:rPr lang="en-US" altLang="zh-TW" dirty="0" smtClean="0">
                <a:latin typeface="+mj-lt"/>
              </a:rPr>
              <a:t>Management</a:t>
            </a:r>
            <a:endParaRPr lang="zh-TW" altLang="en-US" dirty="0">
              <a:latin typeface="+mj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1520" y="2083034"/>
            <a:ext cx="178595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1" dirty="0" smtClean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Recycle latest snapshot: </a:t>
            </a:r>
          </a:p>
          <a:p>
            <a:r>
              <a:rPr lang="en-US" altLang="zh-TW" sz="9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When disabled, last snapshot will not be recycled.</a:t>
            </a:r>
          </a:p>
          <a:p>
            <a:endParaRPr lang="en-US" altLang="zh-TW" sz="11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r>
              <a:rPr lang="en-US" altLang="zh-TW" sz="1200" b="1" dirty="0" smtClean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Recycle permanent snapshot: </a:t>
            </a:r>
          </a:p>
          <a:p>
            <a:r>
              <a:rPr lang="en-US" altLang="zh-TW" sz="9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When disabled, the snapshot that is set as permanently will not be recycled.</a:t>
            </a:r>
            <a:endParaRPr lang="zh-TW" altLang="en-US" sz="9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4283" y="1392144"/>
            <a:ext cx="185738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Smart Snapshot Space Management options:</a:t>
            </a:r>
          </a:p>
          <a:p>
            <a:endParaRPr lang="en-US" altLang="zh-TW" sz="1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2771800" y="1725844"/>
            <a:ext cx="3871902" cy="1080120"/>
          </a:xfrm>
          <a:prstGeom prst="roundRect">
            <a:avLst>
              <a:gd name="adj" fmla="val 9659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圓角矩形 10"/>
          <p:cNvSpPr/>
          <p:nvPr/>
        </p:nvSpPr>
        <p:spPr>
          <a:xfrm>
            <a:off x="2763820" y="3454036"/>
            <a:ext cx="2808312" cy="634962"/>
          </a:xfrm>
          <a:prstGeom prst="roundRect">
            <a:avLst>
              <a:gd name="adj" fmla="val 14235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9"/>
          <p:cNvGrpSpPr/>
          <p:nvPr/>
        </p:nvGrpSpPr>
        <p:grpSpPr>
          <a:xfrm>
            <a:off x="6929454" y="2214560"/>
            <a:ext cx="2357454" cy="1428760"/>
            <a:chOff x="6215074" y="1071552"/>
            <a:chExt cx="2357454" cy="1428760"/>
          </a:xfrm>
        </p:grpSpPr>
        <p:sp>
          <p:nvSpPr>
            <p:cNvPr id="13" name="矩形 12"/>
            <p:cNvSpPr/>
            <p:nvPr/>
          </p:nvSpPr>
          <p:spPr>
            <a:xfrm>
              <a:off x="6215074" y="1853981"/>
              <a:ext cx="23574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zh-TW" altLang="en-US" sz="1200" b="1" dirty="0" smtClean="0">
                  <a:solidFill>
                    <a:srgbClr val="FFC000"/>
                  </a:solidFill>
                  <a:latin typeface="+mj-lt"/>
                  <a:ea typeface="微軟正黑體" pitchFamily="34" charset="-120"/>
                </a:rPr>
                <a:t> </a:t>
              </a:r>
              <a:r>
                <a:rPr lang="en-US" altLang="zh-TW" sz="1200" b="1" dirty="0" smtClean="0">
                  <a:solidFill>
                    <a:srgbClr val="FFC000"/>
                  </a:solidFill>
                  <a:latin typeface="+mj-lt"/>
                  <a:ea typeface="微軟正黑體" pitchFamily="34" charset="-120"/>
                </a:rPr>
                <a:t>Replace oldest snapshot </a:t>
              </a:r>
            </a:p>
            <a:p>
              <a:r>
                <a:rPr lang="en-US" altLang="zh-TW" sz="1200" b="1" dirty="0" smtClean="0">
                  <a:solidFill>
                    <a:srgbClr val="FFC000"/>
                  </a:solidFill>
                  <a:latin typeface="+mj-lt"/>
                  <a:ea typeface="微軟正黑體" pitchFamily="34" charset="-120"/>
                </a:rPr>
                <a:t>  with new snapshot </a:t>
              </a:r>
            </a:p>
            <a:p>
              <a:pPr>
                <a:buFont typeface="Arial" pitchFamily="34" charset="0"/>
                <a:buChar char="•"/>
              </a:pPr>
              <a:r>
                <a:rPr lang="zh-TW" altLang="en-US" sz="1200" b="1" dirty="0" smtClean="0">
                  <a:solidFill>
                    <a:srgbClr val="FFC000"/>
                  </a:solidFill>
                  <a:latin typeface="+mj-lt"/>
                  <a:ea typeface="微軟正黑體" pitchFamily="34" charset="-120"/>
                </a:rPr>
                <a:t> </a:t>
              </a:r>
              <a:r>
                <a:rPr lang="en-US" altLang="zh-TW" sz="1200" b="1" dirty="0" smtClean="0">
                  <a:solidFill>
                    <a:srgbClr val="FFC000"/>
                  </a:solidFill>
                  <a:latin typeface="+mj-lt"/>
                  <a:ea typeface="微軟正黑體" pitchFamily="34" charset="-120"/>
                </a:rPr>
                <a:t>Stop taking new snapshot</a:t>
              </a:r>
              <a:endParaRPr lang="zh-TW" alt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286544" y="1071552"/>
              <a:ext cx="221454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When number of snapshots Reaches System Max.:</a:t>
              </a:r>
            </a:p>
          </p:txBody>
        </p:sp>
      </p:grpSp>
      <p:cxnSp>
        <p:nvCxnSpPr>
          <p:cNvPr id="29" name="直線接點 17"/>
          <p:cNvCxnSpPr>
            <a:stCxn id="11" idx="3"/>
          </p:cNvCxnSpPr>
          <p:nvPr/>
        </p:nvCxnSpPr>
        <p:spPr>
          <a:xfrm flipV="1">
            <a:off x="5572132" y="2517362"/>
            <a:ext cx="1357322" cy="1254155"/>
          </a:xfrm>
          <a:prstGeom prst="bentConnector3">
            <a:avLst>
              <a:gd name="adj1" fmla="val 87760"/>
            </a:avLst>
          </a:prstGeom>
          <a:ln w="12700">
            <a:solidFill>
              <a:srgbClr val="FFC000"/>
            </a:solidFill>
            <a:tailEnd type="oval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直線接點 17"/>
          <p:cNvCxnSpPr/>
          <p:nvPr/>
        </p:nvCxnSpPr>
        <p:spPr>
          <a:xfrm rot="10800000">
            <a:off x="2071670" y="1731544"/>
            <a:ext cx="642942" cy="571504"/>
          </a:xfrm>
          <a:prstGeom prst="bentConnector3">
            <a:avLst>
              <a:gd name="adj1" fmla="val 16753"/>
            </a:avLst>
          </a:prstGeom>
          <a:ln w="12700">
            <a:solidFill>
              <a:srgbClr val="FFC000"/>
            </a:solidFill>
            <a:tailEnd type="oval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8" name="矩形 57"/>
          <p:cNvSpPr/>
          <p:nvPr/>
        </p:nvSpPr>
        <p:spPr>
          <a:xfrm>
            <a:off x="251520" y="3767246"/>
            <a:ext cx="1714512" cy="3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/>
          <p:cNvSpPr/>
          <p:nvPr/>
        </p:nvSpPr>
        <p:spPr>
          <a:xfrm>
            <a:off x="285720" y="1357304"/>
            <a:ext cx="1714512" cy="3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 72"/>
          <p:cNvSpPr/>
          <p:nvPr/>
        </p:nvSpPr>
        <p:spPr>
          <a:xfrm>
            <a:off x="7000892" y="3624370"/>
            <a:ext cx="1944000" cy="3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 73"/>
          <p:cNvSpPr/>
          <p:nvPr/>
        </p:nvSpPr>
        <p:spPr>
          <a:xfrm>
            <a:off x="7000892" y="1996401"/>
            <a:ext cx="1944000" cy="3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Shape 254"/>
          <p:cNvSpPr/>
          <p:nvPr/>
        </p:nvSpPr>
        <p:spPr>
          <a:xfrm flipV="1">
            <a:off x="285720" y="4160436"/>
            <a:ext cx="1643074" cy="357190"/>
          </a:xfrm>
          <a:prstGeom prst="wedgeRoundRectCallout">
            <a:avLst>
              <a:gd name="adj1" fmla="val 40614"/>
              <a:gd name="adj2" fmla="val 120695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endParaRPr lang="zh-TW" altLang="en-US" sz="1200" dirty="0">
              <a:solidFill>
                <a:srgbClr val="F9B5C8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85720" y="4148294"/>
            <a:ext cx="1643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 pitchFamily="34" charset="-120"/>
              </a:rPr>
              <a:t>Disable those options can lead to Read/Delete mode</a:t>
            </a:r>
            <a:endParaRPr lang="zh-TW" altLang="en-US" sz="9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/>
        </p:nvSpPr>
        <p:spPr>
          <a:xfrm>
            <a:off x="-1" y="1942186"/>
            <a:ext cx="9144001" cy="1714500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179513" y="2268129"/>
            <a:ext cx="8964488" cy="111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3047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Arial"/>
              <a:buNone/>
            </a:pPr>
            <a:r>
              <a:rPr lang="zh-TW" sz="3600" b="1" i="0" u="none" strike="noStrike" cap="none" dirty="0">
                <a:solidFill>
                  <a:srgbClr val="14277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Demo</a:t>
            </a:r>
            <a:r>
              <a:rPr lang="zh-TW" sz="3600" b="1" i="0" u="none" strike="noStrike" cap="none" dirty="0" smtClean="0">
                <a:solidFill>
                  <a:srgbClr val="14277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en-US" altLang="zh-TW" sz="3600" b="1" i="0" u="none" strike="noStrike" cap="none" dirty="0" smtClean="0">
                <a:solidFill>
                  <a:srgbClr val="14277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Snapshot </a:t>
            </a:r>
            <a:r>
              <a:rPr lang="en-US" altLang="zh-TW" sz="3600" b="1" dirty="0" smtClean="0">
                <a:solidFill>
                  <a:srgbClr val="14277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</a:t>
            </a:r>
            <a:r>
              <a:rPr lang="en-US" altLang="zh-TW" sz="3600" b="1" i="0" u="none" strike="noStrike" cap="none" dirty="0" smtClean="0">
                <a:solidFill>
                  <a:srgbClr val="14277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pace </a:t>
            </a:r>
            <a:r>
              <a:rPr lang="en-US" altLang="zh-TW" sz="3600" b="1" dirty="0" smtClean="0">
                <a:solidFill>
                  <a:srgbClr val="14277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</a:t>
            </a:r>
            <a:r>
              <a:rPr lang="en-US" altLang="zh-TW" sz="3600" b="1" i="0" u="none" strike="noStrike" cap="none" dirty="0" smtClean="0">
                <a:solidFill>
                  <a:srgbClr val="14277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hat can be </a:t>
            </a:r>
          </a:p>
          <a:p>
            <a:pPr marL="0" marR="0" lvl="0" indent="-3047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Arial"/>
              <a:buNone/>
            </a:pPr>
            <a:r>
              <a:rPr lang="zh-TW" altLang="en-US" sz="3600" b="1" dirty="0" smtClean="0">
                <a:solidFill>
                  <a:srgbClr val="14277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             </a:t>
            </a:r>
            <a:r>
              <a:rPr lang="en-US" altLang="zh-TW" sz="3600" b="1" i="0" u="none" strike="noStrike" cap="none" dirty="0" smtClean="0">
                <a:solidFill>
                  <a:srgbClr val="14277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monitored and auto recycled</a:t>
            </a:r>
            <a:endParaRPr lang="zh-TW" sz="3600" b="1" i="0" u="none" strike="noStrike" cap="none" dirty="0">
              <a:solidFill>
                <a:srgbClr val="142772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3" name="Shape 303" descr="「warning icon」的圖片搜尋結果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Shape 30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310" name="Shape 310"/>
          <p:cNvSpPr/>
          <p:nvPr/>
        </p:nvSpPr>
        <p:spPr>
          <a:xfrm>
            <a:off x="357190" y="2928940"/>
            <a:ext cx="8535290" cy="1857389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89"/>
          <p:cNvSpPr/>
          <p:nvPr/>
        </p:nvSpPr>
        <p:spPr>
          <a:xfrm>
            <a:off x="500034" y="2928940"/>
            <a:ext cx="7744374" cy="192882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31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ts val="500"/>
              <a:buFont typeface="Arial"/>
              <a:buNone/>
            </a:pPr>
            <a:r>
              <a:rPr lang="en-US" altLang="zh-TW" sz="1600" b="1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Your Challenges, Our Solutions</a:t>
            </a:r>
            <a:r>
              <a:rPr lang="zh-TW" sz="1600" b="1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:</a:t>
            </a:r>
            <a:endParaRPr lang="zh-TW" sz="1600" b="1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lvl="0" indent="-57150">
              <a:buClr>
                <a:srgbClr val="002060"/>
              </a:buClr>
              <a:buSzPts val="900"/>
            </a:pP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How can I optimize storage space for both services &amp; snapshot protections?</a:t>
            </a:r>
            <a:endParaRPr lang="zh-TW" altLang="en-US" sz="32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69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49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lang="zh-TW" sz="3600" i="0" u="none" strike="noStrike" cap="none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7" name="Shape 327" descr="Girl free ico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Shape 3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43370" y="3500444"/>
            <a:ext cx="792826" cy="100376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15"/>
          <p:cNvSpPr/>
          <p:nvPr/>
        </p:nvSpPr>
        <p:spPr>
          <a:xfrm>
            <a:off x="10858544" y="-857274"/>
            <a:ext cx="2008747" cy="450491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5276" y="20141"/>
                </a:moveTo>
                <a:lnTo>
                  <a:pt x="35276" y="15537"/>
                </a:lnTo>
                <a:lnTo>
                  <a:pt x="45170" y="15537"/>
                </a:lnTo>
                <a:lnTo>
                  <a:pt x="45170" y="22059"/>
                </a:lnTo>
                <a:lnTo>
                  <a:pt x="25381" y="22059"/>
                </a:lnTo>
                <a:lnTo>
                  <a:pt x="25381" y="14386"/>
                </a:lnTo>
                <a:lnTo>
                  <a:pt x="15056" y="14386"/>
                </a:lnTo>
                <a:lnTo>
                  <a:pt x="40868" y="2877"/>
                </a:lnTo>
                <a:lnTo>
                  <a:pt x="65820" y="14003"/>
                </a:lnTo>
                <a:lnTo>
                  <a:pt x="57216" y="14003"/>
                </a:lnTo>
                <a:lnTo>
                  <a:pt x="57216" y="24169"/>
                </a:lnTo>
                <a:lnTo>
                  <a:pt x="0" y="24169"/>
                </a:lnTo>
                <a:lnTo>
                  <a:pt x="0" y="0"/>
                </a:lnTo>
                <a:lnTo>
                  <a:pt x="80016" y="0"/>
                </a:lnTo>
                <a:lnTo>
                  <a:pt x="80016" y="27047"/>
                </a:lnTo>
                <a:lnTo>
                  <a:pt x="119089" y="27047"/>
                </a:lnTo>
                <a:lnTo>
                  <a:pt x="120000" y="12000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42844" y="214296"/>
            <a:ext cx="8858312" cy="9286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2" name="Shape 322"/>
          <p:cNvSpPr/>
          <p:nvPr/>
        </p:nvSpPr>
        <p:spPr>
          <a:xfrm>
            <a:off x="11773373" y="1678264"/>
            <a:ext cx="4357718" cy="3143271"/>
          </a:xfrm>
          <a:prstGeom prst="rect">
            <a:avLst/>
          </a:prstGeom>
          <a:solidFill>
            <a:srgbClr val="00B0F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sz="1800" b="1" i="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25" name="Shape 325"/>
          <p:cNvSpPr/>
          <p:nvPr/>
        </p:nvSpPr>
        <p:spPr>
          <a:xfrm>
            <a:off x="11930114" y="2428874"/>
            <a:ext cx="1814935" cy="1892594"/>
          </a:xfrm>
          <a:prstGeom prst="rect">
            <a:avLst/>
          </a:prstGeom>
          <a:solidFill>
            <a:schemeClr val="accent5"/>
          </a:solidFill>
          <a:ln w="28575" cap="flat" cmpd="sng">
            <a:solidFill>
              <a:srgbClr val="14277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Shape 326"/>
          <p:cNvSpPr/>
          <p:nvPr/>
        </p:nvSpPr>
        <p:spPr>
          <a:xfrm>
            <a:off x="13761956" y="2463701"/>
            <a:ext cx="2298305" cy="188170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Shape 3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57633" y="2907446"/>
            <a:ext cx="904492" cy="108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88083" y="2892708"/>
            <a:ext cx="929278" cy="1084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群組 49"/>
          <p:cNvGrpSpPr/>
          <p:nvPr/>
        </p:nvGrpSpPr>
        <p:grpSpPr>
          <a:xfrm>
            <a:off x="7143854" y="2714626"/>
            <a:ext cx="1731789" cy="1881187"/>
            <a:chOff x="7143854" y="2928940"/>
            <a:chExt cx="1731789" cy="1881187"/>
          </a:xfrm>
        </p:grpSpPr>
        <p:pic>
          <p:nvPicPr>
            <p:cNvPr id="1026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7143854" y="2928940"/>
              <a:ext cx="1731789" cy="1881187"/>
            </a:xfrm>
            <a:prstGeom prst="rect">
              <a:avLst/>
            </a:prstGeom>
            <a:noFill/>
          </p:spPr>
        </p:pic>
        <p:pic>
          <p:nvPicPr>
            <p:cNvPr id="331" name="Shape 331" descr="「File png」的圖片搜尋結果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38050" y="3280348"/>
              <a:ext cx="362974" cy="362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Shape 332" descr="相關圖片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142792" y="3280348"/>
              <a:ext cx="358298" cy="358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4" name="Shape 334"/>
          <p:cNvSpPr/>
          <p:nvPr/>
        </p:nvSpPr>
        <p:spPr>
          <a:xfrm>
            <a:off x="11916249" y="2030833"/>
            <a:ext cx="4139672" cy="43324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Shape 336"/>
          <p:cNvSpPr/>
          <p:nvPr/>
        </p:nvSpPr>
        <p:spPr>
          <a:xfrm>
            <a:off x="11916249" y="1678262"/>
            <a:ext cx="4135258" cy="36053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五邊形 22"/>
          <p:cNvSpPr/>
          <p:nvPr/>
        </p:nvSpPr>
        <p:spPr>
          <a:xfrm rot="16200000">
            <a:off x="13630761" y="-964943"/>
            <a:ext cx="714380" cy="4714908"/>
          </a:xfrm>
          <a:prstGeom prst="homePlate">
            <a:avLst>
              <a:gd name="adj" fmla="val 7764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00B0F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3559323" y="4349987"/>
            <a:ext cx="954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88900" algn="ctr">
              <a:buClr>
                <a:schemeClr val="lt1"/>
              </a:buClr>
              <a:buSzPts val="1400"/>
            </a:pPr>
            <a:r>
              <a:rPr lang="zh-TW" altLang="en-US" sz="2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儲存池</a:t>
            </a:r>
            <a:endParaRPr lang="zh-TW" altLang="en-US" sz="20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7" name="圖片 26" descr="資料夾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130" y="4926275"/>
            <a:ext cx="584828" cy="434450"/>
          </a:xfrm>
          <a:prstGeom prst="rect">
            <a:avLst/>
          </a:prstGeom>
        </p:spPr>
      </p:pic>
      <p:grpSp>
        <p:nvGrpSpPr>
          <p:cNvPr id="3" name="群組 30"/>
          <p:cNvGrpSpPr/>
          <p:nvPr/>
        </p:nvGrpSpPr>
        <p:grpSpPr>
          <a:xfrm>
            <a:off x="8215338" y="0"/>
            <a:ext cx="785819" cy="857247"/>
            <a:chOff x="8358181" y="1"/>
            <a:chExt cx="785819" cy="857247"/>
          </a:xfrm>
        </p:grpSpPr>
        <p:sp>
          <p:nvSpPr>
            <p:cNvPr id="32" name="五邊形 31"/>
            <p:cNvSpPr/>
            <p:nvPr/>
          </p:nvSpPr>
          <p:spPr>
            <a:xfrm rot="5400000">
              <a:off x="8322467" y="35715"/>
              <a:ext cx="857247" cy="785819"/>
            </a:xfrm>
            <a:prstGeom prst="homePlate">
              <a:avLst>
                <a:gd name="adj" fmla="val 2611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3" name="Picture 2" descr="D:\工作進行中\臨時PPT\快照-01.png"/>
            <p:cNvPicPr>
              <a:picLocks noChangeAspect="1" noChangeArrowheads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8461508" y="101879"/>
              <a:ext cx="663876" cy="584494"/>
            </a:xfrm>
            <a:prstGeom prst="rect">
              <a:avLst/>
            </a:prstGeom>
            <a:noFill/>
          </p:spPr>
        </p:pic>
      </p:grpSp>
      <p:pic>
        <p:nvPicPr>
          <p:cNvPr id="337" name="Shape 337" descr="「File png」的圖片搜尋結果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18170" y="1654383"/>
            <a:ext cx="619530" cy="61953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矩形 35"/>
          <p:cNvSpPr/>
          <p:nvPr/>
        </p:nvSpPr>
        <p:spPr>
          <a:xfrm>
            <a:off x="7429520" y="2714626"/>
            <a:ext cx="1214446" cy="276999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Shared Space</a:t>
            </a:r>
            <a:endParaRPr lang="zh-TW" alt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Shape 347"/>
          <p:cNvSpPr/>
          <p:nvPr/>
        </p:nvSpPr>
        <p:spPr>
          <a:xfrm>
            <a:off x="2753505" y="142858"/>
            <a:ext cx="5366238" cy="457236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219" y="23920"/>
                </a:moveTo>
                <a:lnTo>
                  <a:pt x="99031" y="62795"/>
                </a:lnTo>
                <a:lnTo>
                  <a:pt x="99031" y="62795"/>
                </a:lnTo>
                <a:lnTo>
                  <a:pt x="99031" y="120000"/>
                </a:lnTo>
                <a:lnTo>
                  <a:pt x="86611" y="120000"/>
                </a:lnTo>
                <a:lnTo>
                  <a:pt x="74902" y="120000"/>
                </a:lnTo>
                <a:lnTo>
                  <a:pt x="45535" y="120000"/>
                </a:lnTo>
                <a:lnTo>
                  <a:pt x="33463" y="120000"/>
                </a:lnTo>
                <a:lnTo>
                  <a:pt x="21406" y="120000"/>
                </a:lnTo>
                <a:lnTo>
                  <a:pt x="21406" y="62795"/>
                </a:lnTo>
                <a:lnTo>
                  <a:pt x="21406" y="62795"/>
                </a:lnTo>
                <a:close/>
                <a:moveTo>
                  <a:pt x="18957" y="4568"/>
                </a:moveTo>
                <a:lnTo>
                  <a:pt x="35017" y="4568"/>
                </a:lnTo>
                <a:lnTo>
                  <a:pt x="35017" y="20200"/>
                </a:lnTo>
                <a:lnTo>
                  <a:pt x="18957" y="36287"/>
                </a:lnTo>
                <a:close/>
                <a:moveTo>
                  <a:pt x="60219" y="264"/>
                </a:moveTo>
                <a:lnTo>
                  <a:pt x="120000" y="62795"/>
                </a:lnTo>
                <a:lnTo>
                  <a:pt x="107816" y="62795"/>
                </a:lnTo>
                <a:lnTo>
                  <a:pt x="60219" y="13008"/>
                </a:lnTo>
                <a:close/>
                <a:moveTo>
                  <a:pt x="60219" y="0"/>
                </a:moveTo>
                <a:lnTo>
                  <a:pt x="60219" y="12744"/>
                </a:lnTo>
                <a:lnTo>
                  <a:pt x="12273" y="62531"/>
                </a:lnTo>
                <a:lnTo>
                  <a:pt x="0" y="62531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14282" y="285734"/>
            <a:ext cx="33575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4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NAS</a:t>
            </a:r>
          </a:p>
          <a:p>
            <a:r>
              <a:rPr lang="en-US" altLang="zh-TW" sz="2000" dirty="0" smtClean="0">
                <a:solidFill>
                  <a:schemeClr val="bg1"/>
                </a:solidFill>
                <a:latin typeface="+mj-lt"/>
                <a:ea typeface="Microsoft JhengHei"/>
                <a:sym typeface="Microsoft JhengHei"/>
              </a:rPr>
              <a:t>Tips For Space Allocation</a:t>
            </a:r>
            <a:endParaRPr lang="zh-TW" alt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7" name="Shape 130" descr="「Snapshot icon」的圖片搜尋結果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592477" y="2635214"/>
            <a:ext cx="365166" cy="36516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矩形 28"/>
          <p:cNvSpPr/>
          <p:nvPr/>
        </p:nvSpPr>
        <p:spPr>
          <a:xfrm>
            <a:off x="285720" y="1357304"/>
            <a:ext cx="2928958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indent="-342900">
              <a:buClr>
                <a:schemeClr val="bg1"/>
              </a:buClr>
              <a:buSzPct val="83000"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Just like renting a house</a:t>
            </a:r>
            <a:endParaRPr lang="zh-TW" altLang="en-US" sz="18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42" name="直線接點 41"/>
          <p:cNvCxnSpPr/>
          <p:nvPr/>
        </p:nvCxnSpPr>
        <p:spPr>
          <a:xfrm>
            <a:off x="6643702" y="3429006"/>
            <a:ext cx="857256" cy="1588"/>
          </a:xfrm>
          <a:prstGeom prst="line">
            <a:avLst/>
          </a:prstGeom>
          <a:ln w="1905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群組 52"/>
          <p:cNvGrpSpPr/>
          <p:nvPr/>
        </p:nvGrpSpPr>
        <p:grpSpPr>
          <a:xfrm>
            <a:off x="1857356" y="2714626"/>
            <a:ext cx="1731789" cy="1881185"/>
            <a:chOff x="1857356" y="2928940"/>
            <a:chExt cx="1731789" cy="1881185"/>
          </a:xfrm>
        </p:grpSpPr>
        <p:pic>
          <p:nvPicPr>
            <p:cNvPr id="43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12"/>
            <a:stretch>
              <a:fillRect/>
            </a:stretch>
          </p:blipFill>
          <p:spPr bwMode="auto">
            <a:xfrm>
              <a:off x="1857356" y="2928940"/>
              <a:ext cx="1731789" cy="1881185"/>
            </a:xfrm>
            <a:prstGeom prst="rect">
              <a:avLst/>
            </a:prstGeom>
            <a:noFill/>
          </p:spPr>
        </p:pic>
        <p:pic>
          <p:nvPicPr>
            <p:cNvPr id="333" name="Shape 33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579224" y="3286130"/>
              <a:ext cx="327318" cy="32731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5" name="直線接點 44"/>
          <p:cNvCxnSpPr/>
          <p:nvPr/>
        </p:nvCxnSpPr>
        <p:spPr>
          <a:xfrm rot="10800000" flipV="1">
            <a:off x="3214678" y="3429006"/>
            <a:ext cx="1143008" cy="1588"/>
          </a:xfrm>
          <a:prstGeom prst="line">
            <a:avLst/>
          </a:prstGeom>
          <a:ln w="1905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群組 27"/>
          <p:cNvGrpSpPr/>
          <p:nvPr/>
        </p:nvGrpSpPr>
        <p:grpSpPr>
          <a:xfrm>
            <a:off x="3814219" y="2605156"/>
            <a:ext cx="3278324" cy="2109734"/>
            <a:chOff x="478130" y="2901423"/>
            <a:chExt cx="3593804" cy="1884905"/>
          </a:xfrm>
        </p:grpSpPr>
        <p:sp>
          <p:nvSpPr>
            <p:cNvPr id="318" name="Shape 318"/>
            <p:cNvSpPr/>
            <p:nvPr/>
          </p:nvSpPr>
          <p:spPr>
            <a:xfrm>
              <a:off x="478131" y="4180272"/>
              <a:ext cx="3593802" cy="60605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88900" algn="ctr">
                <a:buClr>
                  <a:schemeClr val="lt1"/>
                </a:buClr>
                <a:buSzPts val="1400"/>
              </a:pPr>
              <a:r>
                <a:rPr lang="en-US" altLang="zh-TW" sz="2800" b="1" i="0" u="none" strike="noStrike" cap="none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Pool = House</a:t>
              </a:r>
              <a:endParaRPr lang="zh-TW" sz="2800" b="1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478132" y="3380490"/>
              <a:ext cx="1792611" cy="73524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bg1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-US" altLang="zh-TW" sz="1600" b="1" i="0" u="none" strike="noStrike" cap="none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Thick</a:t>
              </a:r>
              <a:r>
                <a:rPr lang="zh-TW" altLang="en-US" sz="1600" b="1" i="0" u="none" strike="noStrike" cap="none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</a:t>
              </a:r>
              <a:endParaRPr lang="en-US" altLang="zh-TW" sz="1600" b="1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zh-TW" sz="1600" b="1" i="0" u="none" strike="noStrike" cap="none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=</a:t>
              </a:r>
              <a:r>
                <a:rPr lang="zh-TW" altLang="en-US" sz="1600" b="1" i="0" u="none" strike="noStrike" cap="none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600" b="1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Apartment</a:t>
              </a:r>
              <a:endParaRPr lang="zh-TW" sz="1600" b="1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2270744" y="3380490"/>
              <a:ext cx="1801190" cy="735248"/>
            </a:xfrm>
            <a:prstGeom prst="rect">
              <a:avLst/>
            </a:prstGeom>
            <a:solidFill>
              <a:srgbClr val="7030A0"/>
            </a:solidFill>
            <a:ln w="12700">
              <a:solidFill>
                <a:schemeClr val="bg1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88900" algn="ctr">
                <a:buClr>
                  <a:schemeClr val="lt1"/>
                </a:buClr>
                <a:buSzPts val="1400"/>
              </a:pPr>
              <a:r>
                <a:rPr lang="en-US" altLang="zh-TW" sz="1600" b="1" i="0" u="none" strike="noStrike" cap="none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Thin</a:t>
              </a:r>
              <a:r>
                <a:rPr lang="zh-TW" altLang="en-US" sz="1600" b="1" i="0" u="none" strike="noStrike" cap="none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</a:t>
              </a:r>
              <a:endParaRPr lang="en-US" altLang="zh-TW" sz="1600" b="1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  <a:p>
              <a:pPr lvl="0" indent="-88900" algn="ctr">
                <a:buClr>
                  <a:schemeClr val="lt1"/>
                </a:buClr>
                <a:buSzPts val="1400"/>
              </a:pPr>
              <a:r>
                <a:rPr lang="zh-TW" sz="1600" b="1" i="0" u="none" strike="noStrike" cap="none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=</a:t>
              </a:r>
              <a:r>
                <a:rPr lang="zh-TW" altLang="en-US" sz="1600" b="1" i="0" u="none" strike="noStrike" cap="none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600" b="1" i="0" u="none" strike="noStrike" cap="none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S</a:t>
              </a:r>
              <a:r>
                <a:rPr lang="en-US" altLang="zh-TW" sz="1600" b="1" dirty="0" smtClean="0">
                  <a:solidFill>
                    <a:schemeClr val="bg1"/>
                  </a:solidFill>
                  <a:latin typeface="+mj-lt"/>
                </a:rPr>
                <a:t>uite</a:t>
              </a:r>
              <a:endParaRPr lang="zh-TW" sz="1600" b="1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478130" y="2901423"/>
              <a:ext cx="2005393" cy="4045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bg1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-US" altLang="zh-TW" sz="1800" b="1" i="0" u="none" strike="noStrike" cap="none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Free </a:t>
              </a:r>
              <a:r>
                <a:rPr lang="en-US" altLang="zh-TW" sz="1600" b="1" i="0" u="none" strike="noStrike" cap="none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Space</a:t>
              </a:r>
              <a:endParaRPr lang="zh-TW" sz="1800" b="1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35" name="Shape 335"/>
            <p:cNvSpPr/>
            <p:nvPr/>
          </p:nvSpPr>
          <p:spPr>
            <a:xfrm>
              <a:off x="2483523" y="2901423"/>
              <a:ext cx="1588409" cy="404543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bg1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-US" altLang="zh-TW" sz="1800" b="1" i="0" u="none" strike="noStrike" cap="none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600" b="1" i="0" u="none" strike="noStrike" cap="none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Snapshot</a:t>
              </a:r>
              <a:r>
                <a:rPr lang="zh-TW" altLang="en-US" sz="1600" b="1" i="0" u="none" strike="noStrike" cap="none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800" b="1" i="0" u="none" strike="noStrike" cap="none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 </a:t>
              </a:r>
              <a:endParaRPr lang="zh-TW" sz="1800" b="1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2000232" y="2714626"/>
            <a:ext cx="1538796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Guaranteed Space</a:t>
            </a:r>
            <a:endParaRPr lang="zh-TW" altLang="en-US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4" name="Shape 130" descr="「Snapshot icon」的圖片搜尋結果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04248" y="2658852"/>
            <a:ext cx="344946" cy="344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4572000" y="1059582"/>
            <a:ext cx="4429156" cy="10715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indent="-342900">
              <a:spcBef>
                <a:spcPts val="400"/>
              </a:spcBef>
              <a:buClr>
                <a:schemeClr val="bg1"/>
              </a:buClr>
              <a:buSzPct val="83000"/>
            </a:pPr>
            <a:r>
              <a:rPr lang="en-US" altLang="zh-TW" b="1" dirty="0" smtClean="0">
                <a:ea typeface="Microsoft JhengHei"/>
                <a:cs typeface="Microsoft JhengHei"/>
                <a:sym typeface="Microsoft JhengHei"/>
              </a:rPr>
              <a:t>Set a dedicated thick volume with no snapshots to </a:t>
            </a:r>
            <a:r>
              <a:rPr lang="en-US" altLang="zh-TW" b="1" dirty="0" smtClean="0">
                <a:solidFill>
                  <a:srgbClr val="92D050"/>
                </a:solidFill>
                <a:ea typeface="Microsoft JhengHei"/>
                <a:cs typeface="Microsoft JhengHei"/>
                <a:sym typeface="Microsoft JhengHei"/>
              </a:rPr>
              <a:t>guarantee application continuity</a:t>
            </a:r>
            <a:endParaRPr lang="zh-TW" altLang="en-US" b="1" dirty="0" smtClean="0">
              <a:solidFill>
                <a:srgbClr val="92D050"/>
              </a:solidFill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5" name="Shape 345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69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49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rPr lang="en-US" altLang="zh-TW" sz="2800" dirty="0" smtClean="0">
                <a:latin typeface="+mj-lt"/>
                <a:ea typeface="Microsoft JhengHei"/>
                <a:cs typeface="Microsoft JhengHei"/>
                <a:sym typeface="Microsoft JhengHei"/>
              </a:rPr>
              <a:t>Separating system volume from snapshots</a:t>
            </a:r>
            <a:endParaRPr lang="zh-TW" sz="2800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6" name="Shape 346"/>
          <p:cNvSpPr/>
          <p:nvPr/>
        </p:nvSpPr>
        <p:spPr>
          <a:xfrm>
            <a:off x="276025" y="2179291"/>
            <a:ext cx="4140000" cy="539168"/>
          </a:xfrm>
          <a:prstGeom prst="rect">
            <a:avLst/>
          </a:prstGeom>
          <a:solidFill>
            <a:srgbClr val="00B050"/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Shape 348"/>
          <p:cNvSpPr/>
          <p:nvPr/>
        </p:nvSpPr>
        <p:spPr>
          <a:xfrm>
            <a:off x="276026" y="2702312"/>
            <a:ext cx="4140000" cy="1892593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Shape 357"/>
          <p:cNvSpPr/>
          <p:nvPr/>
        </p:nvSpPr>
        <p:spPr>
          <a:xfrm>
            <a:off x="5975324" y="2643188"/>
            <a:ext cx="2811518" cy="1942668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Shape 359"/>
          <p:cNvSpPr/>
          <p:nvPr/>
        </p:nvSpPr>
        <p:spPr>
          <a:xfrm>
            <a:off x="5947313" y="2179765"/>
            <a:ext cx="2839529" cy="467708"/>
          </a:xfrm>
          <a:prstGeom prst="rect">
            <a:avLst/>
          </a:prstGeom>
          <a:solidFill>
            <a:srgbClr val="00B050"/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Shape 130" descr="「Snapshot icon」的圖片搜尋結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5816" y="2212850"/>
            <a:ext cx="480062" cy="480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Shape 130" descr="「Snapshot icon」的圖片搜尋結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5210" y="2214560"/>
            <a:ext cx="480062" cy="4800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群組 54"/>
          <p:cNvGrpSpPr/>
          <p:nvPr/>
        </p:nvGrpSpPr>
        <p:grpSpPr>
          <a:xfrm>
            <a:off x="6500826" y="2714626"/>
            <a:ext cx="1731789" cy="1881187"/>
            <a:chOff x="7143854" y="2928940"/>
            <a:chExt cx="1731789" cy="1881187"/>
          </a:xfrm>
        </p:grpSpPr>
        <p:pic>
          <p:nvPicPr>
            <p:cNvPr id="56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7143854" y="2928940"/>
              <a:ext cx="1731789" cy="1881187"/>
            </a:xfrm>
            <a:prstGeom prst="rect">
              <a:avLst/>
            </a:prstGeom>
            <a:noFill/>
          </p:spPr>
        </p:pic>
        <p:pic>
          <p:nvPicPr>
            <p:cNvPr id="57" name="Shape 331" descr="「File png」的圖片搜尋結果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38050" y="3280348"/>
              <a:ext cx="362974" cy="362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Shape 332" descr="相關圖片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2792" y="3280348"/>
              <a:ext cx="358298" cy="358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" name="矩形 58"/>
          <p:cNvSpPr/>
          <p:nvPr/>
        </p:nvSpPr>
        <p:spPr>
          <a:xfrm>
            <a:off x="179512" y="1059582"/>
            <a:ext cx="42874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-342900">
              <a:buClr>
                <a:schemeClr val="bg1"/>
              </a:buClr>
              <a:buSzPct val="83000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When system &amp; files share the same volume, </a:t>
            </a:r>
            <a:r>
              <a:rPr lang="en-US" altLang="zh-TW" sz="1600" b="1" dirty="0" smtClean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application can be affected by snapshots</a:t>
            </a:r>
            <a:endParaRPr lang="zh-TW" altLang="en-US" sz="1600" b="1" dirty="0">
              <a:solidFill>
                <a:srgbClr val="FF00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6" name="Shape 356"/>
          <p:cNvSpPr/>
          <p:nvPr/>
        </p:nvSpPr>
        <p:spPr>
          <a:xfrm>
            <a:off x="4623531" y="2179765"/>
            <a:ext cx="1361318" cy="2415616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Shape 3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29190" y="3559213"/>
            <a:ext cx="727049" cy="72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Shape 378" descr="「QTS icon」的圖片搜尋結果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13455" y="2358602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Picture 2" descr="D:\工作進行中\20170911直播母版16比9\各場PPT元素\20171206\人-04.png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357818" y="2714626"/>
            <a:ext cx="563782" cy="612418"/>
          </a:xfrm>
          <a:prstGeom prst="rect">
            <a:avLst/>
          </a:prstGeom>
          <a:noFill/>
        </p:spPr>
      </p:pic>
      <p:pic>
        <p:nvPicPr>
          <p:cNvPr id="64" name="Picture 2" descr="D:\工作進行中\20170911直播母版16比9\各場PPT元素\20171206\人-04.png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407572" y="3933824"/>
            <a:ext cx="521750" cy="566758"/>
          </a:xfrm>
          <a:prstGeom prst="rect">
            <a:avLst/>
          </a:prstGeom>
          <a:noFill/>
        </p:spPr>
      </p:pic>
      <p:grpSp>
        <p:nvGrpSpPr>
          <p:cNvPr id="3" name="群組 66"/>
          <p:cNvGrpSpPr/>
          <p:nvPr/>
        </p:nvGrpSpPr>
        <p:grpSpPr>
          <a:xfrm>
            <a:off x="8143900" y="1785932"/>
            <a:ext cx="831896" cy="788240"/>
            <a:chOff x="8143900" y="4143386"/>
            <a:chExt cx="831896" cy="788240"/>
          </a:xfrm>
        </p:grpSpPr>
        <p:sp>
          <p:nvSpPr>
            <p:cNvPr id="66" name="橢圓 65"/>
            <p:cNvSpPr/>
            <p:nvPr/>
          </p:nvSpPr>
          <p:spPr>
            <a:xfrm>
              <a:off x="8215338" y="4233910"/>
              <a:ext cx="695294" cy="6952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9" name="Picture 3" descr="C:\Users\user\Desktop\20170928_Virtualization Station 直播\有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143900" y="4143386"/>
              <a:ext cx="831896" cy="788240"/>
            </a:xfrm>
            <a:prstGeom prst="rect">
              <a:avLst/>
            </a:prstGeom>
            <a:noFill/>
            <a:effectLst/>
          </p:spPr>
        </p:pic>
      </p:grpSp>
      <p:grpSp>
        <p:nvGrpSpPr>
          <p:cNvPr id="4" name="群組 67"/>
          <p:cNvGrpSpPr/>
          <p:nvPr/>
        </p:nvGrpSpPr>
        <p:grpSpPr>
          <a:xfrm>
            <a:off x="3714744" y="1785932"/>
            <a:ext cx="823370" cy="821664"/>
            <a:chOff x="3929058" y="4214824"/>
            <a:chExt cx="685510" cy="684090"/>
          </a:xfrm>
        </p:grpSpPr>
        <p:sp>
          <p:nvSpPr>
            <p:cNvPr id="65" name="橢圓 64"/>
            <p:cNvSpPr/>
            <p:nvPr/>
          </p:nvSpPr>
          <p:spPr>
            <a:xfrm>
              <a:off x="3971952" y="4257718"/>
              <a:ext cx="600048" cy="600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8" name="Picture 2" descr="C:\Users\user\Desktop\20170928_Virtualization Station 直播\無.pn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929058" y="4214824"/>
              <a:ext cx="685510" cy="684090"/>
            </a:xfrm>
            <a:prstGeom prst="rect">
              <a:avLst/>
            </a:prstGeom>
            <a:noFill/>
            <a:effectLst/>
          </p:spPr>
        </p:pic>
      </p:grpSp>
      <p:grpSp>
        <p:nvGrpSpPr>
          <p:cNvPr id="5" name="群組 43"/>
          <p:cNvGrpSpPr/>
          <p:nvPr/>
        </p:nvGrpSpPr>
        <p:grpSpPr>
          <a:xfrm>
            <a:off x="214282" y="2714626"/>
            <a:ext cx="4195784" cy="1881187"/>
            <a:chOff x="233340" y="2857502"/>
            <a:chExt cx="4195784" cy="1881187"/>
          </a:xfrm>
        </p:grpSpPr>
        <p:pic>
          <p:nvPicPr>
            <p:cNvPr id="61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13"/>
            <a:stretch>
              <a:fillRect/>
            </a:stretch>
          </p:blipFill>
          <p:spPr bwMode="auto">
            <a:xfrm>
              <a:off x="233340" y="2857502"/>
              <a:ext cx="1731788" cy="1881185"/>
            </a:xfrm>
            <a:prstGeom prst="rect">
              <a:avLst/>
            </a:prstGeom>
            <a:noFill/>
          </p:spPr>
        </p:pic>
        <p:pic>
          <p:nvPicPr>
            <p:cNvPr id="62" name="Shape 378" descr="「QTS icon」的圖片搜尋結果"/>
            <p:cNvPicPr preferRelativeResize="0"/>
            <p:nvPr/>
          </p:nvPicPr>
          <p:blipFill rotWithShape="1">
            <a:blip r:embed="rId8">
              <a:alphaModFix/>
            </a:blip>
            <a:srcRect b="15306"/>
            <a:stretch/>
          </p:blipFill>
          <p:spPr>
            <a:xfrm>
              <a:off x="890558" y="3105150"/>
              <a:ext cx="466732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1554327" y="2857502"/>
              <a:ext cx="1731789" cy="1881185"/>
            </a:xfrm>
            <a:prstGeom prst="rect">
              <a:avLst/>
            </a:prstGeom>
            <a:noFill/>
          </p:spPr>
        </p:pic>
        <p:pic>
          <p:nvPicPr>
            <p:cNvPr id="60" name="Shape 33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53811" y="3128358"/>
              <a:ext cx="372086" cy="37208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群組 35"/>
            <p:cNvGrpSpPr/>
            <p:nvPr/>
          </p:nvGrpSpPr>
          <p:grpSpPr>
            <a:xfrm>
              <a:off x="2697335" y="2857502"/>
              <a:ext cx="1731789" cy="1881187"/>
              <a:chOff x="7143854" y="2928940"/>
              <a:chExt cx="1731789" cy="1881187"/>
            </a:xfrm>
          </p:grpSpPr>
          <p:pic>
            <p:nvPicPr>
              <p:cNvPr id="37" name="Picture 2" descr="D:\工作進行中\20170911直播母版16比9\各場PPT元素\20171206\人-04.png"/>
              <p:cNvPicPr>
                <a:picLocks noChangeAspect="1" noChangeArrowheads="1"/>
              </p:cNvPicPr>
              <p:nvPr/>
            </p:nvPicPr>
            <p:blipFill>
              <a:blip r:embed="rId4"/>
              <a:stretch>
                <a:fillRect/>
              </a:stretch>
            </p:blipFill>
            <p:spPr bwMode="auto">
              <a:xfrm>
                <a:off x="7143854" y="2928940"/>
                <a:ext cx="1731789" cy="1881187"/>
              </a:xfrm>
              <a:prstGeom prst="rect">
                <a:avLst/>
              </a:prstGeom>
              <a:noFill/>
            </p:spPr>
          </p:pic>
          <p:pic>
            <p:nvPicPr>
              <p:cNvPr id="40" name="Shape 331" descr="「File png」的圖片搜尋結果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638050" y="3280348"/>
                <a:ext cx="362974" cy="36297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" name="Shape 332" descr="相關圖片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142792" y="3280348"/>
                <a:ext cx="358298" cy="35829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9" name="矩形 68"/>
          <p:cNvSpPr/>
          <p:nvPr/>
        </p:nvSpPr>
        <p:spPr>
          <a:xfrm>
            <a:off x="1714480" y="2285998"/>
            <a:ext cx="11304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Snapshot  </a:t>
            </a:r>
            <a:endParaRPr lang="zh-TW" alt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143636" y="2214560"/>
            <a:ext cx="11304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Snapshot  </a:t>
            </a:r>
            <a:endParaRPr lang="zh-TW" altLang="en-US" sz="1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384"/>
          <p:cNvSpPr/>
          <p:nvPr/>
        </p:nvSpPr>
        <p:spPr>
          <a:xfrm>
            <a:off x="4506938" y="2100129"/>
            <a:ext cx="4130147" cy="1216486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Shape 395"/>
          <p:cNvSpPr/>
          <p:nvPr/>
        </p:nvSpPr>
        <p:spPr>
          <a:xfrm>
            <a:off x="7393444" y="2100129"/>
            <a:ext cx="1211004" cy="1228957"/>
          </a:xfrm>
          <a:prstGeom prst="rect">
            <a:avLst/>
          </a:prstGeom>
          <a:solidFill>
            <a:srgbClr val="00B050"/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397"/>
          <p:cNvSpPr/>
          <p:nvPr/>
        </p:nvSpPr>
        <p:spPr>
          <a:xfrm>
            <a:off x="4506938" y="3316090"/>
            <a:ext cx="1880444" cy="1195200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Shape 398"/>
          <p:cNvSpPr/>
          <p:nvPr/>
        </p:nvSpPr>
        <p:spPr>
          <a:xfrm>
            <a:off x="6387382" y="3316616"/>
            <a:ext cx="2259228" cy="1194674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389"/>
          <p:cNvSpPr/>
          <p:nvPr/>
        </p:nvSpPr>
        <p:spPr>
          <a:xfrm>
            <a:off x="287338" y="2086149"/>
            <a:ext cx="3164962" cy="2425142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392"/>
          <p:cNvSpPr/>
          <p:nvPr/>
        </p:nvSpPr>
        <p:spPr>
          <a:xfrm>
            <a:off x="2280073" y="3052634"/>
            <a:ext cx="1934737" cy="1458656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406"/>
          <p:cNvSpPr/>
          <p:nvPr/>
        </p:nvSpPr>
        <p:spPr>
          <a:xfrm>
            <a:off x="2280073" y="2086149"/>
            <a:ext cx="1934737" cy="1216487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4499992" y="1070982"/>
            <a:ext cx="4286280" cy="1356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indent="-342900">
              <a:spcBef>
                <a:spcPts val="400"/>
              </a:spcBef>
              <a:buClr>
                <a:schemeClr val="bg1"/>
              </a:buClr>
              <a:buSzPct val="83000"/>
            </a:pPr>
            <a:r>
              <a:rPr lang="en-US" altLang="zh-TW" b="1" i="0" u="none" strike="noStrike" cap="none" dirty="0" smtClean="0">
                <a:ea typeface="Microsoft JhengHei"/>
                <a:cs typeface="Microsoft JhengHei"/>
                <a:sym typeface="Microsoft JhengHei"/>
              </a:rPr>
              <a:t>When using thick volumes</a:t>
            </a:r>
            <a:r>
              <a:rPr lang="en-US" altLang="zh-TW" b="1" dirty="0" smtClean="0">
                <a:ea typeface="Microsoft JhengHei"/>
                <a:cs typeface="Microsoft JhengHei"/>
                <a:sym typeface="Microsoft JhengHei"/>
              </a:rPr>
              <a:t>, allocate less space initially </a:t>
            </a:r>
            <a:r>
              <a:rPr lang="en-US" altLang="zh-TW" b="1" dirty="0" smtClean="0">
                <a:solidFill>
                  <a:srgbClr val="92D050"/>
                </a:solidFill>
                <a:ea typeface="Microsoft JhengHei"/>
                <a:cs typeface="Microsoft JhengHei"/>
                <a:sym typeface="Microsoft JhengHei"/>
              </a:rPr>
              <a:t>for future expansions and snapshots</a:t>
            </a:r>
            <a:endParaRPr lang="zh-TW" altLang="en-US" b="1" dirty="0" smtClean="0">
              <a:solidFill>
                <a:srgbClr val="92D050"/>
              </a:solidFill>
              <a:ea typeface="Microsoft JhengHei"/>
              <a:cs typeface="Microsoft JhengHei"/>
              <a:sym typeface="Microsoft JhengHei"/>
            </a:endParaRPr>
          </a:p>
          <a:p>
            <a:pPr marL="0" lvl="0" indent="-342900">
              <a:spcBef>
                <a:spcPts val="400"/>
              </a:spcBef>
              <a:buClr>
                <a:schemeClr val="bg1"/>
              </a:buClr>
              <a:buSzPct val="83000"/>
            </a:pPr>
            <a:endParaRPr lang="zh-TW" b="1" i="0" u="none" strike="noStrike" cap="none" dirty="0"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86" name="Shape 386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69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49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rPr lang="en-US" altLang="zh-TW" dirty="0" smtClean="0">
                <a:latin typeface="+mj-lt"/>
                <a:ea typeface="Microsoft JhengHei"/>
                <a:cs typeface="Microsoft JhengHei"/>
                <a:sym typeface="Microsoft JhengHei"/>
              </a:rPr>
              <a:t>Reserve space for snapshots</a:t>
            </a:r>
            <a:endParaRPr lang="zh-TW" sz="3600" i="0" u="none" strike="noStrike" cap="none" dirty="0">
              <a:solidFill>
                <a:srgbClr val="00206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" name="群組 52"/>
          <p:cNvGrpSpPr/>
          <p:nvPr/>
        </p:nvGrpSpPr>
        <p:grpSpPr>
          <a:xfrm>
            <a:off x="377363" y="2333639"/>
            <a:ext cx="1837183" cy="2005639"/>
            <a:chOff x="339881" y="2547953"/>
            <a:chExt cx="1837183" cy="2005639"/>
          </a:xfrm>
        </p:grpSpPr>
        <p:pic>
          <p:nvPicPr>
            <p:cNvPr id="29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339881" y="2547953"/>
              <a:ext cx="1731789" cy="1881185"/>
            </a:xfrm>
            <a:prstGeom prst="rect">
              <a:avLst/>
            </a:prstGeom>
            <a:noFill/>
          </p:spPr>
        </p:pic>
        <p:pic>
          <p:nvPicPr>
            <p:cNvPr id="30" name="Shape 3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81106" y="3857634"/>
              <a:ext cx="695958" cy="6959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群組 51"/>
          <p:cNvGrpSpPr/>
          <p:nvPr/>
        </p:nvGrpSpPr>
        <p:grpSpPr>
          <a:xfrm>
            <a:off x="2500298" y="2071684"/>
            <a:ext cx="1370628" cy="1259374"/>
            <a:chOff x="2538217" y="2312508"/>
            <a:chExt cx="1370628" cy="1259374"/>
          </a:xfrm>
        </p:grpSpPr>
        <p:pic>
          <p:nvPicPr>
            <p:cNvPr id="31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2538217" y="2312508"/>
              <a:ext cx="1157484" cy="1259374"/>
            </a:xfrm>
            <a:prstGeom prst="rect">
              <a:avLst/>
            </a:prstGeom>
            <a:noFill/>
          </p:spPr>
        </p:pic>
        <p:pic>
          <p:nvPicPr>
            <p:cNvPr id="394" name="Shape 394" descr="相關圖片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86116" y="2857502"/>
              <a:ext cx="622729" cy="622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群組 35"/>
          <p:cNvGrpSpPr/>
          <p:nvPr/>
        </p:nvGrpSpPr>
        <p:grpSpPr>
          <a:xfrm>
            <a:off x="2500298" y="3312640"/>
            <a:ext cx="1345237" cy="1259374"/>
            <a:chOff x="2500298" y="3526954"/>
            <a:chExt cx="1345237" cy="1259374"/>
          </a:xfrm>
        </p:grpSpPr>
        <p:pic>
          <p:nvPicPr>
            <p:cNvPr id="32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2500298" y="3526954"/>
              <a:ext cx="1157484" cy="1259374"/>
            </a:xfrm>
            <a:prstGeom prst="rect">
              <a:avLst/>
            </a:prstGeom>
            <a:noFill/>
          </p:spPr>
        </p:pic>
        <p:pic>
          <p:nvPicPr>
            <p:cNvPr id="408" name="Shape 408" descr="「File png」的圖片搜尋結果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214678" y="4084033"/>
              <a:ext cx="630857" cy="6308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群組 36"/>
          <p:cNvGrpSpPr/>
          <p:nvPr/>
        </p:nvGrpSpPr>
        <p:grpSpPr>
          <a:xfrm>
            <a:off x="6813046" y="3286130"/>
            <a:ext cx="1131660" cy="1229286"/>
            <a:chOff x="7143854" y="2928940"/>
            <a:chExt cx="1731789" cy="1881187"/>
          </a:xfrm>
        </p:grpSpPr>
        <p:pic>
          <p:nvPicPr>
            <p:cNvPr id="38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7143854" y="2928940"/>
              <a:ext cx="1731789" cy="1881187"/>
            </a:xfrm>
            <a:prstGeom prst="rect">
              <a:avLst/>
            </a:prstGeom>
            <a:noFill/>
          </p:spPr>
        </p:pic>
        <p:pic>
          <p:nvPicPr>
            <p:cNvPr id="39" name="Shape 331" descr="「File png」的圖片搜尋結果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638050" y="3280348"/>
              <a:ext cx="362974" cy="362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Shape 332" descr="相關圖片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2792" y="3280348"/>
              <a:ext cx="358298" cy="3582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" name="Picture 2" descr="D:\工作進行中\20170911直播母版16比9\各場PPT元素\20171206\人-04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84220" y="3286130"/>
            <a:ext cx="1131660" cy="1229284"/>
          </a:xfrm>
          <a:prstGeom prst="rect">
            <a:avLst/>
          </a:prstGeom>
          <a:noFill/>
        </p:spPr>
      </p:pic>
      <p:pic>
        <p:nvPicPr>
          <p:cNvPr id="42" name="Shape 3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6170" y="3429006"/>
            <a:ext cx="305394" cy="3053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群組 42"/>
          <p:cNvGrpSpPr/>
          <p:nvPr/>
        </p:nvGrpSpPr>
        <p:grpSpPr>
          <a:xfrm>
            <a:off x="8143900" y="1928808"/>
            <a:ext cx="831896" cy="788240"/>
            <a:chOff x="8143900" y="4143386"/>
            <a:chExt cx="831896" cy="788240"/>
          </a:xfrm>
        </p:grpSpPr>
        <p:sp>
          <p:nvSpPr>
            <p:cNvPr id="44" name="橢圓 43"/>
            <p:cNvSpPr/>
            <p:nvPr/>
          </p:nvSpPr>
          <p:spPr>
            <a:xfrm>
              <a:off x="8215338" y="4233910"/>
              <a:ext cx="695294" cy="6952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5" name="Picture 3" descr="C:\Users\user\Desktop\20170928_Virtualization Station 直播\有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143900" y="4143386"/>
              <a:ext cx="831896" cy="788240"/>
            </a:xfrm>
            <a:prstGeom prst="rect">
              <a:avLst/>
            </a:prstGeom>
            <a:noFill/>
            <a:effectLst/>
          </p:spPr>
        </p:pic>
      </p:grpSp>
      <p:sp>
        <p:nvSpPr>
          <p:cNvPr id="49" name="矩形 48"/>
          <p:cNvSpPr/>
          <p:nvPr/>
        </p:nvSpPr>
        <p:spPr>
          <a:xfrm>
            <a:off x="4572000" y="2429444"/>
            <a:ext cx="2786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88900" algn="ctr">
              <a:buClr>
                <a:schemeClr val="lt1"/>
              </a:buClr>
              <a:buSzPts val="1400"/>
            </a:pPr>
            <a:r>
              <a:rPr lang="en-US" altLang="zh-TW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Free space for future </a:t>
            </a:r>
          </a:p>
          <a:p>
            <a:pPr lvl="0" indent="-88900" algn="ctr">
              <a:buClr>
                <a:schemeClr val="lt1"/>
              </a:buClr>
              <a:buSzPts val="1400"/>
            </a:pPr>
            <a:r>
              <a:rPr lang="en-US" altLang="zh-TW" b="1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expansion</a:t>
            </a:r>
            <a:endParaRPr lang="zh-TW" altLang="en-US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0" name="Shape 130" descr="「Snapshot icon」的圖片搜尋結果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15272" y="2500312"/>
            <a:ext cx="480062" cy="480062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矩形 50"/>
          <p:cNvSpPr/>
          <p:nvPr/>
        </p:nvSpPr>
        <p:spPr>
          <a:xfrm>
            <a:off x="7524328" y="2933500"/>
            <a:ext cx="8867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Snapshot</a:t>
            </a:r>
            <a:endParaRPr lang="zh-TW" alt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14282" y="1070982"/>
            <a:ext cx="4286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>
              <a:buClr>
                <a:schemeClr val="bg1"/>
              </a:buClr>
              <a:buSzPct val="83000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When all space is allocated </a:t>
            </a:r>
          </a:p>
          <a:p>
            <a:pPr lvl="0" indent="-342900">
              <a:buClr>
                <a:schemeClr val="bg1"/>
              </a:buClr>
              <a:buSzPct val="83000"/>
            </a:pPr>
            <a:r>
              <a:rPr lang="en-US" altLang="zh-TW" sz="1600" b="1" dirty="0" smtClean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Snapshot (take/revert) functions will be disabled </a:t>
            </a:r>
          </a:p>
        </p:txBody>
      </p:sp>
      <p:grpSp>
        <p:nvGrpSpPr>
          <p:cNvPr id="36" name="群組 45"/>
          <p:cNvGrpSpPr/>
          <p:nvPr/>
        </p:nvGrpSpPr>
        <p:grpSpPr>
          <a:xfrm>
            <a:off x="3674443" y="1888590"/>
            <a:ext cx="766112" cy="764526"/>
            <a:chOff x="3929058" y="4214824"/>
            <a:chExt cx="685510" cy="684090"/>
          </a:xfrm>
        </p:grpSpPr>
        <p:sp>
          <p:nvSpPr>
            <p:cNvPr id="37" name="橢圓 36"/>
            <p:cNvSpPr/>
            <p:nvPr/>
          </p:nvSpPr>
          <p:spPr>
            <a:xfrm>
              <a:off x="3971952" y="4257718"/>
              <a:ext cx="600048" cy="600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3" name="Picture 2" descr="C:\Users\user\Desktop\20170928_Virtualization Station 直播\無.pn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929058" y="4214824"/>
              <a:ext cx="685510" cy="684090"/>
            </a:xfrm>
            <a:prstGeom prst="rect">
              <a:avLst/>
            </a:prstGeom>
            <a:noFill/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309"/>
          <p:cNvPicPr preferRelativeResize="0"/>
          <p:nvPr/>
        </p:nvPicPr>
        <p:blipFill>
          <a:blip r:embed="rId3"/>
          <a:srcRect b="7727"/>
          <a:stretch>
            <a:fillRect/>
          </a:stretch>
        </p:blipFill>
        <p:spPr>
          <a:xfrm>
            <a:off x="0" y="0"/>
            <a:ext cx="9144000" cy="5118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D:\工作進行中\20170911直播母版16比9\各場PPT元素\20171206\qnap_logo-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28610"/>
            <a:ext cx="1627268" cy="314062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0" y="2500312"/>
            <a:ext cx="8501090" cy="1643074"/>
          </a:xfrm>
          <a:prstGeom prst="rect">
            <a:avLst/>
          </a:prstGeom>
          <a:gradFill>
            <a:gsLst>
              <a:gs pos="0">
                <a:schemeClr val="tx1">
                  <a:alpha val="49000"/>
                </a:schemeClr>
              </a:gs>
              <a:gs pos="50000">
                <a:schemeClr val="tx1">
                  <a:alpha val="98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952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Shape 89"/>
          <p:cNvSpPr/>
          <p:nvPr/>
        </p:nvSpPr>
        <p:spPr>
          <a:xfrm>
            <a:off x="285720" y="2428874"/>
            <a:ext cx="8715404" cy="18573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31750">
              <a:buClr>
                <a:srgbClr val="5A5A5A"/>
              </a:buClr>
              <a:buSzPts val="500"/>
            </a:pPr>
            <a:r>
              <a:rPr lang="en-US" altLang="zh-TW" b="1" dirty="0" smtClean="0">
                <a:solidFill>
                  <a:schemeClr val="bg1"/>
                </a:solidFill>
                <a:latin typeface="+mj-lt"/>
              </a:rPr>
              <a:t>Your Challenges, Our Solution</a:t>
            </a:r>
          </a:p>
          <a:p>
            <a:pPr lvl="0" indent="-31750">
              <a:buClr>
                <a:srgbClr val="5A5A5A"/>
              </a:buClr>
              <a:buSzPts val="500"/>
            </a:pPr>
            <a:r>
              <a:rPr lang="en-US" altLang="zh-TW" sz="2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How Much Space Will Snapshots Take? </a:t>
            </a:r>
            <a:br>
              <a:rPr lang="en-US" altLang="zh-TW" sz="2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2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Will Snapshots Cause Service Interruptions?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0" y="2500311"/>
            <a:ext cx="8215338" cy="1658619"/>
            <a:chOff x="0" y="2500311"/>
            <a:chExt cx="8215338" cy="1658619"/>
          </a:xfrm>
        </p:grpSpPr>
        <p:sp>
          <p:nvSpPr>
            <p:cNvPr id="7" name="矩形 6"/>
            <p:cNvSpPr/>
            <p:nvPr/>
          </p:nvSpPr>
          <p:spPr>
            <a:xfrm flipV="1">
              <a:off x="0" y="2500311"/>
              <a:ext cx="8215338" cy="45719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  <a:alpha val="45000"/>
                  </a:schemeClr>
                </a:gs>
                <a:gs pos="50000">
                  <a:schemeClr val="tx1"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 flipV="1">
              <a:off x="0" y="4113211"/>
              <a:ext cx="8215338" cy="45719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  <a:alpha val="45000"/>
                  </a:schemeClr>
                </a:gs>
                <a:gs pos="50000">
                  <a:schemeClr val="tx1"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324483" y="1072097"/>
            <a:ext cx="8359800" cy="11424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b="1" i="0" u="none" strike="noStrike" cap="none" dirty="0" smtClean="0">
                <a:ea typeface="Microsoft JhengHei"/>
                <a:cs typeface="Microsoft JhengHei"/>
                <a:sym typeface="Microsoft JhengHei"/>
              </a:rPr>
              <a:t>When the pool cannot be expanded </a:t>
            </a:r>
            <a:r>
              <a:rPr lang="en-US" altLang="zh-TW" b="1" dirty="0" smtClean="0">
                <a:ea typeface="Microsoft JhengHei"/>
                <a:cs typeface="Microsoft JhengHei"/>
                <a:sym typeface="Microsoft JhengHei"/>
              </a:rPr>
              <a:t>, you can convert the thick volume to thin for releasing </a:t>
            </a:r>
            <a:r>
              <a:rPr lang="en-US" altLang="zh-TW" b="1" i="0" u="none" strike="noStrike" cap="none" dirty="0" smtClean="0">
                <a:ea typeface="Microsoft JhengHei"/>
                <a:cs typeface="Microsoft JhengHei"/>
                <a:sym typeface="Microsoft JhengHei"/>
              </a:rPr>
              <a:t>unused space to "share" this space with snapshots</a:t>
            </a:r>
          </a:p>
          <a:p>
            <a:pPr lvl="0" indent="-342900">
              <a:spcBef>
                <a:spcPts val="40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b="1" i="0" u="none" strike="noStrike" cap="none" dirty="0" smtClean="0">
                <a:solidFill>
                  <a:srgbClr val="FFC000"/>
                </a:solidFill>
                <a:ea typeface="Microsoft JhengHei"/>
                <a:cs typeface="Microsoft JhengHei"/>
                <a:sym typeface="Microsoft JhengHei"/>
              </a:rPr>
              <a:t>Thin volumes should used with thresholds for monitoring usage</a:t>
            </a:r>
            <a:endParaRPr lang="zh-TW" b="1" i="0" u="none" strike="noStrike" cap="none" dirty="0"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SzPts val="2000"/>
              <a:buFont typeface="Arial" pitchFamily="34" charset="0"/>
              <a:buChar char="•"/>
            </a:pPr>
            <a:endParaRPr b="1" i="0" u="none" strike="noStrike" cap="none" dirty="0"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9" name="Shape 419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49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rPr lang="en-US" altLang="zh-TW" i="0" u="none" strike="noStrike" cap="none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Convert to thin for more free space</a:t>
            </a:r>
            <a:endParaRPr lang="zh-TW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4" name="群組 33"/>
          <p:cNvGrpSpPr/>
          <p:nvPr/>
        </p:nvGrpSpPr>
        <p:grpSpPr>
          <a:xfrm>
            <a:off x="330027" y="2285998"/>
            <a:ext cx="8456815" cy="2458064"/>
            <a:chOff x="214282" y="2614016"/>
            <a:chExt cx="8456815" cy="2458064"/>
          </a:xfrm>
        </p:grpSpPr>
        <p:sp>
          <p:nvSpPr>
            <p:cNvPr id="37" name="Shape 417"/>
            <p:cNvSpPr/>
            <p:nvPr/>
          </p:nvSpPr>
          <p:spPr>
            <a:xfrm>
              <a:off x="4540950" y="2643188"/>
              <a:ext cx="4130147" cy="5083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rgbClr val="002060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Shape 423"/>
            <p:cNvSpPr/>
            <p:nvPr/>
          </p:nvSpPr>
          <p:spPr>
            <a:xfrm>
              <a:off x="4540950" y="3161755"/>
              <a:ext cx="1815382" cy="1886925"/>
            </a:xfrm>
            <a:prstGeom prst="rect">
              <a:avLst/>
            </a:prstGeom>
            <a:solidFill>
              <a:srgbClr val="B6DDE7"/>
            </a:solidFill>
            <a:ln w="28575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424"/>
            <p:cNvSpPr/>
            <p:nvPr/>
          </p:nvSpPr>
          <p:spPr>
            <a:xfrm>
              <a:off x="6356331" y="3175468"/>
              <a:ext cx="2311616" cy="1866217"/>
            </a:xfrm>
            <a:prstGeom prst="rect">
              <a:avLst/>
            </a:prstGeom>
            <a:solidFill>
              <a:srgbClr val="CCC0D9"/>
            </a:solidFill>
            <a:ln w="28575">
              <a:solidFill>
                <a:srgbClr val="002060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Shape 439"/>
            <p:cNvSpPr/>
            <p:nvPr/>
          </p:nvSpPr>
          <p:spPr>
            <a:xfrm>
              <a:off x="6363947" y="3160144"/>
              <a:ext cx="2304000" cy="649995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2060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Shape 430"/>
            <p:cNvSpPr/>
            <p:nvPr/>
          </p:nvSpPr>
          <p:spPr>
            <a:xfrm>
              <a:off x="1744098" y="3161212"/>
              <a:ext cx="2595822" cy="1897159"/>
            </a:xfrm>
            <a:prstGeom prst="rect">
              <a:avLst/>
            </a:prstGeom>
            <a:solidFill>
              <a:srgbClr val="B6DDE7"/>
            </a:solidFill>
            <a:ln w="28575">
              <a:solidFill>
                <a:srgbClr val="002060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Shape 434"/>
            <p:cNvSpPr/>
            <p:nvPr/>
          </p:nvSpPr>
          <p:spPr>
            <a:xfrm>
              <a:off x="214282" y="3167203"/>
              <a:ext cx="1641455" cy="1900693"/>
            </a:xfrm>
            <a:prstGeom prst="rect">
              <a:avLst/>
            </a:prstGeom>
            <a:solidFill>
              <a:srgbClr val="B6DDE7"/>
            </a:solidFill>
            <a:ln w="28575" cap="flat" cmpd="sng">
              <a:solidFill>
                <a:srgbClr val="14277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Shape 429"/>
            <p:cNvSpPr/>
            <p:nvPr/>
          </p:nvSpPr>
          <p:spPr>
            <a:xfrm>
              <a:off x="214282" y="2614016"/>
              <a:ext cx="4125638" cy="52923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2060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ln w="28575">
                  <a:solidFill>
                    <a:srgbClr val="002060"/>
                  </a:solidFill>
                </a:ln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8" name="Shape 438" descr="「Snapshot icon」的圖片搜尋結果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87824" y="2643758"/>
              <a:ext cx="513244" cy="5132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矩形 46"/>
            <p:cNvSpPr/>
            <p:nvPr/>
          </p:nvSpPr>
          <p:spPr>
            <a:xfrm>
              <a:off x="1763688" y="2715766"/>
              <a:ext cx="11753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Snapshot </a:t>
              </a:r>
              <a:endParaRPr lang="zh-TW" alt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448" name="Shape 448" descr="「Snapshot icon」的圖片搜尋結果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99405" y="3225457"/>
              <a:ext cx="513244" cy="51324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" name="群組 29"/>
            <p:cNvGrpSpPr/>
            <p:nvPr/>
          </p:nvGrpSpPr>
          <p:grpSpPr>
            <a:xfrm>
              <a:off x="2212927" y="3230370"/>
              <a:ext cx="1626572" cy="1766892"/>
              <a:chOff x="7143854" y="2928940"/>
              <a:chExt cx="1731789" cy="1881187"/>
            </a:xfrm>
          </p:grpSpPr>
          <p:pic>
            <p:nvPicPr>
              <p:cNvPr id="31" name="Picture 2" descr="D:\工作進行中\20170911直播母版16比9\各場PPT元素\20171206\人-04.png"/>
              <p:cNvPicPr>
                <a:picLocks noChangeAspect="1" noChangeArrowheads="1"/>
              </p:cNvPicPr>
              <p:nvPr/>
            </p:nvPicPr>
            <p:blipFill>
              <a:blip r:embed="rId4"/>
              <a:stretch>
                <a:fillRect/>
              </a:stretch>
            </p:blipFill>
            <p:spPr bwMode="auto">
              <a:xfrm>
                <a:off x="7143854" y="2928940"/>
                <a:ext cx="1731789" cy="1881187"/>
              </a:xfrm>
              <a:prstGeom prst="rect">
                <a:avLst/>
              </a:prstGeom>
              <a:noFill/>
            </p:spPr>
          </p:pic>
          <p:pic>
            <p:nvPicPr>
              <p:cNvPr id="32" name="Shape 331" descr="「File png」的圖片搜尋結果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638050" y="3280348"/>
                <a:ext cx="362974" cy="36297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" name="Shape 332" descr="相關圖片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142792" y="3280348"/>
                <a:ext cx="358298" cy="35829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" name="群組 33"/>
            <p:cNvGrpSpPr/>
            <p:nvPr/>
          </p:nvGrpSpPr>
          <p:grpSpPr>
            <a:xfrm>
              <a:off x="229165" y="3214692"/>
              <a:ext cx="1626572" cy="1766890"/>
              <a:chOff x="1857356" y="2928940"/>
              <a:chExt cx="1731789" cy="1881185"/>
            </a:xfrm>
          </p:grpSpPr>
          <p:pic>
            <p:nvPicPr>
              <p:cNvPr id="35" name="Picture 2" descr="D:\工作進行中\20170911直播母版16比9\各場PPT元素\20171206\人-04.png"/>
              <p:cNvPicPr>
                <a:picLocks noChangeAspect="1" noChangeArrowheads="1"/>
              </p:cNvPicPr>
              <p:nvPr/>
            </p:nvPicPr>
            <p:blipFill>
              <a:blip r:embed="rId7"/>
              <a:stretch>
                <a:fillRect/>
              </a:stretch>
            </p:blipFill>
            <p:spPr bwMode="auto">
              <a:xfrm>
                <a:off x="1857356" y="2928940"/>
                <a:ext cx="1731789" cy="1881185"/>
              </a:xfrm>
              <a:prstGeom prst="rect">
                <a:avLst/>
              </a:prstGeom>
              <a:noFill/>
            </p:spPr>
          </p:pic>
          <p:pic>
            <p:nvPicPr>
              <p:cNvPr id="36" name="Shape 333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2571736" y="3199796"/>
                <a:ext cx="372086" cy="3720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47" name="Shape 447" descr="「Lock」的圖片搜尋結果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291989" y="3944750"/>
              <a:ext cx="992640" cy="99264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" name="群組 38"/>
            <p:cNvGrpSpPr/>
            <p:nvPr/>
          </p:nvGrpSpPr>
          <p:grpSpPr>
            <a:xfrm>
              <a:off x="6935379" y="3821412"/>
              <a:ext cx="1151346" cy="1250668"/>
              <a:chOff x="7143854" y="2888625"/>
              <a:chExt cx="1731789" cy="1881187"/>
            </a:xfrm>
          </p:grpSpPr>
          <p:pic>
            <p:nvPicPr>
              <p:cNvPr id="40" name="Picture 2" descr="D:\工作進行中\20170911直播母版16比9\各場PPT元素\20171206\人-04.png"/>
              <p:cNvPicPr>
                <a:picLocks noChangeAspect="1" noChangeArrowheads="1"/>
              </p:cNvPicPr>
              <p:nvPr/>
            </p:nvPicPr>
            <p:blipFill>
              <a:blip r:embed="rId4"/>
              <a:stretch>
                <a:fillRect/>
              </a:stretch>
            </p:blipFill>
            <p:spPr bwMode="auto">
              <a:xfrm>
                <a:off x="7143854" y="2888625"/>
                <a:ext cx="1731789" cy="1881187"/>
              </a:xfrm>
              <a:prstGeom prst="rect">
                <a:avLst/>
              </a:prstGeom>
              <a:noFill/>
            </p:spPr>
          </p:pic>
          <p:pic>
            <p:nvPicPr>
              <p:cNvPr id="41" name="Shape 331" descr="「File png」的圖片搜尋結果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638050" y="3280348"/>
                <a:ext cx="362974" cy="36297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" name="Shape 332" descr="相關圖片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142792" y="3280348"/>
                <a:ext cx="358298" cy="35829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" name="群組 42"/>
            <p:cNvGrpSpPr/>
            <p:nvPr/>
          </p:nvGrpSpPr>
          <p:grpSpPr>
            <a:xfrm>
              <a:off x="4641819" y="3238635"/>
              <a:ext cx="1626572" cy="1803050"/>
              <a:chOff x="1857356" y="2928940"/>
              <a:chExt cx="1731789" cy="1881185"/>
            </a:xfrm>
          </p:grpSpPr>
          <p:pic>
            <p:nvPicPr>
              <p:cNvPr id="44" name="Picture 2" descr="D:\工作進行中\20170911直播母版16比9\各場PPT元素\20171206\人-04.png"/>
              <p:cNvPicPr>
                <a:picLocks noChangeAspect="1" noChangeArrowheads="1"/>
              </p:cNvPicPr>
              <p:nvPr/>
            </p:nvPicPr>
            <p:blipFill>
              <a:blip r:embed="rId7"/>
              <a:stretch>
                <a:fillRect/>
              </a:stretch>
            </p:blipFill>
            <p:spPr bwMode="auto">
              <a:xfrm>
                <a:off x="1857356" y="2928940"/>
                <a:ext cx="1731789" cy="1881185"/>
              </a:xfrm>
              <a:prstGeom prst="rect">
                <a:avLst/>
              </a:prstGeom>
              <a:noFill/>
            </p:spPr>
          </p:pic>
          <p:pic>
            <p:nvPicPr>
              <p:cNvPr id="45" name="Shape 333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2571736" y="3199796"/>
                <a:ext cx="372086" cy="3720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6" name="矩形 45"/>
            <p:cNvSpPr/>
            <p:nvPr/>
          </p:nvSpPr>
          <p:spPr>
            <a:xfrm>
              <a:off x="5843839" y="2738569"/>
              <a:ext cx="12779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88900" algn="ctr">
                <a:buClr>
                  <a:schemeClr val="lt1"/>
                </a:buClr>
                <a:buSzPts val="1400"/>
              </a:pPr>
              <a:r>
                <a:rPr lang="en-US" altLang="zh-TW" sz="1600" b="1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Free Space</a:t>
              </a:r>
              <a:endParaRPr lang="zh-TW" altLang="en-US" sz="16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6858016" y="3304766"/>
              <a:ext cx="11176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b="1" dirty="0" smtClean="0">
                  <a:solidFill>
                    <a:schemeClr val="bg1"/>
                  </a:solidFill>
                  <a:latin typeface="+mj-lt"/>
                </a:rPr>
                <a:t>Snapshot</a:t>
              </a:r>
              <a:endParaRPr lang="zh-TW" alt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651648" y="1928808"/>
            <a:ext cx="79208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b="1" dirty="0" smtClean="0">
                <a:solidFill>
                  <a:srgbClr val="F9B5C8"/>
                </a:solidFill>
                <a:latin typeface="+mj-lt"/>
                <a:ea typeface="微軟正黑體" pitchFamily="34" charset="-120"/>
              </a:rPr>
              <a:t>Converting a thick volume to thin will require all existing snapshots be deleted. </a:t>
            </a:r>
            <a:endParaRPr lang="zh-TW" altLang="en-US" sz="1000" b="1" dirty="0">
              <a:solidFill>
                <a:srgbClr val="F9B5C8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9" name="Shape 882"/>
          <p:cNvSpPr/>
          <p:nvPr/>
        </p:nvSpPr>
        <p:spPr>
          <a:xfrm flipH="1">
            <a:off x="395536" y="1928808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F9B5C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50333" y="2215682"/>
            <a:ext cx="8429684" cy="2571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Shape 453"/>
          <p:cNvSpPr/>
          <p:nvPr/>
        </p:nvSpPr>
        <p:spPr>
          <a:xfrm>
            <a:off x="350333" y="3306690"/>
            <a:ext cx="4165858" cy="512024"/>
          </a:xfrm>
          <a:prstGeom prst="rect">
            <a:avLst/>
          </a:prstGeom>
          <a:solidFill>
            <a:srgbClr val="BFBFBF"/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461"/>
          <p:cNvSpPr/>
          <p:nvPr/>
        </p:nvSpPr>
        <p:spPr>
          <a:xfrm>
            <a:off x="2177788" y="3829712"/>
            <a:ext cx="2338403" cy="9649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461"/>
          <p:cNvSpPr/>
          <p:nvPr/>
        </p:nvSpPr>
        <p:spPr>
          <a:xfrm>
            <a:off x="350333" y="3829712"/>
            <a:ext cx="1861492" cy="9649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Shape 478"/>
          <p:cNvPicPr preferRelativeResize="0"/>
          <p:nvPr/>
        </p:nvPicPr>
        <p:blipFill rotWithShape="1">
          <a:blip r:embed="rId3">
            <a:alphaModFix/>
          </a:blip>
          <a:srcRect t="6634" b="60960"/>
          <a:stretch/>
        </p:blipFill>
        <p:spPr>
          <a:xfrm>
            <a:off x="1440180" y="2257919"/>
            <a:ext cx="6005334" cy="91866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458"/>
          <p:cNvSpPr/>
          <p:nvPr/>
        </p:nvSpPr>
        <p:spPr>
          <a:xfrm>
            <a:off x="4644007" y="3858756"/>
            <a:ext cx="4129200" cy="93172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69"/>
          <p:cNvSpPr/>
          <p:nvPr/>
        </p:nvSpPr>
        <p:spPr>
          <a:xfrm>
            <a:off x="4644008" y="3287252"/>
            <a:ext cx="4129887" cy="785817"/>
          </a:xfrm>
          <a:prstGeom prst="rect">
            <a:avLst/>
          </a:prstGeom>
          <a:solidFill>
            <a:srgbClr val="0070C0"/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0" y="987574"/>
            <a:ext cx="9144000" cy="151216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fontAlgn="base"/>
            <a:r>
              <a:rPr lang="en-US" altLang="zh-TW" b="1" dirty="0" smtClean="0"/>
              <a:t>Keeping too many snapshots at the local NAS can take up all usable space</a:t>
            </a:r>
            <a:endParaRPr lang="zh-TW" altLang="en-US" dirty="0" smtClean="0"/>
          </a:p>
          <a:p>
            <a:pPr fontAlgn="base"/>
            <a:r>
              <a:rPr lang="en-US" altLang="zh-TW" b="1" dirty="0" smtClean="0">
                <a:solidFill>
                  <a:srgbClr val="FFC000"/>
                </a:solidFill>
              </a:rPr>
              <a:t>Choose a NAS with higher capacity or deploy snapshot replica to store </a:t>
            </a:r>
          </a:p>
          <a:p>
            <a:pPr fontAlgn="base"/>
            <a:r>
              <a:rPr lang="en-US" altLang="zh-TW" b="1" dirty="0" smtClean="0">
                <a:solidFill>
                  <a:srgbClr val="FFC000"/>
                </a:solidFill>
              </a:rPr>
              <a:t>snapshots:</a:t>
            </a:r>
            <a:r>
              <a:rPr lang="zh-TW" altLang="en-US" dirty="0" smtClean="0">
                <a:solidFill>
                  <a:srgbClr val="FFC000"/>
                </a:solidFill>
              </a:rPr>
              <a:t> </a:t>
            </a:r>
            <a:r>
              <a:rPr lang="en-US" altLang="zh-TW" b="1" dirty="0" smtClean="0"/>
              <a:t>Advanced NAS for services, Entry-level NAS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for backup</a:t>
            </a:r>
            <a:r>
              <a:rPr lang="zh-TW" altLang="en-US" b="1" dirty="0" smtClean="0"/>
              <a:t> </a:t>
            </a:r>
            <a:endParaRPr lang="en-US" altLang="zh-TW" b="1" dirty="0" smtClean="0"/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SzPct val="83000"/>
              <a:buFont typeface="Arial"/>
              <a:buNone/>
            </a:pPr>
            <a:endParaRPr sz="2000" b="1" i="0" u="none" strike="noStrike" cap="none" dirty="0"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55" name="Shape 455"/>
          <p:cNvSpPr txBox="1">
            <a:spLocks noGrp="1"/>
          </p:cNvSpPr>
          <p:nvPr>
            <p:ph type="title"/>
          </p:nvPr>
        </p:nvSpPr>
        <p:spPr>
          <a:xfrm>
            <a:off x="-32" y="285734"/>
            <a:ext cx="9215502" cy="69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49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rPr lang="en-US" altLang="zh-TW" sz="2800" dirty="0" smtClean="0">
                <a:latin typeface="+mj-lt"/>
                <a:ea typeface="Microsoft JhengHei"/>
                <a:cs typeface="Microsoft JhengHei"/>
                <a:sym typeface="Microsoft JhengHei"/>
              </a:rPr>
              <a:t>Use snapshot replica to store more snapshots </a:t>
            </a:r>
            <a:endParaRPr lang="zh-TW" sz="2800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68" name="Shape 468" descr="「Snapshot icon」的圖片搜尋結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3249" y="3305470"/>
            <a:ext cx="513244" cy="513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Shape 473" descr="「Snapshot icon」的圖片搜尋結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4942" y="3461182"/>
            <a:ext cx="513244" cy="54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Shape 474" descr="「Snapshot icon」的圖片搜尋結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5162" y="3461182"/>
            <a:ext cx="513244" cy="54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Shape 475" descr="「Snapshot icon」的圖片搜尋結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42510" y="3461182"/>
            <a:ext cx="513244" cy="54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Shape 476" descr="「Snapshot icon」的圖片搜尋結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5460" y="3461182"/>
            <a:ext cx="513244" cy="54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Shape 479" descr="https://www.qnap.com/i/_attach_file/product/photo/800_500/294_1508401293_TS-877_front.png?v=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014388" y="2357436"/>
            <a:ext cx="1485910" cy="9286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群組 43"/>
          <p:cNvGrpSpPr/>
          <p:nvPr/>
        </p:nvGrpSpPr>
        <p:grpSpPr>
          <a:xfrm>
            <a:off x="2636917" y="3365740"/>
            <a:ext cx="1307770" cy="1420588"/>
            <a:chOff x="7143854" y="2928940"/>
            <a:chExt cx="1731789" cy="1881187"/>
          </a:xfrm>
        </p:grpSpPr>
        <p:pic>
          <p:nvPicPr>
            <p:cNvPr id="45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7143854" y="2928940"/>
              <a:ext cx="1731789" cy="1881187"/>
            </a:xfrm>
            <a:prstGeom prst="rect">
              <a:avLst/>
            </a:prstGeom>
            <a:noFill/>
          </p:spPr>
        </p:pic>
        <p:pic>
          <p:nvPicPr>
            <p:cNvPr id="46" name="Shape 331" descr="「File png」的圖片搜尋結果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38050" y="3280348"/>
              <a:ext cx="362974" cy="362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Shape 332" descr="相關圖片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142792" y="3280348"/>
              <a:ext cx="358298" cy="3582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群組 47"/>
          <p:cNvGrpSpPr/>
          <p:nvPr/>
        </p:nvGrpSpPr>
        <p:grpSpPr>
          <a:xfrm>
            <a:off x="603626" y="3357568"/>
            <a:ext cx="1307770" cy="1420586"/>
            <a:chOff x="1857356" y="2928940"/>
            <a:chExt cx="1731789" cy="1881185"/>
          </a:xfrm>
        </p:grpSpPr>
        <p:pic>
          <p:nvPicPr>
            <p:cNvPr id="49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1857356" y="2928940"/>
              <a:ext cx="1731789" cy="1881185"/>
            </a:xfrm>
            <a:prstGeom prst="rect">
              <a:avLst/>
            </a:prstGeom>
            <a:noFill/>
          </p:spPr>
        </p:pic>
        <p:pic>
          <p:nvPicPr>
            <p:cNvPr id="50" name="Shape 33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571736" y="3199796"/>
              <a:ext cx="372086" cy="3720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群組 32"/>
          <p:cNvGrpSpPr/>
          <p:nvPr/>
        </p:nvGrpSpPr>
        <p:grpSpPr>
          <a:xfrm>
            <a:off x="8215338" y="3212270"/>
            <a:ext cx="831896" cy="788240"/>
            <a:chOff x="8143900" y="4143386"/>
            <a:chExt cx="831896" cy="788240"/>
          </a:xfrm>
        </p:grpSpPr>
        <p:sp>
          <p:nvSpPr>
            <p:cNvPr id="34" name="橢圓 33"/>
            <p:cNvSpPr/>
            <p:nvPr/>
          </p:nvSpPr>
          <p:spPr>
            <a:xfrm>
              <a:off x="8215338" y="4233910"/>
              <a:ext cx="695294" cy="6952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5" name="Picture 3" descr="C:\Users\user\Desktop\20170928_Virtualization Station 直播\有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143900" y="4143386"/>
              <a:ext cx="831896" cy="788240"/>
            </a:xfrm>
            <a:prstGeom prst="rect">
              <a:avLst/>
            </a:prstGeom>
            <a:noFill/>
            <a:effectLst/>
          </p:spPr>
        </p:pic>
      </p:grpSp>
      <p:pic>
        <p:nvPicPr>
          <p:cNvPr id="8194" name="Picture 2" descr="https://lh4.googleusercontent.com/hnfKygCao2ojOVBgQan4wxuk3-VUoIwSagv17n7j60cwKkELPogReNFhr_rsmC-O2TS-SlaiowJQlme0ClkUMzGZTmQVRTZRuxI7ozdce6qmj-jmPVktsbM-EAFJoGh4g5TENJ9s4Kw"/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6008062" y="2357436"/>
            <a:ext cx="1492896" cy="933059"/>
          </a:xfrm>
          <a:prstGeom prst="rect">
            <a:avLst/>
          </a:prstGeom>
          <a:noFill/>
        </p:spPr>
      </p:pic>
      <p:sp>
        <p:nvSpPr>
          <p:cNvPr id="40" name="圓角矩形圖說文字 39"/>
          <p:cNvSpPr/>
          <p:nvPr/>
        </p:nvSpPr>
        <p:spPr>
          <a:xfrm>
            <a:off x="6941962" y="1928808"/>
            <a:ext cx="1987756" cy="504056"/>
          </a:xfrm>
          <a:prstGeom prst="wedgeRoundRectCallout">
            <a:avLst>
              <a:gd name="adj1" fmla="val -36150"/>
              <a:gd name="adj2" fmla="val 86494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zh-TW" sz="105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The TS-1635 can be a high ROI snapshot backup NAS</a:t>
            </a:r>
            <a:endParaRPr lang="zh-TW" altLang="en-US" sz="105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857620" y="2356296"/>
            <a:ext cx="1428760" cy="2868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b="1" dirty="0" smtClean="0">
                <a:latin typeface="+mj-lt"/>
                <a:ea typeface="微軟正黑體" pitchFamily="34" charset="-120"/>
              </a:rPr>
              <a:t>Snapshot</a:t>
            </a:r>
            <a:r>
              <a:rPr lang="zh-TW" altLang="en-US" sz="1050" b="1" dirty="0" smtClean="0">
                <a:latin typeface="+mj-lt"/>
                <a:ea typeface="微軟正黑體" pitchFamily="34" charset="-120"/>
              </a:rPr>
              <a:t> </a:t>
            </a:r>
            <a:r>
              <a:rPr lang="en-US" altLang="zh-TW" sz="1050" b="1" dirty="0" smtClean="0">
                <a:latin typeface="+mj-lt"/>
                <a:ea typeface="微軟正黑體" pitchFamily="34" charset="-120"/>
              </a:rPr>
              <a:t>Replica</a:t>
            </a:r>
            <a:endParaRPr lang="zh-TW" altLang="en-US" sz="1050" b="1" dirty="0"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00" cy="69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49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rPr lang="en-US" altLang="zh-TW" sz="2800" dirty="0" smtClean="0">
                <a:latin typeface="+mj-lt"/>
                <a:ea typeface="Microsoft JhengHei"/>
                <a:cs typeface="Microsoft JhengHei"/>
                <a:sym typeface="Microsoft JhengHei"/>
              </a:rPr>
              <a:t>Recap: Using snapshots has its own risks</a:t>
            </a:r>
            <a:endParaRPr lang="zh-TW" sz="2800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9" name="Shape 489" descr="「rent room」的圖片搜尋結果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Shape 494"/>
          <p:cNvSpPr/>
          <p:nvPr/>
        </p:nvSpPr>
        <p:spPr>
          <a:xfrm>
            <a:off x="642910" y="3726157"/>
            <a:ext cx="3858684" cy="4035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zh-TW" sz="1600" b="1" i="0" u="none" strike="noStrike" cap="none" dirty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             </a:t>
            </a:r>
          </a:p>
        </p:txBody>
      </p:sp>
      <p:sp>
        <p:nvSpPr>
          <p:cNvPr id="495" name="Shape 495"/>
          <p:cNvSpPr/>
          <p:nvPr/>
        </p:nvSpPr>
        <p:spPr>
          <a:xfrm>
            <a:off x="4501668" y="3724708"/>
            <a:ext cx="719400" cy="4035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Shape 499"/>
          <p:cNvSpPr/>
          <p:nvPr/>
        </p:nvSpPr>
        <p:spPr>
          <a:xfrm>
            <a:off x="5221062" y="3726158"/>
            <a:ext cx="3112800" cy="4035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zh-TW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</a:t>
            </a:r>
            <a:r>
              <a:rPr lang="en-US" altLang="zh-TW" sz="14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Snapshot</a:t>
            </a:r>
            <a:endParaRPr lang="zh-TW" sz="14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0" name="Shape 500"/>
          <p:cNvSpPr/>
          <p:nvPr/>
        </p:nvSpPr>
        <p:spPr>
          <a:xfrm>
            <a:off x="8181462" y="3726158"/>
            <a:ext cx="215100" cy="4035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Shape 501"/>
          <p:cNvSpPr/>
          <p:nvPr/>
        </p:nvSpPr>
        <p:spPr>
          <a:xfrm>
            <a:off x="642911" y="4129508"/>
            <a:ext cx="7753526" cy="403500"/>
          </a:xfrm>
          <a:prstGeom prst="rect">
            <a:avLst/>
          </a:prstGeom>
          <a:solidFill>
            <a:srgbClr val="00B0F0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chemeClr val="lt1"/>
              </a:buClr>
              <a:buSzPts val="1400"/>
            </a:pPr>
            <a:r>
              <a:rPr lang="en-US" altLang="zh-TW" sz="2000" b="1" i="0" u="none" strike="noStrike" cap="none" dirty="0" smtClean="0">
                <a:solidFill>
                  <a:schemeClr val="lt1"/>
                </a:solidFill>
                <a:latin typeface="+mj-lt"/>
                <a:ea typeface="微軟正黑體" pitchFamily="34" charset="-120"/>
                <a:sym typeface="Arial"/>
              </a:rPr>
              <a:t>Storage Pool</a:t>
            </a:r>
            <a:endParaRPr sz="2000" b="1" i="0" u="none" strike="noStrike" cap="none" dirty="0">
              <a:solidFill>
                <a:schemeClr val="lt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pic>
        <p:nvPicPr>
          <p:cNvPr id="502" name="Shape 502" descr="相關圖片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7126962" y="3752520"/>
            <a:ext cx="978300" cy="321025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Shape 503"/>
          <p:cNvSpPr txBox="1"/>
          <p:nvPr/>
        </p:nvSpPr>
        <p:spPr>
          <a:xfrm>
            <a:off x="704603" y="2584336"/>
            <a:ext cx="7343100" cy="85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394"/>
          <p:cNvSpPr/>
          <p:nvPr/>
        </p:nvSpPr>
        <p:spPr>
          <a:xfrm>
            <a:off x="10188624" y="2355726"/>
            <a:ext cx="1360662" cy="132434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7765"/>
                </a:moveTo>
                <a:cubicBezTo>
                  <a:pt x="9214" y="87343"/>
                  <a:pt x="31991" y="85652"/>
                  <a:pt x="50377" y="84700"/>
                </a:cubicBezTo>
                <a:lnTo>
                  <a:pt x="51458" y="111442"/>
                </a:lnTo>
                <a:lnTo>
                  <a:pt x="26043" y="110004"/>
                </a:lnTo>
                <a:cubicBezTo>
                  <a:pt x="16970" y="109176"/>
                  <a:pt x="7890" y="95297"/>
                  <a:pt x="0" y="77765"/>
                </a:cubicBezTo>
                <a:close/>
                <a:moveTo>
                  <a:pt x="71485" y="75311"/>
                </a:moveTo>
                <a:lnTo>
                  <a:pt x="71485" y="84822"/>
                </a:lnTo>
                <a:lnTo>
                  <a:pt x="96453" y="84822"/>
                </a:lnTo>
                <a:cubicBezTo>
                  <a:pt x="101149" y="96915"/>
                  <a:pt x="107723" y="109009"/>
                  <a:pt x="97079" y="110167"/>
                </a:cubicBezTo>
                <a:lnTo>
                  <a:pt x="71485" y="110489"/>
                </a:lnTo>
                <a:lnTo>
                  <a:pt x="71485" y="119999"/>
                </a:lnTo>
                <a:lnTo>
                  <a:pt x="51881" y="97655"/>
                </a:lnTo>
                <a:close/>
                <a:moveTo>
                  <a:pt x="107457" y="47555"/>
                </a:moveTo>
                <a:lnTo>
                  <a:pt x="118951" y="70887"/>
                </a:lnTo>
                <a:cubicBezTo>
                  <a:pt x="122791" y="79375"/>
                  <a:pt x="115632" y="94394"/>
                  <a:pt x="104799" y="110180"/>
                </a:cubicBezTo>
                <a:cubicBezTo>
                  <a:pt x="108265" y="97192"/>
                  <a:pt x="95452" y="77771"/>
                  <a:pt x="85456" y="61888"/>
                </a:cubicBezTo>
                <a:close/>
                <a:moveTo>
                  <a:pt x="37016" y="36942"/>
                </a:moveTo>
                <a:lnTo>
                  <a:pt x="46048" y="65557"/>
                </a:lnTo>
                <a:lnTo>
                  <a:pt x="38032" y="60802"/>
                </a:lnTo>
                <a:lnTo>
                  <a:pt x="25547" y="83018"/>
                </a:lnTo>
                <a:cubicBezTo>
                  <a:pt x="13005" y="81150"/>
                  <a:pt x="-475" y="80952"/>
                  <a:pt x="3870" y="70902"/>
                </a:cubicBezTo>
                <a:lnTo>
                  <a:pt x="16396" y="47968"/>
                </a:lnTo>
                <a:lnTo>
                  <a:pt x="8380" y="43213"/>
                </a:lnTo>
                <a:close/>
                <a:moveTo>
                  <a:pt x="78925" y="4465"/>
                </a:moveTo>
                <a:cubicBezTo>
                  <a:pt x="80581" y="4440"/>
                  <a:pt x="82194" y="5364"/>
                  <a:pt x="83768" y="7587"/>
                </a:cubicBezTo>
                <a:lnTo>
                  <a:pt x="96837" y="30199"/>
                </a:lnTo>
                <a:lnTo>
                  <a:pt x="104853" y="25444"/>
                </a:lnTo>
                <a:lnTo>
                  <a:pt x="95821" y="54060"/>
                </a:lnTo>
                <a:lnTo>
                  <a:pt x="67185" y="47788"/>
                </a:lnTo>
                <a:lnTo>
                  <a:pt x="75201" y="43033"/>
                </a:lnTo>
                <a:lnTo>
                  <a:pt x="62717" y="20817"/>
                </a:lnTo>
                <a:cubicBezTo>
                  <a:pt x="68602" y="13148"/>
                  <a:pt x="73958" y="4539"/>
                  <a:pt x="78925" y="4465"/>
                </a:cubicBezTo>
                <a:close/>
                <a:moveTo>
                  <a:pt x="66476" y="1"/>
                </a:moveTo>
                <a:cubicBezTo>
                  <a:pt x="70713" y="20"/>
                  <a:pt x="75239" y="276"/>
                  <a:pt x="79919" y="712"/>
                </a:cubicBezTo>
                <a:cubicBezTo>
                  <a:pt x="67239" y="4122"/>
                  <a:pt x="57275" y="25234"/>
                  <a:pt x="48885" y="42069"/>
                </a:cubicBezTo>
                <a:lnTo>
                  <a:pt x="25803" y="29660"/>
                </a:lnTo>
                <a:lnTo>
                  <a:pt x="39723" y="7766"/>
                </a:lnTo>
                <a:cubicBezTo>
                  <a:pt x="43649" y="2021"/>
                  <a:pt x="53764" y="-55"/>
                  <a:pt x="66476" y="1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直線圖說文字 2 19"/>
          <p:cNvSpPr/>
          <p:nvPr/>
        </p:nvSpPr>
        <p:spPr>
          <a:xfrm flipH="1">
            <a:off x="1071538" y="3143254"/>
            <a:ext cx="3429024" cy="435174"/>
          </a:xfrm>
          <a:prstGeom prst="borderCallout2">
            <a:avLst>
              <a:gd name="adj1" fmla="val 55976"/>
              <a:gd name="adj2" fmla="val 25190"/>
              <a:gd name="adj3" fmla="val 56506"/>
              <a:gd name="adj4" fmla="val -7332"/>
              <a:gd name="adj5" fmla="val 192248"/>
              <a:gd name="adj6" fmla="val -7496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Thin Volume</a:t>
            </a:r>
            <a:r>
              <a:rPr lang="zh-TW" altLang="en-US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Read/Delete</a:t>
            </a:r>
            <a:endParaRPr lang="zh-TW" altLang="en-US" sz="1600" dirty="0">
              <a:latin typeface="+mj-lt"/>
            </a:endParaRPr>
          </a:p>
        </p:txBody>
      </p:sp>
      <p:sp>
        <p:nvSpPr>
          <p:cNvPr id="22" name="Shape 254"/>
          <p:cNvSpPr/>
          <p:nvPr/>
        </p:nvSpPr>
        <p:spPr>
          <a:xfrm>
            <a:off x="4786314" y="2357436"/>
            <a:ext cx="3857652" cy="1000132"/>
          </a:xfrm>
          <a:prstGeom prst="wedgeRoundRectCallout">
            <a:avLst>
              <a:gd name="adj1" fmla="val 1046"/>
              <a:gd name="adj2" fmla="val 95004"/>
              <a:gd name="adj3" fmla="val 16667"/>
            </a:avLst>
          </a:prstGeom>
          <a:solidFill>
            <a:srgbClr val="92D05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endParaRPr lang="zh-TW" altLang="en-US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grpSp>
        <p:nvGrpSpPr>
          <p:cNvPr id="2" name="群組 24"/>
          <p:cNvGrpSpPr/>
          <p:nvPr/>
        </p:nvGrpSpPr>
        <p:grpSpPr>
          <a:xfrm>
            <a:off x="3923928" y="3147814"/>
            <a:ext cx="474592" cy="355872"/>
            <a:chOff x="3857620" y="3000378"/>
            <a:chExt cx="668416" cy="501212"/>
          </a:xfrm>
        </p:grpSpPr>
        <p:sp>
          <p:nvSpPr>
            <p:cNvPr id="24" name="橢圓 23"/>
            <p:cNvSpPr/>
            <p:nvPr/>
          </p:nvSpPr>
          <p:spPr>
            <a:xfrm>
              <a:off x="3968503" y="3021275"/>
              <a:ext cx="439724" cy="4397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3" name="Picture 2" descr="D:\工作進行中\20170911直播母版16比9\各場PPT元素\20171206\禁止-01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7620" y="3000378"/>
              <a:ext cx="668416" cy="501212"/>
            </a:xfrm>
            <a:prstGeom prst="rect">
              <a:avLst/>
            </a:prstGeom>
            <a:noFill/>
          </p:spPr>
        </p:pic>
      </p:grpSp>
      <p:sp>
        <p:nvSpPr>
          <p:cNvPr id="29" name="圓角矩形 28"/>
          <p:cNvSpPr/>
          <p:nvPr/>
        </p:nvSpPr>
        <p:spPr>
          <a:xfrm>
            <a:off x="5000628" y="2500312"/>
            <a:ext cx="799930" cy="285752"/>
          </a:xfrm>
          <a:prstGeom prst="roundRect">
            <a:avLst>
              <a:gd name="adj" fmla="val 2350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Enable </a:t>
            </a:r>
            <a:endParaRPr lang="zh-TW" altLang="en-US" sz="1100" dirty="0">
              <a:latin typeface="+mj-lt"/>
            </a:endParaRPr>
          </a:p>
        </p:txBody>
      </p:sp>
      <p:sp>
        <p:nvSpPr>
          <p:cNvPr id="30" name="圓角矩形 29"/>
          <p:cNvSpPr/>
          <p:nvPr/>
        </p:nvSpPr>
        <p:spPr>
          <a:xfrm>
            <a:off x="5007618" y="2929510"/>
            <a:ext cx="778828" cy="285752"/>
          </a:xfrm>
          <a:prstGeom prst="roundRect">
            <a:avLst>
              <a:gd name="adj" fmla="val 2758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Disable</a:t>
            </a:r>
          </a:p>
        </p:txBody>
      </p:sp>
      <p:sp>
        <p:nvSpPr>
          <p:cNvPr id="31" name="矩形 30"/>
          <p:cNvSpPr/>
          <p:nvPr/>
        </p:nvSpPr>
        <p:spPr>
          <a:xfrm>
            <a:off x="5787020" y="2500312"/>
            <a:ext cx="32141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1100" b="1" dirty="0" smtClean="0">
                <a:latin typeface="+mj-lt"/>
                <a:ea typeface="微軟正黑體" pitchFamily="34" charset="-120"/>
              </a:rPr>
              <a:t>Priority Service by recycling snapshot </a:t>
            </a:r>
            <a:endParaRPr lang="zh-TW" altLang="en-US" dirty="0" smtClean="0">
              <a:latin typeface="+mj-lt"/>
              <a:ea typeface="微軟正黑體" pitchFamily="34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786446" y="2857502"/>
            <a:ext cx="32872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b="1" dirty="0" smtClean="0">
                <a:latin typeface="+mj-lt"/>
                <a:ea typeface="微軟正黑體" pitchFamily="34" charset="-120"/>
              </a:rPr>
              <a:t>Priority Protection by blocking written </a:t>
            </a:r>
          </a:p>
          <a:p>
            <a:r>
              <a:rPr lang="en-US" altLang="zh-TW" sz="11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More data and stop application </a:t>
            </a:r>
            <a:endParaRPr lang="zh-TW" altLang="en-US" sz="1100" b="1" dirty="0">
              <a:solidFill>
                <a:schemeClr val="tx1"/>
              </a:solidFill>
              <a:latin typeface="+mj-lt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35" name="Shape 418"/>
          <p:cNvSpPr txBox="1">
            <a:spLocks/>
          </p:cNvSpPr>
          <p:nvPr/>
        </p:nvSpPr>
        <p:spPr>
          <a:xfrm>
            <a:off x="285720" y="1071552"/>
            <a:ext cx="8359800" cy="11424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Snapshot can take up space, a healthy retention cycle is required  </a:t>
            </a:r>
          </a:p>
          <a:p>
            <a:pPr marL="342900" lvl="0" indent="-342900"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"outside of the volume" snapshot for manageable space monitoring</a:t>
            </a:r>
          </a:p>
          <a:p>
            <a:pPr marL="342900" lvl="0" indent="-342900"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Volume/LUN Read/Delete Mode to detect space issues</a:t>
            </a:r>
          </a:p>
          <a:p>
            <a:pPr marL="342900" lvl="0" indent="-342900"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Using Smart Snapshot Space Management to ensure application Continuity</a:t>
            </a:r>
          </a:p>
        </p:txBody>
      </p:sp>
      <p:sp>
        <p:nvSpPr>
          <p:cNvPr id="34" name="Shape 107"/>
          <p:cNvSpPr/>
          <p:nvPr/>
        </p:nvSpPr>
        <p:spPr>
          <a:xfrm>
            <a:off x="648474" y="3734511"/>
            <a:ext cx="3851517" cy="39070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文字方塊 43"/>
          <p:cNvSpPr txBox="1"/>
          <p:nvPr/>
        </p:nvSpPr>
        <p:spPr>
          <a:xfrm>
            <a:off x="1259632" y="3795886"/>
            <a:ext cx="2611213" cy="307777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lvl="0" indent="-88900" algn="ctr">
              <a:buClr>
                <a:schemeClr val="dk1"/>
              </a:buClr>
              <a:buSzPts val="1400"/>
            </a:pPr>
            <a:r>
              <a:rPr lang="en-US" altLang="zh-TW" b="1" dirty="0" smtClean="0">
                <a:solidFill>
                  <a:schemeClr val="dk1"/>
                </a:solidFill>
                <a:ea typeface="Microsoft JhengHei"/>
                <a:cs typeface="Microsoft JhengHei"/>
                <a:sym typeface="Microsoft JhengHei"/>
              </a:rPr>
              <a:t>Thick Volume Read/Delete</a:t>
            </a:r>
            <a:r>
              <a:rPr lang="zh-TW" altLang="en-US" b="1" dirty="0" smtClean="0">
                <a:solidFill>
                  <a:schemeClr val="dk1"/>
                </a:solidFill>
                <a:ea typeface="Microsoft JhengHei"/>
                <a:cs typeface="Microsoft JhengHei"/>
                <a:sym typeface="Microsoft JhengHei"/>
              </a:rPr>
              <a:t>   </a:t>
            </a:r>
            <a:endParaRPr lang="zh-TW" altLang="en-US" b="1" dirty="0">
              <a:solidFill>
                <a:schemeClr val="dk1"/>
              </a:solidFill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98" name="Shape 498" descr="「Snapshot icon」的圖片搜尋結果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7584" y="3723878"/>
            <a:ext cx="431692" cy="4316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群組 25"/>
          <p:cNvGrpSpPr/>
          <p:nvPr/>
        </p:nvGrpSpPr>
        <p:grpSpPr>
          <a:xfrm>
            <a:off x="3923928" y="3723878"/>
            <a:ext cx="474592" cy="355872"/>
            <a:chOff x="3857620" y="3000378"/>
            <a:chExt cx="668416" cy="501212"/>
          </a:xfrm>
        </p:grpSpPr>
        <p:sp>
          <p:nvSpPr>
            <p:cNvPr id="27" name="橢圓 26"/>
            <p:cNvSpPr/>
            <p:nvPr/>
          </p:nvSpPr>
          <p:spPr>
            <a:xfrm>
              <a:off x="3968503" y="3021275"/>
              <a:ext cx="439724" cy="4397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8" name="Picture 2" descr="D:\工作進行中\20170911直播母版16比9\各場PPT元素\20171206\禁止-01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7620" y="3000378"/>
              <a:ext cx="668416" cy="50121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2715766"/>
            <a:ext cx="9056687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1" name="Shape 511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69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-US" altLang="zh-TW" dirty="0" smtClean="0">
                <a:latin typeface="+mj-lt"/>
              </a:rPr>
              <a:t>Best practice for space allocation</a:t>
            </a:r>
            <a:endParaRPr lang="zh-TW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17" name="Shape 517" descr="「rent room」的圖片搜尋結果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Shape 519"/>
          <p:cNvSpPr/>
          <p:nvPr/>
        </p:nvSpPr>
        <p:spPr>
          <a:xfrm>
            <a:off x="285720" y="3939902"/>
            <a:ext cx="1571636" cy="251969"/>
          </a:xfrm>
          <a:prstGeom prst="rect">
            <a:avLst/>
          </a:prstGeom>
          <a:noFill/>
          <a:ln w="25400" cap="flat" cmpd="sng">
            <a:solidFill>
              <a:srgbClr val="007DD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Shape 520"/>
          <p:cNvSpPr/>
          <p:nvPr/>
        </p:nvSpPr>
        <p:spPr>
          <a:xfrm>
            <a:off x="6643702" y="4130241"/>
            <a:ext cx="2372242" cy="285752"/>
          </a:xfrm>
          <a:prstGeom prst="rect">
            <a:avLst/>
          </a:prstGeom>
          <a:noFill/>
          <a:ln w="25400" cap="flat" cmpd="sng">
            <a:solidFill>
              <a:srgbClr val="007DD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Shape 521"/>
          <p:cNvSpPr/>
          <p:nvPr/>
        </p:nvSpPr>
        <p:spPr>
          <a:xfrm>
            <a:off x="5643570" y="3689642"/>
            <a:ext cx="1000132" cy="214315"/>
          </a:xfrm>
          <a:prstGeom prst="rect">
            <a:avLst/>
          </a:prstGeom>
          <a:noFill/>
          <a:ln w="25400" cap="flat" cmpd="sng">
            <a:solidFill>
              <a:srgbClr val="007DD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Shape 522"/>
          <p:cNvSpPr/>
          <p:nvPr/>
        </p:nvSpPr>
        <p:spPr>
          <a:xfrm>
            <a:off x="285720" y="3586955"/>
            <a:ext cx="5078368" cy="270679"/>
          </a:xfrm>
          <a:prstGeom prst="rect">
            <a:avLst/>
          </a:prstGeom>
          <a:noFill/>
          <a:ln w="25400" cap="flat" cmpd="sng">
            <a:solidFill>
              <a:srgbClr val="007DD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487"/>
          <p:cNvSpPr txBox="1">
            <a:spLocks/>
          </p:cNvSpPr>
          <p:nvPr/>
        </p:nvSpPr>
        <p:spPr>
          <a:xfrm>
            <a:off x="285724" y="1071552"/>
            <a:ext cx="8858275" cy="149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342900">
              <a:buClr>
                <a:schemeClr val="bg1"/>
              </a:buClr>
              <a:buSzPct val="83000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1. Separate system volume from files, and disable snapshots on system volume</a:t>
            </a:r>
            <a:endParaRPr lang="zh-TW" altLang="en-US" sz="1600" b="1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lvl="0" indent="-342900">
              <a:spcBef>
                <a:spcPts val="400"/>
              </a:spcBef>
              <a:buClr>
                <a:schemeClr val="bg1"/>
              </a:buClr>
              <a:buSzPct val="83000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2. When using thick volumes, reserve space in advance for snapshots</a:t>
            </a:r>
            <a:endParaRPr lang="zh-TW" altLang="en-US" sz="1600" b="1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lvl="0" indent="-342900">
              <a:spcBef>
                <a:spcPts val="400"/>
              </a:spcBef>
              <a:buClr>
                <a:schemeClr val="bg1"/>
              </a:buClr>
              <a:buSzPct val="83000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3. When space is insufficient, convert a thick volume into a thin one</a:t>
            </a:r>
            <a:endParaRPr lang="zh-TW" altLang="en-US" sz="1600" b="1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lvl="0" indent="-342900">
              <a:spcBef>
                <a:spcPts val="400"/>
              </a:spcBef>
              <a:buClr>
                <a:schemeClr val="bg1"/>
              </a:buClr>
              <a:buSzPct val="83000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4. Using Snapshot Replica to store more snapshot versions</a:t>
            </a:r>
            <a:endParaRPr lang="zh-TW" altLang="en-US" sz="16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" name="群組 16"/>
          <p:cNvGrpSpPr/>
          <p:nvPr/>
        </p:nvGrpSpPr>
        <p:grpSpPr>
          <a:xfrm>
            <a:off x="142844" y="3923092"/>
            <a:ext cx="309625" cy="363174"/>
            <a:chOff x="1785918" y="4152589"/>
            <a:chExt cx="357190" cy="418966"/>
          </a:xfrm>
        </p:grpSpPr>
        <p:sp>
          <p:nvSpPr>
            <p:cNvPr id="16" name="橢圓 15"/>
            <p:cNvSpPr/>
            <p:nvPr/>
          </p:nvSpPr>
          <p:spPr>
            <a:xfrm>
              <a:off x="1785918" y="4174263"/>
              <a:ext cx="346714" cy="346714"/>
            </a:xfrm>
            <a:prstGeom prst="ellipse">
              <a:avLst/>
            </a:prstGeom>
            <a:solidFill>
              <a:srgbClr val="115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3" name="Shape 513"/>
            <p:cNvSpPr txBox="1"/>
            <p:nvPr/>
          </p:nvSpPr>
          <p:spPr>
            <a:xfrm>
              <a:off x="1786920" y="4152589"/>
              <a:ext cx="356188" cy="4189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400"/>
                <a:buFont typeface="Arial"/>
                <a:buNone/>
              </a:pPr>
              <a:r>
                <a:rPr lang="zh-TW" sz="18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3" name="群組 17"/>
          <p:cNvGrpSpPr/>
          <p:nvPr/>
        </p:nvGrpSpPr>
        <p:grpSpPr>
          <a:xfrm>
            <a:off x="142844" y="3500441"/>
            <a:ext cx="309625" cy="400187"/>
            <a:chOff x="1785918" y="4116785"/>
            <a:chExt cx="357190" cy="461665"/>
          </a:xfrm>
        </p:grpSpPr>
        <p:sp>
          <p:nvSpPr>
            <p:cNvPr id="19" name="橢圓 18"/>
            <p:cNvSpPr/>
            <p:nvPr/>
          </p:nvSpPr>
          <p:spPr>
            <a:xfrm>
              <a:off x="1785918" y="4174263"/>
              <a:ext cx="346714" cy="346714"/>
            </a:xfrm>
            <a:prstGeom prst="ellipse">
              <a:avLst/>
            </a:prstGeom>
            <a:solidFill>
              <a:srgbClr val="115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Shape 513"/>
            <p:cNvSpPr txBox="1"/>
            <p:nvPr/>
          </p:nvSpPr>
          <p:spPr>
            <a:xfrm>
              <a:off x="1786920" y="4116785"/>
              <a:ext cx="35618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400"/>
                <a:buFont typeface="Arial"/>
                <a:buNone/>
              </a:pPr>
              <a:r>
                <a:rPr lang="en-US" altLang="zh-TW" sz="1800" b="1" i="0" u="none" strike="noStrike" cap="none" dirty="0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lang="zh-TW" sz="18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群組 16"/>
          <p:cNvGrpSpPr/>
          <p:nvPr/>
        </p:nvGrpSpPr>
        <p:grpSpPr>
          <a:xfrm>
            <a:off x="5429256" y="3643320"/>
            <a:ext cx="309625" cy="363174"/>
            <a:chOff x="1785918" y="4152589"/>
            <a:chExt cx="357190" cy="418966"/>
          </a:xfrm>
        </p:grpSpPr>
        <p:sp>
          <p:nvSpPr>
            <p:cNvPr id="32" name="橢圓 31"/>
            <p:cNvSpPr/>
            <p:nvPr/>
          </p:nvSpPr>
          <p:spPr>
            <a:xfrm>
              <a:off x="1785918" y="4174263"/>
              <a:ext cx="346714" cy="346714"/>
            </a:xfrm>
            <a:prstGeom prst="ellipse">
              <a:avLst/>
            </a:prstGeom>
            <a:solidFill>
              <a:srgbClr val="115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Shape 513"/>
            <p:cNvSpPr txBox="1"/>
            <p:nvPr/>
          </p:nvSpPr>
          <p:spPr>
            <a:xfrm>
              <a:off x="1786920" y="4152589"/>
              <a:ext cx="356188" cy="4189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400"/>
                <a:buFont typeface="Arial"/>
                <a:buNone/>
              </a:pPr>
              <a:r>
                <a:rPr lang="en-US" altLang="zh-TW" sz="1800" b="1" i="0" u="none" strike="noStrike" cap="none" dirty="0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lang="zh-TW" sz="18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" name="群組 16"/>
          <p:cNvGrpSpPr/>
          <p:nvPr/>
        </p:nvGrpSpPr>
        <p:grpSpPr>
          <a:xfrm>
            <a:off x="6500826" y="4071948"/>
            <a:ext cx="309625" cy="363174"/>
            <a:chOff x="1785918" y="4152589"/>
            <a:chExt cx="357190" cy="418966"/>
          </a:xfrm>
        </p:grpSpPr>
        <p:sp>
          <p:nvSpPr>
            <p:cNvPr id="35" name="橢圓 34"/>
            <p:cNvSpPr/>
            <p:nvPr/>
          </p:nvSpPr>
          <p:spPr>
            <a:xfrm>
              <a:off x="1785918" y="4174263"/>
              <a:ext cx="346714" cy="346714"/>
            </a:xfrm>
            <a:prstGeom prst="ellipse">
              <a:avLst/>
            </a:prstGeom>
            <a:solidFill>
              <a:srgbClr val="115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Shape 513"/>
            <p:cNvSpPr txBox="1"/>
            <p:nvPr/>
          </p:nvSpPr>
          <p:spPr>
            <a:xfrm>
              <a:off x="1786920" y="4152589"/>
              <a:ext cx="356188" cy="4189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400"/>
                <a:buFont typeface="Arial"/>
                <a:buNone/>
              </a:pPr>
              <a:r>
                <a:rPr lang="en-US" altLang="zh-TW" sz="1800" b="1" dirty="0" smtClean="0">
                  <a:solidFill>
                    <a:schemeClr val="bg1"/>
                  </a:solidFill>
                </a:rPr>
                <a:t>2</a:t>
              </a:r>
              <a:endParaRPr lang="zh-TW" sz="18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79"/>
          <p:cNvSpPr txBox="1">
            <a:spLocks/>
          </p:cNvSpPr>
          <p:nvPr/>
        </p:nvSpPr>
        <p:spPr>
          <a:xfrm>
            <a:off x="2714612" y="1928808"/>
            <a:ext cx="5715040" cy="1643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66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1050"/>
              <a:buFont typeface="Arial"/>
              <a:buNone/>
              <a:tabLst/>
              <a:defRPr/>
            </a:pPr>
            <a:r>
              <a:rPr lang="en-US" altLang="zh-TW" sz="36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Thanks</a:t>
            </a:r>
            <a:r>
              <a:rPr lang="zh-TW" altLang="en-US" sz="36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36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You!</a:t>
            </a:r>
            <a:endParaRPr kumimoji="0" lang="zh-TW" sz="36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" name="矩形 20"/>
          <p:cNvSpPr/>
          <p:nvPr/>
        </p:nvSpPr>
        <p:spPr>
          <a:xfrm flipV="1">
            <a:off x="0" y="4929204"/>
            <a:ext cx="9144000" cy="214314"/>
          </a:xfrm>
          <a:prstGeom prst="rect">
            <a:avLst/>
          </a:prstGeom>
          <a:gradFill>
            <a:gsLst>
              <a:gs pos="0">
                <a:srgbClr val="15C2FF"/>
              </a:gs>
              <a:gs pos="100000">
                <a:srgbClr val="4CE6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版面配置區 13"/>
          <p:cNvSpPr>
            <a:spLocks noGrp="1"/>
          </p:cNvSpPr>
          <p:nvPr>
            <p:ph type="body" idx="1"/>
          </p:nvPr>
        </p:nvSpPr>
        <p:spPr>
          <a:xfrm>
            <a:off x="142844" y="1071552"/>
            <a:ext cx="8606190" cy="3394200"/>
          </a:xfrm>
        </p:spPr>
        <p:txBody>
          <a:bodyPr/>
          <a:lstStyle/>
          <a:p>
            <a:pPr mar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b="1" dirty="0" smtClean="0">
                <a:ea typeface="Microsoft JhengHei"/>
                <a:cs typeface="Microsoft JhengHei"/>
                <a:sym typeface="Microsoft JhengHei"/>
              </a:rPr>
              <a:t>Both enterprises and individuals could be targets of </a:t>
            </a:r>
            <a:r>
              <a:rPr lang="en-US" altLang="zh-TW" b="1" dirty="0" err="1" smtClean="0">
                <a:ea typeface="Microsoft JhengHei"/>
                <a:cs typeface="Microsoft JhengHei"/>
                <a:sym typeface="Microsoft JhengHei"/>
              </a:rPr>
              <a:t>ransomware</a:t>
            </a:r>
            <a:endParaRPr lang="zh-TW" altLang="en-US" b="1" dirty="0" smtClean="0">
              <a:ea typeface="Microsoft JhengHei"/>
              <a:cs typeface="Microsoft JhengHei"/>
              <a:sym typeface="Microsoft JhengHei"/>
            </a:endParaRPr>
          </a:p>
          <a:p>
            <a:pPr marL="0" lvl="0" indent="-342900">
              <a:spcBef>
                <a:spcPts val="40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b="1" dirty="0" smtClean="0">
                <a:ea typeface="Microsoft JhengHei"/>
                <a:cs typeface="Microsoft JhengHei"/>
                <a:sym typeface="Microsoft JhengHei"/>
              </a:rPr>
              <a:t>Data needs to be backed up, while backups also need to be protected  </a:t>
            </a:r>
            <a:endParaRPr lang="zh-TW" altLang="en-US" b="1" dirty="0" smtClean="0">
              <a:ea typeface="Microsoft JhengHei"/>
              <a:cs typeface="Microsoft JhengHei"/>
              <a:sym typeface="Microsoft JhengHei"/>
            </a:endParaRPr>
          </a:p>
          <a:p>
            <a:pPr indent="-342900">
              <a:spcBef>
                <a:spcPts val="40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b="1" dirty="0" smtClean="0">
                <a:solidFill>
                  <a:srgbClr val="FFC000"/>
                </a:solidFill>
                <a:ea typeface="Microsoft JhengHei"/>
                <a:cs typeface="Microsoft JhengHei"/>
                <a:sym typeface="Microsoft JhengHei"/>
              </a:rPr>
              <a:t>QNAP block-based snapshots protect your data from being damaged by </a:t>
            </a:r>
            <a:r>
              <a:rPr lang="en-US" altLang="zh-TW" b="1" dirty="0" err="1" smtClean="0">
                <a:solidFill>
                  <a:srgbClr val="FFC000"/>
                </a:solidFill>
                <a:ea typeface="Microsoft JhengHei"/>
                <a:cs typeface="Microsoft JhengHei"/>
                <a:sym typeface="Microsoft JhengHei"/>
              </a:rPr>
              <a:t>ransomware</a:t>
            </a:r>
            <a:endParaRPr lang="zh-TW" altLang="en-US" b="1" dirty="0" smtClean="0">
              <a:solidFill>
                <a:srgbClr val="FFC000"/>
              </a:solidFill>
              <a:ea typeface="Microsoft JhengHei"/>
              <a:cs typeface="Microsoft JhengHei"/>
              <a:sym typeface="Microsoft JhengHei"/>
            </a:endParaRPr>
          </a:p>
          <a:p>
            <a:endParaRPr lang="zh-TW" altLang="en-US" dirty="0"/>
          </a:p>
        </p:txBody>
      </p:sp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57150">
              <a:buClr>
                <a:schemeClr val="dk1"/>
              </a:buClr>
              <a:buSzPts val="900"/>
            </a:pPr>
            <a:r>
              <a:rPr lang="en-US" altLang="zh-TW" sz="2800" i="0" u="none" strike="noStrike" cap="none" dirty="0" smtClean="0">
                <a:latin typeface="+mj-lt"/>
                <a:ea typeface="Microsoft JhengHei"/>
                <a:cs typeface="Microsoft JhengHei"/>
                <a:sym typeface="Microsoft JhengHei"/>
              </a:rPr>
              <a:t>Snapshots </a:t>
            </a:r>
            <a:r>
              <a:rPr lang="en-US" altLang="zh-TW" sz="2800" dirty="0" smtClean="0">
                <a:latin typeface="+mj-lt"/>
                <a:ea typeface="Microsoft JhengHei"/>
                <a:cs typeface="Microsoft JhengHei"/>
                <a:sym typeface="Microsoft JhengHei"/>
              </a:rPr>
              <a:t>are</a:t>
            </a:r>
            <a:r>
              <a:rPr lang="en-US" altLang="zh-TW" sz="2800" i="0" u="none" strike="noStrike" cap="none" dirty="0" smtClean="0">
                <a:latin typeface="+mj-lt"/>
                <a:ea typeface="Microsoft JhengHei"/>
                <a:cs typeface="Microsoft JhengHei"/>
                <a:sym typeface="Microsoft JhengHei"/>
              </a:rPr>
              <a:t> important to everyone</a:t>
            </a:r>
            <a:endParaRPr lang="zh-TW" sz="2800" i="0" u="none" strike="noStrike" cap="none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" name="群組 11"/>
          <p:cNvGrpSpPr/>
          <p:nvPr/>
        </p:nvGrpSpPr>
        <p:grpSpPr>
          <a:xfrm>
            <a:off x="571472" y="2170718"/>
            <a:ext cx="7965799" cy="2972782"/>
            <a:chOff x="583756" y="2214560"/>
            <a:chExt cx="7965799" cy="2972782"/>
          </a:xfrm>
        </p:grpSpPr>
        <p:pic>
          <p:nvPicPr>
            <p:cNvPr id="96" name="Shape 96" descr="storage&amp;snapshot_170826-1.png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583756" y="2214560"/>
              <a:ext cx="7965799" cy="29727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Shape 159"/>
            <p:cNvSpPr txBox="1"/>
            <p:nvPr/>
          </p:nvSpPr>
          <p:spPr>
            <a:xfrm>
              <a:off x="4224244" y="3335672"/>
              <a:ext cx="1379866" cy="194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88900" algn="ctr">
                <a:buClr>
                  <a:srgbClr val="000000"/>
                </a:buClr>
                <a:buSzPts val="1400"/>
              </a:pPr>
              <a:r>
                <a:rPr lang="en-US" altLang="zh-TW" b="1" dirty="0" smtClean="0">
                  <a:solidFill>
                    <a:srgbClr val="002060"/>
                  </a:solidFill>
                  <a:latin typeface="+mj-lt"/>
                  <a:ea typeface="微軟正黑體" pitchFamily="34" charset="-120"/>
                </a:rPr>
                <a:t> Storage Pool</a:t>
              </a:r>
              <a:endParaRPr lang="zh-TW" b="1" i="0" u="none" strike="noStrike" cap="none" dirty="0">
                <a:solidFill>
                  <a:srgbClr val="002060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7" name="Shape 159"/>
            <p:cNvSpPr txBox="1"/>
            <p:nvPr/>
          </p:nvSpPr>
          <p:spPr>
            <a:xfrm>
              <a:off x="2369706" y="4356845"/>
              <a:ext cx="857256" cy="2143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88900" algn="ctr">
                <a:buClr>
                  <a:srgbClr val="000000"/>
                </a:buClr>
                <a:buSzPts val="1400"/>
              </a:pPr>
              <a:r>
                <a:rPr lang="en-US" altLang="zh-TW" sz="900" b="1" dirty="0" smtClean="0">
                  <a:solidFill>
                    <a:srgbClr val="002060"/>
                  </a:solidFill>
                  <a:latin typeface="+mj-lt"/>
                  <a:ea typeface="微軟正黑體" pitchFamily="34" charset="-120"/>
                </a:rPr>
                <a:t>Data block</a:t>
              </a:r>
              <a:endParaRPr lang="zh-TW" sz="900" b="1" i="0" u="none" strike="noStrike" cap="none" dirty="0">
                <a:solidFill>
                  <a:srgbClr val="002060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8" name="Shape 159"/>
            <p:cNvSpPr txBox="1"/>
            <p:nvPr/>
          </p:nvSpPr>
          <p:spPr>
            <a:xfrm>
              <a:off x="3360148" y="4391994"/>
              <a:ext cx="1368152" cy="1440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88900" algn="ctr">
                <a:buClr>
                  <a:srgbClr val="000000"/>
                </a:buClr>
                <a:buSzPts val="1400"/>
              </a:pPr>
              <a:r>
                <a:rPr lang="en-US" altLang="zh-TW" sz="900" b="1" dirty="0" smtClean="0">
                  <a:solidFill>
                    <a:srgbClr val="002060"/>
                  </a:solidFill>
                  <a:latin typeface="+mj-lt"/>
                  <a:ea typeface="微軟正黑體" pitchFamily="34" charset="-120"/>
                </a:rPr>
                <a:t>Modified block</a:t>
              </a:r>
              <a:endParaRPr lang="zh-TW" sz="900" b="1" i="0" u="none" strike="noStrike" cap="none" dirty="0">
                <a:solidFill>
                  <a:srgbClr val="002060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9" name="Shape 159"/>
            <p:cNvSpPr txBox="1"/>
            <p:nvPr/>
          </p:nvSpPr>
          <p:spPr>
            <a:xfrm>
              <a:off x="4656292" y="4415792"/>
              <a:ext cx="1080120" cy="2758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88900" algn="ctr">
                <a:buClr>
                  <a:srgbClr val="000000"/>
                </a:buClr>
                <a:buSzPts val="1400"/>
              </a:pPr>
              <a:r>
                <a:rPr lang="en-US" altLang="zh-TW" sz="900" b="1" dirty="0" smtClean="0">
                  <a:solidFill>
                    <a:srgbClr val="002060"/>
                  </a:solidFill>
                  <a:latin typeface="+mj-lt"/>
                  <a:ea typeface="微軟正黑體" pitchFamily="34" charset="-120"/>
                </a:rPr>
                <a:t>Messed by </a:t>
              </a:r>
              <a:r>
                <a:rPr lang="en-US" altLang="zh-TW" sz="900" b="1" dirty="0" err="1" smtClean="0">
                  <a:solidFill>
                    <a:srgbClr val="002060"/>
                  </a:solidFill>
                  <a:latin typeface="+mj-lt"/>
                  <a:ea typeface="微軟正黑體" pitchFamily="34" charset="-120"/>
                </a:rPr>
                <a:t>ransomware</a:t>
              </a:r>
              <a:r>
                <a:rPr lang="en-US" altLang="zh-TW" sz="900" b="1" dirty="0" smtClean="0">
                  <a:solidFill>
                    <a:srgbClr val="002060"/>
                  </a:solidFill>
                  <a:latin typeface="+mj-lt"/>
                  <a:ea typeface="微軟正黑體" pitchFamily="34" charset="-120"/>
                </a:rPr>
                <a:t> </a:t>
              </a:r>
              <a:endParaRPr lang="zh-TW" sz="900" b="1" i="0" u="none" strike="noStrike" cap="none" dirty="0">
                <a:solidFill>
                  <a:srgbClr val="002060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10" name="Shape 159"/>
            <p:cNvSpPr txBox="1"/>
            <p:nvPr/>
          </p:nvSpPr>
          <p:spPr>
            <a:xfrm>
              <a:off x="6168460" y="4415792"/>
              <a:ext cx="1462413" cy="202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88900" algn="ctr">
                <a:buClr>
                  <a:srgbClr val="000000"/>
                </a:buClr>
                <a:buSzPts val="1400"/>
              </a:pPr>
              <a:r>
                <a:rPr lang="en-US" altLang="zh-TW" sz="900" b="1" dirty="0" smtClean="0">
                  <a:solidFill>
                    <a:srgbClr val="002060"/>
                  </a:solidFill>
                  <a:latin typeface="+mj-lt"/>
                  <a:ea typeface="微軟正黑體" pitchFamily="34" charset="-120"/>
                </a:rPr>
                <a:t>Reverted from snapshots</a:t>
              </a:r>
              <a:endParaRPr lang="zh-TW" sz="900" b="1" i="0" u="none" strike="noStrike" cap="none" dirty="0">
                <a:solidFill>
                  <a:srgbClr val="002060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11" name="Shape 159"/>
            <p:cNvSpPr txBox="1"/>
            <p:nvPr/>
          </p:nvSpPr>
          <p:spPr>
            <a:xfrm>
              <a:off x="5572132" y="3857634"/>
              <a:ext cx="785818" cy="1428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88900" algn="ctr">
                <a:buClr>
                  <a:srgbClr val="000000"/>
                </a:buClr>
                <a:buSzPts val="1400"/>
              </a:pPr>
              <a:r>
                <a:rPr lang="en-US" altLang="zh-TW" sz="1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Revert</a:t>
              </a:r>
              <a:endParaRPr lang="zh-TW" sz="10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107504" y="1059582"/>
            <a:ext cx="8784976" cy="3394200"/>
          </a:xfrm>
        </p:spPr>
        <p:txBody>
          <a:bodyPr/>
          <a:lstStyle/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sz="1600" b="1" dirty="0" smtClean="0">
                <a:ea typeface="Microsoft JhengHei"/>
                <a:cs typeface="Microsoft JhengHei"/>
                <a:sym typeface="Microsoft JhengHei"/>
              </a:rPr>
              <a:t>With snapshots enabled, delete files still take up storage space</a:t>
            </a:r>
            <a:endParaRPr lang="en-US" altLang="zh-TW" sz="1600" b="1" dirty="0" smtClean="0">
              <a:solidFill>
                <a:srgbClr val="FFC000"/>
              </a:solidFill>
              <a:ea typeface="Microsoft JhengHei"/>
              <a:cs typeface="Microsoft JhengHei"/>
              <a:sym typeface="Microsoft JhengHei"/>
            </a:endParaRP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sz="1600" b="1" dirty="0" smtClean="0">
                <a:solidFill>
                  <a:srgbClr val="FFC000"/>
                </a:solidFill>
                <a:ea typeface="Microsoft JhengHei"/>
                <a:cs typeface="Microsoft JhengHei"/>
                <a:sym typeface="Microsoft JhengHei"/>
              </a:rPr>
              <a:t>Space will only be released when </a:t>
            </a:r>
            <a:r>
              <a:rPr lang="en-US" altLang="zh-TW" sz="1600" b="1" dirty="0" smtClean="0">
                <a:solidFill>
                  <a:srgbClr val="FFC000"/>
                </a:solidFill>
                <a:ea typeface="Microsoft JhengHei"/>
                <a:cs typeface="Microsoft JhengHei"/>
                <a:sym typeface="Microsoft JhengHei"/>
              </a:rPr>
              <a:t>associated </a:t>
            </a:r>
            <a:r>
              <a:rPr lang="en-US" altLang="zh-TW" sz="1600" b="1" dirty="0" smtClean="0">
                <a:solidFill>
                  <a:srgbClr val="FFC000"/>
                </a:solidFill>
                <a:ea typeface="Microsoft JhengHei"/>
                <a:cs typeface="Microsoft JhengHei"/>
                <a:sym typeface="Microsoft JhengHei"/>
              </a:rPr>
              <a:t>snapshots are deleted</a:t>
            </a:r>
            <a:endParaRPr lang="zh-TW" altLang="en-US" sz="1600" b="1" dirty="0" smtClean="0">
              <a:solidFill>
                <a:srgbClr val="FFC000"/>
              </a:solidFill>
              <a:ea typeface="Microsoft JhengHei"/>
              <a:cs typeface="Microsoft JhengHei"/>
              <a:sym typeface="Microsoft JhengHei"/>
            </a:endParaRP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sz="1600" b="1" dirty="0" smtClean="0">
                <a:ea typeface="Microsoft JhengHei"/>
                <a:cs typeface="Microsoft JhengHei"/>
                <a:sym typeface="Microsoft JhengHei"/>
              </a:rPr>
              <a:t>Is a healthy snapshot retention </a:t>
            </a:r>
            <a:r>
              <a:rPr lang="en-US" altLang="zh-TW" b="1" dirty="0" smtClean="0">
                <a:ea typeface="Microsoft JhengHei"/>
                <a:cs typeface="Microsoft JhengHei"/>
                <a:sym typeface="Microsoft JhengHei"/>
              </a:rPr>
              <a:t>recycle mechanism necessary</a:t>
            </a:r>
            <a:r>
              <a:rPr lang="en-US" altLang="zh-TW" sz="1600" b="1" dirty="0" smtClean="0">
                <a:ea typeface="Microsoft JhengHei"/>
                <a:cs typeface="Microsoft JhengHei"/>
                <a:sym typeface="Microsoft JhengHei"/>
              </a:rPr>
              <a:t>? </a:t>
            </a: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endParaRPr lang="zh-TW" altLang="en-US" sz="1600" b="1" dirty="0" smtClean="0"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0" y="357172"/>
            <a:ext cx="9001156" cy="5583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-US" sz="2400" dirty="0" smtClean="0">
                <a:latin typeface="+mj-lt"/>
              </a:rPr>
              <a:t>Ideas behind </a:t>
            </a:r>
            <a:r>
              <a:rPr lang="en-US" altLang="zh-TW" sz="2400" dirty="0" smtClean="0">
                <a:latin typeface="+mj-lt"/>
              </a:rPr>
              <a:t>QNAP</a:t>
            </a:r>
            <a:r>
              <a:rPr lang="zh-TW" altLang="en-US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snapshots: conservative but complete</a:t>
            </a:r>
            <a:endParaRPr lang="zh-TW" sz="2400" i="0" u="none" strike="noStrike" cap="none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5" name="Shape 95"/>
          <p:cNvSpPr txBox="1"/>
          <p:nvPr/>
        </p:nvSpPr>
        <p:spPr>
          <a:xfrm>
            <a:off x="373475" y="1139975"/>
            <a:ext cx="8359800" cy="324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Microsoft JhengHei"/>
              <a:buChar char="•"/>
            </a:pPr>
            <a:endParaRPr lang="zh-TW" sz="20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" name="群組 5"/>
          <p:cNvGrpSpPr/>
          <p:nvPr/>
        </p:nvGrpSpPr>
        <p:grpSpPr>
          <a:xfrm>
            <a:off x="745846" y="2143122"/>
            <a:ext cx="5397790" cy="2566162"/>
            <a:chOff x="1775088" y="2500312"/>
            <a:chExt cx="4357718" cy="2071702"/>
          </a:xfrm>
        </p:grpSpPr>
        <p:sp>
          <p:nvSpPr>
            <p:cNvPr id="7" name="圓角矩形 6"/>
            <p:cNvSpPr/>
            <p:nvPr/>
          </p:nvSpPr>
          <p:spPr>
            <a:xfrm>
              <a:off x="2928926" y="2500312"/>
              <a:ext cx="3121166" cy="2000264"/>
            </a:xfrm>
            <a:prstGeom prst="roundRect">
              <a:avLst>
                <a:gd name="adj" fmla="val 3697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sp>
          <p:nvSpPr>
            <p:cNvPr id="8" name="Shape 174"/>
            <p:cNvSpPr/>
            <p:nvPr/>
          </p:nvSpPr>
          <p:spPr>
            <a:xfrm>
              <a:off x="3068745" y="3285806"/>
              <a:ext cx="2849747" cy="468900"/>
            </a:xfrm>
            <a:prstGeom prst="rect">
              <a:avLst/>
            </a:prstGeom>
            <a:solidFill>
              <a:schemeClr val="bg1"/>
            </a:solidFill>
            <a:ln w="254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Shape 178"/>
            <p:cNvSpPr/>
            <p:nvPr/>
          </p:nvSpPr>
          <p:spPr>
            <a:xfrm>
              <a:off x="3068745" y="3905938"/>
              <a:ext cx="2849747" cy="52320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254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56"/>
            <p:cNvSpPr txBox="1"/>
            <p:nvPr/>
          </p:nvSpPr>
          <p:spPr>
            <a:xfrm>
              <a:off x="1846526" y="2714626"/>
              <a:ext cx="1082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zh-TW" b="1" dirty="0">
                <a:solidFill>
                  <a:srgbClr val="00B0F0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" name="Shape 157"/>
            <p:cNvSpPr txBox="1"/>
            <p:nvPr/>
          </p:nvSpPr>
          <p:spPr>
            <a:xfrm>
              <a:off x="1833221" y="3314176"/>
              <a:ext cx="902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altLang="zh-TW" sz="1400" b="1" i="0" u="none" strike="noStrike" cap="none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Block level</a:t>
              </a:r>
              <a:endParaRPr lang="zh-TW" sz="1400" b="1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" name="Shape 160"/>
            <p:cNvSpPr/>
            <p:nvPr/>
          </p:nvSpPr>
          <p:spPr>
            <a:xfrm>
              <a:off x="3071802" y="2643188"/>
              <a:ext cx="2876694" cy="447655"/>
            </a:xfrm>
            <a:prstGeom prst="rect">
              <a:avLst/>
            </a:prstGeom>
            <a:solidFill>
              <a:srgbClr val="1155F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zh-TW" sz="1800" b="1" i="0" u="none" strike="noStrike" cap="none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      </a:t>
              </a:r>
              <a:r>
                <a:rPr lang="en-US" altLang="zh-TW" sz="1800" b="1" i="0" u="none" strike="noStrike" cap="none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File </a:t>
              </a:r>
              <a:endParaRPr lang="zh-TW" sz="1800" b="1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" name="Shape 164"/>
            <p:cNvSpPr/>
            <p:nvPr/>
          </p:nvSpPr>
          <p:spPr>
            <a:xfrm>
              <a:off x="3489600" y="4020531"/>
              <a:ext cx="537600" cy="307800"/>
            </a:xfrm>
            <a:prstGeom prst="rect">
              <a:avLst/>
            </a:prstGeom>
            <a:solidFill>
              <a:srgbClr val="3C78D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zh-TW" sz="1400" b="1" i="0" strike="noStrike" cap="none">
                  <a:solidFill>
                    <a:srgbClr val="FFFFFF"/>
                  </a:solidFill>
                  <a:latin typeface="+mj-lt"/>
                </a:rPr>
                <a:t>1</a:t>
              </a:r>
            </a:p>
          </p:txBody>
        </p:sp>
        <p:sp>
          <p:nvSpPr>
            <p:cNvPr id="14" name="Shape 165"/>
            <p:cNvSpPr/>
            <p:nvPr/>
          </p:nvSpPr>
          <p:spPr>
            <a:xfrm>
              <a:off x="4203980" y="4020531"/>
              <a:ext cx="537600" cy="307800"/>
            </a:xfrm>
            <a:prstGeom prst="rect">
              <a:avLst/>
            </a:prstGeom>
            <a:solidFill>
              <a:srgbClr val="3C78D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zh-TW" sz="1400" b="1" i="0" strike="noStrike" cap="none">
                  <a:solidFill>
                    <a:srgbClr val="FFFFFF"/>
                  </a:solidFill>
                  <a:latin typeface="+mj-lt"/>
                </a:rPr>
                <a:t>2</a:t>
              </a:r>
            </a:p>
          </p:txBody>
        </p:sp>
        <p:sp>
          <p:nvSpPr>
            <p:cNvPr id="15" name="Shape 166"/>
            <p:cNvSpPr/>
            <p:nvPr/>
          </p:nvSpPr>
          <p:spPr>
            <a:xfrm>
              <a:off x="4873211" y="4020531"/>
              <a:ext cx="537600" cy="307800"/>
            </a:xfrm>
            <a:prstGeom prst="rect">
              <a:avLst/>
            </a:prstGeom>
            <a:solidFill>
              <a:srgbClr val="3C78D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zh-TW" sz="1400" b="1" i="0" strike="noStrike" cap="none">
                  <a:solidFill>
                    <a:srgbClr val="FFFFFF"/>
                  </a:solidFill>
                  <a:latin typeface="+mj-lt"/>
                </a:rPr>
                <a:t>3</a:t>
              </a:r>
            </a:p>
          </p:txBody>
        </p:sp>
        <p:sp>
          <p:nvSpPr>
            <p:cNvPr id="16" name="Shape 171"/>
            <p:cNvSpPr/>
            <p:nvPr/>
          </p:nvSpPr>
          <p:spPr>
            <a:xfrm>
              <a:off x="3489600" y="3370669"/>
              <a:ext cx="537600" cy="307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B0F0"/>
              </a:solidFill>
              <a:prstDash val="sys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zh-TW" sz="1400" b="1" i="0" u="sng" strike="noStrike" cap="none" dirty="0">
                  <a:latin typeface="+mj-lt"/>
                  <a:ea typeface="Microsoft JhengHei"/>
                  <a:cs typeface="Microsoft JhengHei"/>
                  <a:sym typeface="Microsoft JhengHei"/>
                </a:rPr>
                <a:t>1</a:t>
              </a:r>
            </a:p>
          </p:txBody>
        </p:sp>
        <p:sp>
          <p:nvSpPr>
            <p:cNvPr id="17" name="Shape 172"/>
            <p:cNvSpPr/>
            <p:nvPr/>
          </p:nvSpPr>
          <p:spPr>
            <a:xfrm>
              <a:off x="4203980" y="3370669"/>
              <a:ext cx="537600" cy="307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B0F0"/>
              </a:solidFill>
              <a:prstDash val="sys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zh-TW" sz="1400" b="1" i="0" u="sng" strike="noStrike" cap="none">
                  <a:latin typeface="+mj-lt"/>
                  <a:ea typeface="Microsoft JhengHei"/>
                  <a:cs typeface="Microsoft JhengHei"/>
                  <a:sym typeface="Microsoft JhengHei"/>
                </a:rPr>
                <a:t>2</a:t>
              </a:r>
            </a:p>
          </p:txBody>
        </p:sp>
        <p:sp>
          <p:nvSpPr>
            <p:cNvPr id="18" name="Shape 173"/>
            <p:cNvSpPr/>
            <p:nvPr/>
          </p:nvSpPr>
          <p:spPr>
            <a:xfrm>
              <a:off x="4899693" y="3370669"/>
              <a:ext cx="537600" cy="307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B0F0"/>
              </a:solidFill>
              <a:prstDash val="sys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zh-TW" sz="1400" b="1" i="0" u="sng" strike="noStrike" cap="none">
                  <a:latin typeface="+mj-lt"/>
                  <a:ea typeface="Microsoft JhengHei"/>
                  <a:cs typeface="Microsoft JhengHei"/>
                  <a:sym typeface="Microsoft JhengHei"/>
                </a:rPr>
                <a:t>3</a:t>
              </a:r>
            </a:p>
          </p:txBody>
        </p:sp>
        <p:cxnSp>
          <p:nvCxnSpPr>
            <p:cNvPr id="19" name="直線接點 18"/>
            <p:cNvCxnSpPr/>
            <p:nvPr/>
          </p:nvCxnSpPr>
          <p:spPr>
            <a:xfrm flipV="1">
              <a:off x="3216913" y="4145253"/>
              <a:ext cx="2569363" cy="27577"/>
            </a:xfrm>
            <a:prstGeom prst="line">
              <a:avLst/>
            </a:prstGeom>
            <a:ln>
              <a:solidFill>
                <a:srgbClr val="FF0000">
                  <a:alpha val="70000"/>
                </a:srgb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>
            <a:xfrm>
              <a:off x="3203848" y="3500444"/>
              <a:ext cx="2628000" cy="1588"/>
            </a:xfrm>
            <a:prstGeom prst="line">
              <a:avLst/>
            </a:prstGeom>
            <a:ln>
              <a:solidFill>
                <a:srgbClr val="FF0000">
                  <a:alpha val="70000"/>
                </a:srgb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" name="群組 71"/>
            <p:cNvGrpSpPr/>
            <p:nvPr/>
          </p:nvGrpSpPr>
          <p:grpSpPr>
            <a:xfrm>
              <a:off x="3143240" y="2698678"/>
              <a:ext cx="357190" cy="396502"/>
              <a:chOff x="1857356" y="2912992"/>
              <a:chExt cx="357190" cy="396502"/>
            </a:xfrm>
          </p:grpSpPr>
          <p:sp>
            <p:nvSpPr>
              <p:cNvPr id="26" name="Shape 1047"/>
              <p:cNvSpPr/>
              <p:nvPr/>
            </p:nvSpPr>
            <p:spPr>
              <a:xfrm>
                <a:off x="1857356" y="2912992"/>
                <a:ext cx="263461" cy="324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676" y="630"/>
                    </a:moveTo>
                    <a:lnTo>
                      <a:pt x="119426" y="630"/>
                    </a:lnTo>
                    <a:lnTo>
                      <a:pt x="119426" y="630"/>
                    </a:lnTo>
                    <a:lnTo>
                      <a:pt x="82676" y="630"/>
                    </a:lnTo>
                    <a:close/>
                    <a:moveTo>
                      <a:pt x="0" y="630"/>
                    </a:moveTo>
                    <a:lnTo>
                      <a:pt x="69339" y="630"/>
                    </a:lnTo>
                    <a:lnTo>
                      <a:pt x="69339" y="36893"/>
                    </a:lnTo>
                    <a:lnTo>
                      <a:pt x="119426" y="36893"/>
                    </a:lnTo>
                    <a:lnTo>
                      <a:pt x="119426" y="120000"/>
                    </a:lnTo>
                    <a:lnTo>
                      <a:pt x="0" y="120000"/>
                    </a:lnTo>
                    <a:close/>
                    <a:moveTo>
                      <a:pt x="75330" y="0"/>
                    </a:moveTo>
                    <a:lnTo>
                      <a:pt x="120000" y="32918"/>
                    </a:lnTo>
                    <a:lnTo>
                      <a:pt x="75330" y="329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7" name="Shape 175" descr="相關圖片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905430" y="3000378"/>
                <a:ext cx="309116" cy="30911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" name="Shape 130" descr="「Snapshot icon」的圖片搜尋結果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86221" y="3986784"/>
              <a:ext cx="364638" cy="3646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圓角矩形 22"/>
            <p:cNvSpPr/>
            <p:nvPr/>
          </p:nvSpPr>
          <p:spPr>
            <a:xfrm>
              <a:off x="1775088" y="3143254"/>
              <a:ext cx="4357718" cy="1428760"/>
            </a:xfrm>
            <a:prstGeom prst="roundRect">
              <a:avLst>
                <a:gd name="adj" fmla="val 7083"/>
              </a:avLst>
            </a:prstGeom>
            <a:noFill/>
            <a:ln w="1905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sp>
          <p:nvSpPr>
            <p:cNvPr id="24" name="Shape 105"/>
            <p:cNvSpPr txBox="1"/>
            <p:nvPr/>
          </p:nvSpPr>
          <p:spPr>
            <a:xfrm>
              <a:off x="1775088" y="2714626"/>
              <a:ext cx="1214446" cy="307800"/>
            </a:xfrm>
            <a:prstGeom prst="rect">
              <a:avLst/>
            </a:prstGeom>
            <a:solidFill>
              <a:srgbClr val="1155F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88900" algn="ctr">
                <a:buClr>
                  <a:srgbClr val="000000"/>
                </a:buClr>
                <a:buSzPts val="1400"/>
              </a:pPr>
              <a:r>
                <a:rPr lang="en-US" altLang="zh-TW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Volume </a:t>
              </a:r>
              <a:endParaRPr lang="zh-TW" altLang="en-US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25" name="直線接點 24"/>
            <p:cNvCxnSpPr/>
            <p:nvPr/>
          </p:nvCxnSpPr>
          <p:spPr>
            <a:xfrm rot="5400000">
              <a:off x="2775880" y="2856842"/>
              <a:ext cx="428628" cy="132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hape 159"/>
          <p:cNvSpPr txBox="1"/>
          <p:nvPr/>
        </p:nvSpPr>
        <p:spPr>
          <a:xfrm>
            <a:off x="1177894" y="4015330"/>
            <a:ext cx="1071570" cy="2143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1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Data Block</a:t>
            </a:r>
            <a:endParaRPr lang="zh-TW" sz="1200" b="1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" name="Shape 182"/>
          <p:cNvSpPr/>
          <p:nvPr/>
        </p:nvSpPr>
        <p:spPr>
          <a:xfrm>
            <a:off x="963580" y="4302768"/>
            <a:ext cx="252000" cy="216000"/>
          </a:xfrm>
          <a:prstGeom prst="rect">
            <a:avLst/>
          </a:prstGeom>
          <a:solidFill>
            <a:schemeClr val="bg1"/>
          </a:solidFill>
          <a:ln w="12700">
            <a:solidFill>
              <a:srgbClr val="00B0F0"/>
            </a:solidFill>
            <a:prstDash val="dash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183"/>
          <p:cNvSpPr txBox="1"/>
          <p:nvPr/>
        </p:nvSpPr>
        <p:spPr>
          <a:xfrm>
            <a:off x="1177894" y="4303362"/>
            <a:ext cx="1082400" cy="2143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Data Link</a:t>
            </a:r>
            <a:endParaRPr lang="zh-TW" sz="12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" name="Shape 111"/>
          <p:cNvSpPr/>
          <p:nvPr/>
        </p:nvSpPr>
        <p:spPr>
          <a:xfrm>
            <a:off x="963580" y="4015330"/>
            <a:ext cx="252000" cy="2160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「note picture」的圖片搜尋結果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12" y="2000246"/>
            <a:ext cx="2358439" cy="2358439"/>
          </a:xfrm>
          <a:prstGeom prst="rect">
            <a:avLst/>
          </a:prstGeom>
          <a:noFill/>
        </p:spPr>
      </p:pic>
      <p:sp>
        <p:nvSpPr>
          <p:cNvPr id="34" name="文字方塊 33"/>
          <p:cNvSpPr txBox="1"/>
          <p:nvPr/>
        </p:nvSpPr>
        <p:spPr>
          <a:xfrm rot="21414737">
            <a:off x="6418325" y="2317350"/>
            <a:ext cx="1919888" cy="19236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1100" b="1" dirty="0" smtClean="0">
                <a:solidFill>
                  <a:srgbClr val="FF0000"/>
                </a:solidFill>
                <a:latin typeface="+mj-lt"/>
                <a:ea typeface="微軟正黑體" pitchFamily="34" charset="-120"/>
              </a:rPr>
              <a:t>Observation:</a:t>
            </a:r>
          </a:p>
          <a:p>
            <a:r>
              <a:rPr lang="en-US" altLang="zh-TW" sz="1600" b="1" dirty="0" smtClean="0">
                <a:latin typeface="+mj-lt"/>
                <a:ea typeface="微軟正黑體" pitchFamily="34" charset="-120"/>
              </a:rPr>
              <a:t>QNAP snapshots </a:t>
            </a:r>
          </a:p>
          <a:p>
            <a:r>
              <a:rPr lang="en-US" altLang="zh-TW" sz="1600" b="1" dirty="0" smtClean="0">
                <a:latin typeface="+mj-lt"/>
                <a:ea typeface="微軟正黑體" pitchFamily="34" charset="-120"/>
              </a:rPr>
              <a:t>default retention: </a:t>
            </a:r>
            <a:r>
              <a:rPr lang="en-US" altLang="zh-TW" sz="1600" b="1" dirty="0" smtClean="0">
                <a:solidFill>
                  <a:srgbClr val="1155FF"/>
                </a:solidFill>
                <a:latin typeface="+mj-lt"/>
                <a:ea typeface="微軟正黑體" pitchFamily="34" charset="-120"/>
              </a:rPr>
              <a:t>1 Week</a:t>
            </a:r>
          </a:p>
          <a:p>
            <a:endParaRPr lang="en-US" altLang="zh-TW" sz="1200" b="1" dirty="0" smtClean="0">
              <a:solidFill>
                <a:srgbClr val="FF0000"/>
              </a:solidFill>
              <a:latin typeface="+mj-lt"/>
              <a:ea typeface="微軟正黑體" pitchFamily="34" charset="-120"/>
            </a:endParaRPr>
          </a:p>
          <a:p>
            <a:r>
              <a:rPr lang="en-US" altLang="zh-TW" sz="1600" b="1" dirty="0" smtClean="0">
                <a:latin typeface="+mj-lt"/>
                <a:ea typeface="微軟正黑體" pitchFamily="34" charset="-120"/>
              </a:rPr>
              <a:t>S** snapshots</a:t>
            </a:r>
          </a:p>
          <a:p>
            <a:r>
              <a:rPr lang="en-US" altLang="zh-TW" sz="1600" b="1" dirty="0" smtClean="0">
                <a:latin typeface="+mj-lt"/>
                <a:ea typeface="微軟正黑體" pitchFamily="34" charset="-120"/>
              </a:rPr>
              <a:t>default retention:</a:t>
            </a:r>
            <a:r>
              <a:rPr lang="zh-TW" altLang="en-US" sz="1600" b="1" dirty="0" smtClean="0">
                <a:latin typeface="+mj-lt"/>
                <a:ea typeface="微軟正黑體" pitchFamily="34" charset="-120"/>
              </a:rPr>
              <a:t> </a:t>
            </a:r>
            <a:r>
              <a:rPr lang="en-US" altLang="zh-TW" sz="16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Forever</a:t>
            </a:r>
          </a:p>
        </p:txBody>
      </p:sp>
      <p:cxnSp>
        <p:nvCxnSpPr>
          <p:cNvPr id="35" name="直線接點 34"/>
          <p:cNvCxnSpPr/>
          <p:nvPr/>
        </p:nvCxnSpPr>
        <p:spPr>
          <a:xfrm flipV="1">
            <a:off x="6490476" y="3287115"/>
            <a:ext cx="1643074" cy="714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142844" y="214296"/>
            <a:ext cx="8858312" cy="9286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295244" y="366696"/>
            <a:ext cx="8858312" cy="9286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285720" y="258061"/>
            <a:ext cx="8572560" cy="1384995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sx="98000" sy="98000" algn="tl" rotWithShape="0">
              <a:prstClr val="black"/>
            </a:outerShdw>
          </a:effectLst>
        </p:spPr>
        <p:txBody>
          <a:bodyPr wrap="square" lIns="144000">
            <a:spAutoFit/>
          </a:bodyPr>
          <a:lstStyle/>
          <a:p>
            <a:pPr lvl="0" indent="-101600">
              <a:buClr>
                <a:schemeClr val="lt1"/>
              </a:buClr>
              <a:buSzPts val="1600"/>
            </a:pPr>
            <a:r>
              <a:rPr lang="en-US" altLang="zh-TW" sz="2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When the storage is full of snapshots, </a:t>
            </a:r>
            <a:br>
              <a:rPr lang="en-US" altLang="zh-TW" sz="2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2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programs requesting to write new data will fail immediately</a:t>
            </a:r>
            <a:endParaRPr lang="zh-TW" altLang="en-US" sz="28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" name="Shape 193" descr="「Ban icon」的圖片搜尋結果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202"/>
          <p:cNvSpPr txBox="1"/>
          <p:nvPr/>
        </p:nvSpPr>
        <p:spPr>
          <a:xfrm>
            <a:off x="299160" y="1374460"/>
            <a:ext cx="4840166" cy="15402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Microsoft JhengHei"/>
              <a:buChar char="•"/>
            </a:pPr>
            <a:endParaRPr lang="zh-TW" sz="20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54" name="群組 66"/>
          <p:cNvGrpSpPr/>
          <p:nvPr/>
        </p:nvGrpSpPr>
        <p:grpSpPr>
          <a:xfrm>
            <a:off x="318780" y="2000246"/>
            <a:ext cx="8468062" cy="2357454"/>
            <a:chOff x="323528" y="2428874"/>
            <a:chExt cx="8468062" cy="2357454"/>
          </a:xfrm>
        </p:grpSpPr>
        <p:sp>
          <p:nvSpPr>
            <p:cNvPr id="55" name="圓角矩形 54"/>
            <p:cNvSpPr/>
            <p:nvPr/>
          </p:nvSpPr>
          <p:spPr>
            <a:xfrm>
              <a:off x="428596" y="3429006"/>
              <a:ext cx="8001056" cy="1357322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6" name="Shape 199"/>
            <p:cNvSpPr/>
            <p:nvPr/>
          </p:nvSpPr>
          <p:spPr>
            <a:xfrm>
              <a:off x="571472" y="4214825"/>
              <a:ext cx="7643866" cy="4286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rgbClr val="00B0F0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7" name="Shape 196" descr="相關圖片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1786488" y="3243156"/>
              <a:ext cx="1155862" cy="900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Shape 198"/>
            <p:cNvSpPr/>
            <p:nvPr/>
          </p:nvSpPr>
          <p:spPr>
            <a:xfrm>
              <a:off x="500604" y="4214825"/>
              <a:ext cx="3571900" cy="42956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88900" algn="ctr">
                <a:buClr>
                  <a:schemeClr val="lt1"/>
                </a:buClr>
                <a:buSzPts val="1400"/>
              </a:pPr>
              <a:r>
                <a:rPr lang="en-US" altLang="zh-TW" b="1" i="0" u="none" strike="noStrike" cap="none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    </a:t>
              </a:r>
              <a:r>
                <a:rPr lang="en-US" altLang="zh-TW" b="1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Files/</a:t>
              </a:r>
              <a:r>
                <a:rPr lang="zh-TW" altLang="en-US" b="1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b="1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VM Disks/</a:t>
              </a:r>
              <a:r>
                <a:rPr lang="zh-TW" altLang="en-US" b="1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b="1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Surveillance Videos</a:t>
              </a:r>
              <a:endParaRPr lang="zh-TW" b="1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9" name="Shape 201"/>
            <p:cNvSpPr txBox="1"/>
            <p:nvPr/>
          </p:nvSpPr>
          <p:spPr>
            <a:xfrm>
              <a:off x="4191181" y="3571882"/>
              <a:ext cx="402814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altLang="zh-TW" sz="1600" b="1" dirty="0" smtClean="0">
                  <a:solidFill>
                    <a:srgbClr val="FF00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Available Space At File System </a:t>
              </a:r>
              <a:endParaRPr lang="zh-TW" sz="1600" b="1" i="0" u="none" strike="noStrike" cap="none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0" name="Shape 203"/>
            <p:cNvSpPr/>
            <p:nvPr/>
          </p:nvSpPr>
          <p:spPr>
            <a:xfrm>
              <a:off x="4067944" y="4240097"/>
              <a:ext cx="3361576" cy="403355"/>
            </a:xfrm>
            <a:prstGeom prst="rect">
              <a:avLst/>
            </a:prstGeom>
            <a:solidFill>
              <a:srgbClr val="FFC000"/>
            </a:solidFill>
            <a:ln w="19050"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endParaRPr lang="zh-TW" sz="16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1" name="Shape 204"/>
            <p:cNvSpPr txBox="1"/>
            <p:nvPr/>
          </p:nvSpPr>
          <p:spPr>
            <a:xfrm>
              <a:off x="4714876" y="4286262"/>
              <a:ext cx="309748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indent="-88900">
                <a:buClr>
                  <a:schemeClr val="lt1"/>
                </a:buClr>
                <a:buSzPts val="1400"/>
              </a:pPr>
              <a:r>
                <a:rPr lang="en-US" altLang="zh-TW" sz="1200" b="1" i="0" u="none" strike="noStrike" cap="none" dirty="0" smtClean="0">
                  <a:solidFill>
                    <a:schemeClr val="tx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Deleted data still occupies space</a:t>
              </a:r>
              <a:endParaRPr lang="zh-TW" sz="1200" b="1" i="0" u="none" strike="noStrike" cap="none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grpSp>
          <p:nvGrpSpPr>
            <p:cNvPr id="62" name="群組 23"/>
            <p:cNvGrpSpPr/>
            <p:nvPr/>
          </p:nvGrpSpPr>
          <p:grpSpPr>
            <a:xfrm>
              <a:off x="4263017" y="4122212"/>
              <a:ext cx="471420" cy="521240"/>
              <a:chOff x="7286644" y="3786196"/>
              <a:chExt cx="710710" cy="785818"/>
            </a:xfrm>
          </p:grpSpPr>
          <p:pic>
            <p:nvPicPr>
              <p:cNvPr id="76" name="Shape 195" descr="https://www.networksasia.net/files/database.png"/>
              <p:cNvPicPr preferRelativeResize="0"/>
              <p:nvPr/>
            </p:nvPicPr>
            <p:blipFill rotWithShape="1">
              <a:blip r:embed="rId4">
                <a:alphaModFix/>
                <a:lum bright="30000" contrast="-30000"/>
              </a:blip>
              <a:srcRect/>
              <a:stretch/>
            </p:blipFill>
            <p:spPr>
              <a:xfrm>
                <a:off x="7286644" y="3786196"/>
                <a:ext cx="511358" cy="70899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77" name="群組 24"/>
              <p:cNvGrpSpPr/>
              <p:nvPr/>
            </p:nvGrpSpPr>
            <p:grpSpPr>
              <a:xfrm>
                <a:off x="7500957" y="4000510"/>
                <a:ext cx="496397" cy="571504"/>
                <a:chOff x="1785917" y="2786064"/>
                <a:chExt cx="496397" cy="571504"/>
              </a:xfrm>
            </p:grpSpPr>
            <p:sp>
              <p:nvSpPr>
                <p:cNvPr id="78" name="Shape 1047"/>
                <p:cNvSpPr/>
                <p:nvPr/>
              </p:nvSpPr>
              <p:spPr>
                <a:xfrm>
                  <a:off x="1785917" y="2786064"/>
                  <a:ext cx="392507" cy="45633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2676" y="630"/>
                      </a:moveTo>
                      <a:lnTo>
                        <a:pt x="119426" y="630"/>
                      </a:lnTo>
                      <a:lnTo>
                        <a:pt x="119426" y="630"/>
                      </a:lnTo>
                      <a:lnTo>
                        <a:pt x="82676" y="630"/>
                      </a:lnTo>
                      <a:close/>
                      <a:moveTo>
                        <a:pt x="0" y="630"/>
                      </a:moveTo>
                      <a:lnTo>
                        <a:pt x="69339" y="630"/>
                      </a:lnTo>
                      <a:lnTo>
                        <a:pt x="69339" y="36893"/>
                      </a:lnTo>
                      <a:lnTo>
                        <a:pt x="119426" y="36893"/>
                      </a:lnTo>
                      <a:lnTo>
                        <a:pt x="119426" y="120000"/>
                      </a:lnTo>
                      <a:lnTo>
                        <a:pt x="0" y="120000"/>
                      </a:lnTo>
                      <a:close/>
                      <a:moveTo>
                        <a:pt x="75330" y="0"/>
                      </a:moveTo>
                      <a:lnTo>
                        <a:pt x="120000" y="32918"/>
                      </a:lnTo>
                      <a:lnTo>
                        <a:pt x="75330" y="3291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79" name="Shape 175" descr="相關圖片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1785918" y="2861172"/>
                  <a:ext cx="496396" cy="49639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63" name="群組 40"/>
            <p:cNvGrpSpPr/>
            <p:nvPr/>
          </p:nvGrpSpPr>
          <p:grpSpPr>
            <a:xfrm>
              <a:off x="500604" y="3500444"/>
              <a:ext cx="7717121" cy="1214446"/>
              <a:chOff x="500604" y="3429006"/>
              <a:chExt cx="7717121" cy="1285884"/>
            </a:xfrm>
          </p:grpSpPr>
          <p:cxnSp>
            <p:nvCxnSpPr>
              <p:cNvPr id="73" name="直線接點 72"/>
              <p:cNvCxnSpPr/>
              <p:nvPr/>
            </p:nvCxnSpPr>
            <p:spPr>
              <a:xfrm rot="5400000">
                <a:off x="3428198" y="4071154"/>
                <a:ext cx="1285884" cy="158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接點 73"/>
              <p:cNvCxnSpPr/>
              <p:nvPr/>
            </p:nvCxnSpPr>
            <p:spPr>
              <a:xfrm rot="5400000">
                <a:off x="7573989" y="4071154"/>
                <a:ext cx="1285884" cy="158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接點 74"/>
              <p:cNvCxnSpPr/>
              <p:nvPr/>
            </p:nvCxnSpPr>
            <p:spPr>
              <a:xfrm rot="5400000">
                <a:off x="-141544" y="4071154"/>
                <a:ext cx="1285884" cy="158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直線圖說文字 2 65"/>
            <p:cNvSpPr/>
            <p:nvPr/>
          </p:nvSpPr>
          <p:spPr>
            <a:xfrm>
              <a:off x="7362830" y="2428874"/>
              <a:ext cx="1428760" cy="428628"/>
            </a:xfrm>
            <a:prstGeom prst="borderCallout2">
              <a:avLst>
                <a:gd name="adj1" fmla="val 96518"/>
                <a:gd name="adj2" fmla="val 26852"/>
                <a:gd name="adj3" fmla="val 90564"/>
                <a:gd name="adj4" fmla="val 32276"/>
                <a:gd name="adj5" fmla="val 455929"/>
                <a:gd name="adj6" fmla="val 3167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2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Actual Available Space</a:t>
              </a:r>
              <a:endParaRPr lang="zh-TW" altLang="en-US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  <p:cxnSp>
          <p:nvCxnSpPr>
            <p:cNvPr id="67" name="直線接點 66"/>
            <p:cNvCxnSpPr/>
            <p:nvPr/>
          </p:nvCxnSpPr>
          <p:spPr>
            <a:xfrm rot="5400000">
              <a:off x="7215206" y="4429138"/>
              <a:ext cx="428628" cy="1588"/>
            </a:xfrm>
            <a:prstGeom prst="line">
              <a:avLst/>
            </a:prstGeom>
            <a:ln w="1905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68" name="Shape 197" descr="「Share FOlder icon」的圖片搜尋結果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0604" y="3096104"/>
              <a:ext cx="1118722" cy="11187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0" name="橢圓 69"/>
            <p:cNvSpPr/>
            <p:nvPr/>
          </p:nvSpPr>
          <p:spPr>
            <a:xfrm>
              <a:off x="7740352" y="4317646"/>
              <a:ext cx="168680" cy="1686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71" name="直線單箭頭接點 70"/>
            <p:cNvCxnSpPr/>
            <p:nvPr/>
          </p:nvCxnSpPr>
          <p:spPr>
            <a:xfrm>
              <a:off x="4071934" y="3929072"/>
              <a:ext cx="4071966" cy="1588"/>
            </a:xfrm>
            <a:prstGeom prst="straightConnector1">
              <a:avLst/>
            </a:prstGeom>
            <a:ln w="28575">
              <a:solidFill>
                <a:srgbClr val="0070C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" name="Shape 207" descr="「Snapshot icon」的圖片搜尋結果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3528" y="4210264"/>
              <a:ext cx="473306" cy="4733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Picture 2" descr="「monitor camera png」的圖片搜尋結果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96186" y="2700376"/>
            <a:ext cx="1036408" cy="1036408"/>
          </a:xfrm>
          <a:prstGeom prst="rect">
            <a:avLst/>
          </a:prstGeom>
          <a:noFill/>
        </p:spPr>
      </p:pic>
      <p:grpSp>
        <p:nvGrpSpPr>
          <p:cNvPr id="81" name="群組 80"/>
          <p:cNvGrpSpPr/>
          <p:nvPr/>
        </p:nvGrpSpPr>
        <p:grpSpPr>
          <a:xfrm>
            <a:off x="8429652" y="0"/>
            <a:ext cx="582058" cy="634966"/>
            <a:chOff x="8215338" y="0"/>
            <a:chExt cx="785819" cy="857247"/>
          </a:xfrm>
        </p:grpSpPr>
        <p:sp>
          <p:nvSpPr>
            <p:cNvPr id="82" name="五邊形 81"/>
            <p:cNvSpPr/>
            <p:nvPr/>
          </p:nvSpPr>
          <p:spPr>
            <a:xfrm rot="5400000">
              <a:off x="8179624" y="35714"/>
              <a:ext cx="857247" cy="785819"/>
            </a:xfrm>
            <a:prstGeom prst="homePlate">
              <a:avLst>
                <a:gd name="adj" fmla="val 2611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3" name="Picture 2" descr="D:\工作進行中\臨時PPT\快照-01.png"/>
            <p:cNvPicPr>
              <a:picLocks noChangeAspect="1" noChangeArrowheads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8318665" y="101878"/>
              <a:ext cx="663876" cy="584494"/>
            </a:xfrm>
            <a:prstGeom prst="rect">
              <a:avLst/>
            </a:prstGeom>
            <a:noFill/>
          </p:spPr>
        </p:pic>
      </p:grpSp>
      <p:sp>
        <p:nvSpPr>
          <p:cNvPr id="35" name="文字版面配置區 50"/>
          <p:cNvSpPr txBox="1">
            <a:spLocks/>
          </p:cNvSpPr>
          <p:nvPr/>
        </p:nvSpPr>
        <p:spPr>
          <a:xfrm>
            <a:off x="322420" y="1714494"/>
            <a:ext cx="8964488" cy="121444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342900" lvl="0" indent="-342900"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sz="16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"Space used by snapshots" is actually modified data</a:t>
            </a:r>
          </a:p>
          <a:p>
            <a:pPr marL="342900" lvl="0" indent="-342900"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sz="16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When there is no more free block, new data cannot be written</a:t>
            </a:r>
          </a:p>
          <a:p>
            <a:pPr marL="342900" lvl="0" indent="-342900"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sz="16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If not specifically designed, the file system will be unaware of this</a:t>
            </a:r>
          </a:p>
          <a:p>
            <a:pPr marL="342900" lvl="0" indent="-342900">
              <a:buClr>
                <a:schemeClr val="bg1"/>
              </a:buClr>
              <a:buSzPts val="2000"/>
              <a:buFont typeface="Microsoft JhengHei"/>
              <a:buChar char="•"/>
            </a:pPr>
            <a:endParaRPr lang="en-US" altLang="zh-TW" sz="1600" b="1" dirty="0" smtClean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342900" lvl="0" indent="-342900">
              <a:buClr>
                <a:schemeClr val="bg1"/>
              </a:buClr>
              <a:buSzPts val="2000"/>
              <a:buFont typeface="Microsoft JhengHei"/>
              <a:buChar char="•"/>
            </a:pPr>
            <a:endParaRPr lang="en-US" altLang="zh-TW" sz="1600" b="1" dirty="0" smtClean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28600"/>
            <a:r>
              <a:rPr lang="en-US" altLang="zh-TW" sz="2800" dirty="0" smtClean="0">
                <a:latin typeface="+mj-lt"/>
              </a:rPr>
              <a:t>Disasters caused by data write failures </a:t>
            </a:r>
            <a:endParaRPr lang="zh-TW" sz="2800" i="0" u="none" strike="noStrike" cap="none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5" name="Shape 115" descr="「Video file icon」的圖片搜尋結果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文字版面配置區 50"/>
          <p:cNvSpPr>
            <a:spLocks noGrp="1"/>
          </p:cNvSpPr>
          <p:nvPr>
            <p:ph type="body" idx="1"/>
          </p:nvPr>
        </p:nvSpPr>
        <p:spPr>
          <a:xfrm>
            <a:off x="179512" y="1000114"/>
            <a:ext cx="8964488" cy="1214446"/>
          </a:xfrm>
        </p:spPr>
        <p:txBody>
          <a:bodyPr/>
          <a:lstStyle/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b="1" dirty="0" smtClean="0">
                <a:latin typeface="+mn-lt"/>
                <a:ea typeface="Microsoft JhengHei"/>
                <a:cs typeface="Microsoft JhengHei"/>
                <a:sym typeface="Microsoft JhengHei"/>
              </a:rPr>
              <a:t>File servers:</a:t>
            </a:r>
            <a:r>
              <a:rPr lang="zh-TW" altLang="en-US" b="1" dirty="0" smtClean="0"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b="1" dirty="0" smtClean="0">
                <a:solidFill>
                  <a:srgbClr val="FFC00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Interruptions of daily operations</a:t>
            </a: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b="1" dirty="0" smtClean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Surveillance</a:t>
            </a:r>
            <a:r>
              <a:rPr lang="en-US" altLang="zh-TW" b="1" dirty="0" smtClean="0">
                <a:latin typeface="+mn-lt"/>
                <a:ea typeface="Microsoft JhengHei"/>
                <a:cs typeface="Microsoft JhengHei"/>
                <a:sym typeface="Microsoft JhengHei"/>
              </a:rPr>
              <a:t>/ IOT</a:t>
            </a:r>
            <a:r>
              <a:rPr lang="zh-TW" altLang="en-US" b="1" dirty="0" smtClean="0"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b="1" dirty="0" smtClean="0">
                <a:latin typeface="+mn-lt"/>
                <a:ea typeface="Microsoft JhengHei"/>
                <a:cs typeface="Microsoft JhengHei"/>
                <a:sym typeface="Microsoft JhengHei"/>
              </a:rPr>
              <a:t>Log servers:</a:t>
            </a:r>
            <a:r>
              <a:rPr lang="en-US" altLang="zh-TW" b="1" dirty="0" smtClean="0">
                <a:solidFill>
                  <a:srgbClr val="FFC00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Key data loss</a:t>
            </a:r>
            <a:endParaRPr lang="en-US" altLang="zh-TW" b="1" dirty="0" smtClean="0">
              <a:solidFill>
                <a:srgbClr val="FFC000"/>
              </a:solidFill>
              <a:latin typeface="+mn-lt"/>
              <a:ea typeface="Microsoft JhengHei"/>
              <a:sym typeface="Microsoft JhengHei"/>
            </a:endParaRPr>
          </a:p>
          <a:p>
            <a:pPr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b="1" dirty="0" smtClean="0">
                <a:latin typeface="+mn-lt"/>
                <a:ea typeface="Microsoft JhengHei"/>
                <a:sym typeface="Microsoft JhengHei"/>
              </a:rPr>
              <a:t>Web/database servers:</a:t>
            </a:r>
            <a:r>
              <a:rPr lang="zh-TW" altLang="en-US" b="1" dirty="0" smtClean="0">
                <a:latin typeface="+mn-lt"/>
                <a:ea typeface="Microsoft JhengHei"/>
                <a:sym typeface="Microsoft JhengHei"/>
              </a:rPr>
              <a:t> </a:t>
            </a:r>
            <a:r>
              <a:rPr lang="en-US" altLang="zh-TW" b="1" dirty="0" smtClean="0">
                <a:solidFill>
                  <a:srgbClr val="FFC00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Complaints from customers and partners</a:t>
            </a:r>
            <a:endParaRPr lang="zh-TW" altLang="en-US" b="1" dirty="0" smtClean="0">
              <a:solidFill>
                <a:srgbClr val="FFC000"/>
              </a:solidFill>
              <a:latin typeface="+mn-lt"/>
            </a:endParaRP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endParaRPr lang="en-US" altLang="zh-TW" b="1" dirty="0" smtClean="0">
              <a:solidFill>
                <a:srgbClr val="FF0000"/>
              </a:solidFill>
              <a:latin typeface="+mn-lt"/>
              <a:ea typeface="Microsoft JhengHei"/>
              <a:sym typeface="Microsoft JhengHei"/>
            </a:endParaRP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endParaRPr lang="zh-TW" altLang="en-US" sz="1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9" name="Shape 190"/>
          <p:cNvPicPr preferRelativeResize="0"/>
          <p:nvPr/>
        </p:nvPicPr>
        <p:blipFill>
          <a:blip r:embed="rId3"/>
          <a:srcRect l="13507" r="394" b="5641"/>
          <a:stretch>
            <a:fillRect/>
          </a:stretch>
        </p:blipFill>
        <p:spPr>
          <a:xfrm flipH="1">
            <a:off x="5286412" y="1714494"/>
            <a:ext cx="3643306" cy="285752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矩形 19"/>
          <p:cNvSpPr/>
          <p:nvPr/>
        </p:nvSpPr>
        <p:spPr>
          <a:xfrm>
            <a:off x="6798010" y="3150664"/>
            <a:ext cx="1560236" cy="738664"/>
          </a:xfrm>
          <a:prstGeom prst="rect">
            <a:avLst/>
          </a:prstGeom>
          <a:noFill/>
          <a:effectLst>
            <a:outerShdw blurRad="50800" dist="38100" dir="2700000" sx="98000" sy="98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lvl="0" indent="-101600">
              <a:buClr>
                <a:schemeClr val="lt1"/>
              </a:buClr>
              <a:buSzPts val="1600"/>
            </a:pPr>
            <a:r>
              <a:rPr lang="en-US" altLang="zh-TW" sz="1050" b="1" dirty="0" smtClean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Is there a way to auto control space used by snapshots before services are down?</a:t>
            </a:r>
            <a:endParaRPr lang="zh-TW" altLang="en-US" sz="1050" b="1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498578" y="3150664"/>
            <a:ext cx="288032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altLang="zh-TW" sz="1800" b="1" dirty="0" smtClean="0">
                <a:solidFill>
                  <a:schemeClr val="bg1"/>
                </a:solidFill>
              </a:rPr>
              <a:t>?</a:t>
            </a:r>
            <a:endParaRPr lang="zh-TW" altLang="en-US" sz="1800" b="1" dirty="0">
              <a:solidFill>
                <a:schemeClr val="bg1"/>
              </a:solidFill>
            </a:endParaRPr>
          </a:p>
        </p:txBody>
      </p:sp>
      <p:sp>
        <p:nvSpPr>
          <p:cNvPr id="22" name="Shape 882"/>
          <p:cNvSpPr/>
          <p:nvPr/>
        </p:nvSpPr>
        <p:spPr>
          <a:xfrm flipH="1">
            <a:off x="269508" y="1928808"/>
            <a:ext cx="230526" cy="17961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F9B5C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00034" y="185737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b="1" dirty="0" smtClean="0">
                <a:solidFill>
                  <a:srgbClr val="F9B5C8"/>
                </a:solidFill>
                <a:latin typeface="+mj-lt"/>
                <a:ea typeface="Microsoft JhengHei"/>
                <a:sym typeface="Microsoft JhengHei"/>
              </a:rPr>
              <a:t>Space issues associated with snapshots may occur with all storage venders that provide the snapshot feature. Below is an UI screenshot from one of the other brands:</a:t>
            </a:r>
            <a:endParaRPr lang="zh-TW" altLang="en-US" sz="1050" dirty="0">
              <a:solidFill>
                <a:srgbClr val="F9B5C8"/>
              </a:solidFill>
              <a:latin typeface="+mj-lt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/>
          <a:srcRect l="19437"/>
          <a:stretch>
            <a:fillRect/>
          </a:stretch>
        </p:blipFill>
        <p:spPr bwMode="auto">
          <a:xfrm>
            <a:off x="182318" y="2357436"/>
            <a:ext cx="4532558" cy="266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圓角矩形 24"/>
          <p:cNvSpPr/>
          <p:nvPr/>
        </p:nvSpPr>
        <p:spPr>
          <a:xfrm>
            <a:off x="2539772" y="3355858"/>
            <a:ext cx="2143140" cy="216024"/>
          </a:xfrm>
          <a:prstGeom prst="roundRect">
            <a:avLst>
              <a:gd name="adj" fmla="val 2079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>
            <a:off x="1803162" y="3857634"/>
            <a:ext cx="2879750" cy="1142990"/>
          </a:xfrm>
          <a:prstGeom prst="roundRect">
            <a:avLst>
              <a:gd name="adj" fmla="val 508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圓角矩形 26"/>
          <p:cNvSpPr/>
          <p:nvPr/>
        </p:nvSpPr>
        <p:spPr>
          <a:xfrm>
            <a:off x="325194" y="3429006"/>
            <a:ext cx="1428760" cy="714380"/>
          </a:xfrm>
          <a:prstGeom prst="roundRect">
            <a:avLst>
              <a:gd name="adj" fmla="val 1276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8" name="直線接點 27"/>
          <p:cNvCxnSpPr/>
          <p:nvPr/>
        </p:nvCxnSpPr>
        <p:spPr>
          <a:xfrm rot="5400000">
            <a:off x="4072728" y="3856840"/>
            <a:ext cx="214314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>
            <a:off x="4929190" y="4643452"/>
            <a:ext cx="3929058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矩形 98"/>
          <p:cNvSpPr/>
          <p:nvPr/>
        </p:nvSpPr>
        <p:spPr>
          <a:xfrm>
            <a:off x="142844" y="214296"/>
            <a:ext cx="8858312" cy="9286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標題 47"/>
          <p:cNvSpPr>
            <a:spLocks noGrp="1"/>
          </p:cNvSpPr>
          <p:nvPr>
            <p:ph type="title"/>
          </p:nvPr>
        </p:nvSpPr>
        <p:spPr>
          <a:xfrm>
            <a:off x="571504" y="211233"/>
            <a:ext cx="8143900" cy="717443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bg1"/>
                </a:solidFill>
                <a:ea typeface="SimSun" pitchFamily="2" charset="-122"/>
                <a:cs typeface="Microsoft JhengHei"/>
                <a:sym typeface="Microsoft JhengHei"/>
              </a:rPr>
              <a:t>Space is limited, </a:t>
            </a:r>
            <a:br>
              <a:rPr lang="en-US" altLang="zh-TW" dirty="0" smtClean="0">
                <a:solidFill>
                  <a:schemeClr val="bg1"/>
                </a:solidFill>
                <a:ea typeface="SimSun" pitchFamily="2" charset="-122"/>
                <a:cs typeface="Microsoft JhengHei"/>
                <a:sym typeface="Microsoft JhengHei"/>
              </a:rPr>
            </a:br>
            <a:r>
              <a:rPr lang="en-US" altLang="zh-TW" dirty="0" smtClean="0">
                <a:solidFill>
                  <a:schemeClr val="bg1"/>
                </a:solidFill>
                <a:ea typeface="SimSun" pitchFamily="2" charset="-122"/>
                <a:cs typeface="Microsoft JhengHei"/>
                <a:sym typeface="Microsoft JhengHei"/>
              </a:rPr>
              <a:t>so you need snapshot space management</a:t>
            </a:r>
            <a:endParaRPr lang="zh-TW" altLang="en-US" dirty="0">
              <a:solidFill>
                <a:schemeClr val="bg1"/>
              </a:solidFill>
            </a:endParaRPr>
          </a:p>
        </p:txBody>
      </p:sp>
      <p:cxnSp>
        <p:nvCxnSpPr>
          <p:cNvPr id="50" name="Shape 472"/>
          <p:cNvCxnSpPr>
            <a:stCxn id="71" idx="2"/>
          </p:cNvCxnSpPr>
          <p:nvPr/>
        </p:nvCxnSpPr>
        <p:spPr>
          <a:xfrm rot="5400000" flipH="1" flipV="1">
            <a:off x="1021685" y="4353957"/>
            <a:ext cx="204527" cy="6800"/>
          </a:xfrm>
          <a:prstGeom prst="bentConnector3">
            <a:avLst>
              <a:gd name="adj1" fmla="val -106573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1" name="Shape 450"/>
          <p:cNvCxnSpPr/>
          <p:nvPr/>
        </p:nvCxnSpPr>
        <p:spPr>
          <a:xfrm rot="5400000">
            <a:off x="6137763" y="2782598"/>
            <a:ext cx="1004735" cy="2328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2" name="Shape 472"/>
          <p:cNvCxnSpPr>
            <a:stCxn id="75" idx="3"/>
          </p:cNvCxnSpPr>
          <p:nvPr/>
        </p:nvCxnSpPr>
        <p:spPr>
          <a:xfrm>
            <a:off x="7396842" y="2193160"/>
            <a:ext cx="1390000" cy="214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3" name="Shape 455"/>
          <p:cNvSpPr/>
          <p:nvPr/>
        </p:nvSpPr>
        <p:spPr>
          <a:xfrm>
            <a:off x="683568" y="1971969"/>
            <a:ext cx="857216" cy="475178"/>
          </a:xfrm>
          <a:prstGeom prst="rect">
            <a:avLst/>
          </a:prstGeom>
          <a:solidFill>
            <a:srgbClr val="00B0F0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altLang="zh-TW" sz="9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Space released</a:t>
            </a:r>
            <a:endParaRPr lang="en-US" sz="9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54" name="Shape 459"/>
          <p:cNvCxnSpPr>
            <a:endCxn id="64" idx="1"/>
          </p:cNvCxnSpPr>
          <p:nvPr/>
        </p:nvCxnSpPr>
        <p:spPr>
          <a:xfrm rot="16200000" flipV="1">
            <a:off x="3210214" y="2128842"/>
            <a:ext cx="2156272" cy="431913"/>
          </a:xfrm>
          <a:prstGeom prst="bentConnector4">
            <a:avLst>
              <a:gd name="adj1" fmla="val -59468"/>
              <a:gd name="adj2" fmla="val 987541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5" name="Shape 466"/>
          <p:cNvSpPr txBox="1"/>
          <p:nvPr/>
        </p:nvSpPr>
        <p:spPr>
          <a:xfrm>
            <a:off x="4500562" y="2499742"/>
            <a:ext cx="428628" cy="3577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altLang="zh-TW" sz="105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Yes</a:t>
            </a:r>
            <a:endParaRPr lang="en-US" sz="105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56" name="Shape 472"/>
          <p:cNvCxnSpPr>
            <a:stCxn id="69" idx="3"/>
            <a:endCxn id="64" idx="3"/>
          </p:cNvCxnSpPr>
          <p:nvPr/>
        </p:nvCxnSpPr>
        <p:spPr>
          <a:xfrm flipH="1" flipV="1">
            <a:off x="5010418" y="1266664"/>
            <a:ext cx="3776424" cy="2841003"/>
          </a:xfrm>
          <a:prstGeom prst="bentConnector3">
            <a:avLst>
              <a:gd name="adj1" fmla="val -3934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7" name="圓角矩形 56"/>
          <p:cNvSpPr/>
          <p:nvPr/>
        </p:nvSpPr>
        <p:spPr>
          <a:xfrm>
            <a:off x="6084168" y="2736000"/>
            <a:ext cx="1068720" cy="264378"/>
          </a:xfrm>
          <a:prstGeom prst="round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00" b="1" dirty="0" smtClean="0">
                <a:solidFill>
                  <a:schemeClr val="bg1"/>
                </a:solidFill>
                <a:ea typeface="微軟正黑體" pitchFamily="34" charset="-120"/>
              </a:rPr>
              <a:t>Yes: Priority to service continuity</a:t>
            </a:r>
            <a:endParaRPr lang="zh-TW" altLang="en-US" sz="7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58" name="圓角矩形 57"/>
          <p:cNvSpPr/>
          <p:nvPr/>
        </p:nvSpPr>
        <p:spPr>
          <a:xfrm>
            <a:off x="7572397" y="2021505"/>
            <a:ext cx="888036" cy="407369"/>
          </a:xfrm>
          <a:prstGeom prst="roundRect">
            <a:avLst/>
          </a:prstGeom>
          <a:solidFill>
            <a:schemeClr val="tx1"/>
          </a:solidFill>
          <a:ln w="12700"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00" b="1" dirty="0" smtClean="0">
                <a:solidFill>
                  <a:srgbClr val="FFFF00"/>
                </a:solidFill>
                <a:ea typeface="微軟正黑體" pitchFamily="34" charset="-120"/>
              </a:rPr>
              <a:t>No: Priority to Snapshot Protection</a:t>
            </a:r>
            <a:endParaRPr lang="zh-TW" altLang="en-US" sz="700" b="1" dirty="0">
              <a:solidFill>
                <a:srgbClr val="FFFF00"/>
              </a:solidFill>
              <a:ea typeface="微軟正黑體" pitchFamily="34" charset="-120"/>
            </a:endParaRPr>
          </a:p>
        </p:txBody>
      </p:sp>
      <p:graphicFrame>
        <p:nvGraphicFramePr>
          <p:cNvPr id="59" name="表格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90081066"/>
              </p:ext>
            </p:extLst>
          </p:nvPr>
        </p:nvGraphicFramePr>
        <p:xfrm>
          <a:off x="5143504" y="3645258"/>
          <a:ext cx="1643074" cy="1217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601"/>
                <a:gridCol w="800473"/>
              </a:tblGrid>
              <a:tr h="376675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-US" sz="7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Allow</a:t>
                      </a:r>
                      <a:r>
                        <a:rPr lang="en-US" sz="700" b="1" baseline="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delete latest snapshot </a:t>
                      </a:r>
                      <a:endParaRPr sz="7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7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Allow delete permanent snapshot</a:t>
                      </a:r>
                      <a:endParaRPr lang="en-US" sz="7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7118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7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ON</a:t>
                      </a:r>
                      <a:endParaRPr lang="en-US" sz="7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7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ON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7118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7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ON</a:t>
                      </a:r>
                    </a:p>
                  </a:txBody>
                  <a:tcPr marL="0" marR="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7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OFF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7118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7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OFF</a:t>
                      </a:r>
                    </a:p>
                  </a:txBody>
                  <a:tcPr marL="0" marR="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7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ON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7118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7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OFF</a:t>
                      </a:r>
                    </a:p>
                  </a:txBody>
                  <a:tcPr marL="0" marR="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7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OFF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0" name="圓角矩形 59"/>
          <p:cNvSpPr/>
          <p:nvPr/>
        </p:nvSpPr>
        <p:spPr>
          <a:xfrm>
            <a:off x="5143504" y="3357568"/>
            <a:ext cx="1714512" cy="28575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00" b="1" dirty="0" smtClean="0">
                <a:solidFill>
                  <a:srgbClr val="FFFF00"/>
                </a:solidFill>
                <a:ea typeface="微軟正黑體" pitchFamily="34" charset="-120"/>
              </a:rPr>
              <a:t>Settings</a:t>
            </a:r>
            <a:endParaRPr lang="zh-TW" altLang="en-US" sz="900" b="1" dirty="0">
              <a:solidFill>
                <a:srgbClr val="FFFF00"/>
              </a:solidFill>
              <a:ea typeface="微軟正黑體" pitchFamily="34" charset="-120"/>
            </a:endParaRPr>
          </a:p>
        </p:txBody>
      </p:sp>
      <p:graphicFrame>
        <p:nvGraphicFramePr>
          <p:cNvPr id="61" name="表格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08956910"/>
              </p:ext>
            </p:extLst>
          </p:nvPr>
        </p:nvGraphicFramePr>
        <p:xfrm>
          <a:off x="6786578" y="3643320"/>
          <a:ext cx="1993995" cy="1224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13"/>
                <a:gridCol w="673729"/>
                <a:gridCol w="634453"/>
              </a:tblGrid>
              <a:tr h="500066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-US" altLang="zh-TW" sz="700" b="1" dirty="0" smtClean="0">
                          <a:solidFill>
                            <a:schemeClr val="bg1"/>
                          </a:solidFill>
                          <a:latin typeface="+mn-lt"/>
                          <a:ea typeface="微軟正黑體" pitchFamily="34" charset="-120"/>
                        </a:rPr>
                        <a:t>Normal</a:t>
                      </a:r>
                      <a:r>
                        <a:rPr lang="en-US" altLang="zh-TW" sz="700" b="1" baseline="0" dirty="0" smtClean="0">
                          <a:solidFill>
                            <a:schemeClr val="bg1"/>
                          </a:solidFill>
                          <a:latin typeface="+mn-lt"/>
                          <a:ea typeface="微軟正黑體" pitchFamily="34" charset="-120"/>
                        </a:rPr>
                        <a:t> snapshot </a:t>
                      </a:r>
                      <a:endParaRPr lang="en-US" sz="700" b="1" dirty="0">
                        <a:solidFill>
                          <a:schemeClr val="bg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-US" altLang="zh-TW" sz="700" b="1" dirty="0" smtClean="0">
                          <a:solidFill>
                            <a:schemeClr val="bg1"/>
                          </a:solidFill>
                          <a:latin typeface="+mn-lt"/>
                          <a:ea typeface="微軟正黑體" pitchFamily="34" charset="-120"/>
                        </a:rPr>
                        <a:t>Latest snapshot </a:t>
                      </a:r>
                      <a:endParaRPr lang="en-US" sz="700" b="1" dirty="0">
                        <a:solidFill>
                          <a:schemeClr val="bg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-US" altLang="zh-TW" sz="700" b="1" dirty="0" smtClean="0">
                          <a:solidFill>
                            <a:schemeClr val="bg1"/>
                          </a:solidFill>
                          <a:latin typeface="+mn-lt"/>
                          <a:ea typeface="微軟正黑體" pitchFamily="34" charset="-120"/>
                        </a:rPr>
                        <a:t>Permanent snapshot</a:t>
                      </a:r>
                      <a:endParaRPr lang="en-US" sz="700" b="1" dirty="0">
                        <a:solidFill>
                          <a:schemeClr val="bg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5000"/>
                      </a:schemeClr>
                    </a:solidFill>
                  </a:tcPr>
                </a:tc>
              </a:tr>
              <a:tr h="18101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700" b="1" dirty="0" smtClean="0">
                          <a:solidFill>
                            <a:srgbClr val="FF0000"/>
                          </a:solidFill>
                          <a:latin typeface="+mn-lt"/>
                          <a:ea typeface="微軟正黑體" pitchFamily="34" charset="-120"/>
                        </a:rPr>
                        <a:t>Delete</a:t>
                      </a:r>
                      <a:endParaRPr lang="en-US" altLang="zh-TW" sz="700" b="1" dirty="0">
                        <a:solidFill>
                          <a:srgbClr val="FF0000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700" b="1" dirty="0" smtClean="0">
                          <a:solidFill>
                            <a:srgbClr val="FF0000"/>
                          </a:solidFill>
                          <a:latin typeface="+mn-lt"/>
                          <a:ea typeface="微軟正黑體" pitchFamily="34" charset="-120"/>
                        </a:rPr>
                        <a:t>Delete</a:t>
                      </a:r>
                      <a:endParaRPr lang="en-US" altLang="zh-TW" sz="700" b="1" dirty="0">
                        <a:solidFill>
                          <a:srgbClr val="FF0000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700" b="1" dirty="0" smtClean="0">
                          <a:solidFill>
                            <a:srgbClr val="FF0000"/>
                          </a:solidFill>
                          <a:latin typeface="+mn-lt"/>
                          <a:ea typeface="微軟正黑體" pitchFamily="34" charset="-120"/>
                        </a:rPr>
                        <a:t>Delete</a:t>
                      </a:r>
                      <a:endParaRPr lang="en-US" sz="700" b="1" dirty="0">
                        <a:solidFill>
                          <a:srgbClr val="FF0000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101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700" b="1" dirty="0" smtClean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Delete</a:t>
                      </a:r>
                      <a:endParaRPr lang="en-US" altLang="zh-TW" sz="700" b="1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700" b="1" dirty="0" smtClean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Delete</a:t>
                      </a:r>
                      <a:endParaRPr lang="en-US" altLang="zh-TW" sz="700" b="1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700" b="1" dirty="0" smtClean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Keep</a:t>
                      </a:r>
                      <a:endParaRPr lang="en-US" sz="700" b="1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101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700" b="1" dirty="0" smtClean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Delete</a:t>
                      </a:r>
                      <a:endParaRPr lang="en-US" altLang="zh-TW" sz="700" b="1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700" b="1" dirty="0" smtClean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Keep</a:t>
                      </a:r>
                      <a:endParaRPr lang="en-US" altLang="zh-TW" sz="700" b="1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700" b="1" dirty="0" smtClean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Delete</a:t>
                      </a:r>
                      <a:endParaRPr lang="en-US" sz="700" b="1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101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700" b="1" dirty="0" smtClean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Delete</a:t>
                      </a:r>
                      <a:endParaRPr lang="en-US" altLang="zh-TW" sz="700" b="1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700" b="1" dirty="0" smtClean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Keep</a:t>
                      </a:r>
                      <a:endParaRPr lang="en-US" altLang="zh-TW" sz="700" b="1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700" b="1" dirty="0" smtClean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Keep</a:t>
                      </a:r>
                      <a:endParaRPr lang="en-US" sz="700" b="1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62" name="群組 225"/>
          <p:cNvGrpSpPr/>
          <p:nvPr/>
        </p:nvGrpSpPr>
        <p:grpSpPr>
          <a:xfrm>
            <a:off x="3790990" y="1032766"/>
            <a:ext cx="1429082" cy="614951"/>
            <a:chOff x="5214944" y="1285867"/>
            <a:chExt cx="1088359" cy="470482"/>
          </a:xfrm>
        </p:grpSpPr>
        <p:sp>
          <p:nvSpPr>
            <p:cNvPr id="63" name="等腰三角形 62"/>
            <p:cNvSpPr/>
            <p:nvPr/>
          </p:nvSpPr>
          <p:spPr>
            <a:xfrm flipV="1">
              <a:off x="5214944" y="1636931"/>
              <a:ext cx="1088359" cy="119418"/>
            </a:xfrm>
            <a:prstGeom prst="triangle">
              <a:avLst>
                <a:gd name="adj" fmla="val 49577"/>
              </a:avLst>
            </a:prstGeom>
            <a:solidFill>
              <a:srgbClr val="80C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Shape 444"/>
            <p:cNvSpPr/>
            <p:nvPr/>
          </p:nvSpPr>
          <p:spPr>
            <a:xfrm>
              <a:off x="5429255" y="1285867"/>
              <a:ext cx="714380" cy="357898"/>
            </a:xfrm>
            <a:prstGeom prst="rect">
              <a:avLst/>
            </a:prstGeom>
            <a:solidFill>
              <a:srgbClr val="80C535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2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Service Up</a:t>
              </a:r>
              <a:endParaRPr 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cxnSp>
        <p:nvCxnSpPr>
          <p:cNvPr id="65" name="Shape 450"/>
          <p:cNvCxnSpPr/>
          <p:nvPr/>
        </p:nvCxnSpPr>
        <p:spPr>
          <a:xfrm rot="5400000">
            <a:off x="4320219" y="2674258"/>
            <a:ext cx="369613" cy="1435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6" name="Shape 461"/>
          <p:cNvSpPr txBox="1"/>
          <p:nvPr/>
        </p:nvSpPr>
        <p:spPr>
          <a:xfrm>
            <a:off x="3357554" y="1923678"/>
            <a:ext cx="500066" cy="3623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US" altLang="zh-TW" sz="105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No</a:t>
            </a:r>
            <a:endParaRPr lang="en-US" sz="105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67" name="Shape 450"/>
          <p:cNvCxnSpPr>
            <a:stCxn id="70" idx="3"/>
            <a:endCxn id="85" idx="2"/>
          </p:cNvCxnSpPr>
          <p:nvPr/>
        </p:nvCxnSpPr>
        <p:spPr>
          <a:xfrm flipV="1">
            <a:off x="1824296" y="2446577"/>
            <a:ext cx="769983" cy="746715"/>
          </a:xfrm>
          <a:prstGeom prst="bentConnector2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8" name="圓角矩形 67"/>
          <p:cNvSpPr/>
          <p:nvPr/>
        </p:nvSpPr>
        <p:spPr>
          <a:xfrm>
            <a:off x="6786578" y="3357568"/>
            <a:ext cx="2000264" cy="285752"/>
          </a:xfrm>
          <a:prstGeom prst="round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00" b="1" dirty="0" smtClean="0">
                <a:solidFill>
                  <a:srgbClr val="FFFF00"/>
                </a:solidFill>
                <a:ea typeface="微軟正黑體" pitchFamily="34" charset="-120"/>
              </a:rPr>
              <a:t>Result</a:t>
            </a:r>
            <a:endParaRPr lang="zh-TW" altLang="en-US" sz="900" b="1" dirty="0">
              <a:solidFill>
                <a:srgbClr val="FFFF00"/>
              </a:solidFill>
              <a:ea typeface="微軟正黑體" pitchFamily="34" charset="-120"/>
            </a:endParaRPr>
          </a:p>
        </p:txBody>
      </p:sp>
      <p:sp>
        <p:nvSpPr>
          <p:cNvPr id="69" name="圓角矩形 68"/>
          <p:cNvSpPr/>
          <p:nvPr/>
        </p:nvSpPr>
        <p:spPr>
          <a:xfrm>
            <a:off x="5143504" y="3357568"/>
            <a:ext cx="3643338" cy="1500198"/>
          </a:xfrm>
          <a:prstGeom prst="roundRect">
            <a:avLst>
              <a:gd name="adj" fmla="val 3438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/>
          </a:p>
        </p:txBody>
      </p:sp>
      <p:sp>
        <p:nvSpPr>
          <p:cNvPr id="70" name="Shape 446"/>
          <p:cNvSpPr/>
          <p:nvPr/>
        </p:nvSpPr>
        <p:spPr>
          <a:xfrm>
            <a:off x="395536" y="2886140"/>
            <a:ext cx="1428760" cy="614304"/>
          </a:xfrm>
          <a:prstGeom prst="flowChartDecision">
            <a:avLst/>
          </a:prstGeom>
          <a:solidFill>
            <a:srgbClr val="00B0F0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1" name="Shape 449"/>
          <p:cNvSpPr/>
          <p:nvPr/>
        </p:nvSpPr>
        <p:spPr>
          <a:xfrm>
            <a:off x="406169" y="3924824"/>
            <a:ext cx="1428760" cy="534796"/>
          </a:xfrm>
          <a:prstGeom prst="rect">
            <a:avLst/>
          </a:prstGeom>
          <a:solidFill>
            <a:srgbClr val="80C535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sz="12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Recoverd</a:t>
            </a:r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2" name="Shape 466"/>
          <p:cNvSpPr txBox="1"/>
          <p:nvPr/>
        </p:nvSpPr>
        <p:spPr>
          <a:xfrm>
            <a:off x="4467116" y="3579862"/>
            <a:ext cx="462073" cy="2777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altLang="zh-TW" sz="105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Yes</a:t>
            </a:r>
            <a:endParaRPr lang="en-US" sz="105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3" name="Shape 466"/>
          <p:cNvSpPr txBox="1"/>
          <p:nvPr/>
        </p:nvSpPr>
        <p:spPr>
          <a:xfrm>
            <a:off x="1071538" y="3500444"/>
            <a:ext cx="476126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altLang="zh-TW" sz="105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Yes</a:t>
            </a:r>
            <a:endParaRPr lang="en-US" sz="105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4" name="Shape 461"/>
          <p:cNvSpPr txBox="1"/>
          <p:nvPr/>
        </p:nvSpPr>
        <p:spPr>
          <a:xfrm>
            <a:off x="2000232" y="2857502"/>
            <a:ext cx="500066" cy="33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US" altLang="zh-TW" sz="105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No</a:t>
            </a:r>
            <a:endParaRPr lang="en-US" sz="105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" name="Shape 446"/>
          <p:cNvSpPr/>
          <p:nvPr/>
        </p:nvSpPr>
        <p:spPr>
          <a:xfrm>
            <a:off x="5868144" y="1814570"/>
            <a:ext cx="1528698" cy="757180"/>
          </a:xfrm>
          <a:prstGeom prst="flowChartDecision">
            <a:avLst/>
          </a:prstGeom>
          <a:solidFill>
            <a:srgbClr val="00B0F0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6" name="Shape 461"/>
          <p:cNvSpPr txBox="1"/>
          <p:nvPr/>
        </p:nvSpPr>
        <p:spPr>
          <a:xfrm>
            <a:off x="5214942" y="2957164"/>
            <a:ext cx="571504" cy="2575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US" altLang="zh-TW" sz="105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No</a:t>
            </a:r>
            <a:endParaRPr lang="en-US" sz="105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77" name="Shape 472"/>
          <p:cNvCxnSpPr>
            <a:stCxn id="80" idx="3"/>
            <a:endCxn id="75" idx="0"/>
          </p:cNvCxnSpPr>
          <p:nvPr/>
        </p:nvCxnSpPr>
        <p:spPr>
          <a:xfrm flipV="1">
            <a:off x="5217107" y="1814570"/>
            <a:ext cx="1415386" cy="1378722"/>
          </a:xfrm>
          <a:prstGeom prst="bentConnector4">
            <a:avLst>
              <a:gd name="adj1" fmla="val 30511"/>
              <a:gd name="adj2" fmla="val 121979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8" name="矩形 77"/>
          <p:cNvSpPr/>
          <p:nvPr/>
        </p:nvSpPr>
        <p:spPr>
          <a:xfrm>
            <a:off x="6091578" y="1967209"/>
            <a:ext cx="1052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8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Smart Snapshot Space </a:t>
            </a:r>
            <a:r>
              <a:rPr lang="en-US" altLang="zh-TW" sz="800" b="1" dirty="0" err="1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Mgnt</a:t>
            </a:r>
            <a:r>
              <a:rPr lang="en-US" altLang="zh-TW" sz="8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. enabled?</a:t>
            </a:r>
            <a:endParaRPr lang="en-US" altLang="zh-TW" sz="8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500034" y="3059674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9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Storage Pool Free</a:t>
            </a:r>
          </a:p>
          <a:p>
            <a:pPr lvl="0" algn="ctr"/>
            <a:r>
              <a:rPr lang="en-US" altLang="zh-TW" sz="9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&gt;</a:t>
            </a:r>
            <a:r>
              <a:rPr lang="en-US" altLang="zh-TW" sz="9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32GB</a:t>
            </a:r>
          </a:p>
        </p:txBody>
      </p:sp>
      <p:sp>
        <p:nvSpPr>
          <p:cNvPr id="80" name="Shape 446"/>
          <p:cNvSpPr/>
          <p:nvPr/>
        </p:nvSpPr>
        <p:spPr>
          <a:xfrm>
            <a:off x="3788347" y="2886140"/>
            <a:ext cx="1428760" cy="614304"/>
          </a:xfrm>
          <a:prstGeom prst="flowChartDecision">
            <a:avLst/>
          </a:prstGeom>
          <a:solidFill>
            <a:srgbClr val="00B0F0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3899950" y="3059674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9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Storage Pool Free</a:t>
            </a:r>
          </a:p>
          <a:p>
            <a:pPr lvl="0" algn="ctr"/>
            <a:r>
              <a:rPr lang="en-US" altLang="zh-TW" sz="9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&gt;32GB</a:t>
            </a:r>
            <a:endParaRPr lang="en-US" altLang="zh-TW" sz="9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82" name="Shape 446"/>
          <p:cNvSpPr/>
          <p:nvPr/>
        </p:nvSpPr>
        <p:spPr>
          <a:xfrm>
            <a:off x="3788347" y="1898076"/>
            <a:ext cx="1428760" cy="614304"/>
          </a:xfrm>
          <a:prstGeom prst="flowChartDecision">
            <a:avLst/>
          </a:prstGeom>
          <a:solidFill>
            <a:srgbClr val="00B0F0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3971388" y="2059542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9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Storage Pool Free</a:t>
            </a:r>
          </a:p>
          <a:p>
            <a:pPr lvl="0" algn="ctr"/>
            <a:r>
              <a:rPr lang="en-US" altLang="zh-TW" sz="9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&gt;16GB</a:t>
            </a:r>
            <a:endParaRPr lang="en-US" altLang="zh-TW" sz="9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84" name="Shape 450"/>
          <p:cNvCxnSpPr>
            <a:stCxn id="63" idx="0"/>
          </p:cNvCxnSpPr>
          <p:nvPr/>
        </p:nvCxnSpPr>
        <p:spPr>
          <a:xfrm rot="16200000" flipH="1">
            <a:off x="4365157" y="1782045"/>
            <a:ext cx="273480" cy="4822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5" name="Shape 447"/>
          <p:cNvSpPr/>
          <p:nvPr/>
        </p:nvSpPr>
        <p:spPr>
          <a:xfrm>
            <a:off x="1969776" y="1971399"/>
            <a:ext cx="1249006" cy="47517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sz="9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Storage enters Read/Delete Mode</a:t>
            </a:r>
            <a:endParaRPr lang="en-US" sz="9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86" name="Shape 450"/>
          <p:cNvCxnSpPr>
            <a:stCxn id="82" idx="1"/>
          </p:cNvCxnSpPr>
          <p:nvPr/>
        </p:nvCxnSpPr>
        <p:spPr>
          <a:xfrm flipH="1">
            <a:off x="3209057" y="2205228"/>
            <a:ext cx="579290" cy="433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7" name="Shape 450"/>
          <p:cNvCxnSpPr>
            <a:stCxn id="85" idx="1"/>
            <a:endCxn id="53" idx="3"/>
          </p:cNvCxnSpPr>
          <p:nvPr/>
        </p:nvCxnSpPr>
        <p:spPr>
          <a:xfrm rot="10800000" flipV="1">
            <a:off x="1540784" y="2208988"/>
            <a:ext cx="428992" cy="57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8" name="Shape 450"/>
          <p:cNvCxnSpPr>
            <a:stCxn id="53" idx="2"/>
            <a:endCxn id="70" idx="0"/>
          </p:cNvCxnSpPr>
          <p:nvPr/>
        </p:nvCxnSpPr>
        <p:spPr>
          <a:xfrm rot="5400000">
            <a:off x="891550" y="2665513"/>
            <a:ext cx="438993" cy="2260"/>
          </a:xfrm>
          <a:prstGeom prst="straightConnector1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9" name="Shape 450"/>
          <p:cNvCxnSpPr/>
          <p:nvPr/>
        </p:nvCxnSpPr>
        <p:spPr>
          <a:xfrm rot="5400000">
            <a:off x="891551" y="3718810"/>
            <a:ext cx="438993" cy="2260"/>
          </a:xfrm>
          <a:prstGeom prst="straightConnector1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0" name="直線接點 89"/>
          <p:cNvCxnSpPr/>
          <p:nvPr/>
        </p:nvCxnSpPr>
        <p:spPr>
          <a:xfrm rot="10800000">
            <a:off x="5143504" y="3643320"/>
            <a:ext cx="3643338" cy="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群組 90"/>
          <p:cNvGrpSpPr/>
          <p:nvPr/>
        </p:nvGrpSpPr>
        <p:grpSpPr>
          <a:xfrm>
            <a:off x="6715140" y="4154805"/>
            <a:ext cx="185870" cy="675556"/>
            <a:chOff x="6728504" y="4127400"/>
            <a:chExt cx="200950" cy="730366"/>
          </a:xfrm>
        </p:grpSpPr>
        <p:sp>
          <p:nvSpPr>
            <p:cNvPr id="92" name="右箭头 99"/>
            <p:cNvSpPr/>
            <p:nvPr/>
          </p:nvSpPr>
          <p:spPr>
            <a:xfrm>
              <a:off x="6728504" y="4722170"/>
              <a:ext cx="200950" cy="135596"/>
            </a:xfrm>
            <a:prstGeom prst="rightArrow">
              <a:avLst/>
            </a:prstGeom>
            <a:solidFill>
              <a:srgbClr val="80C5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/>
            </a:p>
          </p:txBody>
        </p:sp>
        <p:sp>
          <p:nvSpPr>
            <p:cNvPr id="93" name="右箭头 99"/>
            <p:cNvSpPr/>
            <p:nvPr/>
          </p:nvSpPr>
          <p:spPr>
            <a:xfrm>
              <a:off x="6728504" y="4512078"/>
              <a:ext cx="200950" cy="135596"/>
            </a:xfrm>
            <a:prstGeom prst="rightArrow">
              <a:avLst/>
            </a:prstGeom>
            <a:solidFill>
              <a:srgbClr val="80C5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/>
            </a:p>
          </p:txBody>
        </p:sp>
        <p:sp>
          <p:nvSpPr>
            <p:cNvPr id="94" name="右箭头 99"/>
            <p:cNvSpPr/>
            <p:nvPr/>
          </p:nvSpPr>
          <p:spPr>
            <a:xfrm>
              <a:off x="6728504" y="4316586"/>
              <a:ext cx="200950" cy="135596"/>
            </a:xfrm>
            <a:prstGeom prst="rightArrow">
              <a:avLst/>
            </a:prstGeom>
            <a:solidFill>
              <a:srgbClr val="80C5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/>
            </a:p>
          </p:txBody>
        </p:sp>
        <p:sp>
          <p:nvSpPr>
            <p:cNvPr id="95" name="右箭头 99"/>
            <p:cNvSpPr/>
            <p:nvPr/>
          </p:nvSpPr>
          <p:spPr>
            <a:xfrm>
              <a:off x="6728504" y="4127400"/>
              <a:ext cx="200950" cy="135596"/>
            </a:xfrm>
            <a:prstGeom prst="rightArrow">
              <a:avLst/>
            </a:prstGeom>
            <a:solidFill>
              <a:srgbClr val="80C5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/>
            </a:p>
          </p:txBody>
        </p:sp>
      </p:grpSp>
      <p:sp>
        <p:nvSpPr>
          <p:cNvPr id="96" name="Shape 449"/>
          <p:cNvSpPr/>
          <p:nvPr/>
        </p:nvSpPr>
        <p:spPr>
          <a:xfrm>
            <a:off x="3571868" y="4322970"/>
            <a:ext cx="1500198" cy="534796"/>
          </a:xfrm>
          <a:prstGeom prst="rect">
            <a:avLst/>
          </a:prstGeom>
          <a:solidFill>
            <a:srgbClr val="80C535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Take Snapshot Manually/</a:t>
            </a:r>
            <a:br>
              <a:rPr lang="en-US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</a:br>
            <a:r>
              <a:rPr lang="en-US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By Schedule</a:t>
            </a:r>
            <a:endParaRPr 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100" name="群組 99"/>
          <p:cNvGrpSpPr/>
          <p:nvPr/>
        </p:nvGrpSpPr>
        <p:grpSpPr>
          <a:xfrm>
            <a:off x="8429652" y="0"/>
            <a:ext cx="582058" cy="634966"/>
            <a:chOff x="8215338" y="0"/>
            <a:chExt cx="785819" cy="857247"/>
          </a:xfrm>
        </p:grpSpPr>
        <p:sp>
          <p:nvSpPr>
            <p:cNvPr id="101" name="五邊形 100"/>
            <p:cNvSpPr/>
            <p:nvPr/>
          </p:nvSpPr>
          <p:spPr>
            <a:xfrm rot="5400000">
              <a:off x="8179624" y="35714"/>
              <a:ext cx="857247" cy="785819"/>
            </a:xfrm>
            <a:prstGeom prst="homePlate">
              <a:avLst>
                <a:gd name="adj" fmla="val 2611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2" name="Picture 2" descr="D:\工作進行中\臨時PPT\快照-01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8318665" y="101878"/>
              <a:ext cx="663876" cy="58449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42844" y="214296"/>
            <a:ext cx="8858312" cy="9286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/>
          <p:cNvGrpSpPr/>
          <p:nvPr/>
        </p:nvGrpSpPr>
        <p:grpSpPr>
          <a:xfrm>
            <a:off x="8429652" y="0"/>
            <a:ext cx="582058" cy="634966"/>
            <a:chOff x="8215338" y="0"/>
            <a:chExt cx="785819" cy="857247"/>
          </a:xfrm>
        </p:grpSpPr>
        <p:sp>
          <p:nvSpPr>
            <p:cNvPr id="23" name="五邊形 22"/>
            <p:cNvSpPr/>
            <p:nvPr/>
          </p:nvSpPr>
          <p:spPr>
            <a:xfrm rot="5400000">
              <a:off x="8179624" y="35714"/>
              <a:ext cx="857247" cy="785819"/>
            </a:xfrm>
            <a:prstGeom prst="homePlate">
              <a:avLst>
                <a:gd name="adj" fmla="val 2611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6" name="Picture 2" descr="D:\工作進行中\臨時PPT\快照-01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8318665" y="101878"/>
              <a:ext cx="663876" cy="584494"/>
            </a:xfrm>
            <a:prstGeom prst="rect">
              <a:avLst/>
            </a:prstGeom>
            <a:noFill/>
          </p:spPr>
        </p:pic>
      </p:grpSp>
      <p:sp>
        <p:nvSpPr>
          <p:cNvPr id="218" name="Shape 218"/>
          <p:cNvSpPr/>
          <p:nvPr/>
        </p:nvSpPr>
        <p:spPr>
          <a:xfrm>
            <a:off x="356340" y="3409040"/>
            <a:ext cx="7929295" cy="403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zh-TW" sz="1600" b="1" i="0" u="none" strike="noStrike" cap="none" dirty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             </a:t>
            </a:r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251552" y="1266955"/>
            <a:ext cx="8892480" cy="13047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469900">
              <a:spcBef>
                <a:spcPts val="0"/>
              </a:spcBef>
              <a:buClr>
                <a:srgbClr val="262626"/>
              </a:buClr>
              <a:buSzPts val="2000"/>
            </a:pPr>
            <a:r>
              <a:rPr lang="en-US" altLang="zh-TW" b="1" dirty="0" smtClean="0"/>
              <a:t>Changed data will be stored outside of the volume (unallocated space of the pool) :</a:t>
            </a:r>
          </a:p>
          <a:p>
            <a:pPr lvl="0" indent="-469900">
              <a:spcBef>
                <a:spcPts val="0"/>
              </a:spcBef>
              <a:buClr>
                <a:srgbClr val="262626"/>
              </a:buClr>
              <a:buSzPts val="2000"/>
            </a:pPr>
            <a:r>
              <a:rPr lang="en-US" altLang="zh-TW" b="1" dirty="0" smtClean="0"/>
              <a:t>Allows planning &amp; reserving free space for snapshots </a:t>
            </a:r>
          </a:p>
          <a:p>
            <a:pPr lvl="0" indent="-469900">
              <a:spcBef>
                <a:spcPts val="0"/>
              </a:spcBef>
              <a:buClr>
                <a:srgbClr val="262626"/>
              </a:buClr>
              <a:buSzPts val="2000"/>
            </a:pPr>
            <a:r>
              <a:rPr lang="en-US" altLang="zh-TW" b="1" dirty="0" smtClean="0">
                <a:solidFill>
                  <a:srgbClr val="FFC000"/>
                </a:solidFill>
                <a:ea typeface="Microsoft JhengHei"/>
                <a:cs typeface="Microsoft JhengHei"/>
                <a:sym typeface="Microsoft JhengHei"/>
              </a:rPr>
              <a:t>Allows monitoring space used by </a:t>
            </a:r>
            <a:r>
              <a:rPr lang="en-US" altLang="zh-TW" b="1" dirty="0" smtClean="0">
                <a:solidFill>
                  <a:srgbClr val="FFC000"/>
                </a:solidFill>
                <a:ea typeface="Microsoft JhengHei"/>
                <a:cs typeface="Microsoft JhengHei"/>
                <a:sym typeface="Microsoft JhengHei"/>
              </a:rPr>
              <a:t>snapshots</a:t>
            </a:r>
          </a:p>
          <a:p>
            <a:pPr lvl="0" indent="-469900">
              <a:spcBef>
                <a:spcPts val="0"/>
              </a:spcBef>
              <a:buClr>
                <a:srgbClr val="262626"/>
              </a:buClr>
              <a:buSzPts val="2000"/>
            </a:pPr>
            <a:r>
              <a:rPr lang="en-US" altLang="zh-TW" b="1" dirty="0" smtClean="0">
                <a:solidFill>
                  <a:srgbClr val="FFC000"/>
                </a:solidFill>
                <a:ea typeface="Microsoft JhengHei"/>
                <a:cs typeface="Microsoft JhengHei"/>
                <a:sym typeface="Microsoft JhengHei"/>
              </a:rPr>
              <a:t>Allows delete data without recycle snapshots if pool has space</a:t>
            </a:r>
            <a:endParaRPr lang="en-US" altLang="zh-TW" b="1" dirty="0" smtClean="0">
              <a:solidFill>
                <a:srgbClr val="FFC000"/>
              </a:solidFill>
              <a:ea typeface="Microsoft JhengHei"/>
              <a:cs typeface="Microsoft JhengHei"/>
              <a:sym typeface="Microsoft JhengHei"/>
            </a:endParaRPr>
          </a:p>
          <a:p>
            <a:pPr lvl="0" indent="-469900">
              <a:spcBef>
                <a:spcPts val="0"/>
              </a:spcBef>
              <a:buClr>
                <a:srgbClr val="262626"/>
              </a:buClr>
              <a:buSzPts val="2000"/>
            </a:pPr>
            <a:r>
              <a:rPr lang="en-US" altLang="zh-TW" b="1" i="0" u="none" strike="noStrike" cap="none" dirty="0" smtClean="0">
                <a:ea typeface="Microsoft JhengHei"/>
                <a:cs typeface="Microsoft JhengHei"/>
                <a:sym typeface="Microsoft JhengHei"/>
              </a:rPr>
              <a:t>Allows multiple volumes/LUNs to share space for snapshots</a:t>
            </a:r>
            <a:endParaRPr lang="zh-TW" b="1" i="0" u="none" strike="noStrike" cap="none" dirty="0"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827584" y="285734"/>
            <a:ext cx="7848872" cy="69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49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rPr 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snapshots: </a:t>
            </a:r>
            <a:r>
              <a:rPr lang="en-US" altLang="zh-TW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Stored outside of the thick </a:t>
            </a:r>
            <a:r>
              <a:rPr lang="en-US" altLang="zh-TW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volume</a:t>
            </a:r>
            <a:endParaRPr lang="zh-TW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4643438" y="3409040"/>
            <a:ext cx="2736874" cy="4035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altLang="zh-TW" sz="1600" b="1" i="0" u="none" strike="noStrike" cap="none" dirty="0" smtClean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Used by snapshots </a:t>
            </a:r>
            <a:r>
              <a:rPr lang="zh-TW" sz="1600" b="1" i="0" u="none" strike="noStrike" cap="none" dirty="0" smtClean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sz="1600" b="1" i="0" u="none" strike="noStrike" cap="none" dirty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2TB)</a:t>
            </a:r>
          </a:p>
        </p:txBody>
      </p:sp>
      <p:sp>
        <p:nvSpPr>
          <p:cNvPr id="217" name="Shape 217"/>
          <p:cNvSpPr/>
          <p:nvPr/>
        </p:nvSpPr>
        <p:spPr>
          <a:xfrm>
            <a:off x="7308304" y="3409040"/>
            <a:ext cx="978380" cy="396000"/>
          </a:xfrm>
          <a:prstGeom prst="rect">
            <a:avLst/>
          </a:prstGeom>
          <a:solidFill>
            <a:srgbClr val="BFBFB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356334" y="3409040"/>
            <a:ext cx="928378" cy="396000"/>
          </a:xfrm>
          <a:prstGeom prst="rect">
            <a:avLst/>
          </a:prstGeom>
          <a:solidFill>
            <a:srgbClr val="00B0F0"/>
          </a:solidFill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27588" y="3432774"/>
            <a:ext cx="15183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dirty="0" smtClean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Thick Volume</a:t>
            </a:r>
            <a:endParaRPr lang="zh-TW" altLang="en-US" sz="1600" dirty="0">
              <a:latin typeface="+mj-lt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323528" y="3867894"/>
            <a:ext cx="7992000" cy="40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sz="1600" b="1" i="0" u="none" strike="noStrike" cap="none" dirty="0" smtClean="0">
                <a:solidFill>
                  <a:schemeClr val="lt1"/>
                </a:solidFill>
                <a:latin typeface="+mj-lt"/>
                <a:ea typeface="微軟正黑體" pitchFamily="34" charset="-120"/>
                <a:sym typeface="Arial"/>
              </a:rPr>
              <a:t>Storage Pool</a:t>
            </a:r>
            <a:endParaRPr lang="zh-TW" sz="1600" b="1" i="0" u="none" strike="noStrike" cap="none" dirty="0">
              <a:solidFill>
                <a:schemeClr val="lt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1" name="Shape 254"/>
          <p:cNvSpPr/>
          <p:nvPr/>
        </p:nvSpPr>
        <p:spPr>
          <a:xfrm>
            <a:off x="5214942" y="2616952"/>
            <a:ext cx="3206294" cy="504518"/>
          </a:xfrm>
          <a:prstGeom prst="wedgeRoundRectCallout">
            <a:avLst>
              <a:gd name="adj1" fmla="val -43211"/>
              <a:gd name="adj2" fmla="val 96839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101600" algn="ctr">
              <a:buClr>
                <a:schemeClr val="dk1"/>
              </a:buClr>
              <a:buSzPts val="1600"/>
            </a:pPr>
            <a:r>
              <a:rPr lang="en-US" altLang="zh-TW" sz="1200" b="1" dirty="0" smtClean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Easily monitor snapshot space usage</a:t>
            </a:r>
            <a:endParaRPr lang="zh-TW" altLang="en-US" sz="1200" b="1" dirty="0">
              <a:solidFill>
                <a:schemeClr val="dk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2" name="Shape 615" descr="D:\Fullppt\005-PNG이미지\magnifying-glass-18925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143768" y="3214692"/>
            <a:ext cx="1656184" cy="163564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五邊形 15"/>
          <p:cNvSpPr/>
          <p:nvPr/>
        </p:nvSpPr>
        <p:spPr>
          <a:xfrm>
            <a:off x="0" y="392185"/>
            <a:ext cx="857224" cy="441899"/>
          </a:xfrm>
          <a:prstGeom prst="homePlate">
            <a:avLst>
              <a:gd name="adj" fmla="val 4077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0" y="357172"/>
            <a:ext cx="7857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Tip</a:t>
            </a:r>
            <a:r>
              <a:rPr lang="zh-TW" altLang="en-US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 </a:t>
            </a:r>
            <a:r>
              <a:rPr lang="en-US" altLang="zh-TW" sz="2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1</a:t>
            </a:r>
            <a:endParaRPr lang="zh-TW" altLang="en-US" sz="2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cxnSp>
        <p:nvCxnSpPr>
          <p:cNvPr id="28" name="直線接點 27"/>
          <p:cNvCxnSpPr/>
          <p:nvPr/>
        </p:nvCxnSpPr>
        <p:spPr>
          <a:xfrm>
            <a:off x="357158" y="1069964"/>
            <a:ext cx="835824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Shape 107"/>
          <p:cNvSpPr/>
          <p:nvPr/>
        </p:nvSpPr>
        <p:spPr>
          <a:xfrm>
            <a:off x="504458" y="3435846"/>
            <a:ext cx="4139550" cy="39070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文字方塊 43"/>
          <p:cNvSpPr txBox="1"/>
          <p:nvPr/>
        </p:nvSpPr>
        <p:spPr>
          <a:xfrm>
            <a:off x="1043608" y="3457332"/>
            <a:ext cx="3384376" cy="338554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lvl="0" indent="-88900" algn="ctr">
              <a:buClr>
                <a:schemeClr val="dk1"/>
              </a:buClr>
              <a:buSzPts val="1400"/>
            </a:pPr>
            <a:r>
              <a:rPr lang="en-US" altLang="zh-TW" sz="1600" b="1" dirty="0" smtClean="0">
                <a:solidFill>
                  <a:schemeClr val="dk1"/>
                </a:solidFill>
                <a:ea typeface="Microsoft JhengHei"/>
                <a:cs typeface="Microsoft JhengHei"/>
                <a:sym typeface="Microsoft JhengHei"/>
              </a:rPr>
              <a:t>Thick </a:t>
            </a:r>
            <a:r>
              <a:rPr lang="en-US" altLang="zh-TW" sz="1600" b="1" dirty="0" smtClean="0">
                <a:solidFill>
                  <a:schemeClr val="dk1"/>
                </a:solidFill>
                <a:ea typeface="Microsoft JhengHei"/>
                <a:cs typeface="Microsoft JhengHei"/>
                <a:sym typeface="Microsoft JhengHei"/>
              </a:rPr>
              <a:t>Volume</a:t>
            </a:r>
            <a:endParaRPr lang="zh-TW" altLang="en-US" sz="1600" b="1" dirty="0">
              <a:solidFill>
                <a:schemeClr val="dk1"/>
              </a:solidFill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21" name="Shape 221" descr="「Snapshot icon」的圖片搜尋結果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1560" y="3394952"/>
            <a:ext cx="431692" cy="431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圓角矩形 77"/>
          <p:cNvSpPr/>
          <p:nvPr/>
        </p:nvSpPr>
        <p:spPr>
          <a:xfrm>
            <a:off x="4932040" y="2571750"/>
            <a:ext cx="3714776" cy="2229968"/>
          </a:xfrm>
          <a:prstGeom prst="roundRect">
            <a:avLst>
              <a:gd name="adj" fmla="val 369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圓角矩形 76"/>
          <p:cNvSpPr/>
          <p:nvPr/>
        </p:nvSpPr>
        <p:spPr>
          <a:xfrm>
            <a:off x="1110454" y="2571750"/>
            <a:ext cx="3714776" cy="2229968"/>
          </a:xfrm>
          <a:prstGeom prst="roundRect">
            <a:avLst>
              <a:gd name="adj" fmla="val 369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1" name="Shape 101"/>
          <p:cNvSpPr/>
          <p:nvPr/>
        </p:nvSpPr>
        <p:spPr>
          <a:xfrm>
            <a:off x="1261912" y="3289550"/>
            <a:ext cx="7278270" cy="1296144"/>
          </a:xfrm>
          <a:prstGeom prst="rect">
            <a:avLst/>
          </a:prstGeom>
          <a:solidFill>
            <a:schemeClr val="accent5">
              <a:lumMod val="75000"/>
              <a:alpha val="90000"/>
            </a:schemeClr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文字版面配置區 50"/>
          <p:cNvSpPr>
            <a:spLocks noGrp="1"/>
          </p:cNvSpPr>
          <p:nvPr>
            <p:ph type="body" idx="1"/>
          </p:nvPr>
        </p:nvSpPr>
        <p:spPr>
          <a:xfrm>
            <a:off x="214282" y="1071552"/>
            <a:ext cx="8318158" cy="1214446"/>
          </a:xfrm>
        </p:spPr>
        <p:txBody>
          <a:bodyPr/>
          <a:lstStyle/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b="1" dirty="0" smtClean="0">
                <a:ea typeface="Microsoft JhengHei"/>
                <a:cs typeface="Microsoft JhengHei"/>
                <a:sym typeface="Microsoft JhengHei"/>
              </a:rPr>
              <a:t>Snapshot </a:t>
            </a:r>
            <a:r>
              <a:rPr lang="en-US" altLang="zh-TW" b="1" dirty="0" smtClean="0">
                <a:solidFill>
                  <a:srgbClr val="FFC000"/>
                </a:solidFill>
                <a:ea typeface="Microsoft JhengHei"/>
                <a:cs typeface="Microsoft JhengHei"/>
                <a:sym typeface="Microsoft JhengHei"/>
              </a:rPr>
              <a:t>(Copy On Write) </a:t>
            </a:r>
            <a:r>
              <a:rPr lang="en-US" altLang="zh-TW" b="1" dirty="0" smtClean="0">
                <a:ea typeface="Microsoft JhengHei"/>
                <a:cs typeface="Microsoft JhengHei"/>
                <a:sym typeface="Microsoft JhengHei"/>
              </a:rPr>
              <a:t>Technology</a:t>
            </a:r>
            <a:endParaRPr lang="zh-TW" altLang="en-US" b="1" dirty="0" smtClean="0">
              <a:ea typeface="Microsoft JhengHei"/>
              <a:cs typeface="Microsoft JhengHei"/>
              <a:sym typeface="Microsoft JhengHei"/>
            </a:endParaRP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b="1" dirty="0" smtClean="0"/>
              <a:t>When taking snapshots, blocks inside of the volume are frozen</a:t>
            </a:r>
            <a:endParaRPr lang="zh-TW" altLang="en-US" sz="1800" b="1" dirty="0"/>
          </a:p>
        </p:txBody>
      </p:sp>
      <p:sp>
        <p:nvSpPr>
          <p:cNvPr id="104" name="Shape 104"/>
          <p:cNvSpPr/>
          <p:nvPr/>
        </p:nvSpPr>
        <p:spPr>
          <a:xfrm>
            <a:off x="1288702" y="2714626"/>
            <a:ext cx="3396772" cy="500066"/>
          </a:xfrm>
          <a:prstGeom prst="rect">
            <a:avLst/>
          </a:prstGeom>
          <a:solidFill>
            <a:srgbClr val="1155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    </a:t>
            </a:r>
            <a:r>
              <a:rPr lang="en-US" altLang="zh-TW" sz="1600" b="1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Volume With snapshots</a:t>
            </a:r>
            <a:endParaRPr lang="zh-TW" sz="1600" b="1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1288701" y="3385803"/>
            <a:ext cx="3357587" cy="5331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5097210" y="2714626"/>
            <a:ext cx="3429024" cy="500066"/>
          </a:xfrm>
          <a:prstGeom prst="rect">
            <a:avLst/>
          </a:prstGeom>
          <a:solidFill>
            <a:srgbClr val="1155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sz="1600" b="1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Volume without snapshots</a:t>
            </a:r>
            <a:endParaRPr lang="zh-TW" sz="1600" b="1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9" name="Shape 109"/>
          <p:cNvSpPr/>
          <p:nvPr/>
        </p:nvSpPr>
        <p:spPr>
          <a:xfrm>
            <a:off x="5078720" y="3361558"/>
            <a:ext cx="3456000" cy="523200"/>
          </a:xfrm>
          <a:prstGeom prst="rect">
            <a:avLst/>
          </a:prstGeom>
          <a:noFill/>
          <a:ln w="25400" cap="flat" cmpd="sng">
            <a:solidFill>
              <a:srgbClr val="1155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dirty="0"/>
          </a:p>
        </p:txBody>
      </p:sp>
      <p:sp>
        <p:nvSpPr>
          <p:cNvPr id="110" name="Shape 110"/>
          <p:cNvSpPr/>
          <p:nvPr/>
        </p:nvSpPr>
        <p:spPr>
          <a:xfrm>
            <a:off x="5203488" y="3496098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lang="zh-TW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 descr="「Video file icon」的圖片搜尋結果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7407581" y="3496098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7928578" y="3496098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3491880" y="2067694"/>
            <a:ext cx="252000" cy="2160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Shape 112"/>
          <p:cNvSpPr txBox="1"/>
          <p:nvPr/>
        </p:nvSpPr>
        <p:spPr>
          <a:xfrm>
            <a:off x="3724668" y="2067694"/>
            <a:ext cx="1553162" cy="2363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Original Block</a:t>
            </a:r>
            <a:endParaRPr lang="zh-TW" sz="12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3" name="Shape 113"/>
          <p:cNvSpPr/>
          <p:nvPr/>
        </p:nvSpPr>
        <p:spPr>
          <a:xfrm>
            <a:off x="5203308" y="2078718"/>
            <a:ext cx="252000" cy="216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5436096" y="2067694"/>
            <a:ext cx="2431508" cy="2160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Storage Pool Space</a:t>
            </a:r>
            <a:endParaRPr lang="zh-TW" sz="12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0" name="Shape 130" descr="「Snapshot icon」的圖片搜尋結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1582" y="2714626"/>
            <a:ext cx="480062" cy="4800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/>
          <p:nvPr/>
        </p:nvSpPr>
        <p:spPr>
          <a:xfrm>
            <a:off x="6245488" y="3496098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dirty="0" smtClean="0">
                <a:solidFill>
                  <a:schemeClr val="lt1"/>
                </a:solidFill>
              </a:rPr>
              <a:t>Z</a:t>
            </a:r>
            <a:endParaRPr lang="zh-TW" dirty="0">
              <a:solidFill>
                <a:schemeClr val="lt1"/>
              </a:solidFill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6826543" y="3496098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5724495" y="3489866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dirty="0" smtClean="0">
                <a:solidFill>
                  <a:schemeClr val="lt1"/>
                </a:solidFill>
              </a:rPr>
              <a:t>Y</a:t>
            </a:r>
            <a:endParaRPr lang="zh-TW" dirty="0">
              <a:solidFill>
                <a:schemeClr val="lt1"/>
              </a:solidFill>
            </a:endParaRPr>
          </a:p>
        </p:txBody>
      </p:sp>
      <p:sp>
        <p:nvSpPr>
          <p:cNvPr id="118" name="Shape 118"/>
          <p:cNvSpPr/>
          <p:nvPr/>
        </p:nvSpPr>
        <p:spPr>
          <a:xfrm>
            <a:off x="1512007" y="3507904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lang="zh-TW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/>
          <p:nvPr/>
        </p:nvSpPr>
        <p:spPr>
          <a:xfrm>
            <a:off x="2033002" y="3507904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dirty="0" smtClean="0">
                <a:solidFill>
                  <a:schemeClr val="lt1"/>
                </a:solidFill>
              </a:rPr>
              <a:t>B</a:t>
            </a:r>
            <a:endParaRPr lang="zh-TW" dirty="0">
              <a:solidFill>
                <a:schemeClr val="lt1"/>
              </a:solidFill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2553997" y="3507904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dirty="0" smtClean="0">
                <a:solidFill>
                  <a:schemeClr val="lt1"/>
                </a:solidFill>
              </a:rPr>
              <a:t>C</a:t>
            </a:r>
            <a:endParaRPr lang="zh-TW" dirty="0">
              <a:solidFill>
                <a:schemeClr val="lt1"/>
              </a:solidFill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3074992" y="3507904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3595987" y="3507904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4116984" y="3507904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" name="直線接點 80"/>
          <p:cNvCxnSpPr/>
          <p:nvPr/>
        </p:nvCxnSpPr>
        <p:spPr>
          <a:xfrm rot="5400000">
            <a:off x="939076" y="2964659"/>
            <a:ext cx="500066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Shape 106"/>
          <p:cNvSpPr txBox="1"/>
          <p:nvPr/>
        </p:nvSpPr>
        <p:spPr>
          <a:xfrm>
            <a:off x="3494160" y="4011910"/>
            <a:ext cx="2806032" cy="4028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2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Storage Pool</a:t>
            </a:r>
            <a:endParaRPr lang="zh-TW" sz="2800" b="1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8" name="Shape 102"/>
          <p:cNvSpPr txBox="1">
            <a:spLocks noGrp="1"/>
          </p:cNvSpPr>
          <p:nvPr>
            <p:ph type="title"/>
          </p:nvPr>
        </p:nvSpPr>
        <p:spPr>
          <a:xfrm>
            <a:off x="214282" y="282671"/>
            <a:ext cx="8643998" cy="655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28600"/>
            <a:r>
              <a:rPr lang="en-US" altLang="zh-TW" dirty="0" smtClean="0">
                <a:ea typeface="Microsoft JhengHei"/>
                <a:cs typeface="Microsoft JhengHei"/>
                <a:sym typeface="Microsoft JhengHei"/>
              </a:rPr>
              <a:t>The "outside of  the volume" snapshots operation</a:t>
            </a:r>
            <a:endParaRPr lang="zh-TW" i="0" u="none" strike="noStrike" cap="none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143900" y="214296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 smtClean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(1)</a:t>
            </a:r>
            <a:endParaRPr lang="zh-TW" altLang="en-US" sz="1200" b="1" dirty="0">
              <a:solidFill>
                <a:srgbClr val="002060"/>
              </a:solidFill>
            </a:endParaRPr>
          </a:p>
        </p:txBody>
      </p:sp>
      <p:pic>
        <p:nvPicPr>
          <p:cNvPr id="40" name="Picture 2" descr="D:\工作進行中\20170911直播母版16比9\各場PPT元素\20171206\01_A.jpg"/>
          <p:cNvPicPr>
            <a:picLocks noChangeAspect="1" noChangeArrowheads="1"/>
          </p:cNvPicPr>
          <p:nvPr/>
        </p:nvPicPr>
        <p:blipFill>
          <a:blip r:embed="rId3"/>
          <a:srcRect l="21165" t="54547" r="40688" b="14285"/>
          <a:stretch>
            <a:fillRect/>
          </a:stretch>
        </p:blipFill>
        <p:spPr bwMode="auto">
          <a:xfrm>
            <a:off x="1121648" y="1866998"/>
            <a:ext cx="2164468" cy="419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sp>
        <p:nvSpPr>
          <p:cNvPr id="41" name="文字方塊 40"/>
          <p:cNvSpPr txBox="1"/>
          <p:nvPr/>
        </p:nvSpPr>
        <p:spPr>
          <a:xfrm>
            <a:off x="1265094" y="1938131"/>
            <a:ext cx="1886458" cy="2769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Snapshot Frozen Zone</a:t>
            </a:r>
            <a:endParaRPr lang="zh-TW" altLang="en-US" sz="1200" b="1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2" name="Shape 105"/>
          <p:cNvSpPr txBox="1"/>
          <p:nvPr/>
        </p:nvSpPr>
        <p:spPr>
          <a:xfrm>
            <a:off x="214282" y="2803993"/>
            <a:ext cx="938540" cy="307800"/>
          </a:xfrm>
          <a:prstGeom prst="rect">
            <a:avLst/>
          </a:prstGeom>
          <a:solidFill>
            <a:srgbClr val="1155FF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File Level</a:t>
            </a:r>
            <a:endParaRPr lang="zh-TW" sz="12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" name="Shape 106"/>
          <p:cNvSpPr txBox="1"/>
          <p:nvPr/>
        </p:nvSpPr>
        <p:spPr>
          <a:xfrm>
            <a:off x="142844" y="3501584"/>
            <a:ext cx="1044780" cy="4028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Block Level</a:t>
            </a:r>
            <a:endParaRPr lang="zh-TW" sz="12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71101直播QTS4.3.4_ARM(ZH)母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1691</TotalTime>
  <Words>1264</Words>
  <Application>Microsoft Office PowerPoint</Application>
  <PresentationFormat>如螢幕大小 (16:9)</PresentationFormat>
  <Paragraphs>267</Paragraphs>
  <Slides>24</Slides>
  <Notes>23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5" baseType="lpstr">
      <vt:lpstr>20171101直播QTS4.3.4_ARM(ZH)母版</vt:lpstr>
      <vt:lpstr>投影片 1</vt:lpstr>
      <vt:lpstr>投影片 2</vt:lpstr>
      <vt:lpstr>Snapshots are important to everyone</vt:lpstr>
      <vt:lpstr>Ideas behind QNAP snapshots: conservative but complete</vt:lpstr>
      <vt:lpstr>投影片 5</vt:lpstr>
      <vt:lpstr>Disasters caused by data write failures </vt:lpstr>
      <vt:lpstr>Space is limited,  so you need snapshot space management</vt:lpstr>
      <vt:lpstr>QNAP snapshots:  Stored outside of the thick volume</vt:lpstr>
      <vt:lpstr>The "outside of  the volume" snapshots operation</vt:lpstr>
      <vt:lpstr>The "outside of  the volume" snapshots operation</vt:lpstr>
      <vt:lpstr>Priority snapshots:  Freeze the volume when space is insufficient</vt:lpstr>
      <vt:lpstr>How to recover from read/delete mode</vt:lpstr>
      <vt:lpstr>Priority services:  Active smart snapshot space management  </vt:lpstr>
      <vt:lpstr>Snapshot “Space" &amp; “Quality“ Management</vt:lpstr>
      <vt:lpstr>投影片 15</vt:lpstr>
      <vt:lpstr>投影片 16</vt:lpstr>
      <vt:lpstr>投影片 17</vt:lpstr>
      <vt:lpstr>Separating system volume from snapshots</vt:lpstr>
      <vt:lpstr>Reserve space for snapshots</vt:lpstr>
      <vt:lpstr>Convert to thin for more free space</vt:lpstr>
      <vt:lpstr>Use snapshot replica to store more snapshots </vt:lpstr>
      <vt:lpstr>Recap: Using snapshots has its own risks</vt:lpstr>
      <vt:lpstr>Best practice for space allocation</vt:lpstr>
      <vt:lpstr>投影片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QNAP NAS 儲存與快照空間管理 密技大公開!</dc:title>
  <dc:creator>Coco Chiang</dc:creator>
  <cp:lastModifiedBy>RippleWu-NB</cp:lastModifiedBy>
  <cp:revision>156</cp:revision>
  <dcterms:modified xsi:type="dcterms:W3CDTF">2017-12-07T09:02:46Z</dcterms:modified>
</cp:coreProperties>
</file>