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8" r:id="rId1"/>
    <p:sldMasterId id="2147483690" r:id="rId2"/>
    <p:sldMasterId id="2147483696" r:id="rId3"/>
  </p:sldMasterIdLst>
  <p:notesMasterIdLst>
    <p:notesMasterId r:id="rId43"/>
  </p:notesMasterIdLst>
  <p:handoutMasterIdLst>
    <p:handoutMasterId r:id="rId44"/>
  </p:handoutMasterIdLst>
  <p:sldIdLst>
    <p:sldId id="256" r:id="rId4"/>
    <p:sldId id="257" r:id="rId5"/>
    <p:sldId id="295" r:id="rId6"/>
    <p:sldId id="269" r:id="rId7"/>
    <p:sldId id="27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2" r:id="rId19"/>
    <p:sldId id="273" r:id="rId20"/>
    <p:sldId id="274" r:id="rId21"/>
    <p:sldId id="340" r:id="rId22"/>
    <p:sldId id="341" r:id="rId23"/>
    <p:sldId id="277" r:id="rId24"/>
    <p:sldId id="342" r:id="rId25"/>
    <p:sldId id="279" r:id="rId26"/>
    <p:sldId id="280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</p:sldIdLst>
  <p:sldSz cx="12190413" cy="6858000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99"/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3DF75F-3422-4F60-9DC8-511739F71E9E}">
  <a:tblStyle styleId="{713DF75F-3422-4F60-9DC8-511739F71E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356" y="-84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-3858" y="-120"/>
      </p:cViewPr>
      <p:guideLst>
        <p:guide orient="horz" pos="3126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B8C5-9783-4840-ADEC-EDDD64EC5471}" type="datetimeFigureOut">
              <a:rPr lang="zh-TW" altLang="en-US" smtClean="0"/>
              <a:pPr/>
              <a:t>2017/11/28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188FA-CD9F-498E-A543-E3EBC70A57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03139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5400" y="744537"/>
            <a:ext cx="6618287" cy="37226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68" cy="4466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582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‹#›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59342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172.17.30.95:8080/cgi-bi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3406947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11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1472400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262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13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3873676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13966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2314191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http://172.17.31.247:8080/cgi-bin/</a:t>
            </a:r>
            <a:r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TS-1635 with snapshot</a:t>
            </a:r>
          </a:p>
        </p:txBody>
      </p:sp>
    </p:spTree>
    <p:extLst>
      <p:ext uri="{BB962C8B-B14F-4D97-AF65-F5344CB8AC3E}">
        <p14:creationId xmlns="" xmlns:p14="http://schemas.microsoft.com/office/powerpoint/2010/main" val="1996536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(放搜尋系統卡頓的訊息)</a:t>
            </a:r>
          </a:p>
        </p:txBody>
      </p:sp>
    </p:spTree>
    <p:extLst>
      <p:ext uri="{BB962C8B-B14F-4D97-AF65-F5344CB8AC3E}">
        <p14:creationId xmlns="" xmlns:p14="http://schemas.microsoft.com/office/powerpoint/2010/main" val="2151727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542533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35" name="Shape 735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894864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3" name="Shape 753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163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971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649106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7" name="Shape 777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710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9715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302693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3459101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None/>
              </a:pPr>
              <a:t>26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2750516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5" name="Shape 51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None/>
              </a:pPr>
              <a:t>27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3452141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0919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8954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8342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4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2740610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98848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33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359091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20653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983120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78502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26" name="Shape 62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19597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49370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1300374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308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13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708947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zh-TW"/>
          </a:p>
        </p:txBody>
      </p:sp>
    </p:spTree>
    <p:extLst>
      <p:ext uri="{BB962C8B-B14F-4D97-AF65-F5344CB8AC3E}">
        <p14:creationId xmlns="" xmlns:p14="http://schemas.microsoft.com/office/powerpoint/2010/main" val="3019644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46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128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0" y="2852936"/>
            <a:ext cx="10761882" cy="1152128"/>
          </a:xfrm>
          <a:prstGeom prst="rect">
            <a:avLst/>
          </a:prstGeom>
          <a:solidFill>
            <a:schemeClr val="lt1">
              <a:alpha val="53725"/>
            </a:schemeClr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047579" y="4800601"/>
            <a:ext cx="10095256" cy="566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047579" y="1619237"/>
            <a:ext cx="10095256" cy="31083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047579" y="5367339"/>
            <a:ext cx="10095256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/>
          <p:nvPr/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按一下以編輯母片標題樣式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endParaRPr sz="1000" b="0" i="0" u="none" strike="noStrike" cap="none">
              <a:solidFill>
                <a:srgbClr val="C5D8F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0" y="2111561"/>
            <a:ext cx="12190413" cy="1686716"/>
          </a:xfrm>
          <a:prstGeom prst="rect">
            <a:avLst/>
          </a:prstGeom>
          <a:solidFill>
            <a:srgbClr val="29A7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955097" y="2402696"/>
            <a:ext cx="10280219" cy="110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5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128_16比9_Qboost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285672" y="476228"/>
            <a:ext cx="11714400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15545" y="740800"/>
            <a:ext cx="3743400" cy="497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15545" y="1619237"/>
            <a:ext cx="3743400" cy="4472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0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1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16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16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016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16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01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653581" y="600200"/>
            <a:ext cx="8489400" cy="545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6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6095200" y="-167"/>
            <a:ext cx="6095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53954" y="1644233"/>
            <a:ext cx="5392800" cy="1976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1"/>
          </p:nvPr>
        </p:nvSpPr>
        <p:spPr>
          <a:xfrm>
            <a:off x="353954" y="3737433"/>
            <a:ext cx="5392800" cy="164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6585136" y="965433"/>
            <a:ext cx="5115300" cy="492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15545" y="5640767"/>
            <a:ext cx="7997400" cy="80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128_16比9_App Center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415556" y="1021108"/>
            <a:ext cx="11359200" cy="1354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5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415545" y="2375337"/>
            <a:ext cx="11359200" cy="105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128_16比9_末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15545" y="593367"/>
            <a:ext cx="113592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53325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2"/>
          </p:nvPr>
        </p:nvSpPr>
        <p:spPr>
          <a:xfrm>
            <a:off x="6442354" y="1536633"/>
            <a:ext cx="53325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128_16比9_資源監控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547" y="2867800"/>
            <a:ext cx="11359318" cy="1122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4" y="-24"/>
            <a:ext cx="12046337" cy="6843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415556" y="992767"/>
            <a:ext cx="11359200" cy="273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6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415545" y="3778833"/>
            <a:ext cx="11359200" cy="105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37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31750"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en-US" altLang="zh-TW" sz="1900"/>
              <a:pPr indent="-31750"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altLang="en-US" sz="1900"/>
          </a:p>
        </p:txBody>
      </p:sp>
    </p:spTree>
    <p:extLst>
      <p:ext uri="{BB962C8B-B14F-4D97-AF65-F5344CB8AC3E}">
        <p14:creationId xmlns="" xmlns:p14="http://schemas.microsoft.com/office/powerpoint/2010/main" val="618679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285672" y="476228"/>
            <a:ext cx="11714400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31750"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en-US" altLang="zh-TW" sz="1900"/>
              <a:pPr indent="-31750"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altLang="en-US" sz="1900"/>
          </a:p>
        </p:txBody>
      </p:sp>
    </p:spTree>
    <p:extLst>
      <p:ext uri="{BB962C8B-B14F-4D97-AF65-F5344CB8AC3E}">
        <p14:creationId xmlns="" xmlns:p14="http://schemas.microsoft.com/office/powerpoint/2010/main" val="767107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4" y="-24"/>
            <a:ext cx="12046337" cy="6843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31750"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en-US" altLang="zh-TW" sz="1900"/>
              <a:pPr indent="-31750"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altLang="en-US" sz="1900"/>
          </a:p>
        </p:txBody>
      </p:sp>
    </p:spTree>
    <p:extLst>
      <p:ext uri="{BB962C8B-B14F-4D97-AF65-F5344CB8AC3E}">
        <p14:creationId xmlns="" xmlns:p14="http://schemas.microsoft.com/office/powerpoint/2010/main" val="1855894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15545" y="740800"/>
            <a:ext cx="3743400" cy="497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15545" y="1619237"/>
            <a:ext cx="3743400" cy="4472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0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1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16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16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016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16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01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31750"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en-US" altLang="zh-TW" sz="1900"/>
              <a:pPr indent="-31750"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altLang="en-US" sz="1900"/>
          </a:p>
        </p:txBody>
      </p:sp>
    </p:spTree>
    <p:extLst>
      <p:ext uri="{BB962C8B-B14F-4D97-AF65-F5344CB8AC3E}">
        <p14:creationId xmlns="" xmlns:p14="http://schemas.microsoft.com/office/powerpoint/2010/main" val="3426602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53581" y="600200"/>
            <a:ext cx="8489400" cy="545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6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31750"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en-US" altLang="zh-TW" sz="1900"/>
              <a:pPr indent="-31750"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altLang="en-US" sz="1900"/>
          </a:p>
        </p:txBody>
      </p:sp>
    </p:spTree>
    <p:extLst>
      <p:ext uri="{BB962C8B-B14F-4D97-AF65-F5344CB8AC3E}">
        <p14:creationId xmlns="" xmlns:p14="http://schemas.microsoft.com/office/powerpoint/2010/main" val="3203029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6095200" y="-167"/>
            <a:ext cx="6095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120650">
              <a:buClr>
                <a:srgbClr val="000000"/>
              </a:buClr>
              <a:buSzPct val="100000"/>
              <a:buFont typeface="Arial"/>
              <a:buNone/>
            </a:pPr>
            <a:endParaRPr sz="1900"/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53954" y="1644233"/>
            <a:ext cx="5392800" cy="1976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1"/>
          </p:nvPr>
        </p:nvSpPr>
        <p:spPr>
          <a:xfrm>
            <a:off x="353954" y="3737433"/>
            <a:ext cx="5392800" cy="164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6585136" y="965433"/>
            <a:ext cx="5115300" cy="492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31750"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en-US" altLang="zh-TW" sz="1900"/>
              <a:pPr indent="-31750"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altLang="en-US" sz="1900"/>
          </a:p>
        </p:txBody>
      </p:sp>
    </p:spTree>
    <p:extLst>
      <p:ext uri="{BB962C8B-B14F-4D97-AF65-F5344CB8AC3E}">
        <p14:creationId xmlns="" xmlns:p14="http://schemas.microsoft.com/office/powerpoint/2010/main" val="3729691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15545" y="5640767"/>
            <a:ext cx="7997400" cy="80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31750"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en-US" altLang="zh-TW" sz="1900"/>
              <a:pPr indent="-31750"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altLang="en-US" sz="1900"/>
          </a:p>
        </p:txBody>
      </p:sp>
    </p:spTree>
    <p:extLst>
      <p:ext uri="{BB962C8B-B14F-4D97-AF65-F5344CB8AC3E}">
        <p14:creationId xmlns="" xmlns:p14="http://schemas.microsoft.com/office/powerpoint/2010/main" val="87864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1128_16比9_桌面儀錶板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2255280" y="1892829"/>
            <a:ext cx="9407821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5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2639272" y="3909053"/>
            <a:ext cx="8567645" cy="576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39" marR="0" lvl="1" indent="-12639" algn="ctr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078" marR="0" lvl="2" indent="-12578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17" marR="0" lvl="3" indent="-12517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156" marR="0" lvl="4" indent="-12456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695" marR="0" lvl="5" indent="-12394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234" marR="0" lvl="6" indent="-12334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773" marR="0" lvl="7" indent="-12272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312" marR="0" lvl="8" indent="-12212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62558" y="2666652"/>
            <a:ext cx="11599269" cy="2074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2558" y="2060848"/>
            <a:ext cx="11599269" cy="6058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18" marR="0" lvl="1" indent="-12517" algn="ctr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835" marR="0" lvl="2" indent="-12335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252" marR="0" lvl="3" indent="-12151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668" marR="0" lvl="4" indent="-11968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086" marR="0" lvl="5" indent="-11785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504" marR="0" lvl="6" indent="-11603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5920" marR="0" lvl="7" indent="-11419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336" marR="0" lvl="8" indent="-11236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323776" y="5001998"/>
            <a:ext cx="4619302" cy="43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18" marR="0" lvl="1" indent="-1251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835" marR="0" lvl="2" indent="-123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252" marR="0" lvl="3" indent="-1215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668" marR="0" lvl="4" indent="-1196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086" marR="0" lvl="5" indent="-11785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504" marR="0" lvl="6" indent="-1160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5920" marR="0" lvl="7" indent="-1141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336" marR="0" lvl="8" indent="-1123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5015086" y="4869160"/>
            <a:ext cx="6840760" cy="5719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18" marR="0" lvl="1" indent="-1251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835" marR="0" lvl="2" indent="-123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252" marR="0" lvl="3" indent="-1215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668" marR="0" lvl="4" indent="-1196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086" marR="0" lvl="5" indent="-11785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504" marR="0" lvl="6" indent="-1160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5920" marR="0" lvl="7" indent="-1141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336" marR="0" lvl="8" indent="-1123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區段標題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62958" y="4953010"/>
            <a:ext cx="10275114" cy="1143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53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962958" y="1428737"/>
            <a:ext cx="10275114" cy="34290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/>
          <p:nvPr/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7777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</a:t>
            </a: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一下以編輯母片標題樣式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62558" y="1809740"/>
            <a:ext cx="5731061" cy="4554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50709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1289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1935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1227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1215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1202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1190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1178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1166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6196792" y="1809740"/>
            <a:ext cx="5659054" cy="4554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50709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1289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1935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1227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1215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1202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1190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1178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1166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2558" y="548681"/>
            <a:ext cx="11593288" cy="8326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對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61864" y="1619237"/>
            <a:ext cx="5233873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761864" y="2401878"/>
            <a:ext cx="5233873" cy="34115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76109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-5695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-1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56723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5660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5647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56358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5623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5611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6192564" y="1619237"/>
            <a:ext cx="5235988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6192564" y="2401878"/>
            <a:ext cx="5235988" cy="34115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76109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-5695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-1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56723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5660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5647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56358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5623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5611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含標題的內容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2558" y="1714488"/>
            <a:ext cx="11017224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62558" y="2285992"/>
            <a:ext cx="11017224" cy="40005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98000" marR="0" lvl="0" indent="-7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/>
          <p:nvPr/>
        </p:nvSpPr>
        <p:spPr>
          <a:xfrm>
            <a:off x="262558" y="548681"/>
            <a:ext cx="11593288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按一下以編輯母片標題樣式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761866" y="1714488"/>
            <a:ext cx="385821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766112" y="1714488"/>
            <a:ext cx="6814779" cy="45720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12609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7004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89203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1947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1959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1972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1984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1996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20084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761866" y="2285992"/>
            <a:ext cx="3858218" cy="40005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98000" marR="0" lvl="0" indent="-7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/>
          <p:nvPr/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按一下以編輯母片標題樣式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71387" y="452670"/>
            <a:ext cx="10971372" cy="9760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5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520" y="1714490"/>
            <a:ext cx="10971372" cy="47688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82640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7004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89203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1947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1959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1972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1984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1996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20084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66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5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66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5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85672" y="476228"/>
            <a:ext cx="11714400" cy="952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11619012" y="6477021"/>
            <a:ext cx="571500" cy="380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3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704" r:id="rId7"/>
    <p:sldLayoutId id="214748370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 descr="D:\工作進行中\20170911直播母版16比9\母片\2017_Think Big母版16比9_C內頁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3" y="-24"/>
            <a:ext cx="12068540" cy="6843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285672" y="476228"/>
            <a:ext cx="11714400" cy="952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11619012" y="6477021"/>
            <a:ext cx="571500" cy="380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19050"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00">
                <a:solidFill>
                  <a:srgbClr val="595959"/>
                </a:solidFill>
              </a:rPr>
              <a:pPr indent="-19050"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484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1023108" y="745980"/>
            <a:ext cx="10144196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5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Resource Management </a:t>
            </a:r>
            <a:r>
              <a:rPr lang="en-US" altLang="zh-TW" sz="45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Utilities </a:t>
            </a:r>
            <a:r>
              <a:rPr lang="en-US" altLang="zh-TW" sz="45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and </a:t>
            </a:r>
            <a:r>
              <a:rPr lang="en-US" altLang="zh-TW" sz="45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App Center</a:t>
            </a:r>
          </a:p>
          <a:p>
            <a:pPr algn="ctr"/>
            <a:r>
              <a:rPr lang="en-US" altLang="zh-TW" sz="20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Keep your NAS at its peak efficiency, and equip </a:t>
            </a:r>
            <a:r>
              <a:rPr lang="en-US" altLang="zh-TW" sz="20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your NAS </a:t>
            </a:r>
            <a:r>
              <a:rPr lang="en-US" altLang="zh-TW" sz="2000" b="1" dirty="0" smtClean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with feature-rich apps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08992" y="3857628"/>
            <a:ext cx="2286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Resource Monitor</a:t>
            </a:r>
            <a:endParaRPr lang="zh-TW" altLang="en-US" sz="3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08992" y="5214950"/>
            <a:ext cx="21431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3200" b="1" dirty="0" err="1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Qboost</a:t>
            </a:r>
            <a:endParaRPr lang="zh-TW" altLang="en-US" sz="3200" b="1" dirty="0" smtClean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524098" y="4201547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App</a:t>
            </a:r>
            <a:r>
              <a:rPr lang="zh-TW" altLang="en-US" sz="3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Center</a:t>
            </a:r>
            <a:endParaRPr lang="zh-TW" altLang="en-US" sz="3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308992" y="2928934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Dashboard</a:t>
            </a:r>
            <a:endParaRPr lang="zh-TW" altLang="en-US" sz="3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784" y="4357694"/>
            <a:ext cx="1928826" cy="1835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236987" y="547772"/>
            <a:ext cx="11283878" cy="1138771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808794" y="1500174"/>
            <a:ext cx="11001451" cy="25922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sz="2400" b="1" dirty="0" smtClean="0">
                <a:latin typeface="+mn-lt"/>
              </a:rPr>
              <a:t>Swap memory: Temporary space on a disk that is used as extra memory when physical memory is full.</a:t>
            </a:r>
            <a:endParaRPr lang="en-US" sz="2400" dirty="0" smtClean="0">
              <a:latin typeface="+mn-lt"/>
            </a:endParaRPr>
          </a:p>
          <a:p>
            <a:pPr fontAlgn="base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If the disk where the swap space is on has lower performance, it will impact NAS performance.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QNAP NAS actively creates swap memory on a SSD that is being used.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Enhances NAS capabilities to operate under high load (e.g. hosting multiple VMs).</a:t>
            </a:r>
            <a:endParaRPr sz="2000" b="1" i="0" u="none" strike="noStrike" cap="none" dirty="0">
              <a:solidFill>
                <a:srgbClr val="000000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-1" y="564070"/>
            <a:ext cx="12190413" cy="936104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algn="ctr"/>
            <a:r>
              <a:rPr lang="en-US" altLang="zh-TW" sz="3600" b="1" dirty="0" smtClean="0">
                <a:solidFill>
                  <a:schemeClr val="bg2"/>
                </a:solidFill>
              </a:rPr>
              <a:t>Using SSD as swap memory</a:t>
            </a:r>
            <a:endParaRPr lang="zh-TW" altLang="zh-TW" sz="3600" b="1" dirty="0">
              <a:solidFill>
                <a:schemeClr val="bg2"/>
              </a:solidFill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3523438" y="6286520"/>
            <a:ext cx="6696743" cy="5714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6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Swap memory on SSD is created when: single M.2 SSD (</a:t>
            </a:r>
            <a:r>
              <a:rPr lang="en-US" altLang="zh-TW" sz="1600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PCIe</a:t>
            </a:r>
            <a:r>
              <a:rPr lang="en-US" altLang="zh-TW" sz="16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 or SATA) or 2 conventional SSDs installed</a:t>
            </a:r>
            <a:endParaRPr lang="zh-TW" sz="1600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952462" y="3357562"/>
            <a:ext cx="4786346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Intelligent hybrid storage system </a:t>
            </a: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determines the place to create swap memory</a:t>
            </a: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and when to use it on behalf of the user!</a:t>
            </a:r>
          </a:p>
          <a:p>
            <a:r>
              <a:rPr lang="en-US" sz="1800" dirty="0" smtClean="0"/>
              <a:t/>
            </a:r>
            <a:br>
              <a:rPr lang="en-US" sz="1800" dirty="0" smtClean="0"/>
            </a:br>
            <a:endParaRPr lang="zh-TW" sz="1800" b="1" i="0" u="none" strike="noStrike" cap="none" dirty="0">
              <a:solidFill>
                <a:srgbClr val="0A9EAE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56" y="3500438"/>
            <a:ext cx="5976617" cy="2571768"/>
          </a:xfrm>
          <a:prstGeom prst="roundRect">
            <a:avLst>
              <a:gd name="adj" fmla="val 2579"/>
            </a:avLst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3880628" y="4000504"/>
            <a:ext cx="2786082" cy="2019073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95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-1" y="564174"/>
            <a:ext cx="12190413" cy="936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chemeClr val="bg2"/>
                </a:solidFill>
              </a:rPr>
              <a:t>Keep track of network performance</a:t>
            </a:r>
            <a:endParaRPr lang="zh-TW" altLang="zh-TW" sz="3600" b="1" dirty="0">
              <a:solidFill>
                <a:schemeClr val="bg2"/>
              </a:solidFill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857110" y="1500174"/>
            <a:ext cx="6595418" cy="15150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24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Check your network usage</a:t>
            </a:r>
            <a:r>
              <a:rPr lang="zh-TW" sz="2400" b="1" i="0" u="none" strike="noStrike" cap="none" dirty="0" smtClean="0">
                <a:solidFill>
                  <a:schemeClr val="tx1"/>
                </a:solidFill>
                <a:latin typeface="+mn-lt"/>
                <a:ea typeface="微軟正黑體" pitchFamily="34" charset="-120"/>
                <a:sym typeface="Arial"/>
              </a:rPr>
              <a:t>：</a:t>
            </a:r>
            <a:endParaRPr lang="zh-TW" sz="2400" b="1" i="0" u="none" strike="noStrike" cap="none" dirty="0">
              <a:solidFill>
                <a:schemeClr val="tx1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rgbClr val="262626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2000" b="0" i="0" u="none" strike="noStrike" cap="none" dirty="0" smtClean="0">
                <a:solidFill>
                  <a:srgbClr val="262626"/>
                </a:solidFill>
                <a:latin typeface="+mn-lt"/>
                <a:ea typeface="微軟正黑體" pitchFamily="34" charset="-120"/>
                <a:sym typeface="Arial"/>
              </a:rPr>
              <a:t>Network total usage</a:t>
            </a:r>
            <a:endParaRPr lang="zh-TW" sz="2000" dirty="0">
              <a:solidFill>
                <a:srgbClr val="262626"/>
              </a:solidFill>
              <a:latin typeface="+mn-lt"/>
              <a:ea typeface="微軟正黑體" pitchFamily="34" charset="-120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rgbClr val="262626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2000" b="0" i="0" u="none" strike="noStrike" cap="none" dirty="0" smtClean="0">
                <a:solidFill>
                  <a:srgbClr val="262626"/>
                </a:solidFill>
                <a:latin typeface="+mn-lt"/>
                <a:ea typeface="微軟正黑體" pitchFamily="34" charset="-120"/>
                <a:sym typeface="Arial"/>
              </a:rPr>
              <a:t>Network usage for each Ethernet port</a:t>
            </a:r>
            <a:endParaRPr lang="zh-TW" sz="2000" b="0" i="0" u="none" strike="noStrike" cap="none" dirty="0">
              <a:solidFill>
                <a:srgbClr val="262626"/>
              </a:solidFill>
              <a:latin typeface="+mn-lt"/>
              <a:ea typeface="微軟正黑體" pitchFamily="34" charset="-120"/>
              <a:sym typeface="Arial"/>
            </a:endParaRPr>
          </a:p>
          <a:p>
            <a:pPr>
              <a:lnSpc>
                <a:spcPct val="110000"/>
              </a:lnSpc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dirty="0">
                <a:solidFill>
                  <a:srgbClr val="262626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sz="20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Thunderbolt</a:t>
            </a:r>
            <a:r>
              <a:rPr lang="zh-TW" altLang="en-US" sz="2000" dirty="0" smtClean="0">
                <a:solidFill>
                  <a:srgbClr val="FF0000"/>
                </a:solidFill>
                <a:latin typeface="+mn-lt"/>
              </a:rPr>
              <a:t>™</a:t>
            </a:r>
            <a:r>
              <a:rPr lang="zh-TW" altLang="en-US" sz="20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262626"/>
                </a:solidFill>
                <a:latin typeface="+mn-lt"/>
                <a:ea typeface="微軟正黑體" pitchFamily="34" charset="-120"/>
              </a:rPr>
              <a:t>and </a:t>
            </a:r>
            <a:r>
              <a:rPr lang="zh-TW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QNAP</a:t>
            </a:r>
            <a:r>
              <a:rPr lang="zh-TW" altLang="en-US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USB QuickAcess</a:t>
            </a:r>
            <a:r>
              <a:rPr lang="zh-TW" altLang="en-US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usage</a:t>
            </a:r>
            <a:endParaRPr lang="zh-TW" sz="2000" b="0" i="0" u="none" strike="noStrike" cap="none" dirty="0">
              <a:solidFill>
                <a:srgbClr val="262626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-139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200" b="1" i="0" u="none" strike="noStrike" cap="none" dirty="0">
              <a:solidFill>
                <a:srgbClr val="262626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306" y="3136611"/>
            <a:ext cx="7072362" cy="3078471"/>
          </a:xfrm>
          <a:prstGeom prst="roundRect">
            <a:avLst>
              <a:gd name="adj" fmla="val 3053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/>
        </p:nvSpPr>
        <p:spPr>
          <a:xfrm>
            <a:off x="236987" y="547772"/>
            <a:ext cx="11283878" cy="1138771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808795" y="1477867"/>
            <a:ext cx="10501386" cy="18082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sz="2400" b="1" dirty="0" smtClean="0">
                <a:latin typeface="+mn-lt"/>
              </a:rPr>
              <a:t>The best utility for multi-tier storage configuration. Completely oversee NAS performance regarding different storages and different apps!</a:t>
            </a:r>
            <a:endParaRPr lang="en-US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zh-TW" sz="2000" b="0" i="0" u="none" strike="noStrike" cap="none" dirty="0" smtClean="0">
                <a:solidFill>
                  <a:schemeClr val="tx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sz="2000" dirty="0" smtClean="0">
                <a:latin typeface="+mn-lt"/>
              </a:rPr>
              <a:t>Supports real-time monitoring of storage pools, RAIDs, volumes and LUNs with IOPS, </a:t>
            </a:r>
          </a:p>
          <a:p>
            <a:r>
              <a:rPr lang="en-US" sz="2000" dirty="0" smtClean="0">
                <a:latin typeface="+mn-lt"/>
              </a:rPr>
              <a:t>  latency and throughput.</a:t>
            </a:r>
            <a:endParaRPr lang="zh-TW" sz="2000" b="0" i="0" u="none" strike="noStrike" cap="none" dirty="0">
              <a:solidFill>
                <a:schemeClr val="tx1"/>
              </a:solidFill>
              <a:latin typeface="+mn-lt"/>
              <a:ea typeface="微軟正黑體" pitchFamily="34" charset="-120"/>
              <a:sym typeface="Arial"/>
            </a:endParaRPr>
          </a:p>
          <a:p>
            <a:pPr lvl="0"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sz="2000" dirty="0" smtClean="0">
                <a:latin typeface="+mn-lt"/>
              </a:rPr>
              <a:t>Supports monitoring of resource used by various apps on NAS by app groups.</a:t>
            </a:r>
            <a:endParaRPr sz="2400" i="0" u="none" strike="noStrike" cap="none" dirty="0">
              <a:solidFill>
                <a:schemeClr val="tx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0" y="564639"/>
            <a:ext cx="12190413" cy="864097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3600" b="1" dirty="0" smtClean="0">
                <a:solidFill>
                  <a:schemeClr val="bg2"/>
                </a:solidFill>
              </a:rPr>
              <a:t>Monitoring overall performance of NAS</a:t>
            </a:r>
            <a:endParaRPr lang="zh-TW" altLang="zh-TW" sz="3600" b="1" dirty="0">
              <a:solidFill>
                <a:schemeClr val="bg2"/>
              </a:solidFill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l="325"/>
          <a:stretch/>
        </p:blipFill>
        <p:spPr>
          <a:xfrm>
            <a:off x="2618680" y="3429000"/>
            <a:ext cx="6905550" cy="2644971"/>
          </a:xfrm>
          <a:prstGeom prst="roundRect">
            <a:avLst>
              <a:gd name="adj" fmla="val 340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1308860" y="707612"/>
            <a:ext cx="9929882" cy="1149752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chemeClr val="bg2"/>
                </a:solidFill>
              </a:rPr>
              <a:t>Monitoring </a:t>
            </a:r>
            <a:r>
              <a:rPr lang="en-US" altLang="zh-TW" sz="3600" b="1" dirty="0" err="1" smtClean="0">
                <a:solidFill>
                  <a:schemeClr val="bg2"/>
                </a:solidFill>
              </a:rPr>
              <a:t>tiering</a:t>
            </a:r>
            <a:r>
              <a:rPr lang="en-US" altLang="zh-TW" sz="3600" b="1" dirty="0" smtClean="0">
                <a:solidFill>
                  <a:schemeClr val="bg2"/>
                </a:solidFill>
              </a:rPr>
              <a:t> performance by </a:t>
            </a:r>
            <a:r>
              <a:rPr lang="zh-TW" altLang="zh-TW" sz="3600" b="1" dirty="0" smtClean="0">
                <a:solidFill>
                  <a:schemeClr val="bg2"/>
                </a:solidFill>
              </a:rPr>
              <a:t>RAID</a:t>
            </a:r>
            <a:r>
              <a:rPr lang="zh-TW" altLang="en-US" sz="3600" b="1" dirty="0" smtClean="0">
                <a:solidFill>
                  <a:schemeClr val="bg2"/>
                </a:solidFill>
              </a:rPr>
              <a:t> </a:t>
            </a:r>
            <a:r>
              <a:rPr lang="en-US" altLang="zh-TW" sz="3600" b="1" dirty="0" smtClean="0">
                <a:solidFill>
                  <a:schemeClr val="bg2"/>
                </a:solidFill>
              </a:rPr>
              <a:t>and disk activities</a:t>
            </a:r>
          </a:p>
        </p:txBody>
      </p:sp>
      <p:sp>
        <p:nvSpPr>
          <p:cNvPr id="6" name="Shape 238"/>
          <p:cNvSpPr txBox="1"/>
          <p:nvPr/>
        </p:nvSpPr>
        <p:spPr>
          <a:xfrm>
            <a:off x="880232" y="2054007"/>
            <a:ext cx="5357850" cy="2232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fontAlgn="base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</a:t>
            </a:r>
            <a:r>
              <a:rPr lang="en-US" altLang="zh-TW" sz="2000" dirty="0" smtClean="0"/>
              <a:t>If you notice SSD tier performance is getting </a:t>
            </a:r>
          </a:p>
          <a:p>
            <a:pPr lvl="0" fontAlgn="base"/>
            <a:r>
              <a:rPr lang="en-US" altLang="zh-TW" sz="2000" dirty="0" smtClean="0"/>
              <a:t>  lower, you can check health information of </a:t>
            </a:r>
          </a:p>
          <a:p>
            <a:pPr lvl="0" fontAlgn="base"/>
            <a:r>
              <a:rPr lang="en-US" altLang="zh-TW" sz="2000" dirty="0" smtClean="0"/>
              <a:t>  each disk in Disk Activity.</a:t>
            </a:r>
          </a:p>
          <a:p>
            <a:pPr lvl="0" fontAlgn="base">
              <a:buFont typeface="Arial" pitchFamily="34" charset="0"/>
              <a:buChar char="•"/>
            </a:pPr>
            <a:r>
              <a:rPr lang="en-US" altLang="zh-TW" sz="2000" dirty="0" smtClean="0"/>
              <a:t>The same applies for monitoring volume and </a:t>
            </a:r>
          </a:p>
          <a:p>
            <a:pPr lvl="0" fontAlgn="base"/>
            <a:r>
              <a:rPr lang="en-US" altLang="zh-TW" sz="2000" dirty="0" smtClean="0"/>
              <a:t>  pool activities.</a:t>
            </a:r>
            <a:endParaRPr lang="zh-TW" altLang="en-US" sz="2000" dirty="0" smtClean="0"/>
          </a:p>
        </p:txBody>
      </p:sp>
      <p:pic>
        <p:nvPicPr>
          <p:cNvPr id="7" name="圖片 6" descr="Application-Partition_TS-1685_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08" y="1928802"/>
            <a:ext cx="4653998" cy="433460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595272" y="2071678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latin typeface="+mn-lt"/>
                <a:ea typeface="微軟正黑體" pitchFamily="34" charset="-120"/>
              </a:rPr>
              <a:t>Surveillance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738280" y="2071678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latin typeface="+mn-lt"/>
                <a:ea typeface="微軟正黑體" pitchFamily="34" charset="-120"/>
              </a:rPr>
              <a:t>VM Storage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881288" y="2071678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latin typeface="+mn-lt"/>
                <a:ea typeface="微軟正黑體" pitchFamily="34" charset="-120"/>
              </a:rPr>
              <a:t>File Server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952858" y="2071678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latin typeface="+mn-lt"/>
                <a:ea typeface="微軟正黑體" pitchFamily="34" charset="-120"/>
              </a:rPr>
              <a:t>System Cache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-1" y="564736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chemeClr val="bg2"/>
                </a:solidFill>
              </a:rPr>
              <a:t>Keep track of storage space</a:t>
            </a:r>
            <a:endParaRPr lang="zh-TW" altLang="en-US" sz="3600" b="1" dirty="0">
              <a:solidFill>
                <a:schemeClr val="bg2"/>
              </a:solidFill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808794" y="1485353"/>
            <a:ext cx="10429948" cy="15864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Go to "Storage Resource"</a:t>
            </a:r>
            <a:r>
              <a:rPr lang="zh-TW" sz="24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&gt;</a:t>
            </a:r>
            <a:r>
              <a:rPr lang="en-US" altLang="zh-TW" sz="2400" b="1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"Storage Space" to learn about</a:t>
            </a:r>
            <a:endParaRPr lang="zh-TW" sz="2400" b="1" dirty="0" smtClean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457200" lvl="0" indent="-381000"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en-US" altLang="zh-TW" sz="2000" dirty="0" smtClean="0">
                <a:latin typeface="+mn-lt"/>
              </a:rPr>
              <a:t>Total space used by shared folders</a:t>
            </a:r>
            <a:endParaRPr lang="zh-TW" sz="2000" dirty="0" smtClean="0">
              <a:latin typeface="+mn-lt"/>
            </a:endParaRPr>
          </a:p>
          <a:p>
            <a:pPr marL="457200" lvl="0" indent="-381000"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en-US" altLang="zh-TW" sz="2000" dirty="0" smtClean="0">
                <a:latin typeface="+mn-lt"/>
              </a:rPr>
              <a:t>Space used by each shared folder</a:t>
            </a:r>
            <a:endParaRPr lang="zh-TW" sz="2000" dirty="0">
              <a:latin typeface="+mn-lt"/>
            </a:endParaRPr>
          </a:p>
          <a:p>
            <a:pPr marL="457200" lvl="0" indent="-381000"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Usage of each volume</a:t>
            </a:r>
            <a:endParaRPr lang="en-US" sz="2000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8992" y="2960074"/>
            <a:ext cx="7572428" cy="3300802"/>
          </a:xfrm>
          <a:prstGeom prst="roundRect">
            <a:avLst>
              <a:gd name="adj" fmla="val 252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/>
        </p:nvSpPr>
        <p:spPr>
          <a:xfrm>
            <a:off x="-1" y="564736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chemeClr val="bg2"/>
                </a:solidFill>
              </a:rPr>
              <a:t>See all processes in Resource Monitor</a:t>
            </a:r>
            <a:endParaRPr lang="zh-TW" altLang="zh-TW" sz="3600" b="1" dirty="0">
              <a:solidFill>
                <a:schemeClr val="bg2"/>
              </a:solidFill>
            </a:endParaRPr>
          </a:p>
        </p:txBody>
      </p:sp>
      <p:sp>
        <p:nvSpPr>
          <p:cNvPr id="318" name="Shape 318"/>
          <p:cNvSpPr txBox="1"/>
          <p:nvPr/>
        </p:nvSpPr>
        <p:spPr>
          <a:xfrm>
            <a:off x="737356" y="1556791"/>
            <a:ext cx="10429948" cy="230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When you feel NAS performance is getting slower, you can check resource used by each app/process.</a:t>
            </a:r>
            <a:r>
              <a:rPr lang="zh-TW" sz="2000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。</a:t>
            </a:r>
            <a:endParaRPr lang="zh-TW" sz="2000" dirty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In addition, for some apps, you can use </a:t>
            </a:r>
            <a:r>
              <a:rPr lang="en-US" altLang="zh-TW" sz="2000" dirty="0" err="1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Qboost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to schedule or disable them to keep your NAS at its peak efficiency.</a:t>
            </a:r>
            <a:endParaRPr sz="2000" b="1" i="0" u="none" strike="noStrike" cap="none" dirty="0">
              <a:solidFill>
                <a:schemeClr val="tx1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000" b="1" i="0" u="none" strike="noStrike" cap="none" dirty="0">
              <a:solidFill>
                <a:schemeClr val="tx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pic>
        <p:nvPicPr>
          <p:cNvPr id="320" name="Shape 320" descr="A_h_1_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2660" y="3786190"/>
            <a:ext cx="2653000" cy="26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7422" y="3000372"/>
            <a:ext cx="7397574" cy="3217848"/>
          </a:xfrm>
          <a:prstGeom prst="roundRect">
            <a:avLst>
              <a:gd name="adj" fmla="val 3051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-1" y="1714488"/>
            <a:ext cx="12190413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buSzPct val="25000"/>
            </a:pPr>
            <a:r>
              <a:rPr lang="en-US" altLang="zh-TW" sz="9600" dirty="0" err="1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  <a:r>
              <a:rPr lang="zh-TW" sz="8000" i="0" u="none" strike="noStrike" cap="none" dirty="0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zh-TW" sz="8000" dirty="0">
              <a:solidFill>
                <a:srgbClr val="00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0" y="2802938"/>
            <a:ext cx="12190500" cy="697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algn="ctr"/>
            <a:r>
              <a:rPr lang="en-US" altLang="zh-TW" sz="4000" b="1" dirty="0"/>
              <a:t>Optimize NAS system performance</a:t>
            </a:r>
            <a:endParaRPr lang="en-US" altLang="zh-TW" sz="4000" dirty="0"/>
          </a:p>
          <a:p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sz="37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 descr="\\MARKETING\Marketing\TO 明俐\直播PPT\20170918_Qboost\素材\G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2776" y="2857496"/>
            <a:ext cx="600079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708"/>
          <p:cNvSpPr/>
          <p:nvPr/>
        </p:nvSpPr>
        <p:spPr>
          <a:xfrm>
            <a:off x="6142759" y="1020062"/>
            <a:ext cx="5904900" cy="2190900"/>
          </a:xfrm>
          <a:prstGeom prst="rect">
            <a:avLst/>
          </a:prstGeom>
          <a:solidFill>
            <a:srgbClr val="FFFF00">
              <a:alpha val="45880"/>
            </a:srgbClr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Shape 709" descr="報導 (EN).jpg"/>
          <p:cNvPicPr preferRelativeResize="0"/>
          <p:nvPr/>
        </p:nvPicPr>
        <p:blipFill rotWithShape="1">
          <a:blip r:embed="rId3">
            <a:alphaModFix/>
          </a:blip>
          <a:srcRect l="6593" r="6427"/>
          <a:stretch/>
        </p:blipFill>
        <p:spPr>
          <a:xfrm>
            <a:off x="142754" y="429000"/>
            <a:ext cx="6000000" cy="6000000"/>
          </a:xfrm>
          <a:prstGeom prst="roundRect">
            <a:avLst>
              <a:gd name="adj" fmla="val 3555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17" name="Shape 716"/>
          <p:cNvSpPr txBox="1"/>
          <p:nvPr/>
        </p:nvSpPr>
        <p:spPr>
          <a:xfrm rot="241677">
            <a:off x="7220806" y="1163835"/>
            <a:ext cx="4693694" cy="123813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5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wasting time</a:t>
            </a:r>
          </a:p>
        </p:txBody>
      </p:sp>
      <p:sp>
        <p:nvSpPr>
          <p:cNvPr id="18" name="Shape 717"/>
          <p:cNvSpPr txBox="1"/>
          <p:nvPr/>
        </p:nvSpPr>
        <p:spPr>
          <a:xfrm>
            <a:off x="6428473" y="4109746"/>
            <a:ext cx="5047800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Lowers</a:t>
            </a:r>
            <a:r>
              <a:rPr lang="zh-TW" sz="2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your working efficiency</a:t>
            </a:r>
          </a:p>
        </p:txBody>
      </p:sp>
      <p:sp>
        <p:nvSpPr>
          <p:cNvPr id="19" name="Shape 718"/>
          <p:cNvSpPr/>
          <p:nvPr/>
        </p:nvSpPr>
        <p:spPr>
          <a:xfrm>
            <a:off x="11095143" y="3191269"/>
            <a:ext cx="571500" cy="10671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719"/>
          <p:cNvSpPr/>
          <p:nvPr/>
        </p:nvSpPr>
        <p:spPr>
          <a:xfrm>
            <a:off x="10618952" y="3191269"/>
            <a:ext cx="476400" cy="7815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5809485" y="1714488"/>
            <a:ext cx="5809500" cy="1809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 txBox="1"/>
          <p:nvPr/>
        </p:nvSpPr>
        <p:spPr>
          <a:xfrm>
            <a:off x="6190438" y="2095491"/>
            <a:ext cx="4761900" cy="857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Shape 382"/>
          <p:cNvSpPr txBox="1"/>
          <p:nvPr/>
        </p:nvSpPr>
        <p:spPr>
          <a:xfrm>
            <a:off x="5999962" y="1523987"/>
            <a:ext cx="3999900" cy="1348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2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390" y="-3333797"/>
            <a:ext cx="6104015" cy="289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 descr="煩惱人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857" y="2857520"/>
            <a:ext cx="4394027" cy="42614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1" name="Shape 715"/>
          <p:cNvSpPr txBox="1"/>
          <p:nvPr/>
        </p:nvSpPr>
        <p:spPr>
          <a:xfrm>
            <a:off x="6164380" y="1438915"/>
            <a:ext cx="5954700" cy="2571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4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Still </a:t>
            </a:r>
          </a:p>
          <a:p>
            <a:pPr marL="0" marR="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4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because of lagging</a:t>
            </a:r>
            <a:r>
              <a:rPr lang="zh-TW" sz="4300" b="1" i="0" u="none" strike="noStrike" cap="none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1380298" y="2952747"/>
            <a:ext cx="2095200" cy="176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indent="-234950" algn="ctr">
              <a:buClr>
                <a:schemeClr val="lt1"/>
              </a:buClr>
              <a:buSzPct val="100000"/>
            </a:pPr>
            <a:r>
              <a:rPr lang="zh-TW" altLang="zh-TW" sz="3200" b="1" dirty="0">
                <a:solidFill>
                  <a:schemeClr val="lt1"/>
                </a:solidFill>
              </a:rPr>
              <a:t>Optimize</a:t>
            </a:r>
          </a:p>
        </p:txBody>
      </p:sp>
      <p:sp>
        <p:nvSpPr>
          <p:cNvPr id="402" name="Shape 402"/>
          <p:cNvSpPr/>
          <p:nvPr/>
        </p:nvSpPr>
        <p:spPr>
          <a:xfrm>
            <a:off x="5095074" y="2952747"/>
            <a:ext cx="2095200" cy="176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</p:txBody>
      </p:sp>
      <p:sp>
        <p:nvSpPr>
          <p:cNvPr id="403" name="Shape 403"/>
          <p:cNvSpPr/>
          <p:nvPr/>
        </p:nvSpPr>
        <p:spPr>
          <a:xfrm>
            <a:off x="8738412" y="2952747"/>
            <a:ext cx="2095200" cy="176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分時管理</a:t>
            </a:r>
          </a:p>
        </p:txBody>
      </p:sp>
      <p:sp>
        <p:nvSpPr>
          <p:cNvPr id="12" name="Shape 363"/>
          <p:cNvSpPr txBox="1"/>
          <p:nvPr/>
        </p:nvSpPr>
        <p:spPr>
          <a:xfrm>
            <a:off x="-1" y="779050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en-US" altLang="zh-TW" sz="8000" b="1" dirty="0" err="1" smtClean="0">
                <a:solidFill>
                  <a:srgbClr val="006666"/>
                </a:solidFill>
                <a:latin typeface="+mj-lt"/>
                <a:ea typeface="微軟正黑體" pitchFamily="34" charset="-120"/>
              </a:rPr>
              <a:t>Qboost</a:t>
            </a:r>
            <a:endParaRPr lang="zh-TW" altLang="en-US" sz="6000" b="1" dirty="0">
              <a:solidFill>
                <a:srgbClr val="006666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3" name="Shape 725" descr="P2-3_藍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582" y="2132856"/>
            <a:ext cx="3419709" cy="338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726" descr="P2-3_紫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871" y="2132859"/>
            <a:ext cx="3414392" cy="349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727" descr="P2-3_黃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1921" y="2132855"/>
            <a:ext cx="3406144" cy="33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729"/>
          <p:cNvSpPr/>
          <p:nvPr/>
        </p:nvSpPr>
        <p:spPr>
          <a:xfrm>
            <a:off x="478582" y="3346323"/>
            <a:ext cx="3714300" cy="697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Optimize</a:t>
            </a:r>
          </a:p>
        </p:txBody>
      </p:sp>
      <p:sp>
        <p:nvSpPr>
          <p:cNvPr id="17" name="Shape 730"/>
          <p:cNvSpPr/>
          <p:nvPr/>
        </p:nvSpPr>
        <p:spPr>
          <a:xfrm>
            <a:off x="4954776" y="3278185"/>
            <a:ext cx="2283438" cy="779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43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Clear</a:t>
            </a:r>
          </a:p>
        </p:txBody>
      </p:sp>
      <p:sp>
        <p:nvSpPr>
          <p:cNvPr id="18" name="Shape 731"/>
          <p:cNvSpPr/>
          <p:nvPr/>
        </p:nvSpPr>
        <p:spPr>
          <a:xfrm>
            <a:off x="8452660" y="3127975"/>
            <a:ext cx="2467200" cy="1107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Application</a:t>
            </a:r>
          </a:p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Scheduling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indent="-120650" algn="ctr">
              <a:buClr>
                <a:srgbClr val="000000"/>
              </a:buClr>
              <a:buSzPct val="100000"/>
              <a:buFont typeface="Arial"/>
              <a:buNone/>
            </a:pPr>
            <a:endParaRPr sz="1900">
              <a:solidFill>
                <a:srgbClr val="FFFFFF"/>
              </a:solidFill>
            </a:endParaRPr>
          </a:p>
        </p:txBody>
      </p:sp>
      <p:pic>
        <p:nvPicPr>
          <p:cNvPr id="16" name="圖片 15" descr="P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999" y="500040"/>
            <a:ext cx="6572297" cy="5805529"/>
          </a:xfrm>
          <a:prstGeom prst="rect">
            <a:avLst/>
          </a:prstGeom>
        </p:spPr>
      </p:pic>
      <p:sp>
        <p:nvSpPr>
          <p:cNvPr id="739" name="Shape 739"/>
          <p:cNvSpPr txBox="1"/>
          <p:nvPr/>
        </p:nvSpPr>
        <p:spPr>
          <a:xfrm>
            <a:off x="362220" y="1238235"/>
            <a:ext cx="3066300" cy="76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indent="-114300">
              <a:buClr>
                <a:srgbClr val="000000"/>
              </a:buClr>
              <a:buSzPct val="37500"/>
              <a:buFont typeface="Arial"/>
              <a:buNone/>
            </a:pPr>
            <a:r>
              <a:rPr lang="en-US" altLang="zh-TW" sz="4800" b="1" dirty="0">
                <a:solidFill>
                  <a:srgbClr val="FFFFFF"/>
                </a:solidFill>
              </a:rPr>
              <a:t>Optimize</a:t>
            </a:r>
          </a:p>
        </p:txBody>
      </p:sp>
      <p:sp>
        <p:nvSpPr>
          <p:cNvPr id="740" name="Shape 740"/>
          <p:cNvSpPr txBox="1">
            <a:spLocks noGrp="1"/>
          </p:cNvSpPr>
          <p:nvPr>
            <p:ph type="body" idx="1"/>
          </p:nvPr>
        </p:nvSpPr>
        <p:spPr>
          <a:xfrm>
            <a:off x="3428531" y="666731"/>
            <a:ext cx="6190500" cy="1238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Clean cache memory</a:t>
            </a:r>
          </a:p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Clean swap memory</a:t>
            </a:r>
          </a:p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Shape 741"/>
          <p:cNvSpPr txBox="1"/>
          <p:nvPr/>
        </p:nvSpPr>
        <p:spPr>
          <a:xfrm>
            <a:off x="4023504" y="2214554"/>
            <a:ext cx="2666700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171450">
              <a:buClr>
                <a:srgbClr val="FFFFFF"/>
              </a:buClr>
              <a:buSzPct val="100000"/>
              <a:buFont typeface="Arial"/>
              <a:buNone/>
            </a:pPr>
            <a:r>
              <a:rPr lang="en-US" altLang="zh-TW" sz="2700" dirty="0">
                <a:solidFill>
                  <a:srgbClr val="FFFFFF"/>
                </a:solidFill>
              </a:rPr>
              <a:t>Free Memory</a:t>
            </a:r>
          </a:p>
        </p:txBody>
      </p:sp>
      <p:sp>
        <p:nvSpPr>
          <p:cNvPr id="744" name="Shape 744"/>
          <p:cNvSpPr txBox="1"/>
          <p:nvPr/>
        </p:nvSpPr>
        <p:spPr>
          <a:xfrm>
            <a:off x="4476151" y="5357826"/>
            <a:ext cx="2095200" cy="492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152400">
              <a:buClr>
                <a:srgbClr val="000000"/>
              </a:buClr>
              <a:buSzPct val="100000"/>
              <a:buFont typeface="Arial"/>
              <a:buNone/>
            </a:pPr>
            <a:r>
              <a:rPr lang="en-US" altLang="zh-TW" sz="2400"/>
              <a:t>Optimize</a:t>
            </a:r>
          </a:p>
        </p:txBody>
      </p:sp>
      <p:sp>
        <p:nvSpPr>
          <p:cNvPr id="745" name="Shape 745"/>
          <p:cNvSpPr txBox="1"/>
          <p:nvPr/>
        </p:nvSpPr>
        <p:spPr>
          <a:xfrm>
            <a:off x="7386054" y="5373786"/>
            <a:ext cx="1995300" cy="451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133350">
              <a:buClr>
                <a:srgbClr val="000000"/>
              </a:buClr>
              <a:buSzPct val="100000"/>
              <a:buFont typeface="Arial"/>
              <a:buNone/>
            </a:pPr>
            <a:r>
              <a:rPr lang="en-US" altLang="zh-TW" sz="2100" dirty="0"/>
              <a:t>Optimizing…</a:t>
            </a:r>
          </a:p>
        </p:txBody>
      </p:sp>
      <p:sp>
        <p:nvSpPr>
          <p:cNvPr id="746" name="Shape 746"/>
          <p:cNvSpPr txBox="1"/>
          <p:nvPr/>
        </p:nvSpPr>
        <p:spPr>
          <a:xfrm>
            <a:off x="7143430" y="2264377"/>
            <a:ext cx="2380800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171450">
              <a:buClr>
                <a:srgbClr val="FFFFFF"/>
              </a:buClr>
              <a:buSzPct val="100000"/>
              <a:buFont typeface="Arial"/>
              <a:buNone/>
            </a:pPr>
            <a:r>
              <a:rPr lang="en-US" altLang="zh-TW" sz="2700" dirty="0">
                <a:solidFill>
                  <a:srgbClr val="FFFFFF"/>
                </a:solidFill>
              </a:rPr>
              <a:t>Free Memory</a:t>
            </a:r>
          </a:p>
        </p:txBody>
      </p:sp>
      <p:pic>
        <p:nvPicPr>
          <p:cNvPr id="747" name="Shape 747" descr="G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940">
            <a:off x="112948" y="3383479"/>
            <a:ext cx="3083008" cy="308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Shape 748" descr="G_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2539">
            <a:off x="383268" y="3442460"/>
            <a:ext cx="3082979" cy="3082979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Shape 749"/>
          <p:cNvSpPr/>
          <p:nvPr/>
        </p:nvSpPr>
        <p:spPr>
          <a:xfrm>
            <a:off x="362220" y="476229"/>
            <a:ext cx="2637600" cy="944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336550">
              <a:buClr>
                <a:srgbClr val="FFFFFF"/>
              </a:buClr>
              <a:buSzPct val="100000"/>
              <a:buFont typeface="Arial"/>
              <a:buNone/>
            </a:pPr>
            <a:r>
              <a:rPr lang="en-US" altLang="zh-TW" sz="5000" b="1" dirty="0" err="1">
                <a:solidFill>
                  <a:srgbClr val="FFFFFF"/>
                </a:solidFill>
              </a:rPr>
              <a:t>Qboost</a:t>
            </a:r>
            <a:endParaRPr lang="en-US" altLang="zh-TW" sz="5000" b="1" dirty="0">
              <a:solidFill>
                <a:srgbClr val="FFFFFF"/>
              </a:solidFill>
            </a:endParaRPr>
          </a:p>
        </p:txBody>
      </p:sp>
      <p:sp>
        <p:nvSpPr>
          <p:cNvPr id="17" name="Shape 414"/>
          <p:cNvSpPr/>
          <p:nvPr/>
        </p:nvSpPr>
        <p:spPr>
          <a:xfrm>
            <a:off x="4523570" y="3357562"/>
            <a:ext cx="1428600" cy="857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altLang="zh-TW" sz="4400" i="0" u="none" strike="noStrike" cap="none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96</a:t>
            </a:r>
            <a:r>
              <a:rPr lang="zh-TW" sz="4400" i="0" u="none" strike="noStrike" cap="none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lang="zh-TW" sz="440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414"/>
          <p:cNvSpPr/>
          <p:nvPr/>
        </p:nvSpPr>
        <p:spPr>
          <a:xfrm>
            <a:off x="4595008" y="3929066"/>
            <a:ext cx="1428600" cy="857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altLang="zh-TW" sz="4400" i="0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zh-TW" sz="4400" i="0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lang="zh-TW" sz="440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56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78566148_x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281070"/>
            <a:ext cx="12190413" cy="8139070"/>
          </a:xfrm>
          <a:prstGeom prst="rect">
            <a:avLst/>
          </a:prstGeom>
        </p:spPr>
      </p:pic>
      <p:sp>
        <p:nvSpPr>
          <p:cNvPr id="217" name="Shape 217"/>
          <p:cNvSpPr/>
          <p:nvPr/>
        </p:nvSpPr>
        <p:spPr>
          <a:xfrm>
            <a:off x="0" y="4000504"/>
            <a:ext cx="12190413" cy="185738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15547" y="4142240"/>
            <a:ext cx="11359318" cy="1715652"/>
          </a:xfrm>
          <a:prstGeom prst="rect">
            <a:avLst/>
          </a:prstGeom>
          <a:noFill/>
          <a:ln>
            <a:noFill/>
          </a:ln>
        </p:spPr>
        <p:txBody>
          <a:bodyPr wrap="square" lIns="121850" tIns="121850" rIns="121850" bIns="121850" anchor="t" anchorCtr="0">
            <a:noAutofit/>
          </a:bodyPr>
          <a:lstStyle/>
          <a:p>
            <a:pPr algn="l"/>
            <a:r>
              <a:rPr lang="en-US" sz="2800" b="1" dirty="0" smtClean="0">
                <a:latin typeface="+mj-lt"/>
              </a:rPr>
              <a:t>Your problem, our solution: 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While NAS is becoming more sophisticated, what should we do to detect system and performance issues in time?</a:t>
            </a:r>
            <a:r>
              <a:rPr lang="en-US" sz="2800" dirty="0" smtClean="0">
                <a:latin typeface="+mj-lt"/>
              </a:rPr>
              <a:t> </a:t>
            </a:r>
            <a:br>
              <a:rPr lang="en-US" sz="2800" dirty="0" smtClean="0">
                <a:latin typeface="+mj-lt"/>
              </a:rPr>
            </a:br>
            <a:endParaRPr lang="zh-TW" sz="28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indent="-120650" algn="ctr">
              <a:buClr>
                <a:srgbClr val="000000"/>
              </a:buClr>
              <a:buSzPct val="100000"/>
              <a:buFont typeface="Arial"/>
              <a:buNone/>
            </a:pPr>
            <a:endParaRPr sz="1900">
              <a:solidFill>
                <a:srgbClr val="FFFFFF"/>
              </a:solidFill>
            </a:endParaRPr>
          </a:p>
        </p:txBody>
      </p:sp>
      <p:pic>
        <p:nvPicPr>
          <p:cNvPr id="756" name="Shape 756" descr="P2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517" y="476233"/>
            <a:ext cx="7814743" cy="595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Shape 757"/>
          <p:cNvSpPr txBox="1"/>
          <p:nvPr/>
        </p:nvSpPr>
        <p:spPr>
          <a:xfrm>
            <a:off x="505260" y="1238235"/>
            <a:ext cx="2161800" cy="76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indent="-114300">
              <a:buClr>
                <a:srgbClr val="000000"/>
              </a:buClr>
              <a:buSzPct val="37500"/>
              <a:buFont typeface="Arial"/>
              <a:buNone/>
            </a:pPr>
            <a:r>
              <a:rPr lang="en-US" altLang="zh-TW" sz="4800" b="1" dirty="0">
                <a:solidFill>
                  <a:srgbClr val="FFFFFF"/>
                </a:solidFill>
              </a:rPr>
              <a:t>Clear</a:t>
            </a:r>
          </a:p>
        </p:txBody>
      </p:sp>
      <p:sp>
        <p:nvSpPr>
          <p:cNvPr id="758" name="Shape 758"/>
          <p:cNvSpPr/>
          <p:nvPr/>
        </p:nvSpPr>
        <p:spPr>
          <a:xfrm>
            <a:off x="505260" y="476229"/>
            <a:ext cx="2637600" cy="944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336550">
              <a:buClr>
                <a:srgbClr val="FFFFFF"/>
              </a:buClr>
              <a:buSzPct val="100000"/>
              <a:buFont typeface="Arial"/>
              <a:buNone/>
            </a:pPr>
            <a:r>
              <a:rPr lang="en-US" altLang="zh-TW" sz="5000" b="1" dirty="0" err="1">
                <a:solidFill>
                  <a:srgbClr val="FFFFFF"/>
                </a:solidFill>
              </a:rPr>
              <a:t>Qboost</a:t>
            </a:r>
            <a:endParaRPr lang="en-US" altLang="zh-TW" sz="5000" b="1" dirty="0">
              <a:solidFill>
                <a:srgbClr val="FFFFFF"/>
              </a:solidFill>
            </a:endParaRPr>
          </a:p>
        </p:txBody>
      </p:sp>
      <p:sp>
        <p:nvSpPr>
          <p:cNvPr id="759" name="Shape 759"/>
          <p:cNvSpPr txBox="1">
            <a:spLocks noGrp="1"/>
          </p:cNvSpPr>
          <p:nvPr>
            <p:ph type="body" idx="1"/>
          </p:nvPr>
        </p:nvSpPr>
        <p:spPr>
          <a:xfrm>
            <a:off x="3428531" y="666731"/>
            <a:ext cx="7284900" cy="1238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Delete unnecessary system files </a:t>
            </a:r>
          </a:p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Empty Recycle Bin</a:t>
            </a:r>
          </a:p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Shape 760"/>
          <p:cNvSpPr txBox="1"/>
          <p:nvPr/>
        </p:nvSpPr>
        <p:spPr>
          <a:xfrm>
            <a:off x="3833324" y="2285992"/>
            <a:ext cx="3047700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171450" algn="ctr">
              <a:buClr>
                <a:srgbClr val="FFFFFF"/>
              </a:buClr>
              <a:buSzPct val="100000"/>
              <a:buFont typeface="Arial"/>
              <a:buNone/>
            </a:pPr>
            <a:r>
              <a:rPr lang="en-US" altLang="zh-TW" sz="2700" dirty="0">
                <a:solidFill>
                  <a:srgbClr val="FFFFFF"/>
                </a:solidFill>
              </a:rPr>
              <a:t>Junk  Files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4952198" y="5429264"/>
            <a:ext cx="1234200" cy="492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152400">
              <a:buClr>
                <a:srgbClr val="000000"/>
              </a:buClr>
              <a:buSzPct val="100000"/>
              <a:buFont typeface="Arial"/>
              <a:buNone/>
            </a:pPr>
            <a:r>
              <a:rPr lang="en-US" altLang="zh-TW" sz="2400" dirty="0"/>
              <a:t>Clear</a:t>
            </a:r>
          </a:p>
        </p:txBody>
      </p:sp>
      <p:pic>
        <p:nvPicPr>
          <p:cNvPr id="762" name="Shape 762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89911">
            <a:off x="53852" y="3484872"/>
            <a:ext cx="3131545" cy="313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Shape 763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68761">
            <a:off x="350281" y="3451946"/>
            <a:ext cx="3131546" cy="3131546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Shape 764"/>
          <p:cNvSpPr txBox="1"/>
          <p:nvPr/>
        </p:nvSpPr>
        <p:spPr>
          <a:xfrm>
            <a:off x="7461527" y="2286005"/>
            <a:ext cx="3047700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indent="-171450" algn="ctr">
              <a:buClr>
                <a:srgbClr val="FFFFFF"/>
              </a:buClr>
              <a:buSzPct val="100000"/>
              <a:buFont typeface="Arial"/>
              <a:buNone/>
            </a:pPr>
            <a:r>
              <a:rPr lang="en-US" altLang="zh-TW" sz="2700">
                <a:solidFill>
                  <a:srgbClr val="FFFFFF"/>
                </a:solidFill>
              </a:rPr>
              <a:t>Settings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7359934" y="3105167"/>
            <a:ext cx="3683400" cy="197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93750"/>
              <a:buFont typeface="Arial"/>
              <a:buNone/>
            </a:pPr>
            <a:r>
              <a:rPr lang="zh-TW" altLang="en-US" sz="1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“</a:t>
            </a:r>
            <a:r>
              <a:rPr lang="en-US" altLang="zh-TW" sz="1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Clear”deletes the following files:</a:t>
            </a:r>
          </a:p>
          <a:p>
            <a:pPr>
              <a:buClr>
                <a:srgbClr val="000000"/>
              </a:buClr>
              <a:buSzPct val="25000"/>
              <a:buFont typeface="Arial"/>
              <a:buNone/>
            </a:pPr>
            <a:endParaRPr sz="1900">
              <a:solidFill>
                <a:srgbClr val="77777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609600" indent="-425450">
              <a:buClr>
                <a:srgbClr val="FFFFFF"/>
              </a:buClr>
              <a:buSzPct val="100000"/>
              <a:buFont typeface="Microsoft JhengHei"/>
              <a:buChar char="●"/>
            </a:pPr>
            <a:r>
              <a:rPr lang="en-US" altLang="zh-TW" sz="1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Unnecessary system files </a:t>
            </a:r>
          </a:p>
          <a:p>
            <a:endParaRPr sz="1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609600" indent="-425450">
              <a:buClr>
                <a:srgbClr val="FFFFFF"/>
              </a:buClr>
              <a:buSzPct val="100000"/>
              <a:buFont typeface="Microsoft JhengHei"/>
              <a:buChar char="●"/>
            </a:pPr>
            <a:r>
              <a:rPr lang="zh-TW" altLang="en-US" sz="1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en-US" altLang="zh-TW" sz="1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Recycle Bin files</a:t>
            </a: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zh-TW" altLang="en-US" sz="1900">
                <a:solidFill>
                  <a:srgbClr val="FFFFFF"/>
                </a:solidFill>
              </a:rPr>
              <a:t>　　</a:t>
            </a: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zh-TW" altLang="en-US" sz="1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</a:p>
          <a:p>
            <a:pPr>
              <a:lnSpc>
                <a:spcPct val="115000"/>
              </a:lnSpc>
              <a:buClr>
                <a:srgbClr val="000000"/>
              </a:buClr>
              <a:buSzPct val="93750"/>
              <a:buFont typeface="Arial"/>
              <a:buNone/>
            </a:pPr>
            <a:endParaRPr sz="1600">
              <a:solidFill>
                <a:srgbClr val="00FFFF"/>
              </a:solidFill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8050078" y="4294834"/>
            <a:ext cx="257700" cy="2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indent="-120650" algn="ctr">
              <a:buClr>
                <a:srgbClr val="000000"/>
              </a:buClr>
              <a:buSzPct val="100000"/>
              <a:buFont typeface="Arial"/>
              <a:buNone/>
            </a:pPr>
            <a:endParaRPr sz="1900">
              <a:solidFill>
                <a:srgbClr val="FFFFFF"/>
              </a:solidFill>
            </a:endParaRPr>
          </a:p>
        </p:txBody>
      </p:sp>
      <p:sp>
        <p:nvSpPr>
          <p:cNvPr id="767" name="Shape 767"/>
          <p:cNvSpPr txBox="1"/>
          <p:nvPr/>
        </p:nvSpPr>
        <p:spPr>
          <a:xfrm>
            <a:off x="8061809" y="4636933"/>
            <a:ext cx="2917500" cy="76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600">
                <a:solidFill>
                  <a:srgbClr val="00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Note: Files will be permanently deleted.</a:t>
            </a:r>
          </a:p>
        </p:txBody>
      </p:sp>
    </p:spTree>
    <p:extLst>
      <p:ext uri="{BB962C8B-B14F-4D97-AF65-F5344CB8AC3E}">
        <p14:creationId xmlns="" xmlns:p14="http://schemas.microsoft.com/office/powerpoint/2010/main" val="37220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hape 444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9484" y="666731"/>
            <a:ext cx="7536992" cy="471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 descr="B_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71472" y="3047997"/>
            <a:ext cx="5693718" cy="569371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4666446" y="1643050"/>
            <a:ext cx="5786478" cy="282106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lvl="0" indent="-203200">
              <a:buNone/>
            </a:pPr>
            <a:r>
              <a:rPr lang="zh-TW" altLang="zh-TW" sz="3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</a:t>
            </a:r>
            <a:r>
              <a:rPr lang="zh-TW" altLang="zh-TW" sz="30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apps </a:t>
            </a:r>
            <a:r>
              <a:rPr lang="zh-TW" altLang="zh-TW" sz="3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huge amount of memory capacity, and “Optimize” cannot release cache memory effectively. What can we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F9C791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Shape 780"/>
          <p:cNvSpPr/>
          <p:nvPr/>
        </p:nvSpPr>
        <p:spPr>
          <a:xfrm>
            <a:off x="571386" y="476229"/>
            <a:ext cx="11047800" cy="180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Shape 781"/>
          <p:cNvSpPr txBox="1"/>
          <p:nvPr/>
        </p:nvSpPr>
        <p:spPr>
          <a:xfrm>
            <a:off x="1142815" y="1133104"/>
            <a:ext cx="3333300" cy="104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5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 Scheduling</a:t>
            </a:r>
          </a:p>
        </p:txBody>
      </p:sp>
      <p:sp>
        <p:nvSpPr>
          <p:cNvPr id="782" name="Shape 782"/>
          <p:cNvSpPr/>
          <p:nvPr/>
        </p:nvSpPr>
        <p:spPr>
          <a:xfrm>
            <a:off x="1047577" y="476229"/>
            <a:ext cx="2637600" cy="944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5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783" name="Shape 783"/>
          <p:cNvSpPr/>
          <p:nvPr/>
        </p:nvSpPr>
        <p:spPr>
          <a:xfrm>
            <a:off x="380917" y="4258270"/>
            <a:ext cx="5760000" cy="248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100" dirty="0"/>
              <a:t>Y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zh-TW" sz="2100" dirty="0"/>
              <a:t> may be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too busy to </a:t>
            </a:r>
            <a:r>
              <a:rPr lang="zh-TW" sz="2100" dirty="0"/>
              <a:t>use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100" dirty="0"/>
              <a:t>home entertainment 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apps during weekdays</a:t>
            </a:r>
            <a:r>
              <a:rPr lang="zh-TW" sz="2100" dirty="0"/>
              <a:t>. Mostly, y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zh-TW" sz="2100" dirty="0"/>
              <a:t> use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100" dirty="0">
                <a:solidFill>
                  <a:schemeClr val="dk1"/>
                </a:solidFill>
              </a:rPr>
              <a:t>OceanKTV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app and </a:t>
            </a:r>
            <a:r>
              <a:rPr lang="zh-TW" sz="2100" dirty="0">
                <a:solidFill>
                  <a:schemeClr val="dk1"/>
                </a:solidFill>
              </a:rPr>
              <a:t>sing at home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100" dirty="0"/>
              <a:t>on the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weekend.</a:t>
            </a:r>
            <a:r>
              <a:rPr lang="zh-TW" sz="2100" dirty="0"/>
              <a:t> 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the app still takes up resources, even it's not activ</a:t>
            </a:r>
            <a:r>
              <a:rPr lang="zh-TW" sz="2100" dirty="0"/>
              <a:t>ate</a:t>
            </a:r>
            <a:r>
              <a:rPr lang="zh-TW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</a:t>
            </a:r>
          </a:p>
        </p:txBody>
      </p:sp>
      <p:sp>
        <p:nvSpPr>
          <p:cNvPr id="784" name="Shape 784"/>
          <p:cNvSpPr txBox="1"/>
          <p:nvPr/>
        </p:nvSpPr>
        <p:spPr>
          <a:xfrm>
            <a:off x="380910" y="3524251"/>
            <a:ext cx="5379000" cy="952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Schedule OceanKTV manually</a:t>
            </a:r>
          </a:p>
        </p:txBody>
      </p:sp>
      <p:pic>
        <p:nvPicPr>
          <p:cNvPr id="785" name="Shape 785" descr="OceanKTV 圖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5016" y="2762221"/>
            <a:ext cx="5562545" cy="3314610"/>
          </a:xfrm>
          <a:prstGeom prst="roundRect">
            <a:avLst>
              <a:gd name="adj" fmla="val 2298"/>
            </a:avLst>
          </a:prstGeom>
          <a:noFill/>
          <a:ln>
            <a:noFill/>
          </a:ln>
        </p:spPr>
      </p:pic>
      <p:pic>
        <p:nvPicPr>
          <p:cNvPr id="786" name="Shape 786" descr="OceanKTV _5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457" y="2476493"/>
            <a:ext cx="1141030" cy="114103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Shape 787"/>
          <p:cNvSpPr txBox="1"/>
          <p:nvPr/>
        </p:nvSpPr>
        <p:spPr>
          <a:xfrm>
            <a:off x="3619008" y="857232"/>
            <a:ext cx="8285700" cy="1238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6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Schedule to enable / disable applications</a:t>
            </a:r>
          </a:p>
          <a:p>
            <a:pPr marL="6096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Allocate system resources more efficiently</a:t>
            </a:r>
          </a:p>
        </p:txBody>
      </p:sp>
    </p:spTree>
    <p:extLst>
      <p:ext uri="{BB962C8B-B14F-4D97-AF65-F5344CB8AC3E}">
        <p14:creationId xmlns="" xmlns:p14="http://schemas.microsoft.com/office/powerpoint/2010/main" val="3847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71"/>
          <p:cNvSpPr txBox="1">
            <a:spLocks noGrp="1"/>
          </p:cNvSpPr>
          <p:nvPr>
            <p:ph type="title"/>
          </p:nvPr>
        </p:nvSpPr>
        <p:spPr>
          <a:xfrm>
            <a:off x="-1" y="1619506"/>
            <a:ext cx="12190413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buSzPct val="25000"/>
            </a:pPr>
            <a:r>
              <a:rPr lang="en-US" altLang="zh-TW" sz="8000" dirty="0" err="1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  <a:r>
              <a:rPr lang="zh-TW" altLang="en-US" sz="8000" dirty="0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Microsoft JhengHei"/>
              </a:rPr>
              <a:t> </a:t>
            </a:r>
            <a:r>
              <a:rPr lang="en-US" altLang="zh-TW" sz="8000" dirty="0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Microsoft JhengHei"/>
              </a:rPr>
              <a:t>Demo</a:t>
            </a:r>
            <a:endParaRPr lang="zh-TW" altLang="zh-TW" sz="8000" dirty="0">
              <a:solidFill>
                <a:srgbClr val="006666"/>
              </a:solidFill>
              <a:latin typeface="Arial"/>
              <a:ea typeface="Arial"/>
              <a:cs typeface="Arial"/>
              <a:sym typeface="Microsoft JhengHei"/>
            </a:endParaRPr>
          </a:p>
        </p:txBody>
      </p:sp>
      <p:pic>
        <p:nvPicPr>
          <p:cNvPr id="10" name="Picture 2" descr="\\MARKETING\Marketing\TO 明俐\直播PPT\20170918_Qboost\素材\E_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9256" y="3000372"/>
            <a:ext cx="3714776" cy="37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Shape 476" descr="G_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9484" y="3732055"/>
            <a:ext cx="4554975" cy="4554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Shape 478"/>
          <p:cNvGrpSpPr/>
          <p:nvPr/>
        </p:nvGrpSpPr>
        <p:grpSpPr>
          <a:xfrm>
            <a:off x="1714275" y="2521679"/>
            <a:ext cx="2656134" cy="2656334"/>
            <a:chOff x="1336929" y="1899251"/>
            <a:chExt cx="1992300" cy="1992300"/>
          </a:xfrm>
        </p:grpSpPr>
        <p:sp>
          <p:nvSpPr>
            <p:cNvPr id="479" name="Shape 479"/>
            <p:cNvSpPr/>
            <p:nvPr/>
          </p:nvSpPr>
          <p:spPr>
            <a:xfrm rot="5400000">
              <a:off x="1336929" y="18992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 rot="5400000">
              <a:off x="1428778" y="2000246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3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1500171" y="2311860"/>
              <a:ext cx="1676021" cy="128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25" rIns="121900" bIns="60925" anchor="t" anchorCtr="0">
              <a:noAutofit/>
            </a:bodyPr>
            <a:lstStyle/>
            <a:p>
              <a:pPr lvl="0" indent="-171450" algn="ctr">
                <a:buClr>
                  <a:schemeClr val="dk1"/>
                </a:buClr>
                <a:buSzPct val="100000"/>
              </a:pPr>
              <a:r>
                <a:rPr lang="zh-TW" altLang="zh-TW" sz="2400" dirty="0">
                  <a:solidFill>
                    <a:schemeClr val="dk1"/>
                  </a:solidFill>
                </a:rPr>
                <a:t> </a:t>
              </a:r>
              <a:r>
                <a:rPr lang="zh-TW" altLang="zh-TW" sz="2400" b="1" dirty="0">
                  <a:solidFill>
                    <a:srgbClr val="00B0F0"/>
                  </a:solidFill>
                </a:rPr>
                <a:t>Optimize</a:t>
              </a:r>
            </a:p>
            <a:p>
              <a:pPr lvl="0" indent="-133350" algn="ctr">
                <a:buClr>
                  <a:srgbClr val="000000"/>
                </a:buClr>
                <a:buSzPct val="100000"/>
              </a:pPr>
              <a:r>
                <a:rPr lang="zh-TW" altLang="zh-TW" sz="2000" dirty="0"/>
                <a:t> Release memory.</a:t>
              </a:r>
            </a:p>
            <a:p>
              <a:pPr lvl="0" indent="-127000" algn="ctr">
                <a:buClr>
                  <a:srgbClr val="000000"/>
                </a:buClr>
                <a:buSzPct val="100000"/>
              </a:pPr>
              <a:r>
                <a:rPr lang="zh-TW" altLang="zh-TW" sz="2000" dirty="0"/>
                <a:t>Increase operating speed.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endParaRPr sz="2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Shape 482"/>
          <p:cNvGrpSpPr/>
          <p:nvPr/>
        </p:nvGrpSpPr>
        <p:grpSpPr>
          <a:xfrm>
            <a:off x="4772551" y="1000108"/>
            <a:ext cx="2656193" cy="2770569"/>
            <a:chOff x="3452912" y="541897"/>
            <a:chExt cx="1992344" cy="2077979"/>
          </a:xfrm>
        </p:grpSpPr>
        <p:sp>
          <p:nvSpPr>
            <p:cNvPr id="483" name="Shape 483"/>
            <p:cNvSpPr/>
            <p:nvPr/>
          </p:nvSpPr>
          <p:spPr>
            <a:xfrm rot="8100000">
              <a:off x="3452912" y="541897"/>
              <a:ext cx="1992344" cy="1992344"/>
            </a:xfrm>
            <a:prstGeom prst="teardrop">
              <a:avLst>
                <a:gd name="adj" fmla="val 10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 rot="5400000">
              <a:off x="3544818" y="642924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3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3534077" y="863376"/>
              <a:ext cx="1796641" cy="175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25" rIns="121900" bIns="60925" anchor="t" anchorCtr="0">
              <a:noAutofit/>
            </a:bodyPr>
            <a:lstStyle/>
            <a:p>
              <a:pPr lvl="0" indent="-171450" algn="ctr">
                <a:buClr>
                  <a:schemeClr val="dk1"/>
                </a:buClr>
                <a:buSzPct val="112500"/>
              </a:pPr>
              <a:r>
                <a:rPr lang="zh-TW" sz="1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zh-TW" altLang="zh-TW" sz="3600" dirty="0">
                  <a:solidFill>
                    <a:schemeClr val="dk1"/>
                  </a:solidFill>
                </a:rPr>
                <a:t> </a:t>
              </a:r>
              <a:r>
                <a:rPr lang="zh-TW" altLang="zh-TW" sz="2400" b="1" dirty="0">
                  <a:solidFill>
                    <a:srgbClr val="7030A0"/>
                  </a:solidFill>
                </a:rPr>
                <a:t>Clear</a:t>
              </a:r>
              <a:r>
                <a:rPr lang="zh-TW" altLang="zh-TW" sz="2000" b="1" dirty="0"/>
                <a:t> </a:t>
              </a:r>
              <a:r>
                <a:rPr lang="zh-TW" altLang="zh-TW" sz="2000" dirty="0"/>
                <a:t> </a:t>
              </a:r>
            </a:p>
            <a:p>
              <a:pPr lvl="0" indent="-127000" algn="ctr">
                <a:buClr>
                  <a:srgbClr val="000000"/>
                </a:buClr>
                <a:buSzPct val="100000"/>
              </a:pPr>
              <a:r>
                <a:rPr lang="zh-TW" altLang="zh-TW" sz="2000" dirty="0"/>
                <a:t>Clean up junk files.</a:t>
              </a:r>
            </a:p>
            <a:p>
              <a:pPr lvl="0" indent="-127000" algn="ctr">
                <a:buClr>
                  <a:srgbClr val="000000"/>
                </a:buClr>
                <a:buSzPct val="100000"/>
              </a:pPr>
              <a:r>
                <a:rPr lang="zh-TW" altLang="zh-TW" sz="2000" dirty="0"/>
                <a:t>Recycle storage space.</a:t>
              </a:r>
              <a:endParaRPr lang="zh-TW" altLang="zh-TW" sz="1800" dirty="0"/>
            </a:p>
          </p:txBody>
        </p:sp>
      </p:grpSp>
      <p:grpSp>
        <p:nvGrpSpPr>
          <p:cNvPr id="486" name="Shape 486"/>
          <p:cNvGrpSpPr/>
          <p:nvPr/>
        </p:nvGrpSpPr>
        <p:grpSpPr>
          <a:xfrm>
            <a:off x="7915571" y="2521655"/>
            <a:ext cx="2656134" cy="2656334"/>
            <a:chOff x="5500675" y="1857351"/>
            <a:chExt cx="1992300" cy="1992300"/>
          </a:xfrm>
        </p:grpSpPr>
        <p:sp>
          <p:nvSpPr>
            <p:cNvPr id="487" name="Shape 487"/>
            <p:cNvSpPr/>
            <p:nvPr/>
          </p:nvSpPr>
          <p:spPr>
            <a:xfrm rot="10800000">
              <a:off x="5500675" y="18573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EF8600"/>
            </a:solidFill>
            <a:ln>
              <a:noFill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 rot="5400000">
              <a:off x="5592524" y="1958365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3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5663912" y="2269978"/>
              <a:ext cx="16227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25" rIns="121900" bIns="60925" anchor="t" anchorCtr="0">
              <a:noAutofit/>
            </a:bodyPr>
            <a:lstStyle/>
            <a:p>
              <a:pPr lvl="0" indent="-152400" algn="ctr">
                <a:buClr>
                  <a:srgbClr val="000000"/>
                </a:buClr>
                <a:buSzPct val="100000"/>
              </a:pPr>
              <a:r>
                <a:rPr lang="zh-TW" altLang="zh-TW" sz="2400" b="1" dirty="0">
                  <a:solidFill>
                    <a:schemeClr val="accent4">
                      <a:lumMod val="75000"/>
                    </a:schemeClr>
                  </a:solidFill>
                </a:rPr>
                <a:t>Application Scheduling</a:t>
              </a:r>
            </a:p>
            <a:p>
              <a:pPr lvl="0" indent="-127000" algn="ctr">
                <a:buClr>
                  <a:srgbClr val="000000"/>
                </a:buClr>
                <a:buSzPct val="100000"/>
              </a:pPr>
              <a:r>
                <a:rPr lang="zh-TW" altLang="zh-TW" sz="2000" dirty="0"/>
                <a:t>Allocate system resources efficiently. </a:t>
              </a:r>
            </a:p>
          </p:txBody>
        </p:sp>
      </p:grpSp>
      <p:pic>
        <p:nvPicPr>
          <p:cNvPr id="490" name="Shape 490" descr="E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484" y="3732079"/>
            <a:ext cx="4554975" cy="45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 rot="1480834">
            <a:off x="7047490" y="3922599"/>
            <a:ext cx="571177" cy="571450"/>
          </a:xfrm>
          <a:prstGeom prst="heart">
            <a:avLst/>
          </a:prstGeom>
          <a:solidFill>
            <a:srgbClr val="FF3399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363"/>
          <p:cNvSpPr txBox="1"/>
          <p:nvPr/>
        </p:nvSpPr>
        <p:spPr>
          <a:xfrm>
            <a:off x="1523174" y="571480"/>
            <a:ext cx="10452924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rgbClr val="006666"/>
                </a:solidFill>
                <a:latin typeface="+mj-lt"/>
                <a:ea typeface="微軟正黑體" pitchFamily="34" charset="-120"/>
              </a:rPr>
              <a:t>3 major features</a:t>
            </a:r>
            <a:endParaRPr lang="zh-TW" altLang="en-US" sz="3600" b="1" dirty="0">
              <a:solidFill>
                <a:srgbClr val="006666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title"/>
          </p:nvPr>
        </p:nvSpPr>
        <p:spPr>
          <a:xfrm>
            <a:off x="285672" y="547936"/>
            <a:ext cx="11714400" cy="8808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en-US" altLang="zh-TW" sz="4400" dirty="0" smtClean="0">
                <a:solidFill>
                  <a:srgbClr val="006666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Q&amp;A</a:t>
            </a:r>
            <a:endParaRPr lang="zh-TW" altLang="en-US" sz="4400" dirty="0">
              <a:solidFill>
                <a:srgbClr val="006666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772735" y="1465195"/>
            <a:ext cx="10680321" cy="2749623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lvl="0">
              <a:lnSpc>
                <a:spcPct val="100000"/>
              </a:lnSpc>
              <a:buNone/>
            </a:pP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</a:t>
            </a:r>
            <a:r>
              <a:rPr 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The amount </a:t>
            </a:r>
            <a:r>
              <a:rPr lang="en-US" altLang="zh-TW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of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memory used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shown in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R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esource Monitor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is different </a:t>
            </a:r>
            <a:endParaRPr lang="en-US" altLang="zh-TW" b="1" dirty="0" smtClean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  <a:p>
            <a:pPr marL="0" lv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     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from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the information in </a:t>
            </a:r>
            <a:r>
              <a:rPr lang="en-US" altLang="zh-TW" b="1" dirty="0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Qboost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. How to interpret the usage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?</a:t>
            </a:r>
          </a:p>
          <a:p>
            <a:pPr marL="0" lvl="0">
              <a:lnSpc>
                <a:spcPct val="100000"/>
              </a:lnSpc>
              <a:buNone/>
            </a:pP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A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The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Resource Monitor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shows the amount of memory used; and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 lv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      </a:t>
            </a:r>
            <a:r>
              <a:rPr lang="en-US" altLang="zh-TW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Qboost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shows how much free memory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there is,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both of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them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have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 lv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the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same meaning. Resource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Monitor is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a monitoring tool and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 lv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ea typeface="微軟正黑體" pitchFamily="34" charset="-120"/>
              </a:rPr>
              <a:t>      </a:t>
            </a:r>
            <a:r>
              <a:rPr lang="en-US" altLang="zh-TW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Qboost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is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a utility for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performing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maintenance actions. They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can be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 lv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used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together.</a:t>
            </a:r>
            <a:endParaRPr lang="zh-TW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309124" y="4500570"/>
            <a:ext cx="3214710" cy="1643074"/>
          </a:xfrm>
          <a:prstGeom prst="roundRect">
            <a:avLst>
              <a:gd name="adj" fmla="val 931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594876" y="4286256"/>
            <a:ext cx="2786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sz="18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Resource Monitor</a:t>
            </a:r>
            <a:endParaRPr lang="zh-TW" altLang="en-US" sz="1800" b="1" dirty="0" smtClean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 descr="\\MARKETING\Marketing\TO 明俐\直播PPT\20171128_NAS 實用工具大剖析(資源監控與App Center設計揭密)\素材\Resource Moniter ic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3618" y="4214818"/>
            <a:ext cx="462762" cy="462762"/>
          </a:xfrm>
          <a:prstGeom prst="rect">
            <a:avLst/>
          </a:prstGeom>
          <a:noFill/>
        </p:spPr>
      </p:pic>
      <p:pic>
        <p:nvPicPr>
          <p:cNvPr id="10" name="圖片 9" descr="2017-11-28_1717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511" y="4000505"/>
            <a:ext cx="1489397" cy="2143140"/>
          </a:xfrm>
          <a:prstGeom prst="roundRect">
            <a:avLst>
              <a:gd name="adj" fmla="val 7062"/>
            </a:avLst>
          </a:prstGeom>
        </p:spPr>
      </p:pic>
      <p:pic>
        <p:nvPicPr>
          <p:cNvPr id="11" name="圖片 10" descr="2017-11-28_1717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562" y="4757940"/>
            <a:ext cx="3071835" cy="1220399"/>
          </a:xfrm>
          <a:prstGeom prst="rect">
            <a:avLst/>
          </a:prstGeom>
        </p:spPr>
      </p:pic>
      <p:pic>
        <p:nvPicPr>
          <p:cNvPr id="12" name="圖片 11" descr="2017-11-28_1718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784" y="4286256"/>
            <a:ext cx="2384245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285672" y="547936"/>
            <a:ext cx="11714400" cy="8808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en-US" altLang="zh-TW" sz="4400" dirty="0">
                <a:solidFill>
                  <a:srgbClr val="006666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Q&amp;A</a:t>
            </a:r>
            <a:endParaRPr lang="zh-TW" altLang="en-US" sz="4400" dirty="0">
              <a:solidFill>
                <a:srgbClr val="006666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772735" y="1500174"/>
            <a:ext cx="10680321" cy="4555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</a:t>
            </a:r>
            <a:r>
              <a:rPr lang="zh-TW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How does QTS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memory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allocation work?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Why does my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free memory </a:t>
            </a:r>
          </a:p>
          <a:p>
            <a:pPr mar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    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decrease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automatically when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NAS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is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up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for some time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?</a:t>
            </a:r>
          </a:p>
          <a:p>
            <a:pPr marL="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A</a:t>
            </a:r>
            <a:r>
              <a:rPr lang="zh-TW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The amount of available memory is the sum of free memory, buffer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memory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, cache memory, and other recoverable memory. The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system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can temporarily use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free memory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for caching, buffering, and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other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purposes to improve operational efficiency. Therefore, the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decrease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of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free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memory after a period of time is a normal use of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>
              <a:lnSpc>
                <a:spcPct val="100000"/>
              </a:lnSpc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memory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by QTS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.</a:t>
            </a:r>
            <a:endParaRPr lang="en-US" altLang="zh-TW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60" y="4500570"/>
            <a:ext cx="3695350" cy="14686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34" y="5551290"/>
            <a:ext cx="3642420" cy="306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285672" y="547936"/>
            <a:ext cx="11714400" cy="8808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en-US" altLang="zh-TW" sz="4400" dirty="0">
                <a:solidFill>
                  <a:srgbClr val="006666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Q&amp;A</a:t>
            </a:r>
            <a:endParaRPr lang="zh-TW" altLang="en-US" sz="4400" dirty="0">
              <a:solidFill>
                <a:srgbClr val="006666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808236" y="2143116"/>
            <a:ext cx="10501944" cy="250033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lvl="0">
              <a:buNone/>
            </a:pP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</a:t>
            </a:r>
            <a:r>
              <a:rPr lang="zh-TW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When should I use </a:t>
            </a:r>
            <a:r>
              <a:rPr lang="en-US" altLang="zh-TW" b="1" dirty="0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Qboost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to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get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best results?</a:t>
            </a:r>
          </a:p>
          <a:p>
            <a:pPr marL="0" lvl="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A</a:t>
            </a:r>
            <a:r>
              <a:rPr lang="zh-TW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If there is not enough free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memory available,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the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swap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memory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will </a:t>
            </a:r>
          </a:p>
          <a:p>
            <a:pPr marL="0" lvl="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be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used for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caching,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which can drastically reduce the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NAS </a:t>
            </a:r>
          </a:p>
          <a:p>
            <a:pPr marL="0" lvl="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performance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. At this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point, using "optimize" can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reclaim idle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  <a:p>
            <a:pPr marL="0" lvl="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memory,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reduce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usage of swap memory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and improve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efficiencies </a:t>
            </a:r>
          </a:p>
          <a:p>
            <a:pPr marL="0" lvl="0">
              <a:lnSpc>
                <a:spcPct val="100000"/>
              </a:lnSpc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     of 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the NAS.</a:t>
            </a:r>
            <a:endParaRPr lang="zh-TW" altLang="zh-TW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71"/>
          <p:cNvSpPr txBox="1">
            <a:spLocks/>
          </p:cNvSpPr>
          <p:nvPr/>
        </p:nvSpPr>
        <p:spPr>
          <a:xfrm>
            <a:off x="-1" y="2357430"/>
            <a:ext cx="12190413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lang="en-US" altLang="zh-TW" sz="9600" b="1" dirty="0" smtClean="0">
                <a:solidFill>
                  <a:srgbClr val="C00000"/>
                </a:solidFill>
                <a:ea typeface="Microsoft JhengHei"/>
              </a:rPr>
              <a:t>App Center</a:t>
            </a:r>
            <a:endParaRPr kumimoji="0" lang="zh-TW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Shape 374"/>
          <p:cNvSpPr txBox="1"/>
          <p:nvPr/>
        </p:nvSpPr>
        <p:spPr>
          <a:xfrm>
            <a:off x="0" y="3660194"/>
            <a:ext cx="12190500" cy="697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algn="ctr"/>
            <a:r>
              <a:rPr lang="en-US" altLang="zh-TW" sz="2800" b="1" dirty="0"/>
              <a:t>On-demand </a:t>
            </a:r>
            <a:r>
              <a:rPr lang="en-US" altLang="zh-TW" sz="2800" b="1" dirty="0" smtClean="0"/>
              <a:t>installing </a:t>
            </a:r>
            <a:r>
              <a:rPr lang="en-US" altLang="zh-TW" sz="2800" b="1" dirty="0"/>
              <a:t>NAS </a:t>
            </a:r>
            <a:r>
              <a:rPr lang="en-US" altLang="zh-TW" sz="2800" b="1" dirty="0" smtClean="0"/>
              <a:t>apps for more capabilities</a:t>
            </a:r>
            <a:endParaRPr lang="zh-TW" sz="28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-905718" y="4097621"/>
            <a:ext cx="7132800" cy="1505700"/>
          </a:xfrm>
          <a:prstGeom prst="parallelogram">
            <a:avLst>
              <a:gd name="adj" fmla="val 25000"/>
            </a:avLst>
          </a:prstGeom>
          <a:solidFill>
            <a:srgbClr val="C00000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-395429" y="2000240"/>
            <a:ext cx="7132800" cy="1505700"/>
          </a:xfrm>
          <a:prstGeom prst="parallelogram">
            <a:avLst>
              <a:gd name="adj" fmla="val 25000"/>
            </a:avLst>
          </a:prstGeom>
          <a:solidFill>
            <a:srgbClr val="C00000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737356" y="2000240"/>
            <a:ext cx="6072230" cy="1779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2100"/>
              </a:spcAft>
              <a:buClr>
                <a:schemeClr val="dk1"/>
              </a:buClr>
              <a:buSzPct val="46875"/>
            </a:pPr>
            <a:r>
              <a:rPr lang="en-US" altLang="zh-TW" sz="2400" b="1" dirty="0">
                <a:solidFill>
                  <a:schemeClr val="bg1"/>
                </a:solidFill>
              </a:rPr>
              <a:t>App Center is a platform for users to download applications and 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for developers </a:t>
            </a:r>
            <a:r>
              <a:rPr lang="en-US" altLang="zh-TW" sz="2400" b="1" dirty="0">
                <a:solidFill>
                  <a:schemeClr val="bg1"/>
                </a:solidFill>
              </a:rPr>
              <a:t>to upload</a:t>
            </a:r>
            <a:endParaRPr 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5" name="Shape 535"/>
          <p:cNvSpPr txBox="1"/>
          <p:nvPr/>
        </p:nvSpPr>
        <p:spPr>
          <a:xfrm>
            <a:off x="737356" y="4172788"/>
            <a:ext cx="5000660" cy="1113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203200">
              <a:buClr>
                <a:schemeClr val="lt1"/>
              </a:buClr>
              <a:buSzPct val="100000"/>
            </a:pPr>
            <a:r>
              <a:rPr lang="fr-FR" altLang="zh-TW" sz="2400" b="1" dirty="0" smtClean="0">
                <a:solidFill>
                  <a:schemeClr val="bg1"/>
                </a:solidFill>
              </a:rPr>
              <a:t>Versatile apps for </a:t>
            </a:r>
            <a:r>
              <a:rPr lang="fr-FR" altLang="zh-TW" sz="2400" b="1" dirty="0">
                <a:solidFill>
                  <a:schemeClr val="bg1"/>
                </a:solidFill>
              </a:rPr>
              <a:t>on-demand installation, NAS </a:t>
            </a:r>
            <a:r>
              <a:rPr lang="fr-FR" altLang="zh-TW" sz="2400" b="1" dirty="0" smtClean="0">
                <a:solidFill>
                  <a:schemeClr val="bg1"/>
                </a:solidFill>
              </a:rPr>
              <a:t>functions can be greatly expanded</a:t>
            </a:r>
            <a:endParaRPr 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6" name="Shape 536"/>
          <p:cNvSpPr txBox="1"/>
          <p:nvPr/>
        </p:nvSpPr>
        <p:spPr>
          <a:xfrm>
            <a:off x="6978563" y="5565914"/>
            <a:ext cx="246300" cy="410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Shape 537"/>
          <p:cNvSpPr txBox="1">
            <a:spLocks noGrp="1"/>
          </p:cNvSpPr>
          <p:nvPr>
            <p:ph type="ctrTitle"/>
          </p:nvPr>
        </p:nvSpPr>
        <p:spPr>
          <a:xfrm>
            <a:off x="-1" y="571480"/>
            <a:ext cx="12190413" cy="8362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en-US" altLang="zh-TW" sz="3600" b="1" dirty="0">
                <a:solidFill>
                  <a:srgbClr val="C00000"/>
                </a:solidFill>
              </a:rPr>
              <a:t>The App Center you already knew</a:t>
            </a:r>
            <a:endParaRPr lang="zh-TW" altLang="en-US" sz="3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\\MARKETING\Marketing\MarketingMaterials\素材\_icons\2016\App Cent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5404" y="2000240"/>
            <a:ext cx="357190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23" y="2714620"/>
            <a:ext cx="7383359" cy="3299439"/>
          </a:xfrm>
          <a:prstGeom prst="roundRect">
            <a:avLst>
              <a:gd name="adj" fmla="val 2810"/>
            </a:avLst>
          </a:prstGeom>
        </p:spPr>
      </p:pic>
      <p:sp>
        <p:nvSpPr>
          <p:cNvPr id="8" name="Shape 240"/>
          <p:cNvSpPr txBox="1"/>
          <p:nvPr/>
        </p:nvSpPr>
        <p:spPr>
          <a:xfrm>
            <a:off x="-1" y="548679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4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Dashboard</a:t>
            </a:r>
            <a:endParaRPr lang="zh-TW" sz="4400" b="1" dirty="0">
              <a:solidFill>
                <a:schemeClr val="accent6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5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4230" y="1800747"/>
            <a:ext cx="457200" cy="36195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0" name="Shape 227"/>
          <p:cNvSpPr txBox="1"/>
          <p:nvPr/>
        </p:nvSpPr>
        <p:spPr>
          <a:xfrm>
            <a:off x="857256" y="1500174"/>
            <a:ext cx="9452792" cy="10863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dirty="0" smtClean="0">
                <a:latin typeface="+mn-lt"/>
              </a:rPr>
              <a:t>Overview of all important basic information of NAS.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endParaRPr lang="en-US" altLang="zh-TW" sz="2000" dirty="0" smtClean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en-US" altLang="zh-TW" sz="2000" dirty="0" smtClean="0">
                <a:latin typeface="+mn-lt"/>
              </a:rPr>
              <a:t> When there is an issue, a warning is shown inside the dashboard directly.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endParaRPr lang="en-US" altLang="zh-TW" sz="2000" dirty="0" smtClean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en-US" altLang="zh-TW" sz="2000" dirty="0" smtClean="0">
                <a:latin typeface="+mn-lt"/>
              </a:rPr>
              <a:t> Drag </a:t>
            </a:r>
            <a:r>
              <a:rPr lang="en-US" altLang="zh-TW" sz="2000" dirty="0">
                <a:latin typeface="+mn-lt"/>
              </a:rPr>
              <a:t>and drop </a:t>
            </a:r>
            <a:r>
              <a:rPr lang="en-US" altLang="zh-TW" sz="2000" dirty="0" smtClean="0">
                <a:latin typeface="+mn-lt"/>
              </a:rPr>
              <a:t>a widget to the QTS desktop for continuously monitoring.</a:t>
            </a:r>
            <a:endParaRPr lang="zh-TW" sz="2000" b="1" i="0" u="none" strike="noStrike" cap="none" dirty="0">
              <a:solidFill>
                <a:schemeClr val="tx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14" name="Shape 243"/>
          <p:cNvSpPr/>
          <p:nvPr/>
        </p:nvSpPr>
        <p:spPr>
          <a:xfrm rot="-5400000">
            <a:off x="4238553" y="3931821"/>
            <a:ext cx="650924" cy="5000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78581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rgbClr val="C00000"/>
                </a:solidFill>
              </a:rPr>
              <a:t>Rich apps available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sp>
        <p:nvSpPr>
          <p:cNvPr id="544" name="Shape 544"/>
          <p:cNvSpPr txBox="1">
            <a:spLocks noGrp="1"/>
          </p:cNvSpPr>
          <p:nvPr>
            <p:ph type="subTitle" idx="1"/>
          </p:nvPr>
        </p:nvSpPr>
        <p:spPr>
          <a:xfrm>
            <a:off x="523042" y="1285860"/>
            <a:ext cx="11072890" cy="10569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fontAlgn="base"/>
            <a:r>
              <a:rPr lang="en-US" altLang="zh-TW" sz="2400" dirty="0" smtClean="0">
                <a:solidFill>
                  <a:schemeClr val="tx1"/>
                </a:solidFill>
              </a:rPr>
              <a:t>Over a hundred to </a:t>
            </a:r>
            <a:r>
              <a:rPr lang="en-US" altLang="zh-TW" sz="2400" dirty="0">
                <a:solidFill>
                  <a:schemeClr val="tx1"/>
                </a:solidFill>
              </a:rPr>
              <a:t>choose from, including </a:t>
            </a:r>
            <a:r>
              <a:rPr lang="en-US" altLang="zh-TW" sz="2400" dirty="0" smtClean="0">
                <a:solidFill>
                  <a:schemeClr val="tx1"/>
                </a:solidFill>
              </a:rPr>
              <a:t>third-party </a:t>
            </a:r>
            <a:r>
              <a:rPr lang="en-US" altLang="zh-TW" sz="2400" dirty="0">
                <a:solidFill>
                  <a:schemeClr val="tx1"/>
                </a:solidFill>
              </a:rPr>
              <a:t>co-development and QNAP </a:t>
            </a:r>
            <a:r>
              <a:rPr lang="en-US" altLang="zh-TW" sz="2400" dirty="0" smtClean="0">
                <a:solidFill>
                  <a:schemeClr val="tx1"/>
                </a:solidFill>
              </a:rPr>
              <a:t>in-house developed apps </a:t>
            </a:r>
            <a:r>
              <a:rPr lang="en-US" altLang="zh-TW" sz="2400" dirty="0">
                <a:solidFill>
                  <a:schemeClr val="tx1"/>
                </a:solidFill>
              </a:rPr>
              <a:t>for </a:t>
            </a:r>
            <a:r>
              <a:rPr lang="en-US" altLang="zh-TW" sz="2400" dirty="0" smtClean="0">
                <a:solidFill>
                  <a:schemeClr val="tx1"/>
                </a:solidFill>
              </a:rPr>
              <a:t>you to install and use.</a:t>
            </a:r>
            <a:endParaRPr lang="en-US" altLang="zh-TW" sz="2400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58" y="2428868"/>
            <a:ext cx="8056838" cy="3600400"/>
          </a:xfrm>
          <a:prstGeom prst="roundRect">
            <a:avLst>
              <a:gd name="adj" fmla="val 308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68" y="2853761"/>
            <a:ext cx="7585511" cy="3393726"/>
          </a:xfrm>
          <a:prstGeom prst="roundRect">
            <a:avLst>
              <a:gd name="adj" fmla="val 2882"/>
            </a:avLst>
          </a:prstGeom>
        </p:spPr>
      </p:pic>
      <p:sp>
        <p:nvSpPr>
          <p:cNvPr id="550" name="Shape 550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13545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rgbClr val="C00000"/>
                </a:solidFill>
              </a:rPr>
              <a:t>Rich information, clear </a:t>
            </a:r>
            <a:r>
              <a:rPr lang="en-US" altLang="zh-TW" sz="3600" b="1" dirty="0">
                <a:solidFill>
                  <a:srgbClr val="C00000"/>
                </a:solidFill>
              </a:rPr>
              <a:t>presentation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737356" y="3357563"/>
            <a:ext cx="1928826" cy="1357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-US" altLang="zh-TW" sz="2400" b="1" dirty="0"/>
              <a:t>View Mode:</a:t>
            </a:r>
          </a:p>
          <a:p>
            <a:pPr fontAlgn="base">
              <a:buFont typeface="Arial" pitchFamily="34" charset="0"/>
              <a:buChar char="•"/>
            </a:pP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Item</a:t>
            </a:r>
          </a:p>
          <a:p>
            <a:pPr fontAlgn="base">
              <a:buFont typeface="Arial" pitchFamily="34" charset="0"/>
              <a:buChar char="•"/>
            </a:pP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List</a:t>
            </a:r>
            <a:endParaRPr lang="en-US" altLang="zh-TW" sz="2000" b="1" dirty="0"/>
          </a:p>
        </p:txBody>
      </p:sp>
      <p:sp>
        <p:nvSpPr>
          <p:cNvPr id="555" name="Shape 555"/>
          <p:cNvSpPr txBox="1"/>
          <p:nvPr/>
        </p:nvSpPr>
        <p:spPr>
          <a:xfrm>
            <a:off x="737356" y="1428736"/>
            <a:ext cx="1974872" cy="1663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-US" altLang="zh-TW" sz="2400" b="1" dirty="0" smtClean="0"/>
              <a:t>Sort by:</a:t>
            </a:r>
            <a:endParaRPr lang="en-US" altLang="zh-TW" sz="2400" dirty="0"/>
          </a:p>
          <a:p>
            <a:pPr fontAlgn="base">
              <a:buFont typeface="Arial" pitchFamily="34" charset="0"/>
              <a:buChar char="•"/>
            </a:pP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Category</a:t>
            </a:r>
            <a:endParaRPr lang="en-US" altLang="zh-TW" sz="2000" b="1" dirty="0"/>
          </a:p>
          <a:p>
            <a:pPr fontAlgn="base">
              <a:buFont typeface="Arial" pitchFamily="34" charset="0"/>
              <a:buChar char="•"/>
            </a:pP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App Name</a:t>
            </a:r>
            <a:endParaRPr lang="en-US" altLang="zh-TW" sz="2000" b="1" dirty="0"/>
          </a:p>
          <a:p>
            <a:pPr fontAlgn="base">
              <a:buFont typeface="Arial" pitchFamily="34" charset="0"/>
              <a:buChar char="•"/>
            </a:pP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Release </a:t>
            </a:r>
            <a:r>
              <a:rPr lang="en-US" altLang="zh-TW" sz="2000" b="1" dirty="0"/>
              <a:t>date</a:t>
            </a:r>
          </a:p>
        </p:txBody>
      </p:sp>
      <p:sp>
        <p:nvSpPr>
          <p:cNvPr id="556" name="Shape 556"/>
          <p:cNvSpPr/>
          <p:nvPr/>
        </p:nvSpPr>
        <p:spPr>
          <a:xfrm>
            <a:off x="4452132" y="3071811"/>
            <a:ext cx="294921" cy="1428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4737884" y="3071811"/>
            <a:ext cx="357190" cy="1428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5082636" y="3071811"/>
            <a:ext cx="512504" cy="1428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59" name="Shape 559"/>
          <p:cNvCxnSpPr>
            <a:stCxn id="556" idx="1"/>
            <a:endCxn id="554" idx="3"/>
          </p:cNvCxnSpPr>
          <p:nvPr/>
        </p:nvCxnSpPr>
        <p:spPr>
          <a:xfrm rot="10800000" flipV="1">
            <a:off x="2666182" y="3143248"/>
            <a:ext cx="1785950" cy="89297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0" name="Shape 560"/>
          <p:cNvCxnSpPr>
            <a:stCxn id="557" idx="0"/>
            <a:endCxn id="555" idx="3"/>
          </p:cNvCxnSpPr>
          <p:nvPr/>
        </p:nvCxnSpPr>
        <p:spPr>
          <a:xfrm rot="16200000" flipV="1">
            <a:off x="3408579" y="1563910"/>
            <a:ext cx="811550" cy="220425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1" name="Shape 561"/>
          <p:cNvCxnSpPr>
            <a:stCxn id="558" idx="3"/>
          </p:cNvCxnSpPr>
          <p:nvPr/>
        </p:nvCxnSpPr>
        <p:spPr>
          <a:xfrm flipV="1">
            <a:off x="5595140" y="2814963"/>
            <a:ext cx="1357322" cy="32828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2" name="Shape 562"/>
          <p:cNvSpPr/>
          <p:nvPr/>
        </p:nvSpPr>
        <p:spPr>
          <a:xfrm>
            <a:off x="3574411" y="3071810"/>
            <a:ext cx="877721" cy="31432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3" name="Shape 563"/>
          <p:cNvSpPr txBox="1"/>
          <p:nvPr/>
        </p:nvSpPr>
        <p:spPr>
          <a:xfrm>
            <a:off x="737356" y="4986348"/>
            <a:ext cx="1714512" cy="8715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/>
            <a:r>
              <a:rPr lang="en-US" altLang="zh-TW" sz="2000" b="1" dirty="0"/>
              <a:t>Application </a:t>
            </a:r>
            <a:r>
              <a:rPr lang="en-US" altLang="zh-TW" sz="2000" b="1" dirty="0" smtClean="0"/>
              <a:t>categories</a:t>
            </a:r>
            <a:endParaRPr lang="zh-TW" altLang="zh-TW" sz="2000" b="1" dirty="0"/>
          </a:p>
        </p:txBody>
      </p:sp>
      <p:cxnSp>
        <p:nvCxnSpPr>
          <p:cNvPr id="564" name="Shape 564"/>
          <p:cNvCxnSpPr>
            <a:stCxn id="562" idx="1"/>
            <a:endCxn id="563" idx="3"/>
          </p:cNvCxnSpPr>
          <p:nvPr/>
        </p:nvCxnSpPr>
        <p:spPr>
          <a:xfrm rot="10800000" flipV="1">
            <a:off x="2451869" y="4643446"/>
            <a:ext cx="1122543" cy="77867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21" y="1422946"/>
            <a:ext cx="3613893" cy="2481612"/>
          </a:xfrm>
          <a:prstGeom prst="roundRect">
            <a:avLst>
              <a:gd name="adj" fmla="val 4670"/>
            </a:avLst>
          </a:prstGeom>
        </p:spPr>
      </p:pic>
      <p:sp>
        <p:nvSpPr>
          <p:cNvPr id="553" name="Shape 553"/>
          <p:cNvSpPr txBox="1"/>
          <p:nvPr/>
        </p:nvSpPr>
        <p:spPr>
          <a:xfrm>
            <a:off x="9024164" y="3571876"/>
            <a:ext cx="2500330" cy="9787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-US" altLang="zh-TW" sz="2400" b="1" dirty="0"/>
              <a:t>Volume info</a:t>
            </a:r>
            <a:r>
              <a:rPr lang="en-US" altLang="zh-TW" sz="2400" b="1" dirty="0" smtClean="0"/>
              <a:t>: </a:t>
            </a:r>
          </a:p>
          <a:p>
            <a:r>
              <a:rPr lang="en-US" altLang="zh-TW" sz="2000" b="1" dirty="0" smtClean="0"/>
              <a:t>Installed apps info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hape 142"/>
          <p:cNvGrpSpPr/>
          <p:nvPr/>
        </p:nvGrpSpPr>
        <p:grpSpPr>
          <a:xfrm>
            <a:off x="3023372" y="2214554"/>
            <a:ext cx="6786610" cy="642942"/>
            <a:chOff x="5014865" y="1008782"/>
            <a:chExt cx="5697536" cy="576262"/>
          </a:xfrm>
        </p:grpSpPr>
        <p:sp>
          <p:nvSpPr>
            <p:cNvPr id="49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Shape 142"/>
          <p:cNvGrpSpPr/>
          <p:nvPr/>
        </p:nvGrpSpPr>
        <p:grpSpPr>
          <a:xfrm>
            <a:off x="3023372" y="3000372"/>
            <a:ext cx="6786610" cy="642942"/>
            <a:chOff x="5014865" y="1008782"/>
            <a:chExt cx="5697536" cy="576262"/>
          </a:xfrm>
        </p:grpSpPr>
        <p:sp>
          <p:nvSpPr>
            <p:cNvPr id="52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Shape 142"/>
          <p:cNvGrpSpPr/>
          <p:nvPr/>
        </p:nvGrpSpPr>
        <p:grpSpPr>
          <a:xfrm>
            <a:off x="3023372" y="3786190"/>
            <a:ext cx="6786610" cy="642942"/>
            <a:chOff x="5014865" y="1008782"/>
            <a:chExt cx="5697536" cy="576262"/>
          </a:xfrm>
        </p:grpSpPr>
        <p:sp>
          <p:nvSpPr>
            <p:cNvPr id="55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Shape 142"/>
          <p:cNvGrpSpPr/>
          <p:nvPr/>
        </p:nvGrpSpPr>
        <p:grpSpPr>
          <a:xfrm>
            <a:off x="3023372" y="4572008"/>
            <a:ext cx="6786610" cy="642942"/>
            <a:chOff x="5014865" y="1008782"/>
            <a:chExt cx="5697536" cy="576262"/>
          </a:xfrm>
        </p:grpSpPr>
        <p:sp>
          <p:nvSpPr>
            <p:cNvPr id="58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Shape 142"/>
          <p:cNvGrpSpPr/>
          <p:nvPr/>
        </p:nvGrpSpPr>
        <p:grpSpPr>
          <a:xfrm>
            <a:off x="3023372" y="5357826"/>
            <a:ext cx="6786610" cy="642942"/>
            <a:chOff x="5014865" y="1008782"/>
            <a:chExt cx="5697536" cy="576262"/>
          </a:xfrm>
        </p:grpSpPr>
        <p:sp>
          <p:nvSpPr>
            <p:cNvPr id="61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Shape 142"/>
          <p:cNvGrpSpPr/>
          <p:nvPr/>
        </p:nvGrpSpPr>
        <p:grpSpPr>
          <a:xfrm>
            <a:off x="3023372" y="1428736"/>
            <a:ext cx="6786610" cy="642942"/>
            <a:chOff x="5014865" y="1008782"/>
            <a:chExt cx="5697536" cy="576262"/>
          </a:xfrm>
        </p:grpSpPr>
        <p:sp>
          <p:nvSpPr>
            <p:cNvPr id="14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Shape 550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78581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rgbClr val="C00000"/>
                </a:solidFill>
              </a:rPr>
              <a:t>Designs that make a difference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sp>
        <p:nvSpPr>
          <p:cNvPr id="31" name="Shape 146"/>
          <p:cNvSpPr/>
          <p:nvPr/>
        </p:nvSpPr>
        <p:spPr>
          <a:xfrm>
            <a:off x="2186965" y="1466841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147"/>
          <p:cNvSpPr txBox="1"/>
          <p:nvPr/>
        </p:nvSpPr>
        <p:spPr>
          <a:xfrm>
            <a:off x="2283573" y="1538427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33" name="Shape 146"/>
          <p:cNvSpPr/>
          <p:nvPr/>
        </p:nvSpPr>
        <p:spPr>
          <a:xfrm>
            <a:off x="2186965" y="2285992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47"/>
          <p:cNvSpPr txBox="1"/>
          <p:nvPr/>
        </p:nvSpPr>
        <p:spPr>
          <a:xfrm>
            <a:off x="2283573" y="2357578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146"/>
          <p:cNvSpPr/>
          <p:nvPr/>
        </p:nvSpPr>
        <p:spPr>
          <a:xfrm>
            <a:off x="2186965" y="3071810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147"/>
          <p:cNvSpPr txBox="1"/>
          <p:nvPr/>
        </p:nvSpPr>
        <p:spPr>
          <a:xfrm>
            <a:off x="2283573" y="3143396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146"/>
          <p:cNvSpPr/>
          <p:nvPr/>
        </p:nvSpPr>
        <p:spPr>
          <a:xfrm>
            <a:off x="2186965" y="3857628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47"/>
          <p:cNvSpPr txBox="1"/>
          <p:nvPr/>
        </p:nvSpPr>
        <p:spPr>
          <a:xfrm>
            <a:off x="2283573" y="3929214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46"/>
          <p:cNvSpPr/>
          <p:nvPr/>
        </p:nvSpPr>
        <p:spPr>
          <a:xfrm>
            <a:off x="2186965" y="4610113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147"/>
          <p:cNvSpPr txBox="1"/>
          <p:nvPr/>
        </p:nvSpPr>
        <p:spPr>
          <a:xfrm>
            <a:off x="2283573" y="4681699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146"/>
          <p:cNvSpPr/>
          <p:nvPr/>
        </p:nvSpPr>
        <p:spPr>
          <a:xfrm>
            <a:off x="2166116" y="5395931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147"/>
          <p:cNvSpPr txBox="1"/>
          <p:nvPr/>
        </p:nvSpPr>
        <p:spPr>
          <a:xfrm>
            <a:off x="2262724" y="5467517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84319" y="1571612"/>
            <a:ext cx="276710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TW" sz="1700" b="1" dirty="0" smtClean="0">
                <a:solidFill>
                  <a:srgbClr val="0070C0"/>
                </a:solidFill>
              </a:rPr>
              <a:t>Multi-thread installations</a:t>
            </a:r>
            <a:endParaRPr lang="en-US" altLang="zh-TW" sz="1700" b="1" dirty="0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71962" y="2360677"/>
            <a:ext cx="355898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Automatically </a:t>
            </a:r>
            <a:r>
              <a:rPr lang="en-US" altLang="zh-TW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retry installations</a:t>
            </a:r>
            <a:endParaRPr lang="zh-TW" altLang="en-US" sz="1700" b="1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71962" y="3146495"/>
            <a:ext cx="479650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Complete software dependency </a:t>
            </a:r>
            <a:r>
              <a:rPr lang="en-US" altLang="zh-TW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mechanism </a:t>
            </a:r>
            <a:endParaRPr lang="zh-TW" altLang="en-US" sz="1700" b="1" dirty="0">
              <a:solidFill>
                <a:srgbClr val="0070C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84319" y="3932313"/>
            <a:ext cx="33650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One click </a:t>
            </a:r>
            <a:r>
              <a:rPr lang="en-US" altLang="zh-TW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for updating </a:t>
            </a:r>
            <a:r>
              <a:rPr lang="en-US" altLang="zh-TW" sz="1700" b="1" dirty="0">
                <a:solidFill>
                  <a:srgbClr val="0070C0"/>
                </a:solidFill>
                <a:latin typeface="Arial" panose="020B0604020202020204" pitchFamily="34" charset="0"/>
              </a:rPr>
              <a:t>all </a:t>
            </a:r>
            <a:r>
              <a:rPr lang="en-US" altLang="zh-TW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apps</a:t>
            </a:r>
            <a:endParaRPr lang="zh-TW" altLang="en-US" sz="1700" b="1" dirty="0">
              <a:solidFill>
                <a:srgbClr val="0070C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20198" y="4718131"/>
            <a:ext cx="290175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App auto-update</a:t>
            </a:r>
            <a:r>
              <a:rPr lang="zh-TW" altLang="en-US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available</a:t>
            </a:r>
            <a:endParaRPr lang="zh-TW" altLang="en-US" sz="1700" b="1" dirty="0">
              <a:solidFill>
                <a:srgbClr val="0070C0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322797" y="5503949"/>
            <a:ext cx="627287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Supports customizing / migrating app installation locations</a:t>
            </a:r>
            <a:endParaRPr lang="zh-TW" altLang="en-US" sz="17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50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1357322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rgbClr val="C00000"/>
                </a:solidFill>
              </a:rPr>
              <a:t>Designs that make a difference</a:t>
            </a:r>
            <a:br>
              <a:rPr lang="en-US" altLang="zh-TW" sz="3600" b="1" dirty="0" smtClean="0">
                <a:solidFill>
                  <a:srgbClr val="C00000"/>
                </a:solidFill>
              </a:rPr>
            </a:br>
            <a:r>
              <a:rPr lang="en-US" altLang="zh-TW" sz="3600" b="1" dirty="0" smtClean="0">
                <a:solidFill>
                  <a:srgbClr val="C00000"/>
                </a:solidFill>
              </a:rPr>
              <a:t>Comparisons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451604" y="1966444"/>
          <a:ext cx="11287204" cy="396288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43800"/>
                <a:gridCol w="4143404"/>
              </a:tblGrid>
              <a:tr h="625083">
                <a:tc>
                  <a:txBody>
                    <a:bodyPr/>
                    <a:lstStyle/>
                    <a:p>
                      <a:pPr algn="ctr"/>
                      <a:r>
                        <a:rPr lang="en-US" sz="2800" u="none" strike="noStrik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 App Center</a:t>
                      </a:r>
                      <a:endParaRPr lang="zh-TW" altLang="en-US" sz="2800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u="none" strike="noStrike" dirty="0" smtClean="0">
                          <a:latin typeface="+mn-lt"/>
                          <a:ea typeface="微軟正黑體" pitchFamily="34" charset="-120"/>
                        </a:rPr>
                        <a:t>S</a:t>
                      </a:r>
                      <a:r>
                        <a:rPr lang="en-US" altLang="zh-TW" sz="2800" u="none" strike="noStrike" dirty="0" smtClean="0">
                          <a:latin typeface="+mn-lt"/>
                          <a:ea typeface="微軟正黑體" pitchFamily="34" charset="-120"/>
                        </a:rPr>
                        <a:t>** Package</a:t>
                      </a:r>
                      <a:r>
                        <a:rPr lang="en-US" altLang="zh-TW" sz="2800" u="none" strike="noStrike" baseline="0" dirty="0" smtClean="0">
                          <a:latin typeface="+mn-lt"/>
                          <a:ea typeface="微軟正黑體" pitchFamily="34" charset="-120"/>
                        </a:rPr>
                        <a:t> Center</a:t>
                      </a:r>
                      <a:endParaRPr lang="zh-TW" altLang="en-US" sz="2800" b="0" dirty="0" smtClean="0"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625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u="none" strike="noStrike" cap="non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　　</a:t>
                      </a:r>
                      <a:r>
                        <a:rPr lang="en-US" altLang="zh-TW" sz="20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Multi-thread background processing</a:t>
                      </a:r>
                      <a:endParaRPr lang="zh-TW" altLang="en-US" sz="2000" b="0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1200"/>
                        </a:spcAft>
                      </a:pPr>
                      <a:r>
                        <a:rPr lang="en-US" altLang="zh-TW" sz="2000" dirty="0" smtClean="0">
                          <a:latin typeface="+mn-lt"/>
                        </a:rPr>
                        <a:t>One-thread background processing, needs to wait until finish</a:t>
                      </a:r>
                      <a:endParaRPr lang="en-US" altLang="zh-TW" sz="2000" dirty="0">
                        <a:latin typeface="+mn-lt"/>
                      </a:endParaRPr>
                    </a:p>
                  </a:txBody>
                  <a:tcPr anchor="ctr"/>
                </a:tc>
              </a:tr>
              <a:tr h="625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u="none" strike="noStrike" cap="non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　　</a:t>
                      </a:r>
                      <a:r>
                        <a:rPr lang="en-US" altLang="zh-TW" sz="20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Automatically retry installation</a:t>
                      </a:r>
                      <a:endParaRPr lang="zh-TW" altLang="en-US" sz="2000" b="0" dirty="0" smtClean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+mn-lt"/>
                        </a:rPr>
                        <a:t>Installation failed silently, you need to manually reinstall</a:t>
                      </a:r>
                      <a:endParaRPr lang="zh-TW" altLang="en-US" sz="2000" dirty="0">
                        <a:latin typeface="+mn-lt"/>
                      </a:endParaRPr>
                    </a:p>
                  </a:txBody>
                  <a:tcPr anchor="ctr"/>
                </a:tc>
              </a:tr>
              <a:tr h="954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u="none" strike="noStrike" cap="non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　　</a:t>
                      </a:r>
                      <a:r>
                        <a:rPr lang="en-US" altLang="zh-TW" sz="20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Complete software dependency mechanism </a:t>
                      </a:r>
                      <a:endParaRPr lang="zh-TW" altLang="en-US" sz="2000" b="0" dirty="0" smtClean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+mn-lt"/>
                        </a:rPr>
                        <a:t>Basic software dependencies automatically install function, </a:t>
                      </a:r>
                      <a:r>
                        <a:rPr lang="en-US" altLang="zh-TW" sz="2000" dirty="0" smtClean="0">
                          <a:latin typeface="+mn-lt"/>
                        </a:rPr>
                        <a:t>not easy to use</a:t>
                      </a:r>
                      <a:endParaRPr lang="zh-TW" altLang="en-US" sz="2000" dirty="0">
                        <a:latin typeface="+mn-lt"/>
                      </a:endParaRPr>
                    </a:p>
                  </a:txBody>
                  <a:tcPr anchor="ctr"/>
                </a:tc>
              </a:tr>
              <a:tr h="625083">
                <a:tc>
                  <a:txBody>
                    <a:bodyPr/>
                    <a:lstStyle/>
                    <a:p>
                      <a:r>
                        <a:rPr lang="zh-TW" altLang="en-US" sz="2000" b="0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　</a:t>
                      </a:r>
                      <a:r>
                        <a:rPr lang="en-US" altLang="zh-TW" sz="20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</a:rPr>
                        <a:t>Supports customizing /migrating app installation locations</a:t>
                      </a:r>
                      <a:endParaRPr lang="zh-TW" altLang="en-US" sz="2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+mn-lt"/>
                        </a:rPr>
                        <a:t>Not supported</a:t>
                      </a:r>
                      <a:endParaRPr lang="zh-TW" altLang="en-US" sz="20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圖片 18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54865">
            <a:off x="1825909" y="1362545"/>
            <a:ext cx="1107586" cy="770136"/>
          </a:xfrm>
          <a:prstGeom prst="rect">
            <a:avLst/>
          </a:prstGeom>
        </p:spPr>
      </p:pic>
      <p:pic>
        <p:nvPicPr>
          <p:cNvPr id="20" name="Shape 18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23042" y="2728034"/>
            <a:ext cx="469579" cy="70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8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23042" y="3643314"/>
            <a:ext cx="469579" cy="70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8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23042" y="4442546"/>
            <a:ext cx="469579" cy="70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8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23042" y="5299802"/>
            <a:ext cx="469579" cy="70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71438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en-US" altLang="zh-TW" sz="3600" b="1" dirty="0">
                <a:solidFill>
                  <a:srgbClr val="C00000"/>
                </a:solidFill>
              </a:rPr>
              <a:t>Advanced </a:t>
            </a:r>
            <a:r>
              <a:rPr lang="en-US" altLang="zh-TW" sz="3600" b="1" dirty="0" smtClean="0">
                <a:solidFill>
                  <a:srgbClr val="C00000"/>
                </a:solidFill>
              </a:rPr>
              <a:t>options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586" name="Shape 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383" y="2974351"/>
            <a:ext cx="6574003" cy="2954979"/>
          </a:xfrm>
          <a:prstGeom prst="roundRect">
            <a:avLst>
              <a:gd name="adj" fmla="val 2994"/>
            </a:avLst>
          </a:prstGeom>
          <a:noFill/>
          <a:ln>
            <a:noFill/>
          </a:ln>
        </p:spPr>
      </p:pic>
      <p:sp>
        <p:nvSpPr>
          <p:cNvPr id="587" name="Shape 587"/>
          <p:cNvSpPr/>
          <p:nvPr/>
        </p:nvSpPr>
        <p:spPr>
          <a:xfrm>
            <a:off x="7831805" y="5364291"/>
            <a:ext cx="1094400" cy="444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89"/>
          <p:cNvSpPr txBox="1"/>
          <p:nvPr/>
        </p:nvSpPr>
        <p:spPr>
          <a:xfrm>
            <a:off x="808794" y="1500175"/>
            <a:ext cx="8598780" cy="15001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Supports app </a:t>
            </a:r>
            <a:r>
              <a:rPr lang="en-US" altLang="zh-TW" sz="2000" dirty="0"/>
              <a:t>migration: flexible allocation of storage space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dirty="0"/>
              <a:t>Advanced display mode: main menu display and login screen shortcut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dirty="0" smtClean="0"/>
              <a:t>Supports </a:t>
            </a:r>
            <a:r>
              <a:rPr lang="en-US" altLang="zh-TW" sz="2000" dirty="0"/>
              <a:t>dedicated network gateway settings (Download Station)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9" y="2960648"/>
            <a:ext cx="4262992" cy="2939556"/>
          </a:xfrm>
          <a:prstGeom prst="roundRect">
            <a:avLst>
              <a:gd name="adj" fmla="val 400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2017-11-28_1218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446" y="2864640"/>
            <a:ext cx="6858048" cy="3064690"/>
          </a:xfrm>
          <a:prstGeom prst="roundRect">
            <a:avLst>
              <a:gd name="adj" fmla="val 3137"/>
            </a:avLst>
          </a:prstGeom>
        </p:spPr>
      </p:pic>
      <p:sp>
        <p:nvSpPr>
          <p:cNvPr id="594" name="Shape 594"/>
          <p:cNvSpPr txBox="1">
            <a:spLocks noGrp="1"/>
          </p:cNvSpPr>
          <p:nvPr>
            <p:ph type="ctrTitle"/>
          </p:nvPr>
        </p:nvSpPr>
        <p:spPr>
          <a:xfrm>
            <a:off x="737356" y="500042"/>
            <a:ext cx="11453057" cy="13545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/>
            <a:r>
              <a:rPr lang="en-US" altLang="zh-TW" sz="3600" b="1" dirty="0">
                <a:solidFill>
                  <a:srgbClr val="C00000"/>
                </a:solidFill>
              </a:rPr>
              <a:t>License </a:t>
            </a:r>
            <a:r>
              <a:rPr lang="en-US" altLang="zh-TW" sz="3600" b="1" dirty="0" smtClean="0">
                <a:solidFill>
                  <a:srgbClr val="C00000"/>
                </a:solidFill>
              </a:rPr>
              <a:t>Store and License/Cert Management</a:t>
            </a:r>
            <a:endParaRPr lang="zh-TW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9" name="圖片 8" descr="exFAT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784" y="1785926"/>
            <a:ext cx="928694" cy="928694"/>
          </a:xfrm>
          <a:prstGeom prst="rect">
            <a:avLst/>
          </a:prstGeom>
        </p:spPr>
      </p:pic>
      <p:pic>
        <p:nvPicPr>
          <p:cNvPr id="1026" name="Picture 2" descr="\\MARKETING\Marketing\MarketingMaterials\素材\_icons\00_4.2iconPNG\Survillanc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95734" y="1728220"/>
            <a:ext cx="928694" cy="928694"/>
          </a:xfrm>
          <a:prstGeom prst="rect">
            <a:avLst/>
          </a:prstGeom>
          <a:noFill/>
        </p:spPr>
      </p:pic>
      <p:pic>
        <p:nvPicPr>
          <p:cNvPr id="1027" name="Picture 3" descr="\\MARKETING\Marketing\TO 明俐\直播PPT\20171128_NAS 實用工具大剖析(資源監控與App Center設計揭密)\素材\av-provider-mcaffe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2000" y="4143380"/>
            <a:ext cx="1000132" cy="1000132"/>
          </a:xfrm>
          <a:prstGeom prst="rect">
            <a:avLst/>
          </a:prstGeom>
          <a:noFill/>
        </p:spPr>
      </p:pic>
      <p:pic>
        <p:nvPicPr>
          <p:cNvPr id="1028" name="Picture 4" descr="\\MARKETING\Marketing\TO 明俐\直播PPT\20171128_NAS 實用工具大剖析(資源監控與App Center設計揭密)\素材\ssl_certificate_8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8346" y="4929198"/>
            <a:ext cx="928694" cy="928694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880232" y="1546799"/>
            <a:ext cx="7904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000" dirty="0" smtClean="0">
                <a:latin typeface="Arial" panose="020B0604020202020204" pitchFamily="34" charset="0"/>
              </a:rPr>
              <a:t>Manage </a:t>
            </a:r>
            <a:r>
              <a:rPr lang="en-US" altLang="zh-TW" sz="2000" dirty="0">
                <a:latin typeface="Arial" panose="020B0604020202020204" pitchFamily="34" charset="0"/>
              </a:rPr>
              <a:t>your </a:t>
            </a:r>
            <a:r>
              <a:rPr lang="en-US" altLang="zh-TW" sz="2000" dirty="0" smtClean="0">
                <a:latin typeface="Arial" panose="020B0604020202020204" pitchFamily="34" charset="0"/>
              </a:rPr>
              <a:t>licenses </a:t>
            </a:r>
            <a:r>
              <a:rPr lang="en-US" altLang="zh-TW" sz="2000" dirty="0">
                <a:latin typeface="Arial" panose="020B0604020202020204" pitchFamily="34" charset="0"/>
              </a:rPr>
              <a:t>directly </a:t>
            </a:r>
            <a:r>
              <a:rPr lang="en-US" altLang="zh-TW" sz="2000" dirty="0" smtClean="0">
                <a:latin typeface="Arial" panose="020B0604020202020204" pitchFamily="34" charset="0"/>
              </a:rPr>
              <a:t>in App </a:t>
            </a:r>
            <a:r>
              <a:rPr lang="en-US" altLang="zh-TW" sz="2000" dirty="0">
                <a:latin typeface="Arial" panose="020B0604020202020204" pitchFamily="34" charset="0"/>
              </a:rPr>
              <a:t>Center</a:t>
            </a:r>
          </a:p>
          <a:p>
            <a:pPr fontAlgn="base"/>
            <a:r>
              <a:rPr lang="en-US" altLang="zh-TW" sz="2000" dirty="0" smtClean="0">
                <a:latin typeface="Arial" panose="020B0604020202020204" pitchFamily="34" charset="0"/>
              </a:rPr>
              <a:t>Direct </a:t>
            </a:r>
            <a:r>
              <a:rPr lang="en-US" altLang="zh-TW" sz="2000" dirty="0">
                <a:latin typeface="Arial" panose="020B0604020202020204" pitchFamily="34" charset="0"/>
              </a:rPr>
              <a:t>link </a:t>
            </a:r>
            <a:r>
              <a:rPr lang="en-US" altLang="zh-TW" sz="2000" dirty="0" smtClean="0">
                <a:latin typeface="Arial" panose="020B0604020202020204" pitchFamily="34" charset="0"/>
              </a:rPr>
              <a:t>to the license store to purchase licenses/</a:t>
            </a:r>
            <a:r>
              <a:rPr lang="en-US" altLang="zh-TW" sz="2000" dirty="0" err="1" smtClean="0">
                <a:latin typeface="Arial" panose="020B0604020202020204" pitchFamily="34" charset="0"/>
              </a:rPr>
              <a:t>certs</a:t>
            </a:r>
            <a:endParaRPr lang="en-US" altLang="zh-TW" sz="2000" dirty="0"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</a:rPr>
              <a:t>Camera channel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altLang="zh-TW" sz="2000" dirty="0" err="1">
                <a:latin typeface="Arial" panose="020B0604020202020204" pitchFamily="34" charset="0"/>
              </a:rPr>
              <a:t>exFAT</a:t>
            </a:r>
            <a:r>
              <a:rPr lang="en-US" altLang="zh-TW" sz="2000" dirty="0">
                <a:latin typeface="Arial" panose="020B0604020202020204" pitchFamily="34" charset="0"/>
              </a:rPr>
              <a:t> driver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</a:rPr>
              <a:t>QTS SSL certificate</a:t>
            </a:r>
          </a:p>
          <a:p>
            <a:pPr marL="742950" lvl="1" indent="-28575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</a:rPr>
              <a:t>McAfee software license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2017-11-28_1217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42" y="2000240"/>
            <a:ext cx="9144064" cy="4081490"/>
          </a:xfrm>
          <a:prstGeom prst="roundRect">
            <a:avLst>
              <a:gd name="adj" fmla="val 1558"/>
            </a:avLst>
          </a:prstGeom>
        </p:spPr>
      </p:pic>
      <p:sp>
        <p:nvSpPr>
          <p:cNvPr id="605" name="Shape 605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71438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3600" b="1" dirty="0">
                <a:solidFill>
                  <a:srgbClr val="C00000"/>
                </a:solidFill>
              </a:rPr>
              <a:t>Third-Party Community Sources</a:t>
            </a:r>
            <a:br>
              <a:rPr lang="en-US" altLang="zh-TW" sz="3600" b="1" dirty="0">
                <a:solidFill>
                  <a:srgbClr val="C00000"/>
                </a:solidFill>
              </a:rPr>
            </a:br>
            <a:r>
              <a:rPr lang="en-US" altLang="zh-TW" sz="4400" dirty="0">
                <a:solidFill>
                  <a:schemeClr val="tx1"/>
                </a:solidFill>
              </a:rPr>
              <a:t/>
            </a:r>
            <a:br>
              <a:rPr lang="en-US" altLang="zh-TW" sz="4400" dirty="0">
                <a:solidFill>
                  <a:schemeClr val="tx1"/>
                </a:solidFill>
              </a:rPr>
            </a:br>
            <a:endParaRPr lang="zh-TW" altLang="en-US" sz="4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1" name="Shape 611"/>
          <p:cNvSpPr txBox="1">
            <a:spLocks noGrp="1"/>
          </p:cNvSpPr>
          <p:nvPr>
            <p:ph type="subTitle" idx="1"/>
          </p:nvPr>
        </p:nvSpPr>
        <p:spPr>
          <a:xfrm>
            <a:off x="0" y="1285860"/>
            <a:ext cx="12190413" cy="571504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fontAlgn="base"/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In addition to the official </a:t>
            </a:r>
            <a:r>
              <a:rPr lang="en-US" altLang="zh-TW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source, App Center 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also </a:t>
            </a:r>
            <a:r>
              <a:rPr lang="en-US" altLang="zh-TW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supports third-party sources</a:t>
            </a:r>
            <a:endParaRPr lang="en-US" altLang="zh-TW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6" name="Shape 606"/>
          <p:cNvSpPr txBox="1"/>
          <p:nvPr/>
        </p:nvSpPr>
        <p:spPr>
          <a:xfrm>
            <a:off x="1434178" y="6464533"/>
            <a:ext cx="4753800" cy="651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 indent="15240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600">
                <a:solidFill>
                  <a:schemeClr val="dk1"/>
                </a:solidFill>
              </a:rPr>
              <a:t>參考內容：http://store.qnapclub.eu/store/en.xml</a:t>
            </a:r>
          </a:p>
        </p:txBody>
      </p:sp>
      <p:pic>
        <p:nvPicPr>
          <p:cNvPr id="608" name="Shape 6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7040" y="3071810"/>
            <a:ext cx="1105463" cy="1428760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09" name="Shape 6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10048" y="3071810"/>
            <a:ext cx="1194035" cy="1214446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10" name="Shape 610"/>
          <p:cNvSpPr txBox="1"/>
          <p:nvPr/>
        </p:nvSpPr>
        <p:spPr>
          <a:xfrm>
            <a:off x="9167040" y="4643446"/>
            <a:ext cx="2500330" cy="1143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Even games can be downloaded at APP CENTER</a:t>
            </a:r>
            <a:endParaRPr lang="zh-TW" sz="2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13545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altLang="zh-TW" sz="3600" b="1" dirty="0">
                <a:solidFill>
                  <a:srgbClr val="C00000"/>
                </a:solidFill>
              </a:rPr>
              <a:t>Join </a:t>
            </a:r>
            <a:r>
              <a:rPr lang="en-US" altLang="zh-TW" sz="3600" b="1" dirty="0" smtClean="0">
                <a:solidFill>
                  <a:srgbClr val="C00000"/>
                </a:solidFill>
              </a:rPr>
              <a:t>the QNAP </a:t>
            </a:r>
            <a:r>
              <a:rPr lang="en-US" altLang="zh-TW" sz="3600" b="1" dirty="0">
                <a:solidFill>
                  <a:srgbClr val="C00000"/>
                </a:solidFill>
              </a:rPr>
              <a:t>Partner </a:t>
            </a:r>
            <a:r>
              <a:rPr lang="en-US" altLang="zh-TW" sz="3600" b="1" dirty="0" smtClean="0">
                <a:solidFill>
                  <a:srgbClr val="C00000"/>
                </a:solidFill>
              </a:rPr>
              <a:t>team</a:t>
            </a:r>
            <a:r>
              <a:rPr lang="en-US" altLang="zh-TW" sz="3600" dirty="0">
                <a:solidFill>
                  <a:schemeClr val="tx1"/>
                </a:solidFill>
              </a:rPr>
              <a:t/>
            </a:r>
            <a:br>
              <a:rPr lang="en-US" altLang="zh-TW" sz="3600" dirty="0">
                <a:solidFill>
                  <a:schemeClr val="tx1"/>
                </a:solidFill>
              </a:rPr>
            </a:br>
            <a:r>
              <a:rPr lang="en-US" altLang="zh-TW" sz="3600" dirty="0">
                <a:solidFill>
                  <a:schemeClr val="tx1"/>
                </a:solidFill>
              </a:rPr>
              <a:t/>
            </a:r>
            <a:br>
              <a:rPr lang="en-US" altLang="zh-TW" sz="3600" dirty="0">
                <a:solidFill>
                  <a:schemeClr val="tx1"/>
                </a:solidFill>
              </a:rPr>
            </a:br>
            <a:endParaRPr lang="zh-TW" alt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7" name="Shape 617"/>
          <p:cNvSpPr txBox="1">
            <a:spLocks noGrp="1"/>
          </p:cNvSpPr>
          <p:nvPr>
            <p:ph type="subTitle" idx="1"/>
          </p:nvPr>
        </p:nvSpPr>
        <p:spPr>
          <a:xfrm>
            <a:off x="737356" y="1500174"/>
            <a:ext cx="10644262" cy="150019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algn="just" fontAlgn="base"/>
            <a:r>
              <a:rPr lang="en-US" altLang="zh-TW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We sincerely invite 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you to join QNAP </a:t>
            </a:r>
            <a:r>
              <a:rPr lang="en-US" altLang="zh-TW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partner 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development </a:t>
            </a:r>
            <a:r>
              <a:rPr lang="en-US" altLang="zh-TW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platform! Let your app 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shine on the world </a:t>
            </a:r>
            <a:r>
              <a:rPr lang="en-US" altLang="zh-TW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stage. Open for 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professional software developers, </a:t>
            </a:r>
            <a:r>
              <a:rPr lang="en-US" altLang="zh-TW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IoT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 system integrators, and independent </a:t>
            </a:r>
            <a:r>
              <a:rPr lang="en-US" altLang="zh-TW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software developers </a:t>
            </a:r>
            <a:r>
              <a:rPr lang="en-US" altLang="zh-TW" sz="2000" dirty="0">
                <a:solidFill>
                  <a:srgbClr val="000000"/>
                </a:solidFill>
                <a:latin typeface="Arial" panose="020B0604020202020204" pitchFamily="34" charset="0"/>
              </a:rPr>
              <a:t>to build a complete set of hardware and software integration platform.</a:t>
            </a:r>
          </a:p>
        </p:txBody>
      </p:sp>
      <p:pic>
        <p:nvPicPr>
          <p:cNvPr id="2050" name="Picture 2" descr="\\MARKETING\Marketing\TO 明俐\直播PPT\20171128_NAS 實用工具大剖析(資源監控與App Center設計揭密)\素材\roon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6380" y="3606806"/>
            <a:ext cx="1216024" cy="1216024"/>
          </a:xfrm>
          <a:prstGeom prst="rect">
            <a:avLst/>
          </a:prstGeom>
          <a:noFill/>
        </p:spPr>
      </p:pic>
      <p:pic>
        <p:nvPicPr>
          <p:cNvPr id="2051" name="Picture 3" descr="\\MARKETING\Marketing\TO 明俐\直播PPT\20171128_NAS 實用工具大剖析(資源監控與App Center設計揭密)\素材\210k9nBOdD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4744" y="3571876"/>
            <a:ext cx="1285884" cy="1285884"/>
          </a:xfrm>
          <a:prstGeom prst="rect">
            <a:avLst/>
          </a:prstGeom>
          <a:noFill/>
        </p:spPr>
      </p:pic>
      <p:pic>
        <p:nvPicPr>
          <p:cNvPr id="2052" name="Picture 4" descr="\\MARKETING\Marketing\TO 明俐\直播PPT\20171128_NAS 實用工具大剖析(資源監控與App Center設計揭密)\素材\下載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8016" y="3727540"/>
            <a:ext cx="974556" cy="974556"/>
          </a:xfrm>
          <a:prstGeom prst="rect">
            <a:avLst/>
          </a:prstGeom>
          <a:noFill/>
        </p:spPr>
      </p:pic>
      <p:pic>
        <p:nvPicPr>
          <p:cNvPr id="2053" name="Picture 5" descr="\\MARKETING\Marketing\TO 明俐\直播PPT\20171128_NAS 實用工具大剖析(資源監控與App Center設計揭密)\素材\og-imag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4844" y="3683786"/>
            <a:ext cx="1062064" cy="1062064"/>
          </a:xfrm>
          <a:prstGeom prst="rect">
            <a:avLst/>
          </a:prstGeom>
          <a:noFill/>
        </p:spPr>
      </p:pic>
      <p:pic>
        <p:nvPicPr>
          <p:cNvPr id="2054" name="Picture 6" descr="\\MARKETING\Marketing\TO 明俐\直播PPT\20171128_NAS 實用工具大剖析(資源監控與App Center設計揭密)\素材\VyprVPN-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2660" y="3679033"/>
            <a:ext cx="1071570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Shape 628" descr="C:\Users\user\Desktop\Qfinder_PPT\電腦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414" y="1699868"/>
            <a:ext cx="4146016" cy="4229462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/>
        </p:nvSpPr>
        <p:spPr>
          <a:xfrm>
            <a:off x="46138" y="2360252"/>
            <a:ext cx="11359200" cy="1354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/>
          <a:p>
            <a:pPr marL="0" marR="0" lvl="0" indent="-374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59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</a:p>
        </p:txBody>
      </p:sp>
      <p:pic>
        <p:nvPicPr>
          <p:cNvPr id="630" name="Shape 630" descr="C:\Users\user\Desktop\Qfinder_PPT\TS-431X2_fro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1154" y="3088289"/>
            <a:ext cx="3786798" cy="23667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-1" y="1005472"/>
            <a:ext cx="1219041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Thank</a:t>
            </a:r>
            <a:r>
              <a:rPr lang="zh-TW" altLang="en-US" sz="5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5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083" y="3815567"/>
            <a:ext cx="7715304" cy="215477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-1" y="548679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en-US" altLang="zh-TW" sz="33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System Status and Resource Usage Overview</a:t>
            </a:r>
            <a:endParaRPr lang="zh-TW" altLang="en-US" sz="3300" b="1" dirty="0">
              <a:solidFill>
                <a:schemeClr val="accent6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1523174" y="1357298"/>
            <a:ext cx="2357454" cy="3500462"/>
            <a:chOff x="1523174" y="1357298"/>
            <a:chExt cx="2357454" cy="3500462"/>
          </a:xfrm>
        </p:grpSpPr>
        <p:sp>
          <p:nvSpPr>
            <p:cNvPr id="14" name="Shape 509"/>
            <p:cNvSpPr/>
            <p:nvPr/>
          </p:nvSpPr>
          <p:spPr>
            <a:xfrm flipH="1">
              <a:off x="1594612" y="1357298"/>
              <a:ext cx="2000264" cy="2000264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523174" y="1857364"/>
              <a:ext cx="2143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00B050"/>
                  </a:solidFill>
                </a:rPr>
                <a:t>System Health</a:t>
              </a:r>
              <a:endParaRPr lang="en-US" altLang="zh-TW" sz="2000" dirty="0">
                <a:solidFill>
                  <a:srgbClr val="00B050"/>
                </a:solidFill>
              </a:endParaRPr>
            </a:p>
            <a:p>
              <a:pPr algn="ctr"/>
              <a:r>
                <a:rPr lang="en-US" altLang="zh-TW" sz="1600" dirty="0"/>
                <a:t>System up time</a:t>
              </a:r>
              <a:endParaRPr lang="zh-TW" altLang="en-US" sz="11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18" name="Shape 505"/>
            <p:cNvCxnSpPr>
              <a:stCxn id="57" idx="0"/>
            </p:cNvCxnSpPr>
            <p:nvPr/>
          </p:nvCxnSpPr>
          <p:spPr>
            <a:xfrm rot="16200000" flipV="1">
              <a:off x="2826918" y="3554016"/>
              <a:ext cx="357190" cy="107157"/>
            </a:xfrm>
            <a:prstGeom prst="straightConnector1">
              <a:avLst/>
            </a:prstGeom>
            <a:noFill/>
            <a:ln w="15875" cap="flat" cmpd="sng">
              <a:solidFill>
                <a:srgbClr val="00B050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57" name="矩形 56"/>
            <p:cNvSpPr/>
            <p:nvPr/>
          </p:nvSpPr>
          <p:spPr>
            <a:xfrm>
              <a:off x="2237554" y="3786190"/>
              <a:ext cx="1643074" cy="107157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4" name="Shape 3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37488" y="2571744"/>
              <a:ext cx="1643074" cy="815166"/>
            </a:xfrm>
            <a:prstGeom prst="roundRect">
              <a:avLst>
                <a:gd name="adj" fmla="val 8168"/>
              </a:avLst>
            </a:prstGeom>
            <a:noFill/>
            <a:ln>
              <a:noFill/>
            </a:ln>
          </p:spPr>
        </p:pic>
      </p:grpSp>
      <p:grpSp>
        <p:nvGrpSpPr>
          <p:cNvPr id="59" name="群組 58"/>
          <p:cNvGrpSpPr/>
          <p:nvPr/>
        </p:nvGrpSpPr>
        <p:grpSpPr>
          <a:xfrm>
            <a:off x="3809190" y="1357298"/>
            <a:ext cx="2214578" cy="3500462"/>
            <a:chOff x="3809190" y="1357298"/>
            <a:chExt cx="2214578" cy="3500462"/>
          </a:xfrm>
        </p:grpSpPr>
        <p:sp>
          <p:nvSpPr>
            <p:cNvPr id="29" name="Shape 509"/>
            <p:cNvSpPr/>
            <p:nvPr/>
          </p:nvSpPr>
          <p:spPr>
            <a:xfrm flipH="1">
              <a:off x="3952066" y="1357298"/>
              <a:ext cx="1928826" cy="1928826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3809190" y="1625260"/>
              <a:ext cx="22145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7030A0"/>
                  </a:solidFill>
                </a:rPr>
                <a:t>Hardware information</a:t>
              </a:r>
              <a:endParaRPr lang="en-US" altLang="zh-TW" sz="2000" dirty="0">
                <a:solidFill>
                  <a:srgbClr val="7030A0"/>
                </a:solidFill>
              </a:endParaRPr>
            </a:p>
            <a:p>
              <a:pPr algn="ctr"/>
              <a:r>
                <a:rPr lang="en-US" altLang="zh-TW" sz="1600" dirty="0"/>
                <a:t>System temperature</a:t>
              </a:r>
            </a:p>
            <a:p>
              <a:pPr algn="ctr"/>
              <a:r>
                <a:rPr lang="en-US" altLang="zh-TW" sz="1600" dirty="0"/>
                <a:t>CPU temperature</a:t>
              </a:r>
            </a:p>
            <a:p>
              <a:pPr algn="ctr"/>
              <a:r>
                <a:rPr lang="en-US" altLang="zh-TW" sz="1600" dirty="0"/>
                <a:t>Fan Status</a:t>
              </a:r>
              <a:endParaRPr lang="zh-TW" altLang="en-US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42" name="Shape 505"/>
            <p:cNvCxnSpPr>
              <a:stCxn id="58" idx="0"/>
              <a:endCxn id="30" idx="2"/>
            </p:cNvCxnSpPr>
            <p:nvPr/>
          </p:nvCxnSpPr>
          <p:spPr>
            <a:xfrm rot="5400000" flipH="1" flipV="1">
              <a:off x="4344975" y="3214686"/>
              <a:ext cx="714380" cy="428628"/>
            </a:xfrm>
            <a:prstGeom prst="straightConnector1">
              <a:avLst/>
            </a:prstGeom>
            <a:noFill/>
            <a:ln w="15875" cap="flat" cmpd="sng">
              <a:solidFill>
                <a:srgbClr val="7030A0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58" name="矩形 57"/>
            <p:cNvSpPr/>
            <p:nvPr/>
          </p:nvSpPr>
          <p:spPr>
            <a:xfrm>
              <a:off x="3880628" y="3786190"/>
              <a:ext cx="1214446" cy="1071570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5095074" y="1357298"/>
            <a:ext cx="3214710" cy="3500462"/>
            <a:chOff x="5095074" y="1357298"/>
            <a:chExt cx="3214710" cy="3500462"/>
          </a:xfrm>
        </p:grpSpPr>
        <p:sp>
          <p:nvSpPr>
            <p:cNvPr id="34" name="Shape 509"/>
            <p:cNvSpPr/>
            <p:nvPr/>
          </p:nvSpPr>
          <p:spPr>
            <a:xfrm flipH="1">
              <a:off x="6238082" y="1357298"/>
              <a:ext cx="2000264" cy="2000264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6166644" y="1643050"/>
              <a:ext cx="214314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TW" sz="2000" b="1" dirty="0">
                  <a:solidFill>
                    <a:schemeClr val="accent5"/>
                  </a:solidFill>
                </a:rPr>
                <a:t>Resource Monitor</a:t>
              </a:r>
              <a:endParaRPr lang="fr-FR" altLang="zh-TW" sz="2000" dirty="0">
                <a:solidFill>
                  <a:schemeClr val="accent5"/>
                </a:solidFill>
              </a:endParaRPr>
            </a:p>
            <a:p>
              <a:pPr algn="ctr"/>
              <a:r>
                <a:rPr lang="fr-FR" altLang="zh-TW" sz="1600" dirty="0"/>
                <a:t>CPU usage </a:t>
              </a:r>
            </a:p>
            <a:p>
              <a:pPr algn="ctr"/>
              <a:r>
                <a:rPr lang="fr-FR" altLang="zh-TW" sz="1600" dirty="0"/>
                <a:t>Memory usage </a:t>
              </a:r>
            </a:p>
            <a:p>
              <a:pPr algn="ctr"/>
              <a:r>
                <a:rPr lang="fr-FR" altLang="zh-TW" sz="1600" dirty="0" smtClean="0"/>
                <a:t>Network </a:t>
              </a:r>
              <a:r>
                <a:rPr lang="fr-FR" altLang="zh-TW" sz="1600" dirty="0"/>
                <a:t>usage</a:t>
              </a:r>
              <a:endParaRPr lang="zh-TW" altLang="en-US" sz="1100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45" name="Shape 505"/>
            <p:cNvCxnSpPr>
              <a:stCxn id="61" idx="0"/>
            </p:cNvCxnSpPr>
            <p:nvPr/>
          </p:nvCxnSpPr>
          <p:spPr>
            <a:xfrm rot="5400000" flipH="1" flipV="1">
              <a:off x="6648851" y="3196826"/>
              <a:ext cx="642942" cy="535787"/>
            </a:xfrm>
            <a:prstGeom prst="straightConnector1">
              <a:avLst/>
            </a:prstGeom>
            <a:noFill/>
            <a:ln w="15875" cap="flat" cmpd="sng">
              <a:solidFill>
                <a:schemeClr val="accent5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61" name="矩形 60"/>
            <p:cNvSpPr/>
            <p:nvPr/>
          </p:nvSpPr>
          <p:spPr>
            <a:xfrm>
              <a:off x="5095074" y="3786190"/>
              <a:ext cx="3214710" cy="1071570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3" name="群組 62"/>
          <p:cNvGrpSpPr/>
          <p:nvPr/>
        </p:nvGrpSpPr>
        <p:grpSpPr>
          <a:xfrm>
            <a:off x="94414" y="3429000"/>
            <a:ext cx="4429156" cy="2500330"/>
            <a:chOff x="94414" y="3429000"/>
            <a:chExt cx="4429156" cy="2500330"/>
          </a:xfrm>
        </p:grpSpPr>
        <p:sp>
          <p:nvSpPr>
            <p:cNvPr id="22" name="Shape 509"/>
            <p:cNvSpPr/>
            <p:nvPr/>
          </p:nvSpPr>
          <p:spPr>
            <a:xfrm flipH="1">
              <a:off x="237290" y="3429000"/>
              <a:ext cx="1857388" cy="1857388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4414" y="3786190"/>
              <a:ext cx="221457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accent2"/>
                  </a:solidFill>
                </a:rPr>
                <a:t>Disk health</a:t>
              </a:r>
              <a:endParaRPr lang="en-US" altLang="zh-TW" sz="2000" dirty="0">
                <a:solidFill>
                  <a:schemeClr val="accent2"/>
                </a:solidFill>
              </a:endParaRPr>
            </a:p>
            <a:p>
              <a:pPr algn="ctr"/>
              <a:r>
                <a:rPr lang="en-US" altLang="zh-TW" sz="1600" dirty="0"/>
                <a:t>Dish information</a:t>
              </a:r>
            </a:p>
            <a:p>
              <a:pPr algn="ctr"/>
              <a:r>
                <a:rPr lang="en-US" altLang="zh-TW" sz="1600" dirty="0"/>
                <a:t>Disk temperature</a:t>
              </a:r>
            </a:p>
            <a:p>
              <a:pPr algn="ctr"/>
              <a:r>
                <a:rPr lang="en-US" altLang="zh-TW" sz="1600" dirty="0"/>
                <a:t>Storage space</a:t>
              </a:r>
              <a:endParaRPr lang="zh-TW" altLang="en-US" sz="1100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2237554" y="4857760"/>
              <a:ext cx="2286016" cy="107157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7" name="肘形接點 76"/>
            <p:cNvCxnSpPr>
              <a:stCxn id="66" idx="2"/>
              <a:endCxn id="22" idx="4"/>
            </p:cNvCxnSpPr>
            <p:nvPr/>
          </p:nvCxnSpPr>
          <p:spPr>
            <a:xfrm rot="5400000" flipH="1">
              <a:off x="1951802" y="4500570"/>
              <a:ext cx="642942" cy="2214578"/>
            </a:xfrm>
            <a:prstGeom prst="bentConnector3">
              <a:avLst>
                <a:gd name="adj1" fmla="val -35555"/>
              </a:avLst>
            </a:prstGeom>
            <a:noFill/>
            <a:ln w="15875" cap="flat" cmpd="sng">
              <a:solidFill>
                <a:schemeClr val="accent2"/>
              </a:solidFill>
              <a:prstDash val="dot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62" name="群組 61"/>
          <p:cNvGrpSpPr/>
          <p:nvPr/>
        </p:nvGrpSpPr>
        <p:grpSpPr>
          <a:xfrm>
            <a:off x="8309784" y="1357298"/>
            <a:ext cx="2428892" cy="4572032"/>
            <a:chOff x="8309784" y="1357298"/>
            <a:chExt cx="2428892" cy="4572032"/>
          </a:xfrm>
        </p:grpSpPr>
        <p:sp>
          <p:nvSpPr>
            <p:cNvPr id="82" name="矩形 81"/>
            <p:cNvSpPr/>
            <p:nvPr/>
          </p:nvSpPr>
          <p:spPr>
            <a:xfrm>
              <a:off x="8309784" y="3786190"/>
              <a:ext cx="1643074" cy="2143140"/>
            </a:xfrm>
            <a:prstGeom prst="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Shape 509"/>
            <p:cNvSpPr/>
            <p:nvPr/>
          </p:nvSpPr>
          <p:spPr>
            <a:xfrm flipH="1">
              <a:off x="8595536" y="1357298"/>
              <a:ext cx="2000264" cy="2000264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文字方塊 79"/>
            <p:cNvSpPr txBox="1"/>
            <p:nvPr/>
          </p:nvSpPr>
          <p:spPr>
            <a:xfrm>
              <a:off x="8452660" y="1861599"/>
              <a:ext cx="22860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accent6">
                      <a:lumMod val="50000"/>
                    </a:schemeClr>
                  </a:solidFill>
                </a:rPr>
                <a:t>Graphic card</a:t>
              </a:r>
              <a:endParaRPr lang="en-US" altLang="zh-TW" sz="20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n-US" altLang="zh-TW" sz="1600" dirty="0"/>
                <a:t>Resource allocation</a:t>
              </a:r>
            </a:p>
            <a:p>
              <a:pPr algn="ctr"/>
              <a:r>
                <a:rPr lang="en-US" altLang="zh-TW" sz="1600" dirty="0"/>
                <a:t>Graphic card information</a:t>
              </a:r>
              <a:endParaRPr lang="zh-TW" altLang="en-US" sz="1100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83" name="Shape 505"/>
            <p:cNvCxnSpPr>
              <a:stCxn id="82" idx="0"/>
            </p:cNvCxnSpPr>
            <p:nvPr/>
          </p:nvCxnSpPr>
          <p:spPr>
            <a:xfrm rot="5400000" flipH="1" flipV="1">
              <a:off x="9006304" y="3196827"/>
              <a:ext cx="714380" cy="464347"/>
            </a:xfrm>
            <a:prstGeom prst="straightConnector1">
              <a:avLst/>
            </a:prstGeom>
            <a:noFill/>
            <a:ln w="15875" cap="flat" cmpd="sng">
              <a:solidFill>
                <a:schemeClr val="accent6">
                  <a:lumMod val="50000"/>
                </a:schemeClr>
              </a:solidFill>
              <a:prstDash val="dot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64" name="群組 63"/>
          <p:cNvGrpSpPr/>
          <p:nvPr/>
        </p:nvGrpSpPr>
        <p:grpSpPr>
          <a:xfrm>
            <a:off x="4523570" y="3143248"/>
            <a:ext cx="7715304" cy="2786082"/>
            <a:chOff x="4523570" y="3143248"/>
            <a:chExt cx="7715304" cy="2786082"/>
          </a:xfrm>
        </p:grpSpPr>
        <p:sp>
          <p:nvSpPr>
            <p:cNvPr id="37" name="Shape 509"/>
            <p:cNvSpPr/>
            <p:nvPr/>
          </p:nvSpPr>
          <p:spPr>
            <a:xfrm flipH="1">
              <a:off x="10095734" y="3143248"/>
              <a:ext cx="1928826" cy="1928826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9952858" y="3617901"/>
              <a:ext cx="228601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accent6"/>
                  </a:solidFill>
                </a:rPr>
                <a:t>Storage</a:t>
              </a:r>
              <a:endParaRPr lang="en-US" altLang="zh-TW" sz="2000" dirty="0">
                <a:solidFill>
                  <a:schemeClr val="accent6"/>
                </a:solidFill>
              </a:endParaRPr>
            </a:p>
            <a:p>
              <a:pPr algn="ctr"/>
              <a:r>
                <a:rPr lang="en-US" altLang="zh-TW" sz="1600" dirty="0"/>
                <a:t>Volume information</a:t>
              </a:r>
            </a:p>
            <a:p>
              <a:pPr algn="ctr"/>
              <a:r>
                <a:rPr lang="en-US" altLang="zh-TW" sz="1600" dirty="0"/>
                <a:t>Storage space allocation</a:t>
              </a:r>
            </a:p>
            <a:p>
              <a:r>
                <a:rPr lang="en-US" altLang="zh-TW" sz="2400" dirty="0"/>
                <a:t/>
              </a:r>
              <a:br>
                <a:rPr lang="en-US" altLang="zh-TW" sz="2400" dirty="0"/>
              </a:br>
              <a:endParaRPr lang="zh-TW" altLang="en-US" sz="1600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65" name="肘形接點 64"/>
            <p:cNvCxnSpPr>
              <a:stCxn id="68" idx="2"/>
              <a:endCxn id="37" idx="4"/>
            </p:cNvCxnSpPr>
            <p:nvPr/>
          </p:nvCxnSpPr>
          <p:spPr>
            <a:xfrm rot="5400000" flipH="1" flipV="1">
              <a:off x="8309784" y="3178967"/>
              <a:ext cx="857256" cy="4643470"/>
            </a:xfrm>
            <a:prstGeom prst="bentConnector3">
              <a:avLst>
                <a:gd name="adj1" fmla="val -26666"/>
              </a:avLst>
            </a:prstGeom>
            <a:noFill/>
            <a:ln w="15875" cap="flat" cmpd="sng">
              <a:solidFill>
                <a:schemeClr val="accent6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68" name="矩形 67"/>
            <p:cNvSpPr/>
            <p:nvPr/>
          </p:nvSpPr>
          <p:spPr>
            <a:xfrm>
              <a:off x="4523570" y="4857760"/>
              <a:ext cx="3786214" cy="1071570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圖片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736" y="4000503"/>
            <a:ext cx="9072627" cy="2038003"/>
          </a:xfrm>
          <a:prstGeom prst="rect">
            <a:avLst/>
          </a:prstGeom>
        </p:spPr>
      </p:pic>
      <p:sp>
        <p:nvSpPr>
          <p:cNvPr id="356" name="Shape 356"/>
          <p:cNvSpPr txBox="1"/>
          <p:nvPr/>
        </p:nvSpPr>
        <p:spPr>
          <a:xfrm>
            <a:off x="-1" y="548679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en-US" altLang="zh-TW" sz="33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System Status and Resource Usage Overview</a:t>
            </a:r>
            <a:endParaRPr lang="zh-TW" altLang="en-US" sz="3300" b="1" dirty="0">
              <a:solidFill>
                <a:schemeClr val="accent6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451736" y="1500174"/>
            <a:ext cx="3000396" cy="4500594"/>
            <a:chOff x="1451736" y="1500174"/>
            <a:chExt cx="3000396" cy="4500594"/>
          </a:xfrm>
        </p:grpSpPr>
        <p:sp>
          <p:nvSpPr>
            <p:cNvPr id="8" name="Shape 509"/>
            <p:cNvSpPr/>
            <p:nvPr/>
          </p:nvSpPr>
          <p:spPr>
            <a:xfrm flipH="1">
              <a:off x="1880364" y="1500174"/>
              <a:ext cx="2101086" cy="2101086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880364" y="2094022"/>
              <a:ext cx="211819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2"/>
                  </a:solidFill>
                </a:rPr>
                <a:t>Online </a:t>
              </a:r>
              <a:r>
                <a:rPr lang="en-US" altLang="zh-TW" sz="2000" b="1" dirty="0" smtClean="0">
                  <a:solidFill>
                    <a:schemeClr val="bg2"/>
                  </a:solidFill>
                </a:rPr>
                <a:t>users</a:t>
              </a:r>
              <a:endParaRPr lang="en-US" altLang="zh-TW" sz="2000" dirty="0">
                <a:solidFill>
                  <a:schemeClr val="bg2"/>
                </a:solidFill>
              </a:endParaRPr>
            </a:p>
            <a:p>
              <a:pPr algn="ctr"/>
              <a:r>
                <a:rPr lang="en-US" altLang="zh-TW" sz="1600" dirty="0"/>
                <a:t>Total connection time</a:t>
              </a:r>
            </a:p>
            <a:p>
              <a:pPr algn="ctr"/>
              <a:r>
                <a:rPr lang="en-US" altLang="zh-TW" sz="1600" dirty="0" smtClean="0"/>
                <a:t>IP used for logon</a:t>
              </a:r>
              <a:endParaRPr lang="zh-TW" altLang="en-US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10" name="Shape 505"/>
            <p:cNvCxnSpPr>
              <a:stCxn id="24" idx="0"/>
            </p:cNvCxnSpPr>
            <p:nvPr/>
          </p:nvCxnSpPr>
          <p:spPr>
            <a:xfrm rot="5400000" flipH="1" flipV="1">
              <a:off x="2594744" y="3643314"/>
              <a:ext cx="714380" cy="1588"/>
            </a:xfrm>
            <a:prstGeom prst="straightConnector1">
              <a:avLst/>
            </a:prstGeom>
            <a:noFill/>
            <a:ln w="15875" cap="flat" cmpd="sng">
              <a:solidFill>
                <a:schemeClr val="bg2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24" name="矩形 23"/>
            <p:cNvSpPr/>
            <p:nvPr/>
          </p:nvSpPr>
          <p:spPr>
            <a:xfrm>
              <a:off x="1451736" y="4000504"/>
              <a:ext cx="3000396" cy="2000264"/>
            </a:xfrm>
            <a:prstGeom prst="rect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452132" y="1571612"/>
            <a:ext cx="2928958" cy="4429156"/>
            <a:chOff x="4452132" y="1571612"/>
            <a:chExt cx="2928958" cy="4429156"/>
          </a:xfrm>
        </p:grpSpPr>
        <p:sp>
          <p:nvSpPr>
            <p:cNvPr id="17" name="Shape 509"/>
            <p:cNvSpPr/>
            <p:nvPr/>
          </p:nvSpPr>
          <p:spPr>
            <a:xfrm flipH="1">
              <a:off x="4880760" y="1571612"/>
              <a:ext cx="2000264" cy="2000264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4952198" y="2000240"/>
              <a:ext cx="19193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FF3399"/>
                  </a:solidFill>
                </a:rPr>
                <a:t>Scheduled Task</a:t>
              </a:r>
              <a:endParaRPr lang="en-US" altLang="zh-TW" sz="2000" dirty="0">
                <a:solidFill>
                  <a:srgbClr val="FF3399"/>
                </a:solidFill>
              </a:endParaRPr>
            </a:p>
            <a:p>
              <a:pPr algn="ctr"/>
              <a:r>
                <a:rPr lang="en-US" altLang="zh-TW" sz="1600" dirty="0"/>
                <a:t>Show all scheduled tasks</a:t>
              </a:r>
              <a:endParaRPr lang="zh-TW" altLang="en-US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0" name="Shape 505"/>
            <p:cNvCxnSpPr/>
            <p:nvPr/>
          </p:nvCxnSpPr>
          <p:spPr>
            <a:xfrm rot="5400000" flipH="1" flipV="1">
              <a:off x="5488777" y="3607595"/>
              <a:ext cx="785818" cy="1588"/>
            </a:xfrm>
            <a:prstGeom prst="straightConnector1">
              <a:avLst/>
            </a:prstGeom>
            <a:noFill/>
            <a:ln w="15875" cap="flat" cmpd="sng">
              <a:solidFill>
                <a:srgbClr val="FF3399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19" name="矩形 18"/>
            <p:cNvSpPr/>
            <p:nvPr/>
          </p:nvSpPr>
          <p:spPr>
            <a:xfrm>
              <a:off x="4452132" y="4000504"/>
              <a:ext cx="2928958" cy="2000264"/>
            </a:xfrm>
            <a:prstGeom prst="rect">
              <a:avLst/>
            </a:pr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7381090" y="1714488"/>
            <a:ext cx="3214710" cy="4286280"/>
            <a:chOff x="7381090" y="1714488"/>
            <a:chExt cx="3214710" cy="4286280"/>
          </a:xfrm>
        </p:grpSpPr>
        <p:sp>
          <p:nvSpPr>
            <p:cNvPr id="25" name="矩形 24"/>
            <p:cNvSpPr/>
            <p:nvPr/>
          </p:nvSpPr>
          <p:spPr>
            <a:xfrm>
              <a:off x="7381090" y="4000504"/>
              <a:ext cx="3214710" cy="2000264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Shape 509"/>
            <p:cNvSpPr/>
            <p:nvPr/>
          </p:nvSpPr>
          <p:spPr>
            <a:xfrm flipH="1">
              <a:off x="8076435" y="1714488"/>
              <a:ext cx="1785950" cy="178595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8076435" y="2143116"/>
              <a:ext cx="180498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1">
                      <a:lumMod val="50000"/>
                    </a:schemeClr>
                  </a:solidFill>
                </a:rPr>
                <a:t>News</a:t>
              </a:r>
              <a:endParaRPr lang="en-US" altLang="zh-TW" sz="2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US" altLang="zh-TW" sz="1600" dirty="0" smtClean="0"/>
                <a:t>Software update </a:t>
              </a:r>
              <a:r>
                <a:rPr lang="en-US" altLang="zh-TW" sz="1600" dirty="0"/>
                <a:t>information</a:t>
              </a:r>
              <a:endParaRPr lang="zh-TW" altLang="en-US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8" name="Shape 505"/>
            <p:cNvCxnSpPr>
              <a:stCxn id="25" idx="0"/>
            </p:cNvCxnSpPr>
            <p:nvPr/>
          </p:nvCxnSpPr>
          <p:spPr>
            <a:xfrm rot="5400000" flipH="1" flipV="1">
              <a:off x="8577677" y="3554016"/>
              <a:ext cx="857256" cy="35721"/>
            </a:xfrm>
            <a:prstGeom prst="straightConnector1">
              <a:avLst/>
            </a:prstGeom>
            <a:noFill/>
            <a:ln w="15875" cap="flat" cmpd="sng">
              <a:solidFill>
                <a:schemeClr val="bg1">
                  <a:lumMod val="50000"/>
                </a:schemeClr>
              </a:solidFill>
              <a:prstDash val="dot"/>
              <a:round/>
              <a:headEnd type="none" w="med" len="med"/>
              <a:tailEnd type="triangle" w="lg" len="lg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0" y="564639"/>
            <a:ext cx="12190413" cy="864097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lvl="0" indent="-63500" algn="ctr">
              <a:buClr>
                <a:schemeClr val="lt1"/>
              </a:buClr>
              <a:buSzPct val="25000"/>
            </a:pPr>
            <a:r>
              <a:rPr lang="en-US" sz="3600" b="1" dirty="0" smtClean="0">
                <a:solidFill>
                  <a:schemeClr val="bg2"/>
                </a:solidFill>
              </a:rPr>
              <a:t>NAS is becoming more sophisticated</a:t>
            </a:r>
            <a:endParaRPr lang="zh-TW" sz="3600" b="1" i="0" u="none" strike="noStrike" cap="none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5975628" y="3267417"/>
            <a:ext cx="237566" cy="3231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3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808794" y="1428736"/>
            <a:ext cx="10287072" cy="15001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sz="2400" b="1" dirty="0" smtClean="0"/>
              <a:t>Conventional or open-source resource monitoring tools are no longer adequate:</a:t>
            </a:r>
            <a:endParaRPr lang="en-US" sz="2400" dirty="0" smtClean="0"/>
          </a:p>
          <a:p>
            <a:pPr fontAlgn="base">
              <a:buFont typeface="Arial" pitchFamily="34" charset="0"/>
              <a:buChar char="•"/>
            </a:pPr>
            <a:r>
              <a:rPr lang="en-US" altLang="zh-TW" sz="2200" dirty="0" smtClean="0">
                <a:latin typeface="+mn-lt"/>
              </a:rPr>
              <a:t> </a:t>
            </a:r>
            <a:r>
              <a:rPr lang="en-US" altLang="zh-TW" sz="2000" dirty="0" smtClean="0">
                <a:latin typeface="+mn-lt"/>
              </a:rPr>
              <a:t>Storage performance can be affected by storage I/O and swap space.</a:t>
            </a:r>
          </a:p>
          <a:p>
            <a:pPr fontAlgn="base">
              <a:buFont typeface="Arial" pitchFamily="34" charset="0"/>
              <a:buChar char="•"/>
            </a:pPr>
            <a:r>
              <a:rPr lang="en-US" altLang="zh-TW" sz="2000" dirty="0" smtClean="0">
                <a:latin typeface="+mn-lt"/>
              </a:rPr>
              <a:t> In a multi-tier storage, performance of individual tiers are hard to observe.</a:t>
            </a:r>
          </a:p>
          <a:p>
            <a:pPr fontAlgn="base">
              <a:buFont typeface="Wingdings" pitchFamily="2" charset="2"/>
              <a:buChar char="l"/>
            </a:pPr>
            <a:endParaRPr lang="en-US" sz="2200" dirty="0" smtClean="0"/>
          </a:p>
          <a:p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sz="22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08" y="3000372"/>
            <a:ext cx="2655440" cy="340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2000" y="3071810"/>
            <a:ext cx="7113911" cy="3112569"/>
          </a:xfrm>
          <a:prstGeom prst="roundRect">
            <a:avLst>
              <a:gd name="adj" fmla="val 255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190550" y="1196752"/>
            <a:ext cx="11283878" cy="864096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808794" y="1428736"/>
            <a:ext cx="10072758" cy="2232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sz="2400" b="1" dirty="0" smtClean="0">
                <a:latin typeface="+mn-lt"/>
              </a:rPr>
              <a:t>Revamped Resource Monitor that fully supports QTS 4.3.4 for home and business models:</a:t>
            </a:r>
            <a:endParaRPr lang="en-US" sz="2400" dirty="0" smtClean="0">
              <a:latin typeface="+mn-lt"/>
            </a:endParaRPr>
          </a:p>
          <a:p>
            <a:pPr fontAlgn="base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Brand-new user interface that clearly presents resource usage (e.g. CPU…)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New monitoring engine, </a:t>
            </a:r>
            <a:r>
              <a:rPr lang="en-US" altLang="zh-TW" sz="2000" dirty="0" smtClean="0">
                <a:latin typeface="+mn-lt"/>
              </a:rPr>
              <a:t>with higher accuracy, </a:t>
            </a:r>
            <a:r>
              <a:rPr lang="en-US" sz="2000" dirty="0" smtClean="0">
                <a:latin typeface="+mn-lt"/>
              </a:rPr>
              <a:t>that consumes less resource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More detailed usage reports (e.g. CPU Usage: User, System, I/O wait time ratio)</a:t>
            </a:r>
            <a:endParaRPr lang="en-US" sz="2000" dirty="0">
              <a:latin typeface="+mn-lt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380166" y="516002"/>
            <a:ext cx="11810247" cy="984172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en-US" sz="3600" b="1" dirty="0" smtClean="0">
                <a:solidFill>
                  <a:schemeClr val="bg2"/>
                </a:solidFill>
              </a:rPr>
              <a:t>The brand new Resource Monitor</a:t>
            </a:r>
            <a:endParaRPr lang="zh-TW" sz="3600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0" name="Shape 240" descr="C:\Users\Yvonne Tsai\Downloads\圖層 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2496" y="3571876"/>
            <a:ext cx="2995714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7422" y="3429000"/>
            <a:ext cx="6405239" cy="2787651"/>
          </a:xfrm>
          <a:prstGeom prst="roundRect">
            <a:avLst>
              <a:gd name="adj" fmla="val 299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-1" y="515874"/>
            <a:ext cx="12190413" cy="9843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en-US" altLang="zh-TW" sz="3600" b="1" dirty="0" smtClean="0">
                <a:solidFill>
                  <a:schemeClr val="bg2"/>
                </a:solidFill>
              </a:rPr>
              <a:t>Analyze your CPU usage</a:t>
            </a:r>
            <a:endParaRPr lang="zh-TW" sz="3600" b="1" dirty="0">
              <a:solidFill>
                <a:schemeClr val="bg2"/>
              </a:solidFill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808793" y="1428736"/>
            <a:ext cx="11381763" cy="3168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2400" b="1" dirty="0" smtClean="0">
                <a:solidFill>
                  <a:srgbClr val="2E2E2E"/>
                </a:solidFill>
                <a:latin typeface="+mn-lt"/>
                <a:ea typeface="微軟正黑體" pitchFamily="34" charset="-120"/>
              </a:rPr>
              <a:t>Check details of CPU information via Resource monitor:</a:t>
            </a:r>
            <a:endParaRPr lang="zh-TW" sz="2400" b="1" i="0" u="none" strike="noStrike" cap="none" dirty="0">
              <a:solidFill>
                <a:srgbClr val="244061"/>
              </a:solidFill>
              <a:latin typeface="+mn-lt"/>
              <a:ea typeface="微軟正黑體" pitchFamily="34" charset="-120"/>
              <a:sym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User: CPU usage at the user level for applications.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System: CPU </a:t>
            </a:r>
            <a:r>
              <a:rPr lang="en-US" altLang="zh-TW" sz="2000" dirty="0" smtClean="0">
                <a:latin typeface="+mn-lt"/>
              </a:rPr>
              <a:t>usage</a:t>
            </a:r>
            <a:r>
              <a:rPr lang="en-US" sz="2000" dirty="0" smtClean="0">
                <a:latin typeface="+mn-lt"/>
              </a:rPr>
              <a:t> at the system level for kernel processes.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Other: CPU </a:t>
            </a:r>
            <a:r>
              <a:rPr lang="en-US" altLang="zh-TW" sz="2000" dirty="0" smtClean="0">
                <a:latin typeface="+mn-lt"/>
              </a:rPr>
              <a:t>usage</a:t>
            </a:r>
            <a:r>
              <a:rPr lang="en-US" sz="2000" dirty="0" smtClean="0">
                <a:latin typeface="+mn-lt"/>
              </a:rPr>
              <a:t> at the user level for low priority processes, hardware interrupts, software </a:t>
            </a:r>
          </a:p>
          <a:p>
            <a:r>
              <a:rPr lang="en-US" sz="2000" dirty="0" smtClean="0">
                <a:latin typeface="+mn-lt"/>
              </a:rPr>
              <a:t>  interrupts and other tasks.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IO Wait: CPU time spent idle while waiting for disk input and output requests.</a:t>
            </a:r>
            <a:endParaRPr lang="en-US" sz="20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4810" y="3643314"/>
            <a:ext cx="5929354" cy="2580539"/>
          </a:xfrm>
          <a:prstGeom prst="roundRect">
            <a:avLst>
              <a:gd name="adj" fmla="val 337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308728" y="548680"/>
            <a:ext cx="11881685" cy="9843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algn="ctr"/>
            <a:r>
              <a:rPr lang="en-US" altLang="zh-TW" sz="3300" b="1" dirty="0" smtClean="0">
                <a:solidFill>
                  <a:schemeClr val="bg2"/>
                </a:solidFill>
              </a:rPr>
              <a:t>New design for easily assessing memory usage</a:t>
            </a:r>
            <a:endParaRPr lang="zh-TW" altLang="en-US" sz="3300" b="1" dirty="0" smtClean="0">
              <a:solidFill>
                <a:schemeClr val="bg2"/>
              </a:solidFill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737355" y="1428736"/>
            <a:ext cx="10429949" cy="304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2400" b="1" dirty="0" smtClean="0">
                <a:solidFill>
                  <a:srgbClr val="2E2E2E"/>
                </a:solidFill>
                <a:latin typeface="+mn-lt"/>
                <a:ea typeface="微軟正黑體" pitchFamily="34" charset="-120"/>
              </a:rPr>
              <a:t>Check here for memory and swap memory information:</a:t>
            </a:r>
            <a:endParaRPr lang="zh-TW" sz="2400" b="1" i="0" u="none" strike="noStrike" cap="none" dirty="0">
              <a:solidFill>
                <a:srgbClr val="244061"/>
              </a:solidFill>
              <a:latin typeface="+mn-lt"/>
              <a:ea typeface="微軟正黑體" pitchFamily="34" charset="-120"/>
              <a:sym typeface="Arial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262626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sz="2000" dirty="0" smtClean="0">
                <a:latin typeface="+mn-lt"/>
              </a:rPr>
              <a:t>Cache Memory is used to store frequently-accessed data. Data stored in cached memory </a:t>
            </a:r>
          </a:p>
          <a:p>
            <a:r>
              <a:rPr lang="en-US" sz="2000" dirty="0" smtClean="0">
                <a:latin typeface="+mn-lt"/>
              </a:rPr>
              <a:t>  can be quickly accessed as it is read from RAM, not hard disks. Cache memory is only  </a:t>
            </a:r>
          </a:p>
          <a:p>
            <a:r>
              <a:rPr lang="en-US" sz="2000" dirty="0" smtClean="0">
                <a:latin typeface="+mn-lt"/>
              </a:rPr>
              <a:t>  released when the overall memory runs out.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Buffer Memory is the memory used to temporarily store data that is being moved from </a:t>
            </a:r>
          </a:p>
          <a:p>
            <a:r>
              <a:rPr lang="en-US" sz="2000" dirty="0" smtClean="0">
                <a:latin typeface="+mn-lt"/>
              </a:rPr>
              <a:t>  one place to another. It is released when the data transfer is complete.</a:t>
            </a:r>
            <a:endParaRPr lang="en-US" sz="20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5989" y="3500438"/>
            <a:ext cx="6201051" cy="2700614"/>
          </a:xfrm>
          <a:prstGeom prst="roundRect">
            <a:avLst>
              <a:gd name="adj" fmla="val 361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1602</Words>
  <Application>Microsoft Office PowerPoint</Application>
  <PresentationFormat>自訂</PresentationFormat>
  <Paragraphs>270</Paragraphs>
  <Slides>39</Slides>
  <Notes>37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39</vt:i4>
      </vt:variant>
    </vt:vector>
  </HeadingPairs>
  <TitlesOfParts>
    <vt:vector size="42" baseType="lpstr">
      <vt:lpstr>1_自訂設計</vt:lpstr>
      <vt:lpstr>Simple Light</vt:lpstr>
      <vt:lpstr>1_Simple Light</vt:lpstr>
      <vt:lpstr>投影片 1</vt:lpstr>
      <vt:lpstr>Your problem, our solution:  While NAS is becoming more sophisticated, what should we do to detect system and performance issues in time?  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Qboost </vt:lpstr>
      <vt:lpstr>投影片 17</vt:lpstr>
      <vt:lpstr>投影片 18</vt:lpstr>
      <vt:lpstr>投影片 19</vt:lpstr>
      <vt:lpstr>投影片 20</vt:lpstr>
      <vt:lpstr>投影片 21</vt:lpstr>
      <vt:lpstr>投影片 22</vt:lpstr>
      <vt:lpstr>Qboost Demo</vt:lpstr>
      <vt:lpstr>投影片 24</vt:lpstr>
      <vt:lpstr>Q&amp;A</vt:lpstr>
      <vt:lpstr>Q&amp;A</vt:lpstr>
      <vt:lpstr>Q&amp;A</vt:lpstr>
      <vt:lpstr>投影片 28</vt:lpstr>
      <vt:lpstr>The App Center you already knew</vt:lpstr>
      <vt:lpstr>Rich apps available</vt:lpstr>
      <vt:lpstr>Rich information, clear presentation</vt:lpstr>
      <vt:lpstr>Designs that make a difference</vt:lpstr>
      <vt:lpstr>Designs that make a difference Comparisons</vt:lpstr>
      <vt:lpstr>Advanced options</vt:lpstr>
      <vt:lpstr>License Store and License/Cert Management</vt:lpstr>
      <vt:lpstr>Third-Party Community Sources  </vt:lpstr>
      <vt:lpstr>Join the QNAP Partner team  </vt:lpstr>
      <vt:lpstr>投影片 38</vt:lpstr>
      <vt:lpstr>投影片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FannieChen</dc:creator>
  <cp:lastModifiedBy>ChrisTest</cp:lastModifiedBy>
  <cp:revision>95</cp:revision>
  <dcterms:modified xsi:type="dcterms:W3CDTF">2017-11-28T09:35:10Z</dcterms:modified>
</cp:coreProperties>
</file>