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8" r:id="rId1"/>
    <p:sldMasterId id="2147483690" r:id="rId2"/>
    <p:sldMasterId id="2147483691" r:id="rId3"/>
  </p:sldMasterIdLst>
  <p:notesMasterIdLst>
    <p:notesMasterId r:id="rId43"/>
  </p:notesMasterIdLst>
  <p:handoutMasterIdLst>
    <p:handoutMasterId r:id="rId44"/>
  </p:handoutMasterIdLst>
  <p:sldIdLst>
    <p:sldId id="256" r:id="rId4"/>
    <p:sldId id="257" r:id="rId5"/>
    <p:sldId id="295" r:id="rId6"/>
    <p:sldId id="269" r:id="rId7"/>
    <p:sldId id="27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4" r:id="rId35"/>
    <p:sldId id="300" r:id="rId36"/>
    <p:sldId id="289" r:id="rId37"/>
    <p:sldId id="290" r:id="rId38"/>
    <p:sldId id="291" r:id="rId39"/>
    <p:sldId id="292" r:id="rId40"/>
    <p:sldId id="293" r:id="rId41"/>
    <p:sldId id="298" r:id="rId42"/>
  </p:sldIdLst>
  <p:sldSz cx="12190413" cy="6858000"/>
  <p:notesSz cx="6669088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F3399"/>
  </p:clrMru>
</p:presentationPr>
</file>

<file path=ppt/tableStyles.xml><?xml version="1.0" encoding="utf-8"?>
<a:tblStyleLst xmlns:a="http://schemas.openxmlformats.org/drawingml/2006/main" def="{713DF75F-3422-4F60-9DC8-511739F71E9E}">
  <a:tblStyle styleId="{713DF75F-3422-4F60-9DC8-511739F71E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558" y="-396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858" y="-120"/>
      </p:cViewPr>
      <p:guideLst>
        <p:guide orient="horz" pos="3126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8B8C5-9783-4840-ADEC-EDDD64EC5471}" type="datetimeFigureOut">
              <a:rPr lang="zh-TW" altLang="en-US" smtClean="0"/>
              <a:pPr/>
              <a:t>2017/11/28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188FA-CD9F-498E-A543-E3EBC70A576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25400" y="744537"/>
            <a:ext cx="6618287" cy="372268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68" cy="4466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28582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38" cy="496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</a:t>
            </a:fld>
            <a:endParaRPr 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zh-TW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zh-TW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2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zh-TW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5" name="Shape 49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zh-TW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05" name="Shape 50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None/>
              </a:pPr>
              <a:t>26</a:t>
            </a:fld>
            <a:endParaRPr lang="zh-TW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None/>
              </a:pPr>
              <a:t>27</a:t>
            </a:fld>
            <a:endParaRPr lang="zh-TW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0" name="Shape 530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zh-TW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Shape 603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626" name="Shape 626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66907" y="4715147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9" name="Shape 349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66908" y="4715153"/>
            <a:ext cx="5335200" cy="4467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sldNum" idx="12"/>
          </p:nvPr>
        </p:nvSpPr>
        <p:spPr>
          <a:xfrm>
            <a:off x="3777607" y="9428582"/>
            <a:ext cx="2889900" cy="496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/>
        </p:nvSpPr>
        <p:spPr>
          <a:xfrm>
            <a:off x="3780694" y="9433753"/>
            <a:ext cx="2888392" cy="492885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128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0" y="2852936"/>
            <a:ext cx="10761882" cy="1152128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047579" y="4800601"/>
            <a:ext cx="10095256" cy="566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047579" y="1619237"/>
            <a:ext cx="10095256" cy="31083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047579" y="5367339"/>
            <a:ext cx="10095256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endParaRPr sz="1000" b="0" i="0" u="none" strike="noStrike" cap="none">
              <a:solidFill>
                <a:srgbClr val="C5D8F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0" y="2111561"/>
            <a:ext cx="12190413" cy="1686716"/>
          </a:xfrm>
          <a:prstGeom prst="rect">
            <a:avLst/>
          </a:prstGeom>
          <a:solidFill>
            <a:srgbClr val="29A7E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955097" y="2402696"/>
            <a:ext cx="10280219" cy="110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128_16比9_Qboost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3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15545" y="740800"/>
            <a:ext cx="3743400" cy="497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415545" y="1619237"/>
            <a:ext cx="3743400" cy="4472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016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016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16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016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016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016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016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01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653581" y="600200"/>
            <a:ext cx="8489400" cy="545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6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6095200" y="-167"/>
            <a:ext cx="60951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53954" y="1644233"/>
            <a:ext cx="5392800" cy="1976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  <a:defRPr sz="5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ubTitle" idx="1"/>
          </p:nvPr>
        </p:nvSpPr>
        <p:spPr>
          <a:xfrm>
            <a:off x="353954" y="3737433"/>
            <a:ext cx="5392800" cy="164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2"/>
          </p:nvPr>
        </p:nvSpPr>
        <p:spPr>
          <a:xfrm>
            <a:off x="6585136" y="965433"/>
            <a:ext cx="5115300" cy="492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15545" y="5640767"/>
            <a:ext cx="7997400" cy="80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Verdana"/>
              <a:buNone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11295127" y="6217621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6315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31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6315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App Center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415556" y="1021108"/>
            <a:ext cx="11359200" cy="1354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5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subTitle" idx="1"/>
          </p:nvPr>
        </p:nvSpPr>
        <p:spPr>
          <a:xfrm>
            <a:off x="415545" y="2375337"/>
            <a:ext cx="11359200" cy="1056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ape 170" descr="C:\Users\user\Desktop\Qfinder_PPT\vs3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"/>
            <a:ext cx="12015673" cy="6849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資源監控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547" y="2867800"/>
            <a:ext cx="11359318" cy="1122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 descr="C:\Users\user\Desktop\Qfinder_PPT\Qfinder PPT 元素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010269" cy="684612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/>
          <p:nvPr/>
        </p:nvSpPr>
        <p:spPr>
          <a:xfrm>
            <a:off x="0" y="0"/>
            <a:ext cx="12190500" cy="6474300"/>
          </a:xfrm>
          <a:prstGeom prst="rect">
            <a:avLst/>
          </a:prstGeom>
          <a:solidFill>
            <a:schemeClr val="lt1">
              <a:alpha val="94900"/>
            </a:schemeClr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415545" y="488260"/>
            <a:ext cx="11359200" cy="763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415545" y="1744713"/>
            <a:ext cx="11359200" cy="4263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48148"/>
              <a:buFont typeface="Arial"/>
              <a:buChar char="•"/>
              <a:defRPr sz="2700" b="0" i="0" u="none" strike="noStrike" cap="none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1128_16比9_末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415545" y="593367"/>
            <a:ext cx="11359200" cy="763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53325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2"/>
          </p:nvPr>
        </p:nvSpPr>
        <p:spPr>
          <a:xfrm>
            <a:off x="6442354" y="1536633"/>
            <a:ext cx="53325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415545" y="593367"/>
            <a:ext cx="11359200" cy="763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415545" y="740800"/>
            <a:ext cx="3743400" cy="1007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415545" y="1852800"/>
            <a:ext cx="3743400" cy="4239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016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653581" y="600200"/>
            <a:ext cx="8489400" cy="545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6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415545" y="5640767"/>
            <a:ext cx="7997400" cy="806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15545" y="1474833"/>
            <a:ext cx="11359200" cy="2618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16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15545" y="4202967"/>
            <a:ext cx="11359200" cy="173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524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14300" algn="ctr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206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1128_16比9_桌面儀錶板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12190413" cy="6857107"/>
          </a:xfrm>
          <a:prstGeom prst="rect">
            <a:avLst/>
          </a:prstGeom>
        </p:spPr>
      </p:pic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2255280" y="1892829"/>
            <a:ext cx="9407821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2639272" y="3909053"/>
            <a:ext cx="8567645" cy="5760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539" marR="0" lvl="1" indent="-12639" algn="ctr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078" marR="0" lvl="2" indent="-12578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617" marR="0" lvl="3" indent="-12517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156" marR="0" lvl="4" indent="-12456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695" marR="0" lvl="5" indent="-12394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234" marR="0" lvl="6" indent="-12334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773" marR="0" lvl="7" indent="-12272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312" marR="0" lvl="8" indent="-12212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262558" y="2666652"/>
            <a:ext cx="11599269" cy="20745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8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2558" y="2060848"/>
            <a:ext cx="11599269" cy="6058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ctr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ctr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323776" y="5001998"/>
            <a:ext cx="4619302" cy="439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3"/>
          </p:nvPr>
        </p:nvSpPr>
        <p:spPr>
          <a:xfrm>
            <a:off x="5015086" y="4869160"/>
            <a:ext cx="6840760" cy="5719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18" marR="0" lvl="1" indent="-1251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835" marR="0" lvl="2" indent="-1233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2" marR="0" lvl="3" indent="-1215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668" marR="0" lvl="4" indent="-1196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086" marR="0" lvl="5" indent="-11785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504" marR="0" lvl="6" indent="-1160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5920" marR="0" lvl="7" indent="-11419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336" marR="0" lvl="8" indent="-1123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區段標題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62958" y="4953010"/>
            <a:ext cx="10275114" cy="114300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  <a:defRPr sz="53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962958" y="1428737"/>
            <a:ext cx="10275114" cy="34290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7777"/>
              <a:buFont typeface="Arial"/>
              <a:buNone/>
            </a:pPr>
            <a:r>
              <a:rPr lang="zh-TW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</a:t>
            </a: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一下以編輯母片標題樣式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兩項物件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262558" y="1809740"/>
            <a:ext cx="5731061" cy="4554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50709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128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1935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1227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1215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1202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1190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1178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1166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6196792" y="1809740"/>
            <a:ext cx="5659054" cy="4554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50709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1289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1935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1227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1215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1202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1190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1178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1166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62558" y="548681"/>
            <a:ext cx="11593288" cy="8326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比對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761864" y="1619237"/>
            <a:ext cx="5233873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761864" y="2401878"/>
            <a:ext cx="5233873" cy="341154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76109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-5695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-123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56723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5660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5647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56358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5623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56115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6192564" y="1619237"/>
            <a:ext cx="52359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6192564" y="2401878"/>
            <a:ext cx="5235988" cy="341154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76109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-56952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-123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-56723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-56601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-56479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-56358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-56236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-56115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含標題的內容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2558" y="1714488"/>
            <a:ext cx="11017224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262558" y="2285992"/>
            <a:ext cx="11017224" cy="40005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98000" marR="0" lvl="0" indent="-7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/>
          <p:nvPr/>
        </p:nvSpPr>
        <p:spPr>
          <a:xfrm>
            <a:off x="262558" y="548681"/>
            <a:ext cx="11593288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761866" y="1714488"/>
            <a:ext cx="3858218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766112" y="1714488"/>
            <a:ext cx="6814779" cy="45720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-12609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7004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89203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1947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1959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1972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1984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1996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2008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761866" y="2285992"/>
            <a:ext cx="3858218" cy="40005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98000" marR="0" lvl="0" indent="-7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478" marR="0" lvl="1" indent="-12578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8957" marR="0" lvl="2" indent="-12456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433" marR="0" lvl="3" indent="-1233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7912" marR="0" lvl="4" indent="-1221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390" marR="0" lvl="5" indent="-1208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6869" marR="0" lvl="6" indent="-11969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6347" marR="0" lvl="7" indent="-1184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5824" marR="0" lvl="8" indent="-11724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/>
          <p:nvPr/>
        </p:nvSpPr>
        <p:spPr>
          <a:xfrm>
            <a:off x="719308" y="548681"/>
            <a:ext cx="10666686" cy="832684"/>
          </a:xfrm>
          <a:prstGeom prst="rect">
            <a:avLst/>
          </a:prstGeom>
          <a:noFill/>
          <a:ln>
            <a:noFill/>
          </a:ln>
        </p:spPr>
        <p:txBody>
          <a:bodyPr wrap="square" lIns="121875" tIns="60925" rIns="121875" bIns="609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按一下以編輯母片標題樣式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35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0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571387" y="452670"/>
            <a:ext cx="10971372" cy="97606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  <a:defRPr sz="5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1000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ct val="1000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ct val="1000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ct val="1000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ct val="1000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ct val="1000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ct val="1000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ct val="100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09520" y="1714490"/>
            <a:ext cx="10971372" cy="476886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109" marR="0" lvl="0" indent="82640" algn="l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90402" marR="0" lvl="1" indent="70047" algn="l" rtl="0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23696" marR="0" lvl="2" indent="89203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133173" marR="0" lvl="3" indent="19476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742652" marR="0" lvl="4" indent="19598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352130" marR="0" lvl="5" indent="1972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961608" marR="0" lvl="6" indent="19841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1086" marR="0" lvl="7" indent="19963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180565" marR="0" lvl="8" indent="20084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9447570" y="6589860"/>
            <a:ext cx="2742843" cy="2681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667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D8F1"/>
              </a:buClr>
              <a:buSzPct val="100000"/>
              <a:buFont typeface="Arial"/>
              <a:buNone/>
            </a:pPr>
            <a:fld id="{00000000-1234-1234-1234-123412341234}" type="slidenum">
              <a:rPr lang="zh-TW" sz="105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66675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5D8F1"/>
                </a:buClr>
                <a:buSzPct val="100000"/>
                <a:buFont typeface="Arial"/>
                <a:buNone/>
              </a:pPr>
              <a:t>‹#›</a:t>
            </a:fld>
            <a:r>
              <a:rPr lang="zh-TW" sz="1050" b="0" i="0" u="none" strike="noStrike" cap="none">
                <a:solidFill>
                  <a:srgbClr val="C5D8F1"/>
                </a:solidFill>
                <a:latin typeface="Arial"/>
                <a:ea typeface="Arial"/>
                <a:cs typeface="Arial"/>
                <a:sym typeface="Arial"/>
              </a:rPr>
              <a:t>-144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285672" y="476228"/>
            <a:ext cx="11714400" cy="952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Verdana"/>
              <a:buChar char="●"/>
              <a:defRPr sz="24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43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143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143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11619012" y="6477021"/>
            <a:ext cx="571500" cy="380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415545" y="593367"/>
            <a:ext cx="11359200" cy="763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415545" y="1536633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/>
          <a:lstStyle>
            <a:lvl1pPr marL="0" marR="0" lvl="0" indent="1524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11430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2"/>
              </a:buClr>
              <a:buSzPct val="1000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11295128" y="6217623"/>
            <a:ext cx="731400" cy="524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-825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fld id="{00000000-1234-1234-1234-123412341234}" type="slidenum">
              <a:rPr lang="zh-TW"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25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t>‹#›</a:t>
            </a:fld>
            <a:endParaRPr lang="zh-TW" sz="1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-1" y="941658"/>
            <a:ext cx="12190413" cy="141577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資源管控解決方案與應用程式中心</a:t>
            </a:r>
          </a:p>
          <a:p>
            <a:pPr algn="ctr"/>
            <a:r>
              <a:rPr lang="zh-TW" altLang="en-US" sz="32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讓您的 </a:t>
            </a:r>
            <a:r>
              <a:rPr lang="en-US" altLang="zh-TW" sz="32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32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搭載豐富應用同時也能發揮極致運作效能</a:t>
            </a:r>
            <a:endParaRPr lang="zh-TW" altLang="en-US" sz="32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344711" y="407843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資源監控</a:t>
            </a:r>
            <a:endParaRPr lang="zh-TW" altLang="en-US" sz="4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416149" y="5150006"/>
            <a:ext cx="214314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4000" b="1" dirty="0" err="1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Qboost</a:t>
            </a:r>
            <a:endParaRPr lang="zh-TW" altLang="en-US" sz="4000" b="1" dirty="0" smtClean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381222" y="414338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App</a:t>
            </a:r>
            <a:r>
              <a:rPr lang="zh-TW" altLang="en-US" sz="36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Center</a:t>
            </a:r>
            <a:endParaRPr lang="zh-TW" altLang="en-US" sz="36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094678" y="292893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桌面儀表板</a:t>
            </a:r>
            <a:endParaRPr lang="zh-TW" altLang="en-US" sz="4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5847" y="3158250"/>
            <a:ext cx="2161523" cy="205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Shape 265"/>
          <p:cNvSpPr txBox="1"/>
          <p:nvPr/>
        </p:nvSpPr>
        <p:spPr>
          <a:xfrm>
            <a:off x="236987" y="547772"/>
            <a:ext cx="11283878" cy="1138771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808795" y="1556791"/>
            <a:ext cx="10715700" cy="15150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置換空間：位於磁碟上的暫存空間，於實體記憶體占滿可時提供額外的記憶體。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若置換</a:t>
            </a: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空間所處的磁碟效能較低，將顯著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影響</a:t>
            </a:r>
            <a:r>
              <a:rPr lang="zh-TW" altLang="en-US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zh-TW" altLang="en-US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處理</a:t>
            </a: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效能。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QNAP NAS 支援主動將置換記憶體建立到已經使用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的</a:t>
            </a:r>
            <a:r>
              <a:rPr lang="zh-TW" altLang="en-US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</a:t>
            </a:r>
            <a:r>
              <a:rPr lang="zh-TW" altLang="en-US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中</a:t>
            </a: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提升 NAS 在繁忙環境下的抗壓性</a:t>
            </a:r>
            <a:r>
              <a:rPr lang="zh-TW" sz="2000" b="0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，</a:t>
            </a: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如：需同時開啟多個 </a:t>
            </a:r>
            <a:r>
              <a:rPr lang="en-US" alt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VM </a:t>
            </a: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的情境。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endParaRPr lang="zh-TW" sz="2000" b="0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2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0" y="500042"/>
            <a:ext cx="12190413" cy="936104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優先使用 SSD 作為記憶體置換空間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3809190" y="6429396"/>
            <a:ext cx="6643734" cy="3231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置換空間啟用時機</a:t>
            </a:r>
            <a:r>
              <a:rPr 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當 </a:t>
            </a:r>
            <a:r>
              <a:rPr lang="en-US" alt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僅有單顆 </a:t>
            </a:r>
            <a:r>
              <a:rPr lang="en-US" altLang="zh-TW" sz="1350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或 </a:t>
            </a:r>
            <a:r>
              <a:rPr lang="en-US" alt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M.2 SSD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，或雙顆一般 </a:t>
            </a:r>
            <a:r>
              <a:rPr lang="en-US" altLang="zh-TW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SSD </a:t>
            </a:r>
            <a:r>
              <a:rPr lang="zh-TW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時。</a:t>
            </a:r>
          </a:p>
          <a:p>
            <a:r>
              <a:rPr lang="en-US" altLang="en-US" sz="135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 </a:t>
            </a:r>
            <a:endParaRPr lang="zh-TW" altLang="en-US" sz="135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6738148" y="4243440"/>
            <a:ext cx="4286280" cy="13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03180" marR="0" lvl="0" indent="-444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A9EAE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智能的混合儲存系統 </a:t>
            </a:r>
          </a:p>
          <a:p>
            <a:pPr marL="203180" marR="0" lvl="0" indent="-4443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A9EAE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為用戶決定置換空間</a:t>
            </a:r>
          </a:p>
          <a:p>
            <a:pPr marL="203180" marR="0" lvl="0" indent="-4443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A9EAE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的存放位置與使用時機！</a:t>
            </a:r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064" y="7072338"/>
            <a:ext cx="6123522" cy="3000396"/>
          </a:xfrm>
          <a:prstGeom prst="roundRect">
            <a:avLst>
              <a:gd name="adj" fmla="val 2579"/>
            </a:avLst>
          </a:prstGeom>
          <a:noFill/>
          <a:ln>
            <a:noFill/>
          </a:ln>
        </p:spPr>
      </p:pic>
      <p:sp>
        <p:nvSpPr>
          <p:cNvPr id="271" name="Shape 271"/>
          <p:cNvSpPr/>
          <p:nvPr/>
        </p:nvSpPr>
        <p:spPr>
          <a:xfrm>
            <a:off x="3944420" y="3786190"/>
            <a:ext cx="2793728" cy="2304825"/>
          </a:xfrm>
          <a:prstGeom prst="rect">
            <a:avLst/>
          </a:prstGeom>
          <a:noFill/>
          <a:ln w="762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95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Shape 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356" y="3143248"/>
            <a:ext cx="6028610" cy="3000396"/>
          </a:xfrm>
          <a:prstGeom prst="roundRect">
            <a:avLst>
              <a:gd name="adj" fmla="val 1866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/>
        </p:nvSpPr>
        <p:spPr>
          <a:xfrm>
            <a:off x="-1" y="564174"/>
            <a:ext cx="12190413" cy="936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透過網路效能，隨時掌握傳輸效率</a:t>
            </a:r>
            <a:endParaRPr lang="zh-TW" sz="4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808794" y="1556791"/>
            <a:ext cx="11381764" cy="26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快速查看您的網路用量</a:t>
            </a: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：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網路總使用量。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單一網路介面卡使用量</a:t>
            </a: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Thunderbolt</a:t>
            </a:r>
            <a:r>
              <a:rPr lang="zh-TW" altLang="en-US" sz="2000" dirty="0" smtClean="0">
                <a:solidFill>
                  <a:srgbClr val="FF0000"/>
                </a:solidFill>
              </a:rPr>
              <a:t>™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獨家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USB QuickAcess</a:t>
            </a:r>
            <a:r>
              <a:rPr lang="zh-TW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zh-TW" sz="2000" b="1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量</a:t>
            </a:r>
            <a:r>
              <a:rPr lang="zh-TW" sz="2000" b="0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</a:p>
          <a:p>
            <a:pPr marL="0" marR="0" lvl="0" indent="-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200" b="1" i="0" u="none" strike="noStrike" cap="none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82" name="Shape 2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1868" y="3071810"/>
            <a:ext cx="7215238" cy="3138536"/>
          </a:xfrm>
          <a:prstGeom prst="roundRect">
            <a:avLst>
              <a:gd name="adj" fmla="val 2602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/>
        </p:nvSpPr>
        <p:spPr>
          <a:xfrm>
            <a:off x="236987" y="547772"/>
            <a:ext cx="11283878" cy="1138771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808795" y="1556791"/>
            <a:ext cx="10144196" cy="23083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分層分區最佳夥伴，從不同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儲存</a:t>
            </a:r>
            <a:r>
              <a:rPr lang="zh-TW" altLang="en-US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資源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、</a:t>
            </a: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不同應用程式完整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掌握</a:t>
            </a:r>
            <a:r>
              <a:rPr lang="zh-TW" altLang="en-US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zh-TW" altLang="en-US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4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的</a:t>
            </a: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效能！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支援儲存池、RAID、磁碟區、LUN、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磁碟的 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IOPS、延遲、吞吐量即時監控。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支援以應用程式群組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監控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中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各程序的資源用量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90" name="Shape 290"/>
          <p:cNvSpPr txBox="1"/>
          <p:nvPr/>
        </p:nvSpPr>
        <p:spPr>
          <a:xfrm>
            <a:off x="0" y="564639"/>
            <a:ext cx="12190413" cy="864097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完整監控整台 QNAP NAS 運作效能</a:t>
            </a:r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 l="325"/>
          <a:stretch/>
        </p:blipFill>
        <p:spPr>
          <a:xfrm>
            <a:off x="2237554" y="7072338"/>
            <a:ext cx="7358114" cy="3502227"/>
          </a:xfrm>
          <a:prstGeom prst="roundRect">
            <a:avLst>
              <a:gd name="adj" fmla="val 2319"/>
            </a:avLst>
          </a:prstGeom>
          <a:noFill/>
          <a:ln>
            <a:noFill/>
          </a:ln>
        </p:spPr>
      </p:pic>
      <p:pic>
        <p:nvPicPr>
          <p:cNvPr id="6" name="Shape 92"/>
          <p:cNvPicPr preferRelativeResize="0"/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023240" y="2714620"/>
            <a:ext cx="8143932" cy="3529746"/>
          </a:xfrm>
          <a:prstGeom prst="roundRect">
            <a:avLst>
              <a:gd name="adj" fmla="val 214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/>
        </p:nvSpPr>
        <p:spPr>
          <a:xfrm>
            <a:off x="-1" y="779050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RAID</a:t>
            </a: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量+磁碟活動</a:t>
            </a: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量</a:t>
            </a:r>
            <a:endParaRPr lang="en-US" altLang="zh-TW" sz="4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63500" algn="ctr">
              <a:buClr>
                <a:schemeClr val="lt1"/>
              </a:buClr>
              <a:buSzPct val="25000"/>
            </a:pP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隨時</a:t>
            </a: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監控您的分層分區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880232" y="2071678"/>
            <a:ext cx="5214974" cy="230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當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Qtier SSD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中的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RAID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量大幅降低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Clr>
                <a:srgbClr val="0F243E"/>
              </a:buClr>
              <a:buSzPct val="100000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至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磁碟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活動量了解每顆磁碟的健康狀況。</a:t>
            </a:r>
          </a:p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同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理，若是遇到磁碟區活動量變低，但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儲</a:t>
            </a:r>
            <a:endParaRPr lang="en-US" altLang="zh-TW" sz="20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Clr>
                <a:srgbClr val="0F243E"/>
              </a:buClr>
              <a:buSzPct val="100000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存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池活動量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不變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的情況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則可進一步了解目</a:t>
            </a:r>
            <a:endParaRPr lang="en-US" altLang="zh-TW" sz="20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Clr>
                <a:srgbClr val="0F243E"/>
              </a:buClr>
              <a:buSzPct val="100000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前正在處理的其他磁碟區的讀寫動作。</a:t>
            </a:r>
            <a:endParaRPr lang="zh-TW" sz="20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" name="圖片 4" descr="Application-Partition_TS-1685_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958" y="2143116"/>
            <a:ext cx="4500594" cy="419173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380958" y="2306887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監控儲存區</a:t>
            </a:r>
            <a:endParaRPr lang="zh-TW" alt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452528" y="2214554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虛擬機</a:t>
            </a: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儲存區</a:t>
            </a:r>
            <a:endParaRPr lang="zh-TW" alt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524098" y="2214554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網路共享</a:t>
            </a: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儲存區</a:t>
            </a:r>
            <a:endParaRPr lang="zh-TW" alt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667106" y="2306887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系統快取</a:t>
            </a:r>
            <a:endParaRPr lang="zh-TW" altLang="en-US" sz="1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-1" y="564736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隨時了解資料夾儲存空間</a:t>
            </a:r>
            <a:endParaRPr lang="zh-TW" altLang="en-US" sz="4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808794" y="1556791"/>
            <a:ext cx="10429948" cy="158645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前往［儲存資源］&gt;［儲存空間］，</a:t>
            </a:r>
            <a:r>
              <a:rPr 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立即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一目瞭然</a:t>
            </a:r>
            <a:endParaRPr 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目前資料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佔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空間</a:t>
            </a:r>
            <a:endParaRPr lang="zh-TW" sz="2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各資料夾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佔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空間</a:t>
            </a:r>
            <a:endParaRPr lang="zh-TW" sz="2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距離臨界警告值還有多少比例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310" name="Shape 3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7554" y="3000372"/>
            <a:ext cx="7517305" cy="3273354"/>
          </a:xfrm>
          <a:prstGeom prst="roundRect">
            <a:avLst>
              <a:gd name="adj" fmla="val 1570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/>
        </p:nvSpPr>
        <p:spPr>
          <a:xfrm>
            <a:off x="-1" y="564736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每個應用程序</a:t>
            </a: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讓</a:t>
            </a:r>
            <a:r>
              <a:rPr 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您</a:t>
            </a: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瞭若指掌</a:t>
            </a:r>
          </a:p>
        </p:txBody>
      </p:sp>
      <p:sp>
        <p:nvSpPr>
          <p:cNvPr id="318" name="Shape 318"/>
          <p:cNvSpPr txBox="1"/>
          <p:nvPr/>
        </p:nvSpPr>
        <p:spPr>
          <a:xfrm>
            <a:off x="737356" y="1556791"/>
            <a:ext cx="10429948" cy="230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當您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覺得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卡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卡不順的時候，可以透過資源監控了解目前每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App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所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消耗的資源。</a:t>
            </a: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ct val="100000"/>
              <a:buFont typeface="Arial" pitchFamily="34" charset="0"/>
              <a:buChar char="•"/>
            </a:pP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此外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，針對沒有需要的程序，可以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配合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Qboost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將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其排程化、暫停、或終止該程序，讓您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隨時</a:t>
            </a:r>
            <a:r>
              <a:rPr lang="zh-TW" sz="2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保持顛峰狀態。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None/>
            </a:pPr>
            <a:endParaRPr sz="2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319" name="Shape 319"/>
          <p:cNvPicPr preferRelativeResize="0"/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94546" y="2703103"/>
            <a:ext cx="7786742" cy="3405679"/>
          </a:xfrm>
          <a:prstGeom prst="roundRect">
            <a:avLst>
              <a:gd name="adj" fmla="val 2482"/>
            </a:avLst>
          </a:prstGeom>
          <a:noFill/>
          <a:ln>
            <a:noFill/>
          </a:ln>
        </p:spPr>
      </p:pic>
      <p:pic>
        <p:nvPicPr>
          <p:cNvPr id="320" name="Shape 320" descr="A_h_1_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536" y="3786190"/>
            <a:ext cx="2653000" cy="26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-1" y="1714488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buSzPct val="25000"/>
            </a:pPr>
            <a:r>
              <a:rPr lang="en-US" altLang="zh-TW" sz="9600" dirty="0" err="1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r>
              <a:rPr lang="zh-TW" sz="8000" i="0" u="none" strike="noStrike" cap="none" dirty="0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8000" dirty="0">
                <a:solidFill>
                  <a:srgbClr val="0066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0" y="2874376"/>
            <a:ext cx="121905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37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</a:t>
            </a:r>
            <a:r>
              <a:rPr lang="zh-TW" sz="37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NAS </a:t>
            </a:r>
            <a:r>
              <a:rPr lang="zh-TW" sz="3700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系統效能</a:t>
            </a:r>
          </a:p>
        </p:txBody>
      </p:sp>
      <p:pic>
        <p:nvPicPr>
          <p:cNvPr id="1026" name="Picture 2" descr="\\MARKETING\Marketing\TO 明俐\直播PPT\20170918_Qboost\素材\G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2776" y="2857496"/>
            <a:ext cx="6000792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Shape 380"/>
          <p:cNvSpPr txBox="1"/>
          <p:nvPr/>
        </p:nvSpPr>
        <p:spPr>
          <a:xfrm>
            <a:off x="5809485" y="1714488"/>
            <a:ext cx="5809500" cy="1809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Shape 381"/>
          <p:cNvSpPr txBox="1"/>
          <p:nvPr/>
        </p:nvSpPr>
        <p:spPr>
          <a:xfrm>
            <a:off x="6190438" y="2095491"/>
            <a:ext cx="47619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3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Shape 382"/>
          <p:cNvSpPr txBox="1"/>
          <p:nvPr/>
        </p:nvSpPr>
        <p:spPr>
          <a:xfrm>
            <a:off x="5999962" y="1523987"/>
            <a:ext cx="3999900" cy="1348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2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Shape 3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390" y="-3333797"/>
            <a:ext cx="6104015" cy="2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Shape 384"/>
          <p:cNvSpPr/>
          <p:nvPr/>
        </p:nvSpPr>
        <p:spPr>
          <a:xfrm>
            <a:off x="4031471" y="1142984"/>
            <a:ext cx="8158800" cy="2381100"/>
          </a:xfrm>
          <a:prstGeom prst="rect">
            <a:avLst/>
          </a:prstGeom>
          <a:solidFill>
            <a:srgbClr val="FFFF00">
              <a:alpha val="45880"/>
            </a:srgbClr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5" name="Shape 385" descr="報導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153" y="476229"/>
            <a:ext cx="5912700" cy="5143500"/>
          </a:xfrm>
          <a:prstGeom prst="roundRect">
            <a:avLst>
              <a:gd name="adj" fmla="val 3853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386" name="Shape 386" descr="煩惱人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3857" y="2857520"/>
            <a:ext cx="4394027" cy="426147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387" name="Shape 387"/>
          <p:cNvSpPr txBox="1"/>
          <p:nvPr/>
        </p:nvSpPr>
        <p:spPr>
          <a:xfrm>
            <a:off x="6488850" y="1428736"/>
            <a:ext cx="5333400" cy="2571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>
                <a:latin typeface="Microsoft JhengHei"/>
                <a:ea typeface="Microsoft JhengHei"/>
                <a:cs typeface="Microsoft JhengHei"/>
                <a:sym typeface="Microsoft JhengHei"/>
              </a:rPr>
              <a:t>你還在</a:t>
            </a:r>
          </a:p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>
                <a:latin typeface="Microsoft JhengHei"/>
                <a:ea typeface="Microsoft JhengHei"/>
                <a:cs typeface="Microsoft JhengHei"/>
                <a:sym typeface="Microsoft JhengHei"/>
              </a:rPr>
              <a:t>寶貴的時間嗎?</a:t>
            </a:r>
          </a:p>
        </p:txBody>
      </p:sp>
      <p:sp>
        <p:nvSpPr>
          <p:cNvPr id="388" name="Shape 388"/>
          <p:cNvSpPr txBox="1"/>
          <p:nvPr/>
        </p:nvSpPr>
        <p:spPr>
          <a:xfrm rot="409450">
            <a:off x="8158784" y="1165440"/>
            <a:ext cx="2898434" cy="1238491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7200" b="1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浪費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6571391" y="3818661"/>
            <a:ext cx="50478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zh-TW" sz="2700">
                <a:latin typeface="Microsoft JhengHei"/>
                <a:ea typeface="Microsoft JhengHei"/>
                <a:cs typeface="Microsoft JhengHei"/>
                <a:sym typeface="Microsoft JhengHei"/>
              </a:rPr>
              <a:t>三不五時系統的嚴重卡頓，</a:t>
            </a:r>
          </a:p>
          <a:p>
            <a:pPr lvl="0" algn="l" rtl="0">
              <a:spcBef>
                <a:spcPts val="0"/>
              </a:spcBef>
              <a:buClr>
                <a:srgbClr val="002060"/>
              </a:buClr>
              <a:buSzPct val="25000"/>
              <a:buFont typeface="Arial"/>
              <a:buNone/>
            </a:pPr>
            <a:r>
              <a:rPr lang="zh-TW" sz="2700">
                <a:latin typeface="Microsoft JhengHei"/>
                <a:ea typeface="Microsoft JhengHei"/>
                <a:cs typeface="Microsoft JhengHei"/>
                <a:sym typeface="Microsoft JhengHei"/>
              </a:rPr>
              <a:t>大幅降低工作效率</a:t>
            </a:r>
          </a:p>
        </p:txBody>
      </p:sp>
      <p:sp>
        <p:nvSpPr>
          <p:cNvPr id="390" name="Shape 390"/>
          <p:cNvSpPr/>
          <p:nvPr/>
        </p:nvSpPr>
        <p:spPr>
          <a:xfrm>
            <a:off x="11238061" y="3524251"/>
            <a:ext cx="571500" cy="12384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10761870" y="3524251"/>
            <a:ext cx="476400" cy="9525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Shape 397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386" y="2285992"/>
            <a:ext cx="3419709" cy="338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Shape 398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5675" y="2285995"/>
            <a:ext cx="3414392" cy="349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Shape 399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4725" y="2285991"/>
            <a:ext cx="3406144" cy="3381527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Shape 401"/>
          <p:cNvSpPr/>
          <p:nvPr/>
        </p:nvSpPr>
        <p:spPr>
          <a:xfrm>
            <a:off x="1380298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402" name="Shape 402"/>
          <p:cNvSpPr/>
          <p:nvPr/>
        </p:nvSpPr>
        <p:spPr>
          <a:xfrm>
            <a:off x="5095074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403" name="Shape 403"/>
          <p:cNvSpPr/>
          <p:nvPr/>
        </p:nvSpPr>
        <p:spPr>
          <a:xfrm>
            <a:off x="8738412" y="2952747"/>
            <a:ext cx="2095200" cy="1764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12" name="Shape 363"/>
          <p:cNvSpPr txBox="1"/>
          <p:nvPr/>
        </p:nvSpPr>
        <p:spPr>
          <a:xfrm>
            <a:off x="-1" y="707612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en-US" altLang="zh-TW" sz="8000" b="1" dirty="0" err="1" smtClean="0">
                <a:solidFill>
                  <a:srgbClr val="006666"/>
                </a:solidFill>
                <a:latin typeface="+mj-lt"/>
                <a:ea typeface="微軟正黑體" pitchFamily="34" charset="-120"/>
              </a:rPr>
              <a:t>Qboost</a:t>
            </a:r>
            <a:endParaRPr lang="zh-TW" altLang="en-US" sz="6000" b="1" dirty="0">
              <a:solidFill>
                <a:srgbClr val="006666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圖片 17" descr="P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999" y="500040"/>
            <a:ext cx="6572297" cy="5805529"/>
          </a:xfrm>
          <a:prstGeom prst="rect">
            <a:avLst/>
          </a:prstGeom>
        </p:spPr>
      </p:pic>
      <p:sp>
        <p:nvSpPr>
          <p:cNvPr id="411" name="Shape 411"/>
          <p:cNvSpPr txBox="1"/>
          <p:nvPr/>
        </p:nvSpPr>
        <p:spPr>
          <a:xfrm>
            <a:off x="285672" y="1238235"/>
            <a:ext cx="39048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3451442" y="714356"/>
            <a:ext cx="11359200" cy="45552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清理快取記憶體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清理置換記憶體</a:t>
            </a:r>
          </a:p>
        </p:txBody>
      </p:sp>
      <p:sp>
        <p:nvSpPr>
          <p:cNvPr id="413" name="Shape 413"/>
          <p:cNvSpPr txBox="1"/>
          <p:nvPr/>
        </p:nvSpPr>
        <p:spPr>
          <a:xfrm>
            <a:off x="4214320" y="2285992"/>
            <a:ext cx="20952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7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</a:p>
        </p:txBody>
      </p:sp>
      <p:sp>
        <p:nvSpPr>
          <p:cNvPr id="414" name="Shape 414"/>
          <p:cNvSpPr/>
          <p:nvPr/>
        </p:nvSpPr>
        <p:spPr>
          <a:xfrm>
            <a:off x="4523570" y="3357562"/>
            <a:ext cx="14286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400" i="0" u="none" strike="noStrike" cap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96</a:t>
            </a:r>
            <a:r>
              <a:rPr lang="zh-TW" sz="4400" i="0" u="none" strike="noStrike" cap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zh-TW" sz="4400" i="0" u="none" strike="noStrike" cap="non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4428634" y="5357826"/>
            <a:ext cx="2095200" cy="492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417" name="Shape 417"/>
          <p:cNvSpPr txBox="1"/>
          <p:nvPr/>
        </p:nvSpPr>
        <p:spPr>
          <a:xfrm>
            <a:off x="7381090" y="5357826"/>
            <a:ext cx="2095200" cy="492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加速中</a:t>
            </a:r>
            <a:r>
              <a:rPr lang="zh-TW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7095338" y="2302181"/>
            <a:ext cx="2095200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555"/>
              <a:buFont typeface="Arial"/>
              <a:buNone/>
            </a:pPr>
            <a:r>
              <a:rPr lang="zh-TW" sz="27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2700" dirty="0">
              <a:solidFill>
                <a:schemeClr val="lt1"/>
              </a:solidFill>
            </a:endParaRPr>
          </a:p>
        </p:txBody>
      </p:sp>
      <p:pic>
        <p:nvPicPr>
          <p:cNvPr id="419" name="Shape 419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112948" y="3383479"/>
            <a:ext cx="3083008" cy="308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Shape 420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383268" y="3442460"/>
            <a:ext cx="3082979" cy="3082979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Shape 421"/>
          <p:cNvSpPr/>
          <p:nvPr/>
        </p:nvSpPr>
        <p:spPr>
          <a:xfrm>
            <a:off x="190434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53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9" name="Shape 414"/>
          <p:cNvSpPr/>
          <p:nvPr/>
        </p:nvSpPr>
        <p:spPr>
          <a:xfrm>
            <a:off x="4595008" y="3929066"/>
            <a:ext cx="1428600" cy="857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400" i="0" u="none" strike="noStrike" cap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67</a:t>
            </a:r>
            <a:r>
              <a:rPr lang="zh-TW" sz="4400" i="0" u="none" strike="noStrike" cap="none" dirty="0" smtClean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zh-TW" sz="4400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78566148_x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281070"/>
            <a:ext cx="12190413" cy="8139070"/>
          </a:xfrm>
          <a:prstGeom prst="rect">
            <a:avLst/>
          </a:prstGeom>
        </p:spPr>
      </p:pic>
      <p:sp>
        <p:nvSpPr>
          <p:cNvPr id="217" name="Shape 217"/>
          <p:cNvSpPr/>
          <p:nvPr/>
        </p:nvSpPr>
        <p:spPr>
          <a:xfrm>
            <a:off x="0" y="4000504"/>
            <a:ext cx="12190413" cy="164193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415547" y="4142240"/>
            <a:ext cx="11359318" cy="1285884"/>
          </a:xfrm>
          <a:prstGeom prst="rect">
            <a:avLst/>
          </a:prstGeom>
          <a:noFill/>
          <a:ln>
            <a:noFill/>
          </a:ln>
        </p:spPr>
        <p:txBody>
          <a:bodyPr wrap="square" lIns="121850" tIns="121850" rIns="121850" bIns="121850" anchor="t" anchorCtr="0">
            <a:noAutofit/>
          </a:bodyPr>
          <a:lstStyle/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您的問題，我們解決：</a:t>
            </a:r>
            <a:r>
              <a:rPr lang="zh-TW" sz="400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/>
            </a:r>
            <a:br>
              <a:rPr lang="zh-TW" sz="400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</a:br>
            <a:r>
              <a:rPr 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en-US" alt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儲存</a:t>
            </a:r>
            <a:r>
              <a:rPr lang="zh-TW" sz="30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架構日趨複雜，如何才能讓系統與效能問題一眼</a:t>
            </a:r>
            <a:r>
              <a:rPr 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看穿</a:t>
            </a:r>
            <a:r>
              <a:rPr lang="en-US" alt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3000" b="1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?</a:t>
            </a:r>
            <a:endParaRPr lang="zh-TW" sz="3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Shape 428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8515" y="476233"/>
            <a:ext cx="7479184" cy="5842534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Shape 429"/>
          <p:cNvSpPr txBox="1"/>
          <p:nvPr/>
        </p:nvSpPr>
        <p:spPr>
          <a:xfrm>
            <a:off x="7224218" y="2975800"/>
            <a:ext cx="3683400" cy="2715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947"/>
              <a:buFont typeface="Arial"/>
              <a:buNone/>
            </a:pPr>
            <a:r>
              <a:rPr lang="zh-TW" sz="19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﹝一鍵</a:t>
            </a:r>
            <a:r>
              <a:rPr lang="zh-TW" sz="19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清理﹞會</a:t>
            </a:r>
            <a:r>
              <a:rPr lang="zh-TW" sz="19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刪除下列檔案：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dirty="0">
              <a:solidFill>
                <a:srgbClr val="7777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6096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zh-TW" sz="19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冗餘的系統檔案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6096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Char char="●"/>
            </a:pPr>
            <a:r>
              <a:rPr lang="zh-TW" sz="19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資源回收桶檔案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9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3750"/>
              <a:buFont typeface="Arial"/>
              <a:buNone/>
            </a:pPr>
            <a:endParaRPr sz="1600" b="0" i="0" u="none" strike="noStrike" cap="none" dirty="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7985293" y="4191005"/>
            <a:ext cx="285600" cy="2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Shape 431"/>
          <p:cNvSpPr txBox="1"/>
          <p:nvPr/>
        </p:nvSpPr>
        <p:spPr>
          <a:xfrm>
            <a:off x="285672" y="1238235"/>
            <a:ext cx="39048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432" name="Shape 432"/>
          <p:cNvSpPr/>
          <p:nvPr/>
        </p:nvSpPr>
        <p:spPr>
          <a:xfrm>
            <a:off x="190434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5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433" name="Shape 433"/>
          <p:cNvSpPr txBox="1">
            <a:spLocks noGrp="1"/>
          </p:cNvSpPr>
          <p:nvPr>
            <p:ph type="body" idx="1"/>
          </p:nvPr>
        </p:nvSpPr>
        <p:spPr>
          <a:xfrm>
            <a:off x="3523438" y="642918"/>
            <a:ext cx="4822405" cy="1392301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刪除冗餘的系統檔案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2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清空資源回收桶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3594876" y="2285992"/>
            <a:ext cx="3500462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555"/>
              <a:buFont typeface="Arial"/>
              <a:buNone/>
            </a:pPr>
            <a:r>
              <a:rPr lang="zh-TW" sz="27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</p:txBody>
      </p:sp>
      <p:sp>
        <p:nvSpPr>
          <p:cNvPr id="435" name="Shape 435"/>
          <p:cNvSpPr txBox="1"/>
          <p:nvPr/>
        </p:nvSpPr>
        <p:spPr>
          <a:xfrm>
            <a:off x="7332210" y="2286015"/>
            <a:ext cx="3335028" cy="5337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555"/>
              <a:buFont typeface="Arial"/>
              <a:buNone/>
            </a:pPr>
            <a:r>
              <a:rPr lang="zh-TW" sz="27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檔案清理設定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2700" dirty="0">
              <a:solidFill>
                <a:schemeClr val="lt1"/>
              </a:solidFill>
            </a:endParaRPr>
          </a:p>
        </p:txBody>
      </p:sp>
      <p:sp>
        <p:nvSpPr>
          <p:cNvPr id="436" name="Shape 436"/>
          <p:cNvSpPr txBox="1"/>
          <p:nvPr/>
        </p:nvSpPr>
        <p:spPr>
          <a:xfrm>
            <a:off x="4523570" y="5357826"/>
            <a:ext cx="2095200" cy="492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2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pic>
        <p:nvPicPr>
          <p:cNvPr id="437" name="Shape 437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1">
            <a:off x="53852" y="3484872"/>
            <a:ext cx="3131545" cy="3131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Shape 438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1">
            <a:off x="350281" y="3451946"/>
            <a:ext cx="3131546" cy="3131546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Shape 439"/>
          <p:cNvSpPr txBox="1"/>
          <p:nvPr/>
        </p:nvSpPr>
        <p:spPr>
          <a:xfrm>
            <a:off x="7800376" y="4476600"/>
            <a:ext cx="29175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1600">
                <a:solidFill>
                  <a:srgbClr val="00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注意：檔案會被永久刪除。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Shape 44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9484" y="666731"/>
            <a:ext cx="7536992" cy="4714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71472" y="3047997"/>
            <a:ext cx="5693718" cy="5693718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4952198" y="1785926"/>
            <a:ext cx="5786478" cy="2821061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7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當安裝的應用程式過多</a:t>
            </a:r>
            <a:r>
              <a:rPr lang="zh-TW" sz="37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altLang="en-US" sz="37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佔</a:t>
            </a:r>
            <a:r>
              <a:rPr lang="zh-TW" sz="37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</a:t>
            </a:r>
            <a:r>
              <a:rPr lang="zh-TW" sz="37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大量記憶體，一鍵加速也無法有效釋放快取記憶體怎麼辦？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Shape 452"/>
          <p:cNvSpPr/>
          <p:nvPr/>
        </p:nvSpPr>
        <p:spPr>
          <a:xfrm>
            <a:off x="571386" y="476229"/>
            <a:ext cx="11047800" cy="1809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Shape 453"/>
          <p:cNvSpPr txBox="1"/>
          <p:nvPr/>
        </p:nvSpPr>
        <p:spPr>
          <a:xfrm>
            <a:off x="1238054" y="1238235"/>
            <a:ext cx="3047700" cy="7620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300" b="1"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454" name="Shape 454"/>
          <p:cNvSpPr/>
          <p:nvPr/>
        </p:nvSpPr>
        <p:spPr>
          <a:xfrm>
            <a:off x="1142815" y="476229"/>
            <a:ext cx="2637600" cy="9441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5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455" name="Shape 455"/>
          <p:cNvSpPr/>
          <p:nvPr/>
        </p:nvSpPr>
        <p:spPr>
          <a:xfrm>
            <a:off x="666624" y="4572008"/>
            <a:ext cx="4952400" cy="1354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7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平日沒時間使用</a:t>
            </a:r>
            <a:r>
              <a:rPr lang="zh-TW" sz="2700" dirty="0">
                <a:solidFill>
                  <a:schemeClr val="dk1"/>
                </a:solidFill>
              </a:rPr>
              <a:t>OceanKTV</a:t>
            </a:r>
            <a:r>
              <a:rPr lang="zh-TW" sz="27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，僅在假日時才有空歡唱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7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雖未使用但還是佔記憶體空間</a:t>
            </a:r>
          </a:p>
        </p:txBody>
      </p:sp>
      <p:sp>
        <p:nvSpPr>
          <p:cNvPr id="456" name="Shape 456"/>
          <p:cNvSpPr txBox="1"/>
          <p:nvPr/>
        </p:nvSpPr>
        <p:spPr>
          <a:xfrm>
            <a:off x="666624" y="3714752"/>
            <a:ext cx="5047800" cy="952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2987"/>
              </a:buClr>
              <a:buSzPct val="25000"/>
              <a:buFont typeface="Arial"/>
              <a:buNone/>
            </a:pPr>
            <a:r>
              <a:rPr lang="zh-TW" sz="4000" b="1" dirty="0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手動排程</a:t>
            </a:r>
            <a:r>
              <a:rPr lang="zh-TW" sz="4000" b="1" i="0" u="none" strike="noStrike" cap="none" dirty="0">
                <a:solidFill>
                  <a:srgbClr val="5F2987"/>
                </a:solidFill>
                <a:latin typeface="Arial"/>
                <a:ea typeface="Arial"/>
                <a:cs typeface="Arial"/>
                <a:sym typeface="Arial"/>
              </a:rPr>
              <a:t> OceanKTV</a:t>
            </a:r>
          </a:p>
        </p:txBody>
      </p:sp>
      <p:pic>
        <p:nvPicPr>
          <p:cNvPr id="457" name="Shape 457" descr="OceanKTV 圖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9860" y="2571744"/>
            <a:ext cx="5880368" cy="3503993"/>
          </a:xfrm>
          <a:prstGeom prst="roundRect">
            <a:avLst>
              <a:gd name="adj" fmla="val 3450"/>
            </a:avLst>
          </a:prstGeom>
          <a:noFill/>
          <a:ln>
            <a:noFill/>
          </a:ln>
        </p:spPr>
      </p:pic>
      <p:pic>
        <p:nvPicPr>
          <p:cNvPr id="458" name="Shape 458" descr="OceanKTV _51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863" y="2571744"/>
            <a:ext cx="1141030" cy="114103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Shape 459"/>
          <p:cNvSpPr txBox="1"/>
          <p:nvPr/>
        </p:nvSpPr>
        <p:spPr>
          <a:xfrm>
            <a:off x="4095198" y="761981"/>
            <a:ext cx="6952200" cy="1238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對各應用程式排定啟用/停用時程</a:t>
            </a:r>
          </a:p>
          <a:p>
            <a:pPr marL="609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3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更有效的系統資源分配</a:t>
            </a:r>
          </a:p>
        </p:txBody>
      </p:sp>
      <p:pic>
        <p:nvPicPr>
          <p:cNvPr id="460" name="Shape 4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28533" y="-5806909"/>
            <a:ext cx="5871300" cy="3333600"/>
          </a:xfrm>
          <a:prstGeom prst="roundRect">
            <a:avLst>
              <a:gd name="adj" fmla="val 3672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462" name="Shape 462"/>
          <p:cNvSpPr/>
          <p:nvPr/>
        </p:nvSpPr>
        <p:spPr>
          <a:xfrm rot="-5400000">
            <a:off x="5190369" y="-4425696"/>
            <a:ext cx="571500" cy="6666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Shape 463"/>
          <p:cNvSpPr/>
          <p:nvPr/>
        </p:nvSpPr>
        <p:spPr>
          <a:xfrm>
            <a:off x="4571390" y="-4282899"/>
            <a:ext cx="571500" cy="285600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71"/>
          <p:cNvSpPr txBox="1">
            <a:spLocks noGrp="1"/>
          </p:cNvSpPr>
          <p:nvPr>
            <p:ph type="title"/>
          </p:nvPr>
        </p:nvSpPr>
        <p:spPr>
          <a:xfrm>
            <a:off x="-1" y="1500174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buSzPct val="25000"/>
            </a:pPr>
            <a:r>
              <a:rPr lang="zh-TW" altLang="en-US" sz="8000" dirty="0" smtClean="0">
                <a:solidFill>
                  <a:srgbClr val="0066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實機操作 </a:t>
            </a:r>
            <a:r>
              <a:rPr lang="en-US" altLang="zh-TW" sz="8000" dirty="0" err="1" smtClean="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r>
              <a:rPr lang="zh-TW" altLang="en-US" sz="8000" dirty="0" smtClean="0">
                <a:solidFill>
                  <a:srgbClr val="0066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sz="8000" dirty="0">
              <a:solidFill>
                <a:srgbClr val="0066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374"/>
          <p:cNvSpPr txBox="1"/>
          <p:nvPr/>
        </p:nvSpPr>
        <p:spPr>
          <a:xfrm>
            <a:off x="0" y="2660062"/>
            <a:ext cx="121905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algn="ctr">
              <a:buClr>
                <a:srgbClr val="002060"/>
              </a:buClr>
              <a:buSzPct val="25000"/>
            </a:pPr>
            <a:r>
              <a:rPr lang="zh-TW" altLang="en-US" sz="37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一鍵加速、一鍵清理、分時管理</a:t>
            </a:r>
            <a:endParaRPr lang="zh-TW" altLang="en-US" sz="37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Picture 2" descr="\\MARKETING\Marketing\TO 明俐\直播PPT\20170918_Qboost\素材\E_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9256" y="3000372"/>
            <a:ext cx="3714776" cy="371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Shape 476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9484" y="3732055"/>
            <a:ext cx="4554975" cy="4554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8" name="Shape 478"/>
          <p:cNvGrpSpPr/>
          <p:nvPr/>
        </p:nvGrpSpPr>
        <p:grpSpPr>
          <a:xfrm>
            <a:off x="1714275" y="2521679"/>
            <a:ext cx="2656134" cy="2656334"/>
            <a:chOff x="1336929" y="1899251"/>
            <a:chExt cx="1992300" cy="1992300"/>
          </a:xfrm>
        </p:grpSpPr>
        <p:sp>
          <p:nvSpPr>
            <p:cNvPr id="479" name="Shape 479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Shape 480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Shape 481"/>
            <p:cNvSpPr/>
            <p:nvPr/>
          </p:nvSpPr>
          <p:spPr>
            <a:xfrm>
              <a:off x="1500171" y="2415328"/>
              <a:ext cx="1571700" cy="128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zh-TW" sz="320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一鍵加速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24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釋放記憶體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24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提升運行速度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Shape 482"/>
          <p:cNvGrpSpPr/>
          <p:nvPr/>
        </p:nvGrpSpPr>
        <p:grpSpPr>
          <a:xfrm>
            <a:off x="4772551" y="1000108"/>
            <a:ext cx="2656193" cy="2952864"/>
            <a:chOff x="3452912" y="541897"/>
            <a:chExt cx="1992344" cy="2214704"/>
          </a:xfrm>
        </p:grpSpPr>
        <p:sp>
          <p:nvSpPr>
            <p:cNvPr id="483" name="Shape 483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Shape 484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3643312" y="1000101"/>
              <a:ext cx="1571700" cy="175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19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zh-TW" sz="3200" b="1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一鍵清理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24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清理垃圾檔案回收儲存空間</a:t>
              </a:r>
            </a:p>
          </p:txBody>
        </p:sp>
      </p:grpSp>
      <p:grpSp>
        <p:nvGrpSpPr>
          <p:cNvPr id="486" name="Shape 486"/>
          <p:cNvGrpSpPr/>
          <p:nvPr/>
        </p:nvGrpSpPr>
        <p:grpSpPr>
          <a:xfrm>
            <a:off x="7915571" y="2521655"/>
            <a:ext cx="2656134" cy="2656334"/>
            <a:chOff x="5500675" y="1857351"/>
            <a:chExt cx="1992300" cy="1992300"/>
          </a:xfrm>
        </p:grpSpPr>
        <p:sp>
          <p:nvSpPr>
            <p:cNvPr id="487" name="Shape 487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Shape 488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endParaRPr sz="37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Shape 489"/>
            <p:cNvSpPr/>
            <p:nvPr/>
          </p:nvSpPr>
          <p:spPr>
            <a:xfrm>
              <a:off x="5663912" y="2392402"/>
              <a:ext cx="16227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25" rIns="121900" bIns="609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320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分時管理</a:t>
              </a:r>
            </a:p>
            <a:p>
              <a:pPr lvl="0" algn="ctr" rtl="0">
                <a:spcBef>
                  <a:spcPts val="0"/>
                </a:spcBef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24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有效分配系統資源</a:t>
              </a:r>
            </a:p>
          </p:txBody>
        </p:sp>
      </p:grpSp>
      <p:pic>
        <p:nvPicPr>
          <p:cNvPr id="490" name="Shape 490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9484" y="3732079"/>
            <a:ext cx="4554975" cy="455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/>
          <p:nvPr/>
        </p:nvSpPr>
        <p:spPr>
          <a:xfrm rot="1480834">
            <a:off x="7047490" y="3922599"/>
            <a:ext cx="571177" cy="571450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63"/>
          <p:cNvSpPr txBox="1"/>
          <p:nvPr/>
        </p:nvSpPr>
        <p:spPr>
          <a:xfrm>
            <a:off x="1666050" y="548679"/>
            <a:ext cx="10452924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006666"/>
                </a:solidFill>
                <a:latin typeface="微軟正黑體" pitchFamily="34" charset="-120"/>
                <a:ea typeface="微軟正黑體" pitchFamily="34" charset="-120"/>
              </a:rPr>
              <a:t>三大解決方案</a:t>
            </a:r>
            <a:endParaRPr lang="zh-TW" altLang="en-US" sz="4400" b="1" dirty="0">
              <a:solidFill>
                <a:srgbClr val="0066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zh-TW" altLang="en-US" sz="4400" dirty="0">
                <a:solidFill>
                  <a:srgbClr val="00666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常見問題討論</a:t>
            </a:r>
          </a:p>
        </p:txBody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772735" y="1536633"/>
            <a:ext cx="10037379" cy="45552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問：資源監控中的記憶體用量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Qboost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裡面</a:t>
            </a:r>
            <a:r>
              <a:rPr 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的資訊不太一樣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，應該</a:t>
            </a:r>
            <a:r>
              <a:rPr 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要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如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何解</a:t>
            </a:r>
            <a:r>
              <a:rPr 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讀使用？</a:t>
            </a:r>
          </a:p>
          <a:p>
            <a:pPr marL="0" lvl="0" indent="0" rtl="0">
              <a:buNone/>
            </a:pP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答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：資源監控顯示記憶體使用量；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Qboost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顯示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剩餘多少可用記憶體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rt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兩者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表示的意涵相同。資源監控是監控的工具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Qboost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執行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動作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rt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與處置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的工具，兩者可搭配一起使用。</a:t>
            </a:r>
          </a:p>
        </p:txBody>
      </p:sp>
      <p:pic>
        <p:nvPicPr>
          <p:cNvPr id="10" name="圖片 9" descr="2017-11-28_1434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726" y="3714752"/>
            <a:ext cx="1685766" cy="2444361"/>
          </a:xfrm>
          <a:prstGeom prst="roundRect">
            <a:avLst>
              <a:gd name="adj" fmla="val 4898"/>
            </a:avLst>
          </a:prstGeom>
        </p:spPr>
      </p:pic>
      <p:sp>
        <p:nvSpPr>
          <p:cNvPr id="12" name="圓角矩形 11"/>
          <p:cNvSpPr/>
          <p:nvPr/>
        </p:nvSpPr>
        <p:spPr>
          <a:xfrm>
            <a:off x="2880496" y="4500570"/>
            <a:ext cx="3214710" cy="1643074"/>
          </a:xfrm>
          <a:prstGeom prst="roundRect">
            <a:avLst>
              <a:gd name="adj" fmla="val 931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3666314" y="4286256"/>
            <a:ext cx="17145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zh-TW" altLang="en-US" sz="18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資源監控</a:t>
            </a:r>
            <a:endParaRPr lang="zh-TW" altLang="en-US" sz="18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\\MARKETING\Marketing\TO 明俐\直播PPT\20171128_NAS 實用工具大剖析(資源監控與App Center設計揭密)\素材\Resource Moniter ic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5056" y="4214818"/>
            <a:ext cx="462762" cy="462762"/>
          </a:xfrm>
          <a:prstGeom prst="rect">
            <a:avLst/>
          </a:prstGeom>
          <a:noFill/>
        </p:spPr>
      </p:pic>
      <p:pic>
        <p:nvPicPr>
          <p:cNvPr id="14" name="圖片 13" descr="2017-11-28_14392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372" y="4714884"/>
            <a:ext cx="3000396" cy="1234495"/>
          </a:xfrm>
          <a:prstGeom prst="rect">
            <a:avLst/>
          </a:prstGeom>
        </p:spPr>
      </p:pic>
      <p:pic>
        <p:nvPicPr>
          <p:cNvPr id="15" name="圖片 14" descr="2017-11-28_14390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9805" y="4714884"/>
            <a:ext cx="212599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dirty="0">
                <a:solidFill>
                  <a:srgbClr val="00666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常見問題討論</a:t>
            </a:r>
          </a:p>
        </p:txBody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772735" y="1536633"/>
            <a:ext cx="10394569" cy="45552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>
              <a:buNone/>
            </a:pP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問：QTS的記憶體配置到底是如何運作？為什麼我的NAS執行一段時間後，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>
              <a:buNone/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閒置系統記憶體會自動變少？</a:t>
            </a:r>
          </a:p>
          <a:p>
            <a:pPr marL="0">
              <a:buNone/>
            </a:pP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答：可用記憶體的數量是閒置記憶體、緩衝記憶體、快取記憶體和其他可回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收記憶體的總和。系統可暫時將閒置記憶體做為快取、緩衝和其他目的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來增進運作效率，所以一段時間後閒置記憶體變少是QTS正常使用記憶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體的現象。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pic>
        <p:nvPicPr>
          <p:cNvPr id="510" name="Shape 5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3717" y="4286256"/>
            <a:ext cx="402907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Shape 5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306" y="5038724"/>
            <a:ext cx="2690950" cy="24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285672" y="547936"/>
            <a:ext cx="11714400" cy="8808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zh-TW" altLang="en-US" sz="4400" dirty="0">
                <a:solidFill>
                  <a:srgbClr val="00666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常見問題討論</a:t>
            </a:r>
          </a:p>
        </p:txBody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808236" y="2214554"/>
            <a:ext cx="10501944" cy="387727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問：甚麼時機點使用一鍵加速可以獲得最大效益？</a:t>
            </a:r>
          </a:p>
          <a:p>
            <a:pPr marL="0" lvl="0">
              <a:buNone/>
            </a:pP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答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：如果 NAS 的可用記憶體不足，則可能使用置換記憶體來進行快取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處理，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  　 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這</a:t>
            </a: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將使 NAS 的執行效能大幅地下降</a:t>
            </a:r>
            <a:r>
              <a:rPr 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此時使用一鍵加速可以回收閒置記</a:t>
            </a:r>
            <a:endParaRPr lang="en-US" altLang="zh-TW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>
              <a:buNone/>
            </a:pP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憶體，並減少使用置換記憶體空間，以提高 </a:t>
            </a:r>
            <a:r>
              <a:rPr lang="en-US" altLang="zh-TW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的操作效率。</a:t>
            </a:r>
            <a:endParaRPr lang="zh-TW" altLang="en-US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71"/>
          <p:cNvSpPr txBox="1">
            <a:spLocks/>
          </p:cNvSpPr>
          <p:nvPr/>
        </p:nvSpPr>
        <p:spPr>
          <a:xfrm>
            <a:off x="-1" y="2428868"/>
            <a:ext cx="12190413" cy="880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tabLst/>
              <a:defRPr/>
            </a:pPr>
            <a:r>
              <a:rPr lang="en-US" altLang="zh-TW" sz="9600" b="1" dirty="0" smtClean="0">
                <a:solidFill>
                  <a:srgbClr val="C00000"/>
                </a:solidFill>
                <a:ea typeface="Microsoft JhengHei"/>
              </a:rPr>
              <a:t>APP Center</a:t>
            </a:r>
            <a:endParaRPr kumimoji="0" lang="zh-TW" sz="8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Shape 374"/>
          <p:cNvSpPr txBox="1"/>
          <p:nvPr/>
        </p:nvSpPr>
        <p:spPr>
          <a:xfrm>
            <a:off x="0" y="3588756"/>
            <a:ext cx="12190500" cy="697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algn="ctr">
              <a:buClr>
                <a:srgbClr val="002060"/>
              </a:buClr>
              <a:buSzPct val="25000"/>
            </a:pPr>
            <a:r>
              <a:rPr lang="zh-TW" altLang="en-US" sz="37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隨選即裝，</a:t>
            </a:r>
            <a:r>
              <a:rPr lang="en-US" altLang="zh-TW" sz="37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37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應用無限可能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endParaRPr lang="zh-TW" sz="37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/>
          <p:nvPr/>
        </p:nvSpPr>
        <p:spPr>
          <a:xfrm>
            <a:off x="-905718" y="4097621"/>
            <a:ext cx="7132800" cy="1505700"/>
          </a:xfrm>
          <a:prstGeom prst="parallelogram">
            <a:avLst>
              <a:gd name="adj" fmla="val 25000"/>
            </a:avLst>
          </a:prstGeom>
          <a:solidFill>
            <a:srgbClr val="C0000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Shape 533"/>
          <p:cNvSpPr/>
          <p:nvPr/>
        </p:nvSpPr>
        <p:spPr>
          <a:xfrm>
            <a:off x="-395429" y="2000240"/>
            <a:ext cx="7132800" cy="1505700"/>
          </a:xfrm>
          <a:prstGeom prst="parallelogram">
            <a:avLst>
              <a:gd name="adj" fmla="val 25000"/>
            </a:avLst>
          </a:prstGeom>
          <a:solidFill>
            <a:srgbClr val="C00000"/>
          </a:solidFill>
          <a:ln>
            <a:noFill/>
          </a:ln>
        </p:spPr>
        <p:txBody>
          <a:bodyPr wrap="square" lIns="121900" tIns="60925" rIns="121900" bIns="60925" anchor="ctr" anchorCtr="0">
            <a:noAutofit/>
          </a:bodyPr>
          <a:lstStyle/>
          <a:p>
            <a:pPr marL="0" marR="0" lvl="0" indent="-120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Shape 534"/>
          <p:cNvSpPr txBox="1"/>
          <p:nvPr/>
        </p:nvSpPr>
        <p:spPr>
          <a:xfrm>
            <a:off x="594480" y="2071678"/>
            <a:ext cx="6072230" cy="17799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ct val="46875"/>
              <a:buFont typeface="Arial"/>
              <a:buNone/>
            </a:pPr>
            <a:r>
              <a:rPr lang="zh-TW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App Center 為一供使用者下載應用程式及開發者上傳之平台</a:t>
            </a:r>
          </a:p>
        </p:txBody>
      </p:sp>
      <p:sp>
        <p:nvSpPr>
          <p:cNvPr id="535" name="Shape 535"/>
          <p:cNvSpPr txBox="1"/>
          <p:nvPr/>
        </p:nvSpPr>
        <p:spPr>
          <a:xfrm>
            <a:off x="594480" y="4237692"/>
            <a:ext cx="5000660" cy="11136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多樣化應用程式隨選安裝，NAS 功能大無限</a:t>
            </a:r>
          </a:p>
        </p:txBody>
      </p:sp>
      <p:sp>
        <p:nvSpPr>
          <p:cNvPr id="536" name="Shape 536"/>
          <p:cNvSpPr txBox="1"/>
          <p:nvPr/>
        </p:nvSpPr>
        <p:spPr>
          <a:xfrm>
            <a:off x="6978563" y="5565914"/>
            <a:ext cx="246300" cy="4104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25" rIns="121900" bIns="60925" anchor="t" anchorCtr="0">
            <a:noAutofit/>
          </a:bodyPr>
          <a:lstStyle/>
          <a:p>
            <a:pPr marL="0" marR="0" lvl="0" indent="-120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Shape 537"/>
          <p:cNvSpPr txBox="1">
            <a:spLocks noGrp="1"/>
          </p:cNvSpPr>
          <p:nvPr>
            <p:ph type="ctrTitle"/>
          </p:nvPr>
        </p:nvSpPr>
        <p:spPr>
          <a:xfrm>
            <a:off x="-1" y="571480"/>
            <a:ext cx="12190413" cy="836256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您所知道的APP 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Center</a:t>
            </a:r>
            <a:endParaRPr lang="zh-TW" altLang="en-US" sz="4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8" name="Picture 2" descr="\\MARKETING\Marketing\MarketingMaterials\素材\_icons\2016\App Cent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5404" y="2000240"/>
            <a:ext cx="3571900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2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23306" y="7572404"/>
            <a:ext cx="7037666" cy="3357586"/>
          </a:xfrm>
          <a:prstGeom prst="roundRect">
            <a:avLst>
              <a:gd name="adj" fmla="val 3437"/>
            </a:avLst>
          </a:prstGeom>
          <a:noFill/>
          <a:ln>
            <a:noFill/>
          </a:ln>
        </p:spPr>
      </p:pic>
      <p:sp>
        <p:nvSpPr>
          <p:cNvPr id="8" name="Shape 240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400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桌面儀表板</a:t>
            </a:r>
          </a:p>
        </p:txBody>
      </p:sp>
      <p:sp>
        <p:nvSpPr>
          <p:cNvPr id="11" name="Shape 243"/>
          <p:cNvSpPr/>
          <p:nvPr/>
        </p:nvSpPr>
        <p:spPr>
          <a:xfrm rot="-5400000">
            <a:off x="4162389" y="8719403"/>
            <a:ext cx="793800" cy="5000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329"/>
          <p:cNvSpPr/>
          <p:nvPr/>
        </p:nvSpPr>
        <p:spPr>
          <a:xfrm>
            <a:off x="9238479" y="7500966"/>
            <a:ext cx="357190" cy="31069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5" name="Shape 2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23768" y="1785926"/>
            <a:ext cx="457200" cy="36195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10" name="Shape 227"/>
          <p:cNvSpPr txBox="1"/>
          <p:nvPr/>
        </p:nvSpPr>
        <p:spPr>
          <a:xfrm>
            <a:off x="857256" y="1556791"/>
            <a:ext cx="11381618" cy="10863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可在桌面直接瀏覽各式重要基本資訊</a:t>
            </a:r>
          </a:p>
          <a:p>
            <a:pPr>
              <a:buClr>
                <a:srgbClr val="0F243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系統發生問題時，桌面儀表板將會發出警告</a:t>
            </a:r>
          </a:p>
          <a:p>
            <a:pPr>
              <a:buClr>
                <a:srgbClr val="0F243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支援拖拉，將需要監控的重點資訊釘選至桌面</a:t>
            </a:r>
          </a:p>
        </p:txBody>
      </p:sp>
      <p:pic>
        <p:nvPicPr>
          <p:cNvPr id="13" name="Shape 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0217" y="2714620"/>
            <a:ext cx="7824079" cy="3500462"/>
          </a:xfrm>
          <a:prstGeom prst="roundRect">
            <a:avLst>
              <a:gd name="adj" fmla="val 2517"/>
            </a:avLst>
          </a:prstGeom>
          <a:noFill/>
          <a:ln>
            <a:noFill/>
          </a:ln>
        </p:spPr>
      </p:pic>
      <p:sp>
        <p:nvSpPr>
          <p:cNvPr id="14" name="Shape 243"/>
          <p:cNvSpPr/>
          <p:nvPr/>
        </p:nvSpPr>
        <p:spPr>
          <a:xfrm rot="-5400000">
            <a:off x="4090951" y="3933057"/>
            <a:ext cx="793800" cy="5000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8581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豐富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且多樣化的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應用程式</a:t>
            </a:r>
          </a:p>
        </p:txBody>
      </p:sp>
      <p:sp>
        <p:nvSpPr>
          <p:cNvPr id="544" name="Shape 544"/>
          <p:cNvSpPr txBox="1">
            <a:spLocks noGrp="1"/>
          </p:cNvSpPr>
          <p:nvPr>
            <p:ph type="subTitle" idx="1"/>
          </p:nvPr>
        </p:nvSpPr>
        <p:spPr>
          <a:xfrm>
            <a:off x="1" y="1285860"/>
            <a:ext cx="12190412" cy="10569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609600" lvl="0" indent="-457200" rtl="0">
              <a:spcBef>
                <a:spcPts val="0"/>
              </a:spcBef>
              <a:buSzPct val="100000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上百種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應用程式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可供安裝挑選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09600" lvl="0" indent="-457200" rtl="0">
              <a:spcBef>
                <a:spcPts val="0"/>
              </a:spcBef>
              <a:buSzPct val="100000"/>
            </a:pP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包含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自行</a:t>
            </a: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開發與第三方合作開發的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軟體</a:t>
            </a:r>
            <a:endParaRPr lang="zh-TW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45" name="Shape 5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8992" y="2346469"/>
            <a:ext cx="7748426" cy="3797175"/>
          </a:xfrm>
          <a:prstGeom prst="roundRect">
            <a:avLst>
              <a:gd name="adj" fmla="val 2087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多元資訊呈現方式</a:t>
            </a:r>
          </a:p>
        </p:txBody>
      </p:sp>
      <p:pic>
        <p:nvPicPr>
          <p:cNvPr id="551" name="Shape 5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8911" y="2823272"/>
            <a:ext cx="7696889" cy="3442878"/>
          </a:xfrm>
          <a:prstGeom prst="roundRect">
            <a:avLst>
              <a:gd name="adj" fmla="val 1858"/>
            </a:avLst>
          </a:prstGeom>
          <a:noFill/>
          <a:ln>
            <a:noFill/>
          </a:ln>
        </p:spPr>
      </p:pic>
      <p:pic>
        <p:nvPicPr>
          <p:cNvPr id="552" name="Shape 5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6710" y="1428736"/>
            <a:ext cx="4045364" cy="277245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53" name="Shape 553"/>
          <p:cNvSpPr txBox="1"/>
          <p:nvPr/>
        </p:nvSpPr>
        <p:spPr>
          <a:xfrm>
            <a:off x="8524098" y="3571876"/>
            <a:ext cx="3237500" cy="9787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磁碟區資訊</a:t>
            </a:r>
            <a:r>
              <a:rPr 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顯示</a:t>
            </a:r>
            <a:r>
              <a:rPr 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所有應用程式安裝磁碟區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451604" y="3357563"/>
            <a:ext cx="1928826" cy="13573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雙瀏覽模式：</a:t>
            </a:r>
          </a:p>
          <a:p>
            <a:pPr marL="609600" lvl="0" indent="-406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AutoNum type="alphaLcPeriod"/>
            </a:pPr>
            <a:r>
              <a:rPr 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項目</a:t>
            </a:r>
          </a:p>
          <a:p>
            <a:pPr marL="609600" lvl="0" indent="-4064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AutoNum type="alphaLcPeriod"/>
            </a:pPr>
            <a:r>
              <a:rPr 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清單</a:t>
            </a:r>
          </a:p>
        </p:txBody>
      </p:sp>
      <p:sp>
        <p:nvSpPr>
          <p:cNvPr id="555" name="Shape 555"/>
          <p:cNvSpPr txBox="1"/>
          <p:nvPr/>
        </p:nvSpPr>
        <p:spPr>
          <a:xfrm>
            <a:off x="451604" y="1428736"/>
            <a:ext cx="1974872" cy="1663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多排序方式：</a:t>
            </a:r>
          </a:p>
          <a:p>
            <a:pPr marL="609600" indent="-406400">
              <a:buClr>
                <a:schemeClr val="dk2"/>
              </a:buClr>
              <a:buSzPct val="100000"/>
              <a:buFont typeface="Arial" pitchFamily="34" charset="0"/>
              <a:buChar char="•"/>
            </a:pPr>
            <a:r>
              <a:rPr 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目錄類別</a:t>
            </a:r>
          </a:p>
          <a:p>
            <a:pPr marL="609600" indent="-406400">
              <a:buClr>
                <a:schemeClr val="dk2"/>
              </a:buClr>
              <a:buSzPct val="100000"/>
              <a:buFont typeface="Arial" pitchFamily="34" charset="0"/>
              <a:buChar char="•"/>
            </a:pPr>
            <a:r>
              <a:rPr 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名稱</a:t>
            </a:r>
            <a:endParaRPr lang="en-US" altLang="zh-TW" sz="18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09600" indent="-406400">
              <a:buClr>
                <a:schemeClr val="dk2"/>
              </a:buClr>
              <a:buSzPct val="100000"/>
              <a:buFont typeface="Arial" pitchFamily="34" charset="0"/>
              <a:buChar char="•"/>
            </a:pPr>
            <a:r>
              <a:rPr lang="zh-TW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發佈</a:t>
            </a:r>
            <a:r>
              <a:rPr lang="zh-TW" sz="1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日期</a:t>
            </a:r>
          </a:p>
        </p:txBody>
      </p:sp>
      <p:sp>
        <p:nvSpPr>
          <p:cNvPr id="556" name="Shape 556"/>
          <p:cNvSpPr/>
          <p:nvPr/>
        </p:nvSpPr>
        <p:spPr>
          <a:xfrm>
            <a:off x="4166380" y="3071811"/>
            <a:ext cx="294921" cy="14287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7" name="Shape 557"/>
          <p:cNvSpPr/>
          <p:nvPr/>
        </p:nvSpPr>
        <p:spPr>
          <a:xfrm>
            <a:off x="4452132" y="3071811"/>
            <a:ext cx="357190" cy="14287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8" name="Shape 558"/>
          <p:cNvSpPr/>
          <p:nvPr/>
        </p:nvSpPr>
        <p:spPr>
          <a:xfrm>
            <a:off x="4796884" y="3071811"/>
            <a:ext cx="512504" cy="14287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59" name="Shape 559"/>
          <p:cNvCxnSpPr>
            <a:stCxn id="556" idx="1"/>
            <a:endCxn id="554" idx="3"/>
          </p:cNvCxnSpPr>
          <p:nvPr/>
        </p:nvCxnSpPr>
        <p:spPr>
          <a:xfrm rot="10800000" flipV="1">
            <a:off x="2380430" y="3143248"/>
            <a:ext cx="1785950" cy="89297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60" name="Shape 560"/>
          <p:cNvCxnSpPr>
            <a:stCxn id="557" idx="0"/>
            <a:endCxn id="555" idx="3"/>
          </p:cNvCxnSpPr>
          <p:nvPr/>
        </p:nvCxnSpPr>
        <p:spPr>
          <a:xfrm rot="16200000" flipV="1">
            <a:off x="3122827" y="1563910"/>
            <a:ext cx="811550" cy="220425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61" name="Shape 561"/>
          <p:cNvCxnSpPr>
            <a:stCxn id="558" idx="3"/>
            <a:endCxn id="552" idx="1"/>
          </p:cNvCxnSpPr>
          <p:nvPr/>
        </p:nvCxnSpPr>
        <p:spPr>
          <a:xfrm flipV="1">
            <a:off x="5309388" y="2814963"/>
            <a:ext cx="1357322" cy="32828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62" name="Shape 562"/>
          <p:cNvSpPr/>
          <p:nvPr/>
        </p:nvSpPr>
        <p:spPr>
          <a:xfrm>
            <a:off x="3288659" y="3071810"/>
            <a:ext cx="877721" cy="314327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3" name="Shape 563"/>
          <p:cNvSpPr txBox="1"/>
          <p:nvPr/>
        </p:nvSpPr>
        <p:spPr>
          <a:xfrm>
            <a:off x="442079" y="4914910"/>
            <a:ext cx="2143140" cy="5715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應用程式類別</a:t>
            </a:r>
          </a:p>
        </p:txBody>
      </p:sp>
      <p:cxnSp>
        <p:nvCxnSpPr>
          <p:cNvPr id="564" name="Shape 564"/>
          <p:cNvCxnSpPr>
            <a:stCxn id="562" idx="1"/>
            <a:endCxn id="563" idx="3"/>
          </p:cNvCxnSpPr>
          <p:nvPr/>
        </p:nvCxnSpPr>
        <p:spPr>
          <a:xfrm rot="10800000" flipV="1">
            <a:off x="2585219" y="4643446"/>
            <a:ext cx="703440" cy="55721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Shape 142"/>
          <p:cNvGrpSpPr/>
          <p:nvPr/>
        </p:nvGrpSpPr>
        <p:grpSpPr>
          <a:xfrm>
            <a:off x="3023372" y="2214554"/>
            <a:ext cx="6786610" cy="642942"/>
            <a:chOff x="5014865" y="1008782"/>
            <a:chExt cx="5697536" cy="576262"/>
          </a:xfrm>
        </p:grpSpPr>
        <p:sp>
          <p:nvSpPr>
            <p:cNvPr id="49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Shape 142"/>
          <p:cNvGrpSpPr/>
          <p:nvPr/>
        </p:nvGrpSpPr>
        <p:grpSpPr>
          <a:xfrm>
            <a:off x="3023372" y="3000372"/>
            <a:ext cx="6786610" cy="642942"/>
            <a:chOff x="5014865" y="1008782"/>
            <a:chExt cx="5697536" cy="576262"/>
          </a:xfrm>
        </p:grpSpPr>
        <p:sp>
          <p:nvSpPr>
            <p:cNvPr id="52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Shape 142"/>
          <p:cNvGrpSpPr/>
          <p:nvPr/>
        </p:nvGrpSpPr>
        <p:grpSpPr>
          <a:xfrm>
            <a:off x="3023372" y="3786190"/>
            <a:ext cx="6786610" cy="642942"/>
            <a:chOff x="5014865" y="1008782"/>
            <a:chExt cx="5697536" cy="576262"/>
          </a:xfrm>
        </p:grpSpPr>
        <p:sp>
          <p:nvSpPr>
            <p:cNvPr id="55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Shape 142"/>
          <p:cNvGrpSpPr/>
          <p:nvPr/>
        </p:nvGrpSpPr>
        <p:grpSpPr>
          <a:xfrm>
            <a:off x="3023372" y="4572008"/>
            <a:ext cx="6786610" cy="642942"/>
            <a:chOff x="5014865" y="1008782"/>
            <a:chExt cx="5697536" cy="576262"/>
          </a:xfrm>
        </p:grpSpPr>
        <p:sp>
          <p:nvSpPr>
            <p:cNvPr id="58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Shape 142"/>
          <p:cNvGrpSpPr/>
          <p:nvPr/>
        </p:nvGrpSpPr>
        <p:grpSpPr>
          <a:xfrm>
            <a:off x="3023372" y="5357826"/>
            <a:ext cx="6786610" cy="642942"/>
            <a:chOff x="5014865" y="1008782"/>
            <a:chExt cx="5697536" cy="576262"/>
          </a:xfrm>
        </p:grpSpPr>
        <p:sp>
          <p:nvSpPr>
            <p:cNvPr id="61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Shape 142"/>
          <p:cNvGrpSpPr/>
          <p:nvPr/>
        </p:nvGrpSpPr>
        <p:grpSpPr>
          <a:xfrm>
            <a:off x="3023372" y="1428736"/>
            <a:ext cx="6786610" cy="642942"/>
            <a:chOff x="5014865" y="1008782"/>
            <a:chExt cx="5697536" cy="576262"/>
          </a:xfrm>
        </p:grpSpPr>
        <p:sp>
          <p:nvSpPr>
            <p:cNvPr id="14" name="Shape 143"/>
            <p:cNvSpPr/>
            <p:nvPr/>
          </p:nvSpPr>
          <p:spPr>
            <a:xfrm flipH="1">
              <a:off x="5014865" y="1008782"/>
              <a:ext cx="5697536" cy="576262"/>
            </a:xfrm>
            <a:prstGeom prst="roundRect">
              <a:avLst>
                <a:gd name="adj" fmla="val 50000"/>
              </a:avLst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319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44"/>
            <p:cNvSpPr/>
            <p:nvPr/>
          </p:nvSpPr>
          <p:spPr>
            <a:xfrm flipH="1">
              <a:off x="5162502" y="1059582"/>
              <a:ext cx="5397500" cy="474661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78581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智慧安裝 </a:t>
            </a:r>
            <a: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貼心設計公開</a:t>
            </a:r>
            <a:endParaRPr lang="zh-TW" altLang="en-US" sz="4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Shape 595"/>
          <p:cNvSpPr txBox="1">
            <a:spLocks noGrp="1"/>
          </p:cNvSpPr>
          <p:nvPr>
            <p:ph type="subTitle" idx="1"/>
          </p:nvPr>
        </p:nvSpPr>
        <p:spPr>
          <a:xfrm>
            <a:off x="3523438" y="1285860"/>
            <a:ext cx="6429420" cy="4929222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多線程背景處理，一次安裝無需等待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自動恢復安裝機制</a:t>
            </a:r>
          </a:p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完整軟體相依性同步處理</a:t>
            </a:r>
          </a:p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一鍵更新所有應用程式</a:t>
            </a:r>
          </a:p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應用程式自動更新設置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fontAlgn="base">
              <a:lnSpc>
                <a:spcPct val="15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應用程式安裝可選擇儲存位置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Shape 146"/>
          <p:cNvSpPr/>
          <p:nvPr/>
        </p:nvSpPr>
        <p:spPr>
          <a:xfrm>
            <a:off x="2186965" y="1466841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147"/>
          <p:cNvSpPr txBox="1"/>
          <p:nvPr/>
        </p:nvSpPr>
        <p:spPr>
          <a:xfrm>
            <a:off x="2283573" y="1538427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3" name="Shape 146"/>
          <p:cNvSpPr/>
          <p:nvPr/>
        </p:nvSpPr>
        <p:spPr>
          <a:xfrm>
            <a:off x="2186965" y="2285992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147"/>
          <p:cNvSpPr txBox="1"/>
          <p:nvPr/>
        </p:nvSpPr>
        <p:spPr>
          <a:xfrm>
            <a:off x="2283573" y="2357578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46"/>
          <p:cNvSpPr/>
          <p:nvPr/>
        </p:nvSpPr>
        <p:spPr>
          <a:xfrm>
            <a:off x="2186965" y="3071810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47"/>
          <p:cNvSpPr txBox="1"/>
          <p:nvPr/>
        </p:nvSpPr>
        <p:spPr>
          <a:xfrm>
            <a:off x="2283573" y="3143396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146"/>
          <p:cNvSpPr/>
          <p:nvPr/>
        </p:nvSpPr>
        <p:spPr>
          <a:xfrm>
            <a:off x="2186965" y="3857628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147"/>
          <p:cNvSpPr txBox="1"/>
          <p:nvPr/>
        </p:nvSpPr>
        <p:spPr>
          <a:xfrm>
            <a:off x="2283573" y="3929214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46"/>
          <p:cNvSpPr/>
          <p:nvPr/>
        </p:nvSpPr>
        <p:spPr>
          <a:xfrm>
            <a:off x="2186965" y="4610113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147"/>
          <p:cNvSpPr txBox="1"/>
          <p:nvPr/>
        </p:nvSpPr>
        <p:spPr>
          <a:xfrm>
            <a:off x="2283573" y="4681699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Shape 146"/>
          <p:cNvSpPr/>
          <p:nvPr/>
        </p:nvSpPr>
        <p:spPr>
          <a:xfrm>
            <a:off x="2166116" y="5395931"/>
            <a:ext cx="601821" cy="604837"/>
          </a:xfrm>
          <a:prstGeom prst="ellipse">
            <a:avLst/>
          </a:prstGeom>
          <a:solidFill>
            <a:srgbClr val="477DC7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Shape 147"/>
          <p:cNvSpPr txBox="1"/>
          <p:nvPr/>
        </p:nvSpPr>
        <p:spPr>
          <a:xfrm>
            <a:off x="2262724" y="5467517"/>
            <a:ext cx="40860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lang="en" sz="2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550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50019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智慧安裝 </a:t>
            </a:r>
            <a: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貼心設計公開</a:t>
            </a:r>
            <a: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安裝功能大</a:t>
            </a:r>
            <a:r>
              <a:rPr lang="en-US" altLang="zh-TW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PK》</a:t>
            </a:r>
            <a:endParaRPr lang="zh-TW" altLang="en-US" sz="4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51604" y="2143116"/>
          <a:ext cx="11287204" cy="373404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678371"/>
                <a:gridCol w="3608833"/>
              </a:tblGrid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u="none" strike="noStrik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 App Center</a:t>
                      </a:r>
                      <a:endParaRPr lang="zh-TW" altLang="en-US" sz="2800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800" u="none" strike="noStrike" dirty="0" smtClean="0">
                          <a:latin typeface="微軟正黑體" pitchFamily="34" charset="-120"/>
                          <a:ea typeface="微軟正黑體" pitchFamily="34" charset="-120"/>
                        </a:rPr>
                        <a:t>S</a:t>
                      </a:r>
                      <a:r>
                        <a:rPr lang="zh-TW" altLang="en-US" sz="2800" u="none" strike="noStrike" dirty="0" smtClean="0">
                          <a:latin typeface="微軟正黑體" pitchFamily="34" charset="-120"/>
                          <a:ea typeface="微軟正黑體" pitchFamily="34" charset="-120"/>
                        </a:rPr>
                        <a:t>牌 套件中心</a:t>
                      </a:r>
                      <a:endParaRPr lang="zh-TW" altLang="en-US" sz="2800" b="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背景處理、多線程，應用程式批次安裝，一次分派完所有工作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u="none" strike="noStrike" dirty="0" smtClean="0">
                          <a:latin typeface="微軟正黑體" pitchFamily="34" charset="-120"/>
                          <a:ea typeface="微軟正黑體" pitchFamily="34" charset="-120"/>
                        </a:rPr>
                        <a:t>單線處理、畫面鎖定，需長時間等待與手動依序操作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自動恢復安裝機制，安裝過程中失敗會自動重試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zh-TW" altLang="en-US" sz="2000" b="1" u="none" strike="noStrike" dirty="0" smtClean="0">
                          <a:latin typeface="微軟正黑體" pitchFamily="34" charset="-120"/>
                          <a:ea typeface="微軟正黑體" pitchFamily="34" charset="-120"/>
                        </a:rPr>
                        <a:t>安裝失敗無提示，需手動重新安裝</a:t>
                      </a:r>
                      <a:endParaRPr lang="zh-TW" altLang="en-US" sz="2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u="none" strike="noStrike" cap="none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  <a:sym typeface="Arial"/>
                        </a:rPr>
                        <a:t>　　完整軟體相依性同步處理，包含安裝、更新、移除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u="none" strike="noStrike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基本軟體相依性自動安裝功能，操作麻煩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62508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　　支援應用程式安裝可選擇儲存位置與遷移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無法支援儲存安裝檔案位置選擇，無法支援安裝程式遷移功能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951670" y="59171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魔鬼藏在細節裡</a:t>
            </a:r>
            <a:r>
              <a:rPr lang="en-US" altLang="zh-TW" sz="1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18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皇冠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54865">
            <a:off x="1613051" y="1934049"/>
            <a:ext cx="1107586" cy="770136"/>
          </a:xfrm>
          <a:prstGeom prst="rect">
            <a:avLst/>
          </a:prstGeom>
        </p:spPr>
      </p:pic>
      <p:pic>
        <p:nvPicPr>
          <p:cNvPr id="12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3042" y="2786058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3042" y="3500438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3042" y="4214818"/>
            <a:ext cx="469579" cy="70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3042" y="5014050"/>
            <a:ext cx="469579" cy="700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進階設定選項</a:t>
            </a:r>
          </a:p>
        </p:txBody>
      </p:sp>
      <p:pic>
        <p:nvPicPr>
          <p:cNvPr id="586" name="Shape 5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383" y="2974351"/>
            <a:ext cx="6574003" cy="2954979"/>
          </a:xfrm>
          <a:prstGeom prst="roundRect">
            <a:avLst>
              <a:gd name="adj" fmla="val 2363"/>
            </a:avLst>
          </a:prstGeom>
          <a:noFill/>
          <a:ln>
            <a:noFill/>
          </a:ln>
        </p:spPr>
      </p:pic>
      <p:sp>
        <p:nvSpPr>
          <p:cNvPr id="587" name="Shape 587"/>
          <p:cNvSpPr/>
          <p:nvPr/>
        </p:nvSpPr>
        <p:spPr>
          <a:xfrm>
            <a:off x="7831805" y="5364291"/>
            <a:ext cx="1094400" cy="44490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88" name="Shape 5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013" y="3000372"/>
            <a:ext cx="4298169" cy="2954979"/>
          </a:xfrm>
          <a:prstGeom prst="roundRect">
            <a:avLst>
              <a:gd name="adj" fmla="val 3239"/>
            </a:avLst>
          </a:prstGeom>
          <a:noFill/>
          <a:ln>
            <a:noFill/>
          </a:ln>
        </p:spPr>
      </p:pic>
      <p:pic>
        <p:nvPicPr>
          <p:cNvPr id="8" name="圖片 7" descr="獨家.png"/>
          <p:cNvPicPr>
            <a:picLocks noChangeAspect="1"/>
          </p:cNvPicPr>
          <p:nvPr/>
        </p:nvPicPr>
        <p:blipFill>
          <a:blip r:embed="rId5"/>
          <a:srcRect l="22855" t="9696" r="38468" b="8817"/>
          <a:stretch>
            <a:fillRect/>
          </a:stretch>
        </p:blipFill>
        <p:spPr>
          <a:xfrm>
            <a:off x="9024164" y="1142984"/>
            <a:ext cx="2562349" cy="1740102"/>
          </a:xfrm>
          <a:prstGeom prst="rect">
            <a:avLst/>
          </a:prstGeom>
        </p:spPr>
      </p:pic>
      <p:sp>
        <p:nvSpPr>
          <p:cNvPr id="9" name="Shape 289"/>
          <p:cNvSpPr txBox="1"/>
          <p:nvPr/>
        </p:nvSpPr>
        <p:spPr>
          <a:xfrm>
            <a:off x="808794" y="1500175"/>
            <a:ext cx="7572428" cy="15001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支援應用程式遷移：靈活配置儲存空間</a:t>
            </a:r>
          </a:p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進階顯示模式：主選單「顯示」與「登入」畫面捷徑</a:t>
            </a:r>
          </a:p>
          <a:p>
            <a:pPr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支援專屬網路閘道設定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(Download Station)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 txBox="1">
            <a:spLocks noGrp="1"/>
          </p:cNvSpPr>
          <p:nvPr>
            <p:ph type="ctrTitle"/>
          </p:nvPr>
        </p:nvSpPr>
        <p:spPr>
          <a:xfrm>
            <a:off x="0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授權商店與憑證管理</a:t>
            </a:r>
          </a:p>
        </p:txBody>
      </p:sp>
      <p:sp>
        <p:nvSpPr>
          <p:cNvPr id="595" name="Shape 595"/>
          <p:cNvSpPr txBox="1">
            <a:spLocks noGrp="1"/>
          </p:cNvSpPr>
          <p:nvPr>
            <p:ph type="subTitle" idx="1"/>
          </p:nvPr>
        </p:nvSpPr>
        <p:spPr>
          <a:xfrm>
            <a:off x="880232" y="1357298"/>
            <a:ext cx="10696598" cy="857256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在App Center上面直接管理憑證</a:t>
            </a: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直接連結授權商店進行授權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購買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09600" lvl="0" indent="-48895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96" name="Shape 5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2198" y="2571744"/>
            <a:ext cx="6626096" cy="3422284"/>
          </a:xfrm>
          <a:prstGeom prst="roundRect">
            <a:avLst>
              <a:gd name="adj" fmla="val 2273"/>
            </a:avLst>
          </a:prstGeom>
          <a:noFill/>
          <a:ln>
            <a:noFill/>
          </a:ln>
        </p:spPr>
      </p:pic>
      <p:pic>
        <p:nvPicPr>
          <p:cNvPr id="9" name="圖片 8" descr="exFAT_5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272" y="1500174"/>
            <a:ext cx="928694" cy="928694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00_4.2iconPNG\Survillanc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67172" y="1500174"/>
            <a:ext cx="928694" cy="928694"/>
          </a:xfrm>
          <a:prstGeom prst="rect">
            <a:avLst/>
          </a:prstGeom>
          <a:noFill/>
        </p:spPr>
      </p:pic>
      <p:pic>
        <p:nvPicPr>
          <p:cNvPr id="1027" name="Picture 3" descr="\\MARKETING\Marketing\TO 明俐\直播PPT\20171128_NAS 實用工具大剖析(資源監控與App Center設計揭密)\素材\av-provider-mcaffee-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7752" y="4357694"/>
            <a:ext cx="1000132" cy="1000132"/>
          </a:xfrm>
          <a:prstGeom prst="rect">
            <a:avLst/>
          </a:prstGeom>
          <a:noFill/>
        </p:spPr>
      </p:pic>
      <p:pic>
        <p:nvPicPr>
          <p:cNvPr id="1028" name="Picture 4" descr="\\MARKETING\Marketing\TO 明俐\直播PPT\20171128_NAS 實用工具大剖析(資源監控與App Center設計揭密)\素材\ssl_certificate_8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95536" y="5214950"/>
            <a:ext cx="928694" cy="928694"/>
          </a:xfrm>
          <a:prstGeom prst="rect">
            <a:avLst/>
          </a:prstGeom>
          <a:noFill/>
        </p:spPr>
      </p:pic>
      <p:sp>
        <p:nvSpPr>
          <p:cNvPr id="11" name="Shape 289"/>
          <p:cNvSpPr txBox="1"/>
          <p:nvPr/>
        </p:nvSpPr>
        <p:spPr>
          <a:xfrm>
            <a:off x="1094546" y="2285993"/>
            <a:ext cx="7572428" cy="15001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1"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攝影機頻道</a:t>
            </a:r>
          </a:p>
          <a:p>
            <a:pPr lvl="1"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exFAT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驅動程式</a:t>
            </a:r>
          </a:p>
          <a:p>
            <a:pPr lvl="1"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SSL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憑證</a:t>
            </a:r>
          </a:p>
          <a:p>
            <a:pPr lvl="1"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McAfee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軟體授權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Shape 605"/>
          <p:cNvSpPr txBox="1">
            <a:spLocks noGrp="1"/>
          </p:cNvSpPr>
          <p:nvPr>
            <p:ph type="ctrTitle"/>
          </p:nvPr>
        </p:nvSpPr>
        <p:spPr>
          <a:xfrm>
            <a:off x="415556" y="500042"/>
            <a:ext cx="11359200" cy="71438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第三方社群來源</a:t>
            </a:r>
          </a:p>
        </p:txBody>
      </p:sp>
      <p:sp>
        <p:nvSpPr>
          <p:cNvPr id="611" name="Shape 611"/>
          <p:cNvSpPr txBox="1">
            <a:spLocks noGrp="1"/>
          </p:cNvSpPr>
          <p:nvPr>
            <p:ph type="subTitle" idx="1"/>
          </p:nvPr>
        </p:nvSpPr>
        <p:spPr>
          <a:xfrm>
            <a:off x="0" y="1285860"/>
            <a:ext cx="12190413" cy="571504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609600" marR="0" lvl="0" indent="-48895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20833"/>
              <a:buFont typeface="Arial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除了官方商店外，還支援第三方開發的商店</a:t>
            </a:r>
          </a:p>
        </p:txBody>
      </p:sp>
      <p:sp>
        <p:nvSpPr>
          <p:cNvPr id="606" name="Shape 606"/>
          <p:cNvSpPr txBox="1"/>
          <p:nvPr/>
        </p:nvSpPr>
        <p:spPr>
          <a:xfrm>
            <a:off x="1434178" y="6464533"/>
            <a:ext cx="4753800" cy="6513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indent="15240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參考內容：http://store.qnapclub.eu/store/en.xml</a:t>
            </a:r>
          </a:p>
        </p:txBody>
      </p:sp>
      <p:pic>
        <p:nvPicPr>
          <p:cNvPr id="607" name="Shape 6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042" y="1994708"/>
            <a:ext cx="9133400" cy="4077498"/>
          </a:xfrm>
          <a:prstGeom prst="roundRect">
            <a:avLst>
              <a:gd name="adj" fmla="val 2016"/>
            </a:avLst>
          </a:prstGeom>
          <a:noFill/>
          <a:ln>
            <a:noFill/>
          </a:ln>
        </p:spPr>
      </p:pic>
      <p:pic>
        <p:nvPicPr>
          <p:cNvPr id="608" name="Shape 6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67040" y="3071810"/>
            <a:ext cx="1105463" cy="1428760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09" name="Shape 6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10048" y="3071810"/>
            <a:ext cx="1194035" cy="1214446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10" name="Shape 610"/>
          <p:cNvSpPr txBox="1"/>
          <p:nvPr/>
        </p:nvSpPr>
        <p:spPr>
          <a:xfrm>
            <a:off x="9024164" y="4643446"/>
            <a:ext cx="2786082" cy="1143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連遊戲</a:t>
            </a:r>
            <a:r>
              <a:rPr 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都能在</a:t>
            </a:r>
            <a:endParaRPr lang="en-US" altLang="zh-TW" sz="2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App Center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下載</a:t>
            </a:r>
            <a:endParaRPr lang="zh-TW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 txBox="1">
            <a:spLocks noGrp="1"/>
          </p:cNvSpPr>
          <p:nvPr>
            <p:ph type="ctrTitle"/>
          </p:nvPr>
        </p:nvSpPr>
        <p:spPr>
          <a:xfrm>
            <a:off x="-1" y="500042"/>
            <a:ext cx="12190413" cy="1354500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lvl="0" indent="-63500">
              <a:buClr>
                <a:schemeClr val="lt1"/>
              </a:buClr>
              <a:buSzPct val="25000"/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合作夥伴募集</a:t>
            </a:r>
          </a:p>
        </p:txBody>
      </p:sp>
      <p:sp>
        <p:nvSpPr>
          <p:cNvPr id="617" name="Shape 617"/>
          <p:cNvSpPr txBox="1">
            <a:spLocks noGrp="1"/>
          </p:cNvSpPr>
          <p:nvPr>
            <p:ph type="subTitle" idx="1"/>
          </p:nvPr>
        </p:nvSpPr>
        <p:spPr>
          <a:xfrm>
            <a:off x="737356" y="1500174"/>
            <a:ext cx="10644262" cy="150019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609600" lvl="0" indent="-4572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邀請您一同加入QNAP二次開發平台，讓你的APP在世界舞台發光。</a:t>
            </a:r>
          </a:p>
          <a:p>
            <a:pPr marL="609600" lvl="0" indent="-457200" algn="l" rtl="0">
              <a:spcBef>
                <a:spcPts val="0"/>
              </a:spcBef>
              <a:buSzPct val="100000"/>
            </a:pP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針對專業軟體開發商、物聯網系統整合商、及獨立軟體開發者建</a:t>
            </a: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構一套完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09600" lvl="0" indent="-457200" algn="l" rtl="0">
              <a:spcBef>
                <a:spcPts val="0"/>
              </a:spcBef>
              <a:buSzPct val="100000"/>
            </a:pPr>
            <a:r>
              <a:rPr 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軟硬</a:t>
            </a:r>
            <a:r>
              <a:rPr 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體整合平台。</a:t>
            </a:r>
          </a:p>
        </p:txBody>
      </p:sp>
      <p:pic>
        <p:nvPicPr>
          <p:cNvPr id="2050" name="Picture 2" descr="\\MARKETING\Marketing\TO 明俐\直播PPT\20171128_NAS 實用工具大剖析(資源監控與App Center設計揭密)\素材\roon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6380" y="3606806"/>
            <a:ext cx="1216024" cy="1216024"/>
          </a:xfrm>
          <a:prstGeom prst="rect">
            <a:avLst/>
          </a:prstGeom>
          <a:noFill/>
        </p:spPr>
      </p:pic>
      <p:pic>
        <p:nvPicPr>
          <p:cNvPr id="2051" name="Picture 3" descr="\\MARKETING\Marketing\TO 明俐\直播PPT\20171128_NAS 實用工具大剖析(資源監控與App Center設計揭密)\素材\210k9nBOdD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4744" y="3571876"/>
            <a:ext cx="1285884" cy="1285884"/>
          </a:xfrm>
          <a:prstGeom prst="rect">
            <a:avLst/>
          </a:prstGeom>
          <a:noFill/>
        </p:spPr>
      </p:pic>
      <p:pic>
        <p:nvPicPr>
          <p:cNvPr id="2052" name="Picture 4" descr="\\MARKETING\Marketing\TO 明俐\直播PPT\20171128_NAS 實用工具大剖析(資源監控與App Center設計揭密)\素材\下載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38016" y="3727540"/>
            <a:ext cx="974556" cy="974556"/>
          </a:xfrm>
          <a:prstGeom prst="rect">
            <a:avLst/>
          </a:prstGeom>
          <a:noFill/>
        </p:spPr>
      </p:pic>
      <p:pic>
        <p:nvPicPr>
          <p:cNvPr id="2053" name="Picture 5" descr="\\MARKETING\Marketing\TO 明俐\直播PPT\20171128_NAS 實用工具大剖析(資源監控與App Center設計揭密)\素材\og-imag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04844" y="3683786"/>
            <a:ext cx="1062064" cy="1062064"/>
          </a:xfrm>
          <a:prstGeom prst="rect">
            <a:avLst/>
          </a:prstGeom>
          <a:noFill/>
        </p:spPr>
      </p:pic>
      <p:pic>
        <p:nvPicPr>
          <p:cNvPr id="2054" name="Picture 6" descr="\\MARKETING\Marketing\TO 明俐\直播PPT\20171128_NAS 實用工具大剖析(資源監控與App Center設計揭密)\素材\VyprVPN-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52660" y="3679033"/>
            <a:ext cx="1071570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Shape 628" descr="C:\Users\user\Desktop\Qfinder_PPT\電腦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414" y="1699868"/>
            <a:ext cx="4146016" cy="422946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Shape 629"/>
          <p:cNvSpPr txBox="1"/>
          <p:nvPr/>
        </p:nvSpPr>
        <p:spPr>
          <a:xfrm>
            <a:off x="46138" y="2360252"/>
            <a:ext cx="11359200" cy="13545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>
            <a:noAutofit/>
          </a:bodyPr>
          <a:lstStyle/>
          <a:p>
            <a:pPr marL="0" marR="0" lvl="0" indent="-3746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59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</a:p>
        </p:txBody>
      </p:sp>
      <p:pic>
        <p:nvPicPr>
          <p:cNvPr id="630" name="Shape 630" descr="C:\Users\user\Desktop\Qfinder_PPT\TS-431X2_fro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1154" y="3088289"/>
            <a:ext cx="3786798" cy="23667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-1" y="1005472"/>
            <a:ext cx="1219041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Thank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0431" y="3786191"/>
            <a:ext cx="7715304" cy="21487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" name="群組 43"/>
          <p:cNvGrpSpPr/>
          <p:nvPr/>
        </p:nvGrpSpPr>
        <p:grpSpPr>
          <a:xfrm>
            <a:off x="2023240" y="1500174"/>
            <a:ext cx="2000264" cy="3357586"/>
            <a:chOff x="2023240" y="1500174"/>
            <a:chExt cx="2000264" cy="3357586"/>
          </a:xfrm>
        </p:grpSpPr>
        <p:sp>
          <p:nvSpPr>
            <p:cNvPr id="14" name="Shape 509"/>
            <p:cNvSpPr/>
            <p:nvPr/>
          </p:nvSpPr>
          <p:spPr>
            <a:xfrm flipH="1">
              <a:off x="2023240" y="1500174"/>
              <a:ext cx="1785950" cy="178595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2094678" y="1839574"/>
              <a:ext cx="16430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rgbClr val="00B050"/>
                  </a:solidFill>
                  <a:latin typeface="微軟正黑體" pitchFamily="34" charset="-120"/>
                  <a:ea typeface="微軟正黑體" pitchFamily="34" charset="-120"/>
                </a:rPr>
                <a:t>系統健康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開機時間</a:t>
              </a:r>
              <a:endParaRPr lang="zh-TW" altLang="en-US" sz="16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18" name="Shape 505"/>
            <p:cNvCxnSpPr/>
            <p:nvPr/>
          </p:nvCxnSpPr>
          <p:spPr>
            <a:xfrm rot="16200000" flipV="1">
              <a:off x="2916214" y="3464720"/>
              <a:ext cx="357192" cy="285752"/>
            </a:xfrm>
            <a:prstGeom prst="straightConnector1">
              <a:avLst/>
            </a:prstGeom>
            <a:noFill/>
            <a:ln w="15875" cap="flat" cmpd="sng">
              <a:solidFill>
                <a:srgbClr val="00B050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57" name="矩形 56"/>
            <p:cNvSpPr/>
            <p:nvPr/>
          </p:nvSpPr>
          <p:spPr>
            <a:xfrm>
              <a:off x="2380430" y="3786190"/>
              <a:ext cx="1643074" cy="1071570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Shape 64"/>
            <p:cNvPicPr preferRelativeResize="0"/>
            <p:nvPr/>
          </p:nvPicPr>
          <p:blipFill>
            <a:blip r:embed="rId4">
              <a:alphaModFix/>
            </a:blip>
            <a:srcRect t="21936"/>
            <a:stretch>
              <a:fillRect/>
            </a:stretch>
          </p:blipFill>
          <p:spPr>
            <a:xfrm>
              <a:off x="2166116" y="2571744"/>
              <a:ext cx="1500198" cy="762701"/>
            </a:xfrm>
            <a:prstGeom prst="roundRect">
              <a:avLst>
                <a:gd name="adj" fmla="val 8667"/>
              </a:avLst>
            </a:prstGeom>
            <a:noFill/>
            <a:ln>
              <a:noFill/>
            </a:ln>
          </p:spPr>
        </p:pic>
      </p:grpSp>
      <p:pic>
        <p:nvPicPr>
          <p:cNvPr id="26" name="Shape 2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80430" y="7215214"/>
            <a:ext cx="7715304" cy="215477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Shape 341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系統狀態與資源使用狀況一次呈現</a:t>
            </a:r>
            <a:endParaRPr lang="zh-TW" altLang="en-US" sz="4400" b="1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44" name="Shape 3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480" y="7215214"/>
            <a:ext cx="1643074" cy="815166"/>
          </a:xfrm>
          <a:prstGeom prst="roundRect">
            <a:avLst>
              <a:gd name="adj" fmla="val 8168"/>
            </a:avLst>
          </a:prstGeom>
          <a:noFill/>
          <a:ln>
            <a:noFill/>
          </a:ln>
        </p:spPr>
      </p:pic>
      <p:grpSp>
        <p:nvGrpSpPr>
          <p:cNvPr id="88" name="群組 87"/>
          <p:cNvGrpSpPr/>
          <p:nvPr/>
        </p:nvGrpSpPr>
        <p:grpSpPr>
          <a:xfrm>
            <a:off x="3880628" y="1500174"/>
            <a:ext cx="2214578" cy="3357586"/>
            <a:chOff x="3880628" y="1500174"/>
            <a:chExt cx="2214578" cy="3357586"/>
          </a:xfrm>
        </p:grpSpPr>
        <p:sp>
          <p:nvSpPr>
            <p:cNvPr id="29" name="Shape 509"/>
            <p:cNvSpPr/>
            <p:nvPr/>
          </p:nvSpPr>
          <p:spPr>
            <a:xfrm flipH="1">
              <a:off x="4102892" y="1500174"/>
              <a:ext cx="1778000" cy="1778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3880628" y="1839574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rgbClr val="7030A0"/>
                  </a:solidFill>
                  <a:latin typeface="微軟正黑體" pitchFamily="34" charset="-120"/>
                  <a:ea typeface="微軟正黑體" pitchFamily="34" charset="-120"/>
                </a:rPr>
                <a:t>硬體資訊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系統溫度</a:t>
              </a:r>
            </a:p>
            <a:p>
              <a:pPr lvl="0" algn="ctr"/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CPU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溫度</a:t>
              </a:r>
              <a:endParaRPr lang="en-US" altLang="zh-TW" sz="1600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風扇狀態</a:t>
              </a:r>
              <a:endParaRPr lang="zh-TW" altLang="en-US" sz="20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42" name="Shape 505"/>
            <p:cNvCxnSpPr>
              <a:stCxn id="58" idx="0"/>
            </p:cNvCxnSpPr>
            <p:nvPr/>
          </p:nvCxnSpPr>
          <p:spPr>
            <a:xfrm rot="5400000" flipH="1" flipV="1">
              <a:off x="4362835" y="3339702"/>
              <a:ext cx="714380" cy="178597"/>
            </a:xfrm>
            <a:prstGeom prst="straightConnector1">
              <a:avLst/>
            </a:prstGeom>
            <a:noFill/>
            <a:ln w="15875" cap="flat" cmpd="sng">
              <a:solidFill>
                <a:srgbClr val="7030A0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58" name="矩形 57"/>
            <p:cNvSpPr/>
            <p:nvPr/>
          </p:nvSpPr>
          <p:spPr>
            <a:xfrm>
              <a:off x="4023504" y="3786190"/>
              <a:ext cx="1214446" cy="1071570"/>
            </a:xfrm>
            <a:prstGeom prst="rect">
              <a:avLst/>
            </a:pr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9" name="群組 88"/>
          <p:cNvGrpSpPr/>
          <p:nvPr/>
        </p:nvGrpSpPr>
        <p:grpSpPr>
          <a:xfrm>
            <a:off x="5237950" y="1428736"/>
            <a:ext cx="3214710" cy="3429024"/>
            <a:chOff x="5237950" y="1428736"/>
            <a:chExt cx="3214710" cy="3429024"/>
          </a:xfrm>
        </p:grpSpPr>
        <p:sp>
          <p:nvSpPr>
            <p:cNvPr id="34" name="Shape 509"/>
            <p:cNvSpPr/>
            <p:nvPr/>
          </p:nvSpPr>
          <p:spPr>
            <a:xfrm flipH="1">
              <a:off x="6166644" y="1428736"/>
              <a:ext cx="1935086" cy="1935086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5809454" y="1839574"/>
              <a:ext cx="26432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rPr>
                <a:t>資源監控</a:t>
              </a:r>
              <a:endParaRPr lang="en-US" altLang="zh-TW" sz="24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CPU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使用率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記憶體使用率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各網路使用量</a:t>
              </a:r>
            </a:p>
          </p:txBody>
        </p:sp>
        <p:cxnSp>
          <p:nvCxnSpPr>
            <p:cNvPr id="45" name="Shape 505"/>
            <p:cNvCxnSpPr>
              <a:stCxn id="61" idx="0"/>
            </p:cNvCxnSpPr>
            <p:nvPr/>
          </p:nvCxnSpPr>
          <p:spPr>
            <a:xfrm rot="5400000" flipH="1" flipV="1">
              <a:off x="6577413" y="3339702"/>
              <a:ext cx="714380" cy="178597"/>
            </a:xfrm>
            <a:prstGeom prst="straightConnector1">
              <a:avLst/>
            </a:prstGeom>
            <a:noFill/>
            <a:ln w="15875" cap="flat" cmpd="sng">
              <a:solidFill>
                <a:schemeClr val="accent5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61" name="矩形 60"/>
            <p:cNvSpPr/>
            <p:nvPr/>
          </p:nvSpPr>
          <p:spPr>
            <a:xfrm>
              <a:off x="5237950" y="3786190"/>
              <a:ext cx="3214710" cy="1071570"/>
            </a:xfrm>
            <a:prstGeom prst="rect">
              <a:avLst/>
            </a:prstGeom>
            <a:noFill/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6" name="群組 85"/>
          <p:cNvGrpSpPr/>
          <p:nvPr/>
        </p:nvGrpSpPr>
        <p:grpSpPr>
          <a:xfrm>
            <a:off x="165852" y="3357562"/>
            <a:ext cx="4429156" cy="2571768"/>
            <a:chOff x="165852" y="3357562"/>
            <a:chExt cx="4429156" cy="2571768"/>
          </a:xfrm>
        </p:grpSpPr>
        <p:sp>
          <p:nvSpPr>
            <p:cNvPr id="22" name="Shape 509"/>
            <p:cNvSpPr/>
            <p:nvPr/>
          </p:nvSpPr>
          <p:spPr>
            <a:xfrm flipH="1">
              <a:off x="237290" y="3357562"/>
              <a:ext cx="2009793" cy="2009793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165852" y="3786190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chemeClr val="accent2"/>
                  </a:solidFill>
                  <a:latin typeface="微軟正黑體" pitchFamily="34" charset="-120"/>
                  <a:ea typeface="微軟正黑體" pitchFamily="34" charset="-120"/>
                </a:rPr>
                <a:t>硬體健康度</a:t>
              </a:r>
              <a:endParaRPr lang="en-US" altLang="zh-TW" sz="2400" b="1" dirty="0" smtClean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各硬碟狀態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溫度</a:t>
              </a:r>
              <a:endParaRPr lang="en-US" altLang="zh-TW" sz="1600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儲存空間</a:t>
              </a:r>
            </a:p>
          </p:txBody>
        </p:sp>
        <p:pic>
          <p:nvPicPr>
            <p:cNvPr id="345" name="Shape 34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51605" y="5143512"/>
              <a:ext cx="1571636" cy="559139"/>
            </a:xfrm>
            <a:prstGeom prst="roundRect">
              <a:avLst>
                <a:gd name="adj" fmla="val 12223"/>
              </a:avLst>
            </a:prstGeom>
            <a:noFill/>
            <a:ln w="38100">
              <a:solidFill>
                <a:schemeClr val="accent2"/>
              </a:solidFill>
            </a:ln>
          </p:spPr>
        </p:pic>
        <p:sp>
          <p:nvSpPr>
            <p:cNvPr id="66" name="矩形 65"/>
            <p:cNvSpPr/>
            <p:nvPr/>
          </p:nvSpPr>
          <p:spPr>
            <a:xfrm>
              <a:off x="2380430" y="4857760"/>
              <a:ext cx="2214578" cy="1071570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7" name="肘形接點 76"/>
            <p:cNvCxnSpPr>
              <a:stCxn id="66" idx="2"/>
              <a:endCxn id="345" idx="2"/>
            </p:cNvCxnSpPr>
            <p:nvPr/>
          </p:nvCxnSpPr>
          <p:spPr>
            <a:xfrm rot="5400000" flipH="1">
              <a:off x="2249231" y="4690843"/>
              <a:ext cx="226679" cy="2250296"/>
            </a:xfrm>
            <a:prstGeom prst="bentConnector3">
              <a:avLst>
                <a:gd name="adj1" fmla="val -100847"/>
              </a:avLst>
            </a:prstGeom>
            <a:noFill/>
            <a:ln w="15875" cap="flat" cmpd="sng">
              <a:solidFill>
                <a:schemeClr val="accent2"/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92" name="群組 91"/>
          <p:cNvGrpSpPr/>
          <p:nvPr/>
        </p:nvGrpSpPr>
        <p:grpSpPr>
          <a:xfrm>
            <a:off x="7952594" y="1500174"/>
            <a:ext cx="2643206" cy="4429156"/>
            <a:chOff x="7952594" y="1500174"/>
            <a:chExt cx="2643206" cy="4429156"/>
          </a:xfrm>
        </p:grpSpPr>
        <p:sp>
          <p:nvSpPr>
            <p:cNvPr id="82" name="矩形 81"/>
            <p:cNvSpPr/>
            <p:nvPr/>
          </p:nvSpPr>
          <p:spPr>
            <a:xfrm>
              <a:off x="8452660" y="3786190"/>
              <a:ext cx="1643074" cy="2143140"/>
            </a:xfrm>
            <a:prstGeom prst="rect">
              <a:avLst/>
            </a:prstGeom>
            <a:noFill/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90" name="群組 89"/>
            <p:cNvGrpSpPr/>
            <p:nvPr/>
          </p:nvGrpSpPr>
          <p:grpSpPr>
            <a:xfrm>
              <a:off x="7952594" y="1500174"/>
              <a:ext cx="2643206" cy="2286810"/>
              <a:chOff x="7952594" y="1500174"/>
              <a:chExt cx="2643206" cy="2286810"/>
            </a:xfrm>
          </p:grpSpPr>
          <p:sp>
            <p:nvSpPr>
              <p:cNvPr id="79" name="Shape 509"/>
              <p:cNvSpPr/>
              <p:nvPr/>
            </p:nvSpPr>
            <p:spPr>
              <a:xfrm flipH="1">
                <a:off x="8381222" y="1500174"/>
                <a:ext cx="1769233" cy="1769233"/>
              </a:xfrm>
              <a:prstGeom prst="ellipse">
                <a:avLst/>
              </a:prstGeom>
              <a:solidFill>
                <a:schemeClr val="lt1"/>
              </a:solidFill>
              <a:ln w="38100" cap="flat" cmpd="sng">
                <a:solidFill>
                  <a:schemeClr val="accent6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文字方塊 79"/>
              <p:cNvSpPr txBox="1"/>
              <p:nvPr/>
            </p:nvSpPr>
            <p:spPr>
              <a:xfrm>
                <a:off x="7952594" y="1911012"/>
                <a:ext cx="26432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zh-TW" alt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顯示卡</a:t>
                </a:r>
                <a:endPara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/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顯示卡資源分配</a:t>
                </a:r>
              </a:p>
              <a:p>
                <a:pPr algn="ctr"/>
                <a:r>
                  <a:rPr lang="zh-TW" altLang="en-US" sz="1600" dirty="0" smtClean="0">
                    <a:latin typeface="微軟正黑體" pitchFamily="34" charset="-120"/>
                    <a:ea typeface="微軟正黑體" pitchFamily="34" charset="-120"/>
                  </a:rPr>
                  <a:t>顯示卡資訊</a:t>
                </a:r>
              </a:p>
            </p:txBody>
          </p:sp>
          <p:cxnSp>
            <p:nvCxnSpPr>
              <p:cNvPr id="83" name="Shape 505"/>
              <p:cNvCxnSpPr/>
              <p:nvPr/>
            </p:nvCxnSpPr>
            <p:spPr>
              <a:xfrm rot="5400000" flipH="1" flipV="1">
                <a:off x="8880494" y="3357562"/>
                <a:ext cx="857256" cy="1588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accent6">
                    <a:lumMod val="50000"/>
                  </a:schemeClr>
                </a:solidFill>
                <a:prstDash val="dot"/>
                <a:round/>
                <a:headEnd type="none" w="med" len="med"/>
                <a:tailEnd type="triangle" w="lg" len="lg"/>
              </a:ln>
            </p:spPr>
          </p:cxnSp>
        </p:grpSp>
      </p:grpSp>
      <p:grpSp>
        <p:nvGrpSpPr>
          <p:cNvPr id="91" name="群組 90"/>
          <p:cNvGrpSpPr/>
          <p:nvPr/>
        </p:nvGrpSpPr>
        <p:grpSpPr>
          <a:xfrm>
            <a:off x="4595008" y="3143248"/>
            <a:ext cx="7643866" cy="2786082"/>
            <a:chOff x="4595008" y="3143248"/>
            <a:chExt cx="7643866" cy="2786082"/>
          </a:xfrm>
        </p:grpSpPr>
        <p:sp>
          <p:nvSpPr>
            <p:cNvPr id="37" name="Shape 509"/>
            <p:cNvSpPr/>
            <p:nvPr/>
          </p:nvSpPr>
          <p:spPr>
            <a:xfrm flipH="1">
              <a:off x="10238610" y="3143248"/>
              <a:ext cx="1785950" cy="178595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9952858" y="3617901"/>
              <a:ext cx="228601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chemeClr val="accent6"/>
                  </a:solidFill>
                  <a:latin typeface="微軟正黑體" pitchFamily="34" charset="-120"/>
                  <a:ea typeface="微軟正黑體" pitchFamily="34" charset="-120"/>
                </a:rPr>
                <a:t>儲存空間</a:t>
              </a:r>
              <a:endParaRPr lang="en-US" altLang="zh-TW" sz="2400" b="1" dirty="0" smtClean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各磁碟區狀態</a:t>
              </a:r>
            </a:p>
            <a:p>
              <a:pPr lvl="0" algn="ctr"/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空間使用分布</a:t>
              </a:r>
            </a:p>
          </p:txBody>
        </p:sp>
        <p:sp>
          <p:nvSpPr>
            <p:cNvPr id="68" name="矩形 67"/>
            <p:cNvSpPr/>
            <p:nvPr/>
          </p:nvSpPr>
          <p:spPr>
            <a:xfrm>
              <a:off x="4595008" y="4857760"/>
              <a:ext cx="3857652" cy="1071570"/>
            </a:xfrm>
            <a:prstGeom prst="rect">
              <a:avLst/>
            </a:prstGeom>
            <a:noFill/>
            <a:ln w="571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5" name="肘形接點 64"/>
            <p:cNvCxnSpPr>
              <a:stCxn id="68" idx="2"/>
              <a:endCxn id="37" idx="4"/>
            </p:cNvCxnSpPr>
            <p:nvPr/>
          </p:nvCxnSpPr>
          <p:spPr>
            <a:xfrm rot="5400000" flipH="1" flipV="1">
              <a:off x="8327643" y="3125388"/>
              <a:ext cx="1000132" cy="4607751"/>
            </a:xfrm>
            <a:prstGeom prst="bentConnector3">
              <a:avLst>
                <a:gd name="adj1" fmla="val -22857"/>
              </a:avLst>
            </a:prstGeom>
            <a:noFill/>
            <a:ln w="15875" cap="flat" cmpd="sng">
              <a:solidFill>
                <a:schemeClr val="accent6"/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736" y="4000505"/>
            <a:ext cx="9048074" cy="203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圖片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735" y="7143776"/>
            <a:ext cx="9072627" cy="2038003"/>
          </a:xfrm>
          <a:prstGeom prst="rect">
            <a:avLst/>
          </a:prstGeom>
        </p:spPr>
      </p:pic>
      <p:sp>
        <p:nvSpPr>
          <p:cNvPr id="356" name="Shape 356"/>
          <p:cNvSpPr txBox="1"/>
          <p:nvPr/>
        </p:nvSpPr>
        <p:spPr>
          <a:xfrm>
            <a:off x="-1" y="548679"/>
            <a:ext cx="12190413" cy="8640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系統狀態與資源使用狀況一次呈現</a:t>
            </a:r>
            <a:endParaRPr lang="zh-TW" altLang="en-US" sz="4400" b="1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451736" y="1500174"/>
            <a:ext cx="3000396" cy="4500594"/>
            <a:chOff x="1451736" y="1500174"/>
            <a:chExt cx="3000396" cy="4500594"/>
          </a:xfrm>
        </p:grpSpPr>
        <p:sp>
          <p:nvSpPr>
            <p:cNvPr id="8" name="Shape 509"/>
            <p:cNvSpPr/>
            <p:nvPr/>
          </p:nvSpPr>
          <p:spPr>
            <a:xfrm flipH="1">
              <a:off x="1880364" y="1500174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1951802" y="1857364"/>
              <a:ext cx="192882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chemeClr val="bg2"/>
                  </a:solidFill>
                  <a:latin typeface="微軟正黑體" pitchFamily="34" charset="-120"/>
                  <a:ea typeface="微軟正黑體" pitchFamily="34" charset="-120"/>
                </a:rPr>
                <a:t>線上使用者狀態</a:t>
              </a:r>
              <a:endParaRPr lang="en-US" altLang="zh-TW" sz="24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登入時間</a:t>
              </a: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登入</a:t>
              </a:r>
              <a:r>
                <a:rPr lang="en-US" altLang="zh-TW" sz="2000" dirty="0" smtClean="0">
                  <a:latin typeface="微軟正黑體" pitchFamily="34" charset="-120"/>
                  <a:ea typeface="微軟正黑體" pitchFamily="34" charset="-120"/>
                </a:rPr>
                <a:t>IP</a:t>
              </a:r>
              <a:endParaRPr lang="zh-TW" altLang="en-US" sz="2000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10" name="Shape 505"/>
            <p:cNvCxnSpPr>
              <a:stCxn id="24" idx="0"/>
            </p:cNvCxnSpPr>
            <p:nvPr/>
          </p:nvCxnSpPr>
          <p:spPr>
            <a:xfrm rot="5400000" flipH="1" flipV="1">
              <a:off x="2594744" y="3643314"/>
              <a:ext cx="714380" cy="1588"/>
            </a:xfrm>
            <a:prstGeom prst="straightConnector1">
              <a:avLst/>
            </a:prstGeom>
            <a:noFill/>
            <a:ln w="15875" cap="flat" cmpd="sng">
              <a:solidFill>
                <a:schemeClr val="bg2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24" name="矩形 23"/>
            <p:cNvSpPr/>
            <p:nvPr/>
          </p:nvSpPr>
          <p:spPr>
            <a:xfrm>
              <a:off x="1451736" y="4000504"/>
              <a:ext cx="3000396" cy="2000264"/>
            </a:xfrm>
            <a:prstGeom prst="rect">
              <a:avLst/>
            </a:prstGeom>
            <a:noFill/>
            <a:ln w="762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4452132" y="1500174"/>
            <a:ext cx="2928958" cy="4500594"/>
            <a:chOff x="4452132" y="1500174"/>
            <a:chExt cx="2928958" cy="4500594"/>
          </a:xfrm>
        </p:grpSpPr>
        <p:sp>
          <p:nvSpPr>
            <p:cNvPr id="17" name="Shape 509"/>
            <p:cNvSpPr/>
            <p:nvPr/>
          </p:nvSpPr>
          <p:spPr>
            <a:xfrm flipH="1">
              <a:off x="4880760" y="1500174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5023636" y="2004475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rgbClr val="FF3399"/>
                  </a:solidFill>
                  <a:latin typeface="微軟正黑體" pitchFamily="34" charset="-120"/>
                  <a:ea typeface="微軟正黑體" pitchFamily="34" charset="-120"/>
                </a:rPr>
                <a:t>排程任務</a:t>
              </a: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顯示各排程任務內容</a:t>
              </a:r>
            </a:p>
          </p:txBody>
        </p:sp>
        <p:cxnSp>
          <p:nvCxnSpPr>
            <p:cNvPr id="20" name="Shape 505"/>
            <p:cNvCxnSpPr/>
            <p:nvPr/>
          </p:nvCxnSpPr>
          <p:spPr>
            <a:xfrm rot="5400000" flipH="1" flipV="1">
              <a:off x="5488777" y="3607595"/>
              <a:ext cx="785818" cy="1588"/>
            </a:xfrm>
            <a:prstGeom prst="straightConnector1">
              <a:avLst/>
            </a:prstGeom>
            <a:noFill/>
            <a:ln w="15875" cap="flat" cmpd="sng">
              <a:solidFill>
                <a:srgbClr val="FF3399"/>
              </a:solidFill>
              <a:prstDash val="dot"/>
              <a:round/>
              <a:headEnd type="none" w="med" len="med"/>
              <a:tailEnd type="triangle" w="lg" len="lg"/>
            </a:ln>
          </p:spPr>
        </p:cxnSp>
        <p:sp>
          <p:nvSpPr>
            <p:cNvPr id="19" name="矩形 18"/>
            <p:cNvSpPr/>
            <p:nvPr/>
          </p:nvSpPr>
          <p:spPr>
            <a:xfrm>
              <a:off x="4452132" y="4000504"/>
              <a:ext cx="2928958" cy="2000264"/>
            </a:xfrm>
            <a:prstGeom prst="rect">
              <a:avLst/>
            </a:prstGeom>
            <a:noFill/>
            <a:ln w="762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7381090" y="1500174"/>
            <a:ext cx="3214710" cy="4500594"/>
            <a:chOff x="7381090" y="1500174"/>
            <a:chExt cx="3214710" cy="4500594"/>
          </a:xfrm>
        </p:grpSpPr>
        <p:sp>
          <p:nvSpPr>
            <p:cNvPr id="25" name="矩形 24"/>
            <p:cNvSpPr/>
            <p:nvPr/>
          </p:nvSpPr>
          <p:spPr>
            <a:xfrm>
              <a:off x="7381090" y="4000504"/>
              <a:ext cx="3214710" cy="2000264"/>
            </a:xfrm>
            <a:prstGeom prst="rect">
              <a:avLst/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Shape 509"/>
            <p:cNvSpPr/>
            <p:nvPr/>
          </p:nvSpPr>
          <p:spPr>
            <a:xfrm flipH="1">
              <a:off x="8024032" y="1500174"/>
              <a:ext cx="2000264" cy="2000264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8095470" y="1785926"/>
              <a:ext cx="18049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chemeClr val="bg1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新聞</a:t>
              </a:r>
              <a:endParaRPr lang="en-US" altLang="zh-TW" sz="24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韌體更新</a:t>
              </a:r>
              <a:endParaRPr lang="en-US" altLang="zh-TW" sz="2000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應用工具</a:t>
              </a:r>
              <a:endParaRPr lang="en-US" altLang="zh-TW" sz="2000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2000" dirty="0" smtClean="0">
                  <a:latin typeface="微軟正黑體" pitchFamily="34" charset="-120"/>
                  <a:ea typeface="微軟正黑體" pitchFamily="34" charset="-120"/>
                </a:rPr>
                <a:t>更新資訊</a:t>
              </a:r>
            </a:p>
          </p:txBody>
        </p:sp>
        <p:cxnSp>
          <p:nvCxnSpPr>
            <p:cNvPr id="28" name="Shape 505"/>
            <p:cNvCxnSpPr>
              <a:stCxn id="25" idx="0"/>
            </p:cNvCxnSpPr>
            <p:nvPr/>
          </p:nvCxnSpPr>
          <p:spPr>
            <a:xfrm rot="5400000" flipH="1" flipV="1">
              <a:off x="8614190" y="3589737"/>
              <a:ext cx="785023" cy="36512"/>
            </a:xfrm>
            <a:prstGeom prst="straightConnector1">
              <a:avLst/>
            </a:prstGeom>
            <a:noFill/>
            <a:ln w="15875" cap="flat" cmpd="sng">
              <a:solidFill>
                <a:schemeClr val="bg1">
                  <a:lumMod val="50000"/>
                </a:schemeClr>
              </a:solidFill>
              <a:prstDash val="dot"/>
              <a:round/>
              <a:headEnd type="none" w="med" len="med"/>
              <a:tailEnd type="triangle" w="lg" len="lg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/>
        </p:nvSpPr>
        <p:spPr>
          <a:xfrm>
            <a:off x="0" y="564639"/>
            <a:ext cx="12190413" cy="864097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4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功能更強大但日益複雜</a:t>
            </a:r>
            <a:r>
              <a:rPr lang="zh-TW" sz="4400" b="1" i="0" u="none" strike="noStrike" cap="none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的</a:t>
            </a:r>
            <a:r>
              <a:rPr lang="zh-TW" altLang="en-US" sz="4400" b="1" i="0" u="none" strike="noStrike" cap="none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4400" b="1" i="0" u="none" strike="noStrike" cap="none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lang="zh-TW" altLang="en-US" sz="4400" b="1" i="0" u="none" strike="noStrike" cap="none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4400" b="1" i="0" u="none" strike="noStrike" cap="none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系統</a:t>
            </a:r>
            <a:endParaRPr lang="zh-TW" sz="4400" b="1" i="0" u="none" strike="noStrike" cap="none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5975628" y="3267417"/>
            <a:ext cx="237566" cy="3231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38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808794" y="1556791"/>
            <a:ext cx="11381618" cy="10863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內建或開源的資源監控工具已不符使用: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儲存處理效能受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IO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與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置換空間影響。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分層分區中，個別儲存空間的效能，應用程式對資源利用的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影響</a:t>
            </a:r>
            <a:r>
              <a:rPr lang="en-US" alt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?</a:t>
            </a:r>
            <a:r>
              <a:rPr lang="en-US" alt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808" y="3000372"/>
            <a:ext cx="2655440" cy="34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9124" y="2714620"/>
            <a:ext cx="7841285" cy="3429024"/>
          </a:xfrm>
          <a:prstGeom prst="roundRect">
            <a:avLst>
              <a:gd name="adj" fmla="val 2726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190550" y="1196752"/>
            <a:ext cx="11283878" cy="864096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 r="7251"/>
          <a:stretch/>
        </p:blipFill>
        <p:spPr>
          <a:xfrm>
            <a:off x="877627" y="7000900"/>
            <a:ext cx="6789215" cy="3187973"/>
          </a:xfrm>
          <a:prstGeom prst="roundRect">
            <a:avLst>
              <a:gd name="adj" fmla="val 3222"/>
            </a:avLst>
          </a:prstGeom>
          <a:noFill/>
          <a:ln>
            <a:noFill/>
          </a:ln>
        </p:spPr>
      </p:pic>
      <p:sp>
        <p:nvSpPr>
          <p:cNvPr id="238" name="Shape 238"/>
          <p:cNvSpPr txBox="1"/>
          <p:nvPr/>
        </p:nvSpPr>
        <p:spPr>
          <a:xfrm>
            <a:off x="808794" y="1556791"/>
            <a:ext cx="8858312" cy="144358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新版資源監控工具全面支援 QTS 4.3.3 家用與商用機種：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嶄新的操作介面，清楚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呈現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CPU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與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記憶體等的資源使用率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重新打造的監控引擎，消耗資源更少，數值準確性更高！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提供更細節的使用率報告：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如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CPU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中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：使用者、系統、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及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IO</a:t>
            </a:r>
            <a:r>
              <a:rPr lang="zh-TW" altLang="en-US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等待</a:t>
            </a:r>
            <a:r>
              <a:rPr lang="zh-TW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時間佔比</a:t>
            </a:r>
            <a:r>
              <a:rPr lang="zh-TW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。</a:t>
            </a: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39" name="Shape 239"/>
          <p:cNvSpPr txBox="1"/>
          <p:nvPr/>
        </p:nvSpPr>
        <p:spPr>
          <a:xfrm>
            <a:off x="380166" y="516002"/>
            <a:ext cx="11810247" cy="984172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indent="-63500" algn="ctr">
              <a:buClr>
                <a:schemeClr val="lt1"/>
              </a:buClr>
              <a:buSzPct val="25000"/>
            </a:pPr>
            <a:r>
              <a:rPr 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以解析系統核心為概念的新版資源監控</a:t>
            </a:r>
          </a:p>
        </p:txBody>
      </p:sp>
      <p:pic>
        <p:nvPicPr>
          <p:cNvPr id="240" name="Shape 240" descr="C:\Users\Yvonne Tsai\Downloads\圖層 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5469" y="3357562"/>
            <a:ext cx="3339681" cy="2707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918" y="3000372"/>
            <a:ext cx="7368808" cy="3214710"/>
          </a:xfrm>
          <a:prstGeom prst="roundRect">
            <a:avLst>
              <a:gd name="adj" fmla="val 2741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-1" y="515874"/>
            <a:ext cx="12190413" cy="9843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marL="0" lvl="0" indent="-63500" algn="ctr">
              <a:buClr>
                <a:schemeClr val="lt1"/>
              </a:buClr>
              <a:buSzPct val="25000"/>
            </a:pP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細部解析您的</a:t>
            </a:r>
            <a:r>
              <a:rPr lang="en-US" altLang="zh-TW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zh-TW" altLang="en-US" sz="4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使用率</a:t>
            </a:r>
            <a:endParaRPr lang="zh-TW" sz="4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808793" y="1556791"/>
            <a:ext cx="11381763" cy="17293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dirty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透過資源監控，即可</a:t>
            </a:r>
            <a:r>
              <a:rPr lang="zh-TW" sz="2400" b="1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sz="2400" b="1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zh-TW" altLang="en-US" sz="2400" b="1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400" b="1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sz="2400" b="1" dirty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細部資訊</a:t>
            </a:r>
            <a:r>
              <a:rPr lang="zh-TW" sz="2400" b="1" i="0" u="none" strike="noStrike" cap="none" dirty="0" smtClean="0">
                <a:solidFill>
                  <a:srgbClr val="24406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：</a:t>
            </a:r>
            <a:endParaRPr lang="zh-TW" sz="2400" b="1" i="0" u="none" strike="noStrike" cap="none" dirty="0">
              <a:solidFill>
                <a:srgbClr val="24406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r>
              <a:rPr lang="zh-TW" sz="2000" dirty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：使用者應用層級的 CPU 使用率</a:t>
            </a:r>
            <a:r>
              <a:rPr 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dirty="0" smtClean="0">
              <a:solidFill>
                <a:srgbClr val="2E2E2E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0F243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系統：系統核心層級的 </a:t>
            </a:r>
            <a:r>
              <a:rPr lang="en-US" alt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CPU </a:t>
            </a: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使用率。</a:t>
            </a:r>
            <a:endParaRPr lang="en-US" altLang="zh-TW" sz="2000" dirty="0" smtClean="0">
              <a:solidFill>
                <a:srgbClr val="2E2E2E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0F243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其他：低優先程序、硬體中斷、軟體中斷與其他事件的 </a:t>
            </a:r>
            <a:r>
              <a:rPr lang="en-US" alt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CPU </a:t>
            </a: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使用率。</a:t>
            </a:r>
            <a:endParaRPr lang="zh-TW" sz="2000" dirty="0">
              <a:solidFill>
                <a:srgbClr val="2E2E2E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Aft>
                <a:spcPts val="1100"/>
              </a:spcAft>
              <a:buClr>
                <a:srgbClr val="2E2E2E"/>
              </a:buClr>
              <a:buSzPct val="100000"/>
              <a:buFont typeface="Arial" pitchFamily="34" charset="0"/>
              <a:buChar char="•"/>
            </a:pP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 等待輸入</a:t>
            </a:r>
            <a:r>
              <a:rPr lang="en-US" alt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輸出：</a:t>
            </a:r>
            <a:r>
              <a:rPr lang="en-US" altLang="zh-TW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CPU </a:t>
            </a:r>
            <a:r>
              <a:rPr lang="zh-TW" altLang="en-US" sz="2000" dirty="0" smtClean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等待輸入與輸出的閒置率。</a:t>
            </a:r>
            <a:endParaRPr lang="en-US" altLang="zh-TW" sz="2000" dirty="0" smtClean="0">
              <a:solidFill>
                <a:srgbClr val="2E2E2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0" name="Shape 250"/>
          <p:cNvPicPr preferRelativeResize="0"/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829367" y="3286124"/>
            <a:ext cx="6623425" cy="2879600"/>
          </a:xfrm>
          <a:prstGeom prst="roundRect">
            <a:avLst>
              <a:gd name="adj" fmla="val 1688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/>
        </p:nvSpPr>
        <p:spPr>
          <a:xfrm>
            <a:off x="-1" y="515874"/>
            <a:ext cx="12190413" cy="984300"/>
          </a:xfrm>
          <a:prstGeom prst="rect">
            <a:avLst/>
          </a:prstGeom>
          <a:noFill/>
          <a:ln>
            <a:noFill/>
          </a:ln>
        </p:spPr>
        <p:txBody>
          <a:bodyPr wrap="square" lIns="91400" tIns="45675" rIns="91400" bIns="45675" anchor="ctr" anchorCtr="0">
            <a:noAutofit/>
          </a:bodyPr>
          <a:lstStyle/>
          <a:p>
            <a:pPr algn="ctr"/>
            <a:r>
              <a:rPr lang="zh-TW" altLang="en-US" sz="3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利用量化圖表設計，快速了解記憶體使用率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737355" y="1556791"/>
            <a:ext cx="10429949" cy="3047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2400" b="1" dirty="0">
                <a:solidFill>
                  <a:srgbClr val="2E2E2E"/>
                </a:solidFill>
                <a:latin typeface="微軟正黑體" pitchFamily="34" charset="-120"/>
                <a:ea typeface="微軟正黑體" pitchFamily="34" charset="-120"/>
              </a:rPr>
              <a:t>您可在此檢視記憶體與置換空間的使用率</a:t>
            </a:r>
            <a:r>
              <a:rPr lang="zh-TW" sz="2400" b="1" i="0" u="none" strike="noStrike" cap="none" dirty="0">
                <a:solidFill>
                  <a:srgbClr val="24406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：</a:t>
            </a: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快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取記憶體用於存放經常讀取的資料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這些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資料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能夠直接從記憶體中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快速讀取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而不須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經過</a:t>
            </a:r>
            <a:endParaRPr lang="en-US" altLang="zh-TW" sz="2000" dirty="0" smtClean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</a:pP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磁碟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。只有當整體記憶體不足時，才會釋放快取記憶體以維持整體效能。</a:t>
            </a: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  <a:buFont typeface="Arial"/>
              <a:buChar char="•"/>
            </a:pP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緩衝記憶體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用於存放搬遷中的輸入與輸出資料，偶爾會用於儲存臨時資料，當搬遷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完成即</a:t>
            </a:r>
            <a:endParaRPr lang="en-US" altLang="zh-TW" sz="2000" dirty="0" smtClean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10000"/>
              </a:lnSpc>
              <a:buClr>
                <a:srgbClr val="0F243E"/>
              </a:buClr>
              <a:buSzPct val="100000"/>
            </a:pPr>
            <a:r>
              <a:rPr lang="zh-TW" altLang="en-US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會</a:t>
            </a:r>
            <a:r>
              <a:rPr lang="zh-TW" sz="2000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釋放記憶體</a:t>
            </a:r>
            <a:r>
              <a:rPr lang="zh-TW" sz="2000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sz="2000" dirty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9" name="Shape 259"/>
          <p:cNvPicPr preferRelativeResize="0"/>
          <p:nvPr/>
        </p:nvPicPr>
        <p:blipFill>
          <a:blip r:embed="rId3">
            <a:alphaModFix/>
          </a:blip>
          <a:srcRect r="-113"/>
          <a:stretch>
            <a:fillRect/>
          </a:stretch>
        </p:blipFill>
        <p:spPr>
          <a:xfrm>
            <a:off x="2951934" y="3096544"/>
            <a:ext cx="7000924" cy="3047100"/>
          </a:xfrm>
          <a:prstGeom prst="roundRect">
            <a:avLst>
              <a:gd name="adj" fmla="val 2795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1676</Words>
  <PresentationFormat>自訂</PresentationFormat>
  <Paragraphs>272</Paragraphs>
  <Slides>39</Slides>
  <Notes>36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39</vt:i4>
      </vt:variant>
    </vt:vector>
  </HeadingPairs>
  <TitlesOfParts>
    <vt:vector size="42" baseType="lpstr">
      <vt:lpstr>1_自訂設計</vt:lpstr>
      <vt:lpstr>Simple Light</vt:lpstr>
      <vt:lpstr>Simple Light</vt:lpstr>
      <vt:lpstr>投影片 1</vt:lpstr>
      <vt:lpstr>您的問題，我們解決： NAS 儲存架構日趨複雜，如何才能讓系統與效能問題一眼看穿 ?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Qboost 一鍵加速</vt:lpstr>
      <vt:lpstr>投影片 17</vt:lpstr>
      <vt:lpstr>投影片 18</vt:lpstr>
      <vt:lpstr>投影片 19</vt:lpstr>
      <vt:lpstr>投影片 20</vt:lpstr>
      <vt:lpstr>投影片 21</vt:lpstr>
      <vt:lpstr>投影片 22</vt:lpstr>
      <vt:lpstr>實機操作 Qboost </vt:lpstr>
      <vt:lpstr>投影片 24</vt:lpstr>
      <vt:lpstr>常見問題討論</vt:lpstr>
      <vt:lpstr>常見問題討論</vt:lpstr>
      <vt:lpstr>常見問題討論</vt:lpstr>
      <vt:lpstr>投影片 28</vt:lpstr>
      <vt:lpstr>您所知道的APP Center</vt:lpstr>
      <vt:lpstr>豐富且多樣化的應用程式</vt:lpstr>
      <vt:lpstr>多元資訊呈現方式</vt:lpstr>
      <vt:lpstr>智慧安裝 - 貼心設計公開</vt:lpstr>
      <vt:lpstr>智慧安裝 - 貼心設計公開 《安裝功能大PK》</vt:lpstr>
      <vt:lpstr>進階設定選項</vt:lpstr>
      <vt:lpstr>授權商店與憑證管理</vt:lpstr>
      <vt:lpstr>第三方社群來源</vt:lpstr>
      <vt:lpstr>合作夥伴募集</vt:lpstr>
      <vt:lpstr>投影片 38</vt:lpstr>
      <vt:lpstr>投影片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FannieChen</dc:creator>
  <cp:lastModifiedBy>ChrisTest</cp:lastModifiedBy>
  <cp:revision>75</cp:revision>
  <dcterms:modified xsi:type="dcterms:W3CDTF">2017-11-28T06:45:11Z</dcterms:modified>
</cp:coreProperties>
</file>