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8" r:id="rId1"/>
    <p:sldMasterId id="2147483690" r:id="rId2"/>
    <p:sldMasterId id="2147483691" r:id="rId3"/>
  </p:sldMasterIdLst>
  <p:notesMasterIdLst>
    <p:notesMasterId r:id="rId43"/>
  </p:notesMasterIdLst>
  <p:handoutMasterIdLst>
    <p:handoutMasterId r:id="rId44"/>
  </p:handoutMasterIdLst>
  <p:sldIdLst>
    <p:sldId id="256" r:id="rId4"/>
    <p:sldId id="257" r:id="rId5"/>
    <p:sldId id="295" r:id="rId6"/>
    <p:sldId id="269" r:id="rId7"/>
    <p:sldId id="270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94" r:id="rId35"/>
    <p:sldId id="300" r:id="rId36"/>
    <p:sldId id="289" r:id="rId37"/>
    <p:sldId id="290" r:id="rId38"/>
    <p:sldId id="291" r:id="rId39"/>
    <p:sldId id="292" r:id="rId40"/>
    <p:sldId id="293" r:id="rId41"/>
    <p:sldId id="298" r:id="rId42"/>
  </p:sldIdLst>
  <p:sldSz cx="12190413" cy="6858000"/>
  <p:notesSz cx="6669088" cy="99266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66"/>
    <a:srgbClr val="FF3399"/>
  </p:clrMru>
</p:presentationPr>
</file>

<file path=ppt/tableStyles.xml><?xml version="1.0" encoding="utf-8"?>
<a:tblStyleLst xmlns:a="http://schemas.openxmlformats.org/drawingml/2006/main" def="{713DF75F-3422-4F60-9DC8-511739F71E9E}">
  <a:tblStyle styleId="{713DF75F-3422-4F60-9DC8-511739F71E9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799B23B-EC83-4686-B30A-512413B5E67A}" styleName="淺色樣式 3 - 輔色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110" d="100"/>
          <a:sy n="110" d="100"/>
        </p:scale>
        <p:origin x="-558" y="-396"/>
      </p:cViewPr>
      <p:guideLst>
        <p:guide orient="horz" pos="2160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91" d="100"/>
          <a:sy n="91" d="100"/>
        </p:scale>
        <p:origin x="-3858" y="-120"/>
      </p:cViewPr>
      <p:guideLst>
        <p:guide orient="horz" pos="3126"/>
        <p:guide pos="210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E8B8C5-9783-4840-ADEC-EDDD64EC5471}" type="datetimeFigureOut">
              <a:rPr lang="zh-TW" altLang="en-US" smtClean="0"/>
              <a:pPr/>
              <a:t>2017/11/28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8892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778250" y="9428163"/>
            <a:ext cx="28892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0188FA-CD9F-498E-A543-E3EBC70A576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889938" cy="496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777607" y="0"/>
            <a:ext cx="2889938" cy="496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25400" y="744537"/>
            <a:ext cx="6618287" cy="372268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66908" y="4715153"/>
            <a:ext cx="5335268" cy="446698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9428582"/>
            <a:ext cx="2889938" cy="496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777607" y="9428582"/>
            <a:ext cx="2889938" cy="496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-19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-1905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‹#›</a:t>
            </a:fld>
            <a:endParaRPr lang="zh-TW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172.17.30.95:8080/cgi-bin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>
            <a:spLocks noGrp="1" noRot="1" noChangeAspect="1"/>
          </p:cNvSpPr>
          <p:nvPr>
            <p:ph type="sldImg" idx="2"/>
          </p:nvPr>
        </p:nvSpPr>
        <p:spPr>
          <a:xfrm>
            <a:off x="25400" y="744538"/>
            <a:ext cx="6618288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666908" y="4715153"/>
            <a:ext cx="5335200" cy="4467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3" name="Shape 203"/>
          <p:cNvSpPr txBox="1">
            <a:spLocks noGrp="1"/>
          </p:cNvSpPr>
          <p:nvPr>
            <p:ph type="sldNum" idx="12"/>
          </p:nvPr>
        </p:nvSpPr>
        <p:spPr>
          <a:xfrm>
            <a:off x="3777607" y="9428582"/>
            <a:ext cx="2889900" cy="496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/>
              <a:pPr lvl="0">
                <a:spcBef>
                  <a:spcPts val="0"/>
                </a:spcBef>
                <a:buClr>
                  <a:schemeClr val="dk1"/>
                </a:buClr>
                <a:buSzPct val="25000"/>
                <a:buFont typeface="Calibri"/>
                <a:buNone/>
              </a:pPr>
              <a:t>1</a:t>
            </a:fld>
            <a:endParaRPr lang="zh-TW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25400" y="744538"/>
            <a:ext cx="6618288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Shape 276"/>
          <p:cNvSpPr txBox="1">
            <a:spLocks noGrp="1"/>
          </p:cNvSpPr>
          <p:nvPr>
            <p:ph type="body" idx="1"/>
          </p:nvPr>
        </p:nvSpPr>
        <p:spPr>
          <a:xfrm>
            <a:off x="666908" y="4715153"/>
            <a:ext cx="5335200" cy="4467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7" name="Shape 277"/>
          <p:cNvSpPr txBox="1">
            <a:spLocks noGrp="1"/>
          </p:cNvSpPr>
          <p:nvPr>
            <p:ph type="sldNum" idx="12"/>
          </p:nvPr>
        </p:nvSpPr>
        <p:spPr>
          <a:xfrm>
            <a:off x="3777607" y="9428582"/>
            <a:ext cx="2889900" cy="496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/>
              <a:pPr lvl="0">
                <a:spcBef>
                  <a:spcPts val="0"/>
                </a:spcBef>
                <a:buClr>
                  <a:schemeClr val="dk1"/>
                </a:buClr>
                <a:buSzPct val="25000"/>
                <a:buFont typeface="Calibri"/>
                <a:buNone/>
              </a:pPr>
              <a:t>11</a:t>
            </a:fld>
            <a:endParaRPr lang="zh-TW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/>
          <p:nvPr/>
        </p:nvSpPr>
        <p:spPr>
          <a:xfrm>
            <a:off x="3780694" y="9433753"/>
            <a:ext cx="2888392" cy="492885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-2063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-20637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12</a:t>
            </a:fld>
            <a:endParaRPr lang="zh-TW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25400" y="744538"/>
            <a:ext cx="6619875" cy="37242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889212" y="4715153"/>
            <a:ext cx="4890665" cy="4466987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1" i="0" u="none" strike="noStrike" cap="none">
              <a:solidFill>
                <a:srgbClr val="2929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25400" y="744538"/>
            <a:ext cx="6618288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Shape 295"/>
          <p:cNvSpPr txBox="1">
            <a:spLocks noGrp="1"/>
          </p:cNvSpPr>
          <p:nvPr>
            <p:ph type="body" idx="1"/>
          </p:nvPr>
        </p:nvSpPr>
        <p:spPr>
          <a:xfrm>
            <a:off x="666908" y="4715153"/>
            <a:ext cx="5335200" cy="4467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6" name="Shape 296"/>
          <p:cNvSpPr txBox="1">
            <a:spLocks noGrp="1"/>
          </p:cNvSpPr>
          <p:nvPr>
            <p:ph type="sldNum" idx="12"/>
          </p:nvPr>
        </p:nvSpPr>
        <p:spPr>
          <a:xfrm>
            <a:off x="3777607" y="9428582"/>
            <a:ext cx="2889900" cy="496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/>
              <a:pPr lvl="0">
                <a:spcBef>
                  <a:spcPts val="0"/>
                </a:spcBef>
                <a:buClr>
                  <a:schemeClr val="dk1"/>
                </a:buClr>
                <a:buSzPct val="25000"/>
                <a:buFont typeface="Calibri"/>
                <a:buNone/>
              </a:pPr>
              <a:t>13</a:t>
            </a:fld>
            <a:endParaRPr lang="zh-TW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>
            <a:spLocks noGrp="1" noRot="1" noChangeAspect="1"/>
          </p:cNvSpPr>
          <p:nvPr>
            <p:ph type="sldImg" idx="2"/>
          </p:nvPr>
        </p:nvSpPr>
        <p:spPr>
          <a:xfrm>
            <a:off x="25400" y="744538"/>
            <a:ext cx="6618288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Shape 304"/>
          <p:cNvSpPr txBox="1">
            <a:spLocks noGrp="1"/>
          </p:cNvSpPr>
          <p:nvPr>
            <p:ph type="body" idx="1"/>
          </p:nvPr>
        </p:nvSpPr>
        <p:spPr>
          <a:xfrm>
            <a:off x="666908" y="4715153"/>
            <a:ext cx="5335200" cy="4467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5" name="Shape 305"/>
          <p:cNvSpPr txBox="1">
            <a:spLocks noGrp="1"/>
          </p:cNvSpPr>
          <p:nvPr>
            <p:ph type="sldNum" idx="12"/>
          </p:nvPr>
        </p:nvSpPr>
        <p:spPr>
          <a:xfrm>
            <a:off x="3777607" y="9428582"/>
            <a:ext cx="2889900" cy="496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/>
              <a:pPr lvl="0">
                <a:spcBef>
                  <a:spcPts val="0"/>
                </a:spcBef>
                <a:buClr>
                  <a:schemeClr val="dk1"/>
                </a:buClr>
                <a:buSzPct val="25000"/>
                <a:buFont typeface="Calibri"/>
                <a:buNone/>
              </a:pPr>
              <a:t>14</a:t>
            </a:fld>
            <a:endParaRPr lang="zh-TW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>
            <a:spLocks noGrp="1" noRot="1" noChangeAspect="1"/>
          </p:cNvSpPr>
          <p:nvPr>
            <p:ph type="sldImg" idx="2"/>
          </p:nvPr>
        </p:nvSpPr>
        <p:spPr>
          <a:xfrm>
            <a:off x="25400" y="744538"/>
            <a:ext cx="6618288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Shape 313"/>
          <p:cNvSpPr txBox="1">
            <a:spLocks noGrp="1"/>
          </p:cNvSpPr>
          <p:nvPr>
            <p:ph type="body" idx="1"/>
          </p:nvPr>
        </p:nvSpPr>
        <p:spPr>
          <a:xfrm>
            <a:off x="666908" y="4715153"/>
            <a:ext cx="5335200" cy="4467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4" name="Shape 314"/>
          <p:cNvSpPr txBox="1">
            <a:spLocks noGrp="1"/>
          </p:cNvSpPr>
          <p:nvPr>
            <p:ph type="sldNum" idx="12"/>
          </p:nvPr>
        </p:nvSpPr>
        <p:spPr>
          <a:xfrm>
            <a:off x="3777607" y="9428582"/>
            <a:ext cx="2889900" cy="496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/>
              <a:pPr lvl="0">
                <a:spcBef>
                  <a:spcPts val="0"/>
                </a:spcBef>
                <a:buClr>
                  <a:schemeClr val="dk1"/>
                </a:buClr>
                <a:buSzPct val="25000"/>
                <a:buFont typeface="Calibri"/>
                <a:buNone/>
              </a:pPr>
              <a:t>15</a:t>
            </a:fld>
            <a:endParaRPr lang="zh-TW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9" name="Shape 369"/>
          <p:cNvSpPr txBox="1">
            <a:spLocks noGrp="1"/>
          </p:cNvSpPr>
          <p:nvPr>
            <p:ph type="body" idx="1"/>
          </p:nvPr>
        </p:nvSpPr>
        <p:spPr>
          <a:xfrm>
            <a:off x="666907" y="4715147"/>
            <a:ext cx="5335200" cy="4467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12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http://172.17.31.247:8080/cgi-bin/</a:t>
            </a:r>
            <a:r>
              <a:rPr lang="zh-TW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TW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TS-1635 with snapshot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66907" y="4715147"/>
            <a:ext cx="5335200" cy="4467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(放搜尋系統卡頓的訊息)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 txBox="1">
            <a:spLocks noGrp="1"/>
          </p:cNvSpPr>
          <p:nvPr>
            <p:ph type="body" idx="1"/>
          </p:nvPr>
        </p:nvSpPr>
        <p:spPr>
          <a:xfrm>
            <a:off x="666907" y="4715147"/>
            <a:ext cx="5335200" cy="4467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94" name="Shape 394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406"/>
          <p:cNvSpPr txBox="1">
            <a:spLocks noGrp="1"/>
          </p:cNvSpPr>
          <p:nvPr>
            <p:ph type="body" idx="1"/>
          </p:nvPr>
        </p:nvSpPr>
        <p:spPr>
          <a:xfrm>
            <a:off x="666907" y="4715147"/>
            <a:ext cx="5335200" cy="4467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407" name="Shape 407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 txBox="1">
            <a:spLocks noGrp="1"/>
          </p:cNvSpPr>
          <p:nvPr>
            <p:ph type="body" idx="1"/>
          </p:nvPr>
        </p:nvSpPr>
        <p:spPr>
          <a:xfrm>
            <a:off x="666907" y="4715147"/>
            <a:ext cx="5335200" cy="4467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425" name="Shape 425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/>
          <p:nvPr/>
        </p:nvSpPr>
        <p:spPr>
          <a:xfrm>
            <a:off x="3780694" y="9433753"/>
            <a:ext cx="2888392" cy="492885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-2063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-20637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2</a:t>
            </a:fld>
            <a:endParaRPr lang="zh-TW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Shape 213"/>
          <p:cNvSpPr>
            <a:spLocks noGrp="1" noRot="1" noChangeAspect="1"/>
          </p:cNvSpPr>
          <p:nvPr>
            <p:ph type="sldImg" idx="2"/>
          </p:nvPr>
        </p:nvSpPr>
        <p:spPr>
          <a:xfrm>
            <a:off x="25400" y="744538"/>
            <a:ext cx="6619875" cy="37242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889212" y="4715153"/>
            <a:ext cx="4890665" cy="4466987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441"/>
          <p:cNvSpPr txBox="1">
            <a:spLocks noGrp="1"/>
          </p:cNvSpPr>
          <p:nvPr>
            <p:ph type="body" idx="1"/>
          </p:nvPr>
        </p:nvSpPr>
        <p:spPr>
          <a:xfrm>
            <a:off x="666907" y="4715147"/>
            <a:ext cx="5335200" cy="4467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442" name="Shape 442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9" name="Shape 449"/>
          <p:cNvSpPr txBox="1">
            <a:spLocks noGrp="1"/>
          </p:cNvSpPr>
          <p:nvPr>
            <p:ph type="body" idx="1"/>
          </p:nvPr>
        </p:nvSpPr>
        <p:spPr>
          <a:xfrm>
            <a:off x="666907" y="4715147"/>
            <a:ext cx="5335200" cy="4467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69850" marR="0" lvl="0" indent="-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Shape 465"/>
          <p:cNvSpPr txBox="1">
            <a:spLocks noGrp="1"/>
          </p:cNvSpPr>
          <p:nvPr>
            <p:ph type="body" idx="1"/>
          </p:nvPr>
        </p:nvSpPr>
        <p:spPr>
          <a:xfrm>
            <a:off x="666907" y="4715147"/>
            <a:ext cx="5335200" cy="4467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466" name="Shape 466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Shape 472"/>
          <p:cNvSpPr txBox="1">
            <a:spLocks noGrp="1"/>
          </p:cNvSpPr>
          <p:nvPr>
            <p:ph type="body" idx="1"/>
          </p:nvPr>
        </p:nvSpPr>
        <p:spPr>
          <a:xfrm>
            <a:off x="666907" y="4715147"/>
            <a:ext cx="5335200" cy="4467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473" name="Shape 473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Shape 493"/>
          <p:cNvSpPr>
            <a:spLocks noGrp="1" noRot="1" noChangeAspect="1"/>
          </p:cNvSpPr>
          <p:nvPr>
            <p:ph type="sldImg" idx="2"/>
          </p:nvPr>
        </p:nvSpPr>
        <p:spPr>
          <a:xfrm>
            <a:off x="25400" y="744538"/>
            <a:ext cx="6618288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Shape 494"/>
          <p:cNvSpPr txBox="1">
            <a:spLocks noGrp="1"/>
          </p:cNvSpPr>
          <p:nvPr>
            <p:ph type="body" idx="1"/>
          </p:nvPr>
        </p:nvSpPr>
        <p:spPr>
          <a:xfrm>
            <a:off x="666908" y="4715153"/>
            <a:ext cx="5335200" cy="4467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95" name="Shape 495"/>
          <p:cNvSpPr txBox="1">
            <a:spLocks noGrp="1"/>
          </p:cNvSpPr>
          <p:nvPr>
            <p:ph type="sldNum" idx="12"/>
          </p:nvPr>
        </p:nvSpPr>
        <p:spPr>
          <a:xfrm>
            <a:off x="3777607" y="9428582"/>
            <a:ext cx="2889900" cy="496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/>
              <a:pPr lvl="0">
                <a:spcBef>
                  <a:spcPts val="0"/>
                </a:spcBef>
                <a:buClr>
                  <a:schemeClr val="dk1"/>
                </a:buClr>
                <a:buSzPct val="25000"/>
                <a:buFont typeface="Calibri"/>
                <a:buNone/>
              </a:pPr>
              <a:t>25</a:t>
            </a:fld>
            <a:endParaRPr lang="zh-TW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>
            <a:spLocks noGrp="1" noRot="1" noChangeAspect="1"/>
          </p:cNvSpPr>
          <p:nvPr>
            <p:ph type="sldImg" idx="2"/>
          </p:nvPr>
        </p:nvSpPr>
        <p:spPr>
          <a:xfrm>
            <a:off x="25400" y="744538"/>
            <a:ext cx="6618288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Shape 504"/>
          <p:cNvSpPr txBox="1">
            <a:spLocks noGrp="1"/>
          </p:cNvSpPr>
          <p:nvPr>
            <p:ph type="body" idx="1"/>
          </p:nvPr>
        </p:nvSpPr>
        <p:spPr>
          <a:xfrm>
            <a:off x="666908" y="4715153"/>
            <a:ext cx="5335200" cy="4467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505" name="Shape 505"/>
          <p:cNvSpPr txBox="1">
            <a:spLocks noGrp="1"/>
          </p:cNvSpPr>
          <p:nvPr>
            <p:ph type="sldNum" idx="12"/>
          </p:nvPr>
        </p:nvSpPr>
        <p:spPr>
          <a:xfrm>
            <a:off x="3777607" y="9428582"/>
            <a:ext cx="2889900" cy="496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 altLang="zh-TW"/>
              <a:pPr lvl="0" rtl="0">
                <a:spcBef>
                  <a:spcPts val="0"/>
                </a:spcBef>
                <a:buNone/>
              </a:pPr>
              <a:t>26</a:t>
            </a:fld>
            <a:endParaRPr lang="zh-TW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>
            <a:spLocks noGrp="1" noRot="1" noChangeAspect="1"/>
          </p:cNvSpPr>
          <p:nvPr>
            <p:ph type="sldImg" idx="2"/>
          </p:nvPr>
        </p:nvSpPr>
        <p:spPr>
          <a:xfrm>
            <a:off x="25400" y="744538"/>
            <a:ext cx="6618288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Shape 514"/>
          <p:cNvSpPr txBox="1">
            <a:spLocks noGrp="1"/>
          </p:cNvSpPr>
          <p:nvPr>
            <p:ph type="body" idx="1"/>
          </p:nvPr>
        </p:nvSpPr>
        <p:spPr>
          <a:xfrm>
            <a:off x="666908" y="4715153"/>
            <a:ext cx="5335200" cy="4467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515" name="Shape 515"/>
          <p:cNvSpPr txBox="1">
            <a:spLocks noGrp="1"/>
          </p:cNvSpPr>
          <p:nvPr>
            <p:ph type="sldNum" idx="12"/>
          </p:nvPr>
        </p:nvSpPr>
        <p:spPr>
          <a:xfrm>
            <a:off x="3777607" y="9428582"/>
            <a:ext cx="2889900" cy="496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 altLang="zh-TW"/>
              <a:pPr lvl="0" rtl="0">
                <a:spcBef>
                  <a:spcPts val="0"/>
                </a:spcBef>
                <a:buNone/>
              </a:pPr>
              <a:t>27</a:t>
            </a:fld>
            <a:endParaRPr lang="zh-TW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hape 521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22" name="Shape 522"/>
          <p:cNvSpPr txBox="1">
            <a:spLocks noGrp="1"/>
          </p:cNvSpPr>
          <p:nvPr>
            <p:ph type="body" idx="1"/>
          </p:nvPr>
        </p:nvSpPr>
        <p:spPr>
          <a:xfrm>
            <a:off x="666907" y="4715147"/>
            <a:ext cx="5335200" cy="4467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Shape 529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30" name="Shape 530"/>
          <p:cNvSpPr txBox="1">
            <a:spLocks noGrp="1"/>
          </p:cNvSpPr>
          <p:nvPr>
            <p:ph type="body" idx="1"/>
          </p:nvPr>
        </p:nvSpPr>
        <p:spPr>
          <a:xfrm>
            <a:off x="666907" y="4715147"/>
            <a:ext cx="5335200" cy="4467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Shape 540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Shape 541"/>
          <p:cNvSpPr txBox="1">
            <a:spLocks noGrp="1"/>
          </p:cNvSpPr>
          <p:nvPr>
            <p:ph type="body" idx="1"/>
          </p:nvPr>
        </p:nvSpPr>
        <p:spPr>
          <a:xfrm>
            <a:off x="666907" y="4715147"/>
            <a:ext cx="5335200" cy="4467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>
            <a:spLocks noGrp="1" noRot="1" noChangeAspect="1"/>
          </p:cNvSpPr>
          <p:nvPr>
            <p:ph type="sldImg" idx="2"/>
          </p:nvPr>
        </p:nvSpPr>
        <p:spPr>
          <a:xfrm>
            <a:off x="25400" y="744538"/>
            <a:ext cx="6618288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Shape 333"/>
          <p:cNvSpPr txBox="1">
            <a:spLocks noGrp="1"/>
          </p:cNvSpPr>
          <p:nvPr>
            <p:ph type="body" idx="1"/>
          </p:nvPr>
        </p:nvSpPr>
        <p:spPr>
          <a:xfrm>
            <a:off x="666908" y="4715153"/>
            <a:ext cx="5335200" cy="4467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4" name="Shape 334"/>
          <p:cNvSpPr txBox="1">
            <a:spLocks noGrp="1"/>
          </p:cNvSpPr>
          <p:nvPr>
            <p:ph type="sldNum" idx="12"/>
          </p:nvPr>
        </p:nvSpPr>
        <p:spPr>
          <a:xfrm>
            <a:off x="3777607" y="9428582"/>
            <a:ext cx="2889900" cy="496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/>
              <a:pPr lvl="0">
                <a:spcBef>
                  <a:spcPts val="0"/>
                </a:spcBef>
                <a:buClr>
                  <a:schemeClr val="dk1"/>
                </a:buClr>
                <a:buSzPct val="25000"/>
                <a:buFont typeface="Calibri"/>
                <a:buNone/>
              </a:pPr>
              <a:t>4</a:t>
            </a:fld>
            <a:endParaRPr lang="zh-TW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Shape 547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Shape 548"/>
          <p:cNvSpPr txBox="1">
            <a:spLocks noGrp="1"/>
          </p:cNvSpPr>
          <p:nvPr>
            <p:ph type="body" idx="1"/>
          </p:nvPr>
        </p:nvSpPr>
        <p:spPr>
          <a:xfrm>
            <a:off x="666907" y="4715147"/>
            <a:ext cx="5335200" cy="4467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Shape 582"/>
          <p:cNvSpPr txBox="1">
            <a:spLocks noGrp="1"/>
          </p:cNvSpPr>
          <p:nvPr>
            <p:ph type="body" idx="1"/>
          </p:nvPr>
        </p:nvSpPr>
        <p:spPr>
          <a:xfrm>
            <a:off x="666907" y="4715147"/>
            <a:ext cx="5335200" cy="4467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Shape 591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Shape 592"/>
          <p:cNvSpPr txBox="1">
            <a:spLocks noGrp="1"/>
          </p:cNvSpPr>
          <p:nvPr>
            <p:ph type="body" idx="1"/>
          </p:nvPr>
        </p:nvSpPr>
        <p:spPr>
          <a:xfrm>
            <a:off x="666907" y="4715147"/>
            <a:ext cx="5335200" cy="4467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3" name="Shape 603"/>
          <p:cNvSpPr txBox="1">
            <a:spLocks noGrp="1"/>
          </p:cNvSpPr>
          <p:nvPr>
            <p:ph type="body" idx="1"/>
          </p:nvPr>
        </p:nvSpPr>
        <p:spPr>
          <a:xfrm>
            <a:off x="666907" y="4715147"/>
            <a:ext cx="5335200" cy="4467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Shape 613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Shape 614"/>
          <p:cNvSpPr txBox="1">
            <a:spLocks noGrp="1"/>
          </p:cNvSpPr>
          <p:nvPr>
            <p:ph type="body" idx="1"/>
          </p:nvPr>
        </p:nvSpPr>
        <p:spPr>
          <a:xfrm>
            <a:off x="666907" y="4715147"/>
            <a:ext cx="5335200" cy="4467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Shape 625"/>
          <p:cNvSpPr txBox="1">
            <a:spLocks noGrp="1"/>
          </p:cNvSpPr>
          <p:nvPr>
            <p:ph type="body" idx="1"/>
          </p:nvPr>
        </p:nvSpPr>
        <p:spPr>
          <a:xfrm>
            <a:off x="666907" y="4715147"/>
            <a:ext cx="5335200" cy="4467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626" name="Shape 626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Shape 613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Shape 614"/>
          <p:cNvSpPr txBox="1">
            <a:spLocks noGrp="1"/>
          </p:cNvSpPr>
          <p:nvPr>
            <p:ph type="body" idx="1"/>
          </p:nvPr>
        </p:nvSpPr>
        <p:spPr>
          <a:xfrm>
            <a:off x="666907" y="4715147"/>
            <a:ext cx="5335200" cy="4467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>
            <a:spLocks noGrp="1" noRot="1" noChangeAspect="1"/>
          </p:cNvSpPr>
          <p:nvPr>
            <p:ph type="sldImg" idx="2"/>
          </p:nvPr>
        </p:nvSpPr>
        <p:spPr>
          <a:xfrm>
            <a:off x="25400" y="744538"/>
            <a:ext cx="6618288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Shape 348"/>
          <p:cNvSpPr txBox="1">
            <a:spLocks noGrp="1"/>
          </p:cNvSpPr>
          <p:nvPr>
            <p:ph type="body" idx="1"/>
          </p:nvPr>
        </p:nvSpPr>
        <p:spPr>
          <a:xfrm>
            <a:off x="666908" y="4715153"/>
            <a:ext cx="5335200" cy="4467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9" name="Shape 349"/>
          <p:cNvSpPr txBox="1">
            <a:spLocks noGrp="1"/>
          </p:cNvSpPr>
          <p:nvPr>
            <p:ph type="sldNum" idx="12"/>
          </p:nvPr>
        </p:nvSpPr>
        <p:spPr>
          <a:xfrm>
            <a:off x="3777607" y="9428582"/>
            <a:ext cx="2889900" cy="496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/>
              <a:pPr lvl="0">
                <a:spcBef>
                  <a:spcPts val="0"/>
                </a:spcBef>
                <a:buClr>
                  <a:schemeClr val="dk1"/>
                </a:buClr>
                <a:buSzPct val="25000"/>
                <a:buFont typeface="Calibri"/>
                <a:buNone/>
              </a:pPr>
              <a:t>5</a:t>
            </a:fld>
            <a:endParaRPr lang="zh-TW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/>
          <p:nvPr/>
        </p:nvSpPr>
        <p:spPr>
          <a:xfrm>
            <a:off x="3780694" y="9433753"/>
            <a:ext cx="2888392" cy="492885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-2063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-20637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6</a:t>
            </a:fld>
            <a:endParaRPr lang="zh-TW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Shape 222"/>
          <p:cNvSpPr>
            <a:spLocks noGrp="1" noRot="1" noChangeAspect="1"/>
          </p:cNvSpPr>
          <p:nvPr>
            <p:ph type="sldImg" idx="2"/>
          </p:nvPr>
        </p:nvSpPr>
        <p:spPr>
          <a:xfrm>
            <a:off x="25400" y="744538"/>
            <a:ext cx="6619875" cy="37242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889212" y="4715153"/>
            <a:ext cx="4890665" cy="4466987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1" i="0" u="none" strike="noStrike" cap="none">
              <a:solidFill>
                <a:srgbClr val="2929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/>
          <p:nvPr/>
        </p:nvSpPr>
        <p:spPr>
          <a:xfrm>
            <a:off x="3780694" y="9433753"/>
            <a:ext cx="2888392" cy="492885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-2063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-20637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7</a:t>
            </a:fld>
            <a:endParaRPr lang="zh-TW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25400" y="744538"/>
            <a:ext cx="6619875" cy="37242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889212" y="4715153"/>
            <a:ext cx="4890665" cy="4466987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1" i="0" u="none" strike="noStrike" cap="none">
              <a:solidFill>
                <a:srgbClr val="2929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 noRot="1" noChangeAspect="1"/>
          </p:cNvSpPr>
          <p:nvPr>
            <p:ph type="sldImg" idx="2"/>
          </p:nvPr>
        </p:nvSpPr>
        <p:spPr>
          <a:xfrm>
            <a:off x="25400" y="744538"/>
            <a:ext cx="6618288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66908" y="4715153"/>
            <a:ext cx="5335200" cy="4467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 txBox="1">
            <a:spLocks noGrp="1"/>
          </p:cNvSpPr>
          <p:nvPr>
            <p:ph type="sldNum" idx="12"/>
          </p:nvPr>
        </p:nvSpPr>
        <p:spPr>
          <a:xfrm>
            <a:off x="3777607" y="9428582"/>
            <a:ext cx="2889900" cy="496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/>
              <a:pPr lvl="0">
                <a:spcBef>
                  <a:spcPts val="0"/>
                </a:spcBef>
                <a:buClr>
                  <a:schemeClr val="dk1"/>
                </a:buClr>
                <a:buSzPct val="25000"/>
                <a:buFont typeface="Calibri"/>
                <a:buNone/>
              </a:pPr>
              <a:t>8</a:t>
            </a:fld>
            <a:endParaRPr lang="zh-TW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>
            <a:spLocks noGrp="1" noRot="1" noChangeAspect="1"/>
          </p:cNvSpPr>
          <p:nvPr>
            <p:ph type="sldImg" idx="2"/>
          </p:nvPr>
        </p:nvSpPr>
        <p:spPr>
          <a:xfrm>
            <a:off x="25400" y="744538"/>
            <a:ext cx="6618288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Shape 253"/>
          <p:cNvSpPr txBox="1">
            <a:spLocks noGrp="1"/>
          </p:cNvSpPr>
          <p:nvPr>
            <p:ph type="body" idx="1"/>
          </p:nvPr>
        </p:nvSpPr>
        <p:spPr>
          <a:xfrm>
            <a:off x="666908" y="4715153"/>
            <a:ext cx="5335200" cy="4467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4" name="Shape 254"/>
          <p:cNvSpPr txBox="1">
            <a:spLocks noGrp="1"/>
          </p:cNvSpPr>
          <p:nvPr>
            <p:ph type="sldNum" idx="12"/>
          </p:nvPr>
        </p:nvSpPr>
        <p:spPr>
          <a:xfrm>
            <a:off x="3777607" y="9428582"/>
            <a:ext cx="2889900" cy="496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/>
              <a:pPr lvl="0">
                <a:spcBef>
                  <a:spcPts val="0"/>
                </a:spcBef>
                <a:buClr>
                  <a:schemeClr val="dk1"/>
                </a:buClr>
                <a:buSzPct val="25000"/>
                <a:buFont typeface="Calibri"/>
                <a:buNone/>
              </a:pPr>
              <a:t>9</a:t>
            </a:fld>
            <a:endParaRPr lang="zh-TW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/>
          <p:nvPr/>
        </p:nvSpPr>
        <p:spPr>
          <a:xfrm>
            <a:off x="3780694" y="9433753"/>
            <a:ext cx="2888392" cy="492885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-2063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-20637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10</a:t>
            </a:fld>
            <a:endParaRPr lang="zh-TW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Shape 262"/>
          <p:cNvSpPr>
            <a:spLocks noGrp="1" noRot="1" noChangeAspect="1"/>
          </p:cNvSpPr>
          <p:nvPr>
            <p:ph type="sldImg" idx="2"/>
          </p:nvPr>
        </p:nvSpPr>
        <p:spPr>
          <a:xfrm>
            <a:off x="25400" y="744538"/>
            <a:ext cx="6619875" cy="37242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3" name="Shape 263"/>
          <p:cNvSpPr txBox="1">
            <a:spLocks noGrp="1"/>
          </p:cNvSpPr>
          <p:nvPr>
            <p:ph type="body" idx="1"/>
          </p:nvPr>
        </p:nvSpPr>
        <p:spPr>
          <a:xfrm>
            <a:off x="889212" y="4715153"/>
            <a:ext cx="4890665" cy="4466987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1" i="0" u="none" strike="noStrike" cap="none">
              <a:solidFill>
                <a:srgbClr val="2929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1128_16比9_封面母片_(ZH+EN)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46"/>
            <a:ext cx="12190413" cy="6857107"/>
          </a:xfrm>
          <a:prstGeom prst="rect">
            <a:avLst/>
          </a:prstGeom>
        </p:spPr>
      </p:pic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0" y="2852936"/>
            <a:ext cx="10761882" cy="1152128"/>
          </a:xfrm>
          <a:prstGeom prst="rect">
            <a:avLst/>
          </a:prstGeom>
          <a:solidFill>
            <a:schemeClr val="lt1">
              <a:alpha val="53725"/>
            </a:schemeClr>
          </a:solidFill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3700" b="0" i="0" u="none" strike="noStrike" cap="none">
                <a:solidFill>
                  <a:srgbClr val="0F243E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9447570" y="6589860"/>
            <a:ext cx="2742843" cy="26814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63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D8F1"/>
              </a:buClr>
              <a:buSzPct val="100000"/>
              <a:buFont typeface="Arial"/>
              <a:buNone/>
            </a:pPr>
            <a:fld id="{00000000-1234-1234-1234-123412341234}" type="slidenum">
              <a:rPr lang="zh-TW" sz="1000" b="0" i="0" u="none" strike="noStrike" cap="none">
                <a:solidFill>
                  <a:srgbClr val="C5D8F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635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5D8F1"/>
                </a:buClr>
                <a:buSzPct val="100000"/>
                <a:buFont typeface="Arial"/>
                <a:buNone/>
              </a:pPr>
              <a:t>‹#›</a:t>
            </a:fld>
            <a:r>
              <a:rPr lang="zh-TW" sz="1000" b="0" i="0" u="none" strike="noStrike" cap="none">
                <a:solidFill>
                  <a:srgbClr val="C5D8F1"/>
                </a:solidFill>
                <a:latin typeface="Arial"/>
                <a:ea typeface="Arial"/>
                <a:cs typeface="Arial"/>
                <a:sym typeface="Arial"/>
              </a:rPr>
              <a:t>-144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含標題的圖片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1047579" y="4800601"/>
            <a:ext cx="10095256" cy="56673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  <a:defRPr sz="2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SzPct val="1000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SzPct val="1000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SzPct val="1000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SzPct val="1000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SzPct val="1000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SzPct val="1000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SzPct val="1000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SzPct val="1000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3" name="Shape 63"/>
          <p:cNvSpPr>
            <a:spLocks noGrp="1"/>
          </p:cNvSpPr>
          <p:nvPr>
            <p:ph type="pic" idx="2"/>
          </p:nvPr>
        </p:nvSpPr>
        <p:spPr>
          <a:xfrm>
            <a:off x="1047579" y="1619237"/>
            <a:ext cx="10095256" cy="31083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4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478" marR="0" lvl="1" indent="-12578" algn="l" rtl="0">
              <a:lnSpc>
                <a:spcPct val="100000"/>
              </a:lnSpc>
              <a:spcBef>
                <a:spcPts val="7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8957" marR="0" lvl="2" indent="-12456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433" marR="0" lvl="3" indent="-12332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7912" marR="0" lvl="4" indent="-12212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390" marR="0" lvl="5" indent="-12089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656869" marR="0" lvl="6" indent="-11969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266347" marR="0" lvl="7" indent="-11846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875824" marR="0" lvl="8" indent="-11724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1047579" y="5367339"/>
            <a:ext cx="10095256" cy="8048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478" marR="0" lvl="1" indent="-12578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8957" marR="0" lvl="2" indent="-12456" algn="l" rtl="0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433" marR="0" lvl="3" indent="-1233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7912" marR="0" lvl="4" indent="-1221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390" marR="0" lvl="5" indent="-12089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656869" marR="0" lvl="6" indent="-11969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266347" marR="0" lvl="7" indent="-11846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875824" marR="0" lvl="8" indent="-11724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/>
          <p:nvPr/>
        </p:nvSpPr>
        <p:spPr>
          <a:xfrm>
            <a:off x="719308" y="548681"/>
            <a:ext cx="10666686" cy="832684"/>
          </a:xfrm>
          <a:prstGeom prst="rect">
            <a:avLst/>
          </a:prstGeom>
          <a:noFill/>
          <a:ln>
            <a:noFill/>
          </a:ln>
        </p:spPr>
        <p:txBody>
          <a:bodyPr wrap="square" lIns="121875" tIns="60925" rIns="121875" bIns="60925" anchor="ctr" anchorCtr="0">
            <a:noAutofit/>
          </a:bodyPr>
          <a:lstStyle/>
          <a:p>
            <a:pPr marL="0" marR="0" lvl="0" indent="-63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zh-TW"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按一下以編輯母片標題樣式</a:t>
            </a:r>
          </a:p>
        </p:txBody>
      </p:sp>
      <p:sp>
        <p:nvSpPr>
          <p:cNvPr id="66" name="Shape 66"/>
          <p:cNvSpPr txBox="1">
            <a:spLocks noGrp="1"/>
          </p:cNvSpPr>
          <p:nvPr>
            <p:ph type="sldNum" idx="12"/>
          </p:nvPr>
        </p:nvSpPr>
        <p:spPr>
          <a:xfrm>
            <a:off x="9447570" y="6589860"/>
            <a:ext cx="2742843" cy="26814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63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D8F1"/>
              </a:buClr>
              <a:buSzPct val="100000"/>
              <a:buFont typeface="Arial"/>
              <a:buNone/>
            </a:pPr>
            <a:fld id="{00000000-1234-1234-1234-123412341234}" type="slidenum">
              <a:rPr lang="zh-TW" sz="1000" b="0" i="0" u="none" strike="noStrike" cap="none">
                <a:solidFill>
                  <a:srgbClr val="C5D8F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635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5D8F1"/>
                </a:buClr>
                <a:buSzPct val="100000"/>
                <a:buFont typeface="Arial"/>
                <a:buNone/>
              </a:pPr>
              <a:t>‹#›</a:t>
            </a:fld>
            <a:r>
              <a:rPr lang="zh-TW" sz="1000" b="0" i="0" u="none" strike="noStrike" cap="none">
                <a:solidFill>
                  <a:srgbClr val="C5D8F1"/>
                </a:solidFill>
                <a:latin typeface="Arial"/>
                <a:ea typeface="Arial"/>
                <a:cs typeface="Arial"/>
                <a:sym typeface="Arial"/>
              </a:rPr>
              <a:t>-144</a:t>
            </a:r>
          </a:p>
          <a:p>
            <a:pPr marL="0" marR="0" lvl="0" indent="-63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D8F1"/>
              </a:buClr>
              <a:buSzPct val="100000"/>
              <a:buFont typeface="Arial"/>
              <a:buNone/>
            </a:pPr>
            <a:endParaRPr sz="1000" b="0" i="0" u="none" strike="noStrike" cap="none">
              <a:solidFill>
                <a:srgbClr val="C5D8F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/>
        </p:nvSpPr>
        <p:spPr>
          <a:xfrm>
            <a:off x="0" y="2111561"/>
            <a:ext cx="12190413" cy="1686716"/>
          </a:xfrm>
          <a:prstGeom prst="rect">
            <a:avLst/>
          </a:prstGeom>
          <a:solidFill>
            <a:srgbClr val="29A7E3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955097" y="2402696"/>
            <a:ext cx="10280219" cy="110444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  <a:defRPr sz="59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SzPct val="1000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SzPct val="1000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SzPct val="1000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SzPct val="1000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SzPct val="1000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SzPct val="1000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SzPct val="1000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SzPct val="1000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dt" idx="10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ftr" idx="11"/>
          </p:nvPr>
        </p:nvSpPr>
        <p:spPr>
          <a:xfrm>
            <a:off x="4038075" y="6356351"/>
            <a:ext cx="4114264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9447570" y="6589860"/>
            <a:ext cx="2742843" cy="26814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63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D8F1"/>
              </a:buClr>
              <a:buSzPct val="100000"/>
              <a:buFont typeface="Arial"/>
              <a:buNone/>
            </a:pPr>
            <a:fld id="{00000000-1234-1234-1234-123412341234}" type="slidenum">
              <a:rPr lang="zh-TW" sz="1000" b="0" i="0" u="none" strike="noStrike" cap="none">
                <a:solidFill>
                  <a:srgbClr val="C5D8F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635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5D8F1"/>
                </a:buClr>
                <a:buSzPct val="100000"/>
                <a:buFont typeface="Arial"/>
                <a:buNone/>
              </a:pPr>
              <a:t>‹#›</a:t>
            </a:fld>
            <a:r>
              <a:rPr lang="zh-TW" sz="1000" b="0" i="0" u="none" strike="noStrike" cap="none">
                <a:solidFill>
                  <a:srgbClr val="C5D8F1"/>
                </a:solidFill>
                <a:latin typeface="Arial"/>
                <a:ea typeface="Arial"/>
                <a:cs typeface="Arial"/>
                <a:sym typeface="Arial"/>
              </a:rPr>
              <a:t>-144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1128_16比9_Qboost_內頁母片_(ZH+EN)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46"/>
            <a:ext cx="12190413" cy="6857107"/>
          </a:xfrm>
          <a:prstGeom prst="rect">
            <a:avLst/>
          </a:prstGeom>
        </p:spPr>
      </p:pic>
      <p:sp>
        <p:nvSpPr>
          <p:cNvPr id="127" name="Shape 127"/>
          <p:cNvSpPr txBox="1">
            <a:spLocks noGrp="1"/>
          </p:cNvSpPr>
          <p:nvPr>
            <p:ph type="title"/>
          </p:nvPr>
        </p:nvSpPr>
        <p:spPr>
          <a:xfrm>
            <a:off x="285672" y="476228"/>
            <a:ext cx="11714400" cy="8808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None/>
              <a:defRPr sz="53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415545" y="1536633"/>
            <a:ext cx="11359200" cy="45552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/>
          <a:lstStyle>
            <a:lvl1pPr marL="1524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1143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143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143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143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143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143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143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sldNum" idx="12"/>
          </p:nvPr>
        </p:nvSpPr>
        <p:spPr>
          <a:xfrm>
            <a:off x="11295127" y="6217621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marR="0" lvl="0" indent="-31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6315"/>
              <a:buFont typeface="Arial"/>
              <a:buNone/>
            </a:pPr>
            <a:fld id="{00000000-1234-1234-1234-123412341234}" type="slidenum">
              <a:rPr lang="zh-TW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31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6315"/>
                <a:buFont typeface="Arial"/>
                <a:buNone/>
              </a:pPr>
              <a:t>‹#›</a:t>
            </a:fld>
            <a:endParaRPr lang="zh-TW"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sldNum" idx="12"/>
          </p:nvPr>
        </p:nvSpPr>
        <p:spPr>
          <a:xfrm>
            <a:off x="11295127" y="6217621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marR="0" lvl="0" indent="-31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6315"/>
              <a:buFont typeface="Arial"/>
              <a:buNone/>
            </a:pPr>
            <a:fld id="{00000000-1234-1234-1234-123412341234}" type="slidenum">
              <a:rPr lang="zh-TW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31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6315"/>
                <a:buFont typeface="Arial"/>
                <a:buNone/>
              </a:pPr>
              <a:t>‹#›</a:t>
            </a:fld>
            <a:endParaRPr lang="zh-TW"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xfrm>
            <a:off x="415545" y="740800"/>
            <a:ext cx="3743400" cy="4977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None/>
              <a:defRPr sz="3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2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2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2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2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2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2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2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415545" y="1619237"/>
            <a:ext cx="3743400" cy="44727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/>
          <a:lstStyle>
            <a:lvl1pPr marL="1016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Verdana"/>
              <a:buChar char="●"/>
              <a:defRPr sz="16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1016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○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16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■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●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016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○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016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■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016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●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016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○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01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■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6" name="Shape 136"/>
          <p:cNvSpPr txBox="1">
            <a:spLocks noGrp="1"/>
          </p:cNvSpPr>
          <p:nvPr>
            <p:ph type="sldNum" idx="12"/>
          </p:nvPr>
        </p:nvSpPr>
        <p:spPr>
          <a:xfrm>
            <a:off x="11295127" y="6217621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marR="0" lvl="0" indent="-31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6315"/>
              <a:buFont typeface="Arial"/>
              <a:buNone/>
            </a:pPr>
            <a:fld id="{00000000-1234-1234-1234-123412341234}" type="slidenum">
              <a:rPr lang="zh-TW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31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6315"/>
                <a:buFont typeface="Arial"/>
                <a:buNone/>
              </a:pPr>
              <a:t>‹#›</a:t>
            </a:fld>
            <a:endParaRPr lang="zh-TW"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title"/>
          </p:nvPr>
        </p:nvSpPr>
        <p:spPr>
          <a:xfrm>
            <a:off x="653581" y="600200"/>
            <a:ext cx="8489400" cy="54543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None/>
              <a:defRPr sz="6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64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64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64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64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64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64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64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6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9" name="Shape 139"/>
          <p:cNvSpPr txBox="1">
            <a:spLocks noGrp="1"/>
          </p:cNvSpPr>
          <p:nvPr>
            <p:ph type="sldNum" idx="12"/>
          </p:nvPr>
        </p:nvSpPr>
        <p:spPr>
          <a:xfrm>
            <a:off x="11295127" y="6217621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marR="0" lvl="0" indent="-31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6315"/>
              <a:buFont typeface="Arial"/>
              <a:buNone/>
            </a:pPr>
            <a:fld id="{00000000-1234-1234-1234-123412341234}" type="slidenum">
              <a:rPr lang="zh-TW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31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6315"/>
                <a:buFont typeface="Arial"/>
                <a:buNone/>
              </a:pPr>
              <a:t>‹#›</a:t>
            </a:fld>
            <a:endParaRPr lang="zh-TW"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/>
        </p:nvSpPr>
        <p:spPr>
          <a:xfrm>
            <a:off x="6095200" y="-167"/>
            <a:ext cx="60951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marR="0" lvl="0" indent="-120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Shape 142"/>
          <p:cNvSpPr txBox="1">
            <a:spLocks noGrp="1"/>
          </p:cNvSpPr>
          <p:nvPr>
            <p:ph type="title"/>
          </p:nvPr>
        </p:nvSpPr>
        <p:spPr>
          <a:xfrm>
            <a:off x="353954" y="1644233"/>
            <a:ext cx="5392800" cy="19764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None/>
              <a:defRPr sz="5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6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6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6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6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6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6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6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3" name="Shape 143"/>
          <p:cNvSpPr txBox="1">
            <a:spLocks noGrp="1"/>
          </p:cNvSpPr>
          <p:nvPr>
            <p:ph type="subTitle" idx="1"/>
          </p:nvPr>
        </p:nvSpPr>
        <p:spPr>
          <a:xfrm>
            <a:off x="353954" y="3737433"/>
            <a:ext cx="5392800" cy="16467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Verdana"/>
              <a:buNone/>
              <a:defRPr sz="2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4" name="Shape 144"/>
          <p:cNvSpPr txBox="1">
            <a:spLocks noGrp="1"/>
          </p:cNvSpPr>
          <p:nvPr>
            <p:ph type="body" idx="2"/>
          </p:nvPr>
        </p:nvSpPr>
        <p:spPr>
          <a:xfrm>
            <a:off x="6585136" y="965433"/>
            <a:ext cx="5115300" cy="49269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/>
          <a:lstStyle>
            <a:lvl1pPr marL="1524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Verdana"/>
              <a:buChar char="●"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1143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143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143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143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143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143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143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5" name="Shape 145"/>
          <p:cNvSpPr txBox="1">
            <a:spLocks noGrp="1"/>
          </p:cNvSpPr>
          <p:nvPr>
            <p:ph type="sldNum" idx="12"/>
          </p:nvPr>
        </p:nvSpPr>
        <p:spPr>
          <a:xfrm>
            <a:off x="11295127" y="6217621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marR="0" lvl="0" indent="-31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6315"/>
              <a:buFont typeface="Arial"/>
              <a:buNone/>
            </a:pPr>
            <a:fld id="{00000000-1234-1234-1234-123412341234}" type="slidenum">
              <a:rPr lang="zh-TW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31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6315"/>
                <a:buFont typeface="Arial"/>
                <a:buNone/>
              </a:pPr>
              <a:t>‹#›</a:t>
            </a:fld>
            <a:endParaRPr lang="zh-TW"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415545" y="5640767"/>
            <a:ext cx="7997400" cy="8067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Verdana"/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1143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143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143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143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143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143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143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8" name="Shape 148"/>
          <p:cNvSpPr txBox="1">
            <a:spLocks noGrp="1"/>
          </p:cNvSpPr>
          <p:nvPr>
            <p:ph type="sldNum" idx="12"/>
          </p:nvPr>
        </p:nvSpPr>
        <p:spPr>
          <a:xfrm>
            <a:off x="11295127" y="6217621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marR="0" lvl="0" indent="-31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6315"/>
              <a:buFont typeface="Arial"/>
              <a:buNone/>
            </a:pPr>
            <a:fld id="{00000000-1234-1234-1234-123412341234}" type="slidenum">
              <a:rPr lang="zh-TW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31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6315"/>
                <a:buFont typeface="Arial"/>
                <a:buNone/>
              </a:pPr>
              <a:t>‹#›</a:t>
            </a:fld>
            <a:endParaRPr lang="zh-TW"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1128_16比9_App Center_內頁母片_(ZH+EN)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46"/>
            <a:ext cx="12190413" cy="6857107"/>
          </a:xfrm>
          <a:prstGeom prst="rect">
            <a:avLst/>
          </a:prstGeom>
        </p:spPr>
      </p:pic>
      <p:sp>
        <p:nvSpPr>
          <p:cNvPr id="155" name="Shape 155"/>
          <p:cNvSpPr txBox="1">
            <a:spLocks noGrp="1"/>
          </p:cNvSpPr>
          <p:nvPr>
            <p:ph type="ctrTitle"/>
          </p:nvPr>
        </p:nvSpPr>
        <p:spPr>
          <a:xfrm>
            <a:off x="415556" y="1021108"/>
            <a:ext cx="11359200" cy="13545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5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69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69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69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69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69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69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69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69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6" name="Shape 156"/>
          <p:cNvSpPr txBox="1">
            <a:spLocks noGrp="1"/>
          </p:cNvSpPr>
          <p:nvPr>
            <p:ph type="subTitle" idx="1"/>
          </p:nvPr>
        </p:nvSpPr>
        <p:spPr>
          <a:xfrm>
            <a:off x="415545" y="2375337"/>
            <a:ext cx="11359200" cy="10569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7" name="Shape 157"/>
          <p:cNvSpPr txBox="1">
            <a:spLocks noGrp="1"/>
          </p:cNvSpPr>
          <p:nvPr>
            <p:ph type="sldNum" idx="12"/>
          </p:nvPr>
        </p:nvSpPr>
        <p:spPr>
          <a:xfrm>
            <a:off x="11295128" y="6217623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marR="0" lvl="0" indent="-120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fld id="{00000000-1234-1234-1234-123412341234}" type="slidenum">
              <a:rPr lang="zh-TW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1206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t>‹#›</a:t>
            </a:fld>
            <a:endParaRPr lang="zh-TW"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Shape 170" descr="C:\Users\user\Desktop\Qfinder_PPT\vs3-0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"/>
            <a:ext cx="12015673" cy="68492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1128_16比9_資源監控_內頁母片_(ZH+EN)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46"/>
            <a:ext cx="12190413" cy="6857107"/>
          </a:xfrm>
          <a:prstGeom prst="rect">
            <a:avLst/>
          </a:prstGeom>
        </p:spPr>
      </p:pic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547" y="2867800"/>
            <a:ext cx="11359318" cy="1122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9447570" y="6589860"/>
            <a:ext cx="2742843" cy="26814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63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D8F1"/>
              </a:buClr>
              <a:buSzPct val="100000"/>
              <a:buFont typeface="Arial"/>
              <a:buNone/>
            </a:pPr>
            <a:fld id="{00000000-1234-1234-1234-123412341234}" type="slidenum">
              <a:rPr lang="zh-TW" sz="1000" b="0" i="0" u="none" strike="noStrike" cap="none">
                <a:solidFill>
                  <a:srgbClr val="C5D8F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635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5D8F1"/>
                </a:buClr>
                <a:buSzPct val="100000"/>
                <a:buFont typeface="Arial"/>
                <a:buNone/>
              </a:pPr>
              <a:t>‹#›</a:t>
            </a:fld>
            <a:r>
              <a:rPr lang="zh-TW" sz="1000" b="0" i="0" u="none" strike="noStrike" cap="none">
                <a:solidFill>
                  <a:srgbClr val="C5D8F1"/>
                </a:solidFill>
                <a:latin typeface="Arial"/>
                <a:ea typeface="Arial"/>
                <a:cs typeface="Arial"/>
                <a:sym typeface="Arial"/>
              </a:rPr>
              <a:t>-144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body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Shape 172" descr="C:\Users\user\Desktop\Qfinder_PPT\Qfinder PPT 元素-0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010269" cy="6846129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Shape 173"/>
          <p:cNvSpPr/>
          <p:nvPr/>
        </p:nvSpPr>
        <p:spPr>
          <a:xfrm>
            <a:off x="0" y="0"/>
            <a:ext cx="12190500" cy="6474300"/>
          </a:xfrm>
          <a:prstGeom prst="rect">
            <a:avLst/>
          </a:prstGeom>
          <a:solidFill>
            <a:schemeClr val="lt1">
              <a:alpha val="94900"/>
            </a:schemeClr>
          </a:solidFill>
          <a:ln>
            <a:noFill/>
          </a:ln>
        </p:spPr>
        <p:txBody>
          <a:bodyPr wrap="square" lIns="121900" tIns="60925" rIns="121900" bIns="60925" anchor="ctr" anchorCtr="0">
            <a:noAutofit/>
          </a:bodyPr>
          <a:lstStyle/>
          <a:p>
            <a:pPr marL="0" marR="0" lvl="0" indent="-1206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Shape 174"/>
          <p:cNvSpPr txBox="1">
            <a:spLocks noGrp="1"/>
          </p:cNvSpPr>
          <p:nvPr>
            <p:ph type="title"/>
          </p:nvPr>
        </p:nvSpPr>
        <p:spPr>
          <a:xfrm>
            <a:off x="415545" y="488260"/>
            <a:ext cx="11359200" cy="7635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415545" y="1744713"/>
            <a:ext cx="11359200" cy="42633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/>
          <a:lstStyle>
            <a:lvl1pPr marL="0" marR="0" lvl="0" indent="8890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48148"/>
              <a:buFont typeface="Arial"/>
              <a:buChar char="•"/>
              <a:defRPr sz="2700" b="0" i="0" u="none" strike="noStrike" cap="none">
                <a:solidFill>
                  <a:srgbClr val="2C2C2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11430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11430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11430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11430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11430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11430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11430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11430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1128_16比9_末頁母片_(ZH+EN)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46"/>
            <a:ext cx="12190413" cy="6857107"/>
          </a:xfrm>
          <a:prstGeom prst="rect">
            <a:avLst/>
          </a:prstGeom>
        </p:spPr>
      </p:pic>
      <p:sp>
        <p:nvSpPr>
          <p:cNvPr id="177" name="Shape 177"/>
          <p:cNvSpPr txBox="1">
            <a:spLocks noGrp="1"/>
          </p:cNvSpPr>
          <p:nvPr>
            <p:ph type="title"/>
          </p:nvPr>
        </p:nvSpPr>
        <p:spPr>
          <a:xfrm>
            <a:off x="415545" y="593367"/>
            <a:ext cx="11359200" cy="7635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415545" y="1536633"/>
            <a:ext cx="5332500" cy="45552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/>
          <a:lstStyle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10160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○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10160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■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10160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●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10160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○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10160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■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10160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●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10160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○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10160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■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9" name="Shape 179"/>
          <p:cNvSpPr txBox="1">
            <a:spLocks noGrp="1"/>
          </p:cNvSpPr>
          <p:nvPr>
            <p:ph type="body" idx="2"/>
          </p:nvPr>
        </p:nvSpPr>
        <p:spPr>
          <a:xfrm>
            <a:off x="6442354" y="1536633"/>
            <a:ext cx="5332500" cy="45552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/>
          <a:lstStyle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10160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○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10160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■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10160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●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10160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○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10160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■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10160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●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10160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○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10160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■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0" name="Shape 180"/>
          <p:cNvSpPr txBox="1">
            <a:spLocks noGrp="1"/>
          </p:cNvSpPr>
          <p:nvPr>
            <p:ph type="sldNum" idx="12"/>
          </p:nvPr>
        </p:nvSpPr>
        <p:spPr>
          <a:xfrm>
            <a:off x="11295128" y="6217623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marR="0" lvl="0" indent="-120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fld id="{00000000-1234-1234-1234-123412341234}" type="slidenum">
              <a:rPr lang="zh-TW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1206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t>‹#›</a:t>
            </a:fld>
            <a:endParaRPr lang="zh-TW"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title"/>
          </p:nvPr>
        </p:nvSpPr>
        <p:spPr>
          <a:xfrm>
            <a:off x="415545" y="593367"/>
            <a:ext cx="11359200" cy="7635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3" name="Shape 183"/>
          <p:cNvSpPr txBox="1">
            <a:spLocks noGrp="1"/>
          </p:cNvSpPr>
          <p:nvPr>
            <p:ph type="sldNum" idx="12"/>
          </p:nvPr>
        </p:nvSpPr>
        <p:spPr>
          <a:xfrm>
            <a:off x="11295128" y="6217623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marR="0" lvl="0" indent="-120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fld id="{00000000-1234-1234-1234-123412341234}" type="slidenum">
              <a:rPr lang="zh-TW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1206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t>‹#›</a:t>
            </a:fld>
            <a:endParaRPr lang="zh-TW"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>
            <a:spLocks noGrp="1"/>
          </p:cNvSpPr>
          <p:nvPr>
            <p:ph type="title"/>
          </p:nvPr>
        </p:nvSpPr>
        <p:spPr>
          <a:xfrm>
            <a:off x="415545" y="740800"/>
            <a:ext cx="3743400" cy="10077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2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2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2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2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2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2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2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415545" y="1852800"/>
            <a:ext cx="3743400" cy="42393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/>
          <a:lstStyle>
            <a:lvl1pPr marL="0" marR="0" lvl="0" indent="10160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●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10160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○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10160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■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10160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●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10160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○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10160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■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10160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●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10160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○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10160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■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7" name="Shape 187"/>
          <p:cNvSpPr txBox="1">
            <a:spLocks noGrp="1"/>
          </p:cNvSpPr>
          <p:nvPr>
            <p:ph type="sldNum" idx="12"/>
          </p:nvPr>
        </p:nvSpPr>
        <p:spPr>
          <a:xfrm>
            <a:off x="11295128" y="6217623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marR="0" lvl="0" indent="-120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fld id="{00000000-1234-1234-1234-123412341234}" type="slidenum">
              <a:rPr lang="zh-TW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1206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t>‹#›</a:t>
            </a:fld>
            <a:endParaRPr lang="zh-TW"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653581" y="600200"/>
            <a:ext cx="8489400" cy="54543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64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64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64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64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64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64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64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6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0" name="Shape 190"/>
          <p:cNvSpPr txBox="1">
            <a:spLocks noGrp="1"/>
          </p:cNvSpPr>
          <p:nvPr>
            <p:ph type="sldNum" idx="12"/>
          </p:nvPr>
        </p:nvSpPr>
        <p:spPr>
          <a:xfrm>
            <a:off x="11295128" y="6217623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marR="0" lvl="0" indent="-120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fld id="{00000000-1234-1234-1234-123412341234}" type="slidenum">
              <a:rPr lang="zh-TW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1206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t>‹#›</a:t>
            </a:fld>
            <a:endParaRPr lang="zh-TW"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415545" y="5640767"/>
            <a:ext cx="7997400" cy="8067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11430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11430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11430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11430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11430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11430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11430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11430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3" name="Shape 193"/>
          <p:cNvSpPr txBox="1">
            <a:spLocks noGrp="1"/>
          </p:cNvSpPr>
          <p:nvPr>
            <p:ph type="sldNum" idx="12"/>
          </p:nvPr>
        </p:nvSpPr>
        <p:spPr>
          <a:xfrm>
            <a:off x="11295128" y="6217623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marR="0" lvl="0" indent="-120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fld id="{00000000-1234-1234-1234-123412341234}" type="slidenum">
              <a:rPr lang="zh-TW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1206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t>‹#›</a:t>
            </a:fld>
            <a:endParaRPr lang="zh-TW"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>
            <a:spLocks noGrp="1"/>
          </p:cNvSpPr>
          <p:nvPr>
            <p:ph type="title"/>
          </p:nvPr>
        </p:nvSpPr>
        <p:spPr>
          <a:xfrm>
            <a:off x="415545" y="1474833"/>
            <a:ext cx="11359200" cy="26181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160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160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160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160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160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160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160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16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415545" y="4202967"/>
            <a:ext cx="11359200" cy="17343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/>
          <a:lstStyle>
            <a:lvl1pPr marL="0" marR="0" lvl="0" indent="15240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●"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11430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11430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11430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11430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11430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11430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11430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11430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7" name="Shape 197"/>
          <p:cNvSpPr txBox="1">
            <a:spLocks noGrp="1"/>
          </p:cNvSpPr>
          <p:nvPr>
            <p:ph type="sldNum" idx="12"/>
          </p:nvPr>
        </p:nvSpPr>
        <p:spPr>
          <a:xfrm>
            <a:off x="11295128" y="6217623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marR="0" lvl="0" indent="-120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fld id="{00000000-1234-1234-1234-123412341234}" type="slidenum">
              <a:rPr lang="zh-TW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1206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t>‹#›</a:t>
            </a:fld>
            <a:endParaRPr lang="zh-TW"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>
            <a:spLocks noGrp="1"/>
          </p:cNvSpPr>
          <p:nvPr>
            <p:ph type="sldNum" idx="12"/>
          </p:nvPr>
        </p:nvSpPr>
        <p:spPr>
          <a:xfrm>
            <a:off x="11295128" y="6217623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marR="0" lvl="0" indent="-120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fld id="{00000000-1234-1234-1234-123412341234}" type="slidenum">
              <a:rPr lang="zh-TW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1206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t>‹#›</a:t>
            </a:fld>
            <a:endParaRPr lang="zh-TW"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標題投影片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1128_16比9_桌面儀錶板_內頁母片_(ZH+EN)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46"/>
            <a:ext cx="12190413" cy="6857107"/>
          </a:xfrm>
          <a:prstGeom prst="rect">
            <a:avLst/>
          </a:prstGeom>
        </p:spPr>
      </p:pic>
      <p:sp>
        <p:nvSpPr>
          <p:cNvPr id="20" name="Shape 20"/>
          <p:cNvSpPr txBox="1">
            <a:spLocks noGrp="1"/>
          </p:cNvSpPr>
          <p:nvPr>
            <p:ph type="ctrTitle"/>
          </p:nvPr>
        </p:nvSpPr>
        <p:spPr>
          <a:xfrm>
            <a:off x="2255280" y="1892829"/>
            <a:ext cx="9407821" cy="144016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  <a:defRPr sz="53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SzPct val="1000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SzPct val="1000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SzPct val="1000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SzPct val="1000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SzPct val="1000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SzPct val="1000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SzPct val="1000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SzPct val="1000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ubTitle" idx="1"/>
          </p:nvPr>
        </p:nvSpPr>
        <p:spPr>
          <a:xfrm>
            <a:off x="2639272" y="3909053"/>
            <a:ext cx="8567645" cy="57606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400" b="0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39" marR="0" lvl="1" indent="-12639" algn="ctr" rtl="0">
              <a:lnSpc>
                <a:spcPct val="100000"/>
              </a:lnSpc>
              <a:spcBef>
                <a:spcPts val="7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37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078" marR="0" lvl="2" indent="-12578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617" marR="0" lvl="3" indent="-12517" algn="ctr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7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156" marR="0" lvl="4" indent="-12456" algn="ctr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7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695" marR="0" lvl="5" indent="-12394" algn="ctr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657234" marR="0" lvl="6" indent="-12334" algn="ctr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266773" marR="0" lvl="7" indent="-12272" algn="ctr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876312" marR="0" lvl="8" indent="-12212" algn="ctr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標題投影片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ctrTitle"/>
          </p:nvPr>
        </p:nvSpPr>
        <p:spPr>
          <a:xfrm>
            <a:off x="262558" y="2666652"/>
            <a:ext cx="11599269" cy="207459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  <a:defRPr sz="4800" b="1" i="0" u="none" strike="noStrike" cap="none">
                <a:solidFill>
                  <a:srgbClr val="0F243E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SzPct val="1000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SzPct val="1000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SzPct val="1000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SzPct val="1000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SzPct val="1000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SzPct val="1000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SzPct val="1000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SzPct val="1000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ubTitle" idx="1"/>
          </p:nvPr>
        </p:nvSpPr>
        <p:spPr>
          <a:xfrm>
            <a:off x="262558" y="2060848"/>
            <a:ext cx="11599269" cy="60580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418" marR="0" lvl="1" indent="-12517" algn="ctr" rtl="0">
              <a:lnSpc>
                <a:spcPct val="100000"/>
              </a:lnSpc>
              <a:spcBef>
                <a:spcPts val="7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37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8835" marR="0" lvl="2" indent="-12335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252" marR="0" lvl="3" indent="-12151" algn="ctr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7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7668" marR="0" lvl="4" indent="-11968" algn="ctr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7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086" marR="0" lvl="5" indent="-11785" algn="ctr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656504" marR="0" lvl="6" indent="-11603" algn="ctr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265920" marR="0" lvl="7" indent="-11419" algn="ctr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875336" marR="0" lvl="8" indent="-11236" algn="ctr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2"/>
          </p:nvPr>
        </p:nvSpPr>
        <p:spPr>
          <a:xfrm>
            <a:off x="323776" y="5001998"/>
            <a:ext cx="4619302" cy="4390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r" rtl="0">
              <a:lnSpc>
                <a:spcPct val="100000"/>
              </a:lnSpc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418" marR="0" lvl="1" indent="-12517" algn="l" rtl="0">
              <a:lnSpc>
                <a:spcPct val="100000"/>
              </a:lnSpc>
              <a:spcBef>
                <a:spcPts val="7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8835" marR="0" lvl="2" indent="-12335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252" marR="0" lvl="3" indent="-12151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7668" marR="0" lvl="4" indent="-11968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086" marR="0" lvl="5" indent="-11785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656504" marR="0" lvl="6" indent="-11603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265920" marR="0" lvl="7" indent="-11419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875336" marR="0" lvl="8" indent="-11236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3"/>
          </p:nvPr>
        </p:nvSpPr>
        <p:spPr>
          <a:xfrm>
            <a:off x="5015086" y="4869160"/>
            <a:ext cx="6840760" cy="57191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418" marR="0" lvl="1" indent="-12517" algn="l" rtl="0">
              <a:lnSpc>
                <a:spcPct val="100000"/>
              </a:lnSpc>
              <a:spcBef>
                <a:spcPts val="7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8835" marR="0" lvl="2" indent="-12335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252" marR="0" lvl="3" indent="-12151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7668" marR="0" lvl="4" indent="-11968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086" marR="0" lvl="5" indent="-11785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656504" marR="0" lvl="6" indent="-11603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265920" marR="0" lvl="7" indent="-11419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875336" marR="0" lvl="8" indent="-11236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9447570" y="6589860"/>
            <a:ext cx="2742843" cy="26814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63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D8F1"/>
              </a:buClr>
              <a:buSzPct val="100000"/>
              <a:buFont typeface="Arial"/>
              <a:buNone/>
            </a:pPr>
            <a:fld id="{00000000-1234-1234-1234-123412341234}" type="slidenum">
              <a:rPr lang="zh-TW" sz="1000" b="0" i="0" u="none" strike="noStrike" cap="none">
                <a:solidFill>
                  <a:srgbClr val="C5D8F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635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5D8F1"/>
                </a:buClr>
                <a:buSzPct val="100000"/>
                <a:buFont typeface="Arial"/>
                <a:buNone/>
              </a:pPr>
              <a:t>‹#›</a:t>
            </a:fld>
            <a:r>
              <a:rPr lang="zh-TW" sz="1000" b="0" i="0" u="none" strike="noStrike" cap="none">
                <a:solidFill>
                  <a:srgbClr val="C5D8F1"/>
                </a:solidFill>
                <a:latin typeface="Arial"/>
                <a:ea typeface="Arial"/>
                <a:cs typeface="Arial"/>
                <a:sym typeface="Arial"/>
              </a:rPr>
              <a:t>-144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區段標題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962958" y="4953010"/>
            <a:ext cx="10275114" cy="114300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rial"/>
              <a:buNone/>
              <a:defRPr sz="53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SzPct val="1000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SzPct val="1000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SzPct val="1000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SzPct val="1000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SzPct val="1000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SzPct val="1000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SzPct val="1000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SzPct val="1000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962958" y="1428737"/>
            <a:ext cx="10275114" cy="342902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27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478" marR="0" lvl="1" indent="-12578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8957" marR="0" lvl="2" indent="-12456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21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433" marR="0" lvl="3" indent="-12332" algn="l" rtl="0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7912" marR="0" lvl="4" indent="-12212" algn="l" rtl="0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390" marR="0" lvl="5" indent="-12089" algn="l" rtl="0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656869" marR="0" lvl="6" indent="-11969" algn="l" rtl="0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266347" marR="0" lvl="7" indent="-11846" algn="l" rtl="0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875824" marR="0" lvl="8" indent="-11724" algn="l" rtl="0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/>
          <p:nvPr/>
        </p:nvSpPr>
        <p:spPr>
          <a:xfrm>
            <a:off x="719308" y="548681"/>
            <a:ext cx="10666686" cy="832684"/>
          </a:xfrm>
          <a:prstGeom prst="rect">
            <a:avLst/>
          </a:prstGeom>
          <a:noFill/>
          <a:ln>
            <a:noFill/>
          </a:ln>
        </p:spPr>
        <p:txBody>
          <a:bodyPr wrap="square" lIns="121875" tIns="60925" rIns="121875" bIns="60925" anchor="ctr" anchorCtr="0">
            <a:noAutofit/>
          </a:bodyPr>
          <a:lstStyle/>
          <a:p>
            <a:pPr marL="0" marR="0" lvl="0" indent="-63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7777"/>
              <a:buFont typeface="Arial"/>
              <a:buNone/>
            </a:pPr>
            <a:r>
              <a:rPr lang="zh-TW"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按</a:t>
            </a:r>
            <a:r>
              <a:rPr lang="zh-TW"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一下以編輯母片標題樣式</a:t>
            </a:r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9447570" y="6589860"/>
            <a:ext cx="2742843" cy="26814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63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D8F1"/>
              </a:buClr>
              <a:buSzPct val="100000"/>
              <a:buFont typeface="Arial"/>
              <a:buNone/>
            </a:pPr>
            <a:fld id="{00000000-1234-1234-1234-123412341234}" type="slidenum">
              <a:rPr lang="zh-TW" sz="1000" b="0" i="0" u="none" strike="noStrike" cap="none">
                <a:solidFill>
                  <a:srgbClr val="C5D8F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635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5D8F1"/>
                </a:buClr>
                <a:buSzPct val="100000"/>
                <a:buFont typeface="Arial"/>
                <a:buNone/>
              </a:pPr>
              <a:t>‹#›</a:t>
            </a:fld>
            <a:r>
              <a:rPr lang="zh-TW" sz="1000" b="0" i="0" u="none" strike="noStrike" cap="none">
                <a:solidFill>
                  <a:srgbClr val="C5D8F1"/>
                </a:solidFill>
                <a:latin typeface="Arial"/>
                <a:ea typeface="Arial"/>
                <a:cs typeface="Arial"/>
                <a:sym typeface="Arial"/>
              </a:rPr>
              <a:t>-144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兩項物件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262558" y="1809740"/>
            <a:ext cx="5731061" cy="455455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109" marR="0" lvl="0" indent="-50709" algn="l" rtl="0">
              <a:lnSpc>
                <a:spcPct val="100000"/>
              </a:lnSpc>
              <a:spcBef>
                <a:spcPts val="7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rgbClr val="0F243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90402" marR="0" lvl="1" indent="12897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523696" marR="0" lvl="2" indent="19353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133173" marR="0" lvl="3" indent="-12273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742652" marR="0" lvl="4" indent="-1215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352130" marR="0" lvl="5" indent="-1202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961608" marR="0" lvl="6" indent="-11908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1086" marR="0" lvl="7" indent="-11786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180565" marR="0" lvl="8" indent="-11665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2"/>
          </p:nvPr>
        </p:nvSpPr>
        <p:spPr>
          <a:xfrm>
            <a:off x="6196792" y="1809740"/>
            <a:ext cx="5659054" cy="455455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109" marR="0" lvl="0" indent="-50709" algn="l" rtl="0">
              <a:lnSpc>
                <a:spcPct val="100000"/>
              </a:lnSpc>
              <a:spcBef>
                <a:spcPts val="7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rgbClr val="0F243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90402" marR="0" lvl="1" indent="12897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523696" marR="0" lvl="2" indent="19353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133173" marR="0" lvl="3" indent="-12273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742652" marR="0" lvl="4" indent="-1215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352130" marR="0" lvl="5" indent="-1202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961608" marR="0" lvl="6" indent="-11908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1086" marR="0" lvl="7" indent="-11786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180565" marR="0" lvl="8" indent="-11665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262558" y="548681"/>
            <a:ext cx="11593288" cy="83268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SzPct val="1000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SzPct val="1000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SzPct val="1000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SzPct val="1000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SzPct val="1000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SzPct val="1000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SzPct val="1000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SzPct val="1000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9447570" y="6589860"/>
            <a:ext cx="2742843" cy="26814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63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D8F1"/>
              </a:buClr>
              <a:buSzPct val="100000"/>
              <a:buFont typeface="Arial"/>
              <a:buNone/>
            </a:pPr>
            <a:fld id="{00000000-1234-1234-1234-123412341234}" type="slidenum">
              <a:rPr lang="zh-TW" sz="1000" b="0" i="0" u="none" strike="noStrike" cap="none">
                <a:solidFill>
                  <a:srgbClr val="C5D8F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635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5D8F1"/>
                </a:buClr>
                <a:buSzPct val="100000"/>
                <a:buFont typeface="Arial"/>
                <a:buNone/>
              </a:pPr>
              <a:t>‹#›</a:t>
            </a:fld>
            <a:r>
              <a:rPr lang="zh-TW" sz="1000" b="0" i="0" u="none" strike="noStrike" cap="none">
                <a:solidFill>
                  <a:srgbClr val="C5D8F1"/>
                </a:solidFill>
                <a:latin typeface="Arial"/>
                <a:ea typeface="Arial"/>
                <a:cs typeface="Arial"/>
                <a:sym typeface="Arial"/>
              </a:rPr>
              <a:t>-144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比對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761864" y="1619237"/>
            <a:ext cx="5233873" cy="6397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3200" b="1" i="0" u="none" strike="noStrike" cap="none">
                <a:solidFill>
                  <a:srgbClr val="0F243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478" marR="0" lvl="1" indent="-12578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8957" marR="0" lvl="2" indent="-12456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433" marR="0" lvl="3" indent="-12332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7912" marR="0" lvl="4" indent="-12212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390" marR="0" lvl="5" indent="-12089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656869" marR="0" lvl="6" indent="-11969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266347" marR="0" lvl="7" indent="-11846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875824" marR="0" lvl="8" indent="-11724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2"/>
          </p:nvPr>
        </p:nvSpPr>
        <p:spPr>
          <a:xfrm>
            <a:off x="761864" y="2401878"/>
            <a:ext cx="5233873" cy="341154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109" marR="0" lvl="0" indent="-76109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90402" marR="0" lvl="1" indent="-56952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523696" marR="0" lvl="2" indent="-12396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133173" marR="0" lvl="3" indent="-56723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742652" marR="0" lvl="4" indent="-56601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352130" marR="0" lvl="5" indent="-56479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961608" marR="0" lvl="6" indent="-56358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1086" marR="0" lvl="7" indent="-56236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180565" marR="0" lvl="8" indent="-56115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3"/>
          </p:nvPr>
        </p:nvSpPr>
        <p:spPr>
          <a:xfrm>
            <a:off x="6192564" y="1619237"/>
            <a:ext cx="5235988" cy="6397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3200" b="1" i="0" u="none" strike="noStrike" cap="none">
                <a:solidFill>
                  <a:srgbClr val="0F243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478" marR="0" lvl="1" indent="-12578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8957" marR="0" lvl="2" indent="-12456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433" marR="0" lvl="3" indent="-12332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7912" marR="0" lvl="4" indent="-12212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390" marR="0" lvl="5" indent="-12089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656869" marR="0" lvl="6" indent="-11969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266347" marR="0" lvl="7" indent="-11846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875824" marR="0" lvl="8" indent="-11724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4"/>
          </p:nvPr>
        </p:nvSpPr>
        <p:spPr>
          <a:xfrm>
            <a:off x="6192564" y="2401878"/>
            <a:ext cx="5235988" cy="341154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109" marR="0" lvl="0" indent="-76109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90402" marR="0" lvl="1" indent="-56952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523696" marR="0" lvl="2" indent="-12396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133173" marR="0" lvl="3" indent="-56723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742652" marR="0" lvl="4" indent="-56601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352130" marR="0" lvl="5" indent="-56479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961608" marR="0" lvl="6" indent="-56358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1086" marR="0" lvl="7" indent="-56236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180565" marR="0" lvl="8" indent="-56115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>
            <a:off x="719308" y="548681"/>
            <a:ext cx="10666686" cy="83268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SzPct val="1000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SzPct val="1000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SzPct val="1000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SzPct val="1000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SzPct val="1000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SzPct val="1000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SzPct val="1000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SzPct val="1000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9447570" y="6589860"/>
            <a:ext cx="2742843" cy="26814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63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D8F1"/>
              </a:buClr>
              <a:buSzPct val="100000"/>
              <a:buFont typeface="Arial"/>
              <a:buNone/>
            </a:pPr>
            <a:fld id="{00000000-1234-1234-1234-123412341234}" type="slidenum">
              <a:rPr lang="zh-TW" sz="1000" b="0" i="0" u="none" strike="noStrike" cap="none">
                <a:solidFill>
                  <a:srgbClr val="C5D8F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635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5D8F1"/>
                </a:buClr>
                <a:buSzPct val="100000"/>
                <a:buFont typeface="Arial"/>
                <a:buNone/>
              </a:pPr>
              <a:t>‹#›</a:t>
            </a:fld>
            <a:r>
              <a:rPr lang="zh-TW" sz="1000" b="0" i="0" u="none" strike="noStrike" cap="none">
                <a:solidFill>
                  <a:srgbClr val="C5D8F1"/>
                </a:solidFill>
                <a:latin typeface="Arial"/>
                <a:ea typeface="Arial"/>
                <a:cs typeface="Arial"/>
                <a:sym typeface="Arial"/>
              </a:rPr>
              <a:t>-144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含標題的內容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262558" y="1714488"/>
            <a:ext cx="11017224" cy="50006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400" b="1" i="0" u="none" strike="noStrike" cap="none">
                <a:solidFill>
                  <a:srgbClr val="24406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SzPct val="1000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SzPct val="1000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SzPct val="1000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SzPct val="1000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SzPct val="1000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SzPct val="1000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SzPct val="1000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SzPct val="1000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262558" y="2285992"/>
            <a:ext cx="11017224" cy="400052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98000" marR="0" lvl="0" indent="-7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478" marR="0" lvl="1" indent="-12578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8957" marR="0" lvl="2" indent="-12456" algn="l" rtl="0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433" marR="0" lvl="3" indent="-1233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7912" marR="0" lvl="4" indent="-1221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390" marR="0" lvl="5" indent="-12089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656869" marR="0" lvl="6" indent="-11969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266347" marR="0" lvl="7" indent="-11846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875824" marR="0" lvl="8" indent="-11724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/>
          <p:nvPr/>
        </p:nvSpPr>
        <p:spPr>
          <a:xfrm>
            <a:off x="262558" y="548681"/>
            <a:ext cx="11593288" cy="832684"/>
          </a:xfrm>
          <a:prstGeom prst="rect">
            <a:avLst/>
          </a:prstGeom>
          <a:noFill/>
          <a:ln>
            <a:noFill/>
          </a:ln>
        </p:spPr>
        <p:txBody>
          <a:bodyPr wrap="square" lIns="121875" tIns="60925" rIns="121875" bIns="60925" anchor="ctr" anchorCtr="0">
            <a:noAutofit/>
          </a:bodyPr>
          <a:lstStyle/>
          <a:p>
            <a:pPr marL="0" marR="0" lvl="0" indent="-63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zh-TW"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按一下以編輯母片標題樣式</a:t>
            </a:r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9447570" y="6589860"/>
            <a:ext cx="2742843" cy="26814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63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D8F1"/>
              </a:buClr>
              <a:buSzPct val="100000"/>
              <a:buFont typeface="Arial"/>
              <a:buNone/>
            </a:pPr>
            <a:fld id="{00000000-1234-1234-1234-123412341234}" type="slidenum">
              <a:rPr lang="zh-TW" sz="1000" b="0" i="0" u="none" strike="noStrike" cap="none">
                <a:solidFill>
                  <a:srgbClr val="C5D8F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635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5D8F1"/>
                </a:buClr>
                <a:buSzPct val="100000"/>
                <a:buFont typeface="Arial"/>
                <a:buNone/>
              </a:pPr>
              <a:t>‹#›</a:t>
            </a:fld>
            <a:r>
              <a:rPr lang="zh-TW" sz="1000" b="0" i="0" u="none" strike="noStrike" cap="none">
                <a:solidFill>
                  <a:srgbClr val="C5D8F1"/>
                </a:solidFill>
                <a:latin typeface="Arial"/>
                <a:ea typeface="Arial"/>
                <a:cs typeface="Arial"/>
                <a:sym typeface="Arial"/>
              </a:rPr>
              <a:t>-144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含標題的內容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761866" y="1714488"/>
            <a:ext cx="3858218" cy="50006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2400" b="1" i="0" u="none" strike="noStrike" cap="none">
                <a:solidFill>
                  <a:srgbClr val="24406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SzPct val="1000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SzPct val="1000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SzPct val="1000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SzPct val="1000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SzPct val="1000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SzPct val="1000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SzPct val="1000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SzPct val="1000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4766112" y="1714488"/>
            <a:ext cx="6814779" cy="457203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109" marR="0" lvl="0" indent="-12609" algn="l" rtl="0">
              <a:lnSpc>
                <a:spcPct val="100000"/>
              </a:lnSpc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rgbClr val="0F243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90402" marR="0" lvl="1" indent="70047" algn="l" rtl="0">
              <a:lnSpc>
                <a:spcPct val="100000"/>
              </a:lnSpc>
              <a:spcBef>
                <a:spcPts val="7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523696" marR="0" lvl="2" indent="89203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133173" marR="0" lvl="3" indent="19476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742652" marR="0" lvl="4" indent="19598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352130" marR="0" lvl="5" indent="19720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961608" marR="0" lvl="6" indent="19841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1086" marR="0" lvl="7" indent="19963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180565" marR="0" lvl="8" indent="20084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body" idx="2"/>
          </p:nvPr>
        </p:nvSpPr>
        <p:spPr>
          <a:xfrm>
            <a:off x="761866" y="2285992"/>
            <a:ext cx="3858218" cy="400052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98000" marR="0" lvl="0" indent="-7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478" marR="0" lvl="1" indent="-12578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8957" marR="0" lvl="2" indent="-12456" algn="l" rtl="0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433" marR="0" lvl="3" indent="-1233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7912" marR="0" lvl="4" indent="-1221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390" marR="0" lvl="5" indent="-12089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656869" marR="0" lvl="6" indent="-11969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266347" marR="0" lvl="7" indent="-11846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875824" marR="0" lvl="8" indent="-11724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/>
          <p:nvPr/>
        </p:nvSpPr>
        <p:spPr>
          <a:xfrm>
            <a:off x="719308" y="548681"/>
            <a:ext cx="10666686" cy="832684"/>
          </a:xfrm>
          <a:prstGeom prst="rect">
            <a:avLst/>
          </a:prstGeom>
          <a:noFill/>
          <a:ln>
            <a:noFill/>
          </a:ln>
        </p:spPr>
        <p:txBody>
          <a:bodyPr wrap="square" lIns="121875" tIns="60925" rIns="121875" bIns="60925" anchor="ctr" anchorCtr="0">
            <a:noAutofit/>
          </a:bodyPr>
          <a:lstStyle/>
          <a:p>
            <a:pPr marL="0" marR="0" lvl="0" indent="-63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zh-TW"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按一下以編輯母片標題樣式</a:t>
            </a:r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9447570" y="6589860"/>
            <a:ext cx="2742843" cy="26814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63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D8F1"/>
              </a:buClr>
              <a:buSzPct val="100000"/>
              <a:buFont typeface="Arial"/>
              <a:buNone/>
            </a:pPr>
            <a:fld id="{00000000-1234-1234-1234-123412341234}" type="slidenum">
              <a:rPr lang="zh-TW" sz="1000" b="0" i="0" u="none" strike="noStrike" cap="none">
                <a:solidFill>
                  <a:srgbClr val="C5D8F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635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5D8F1"/>
                </a:buClr>
                <a:buSzPct val="100000"/>
                <a:buFont typeface="Arial"/>
                <a:buNone/>
              </a:pPr>
              <a:t>‹#›</a:t>
            </a:fld>
            <a:r>
              <a:rPr lang="zh-TW" sz="1000" b="0" i="0" u="none" strike="noStrike" cap="none">
                <a:solidFill>
                  <a:srgbClr val="C5D8F1"/>
                </a:solidFill>
                <a:latin typeface="Arial"/>
                <a:ea typeface="Arial"/>
                <a:cs typeface="Arial"/>
                <a:sym typeface="Arial"/>
              </a:rPr>
              <a:t>-144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571387" y="452670"/>
            <a:ext cx="10971372" cy="97606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  <a:defRPr sz="59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SzPct val="1000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SzPct val="1000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SzPct val="1000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SzPct val="1000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SzPct val="1000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SzPct val="1000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SzPct val="1000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SzPct val="1000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609520" y="1714490"/>
            <a:ext cx="10971372" cy="476886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109" marR="0" lvl="0" indent="82640" algn="l" rtl="0">
              <a:lnSpc>
                <a:spcPct val="100000"/>
              </a:lnSpc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90402" marR="0" lvl="1" indent="70047" algn="l" rtl="0">
              <a:lnSpc>
                <a:spcPct val="100000"/>
              </a:lnSpc>
              <a:spcBef>
                <a:spcPts val="7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523696" marR="0" lvl="2" indent="89203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133173" marR="0" lvl="3" indent="19476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742652" marR="0" lvl="4" indent="19598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352130" marR="0" lvl="5" indent="19720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961608" marR="0" lvl="6" indent="19841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1086" marR="0" lvl="7" indent="19963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180565" marR="0" lvl="8" indent="20084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9447570" y="6589860"/>
            <a:ext cx="2742843" cy="26814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6667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D8F1"/>
              </a:buClr>
              <a:buSzPct val="100000"/>
              <a:buFont typeface="Arial"/>
              <a:buNone/>
            </a:pPr>
            <a:fld id="{00000000-1234-1234-1234-123412341234}" type="slidenum">
              <a:rPr lang="zh-TW" sz="1050" b="0" i="0" u="none" strike="noStrike" cap="none">
                <a:solidFill>
                  <a:srgbClr val="C5D8F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66675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5D8F1"/>
                </a:buClr>
                <a:buSzPct val="100000"/>
                <a:buFont typeface="Arial"/>
                <a:buNone/>
              </a:pPr>
              <a:t>‹#›</a:t>
            </a:fld>
            <a:r>
              <a:rPr lang="zh-TW" sz="1050" b="0" i="0" u="none" strike="noStrike" cap="none">
                <a:solidFill>
                  <a:srgbClr val="C5D8F1"/>
                </a:solidFill>
                <a:latin typeface="Arial"/>
                <a:ea typeface="Arial"/>
                <a:cs typeface="Arial"/>
                <a:sym typeface="Arial"/>
              </a:rPr>
              <a:t>-144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title"/>
          </p:nvPr>
        </p:nvSpPr>
        <p:spPr>
          <a:xfrm>
            <a:off x="285672" y="476228"/>
            <a:ext cx="11714400" cy="9525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3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415545" y="1536633"/>
            <a:ext cx="11359200" cy="45552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/>
          <a:lstStyle>
            <a:lvl1pPr marL="1524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Verdana"/>
              <a:buChar char="●"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1143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143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143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143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143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143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143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sldNum" idx="12"/>
          </p:nvPr>
        </p:nvSpPr>
        <p:spPr>
          <a:xfrm>
            <a:off x="11619012" y="6477021"/>
            <a:ext cx="571500" cy="3807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marR="0" lvl="0" indent="-19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zh-TW"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1905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t>‹#›</a:t>
            </a:fld>
            <a:endParaRPr lang="zh-TW" sz="13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title"/>
          </p:nvPr>
        </p:nvSpPr>
        <p:spPr>
          <a:xfrm>
            <a:off x="415545" y="593367"/>
            <a:ext cx="11359200" cy="7635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415545" y="1536633"/>
            <a:ext cx="11359200" cy="45552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/>
          <a:lstStyle>
            <a:lvl1pPr marL="0" marR="0" lvl="0" indent="15240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●"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11430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11430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11430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11430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11430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11430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11430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11430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2"/>
              </a:buClr>
              <a:buSzPct val="1000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2" name="Shape 152"/>
          <p:cNvSpPr txBox="1">
            <a:spLocks noGrp="1"/>
          </p:cNvSpPr>
          <p:nvPr>
            <p:ph type="sldNum" idx="12"/>
          </p:nvPr>
        </p:nvSpPr>
        <p:spPr>
          <a:xfrm>
            <a:off x="11295128" y="6217623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marR="0" lvl="0" indent="-825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fld id="{00000000-1234-1234-1234-123412341234}" type="slidenum">
              <a:rPr lang="zh-TW"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8255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100000"/>
                <a:buFont typeface="Arial"/>
                <a:buNone/>
              </a:pPr>
              <a:t>‹#›</a:t>
            </a:fld>
            <a:endParaRPr lang="zh-TW" sz="13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5.jpe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/>
          <p:cNvSpPr txBox="1"/>
          <p:nvPr/>
        </p:nvSpPr>
        <p:spPr>
          <a:xfrm>
            <a:off x="-1" y="941658"/>
            <a:ext cx="12190413" cy="141577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5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資源管控解決方案與應用程式中心</a:t>
            </a:r>
          </a:p>
          <a:p>
            <a:pPr algn="ctr"/>
            <a:r>
              <a:rPr lang="zh-TW" altLang="en-US" sz="3200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讓您的 </a:t>
            </a:r>
            <a:r>
              <a:rPr lang="en-US" altLang="zh-TW" sz="3200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NAS </a:t>
            </a:r>
            <a:r>
              <a:rPr lang="zh-TW" altLang="en-US" sz="3200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搭載豐富應用同時也能發揮極致運作效能</a:t>
            </a:r>
            <a:endParaRPr lang="zh-TW" altLang="en-US" sz="3200" b="1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2344711" y="4078436"/>
            <a:ext cx="2286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資源監控</a:t>
            </a:r>
            <a:endParaRPr lang="zh-TW" altLang="en-US" sz="4000" b="1" dirty="0">
              <a:solidFill>
                <a:schemeClr val="tx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416149" y="5150006"/>
            <a:ext cx="214314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sz="4000" b="1" dirty="0" err="1" smtClean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Qboost</a:t>
            </a:r>
            <a:endParaRPr lang="zh-TW" altLang="en-US" sz="4000" b="1" dirty="0" smtClean="0">
              <a:solidFill>
                <a:schemeClr val="tx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8381222" y="4143380"/>
            <a:ext cx="2786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App</a:t>
            </a:r>
            <a:r>
              <a:rPr lang="zh-TW" altLang="en-US" sz="3600" b="1" dirty="0" smtClean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zh-TW" sz="3600" b="1" dirty="0" smtClean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Center</a:t>
            </a:r>
            <a:endParaRPr lang="zh-TW" altLang="en-US" sz="3600" b="1" dirty="0">
              <a:solidFill>
                <a:schemeClr val="tx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094678" y="2928934"/>
            <a:ext cx="27860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桌面儀表板</a:t>
            </a:r>
            <a:endParaRPr lang="zh-TW" altLang="en-US" sz="4000" b="1" dirty="0">
              <a:solidFill>
                <a:schemeClr val="tx1"/>
              </a:solidFill>
              <a:latin typeface="+mj-lt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Shape 2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05847" y="3158250"/>
            <a:ext cx="2161523" cy="205670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Shape 265"/>
          <p:cNvSpPr txBox="1"/>
          <p:nvPr/>
        </p:nvSpPr>
        <p:spPr>
          <a:xfrm>
            <a:off x="236987" y="547772"/>
            <a:ext cx="11283878" cy="1138771"/>
          </a:xfrm>
          <a:prstGeom prst="rect">
            <a:avLst/>
          </a:prstGeom>
          <a:noFill/>
          <a:ln>
            <a:noFill/>
          </a:ln>
        </p:spPr>
        <p:txBody>
          <a:bodyPr wrap="square" lIns="91400" tIns="45675" rIns="91400" bIns="45675" anchor="t" anchorCtr="0">
            <a:noAutofit/>
          </a:bodyPr>
          <a:lstStyle/>
          <a:p>
            <a:pPr marL="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Shape 266"/>
          <p:cNvSpPr txBox="1"/>
          <p:nvPr/>
        </p:nvSpPr>
        <p:spPr>
          <a:xfrm>
            <a:off x="808795" y="1556791"/>
            <a:ext cx="10715700" cy="151501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381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2400" b="1" i="0" u="none" strike="noStrike" cap="none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置換空間：位於磁碟上的暫存空間，於實體記憶體占滿可時提供額外的記憶體。</a:t>
            </a: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F243E"/>
              </a:buClr>
              <a:buSzPct val="100000"/>
              <a:buFont typeface="Arial"/>
              <a:buChar char="•"/>
            </a:pPr>
            <a:r>
              <a:rPr lang="zh-TW" sz="2000" b="0" i="0" u="none" strike="noStrike" cap="none" dirty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r>
              <a:rPr lang="zh-TW" sz="2000" b="0" i="0" u="none" strike="noStrike" cap="none" dirty="0" smtClean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若置換</a:t>
            </a:r>
            <a:r>
              <a:rPr lang="zh-TW" sz="2000" b="0" i="0" u="none" strike="noStrike" cap="none" dirty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空間所處的磁碟效能較低，將顯著</a:t>
            </a:r>
            <a:r>
              <a:rPr lang="zh-TW" sz="2000" b="0" i="0" u="none" strike="noStrike" cap="none" dirty="0" smtClean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影響</a:t>
            </a:r>
            <a:r>
              <a:rPr lang="zh-TW" altLang="en-US" sz="2000" b="0" i="0" u="none" strike="noStrike" cap="none" dirty="0" smtClean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r>
              <a:rPr lang="zh-TW" sz="2000" b="0" i="0" u="none" strike="noStrike" cap="none" dirty="0" smtClean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NAS</a:t>
            </a:r>
            <a:r>
              <a:rPr lang="zh-TW" altLang="en-US" sz="2000" b="0" i="0" u="none" strike="noStrike" cap="none" dirty="0" smtClean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r>
              <a:rPr lang="zh-TW" sz="2000" b="0" i="0" u="none" strike="noStrike" cap="none" dirty="0" smtClean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處理</a:t>
            </a:r>
            <a:r>
              <a:rPr lang="zh-TW" sz="2000" b="0" i="0" u="none" strike="noStrike" cap="none" dirty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效能。</a:t>
            </a: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F243E"/>
              </a:buClr>
              <a:buSzPct val="100000"/>
              <a:buFont typeface="Arial"/>
              <a:buChar char="•"/>
            </a:pPr>
            <a:r>
              <a:rPr lang="zh-TW" sz="2000" b="0" i="0" u="none" strike="noStrike" cap="none" dirty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QNAP NAS 支援主動將置換記憶體建立到已經使用</a:t>
            </a:r>
            <a:r>
              <a:rPr lang="zh-TW" sz="2000" b="0" i="0" u="none" strike="noStrike" cap="none" dirty="0" smtClean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的</a:t>
            </a:r>
            <a:r>
              <a:rPr lang="zh-TW" altLang="en-US" sz="2000" b="0" i="0" u="none" strike="noStrike" cap="none" dirty="0" smtClean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r>
              <a:rPr lang="zh-TW" sz="2000" b="0" i="0" u="none" strike="noStrike" cap="none" dirty="0" smtClean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SSD</a:t>
            </a:r>
            <a:r>
              <a:rPr lang="zh-TW" altLang="en-US" sz="2000" b="0" i="0" u="none" strike="noStrike" cap="none" dirty="0" smtClean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r>
              <a:rPr lang="zh-TW" sz="2000" b="0" i="0" u="none" strike="noStrike" cap="none" dirty="0" smtClean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中</a:t>
            </a:r>
            <a:r>
              <a:rPr lang="zh-TW" sz="2000" b="0" i="0" u="none" strike="noStrike" cap="none" dirty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。</a:t>
            </a:r>
          </a:p>
          <a:p>
            <a:pPr>
              <a:lnSpc>
                <a:spcPct val="110000"/>
              </a:lnSpc>
              <a:buClr>
                <a:srgbClr val="0F243E"/>
              </a:buClr>
              <a:buSzPct val="100000"/>
              <a:buFont typeface="Arial"/>
              <a:buChar char="•"/>
            </a:pPr>
            <a:r>
              <a:rPr lang="zh-TW" sz="2000" b="0" i="0" u="none" strike="noStrike" cap="none" dirty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提升 NAS 在繁忙環境下的抗壓性</a:t>
            </a:r>
            <a:r>
              <a:rPr lang="zh-TW" sz="2000" b="0" i="0" u="none" strike="noStrike" cap="none" dirty="0" smtClean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，</a:t>
            </a:r>
            <a:r>
              <a:rPr lang="zh-TW" altLang="en-US" sz="2000" dirty="0" smtClean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</a:rPr>
              <a:t>如：需同時開啟多個 </a:t>
            </a:r>
            <a:r>
              <a:rPr lang="en-US" altLang="zh-TW" sz="2000" dirty="0" smtClean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</a:rPr>
              <a:t>VM </a:t>
            </a:r>
            <a:r>
              <a:rPr lang="zh-TW" altLang="en-US" sz="2000" dirty="0" smtClean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</a:rPr>
              <a:t>的情境。</a:t>
            </a: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F243E"/>
              </a:buClr>
              <a:buSzPct val="100000"/>
              <a:buFont typeface="Arial"/>
              <a:buChar char="•"/>
            </a:pPr>
            <a:endParaRPr lang="zh-TW" sz="2000" b="0" i="0" u="none" strike="noStrike" cap="none" dirty="0">
              <a:solidFill>
                <a:srgbClr val="262626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 marL="0" marR="0" lvl="0" indent="-1397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2200" b="1" i="0" u="none" strike="noStrike" cap="none" dirty="0">
              <a:solidFill>
                <a:srgbClr val="262626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 marL="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oto Sans Symbols"/>
              <a:buNone/>
            </a:pPr>
            <a:endParaRPr sz="2400" b="1" i="0" u="none" strike="noStrike" cap="none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 marL="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oto Sans Symbols"/>
              <a:buNone/>
            </a:pPr>
            <a:endParaRPr sz="2400" b="1" i="0" u="none" strike="noStrike" cap="none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67" name="Shape 267"/>
          <p:cNvSpPr txBox="1"/>
          <p:nvPr/>
        </p:nvSpPr>
        <p:spPr>
          <a:xfrm>
            <a:off x="0" y="500042"/>
            <a:ext cx="12190413" cy="936104"/>
          </a:xfrm>
          <a:prstGeom prst="rect">
            <a:avLst/>
          </a:prstGeom>
          <a:noFill/>
          <a:ln>
            <a:noFill/>
          </a:ln>
        </p:spPr>
        <p:txBody>
          <a:bodyPr wrap="square" lIns="91400" tIns="45675" rIns="91400" bIns="45675" anchor="ctr" anchorCtr="0">
            <a:noAutofit/>
          </a:bodyPr>
          <a:lstStyle/>
          <a:p>
            <a:pPr marL="0" lvl="0" indent="-63500" algn="ctr">
              <a:buClr>
                <a:schemeClr val="lt1"/>
              </a:buClr>
              <a:buSzPct val="25000"/>
            </a:pPr>
            <a:r>
              <a:rPr lang="zh-TW" sz="44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優先使用 SSD 作為記憶體置換空間</a:t>
            </a:r>
          </a:p>
        </p:txBody>
      </p:sp>
      <p:sp>
        <p:nvSpPr>
          <p:cNvPr id="268" name="Shape 268"/>
          <p:cNvSpPr txBox="1"/>
          <p:nvPr/>
        </p:nvSpPr>
        <p:spPr>
          <a:xfrm>
            <a:off x="3809190" y="6429396"/>
            <a:ext cx="6643734" cy="3231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r>
              <a:rPr lang="en-US" altLang="zh-TW" sz="1350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SSD </a:t>
            </a:r>
            <a:r>
              <a:rPr lang="zh-TW" altLang="en-US" sz="1350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置換空間啟用時機</a:t>
            </a:r>
            <a:r>
              <a:rPr lang="zh-TW" sz="1350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：</a:t>
            </a:r>
            <a:r>
              <a:rPr lang="zh-TW" altLang="en-US" sz="1350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當 </a:t>
            </a:r>
            <a:r>
              <a:rPr lang="en-US" altLang="zh-TW" sz="1350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NAS </a:t>
            </a:r>
            <a:r>
              <a:rPr lang="zh-TW" altLang="en-US" sz="1350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僅有單顆 </a:t>
            </a:r>
            <a:r>
              <a:rPr lang="en-US" altLang="zh-TW" sz="1350" dirty="0" err="1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PCIe</a:t>
            </a:r>
            <a:r>
              <a:rPr lang="en-US" altLang="zh-TW" sz="1350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1350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或 </a:t>
            </a:r>
            <a:r>
              <a:rPr lang="en-US" altLang="zh-TW" sz="1350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M.2 SSD</a:t>
            </a:r>
            <a:r>
              <a:rPr lang="zh-TW" altLang="en-US" sz="1350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，或雙顆一般 </a:t>
            </a:r>
            <a:r>
              <a:rPr lang="en-US" altLang="zh-TW" sz="1350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SSD </a:t>
            </a:r>
            <a:r>
              <a:rPr lang="zh-TW" altLang="en-US" sz="1350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時。</a:t>
            </a:r>
          </a:p>
          <a:p>
            <a:r>
              <a:rPr lang="en-US" altLang="en-US" sz="1350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 </a:t>
            </a:r>
            <a:endParaRPr lang="zh-TW" altLang="en-US" sz="1350" dirty="0" smtClean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69" name="Shape 269"/>
          <p:cNvSpPr txBox="1"/>
          <p:nvPr/>
        </p:nvSpPr>
        <p:spPr>
          <a:xfrm>
            <a:off x="6738148" y="4243440"/>
            <a:ext cx="4286280" cy="1328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203180" marR="0" lvl="0" indent="-4443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2000" b="1" i="0" u="none" strike="noStrike" cap="none" dirty="0">
                <a:solidFill>
                  <a:srgbClr val="0A9EAE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智能的混合儲存系統 </a:t>
            </a:r>
          </a:p>
          <a:p>
            <a:pPr marL="203180" marR="0" lvl="0" indent="-4443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2000" b="1" i="0" u="none" strike="noStrike" cap="none" dirty="0">
                <a:solidFill>
                  <a:srgbClr val="0A9EAE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為用戶決定置換空間</a:t>
            </a:r>
          </a:p>
          <a:p>
            <a:pPr marL="203180" marR="0" lvl="0" indent="-4443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2000" b="1" i="0" u="none" strike="noStrike" cap="none" dirty="0">
                <a:solidFill>
                  <a:srgbClr val="0A9EAE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的存放位置與使用時機！</a:t>
            </a:r>
          </a:p>
        </p:txBody>
      </p:sp>
      <p:pic>
        <p:nvPicPr>
          <p:cNvPr id="270" name="Shape 27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6064" y="7072338"/>
            <a:ext cx="6123522" cy="3000396"/>
          </a:xfrm>
          <a:prstGeom prst="roundRect">
            <a:avLst>
              <a:gd name="adj" fmla="val 2579"/>
            </a:avLst>
          </a:prstGeom>
          <a:noFill/>
          <a:ln>
            <a:noFill/>
          </a:ln>
        </p:spPr>
      </p:pic>
      <p:sp>
        <p:nvSpPr>
          <p:cNvPr id="271" name="Shape 271"/>
          <p:cNvSpPr/>
          <p:nvPr/>
        </p:nvSpPr>
        <p:spPr>
          <a:xfrm>
            <a:off x="3944420" y="3786190"/>
            <a:ext cx="2793728" cy="2304825"/>
          </a:xfrm>
          <a:prstGeom prst="rect">
            <a:avLst/>
          </a:prstGeom>
          <a:noFill/>
          <a:ln w="76200" cap="flat" cmpd="sng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952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Shape 8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7356" y="3143248"/>
            <a:ext cx="6028610" cy="3000396"/>
          </a:xfrm>
          <a:prstGeom prst="roundRect">
            <a:avLst>
              <a:gd name="adj" fmla="val 1866"/>
            </a:avLst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 txBox="1"/>
          <p:nvPr/>
        </p:nvSpPr>
        <p:spPr>
          <a:xfrm>
            <a:off x="-1" y="564174"/>
            <a:ext cx="12190413" cy="936000"/>
          </a:xfrm>
          <a:prstGeom prst="rect">
            <a:avLst/>
          </a:prstGeom>
          <a:noFill/>
          <a:ln>
            <a:noFill/>
          </a:ln>
        </p:spPr>
        <p:txBody>
          <a:bodyPr wrap="square" lIns="91400" tIns="45675" rIns="91400" bIns="45675" anchor="ctr" anchorCtr="0">
            <a:noAutofit/>
          </a:bodyPr>
          <a:lstStyle/>
          <a:p>
            <a:pPr indent="-63500" algn="ctr">
              <a:buClr>
                <a:schemeClr val="lt1"/>
              </a:buClr>
              <a:buSzPct val="25000"/>
            </a:pPr>
            <a:r>
              <a:rPr lang="zh-TW" altLang="en-US" sz="4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透過網路效能，隨時掌握傳輸效率</a:t>
            </a:r>
            <a:endParaRPr lang="zh-TW" sz="4400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81" name="Shape 281"/>
          <p:cNvSpPr txBox="1"/>
          <p:nvPr/>
        </p:nvSpPr>
        <p:spPr>
          <a:xfrm>
            <a:off x="808794" y="1556791"/>
            <a:ext cx="11381764" cy="267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381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24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快速查看您的網路用量</a:t>
            </a:r>
            <a:r>
              <a:rPr lang="zh-TW" sz="2400" b="1" i="0" u="none" strike="noStrike" cap="none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：</a:t>
            </a: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F243E"/>
              </a:buClr>
              <a:buSzPct val="100000"/>
              <a:buFont typeface="Arial"/>
              <a:buChar char="•"/>
            </a:pPr>
            <a:r>
              <a:rPr lang="zh-TW" sz="2000" b="0" i="0" u="none" strike="noStrike" cap="none" dirty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r>
              <a:rPr lang="zh-TW" sz="2000" dirty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</a:rPr>
              <a:t>網路總使用量。</a:t>
            </a: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F243E"/>
              </a:buClr>
              <a:buSzPct val="100000"/>
              <a:buFont typeface="Arial"/>
              <a:buChar char="•"/>
            </a:pPr>
            <a:r>
              <a:rPr lang="zh-TW" sz="2000" b="0" i="0" u="none" strike="noStrike" cap="none" dirty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r>
              <a:rPr lang="zh-TW" sz="2000" dirty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</a:rPr>
              <a:t>單一網路介面卡使用量</a:t>
            </a:r>
            <a:r>
              <a:rPr lang="zh-TW" sz="2000" b="0" i="0" u="none" strike="noStrike" cap="none" dirty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。</a:t>
            </a:r>
          </a:p>
          <a:p>
            <a:pPr>
              <a:lnSpc>
                <a:spcPct val="110000"/>
              </a:lnSpc>
              <a:buClr>
                <a:srgbClr val="0F243E"/>
              </a:buClr>
              <a:buSzPct val="100000"/>
              <a:buFont typeface="Arial"/>
              <a:buChar char="•"/>
            </a:pPr>
            <a:r>
              <a:rPr lang="zh-TW" sz="2000" dirty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sz="2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Thunderbolt</a:t>
            </a:r>
            <a:r>
              <a:rPr lang="zh-TW" altLang="en-US" sz="2000" dirty="0" smtClean="0">
                <a:solidFill>
                  <a:srgbClr val="FF0000"/>
                </a:solidFill>
              </a:rPr>
              <a:t>™</a:t>
            </a:r>
            <a:r>
              <a:rPr lang="zh-TW" altLang="en-US" sz="2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sz="2000" dirty="0" smtClean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</a:rPr>
              <a:t>及</a:t>
            </a:r>
            <a:r>
              <a:rPr lang="zh-TW" altLang="en-US" sz="2000" dirty="0" smtClean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sz="2000" b="1" dirty="0" smtClean="0">
                <a:solidFill>
                  <a:schemeClr val="accent5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QNAP</a:t>
            </a:r>
            <a:r>
              <a:rPr lang="zh-TW" altLang="en-US" sz="2000" b="1" dirty="0" smtClean="0">
                <a:solidFill>
                  <a:schemeClr val="accent5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sz="2000" b="1" dirty="0" smtClean="0">
                <a:solidFill>
                  <a:schemeClr val="accent5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獨家</a:t>
            </a:r>
            <a:r>
              <a:rPr lang="zh-TW" altLang="en-US" sz="2000" b="1" dirty="0" smtClean="0">
                <a:solidFill>
                  <a:schemeClr val="accent5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sz="2000" b="1" dirty="0" smtClean="0">
                <a:solidFill>
                  <a:schemeClr val="accent5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USB QuickAcess</a:t>
            </a:r>
            <a:r>
              <a:rPr lang="zh-TW" altLang="en-US" sz="2000" b="1" dirty="0" smtClean="0">
                <a:solidFill>
                  <a:schemeClr val="accent5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sz="2000" b="1" dirty="0" smtClean="0">
                <a:solidFill>
                  <a:schemeClr val="accent5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使用</a:t>
            </a:r>
            <a:r>
              <a:rPr lang="zh-TW" sz="2000" b="1" dirty="0">
                <a:solidFill>
                  <a:schemeClr val="accent5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量</a:t>
            </a:r>
            <a:r>
              <a:rPr lang="zh-TW" sz="2000" b="0" i="0" u="none" strike="noStrike" cap="none" dirty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。</a:t>
            </a:r>
          </a:p>
          <a:p>
            <a:pPr marL="0" marR="0" lvl="0" indent="-1397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2200" b="1" i="0" u="none" strike="noStrike" cap="none" dirty="0">
              <a:solidFill>
                <a:srgbClr val="262626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 marL="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oto Sans Symbols"/>
              <a:buNone/>
            </a:pPr>
            <a:endParaRPr sz="2400" b="1" i="0" u="none" strike="noStrike" cap="none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 marL="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oto Sans Symbols"/>
              <a:buNone/>
            </a:pPr>
            <a:endParaRPr sz="2400" b="1" i="0" u="none" strike="noStrike" cap="none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pic>
        <p:nvPicPr>
          <p:cNvPr id="282" name="Shape 2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1868" y="3071810"/>
            <a:ext cx="7215238" cy="3138536"/>
          </a:xfrm>
          <a:prstGeom prst="roundRect">
            <a:avLst>
              <a:gd name="adj" fmla="val 2602"/>
            </a:avLst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 txBox="1"/>
          <p:nvPr/>
        </p:nvSpPr>
        <p:spPr>
          <a:xfrm>
            <a:off x="236987" y="547772"/>
            <a:ext cx="11283878" cy="1138771"/>
          </a:xfrm>
          <a:prstGeom prst="rect">
            <a:avLst/>
          </a:prstGeom>
          <a:noFill/>
          <a:ln>
            <a:noFill/>
          </a:ln>
        </p:spPr>
        <p:txBody>
          <a:bodyPr wrap="square" lIns="91400" tIns="45675" rIns="91400" bIns="45675" anchor="t" anchorCtr="0">
            <a:noAutofit/>
          </a:bodyPr>
          <a:lstStyle/>
          <a:p>
            <a:pPr marL="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Shape 289"/>
          <p:cNvSpPr txBox="1"/>
          <p:nvPr/>
        </p:nvSpPr>
        <p:spPr>
          <a:xfrm>
            <a:off x="808795" y="1556791"/>
            <a:ext cx="10144196" cy="230832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38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2400" b="1" i="0" u="none" strike="noStrike" cap="none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分層分區最佳夥伴，從不同</a:t>
            </a:r>
            <a:r>
              <a:rPr lang="zh-TW" sz="2400" b="1" i="0" u="none" strike="noStrike" cap="none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儲存</a:t>
            </a:r>
            <a:r>
              <a:rPr lang="zh-TW" altLang="en-US" sz="2400" b="1" i="0" u="none" strike="noStrike" cap="none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資源</a:t>
            </a:r>
            <a:r>
              <a:rPr lang="zh-TW" sz="2400" b="1" i="0" u="none" strike="noStrike" cap="none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、</a:t>
            </a:r>
            <a:r>
              <a:rPr lang="zh-TW" sz="2400" b="1" i="0" u="none" strike="noStrike" cap="none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不同應用程式完整</a:t>
            </a:r>
            <a:r>
              <a:rPr lang="zh-TW" sz="2400" b="1" i="0" u="none" strike="noStrike" cap="none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掌握</a:t>
            </a:r>
            <a:r>
              <a:rPr lang="zh-TW" altLang="en-US" sz="2400" b="1" i="0" u="none" strike="noStrike" cap="none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r>
              <a:rPr lang="zh-TW" sz="2400" b="1" i="0" u="none" strike="noStrike" cap="none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NAS</a:t>
            </a:r>
            <a:r>
              <a:rPr lang="zh-TW" altLang="en-US" sz="2400" b="1" i="0" u="none" strike="noStrike" cap="none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r>
              <a:rPr lang="zh-TW" sz="2400" b="1" i="0" u="none" strike="noStrike" cap="none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的</a:t>
            </a:r>
            <a:r>
              <a:rPr lang="zh-TW" sz="2400" b="1" i="0" u="none" strike="noStrike" cap="none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效能！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243E"/>
              </a:buClr>
              <a:buSzPct val="100000"/>
              <a:buFont typeface="Arial"/>
              <a:buChar char="•"/>
            </a:pPr>
            <a:r>
              <a:rPr lang="zh-TW" sz="2000" b="0" i="0" u="none" strike="noStrike" cap="none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支援儲存池、RAID、磁碟區、LUN、</a:t>
            </a:r>
            <a:r>
              <a:rPr lang="zh-TW" sz="2000" b="0" i="0" u="none" strike="noStrike" cap="none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磁碟的 </a:t>
            </a:r>
            <a:r>
              <a:rPr lang="zh-TW" sz="2000" b="0" i="0" u="none" strike="noStrike" cap="none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IOPS、延遲、吞吐量即時監控。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243E"/>
              </a:buClr>
              <a:buSzPct val="100000"/>
              <a:buFont typeface="Arial"/>
              <a:buChar char="•"/>
            </a:pPr>
            <a:r>
              <a:rPr lang="zh-TW" sz="2000" b="0" i="0" u="none" strike="noStrike" cap="none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支援以應用程式群組</a:t>
            </a:r>
            <a:r>
              <a:rPr lang="zh-TW" sz="2000" b="0" i="0" u="none" strike="noStrike" cap="none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監控</a:t>
            </a:r>
            <a:r>
              <a:rPr lang="zh-TW" altLang="en-US" sz="2000" b="0" i="0" u="none" strike="noStrike" cap="none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r>
              <a:rPr lang="zh-TW" sz="2000" b="0" i="0" u="none" strike="noStrike" cap="none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NAS</a:t>
            </a:r>
            <a:r>
              <a:rPr lang="zh-TW" altLang="en-US" sz="2000" b="0" i="0" u="none" strike="noStrike" cap="none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r>
              <a:rPr lang="zh-TW" sz="2000" b="0" i="0" u="none" strike="noStrike" cap="none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中</a:t>
            </a:r>
            <a:r>
              <a:rPr lang="zh-TW" sz="2000" b="0" i="0" u="none" strike="noStrike" cap="none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各程序的資源用量</a:t>
            </a:r>
            <a:r>
              <a:rPr lang="zh-TW" sz="2000" b="0" i="0" u="none" strike="noStrike" cap="none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。</a:t>
            </a:r>
            <a:endParaRPr sz="2400" b="1" i="0" u="none" strike="noStrike" cap="none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90" name="Shape 290"/>
          <p:cNvSpPr txBox="1"/>
          <p:nvPr/>
        </p:nvSpPr>
        <p:spPr>
          <a:xfrm>
            <a:off x="0" y="564639"/>
            <a:ext cx="12190413" cy="864097"/>
          </a:xfrm>
          <a:prstGeom prst="rect">
            <a:avLst/>
          </a:prstGeom>
          <a:noFill/>
          <a:ln>
            <a:noFill/>
          </a:ln>
        </p:spPr>
        <p:txBody>
          <a:bodyPr wrap="square" lIns="91400" tIns="45675" rIns="91400" bIns="45675" anchor="ctr" anchorCtr="0">
            <a:noAutofit/>
          </a:bodyPr>
          <a:lstStyle/>
          <a:p>
            <a:pPr marL="0" marR="0" lvl="0" indent="-63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zh-TW" sz="44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完整監控整台 QNAP NAS 運作效能</a:t>
            </a:r>
          </a:p>
        </p:txBody>
      </p:sp>
      <p:pic>
        <p:nvPicPr>
          <p:cNvPr id="291" name="Shape 291"/>
          <p:cNvPicPr preferRelativeResize="0"/>
          <p:nvPr/>
        </p:nvPicPr>
        <p:blipFill rotWithShape="1">
          <a:blip r:embed="rId3">
            <a:alphaModFix/>
          </a:blip>
          <a:srcRect l="325"/>
          <a:stretch/>
        </p:blipFill>
        <p:spPr>
          <a:xfrm>
            <a:off x="2237554" y="7072338"/>
            <a:ext cx="7358114" cy="3502227"/>
          </a:xfrm>
          <a:prstGeom prst="roundRect">
            <a:avLst>
              <a:gd name="adj" fmla="val 2319"/>
            </a:avLst>
          </a:prstGeom>
          <a:noFill/>
          <a:ln>
            <a:noFill/>
          </a:ln>
        </p:spPr>
      </p:pic>
      <p:pic>
        <p:nvPicPr>
          <p:cNvPr id="6" name="Shape 92"/>
          <p:cNvPicPr preferRelativeResize="0"/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>
            <a:off x="2023240" y="2714620"/>
            <a:ext cx="8143932" cy="3529746"/>
          </a:xfrm>
          <a:prstGeom prst="roundRect">
            <a:avLst>
              <a:gd name="adj" fmla="val 2147"/>
            </a:avLst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/>
          <p:nvPr/>
        </p:nvSpPr>
        <p:spPr>
          <a:xfrm>
            <a:off x="-1" y="779050"/>
            <a:ext cx="12190413" cy="864000"/>
          </a:xfrm>
          <a:prstGeom prst="rect">
            <a:avLst/>
          </a:prstGeom>
          <a:noFill/>
          <a:ln>
            <a:noFill/>
          </a:ln>
        </p:spPr>
        <p:txBody>
          <a:bodyPr wrap="square" lIns="91400" tIns="45675" rIns="91400" bIns="45675" anchor="ctr" anchorCtr="0">
            <a:noAutofit/>
          </a:bodyPr>
          <a:lstStyle/>
          <a:p>
            <a:pPr indent="-63500" algn="ctr">
              <a:buClr>
                <a:schemeClr val="lt1"/>
              </a:buClr>
              <a:buSzPct val="25000"/>
            </a:pPr>
            <a:r>
              <a:rPr lang="zh-TW" sz="4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RAID</a:t>
            </a:r>
            <a:r>
              <a:rPr lang="zh-TW" altLang="en-US" sz="4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sz="4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活動</a:t>
            </a:r>
            <a:r>
              <a:rPr lang="zh-TW" sz="44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量+磁碟活動</a:t>
            </a:r>
            <a:r>
              <a:rPr lang="zh-TW" sz="4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量</a:t>
            </a:r>
            <a:endParaRPr lang="en-US" altLang="zh-TW" sz="4400" b="1" dirty="0" smtClean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pPr indent="-63500" algn="ctr">
              <a:buClr>
                <a:schemeClr val="lt1"/>
              </a:buClr>
              <a:buSzPct val="25000"/>
            </a:pPr>
            <a:r>
              <a:rPr lang="zh-TW" sz="4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隨時</a:t>
            </a:r>
            <a:r>
              <a:rPr lang="zh-TW" sz="44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監控您的分層分區</a:t>
            </a:r>
          </a:p>
        </p:txBody>
      </p:sp>
      <p:sp>
        <p:nvSpPr>
          <p:cNvPr id="300" name="Shape 300"/>
          <p:cNvSpPr txBox="1"/>
          <p:nvPr/>
        </p:nvSpPr>
        <p:spPr>
          <a:xfrm>
            <a:off x="880232" y="2071678"/>
            <a:ext cx="5214974" cy="2308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0F243E"/>
              </a:buClr>
              <a:buSzPct val="100000"/>
              <a:buFont typeface="Arial"/>
              <a:buChar char="•"/>
            </a:pPr>
            <a:r>
              <a:rPr lang="zh-TW" altLang="en-US" sz="20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當</a:t>
            </a:r>
            <a:r>
              <a:rPr lang="zh-TW" sz="20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Qtier SSD</a:t>
            </a:r>
            <a:r>
              <a:rPr lang="zh-TW" altLang="en-US" sz="20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sz="20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中的</a:t>
            </a:r>
            <a:r>
              <a:rPr lang="zh-TW" altLang="en-US" sz="20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sz="20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RAID</a:t>
            </a:r>
            <a:r>
              <a:rPr lang="zh-TW" altLang="en-US" sz="20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sz="20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活動</a:t>
            </a:r>
            <a:r>
              <a:rPr lang="zh-TW" sz="2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量大幅降低</a:t>
            </a:r>
            <a:r>
              <a:rPr lang="zh-TW" sz="20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，</a:t>
            </a:r>
            <a:endParaRPr lang="en-US" altLang="zh-TW" sz="20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Clr>
                <a:srgbClr val="0F243E"/>
              </a:buClr>
              <a:buSzPct val="100000"/>
            </a:pPr>
            <a:r>
              <a:rPr lang="zh-TW" altLang="en-US" sz="20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lang="zh-TW" sz="20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可</a:t>
            </a:r>
            <a:r>
              <a:rPr lang="zh-TW" altLang="en-US" sz="20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至</a:t>
            </a:r>
            <a:r>
              <a:rPr lang="zh-TW" sz="20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磁碟</a:t>
            </a:r>
            <a:r>
              <a:rPr lang="zh-TW" sz="2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活動量了解每顆磁碟的健康狀況。</a:t>
            </a:r>
          </a:p>
          <a:p>
            <a:pPr>
              <a:buClr>
                <a:srgbClr val="0F243E"/>
              </a:buClr>
              <a:buSzPct val="100000"/>
              <a:buFont typeface="Arial"/>
              <a:buChar char="•"/>
            </a:pPr>
            <a:r>
              <a:rPr lang="zh-TW" altLang="en-US" sz="20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sz="20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同</a:t>
            </a:r>
            <a:r>
              <a:rPr lang="zh-TW" sz="2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理，若是遇到磁碟區活動量變低，但</a:t>
            </a:r>
            <a:r>
              <a:rPr lang="zh-TW" sz="20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儲</a:t>
            </a:r>
            <a:endParaRPr lang="en-US" altLang="zh-TW" sz="20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Clr>
                <a:srgbClr val="0F243E"/>
              </a:buClr>
              <a:buSzPct val="100000"/>
            </a:pPr>
            <a:r>
              <a:rPr lang="zh-TW" altLang="en-US" sz="20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lang="zh-TW" sz="20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存</a:t>
            </a:r>
            <a:r>
              <a:rPr lang="zh-TW" sz="2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池活動量</a:t>
            </a:r>
            <a:r>
              <a:rPr lang="zh-TW" sz="20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不變</a:t>
            </a:r>
            <a:r>
              <a:rPr lang="zh-TW" altLang="en-US" sz="20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的情況</a:t>
            </a:r>
            <a:r>
              <a:rPr lang="zh-TW" sz="20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lang="zh-TW" altLang="en-US" sz="20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則可進一步了解目</a:t>
            </a:r>
            <a:endParaRPr lang="en-US" altLang="zh-TW" sz="20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Clr>
                <a:srgbClr val="0F243E"/>
              </a:buClr>
              <a:buSzPct val="100000"/>
            </a:pPr>
            <a:r>
              <a:rPr lang="zh-TW" altLang="en-US" sz="20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 前正在處理的其他磁碟區的讀寫動作。</a:t>
            </a:r>
            <a:endParaRPr lang="zh-TW" sz="20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marR="0" lvl="0" indent="-38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endParaRPr sz="20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2000" b="1" i="0" u="none" strike="noStrike" cap="none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 marL="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oto Sans Symbols"/>
              <a:buNone/>
            </a:pPr>
            <a:endParaRPr sz="2000" b="1" i="0" u="none" strike="noStrike" cap="none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 marL="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oto Sans Symbols"/>
              <a:buNone/>
            </a:pPr>
            <a:endParaRPr sz="2000" b="1" i="0" u="none" strike="noStrike" cap="none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pic>
        <p:nvPicPr>
          <p:cNvPr id="5" name="圖片 4" descr="Application-Partition_TS-1685_E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0958" y="2143116"/>
            <a:ext cx="4500594" cy="4191730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6380958" y="2306887"/>
            <a:ext cx="10715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200" dirty="0" smtClean="0">
                <a:latin typeface="微軟正黑體" pitchFamily="34" charset="-120"/>
                <a:ea typeface="微軟正黑體" pitchFamily="34" charset="-120"/>
              </a:rPr>
              <a:t>監控儲存區</a:t>
            </a:r>
            <a:endParaRPr lang="zh-TW" altLang="en-US" sz="1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7452528" y="2214554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200" dirty="0" smtClean="0">
                <a:latin typeface="微軟正黑體" pitchFamily="34" charset="-120"/>
                <a:ea typeface="微軟正黑體" pitchFamily="34" charset="-120"/>
              </a:rPr>
              <a:t>虛擬機</a:t>
            </a:r>
            <a:endParaRPr lang="en-US" altLang="zh-TW" sz="1200" dirty="0" smtClean="0"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1200" dirty="0" smtClean="0">
                <a:latin typeface="微軟正黑體" pitchFamily="34" charset="-120"/>
                <a:ea typeface="微軟正黑體" pitchFamily="34" charset="-120"/>
              </a:rPr>
              <a:t>儲存區</a:t>
            </a:r>
            <a:endParaRPr lang="zh-TW" altLang="en-US" sz="1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8524098" y="2214554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200" dirty="0" smtClean="0">
                <a:latin typeface="微軟正黑體" pitchFamily="34" charset="-120"/>
                <a:ea typeface="微軟正黑體" pitchFamily="34" charset="-120"/>
              </a:rPr>
              <a:t>網路共享</a:t>
            </a:r>
            <a:endParaRPr lang="en-US" altLang="zh-TW" sz="1200" dirty="0" smtClean="0"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1200" dirty="0" smtClean="0">
                <a:latin typeface="微軟正黑體" pitchFamily="34" charset="-120"/>
                <a:ea typeface="微軟正黑體" pitchFamily="34" charset="-120"/>
              </a:rPr>
              <a:t>儲存區</a:t>
            </a:r>
            <a:endParaRPr lang="zh-TW" altLang="en-US" sz="1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9667106" y="2306887"/>
            <a:ext cx="10715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200" dirty="0" smtClean="0">
                <a:latin typeface="微軟正黑體" pitchFamily="34" charset="-120"/>
                <a:ea typeface="微軟正黑體" pitchFamily="34" charset="-120"/>
              </a:rPr>
              <a:t>系統快取</a:t>
            </a:r>
            <a:endParaRPr lang="zh-TW" altLang="en-US" sz="1200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 txBox="1"/>
          <p:nvPr/>
        </p:nvSpPr>
        <p:spPr>
          <a:xfrm>
            <a:off x="-1" y="564736"/>
            <a:ext cx="12190413" cy="864000"/>
          </a:xfrm>
          <a:prstGeom prst="rect">
            <a:avLst/>
          </a:prstGeom>
          <a:noFill/>
          <a:ln>
            <a:noFill/>
          </a:ln>
        </p:spPr>
        <p:txBody>
          <a:bodyPr wrap="square" lIns="91400" tIns="45675" rIns="91400" bIns="45675" anchor="ctr" anchorCtr="0">
            <a:noAutofit/>
          </a:bodyPr>
          <a:lstStyle/>
          <a:p>
            <a:pPr indent="-63500" algn="ctr">
              <a:buClr>
                <a:schemeClr val="lt1"/>
              </a:buClr>
              <a:buSzPct val="25000"/>
            </a:pPr>
            <a:r>
              <a:rPr lang="zh-TW" altLang="en-US" sz="4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隨時了解資料夾儲存空間</a:t>
            </a:r>
            <a:endParaRPr lang="zh-TW" altLang="en-US" sz="4400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09" name="Shape 309"/>
          <p:cNvSpPr txBox="1"/>
          <p:nvPr/>
        </p:nvSpPr>
        <p:spPr>
          <a:xfrm>
            <a:off x="808794" y="1556791"/>
            <a:ext cx="10429948" cy="158645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前往［儲存資源］&gt;［儲存空間］，</a:t>
            </a:r>
            <a:r>
              <a:rPr lang="zh-TW" sz="24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立即</a:t>
            </a:r>
            <a:r>
              <a:rPr lang="zh-TW" altLang="en-US" sz="24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一目瞭然</a:t>
            </a:r>
            <a:endParaRPr lang="zh-TW" sz="24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SzPct val="100000"/>
              <a:buFont typeface="Arial" pitchFamily="34" charset="0"/>
              <a:buChar char="•"/>
            </a:pPr>
            <a:r>
              <a:rPr lang="zh-TW" sz="2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目前資料</a:t>
            </a:r>
            <a:r>
              <a:rPr lang="zh-TW" sz="20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所</a:t>
            </a:r>
            <a:r>
              <a:rPr lang="zh-TW" altLang="en-US" sz="20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佔</a:t>
            </a:r>
            <a:r>
              <a:rPr lang="zh-TW" sz="20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空間</a:t>
            </a:r>
            <a:endParaRPr lang="zh-TW" sz="20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SzPct val="100000"/>
              <a:buFont typeface="Arial" pitchFamily="34" charset="0"/>
              <a:buChar char="•"/>
            </a:pPr>
            <a:r>
              <a:rPr lang="zh-TW" sz="2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各資料夾</a:t>
            </a:r>
            <a:r>
              <a:rPr lang="zh-TW" sz="20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所</a:t>
            </a:r>
            <a:r>
              <a:rPr lang="zh-TW" altLang="en-US" sz="20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佔</a:t>
            </a:r>
            <a:r>
              <a:rPr lang="zh-TW" sz="20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空間</a:t>
            </a:r>
            <a:endParaRPr lang="zh-TW" sz="20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SzPct val="100000"/>
              <a:buFont typeface="Arial" pitchFamily="34" charset="0"/>
              <a:buChar char="•"/>
            </a:pPr>
            <a:r>
              <a:rPr lang="zh-TW" sz="2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距離臨界警告值還有多少比例</a:t>
            </a:r>
          </a:p>
          <a:p>
            <a:pPr marL="0" marR="0" lvl="0" indent="-38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endParaRPr sz="24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2400" b="1" i="0" u="none" strike="noStrike" cap="none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 marL="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oto Sans Symbols"/>
              <a:buNone/>
            </a:pPr>
            <a:endParaRPr sz="2400" b="1" i="0" u="none" strike="noStrike" cap="none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 marL="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oto Sans Symbols"/>
              <a:buNone/>
            </a:pPr>
            <a:endParaRPr sz="2400" b="1" i="0" u="none" strike="noStrike" cap="none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pic>
        <p:nvPicPr>
          <p:cNvPr id="310" name="Shape 3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7554" y="3000372"/>
            <a:ext cx="7517305" cy="3273354"/>
          </a:xfrm>
          <a:prstGeom prst="roundRect">
            <a:avLst>
              <a:gd name="adj" fmla="val 1570"/>
            </a:avLst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 txBox="1"/>
          <p:nvPr/>
        </p:nvSpPr>
        <p:spPr>
          <a:xfrm>
            <a:off x="-1" y="564736"/>
            <a:ext cx="12190413" cy="864000"/>
          </a:xfrm>
          <a:prstGeom prst="rect">
            <a:avLst/>
          </a:prstGeom>
          <a:noFill/>
          <a:ln>
            <a:noFill/>
          </a:ln>
        </p:spPr>
        <p:txBody>
          <a:bodyPr wrap="square" lIns="91400" tIns="45675" rIns="91400" bIns="45675" anchor="ctr" anchorCtr="0">
            <a:noAutofit/>
          </a:bodyPr>
          <a:lstStyle/>
          <a:p>
            <a:pPr marL="0" lvl="0" indent="-63500" algn="ctr">
              <a:buClr>
                <a:schemeClr val="lt1"/>
              </a:buClr>
              <a:buSzPct val="25000"/>
            </a:pPr>
            <a:r>
              <a:rPr lang="zh-TW" altLang="en-US" sz="4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每個應用程序</a:t>
            </a:r>
            <a:r>
              <a:rPr lang="zh-TW" sz="4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lang="zh-TW" altLang="en-US" sz="4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讓</a:t>
            </a:r>
            <a:r>
              <a:rPr lang="zh-TW" sz="4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您</a:t>
            </a:r>
            <a:r>
              <a:rPr lang="zh-TW" sz="44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瞭若指掌</a:t>
            </a:r>
          </a:p>
        </p:txBody>
      </p:sp>
      <p:sp>
        <p:nvSpPr>
          <p:cNvPr id="318" name="Shape 318"/>
          <p:cNvSpPr txBox="1"/>
          <p:nvPr/>
        </p:nvSpPr>
        <p:spPr>
          <a:xfrm>
            <a:off x="737356" y="1556791"/>
            <a:ext cx="10429948" cy="2308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SzPct val="100000"/>
              <a:buFont typeface="Arial" pitchFamily="34" charset="0"/>
              <a:buChar char="•"/>
            </a:pPr>
            <a:r>
              <a:rPr lang="zh-TW" sz="2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當您</a:t>
            </a:r>
            <a:r>
              <a:rPr lang="zh-TW" sz="20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覺得</a:t>
            </a:r>
            <a:r>
              <a:rPr lang="zh-TW" altLang="en-US" sz="20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sz="20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NAS</a:t>
            </a:r>
            <a:r>
              <a:rPr lang="zh-TW" altLang="en-US" sz="20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sz="20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卡</a:t>
            </a:r>
            <a:r>
              <a:rPr lang="zh-TW" sz="2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卡不順的時候，可以透過資源監控了解目前每</a:t>
            </a:r>
            <a:r>
              <a:rPr lang="zh-TW" sz="20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個</a:t>
            </a:r>
            <a:r>
              <a:rPr lang="zh-TW" altLang="en-US" sz="20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sz="20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App</a:t>
            </a:r>
            <a:r>
              <a:rPr lang="zh-TW" altLang="en-US" sz="20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sz="20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所</a:t>
            </a:r>
            <a:r>
              <a:rPr lang="zh-TW" sz="2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消耗的資源。</a:t>
            </a: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SzPct val="100000"/>
              <a:buFont typeface="Arial" pitchFamily="34" charset="0"/>
              <a:buChar char="•"/>
            </a:pPr>
            <a:r>
              <a:rPr lang="zh-TW" sz="20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此外</a:t>
            </a:r>
            <a:r>
              <a:rPr lang="zh-TW" sz="2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，針對沒有需要的程序，可以</a:t>
            </a:r>
            <a:r>
              <a:rPr lang="zh-TW" sz="20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配合</a:t>
            </a:r>
            <a:r>
              <a:rPr lang="zh-TW" altLang="en-US" sz="20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sz="20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Qboost</a:t>
            </a:r>
            <a:r>
              <a:rPr lang="zh-TW" altLang="en-US" sz="20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sz="20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將</a:t>
            </a:r>
            <a:r>
              <a:rPr lang="zh-TW" sz="2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其排程化、暫停、或終止該程序，讓您</a:t>
            </a:r>
            <a:r>
              <a:rPr lang="zh-TW" sz="20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的</a:t>
            </a:r>
            <a:r>
              <a:rPr lang="zh-TW" altLang="en-US" sz="20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sz="20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NAS</a:t>
            </a:r>
            <a:r>
              <a:rPr lang="zh-TW" altLang="en-US" sz="20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sz="20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隨時</a:t>
            </a:r>
            <a:r>
              <a:rPr lang="zh-TW" sz="2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保持顛峰狀態。</a:t>
            </a:r>
          </a:p>
          <a:p>
            <a:pPr marL="0" marR="0" lvl="0" indent="-38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endParaRPr sz="20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2000" b="1" i="0" u="none" strike="noStrike" cap="none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 marL="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oto Sans Symbols"/>
              <a:buNone/>
            </a:pPr>
            <a:endParaRPr sz="2000" b="1" i="0" u="none" strike="noStrike" cap="none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 marL="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oto Sans Symbols"/>
              <a:buNone/>
            </a:pPr>
            <a:endParaRPr sz="2000" b="1" i="0" u="none" strike="noStrike" cap="none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pic>
        <p:nvPicPr>
          <p:cNvPr id="319" name="Shape 319"/>
          <p:cNvPicPr preferRelativeResize="0"/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>
            <a:off x="1094546" y="2703103"/>
            <a:ext cx="7786742" cy="3405679"/>
          </a:xfrm>
          <a:prstGeom prst="roundRect">
            <a:avLst>
              <a:gd name="adj" fmla="val 2482"/>
            </a:avLst>
          </a:prstGeom>
          <a:noFill/>
          <a:ln>
            <a:noFill/>
          </a:ln>
        </p:spPr>
      </p:pic>
      <p:pic>
        <p:nvPicPr>
          <p:cNvPr id="320" name="Shape 320" descr="A_h_1_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95536" y="3786190"/>
            <a:ext cx="2653000" cy="265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 txBox="1">
            <a:spLocks noGrp="1"/>
          </p:cNvSpPr>
          <p:nvPr>
            <p:ph type="title"/>
          </p:nvPr>
        </p:nvSpPr>
        <p:spPr>
          <a:xfrm>
            <a:off x="-1" y="1714488"/>
            <a:ext cx="12190413" cy="8808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lvl="0">
              <a:buSzPct val="25000"/>
            </a:pPr>
            <a:r>
              <a:rPr lang="en-US" altLang="zh-TW" sz="9600" dirty="0" err="1" smtClean="0">
                <a:solidFill>
                  <a:srgbClr val="006666"/>
                </a:solidFill>
                <a:latin typeface="Arial"/>
                <a:ea typeface="Arial"/>
                <a:cs typeface="Arial"/>
                <a:sym typeface="Arial"/>
              </a:rPr>
              <a:t>Qboost</a:t>
            </a:r>
            <a:r>
              <a:rPr lang="zh-TW" sz="8000" i="0" u="none" strike="noStrike" cap="none" dirty="0" smtClean="0">
                <a:solidFill>
                  <a:srgbClr val="00666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TW" sz="8000" dirty="0">
                <a:solidFill>
                  <a:srgbClr val="0066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一鍵加速</a:t>
            </a:r>
          </a:p>
        </p:txBody>
      </p:sp>
      <p:sp>
        <p:nvSpPr>
          <p:cNvPr id="374" name="Shape 374"/>
          <p:cNvSpPr txBox="1"/>
          <p:nvPr/>
        </p:nvSpPr>
        <p:spPr>
          <a:xfrm>
            <a:off x="0" y="2874376"/>
            <a:ext cx="12190500" cy="6975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zh-TW" sz="3700" b="1" dirty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提升</a:t>
            </a:r>
            <a:r>
              <a:rPr lang="zh-TW" sz="37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NAS </a:t>
            </a:r>
            <a:r>
              <a:rPr lang="zh-TW" sz="3700" b="1" dirty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系統效能</a:t>
            </a:r>
          </a:p>
        </p:txBody>
      </p:sp>
      <p:pic>
        <p:nvPicPr>
          <p:cNvPr id="1026" name="Picture 2" descr="\\MARKETING\Marketing\TO 明俐\直播PPT\20170918_Qboost\素材\G_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62776" y="2857496"/>
            <a:ext cx="6000792" cy="6000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/>
          <p:nvPr/>
        </p:nvSpPr>
        <p:spPr>
          <a:xfrm>
            <a:off x="0" y="0"/>
            <a:ext cx="121905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Shape 380"/>
          <p:cNvSpPr txBox="1"/>
          <p:nvPr/>
        </p:nvSpPr>
        <p:spPr>
          <a:xfrm>
            <a:off x="5809485" y="1714488"/>
            <a:ext cx="5809500" cy="18096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37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Shape 381"/>
          <p:cNvSpPr txBox="1"/>
          <p:nvPr/>
        </p:nvSpPr>
        <p:spPr>
          <a:xfrm>
            <a:off x="6190438" y="2095491"/>
            <a:ext cx="4761900" cy="8571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37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Shape 382"/>
          <p:cNvSpPr txBox="1"/>
          <p:nvPr/>
        </p:nvSpPr>
        <p:spPr>
          <a:xfrm>
            <a:off x="5999962" y="1523987"/>
            <a:ext cx="3999900" cy="13488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pPr marL="0" marR="0" lvl="0" indent="152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endParaRPr sz="21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3" name="Shape 3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1390" y="-3333797"/>
            <a:ext cx="6104015" cy="2893017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Shape 384"/>
          <p:cNvSpPr/>
          <p:nvPr/>
        </p:nvSpPr>
        <p:spPr>
          <a:xfrm>
            <a:off x="4031471" y="1142984"/>
            <a:ext cx="8158800" cy="2381100"/>
          </a:xfrm>
          <a:prstGeom prst="rect">
            <a:avLst/>
          </a:prstGeom>
          <a:solidFill>
            <a:srgbClr val="FFFF00">
              <a:alpha val="45880"/>
            </a:srgbClr>
          </a:solidFill>
          <a:ln>
            <a:noFill/>
          </a:ln>
        </p:spPr>
        <p:txBody>
          <a:bodyPr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5" name="Shape 385" descr="報導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7153" y="476229"/>
            <a:ext cx="5912700" cy="5143500"/>
          </a:xfrm>
          <a:prstGeom prst="roundRect">
            <a:avLst>
              <a:gd name="adj" fmla="val 3853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fadeDir="5400012" sy="-100000" algn="bl" rotWithShape="0"/>
          </a:effectLst>
        </p:spPr>
      </p:pic>
      <p:pic>
        <p:nvPicPr>
          <p:cNvPr id="386" name="Shape 386" descr="煩惱人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3857" y="2857520"/>
            <a:ext cx="4394027" cy="426147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sp>
        <p:nvSpPr>
          <p:cNvPr id="387" name="Shape 387"/>
          <p:cNvSpPr txBox="1"/>
          <p:nvPr/>
        </p:nvSpPr>
        <p:spPr>
          <a:xfrm>
            <a:off x="6488850" y="1428736"/>
            <a:ext cx="5333400" cy="25716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pPr lvl="0" algn="l" rtl="0">
              <a:spcBef>
                <a:spcPts val="0"/>
              </a:spcBef>
              <a:buClr>
                <a:schemeClr val="dk1"/>
              </a:buClr>
              <a:buSzPct val="25000"/>
              <a:buFont typeface="Verdana"/>
              <a:buNone/>
            </a:pPr>
            <a:r>
              <a:rPr lang="zh-TW" sz="5300" b="1">
                <a:latin typeface="Microsoft JhengHei"/>
                <a:ea typeface="Microsoft JhengHei"/>
                <a:cs typeface="Microsoft JhengHei"/>
                <a:sym typeface="Microsoft JhengHei"/>
              </a:rPr>
              <a:t>你還在</a:t>
            </a:r>
          </a:p>
          <a:p>
            <a:pPr lvl="0" algn="l" rtl="0">
              <a:spcBef>
                <a:spcPts val="0"/>
              </a:spcBef>
              <a:buClr>
                <a:schemeClr val="dk1"/>
              </a:buClr>
              <a:buSzPct val="25000"/>
              <a:buFont typeface="Verdana"/>
              <a:buNone/>
            </a:pPr>
            <a:r>
              <a:rPr lang="zh-TW" sz="5300" b="1">
                <a:latin typeface="Microsoft JhengHei"/>
                <a:ea typeface="Microsoft JhengHei"/>
                <a:cs typeface="Microsoft JhengHei"/>
                <a:sym typeface="Microsoft JhengHei"/>
              </a:rPr>
              <a:t>寶貴的時間嗎?</a:t>
            </a:r>
          </a:p>
        </p:txBody>
      </p:sp>
      <p:sp>
        <p:nvSpPr>
          <p:cNvPr id="388" name="Shape 388"/>
          <p:cNvSpPr txBox="1"/>
          <p:nvPr/>
        </p:nvSpPr>
        <p:spPr>
          <a:xfrm rot="409450">
            <a:off x="8158784" y="1165440"/>
            <a:ext cx="2898434" cy="1238491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25000"/>
              <a:buFont typeface="Verdana"/>
              <a:buNone/>
            </a:pPr>
            <a:r>
              <a:rPr lang="zh-TW" sz="7200" b="1" dirty="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浪費</a:t>
            </a:r>
          </a:p>
        </p:txBody>
      </p:sp>
      <p:sp>
        <p:nvSpPr>
          <p:cNvPr id="389" name="Shape 389"/>
          <p:cNvSpPr txBox="1"/>
          <p:nvPr/>
        </p:nvSpPr>
        <p:spPr>
          <a:xfrm>
            <a:off x="6571391" y="3818661"/>
            <a:ext cx="5047800" cy="9441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25" rIns="121900" bIns="60925" anchor="t" anchorCtr="0">
            <a:noAutofit/>
          </a:bodyPr>
          <a:lstStyle/>
          <a:p>
            <a:pPr lvl="0" algn="l" rtl="0">
              <a:spcBef>
                <a:spcPts val="0"/>
              </a:spcBef>
              <a:buClr>
                <a:srgbClr val="002060"/>
              </a:buClr>
              <a:buSzPct val="25000"/>
              <a:buFont typeface="Arial"/>
              <a:buNone/>
            </a:pPr>
            <a:r>
              <a:rPr lang="zh-TW" sz="2700">
                <a:latin typeface="Microsoft JhengHei"/>
                <a:ea typeface="Microsoft JhengHei"/>
                <a:cs typeface="Microsoft JhengHei"/>
                <a:sym typeface="Microsoft JhengHei"/>
              </a:rPr>
              <a:t>三不五時系統的嚴重卡頓，</a:t>
            </a:r>
          </a:p>
          <a:p>
            <a:pPr lvl="0" algn="l" rtl="0">
              <a:spcBef>
                <a:spcPts val="0"/>
              </a:spcBef>
              <a:buClr>
                <a:srgbClr val="002060"/>
              </a:buClr>
              <a:buSzPct val="25000"/>
              <a:buFont typeface="Arial"/>
              <a:buNone/>
            </a:pPr>
            <a:r>
              <a:rPr lang="zh-TW" sz="2700">
                <a:latin typeface="Microsoft JhengHei"/>
                <a:ea typeface="Microsoft JhengHei"/>
                <a:cs typeface="Microsoft JhengHei"/>
                <a:sym typeface="Microsoft JhengHei"/>
              </a:rPr>
              <a:t>大幅降低工作效率</a:t>
            </a:r>
          </a:p>
        </p:txBody>
      </p:sp>
      <p:sp>
        <p:nvSpPr>
          <p:cNvPr id="390" name="Shape 390"/>
          <p:cNvSpPr/>
          <p:nvPr/>
        </p:nvSpPr>
        <p:spPr>
          <a:xfrm>
            <a:off x="11238061" y="3524251"/>
            <a:ext cx="571500" cy="1238400"/>
          </a:xfrm>
          <a:prstGeom prst="down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770000"/>
              </a:gs>
              <a:gs pos="50000">
                <a:srgbClr val="AC0000"/>
              </a:gs>
              <a:gs pos="100000">
                <a:srgbClr val="CE0000"/>
              </a:gs>
            </a:gsLst>
            <a:lin ang="5400012" scaled="0"/>
          </a:gradFill>
          <a:ln>
            <a:noFill/>
          </a:ln>
        </p:spPr>
        <p:txBody>
          <a:bodyPr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Shape 391"/>
          <p:cNvSpPr/>
          <p:nvPr/>
        </p:nvSpPr>
        <p:spPr>
          <a:xfrm>
            <a:off x="10761870" y="3524251"/>
            <a:ext cx="476400" cy="952500"/>
          </a:xfrm>
          <a:prstGeom prst="down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770000"/>
              </a:gs>
              <a:gs pos="50000">
                <a:srgbClr val="AC0000"/>
              </a:gs>
              <a:gs pos="100000">
                <a:srgbClr val="CE0000"/>
              </a:gs>
            </a:gsLst>
            <a:lin ang="5400012" scaled="0"/>
          </a:gradFill>
          <a:ln>
            <a:noFill/>
          </a:ln>
        </p:spPr>
        <p:txBody>
          <a:bodyPr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Shape 397" descr="P2-3_藍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1386" y="2285992"/>
            <a:ext cx="3419709" cy="3382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Shape 398" descr="P2-3_紫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85675" y="2285995"/>
            <a:ext cx="3414392" cy="3498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Shape 399" descr="P2-3_黃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04725" y="2285991"/>
            <a:ext cx="3406144" cy="3381527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Shape 401"/>
          <p:cNvSpPr/>
          <p:nvPr/>
        </p:nvSpPr>
        <p:spPr>
          <a:xfrm>
            <a:off x="1380298" y="2952747"/>
            <a:ext cx="2095200" cy="17643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25" rIns="121900" bIns="60925" anchor="t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25000"/>
              <a:buFont typeface="Verdana"/>
              <a:buNone/>
            </a:pPr>
            <a:r>
              <a:rPr lang="zh-TW" sz="53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一鍵加速</a:t>
            </a:r>
          </a:p>
        </p:txBody>
      </p:sp>
      <p:sp>
        <p:nvSpPr>
          <p:cNvPr id="402" name="Shape 402"/>
          <p:cNvSpPr/>
          <p:nvPr/>
        </p:nvSpPr>
        <p:spPr>
          <a:xfrm>
            <a:off x="5095074" y="2952747"/>
            <a:ext cx="2095200" cy="17643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25" rIns="121900" bIns="60925" anchor="t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25000"/>
              <a:buFont typeface="Verdana"/>
              <a:buNone/>
            </a:pPr>
            <a:r>
              <a:rPr lang="zh-TW" sz="53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一鍵清理</a:t>
            </a:r>
          </a:p>
        </p:txBody>
      </p:sp>
      <p:sp>
        <p:nvSpPr>
          <p:cNvPr id="403" name="Shape 403"/>
          <p:cNvSpPr/>
          <p:nvPr/>
        </p:nvSpPr>
        <p:spPr>
          <a:xfrm>
            <a:off x="8738412" y="2952747"/>
            <a:ext cx="2095200" cy="17643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25" rIns="121900" bIns="60925" anchor="t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25000"/>
              <a:buFont typeface="Verdana"/>
              <a:buNone/>
            </a:pPr>
            <a:r>
              <a:rPr lang="zh-TW" sz="53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分時管理</a:t>
            </a:r>
          </a:p>
        </p:txBody>
      </p:sp>
      <p:sp>
        <p:nvSpPr>
          <p:cNvPr id="12" name="Shape 363"/>
          <p:cNvSpPr txBox="1"/>
          <p:nvPr/>
        </p:nvSpPr>
        <p:spPr>
          <a:xfrm>
            <a:off x="-1" y="707612"/>
            <a:ext cx="12190413" cy="864000"/>
          </a:xfrm>
          <a:prstGeom prst="rect">
            <a:avLst/>
          </a:prstGeom>
          <a:noFill/>
          <a:ln>
            <a:noFill/>
          </a:ln>
        </p:spPr>
        <p:txBody>
          <a:bodyPr wrap="square" lIns="91400" tIns="45675" rIns="91400" bIns="45675" anchor="ctr" anchorCtr="0">
            <a:noAutofit/>
          </a:bodyPr>
          <a:lstStyle/>
          <a:p>
            <a:pPr indent="-63500" algn="ctr">
              <a:buClr>
                <a:schemeClr val="lt1"/>
              </a:buClr>
              <a:buSzPct val="25000"/>
            </a:pPr>
            <a:r>
              <a:rPr lang="en-US" altLang="zh-TW" sz="8000" b="1" dirty="0" err="1" smtClean="0">
                <a:solidFill>
                  <a:srgbClr val="006666"/>
                </a:solidFill>
                <a:latin typeface="+mj-lt"/>
                <a:ea typeface="微軟正黑體" pitchFamily="34" charset="-120"/>
              </a:rPr>
              <a:t>Qboost</a:t>
            </a:r>
            <a:endParaRPr lang="zh-TW" altLang="en-US" sz="6000" b="1" dirty="0">
              <a:solidFill>
                <a:srgbClr val="006666"/>
              </a:solidFill>
              <a:latin typeface="+mj-lt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/>
          <p:nvPr/>
        </p:nvSpPr>
        <p:spPr>
          <a:xfrm>
            <a:off x="0" y="0"/>
            <a:ext cx="121905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圖片 17" descr="P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1999" y="500040"/>
            <a:ext cx="6572297" cy="5805529"/>
          </a:xfrm>
          <a:prstGeom prst="rect">
            <a:avLst/>
          </a:prstGeom>
        </p:spPr>
      </p:pic>
      <p:sp>
        <p:nvSpPr>
          <p:cNvPr id="411" name="Shape 411"/>
          <p:cNvSpPr txBox="1"/>
          <p:nvPr/>
        </p:nvSpPr>
        <p:spPr>
          <a:xfrm>
            <a:off x="285672" y="1238235"/>
            <a:ext cx="3904800" cy="7620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pPr lvl="0" algn="l" rtl="0">
              <a:spcBef>
                <a:spcPts val="0"/>
              </a:spcBef>
              <a:buClr>
                <a:schemeClr val="dk1"/>
              </a:buClr>
              <a:buSzPct val="25000"/>
              <a:buFont typeface="Verdana"/>
              <a:buNone/>
            </a:pPr>
            <a:r>
              <a:rPr lang="zh-TW" sz="5300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一鍵加速</a:t>
            </a:r>
          </a:p>
        </p:txBody>
      </p:sp>
      <p:sp>
        <p:nvSpPr>
          <p:cNvPr id="412" name="Shape 412"/>
          <p:cNvSpPr txBox="1">
            <a:spLocks noGrp="1"/>
          </p:cNvSpPr>
          <p:nvPr>
            <p:ph type="body" idx="1"/>
          </p:nvPr>
        </p:nvSpPr>
        <p:spPr>
          <a:xfrm>
            <a:off x="3451442" y="714356"/>
            <a:ext cx="11359200" cy="45552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pPr marL="6096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Noto Sans Symbols"/>
              <a:buChar char="✓"/>
            </a:pPr>
            <a:r>
              <a:rPr lang="zh-TW" sz="3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TW" sz="3200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清理快取記憶體</a:t>
            </a:r>
          </a:p>
          <a:p>
            <a:pPr marL="6096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Noto Sans Symbols"/>
              <a:buChar char="✓"/>
            </a:pPr>
            <a:r>
              <a:rPr lang="zh-TW" sz="3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TW" sz="32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清理置換記憶體</a:t>
            </a:r>
          </a:p>
        </p:txBody>
      </p:sp>
      <p:sp>
        <p:nvSpPr>
          <p:cNvPr id="413" name="Shape 413"/>
          <p:cNvSpPr txBox="1"/>
          <p:nvPr/>
        </p:nvSpPr>
        <p:spPr>
          <a:xfrm>
            <a:off x="4214320" y="2285992"/>
            <a:ext cx="2095200" cy="5337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25" rIns="121900" bIns="609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zh-TW" sz="2700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閒置記憶體</a:t>
            </a:r>
          </a:p>
        </p:txBody>
      </p:sp>
      <p:sp>
        <p:nvSpPr>
          <p:cNvPr id="414" name="Shape 414"/>
          <p:cNvSpPr/>
          <p:nvPr/>
        </p:nvSpPr>
        <p:spPr>
          <a:xfrm>
            <a:off x="4523570" y="3357562"/>
            <a:ext cx="1428600" cy="8571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17D"/>
              </a:buClr>
              <a:buSzPct val="25000"/>
              <a:buFont typeface="Arial"/>
              <a:buNone/>
            </a:pPr>
            <a:r>
              <a:rPr lang="en-US" altLang="zh-TW" sz="4400" i="0" u="none" strike="noStrike" cap="none" dirty="0" smtClean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96</a:t>
            </a:r>
            <a:r>
              <a:rPr lang="zh-TW" sz="4400" i="0" u="none" strike="noStrike" cap="none" dirty="0" smtClean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%</a:t>
            </a:r>
            <a:endParaRPr lang="zh-TW" sz="4400" i="0" u="none" strike="noStrike" cap="none" dirty="0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Shape 416"/>
          <p:cNvSpPr txBox="1"/>
          <p:nvPr/>
        </p:nvSpPr>
        <p:spPr>
          <a:xfrm>
            <a:off x="4428634" y="5357826"/>
            <a:ext cx="2095200" cy="4923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25" rIns="121900" bIns="60925" anchor="t" anchorCtr="0">
            <a:noAutofit/>
          </a:bodyPr>
          <a:lstStyle/>
          <a:p>
            <a:pPr lvl="0" algn="l" rtl="0">
              <a:spcBef>
                <a:spcPts val="0"/>
              </a:spcBef>
              <a:buClr>
                <a:schemeClr val="dk1"/>
              </a:buClr>
              <a:buSzPct val="25000"/>
              <a:buFont typeface="Verdana"/>
              <a:buNone/>
            </a:pPr>
            <a:r>
              <a:rPr lang="zh-TW" sz="2400" dirty="0">
                <a:latin typeface="Microsoft JhengHei"/>
                <a:ea typeface="Microsoft JhengHei"/>
                <a:cs typeface="Microsoft JhengHei"/>
                <a:sym typeface="Microsoft JhengHei"/>
              </a:rPr>
              <a:t>一鍵加速</a:t>
            </a:r>
          </a:p>
        </p:txBody>
      </p:sp>
      <p:sp>
        <p:nvSpPr>
          <p:cNvPr id="417" name="Shape 417"/>
          <p:cNvSpPr txBox="1"/>
          <p:nvPr/>
        </p:nvSpPr>
        <p:spPr>
          <a:xfrm>
            <a:off x="7381090" y="5357826"/>
            <a:ext cx="2095200" cy="4923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24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加速中</a:t>
            </a:r>
            <a:r>
              <a:rPr lang="zh-TW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……</a:t>
            </a:r>
          </a:p>
        </p:txBody>
      </p:sp>
      <p:sp>
        <p:nvSpPr>
          <p:cNvPr id="418" name="Shape 418"/>
          <p:cNvSpPr txBox="1"/>
          <p:nvPr/>
        </p:nvSpPr>
        <p:spPr>
          <a:xfrm>
            <a:off x="7095338" y="2302181"/>
            <a:ext cx="2095200" cy="5337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25" rIns="121900" bIns="609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5555"/>
              <a:buFont typeface="Arial"/>
              <a:buNone/>
            </a:pPr>
            <a:r>
              <a:rPr lang="zh-TW" sz="2700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閒置記憶體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endParaRPr sz="2700" dirty="0">
              <a:solidFill>
                <a:schemeClr val="lt1"/>
              </a:solidFill>
            </a:endParaRPr>
          </a:p>
        </p:txBody>
      </p:sp>
      <p:pic>
        <p:nvPicPr>
          <p:cNvPr id="419" name="Shape 419" descr="G_1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337940">
            <a:off x="112948" y="3383479"/>
            <a:ext cx="3083008" cy="3083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Shape 420" descr="G_5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332539">
            <a:off x="383268" y="3442460"/>
            <a:ext cx="3082979" cy="3082979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Shape 421"/>
          <p:cNvSpPr/>
          <p:nvPr/>
        </p:nvSpPr>
        <p:spPr>
          <a:xfrm>
            <a:off x="190434" y="476229"/>
            <a:ext cx="2637600" cy="9441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zh-TW" sz="53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Qboost</a:t>
            </a:r>
          </a:p>
        </p:txBody>
      </p:sp>
      <p:sp>
        <p:nvSpPr>
          <p:cNvPr id="19" name="Shape 414"/>
          <p:cNvSpPr/>
          <p:nvPr/>
        </p:nvSpPr>
        <p:spPr>
          <a:xfrm>
            <a:off x="4595008" y="3929066"/>
            <a:ext cx="1428600" cy="8571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17D"/>
              </a:buClr>
              <a:buSzPct val="25000"/>
              <a:buFont typeface="Arial"/>
              <a:buNone/>
            </a:pPr>
            <a:r>
              <a:rPr lang="en-US" altLang="zh-TW" sz="4400" i="0" u="none" strike="noStrike" cap="none" dirty="0" smtClean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67</a:t>
            </a:r>
            <a:r>
              <a:rPr lang="zh-TW" sz="4400" i="0" u="none" strike="noStrike" cap="none" dirty="0" smtClean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%</a:t>
            </a:r>
            <a:endParaRPr lang="zh-TW" sz="4400" i="0" u="none" strike="noStrike" cap="none" dirty="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78566148_xx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281070"/>
            <a:ext cx="12190413" cy="8139070"/>
          </a:xfrm>
          <a:prstGeom prst="rect">
            <a:avLst/>
          </a:prstGeom>
        </p:spPr>
      </p:pic>
      <p:sp>
        <p:nvSpPr>
          <p:cNvPr id="217" name="Shape 217"/>
          <p:cNvSpPr/>
          <p:nvPr/>
        </p:nvSpPr>
        <p:spPr>
          <a:xfrm>
            <a:off x="0" y="4000504"/>
            <a:ext cx="12190413" cy="1641934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Shape 218"/>
          <p:cNvSpPr txBox="1">
            <a:spLocks noGrp="1"/>
          </p:cNvSpPr>
          <p:nvPr>
            <p:ph type="title"/>
          </p:nvPr>
        </p:nvSpPr>
        <p:spPr>
          <a:xfrm>
            <a:off x="415547" y="4142240"/>
            <a:ext cx="11359318" cy="1285884"/>
          </a:xfrm>
          <a:prstGeom prst="rect">
            <a:avLst/>
          </a:prstGeom>
          <a:noFill/>
          <a:ln>
            <a:noFill/>
          </a:ln>
        </p:spPr>
        <p:txBody>
          <a:bodyPr wrap="square" lIns="121850" tIns="121850" rIns="121850" bIns="121850" anchor="t" anchorCtr="0">
            <a:noAutofit/>
          </a:bodyPr>
          <a:lstStyle/>
          <a:p>
            <a:pPr marL="0" marR="0" lvl="0" indent="-63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4400" b="1" i="0" u="none" strike="noStrike" cap="none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您的問題，我們解決：</a:t>
            </a:r>
            <a:r>
              <a:rPr lang="zh-TW" sz="4000" i="0" u="none" strike="noStrike" cap="none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/>
            </a:r>
            <a:br>
              <a:rPr lang="zh-TW" sz="4000" i="0" u="none" strike="noStrike" cap="none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</a:br>
            <a:r>
              <a:rPr lang="zh-TW" sz="3000" b="1" i="0" u="none" strike="noStrike" cap="none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NAS</a:t>
            </a:r>
            <a:r>
              <a:rPr lang="en-US" altLang="zh-TW" sz="3000" b="1" i="0" u="none" strike="noStrike" cap="none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r>
              <a:rPr lang="zh-TW" sz="3000" b="1" i="0" u="none" strike="noStrike" cap="none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儲存</a:t>
            </a:r>
            <a:r>
              <a:rPr lang="zh-TW" sz="3000" b="1" i="0" u="none" strike="noStrike" cap="none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架構日趨複雜，如何才能讓系統與效能問題一眼</a:t>
            </a:r>
            <a:r>
              <a:rPr lang="zh-TW" sz="3000" b="1" i="0" u="none" strike="noStrike" cap="none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看穿</a:t>
            </a:r>
            <a:r>
              <a:rPr lang="en-US" altLang="zh-TW" sz="3000" b="1" i="0" u="none" strike="noStrike" cap="none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r>
              <a:rPr lang="zh-TW" sz="3000" b="1" i="0" u="none" strike="noStrike" cap="none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?</a:t>
            </a:r>
            <a:endParaRPr lang="zh-TW" sz="3000" b="1" i="0" u="none" strike="noStrike" cap="none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/>
          <p:nvPr/>
        </p:nvSpPr>
        <p:spPr>
          <a:xfrm>
            <a:off x="0" y="0"/>
            <a:ext cx="12190500" cy="6858000"/>
          </a:xfrm>
          <a:prstGeom prst="rect">
            <a:avLst/>
          </a:prstGeom>
          <a:solidFill>
            <a:srgbClr val="990099"/>
          </a:solidFill>
          <a:ln>
            <a:noFill/>
          </a:ln>
        </p:spPr>
        <p:txBody>
          <a:bodyPr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8" name="Shape 428" descr="P2-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28515" y="476233"/>
            <a:ext cx="7479184" cy="5842534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Shape 429"/>
          <p:cNvSpPr txBox="1"/>
          <p:nvPr/>
        </p:nvSpPr>
        <p:spPr>
          <a:xfrm>
            <a:off x="7224218" y="2975800"/>
            <a:ext cx="3683400" cy="27159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25" rIns="121900" bIns="60925" anchor="t" anchorCtr="0">
            <a:noAutofit/>
          </a:bodyPr>
          <a:lstStyle/>
          <a:p>
            <a:pPr lvl="0" algn="l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78947"/>
              <a:buFont typeface="Arial"/>
              <a:buNone/>
            </a:pPr>
            <a:r>
              <a:rPr lang="zh-TW" sz="1900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﹝一鍵</a:t>
            </a:r>
            <a:r>
              <a:rPr lang="zh-TW" sz="1900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清理﹞會</a:t>
            </a:r>
            <a:r>
              <a:rPr lang="zh-TW" sz="1900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刪除下列檔案：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endParaRPr sz="1900" dirty="0">
              <a:solidFill>
                <a:srgbClr val="777777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609600" marR="0" lvl="0" indent="-425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Microsoft JhengHei"/>
              <a:buChar char="●"/>
            </a:pPr>
            <a:r>
              <a:rPr lang="zh-TW" sz="1900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冗餘的系統檔案 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609600" marR="0" lvl="0" indent="-425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Microsoft JhengHei"/>
              <a:buChar char="●"/>
            </a:pPr>
            <a:r>
              <a:rPr lang="zh-TW" sz="1900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  資源回收桶檔案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zh-TW" sz="19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　　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zh-TW" sz="1900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    </a:t>
            </a:r>
          </a:p>
          <a:p>
            <a:pPr lvl="0" algn="l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93750"/>
              <a:buFont typeface="Arial"/>
              <a:buNone/>
            </a:pPr>
            <a:endParaRPr sz="1600" b="0" i="0" u="none" strike="noStrike" cap="none" dirty="0">
              <a:solidFill>
                <a:srgbClr val="00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Shape 430"/>
          <p:cNvSpPr/>
          <p:nvPr/>
        </p:nvSpPr>
        <p:spPr>
          <a:xfrm>
            <a:off x="7985293" y="4191005"/>
            <a:ext cx="285600" cy="28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Shape 431"/>
          <p:cNvSpPr txBox="1"/>
          <p:nvPr/>
        </p:nvSpPr>
        <p:spPr>
          <a:xfrm>
            <a:off x="285672" y="1238235"/>
            <a:ext cx="3904800" cy="7620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Verdana"/>
              <a:buNone/>
            </a:pPr>
            <a:r>
              <a:rPr lang="zh-TW" sz="53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一鍵清理</a:t>
            </a:r>
          </a:p>
        </p:txBody>
      </p:sp>
      <p:sp>
        <p:nvSpPr>
          <p:cNvPr id="432" name="Shape 432"/>
          <p:cNvSpPr/>
          <p:nvPr/>
        </p:nvSpPr>
        <p:spPr>
          <a:xfrm>
            <a:off x="190434" y="476229"/>
            <a:ext cx="2637600" cy="9441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zh-TW" sz="53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Qboost</a:t>
            </a:r>
          </a:p>
        </p:txBody>
      </p:sp>
      <p:sp>
        <p:nvSpPr>
          <p:cNvPr id="433" name="Shape 433"/>
          <p:cNvSpPr txBox="1">
            <a:spLocks noGrp="1"/>
          </p:cNvSpPr>
          <p:nvPr>
            <p:ph type="body" idx="1"/>
          </p:nvPr>
        </p:nvSpPr>
        <p:spPr>
          <a:xfrm>
            <a:off x="3523438" y="642918"/>
            <a:ext cx="4822405" cy="1392301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pPr marL="6096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Noto Sans Symbols"/>
              <a:buChar char="✓"/>
            </a:pPr>
            <a:r>
              <a:rPr lang="zh-TW" sz="3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TW" sz="32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刪除冗餘的系統檔案</a:t>
            </a:r>
          </a:p>
          <a:p>
            <a:pPr marL="6096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Noto Sans Symbols"/>
              <a:buChar char="✓"/>
            </a:pPr>
            <a:r>
              <a:rPr lang="zh-TW" sz="3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TW" sz="32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清空資源回收桶</a:t>
            </a:r>
          </a:p>
        </p:txBody>
      </p:sp>
      <p:sp>
        <p:nvSpPr>
          <p:cNvPr id="434" name="Shape 434"/>
          <p:cNvSpPr txBox="1"/>
          <p:nvPr/>
        </p:nvSpPr>
        <p:spPr>
          <a:xfrm>
            <a:off x="3594876" y="2285992"/>
            <a:ext cx="3500462" cy="5337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25" rIns="121900" bIns="60925" anchor="t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5555"/>
              <a:buFont typeface="Arial"/>
              <a:buNone/>
            </a:pPr>
            <a:r>
              <a:rPr lang="zh-TW" sz="2700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垃圾檔案</a:t>
            </a:r>
          </a:p>
        </p:txBody>
      </p:sp>
      <p:sp>
        <p:nvSpPr>
          <p:cNvPr id="435" name="Shape 435"/>
          <p:cNvSpPr txBox="1"/>
          <p:nvPr/>
        </p:nvSpPr>
        <p:spPr>
          <a:xfrm>
            <a:off x="7332210" y="2286015"/>
            <a:ext cx="3335028" cy="5337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25" rIns="121900" bIns="60925" anchor="t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5555"/>
              <a:buFont typeface="Arial"/>
              <a:buNone/>
            </a:pPr>
            <a:r>
              <a:rPr lang="zh-TW" sz="2700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檔案清理設定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endParaRPr sz="2700" dirty="0">
              <a:solidFill>
                <a:schemeClr val="lt1"/>
              </a:solidFill>
            </a:endParaRPr>
          </a:p>
        </p:txBody>
      </p:sp>
      <p:sp>
        <p:nvSpPr>
          <p:cNvPr id="436" name="Shape 436"/>
          <p:cNvSpPr txBox="1"/>
          <p:nvPr/>
        </p:nvSpPr>
        <p:spPr>
          <a:xfrm>
            <a:off x="4523570" y="5357826"/>
            <a:ext cx="2095200" cy="4923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25" rIns="121900" bIns="609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Verdana"/>
              <a:buNone/>
            </a:pPr>
            <a:r>
              <a:rPr lang="zh-TW" sz="24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一鍵清理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400" dirty="0">
              <a:solidFill>
                <a:schemeClr val="dk1"/>
              </a:solidFill>
            </a:endParaRPr>
          </a:p>
        </p:txBody>
      </p:sp>
      <p:pic>
        <p:nvPicPr>
          <p:cNvPr id="437" name="Shape 437" descr="A_0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89911">
            <a:off x="53852" y="3484872"/>
            <a:ext cx="3131545" cy="3131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Shape 438" descr="A_0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368761">
            <a:off x="350281" y="3451946"/>
            <a:ext cx="3131546" cy="3131546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Shape 439"/>
          <p:cNvSpPr txBox="1"/>
          <p:nvPr/>
        </p:nvSpPr>
        <p:spPr>
          <a:xfrm>
            <a:off x="7800376" y="4476600"/>
            <a:ext cx="2917500" cy="7620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zh-TW" sz="1600">
                <a:solidFill>
                  <a:srgbClr val="00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注意：檔案會被永久刪除。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Shape 444" descr="話框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09484" y="666731"/>
            <a:ext cx="7536992" cy="4714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Shape 445" descr="B_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571472" y="3047997"/>
            <a:ext cx="5693718" cy="5693718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Shape 446"/>
          <p:cNvSpPr txBox="1">
            <a:spLocks noGrp="1"/>
          </p:cNvSpPr>
          <p:nvPr>
            <p:ph type="body" idx="1"/>
          </p:nvPr>
        </p:nvSpPr>
        <p:spPr>
          <a:xfrm>
            <a:off x="4952198" y="1785926"/>
            <a:ext cx="5786478" cy="2821061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Verdana"/>
              <a:buNone/>
            </a:pPr>
            <a:r>
              <a:rPr lang="zh-TW" sz="37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當安裝的應用程式過多</a:t>
            </a:r>
            <a:r>
              <a:rPr lang="zh-TW" sz="3700" b="1" dirty="0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、</a:t>
            </a:r>
            <a:r>
              <a:rPr lang="zh-TW" altLang="en-US" sz="3700" b="1" dirty="0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佔</a:t>
            </a:r>
            <a:r>
              <a:rPr lang="zh-TW" sz="3700" b="1" dirty="0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用</a:t>
            </a:r>
            <a:r>
              <a:rPr lang="zh-TW" sz="37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大量記憶體，一鍵加速也無法有效釋放快取記憶體怎麼辦？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hape 451"/>
          <p:cNvSpPr/>
          <p:nvPr/>
        </p:nvSpPr>
        <p:spPr>
          <a:xfrm>
            <a:off x="0" y="0"/>
            <a:ext cx="12190500" cy="6858000"/>
          </a:xfrm>
          <a:prstGeom prst="rect">
            <a:avLst/>
          </a:prstGeom>
          <a:solidFill>
            <a:srgbClr val="F9C791"/>
          </a:solidFill>
          <a:ln>
            <a:noFill/>
          </a:ln>
        </p:spPr>
        <p:txBody>
          <a:bodyPr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Shape 452"/>
          <p:cNvSpPr/>
          <p:nvPr/>
        </p:nvSpPr>
        <p:spPr>
          <a:xfrm>
            <a:off x="571386" y="476229"/>
            <a:ext cx="11047800" cy="18096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Shape 453"/>
          <p:cNvSpPr txBox="1"/>
          <p:nvPr/>
        </p:nvSpPr>
        <p:spPr>
          <a:xfrm>
            <a:off x="1238054" y="1238235"/>
            <a:ext cx="3047700" cy="7620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Verdana"/>
              <a:buNone/>
            </a:pPr>
            <a:r>
              <a:rPr lang="zh-TW" sz="5300" b="1">
                <a:latin typeface="Microsoft JhengHei"/>
                <a:ea typeface="Microsoft JhengHei"/>
                <a:cs typeface="Microsoft JhengHei"/>
                <a:sym typeface="Microsoft JhengHei"/>
              </a:rPr>
              <a:t>分時管理</a:t>
            </a:r>
          </a:p>
        </p:txBody>
      </p:sp>
      <p:sp>
        <p:nvSpPr>
          <p:cNvPr id="454" name="Shape 454"/>
          <p:cNvSpPr/>
          <p:nvPr/>
        </p:nvSpPr>
        <p:spPr>
          <a:xfrm>
            <a:off x="1142815" y="476229"/>
            <a:ext cx="2637600" cy="9441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5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Qboost</a:t>
            </a:r>
          </a:p>
        </p:txBody>
      </p:sp>
      <p:sp>
        <p:nvSpPr>
          <p:cNvPr id="455" name="Shape 455"/>
          <p:cNvSpPr/>
          <p:nvPr/>
        </p:nvSpPr>
        <p:spPr>
          <a:xfrm>
            <a:off x="666624" y="4572008"/>
            <a:ext cx="4952400" cy="13545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25" rIns="121900" bIns="609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zh-TW" sz="27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平日沒時間使用</a:t>
            </a:r>
            <a:r>
              <a:rPr lang="zh-TW" sz="2700" dirty="0">
                <a:solidFill>
                  <a:schemeClr val="dk1"/>
                </a:solidFill>
              </a:rPr>
              <a:t>OceanKTV</a:t>
            </a:r>
            <a:r>
              <a:rPr lang="zh-TW" sz="27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，僅在假日時才有空歡唱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zh-TW" sz="27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雖未使用但還是佔記憶體空間</a:t>
            </a:r>
          </a:p>
        </p:txBody>
      </p:sp>
      <p:sp>
        <p:nvSpPr>
          <p:cNvPr id="456" name="Shape 456"/>
          <p:cNvSpPr txBox="1"/>
          <p:nvPr/>
        </p:nvSpPr>
        <p:spPr>
          <a:xfrm>
            <a:off x="666624" y="3714752"/>
            <a:ext cx="5047800" cy="9525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2987"/>
              </a:buClr>
              <a:buSzPct val="25000"/>
              <a:buFont typeface="Arial"/>
              <a:buNone/>
            </a:pPr>
            <a:r>
              <a:rPr lang="zh-TW" sz="4000" b="1" dirty="0">
                <a:solidFill>
                  <a:srgbClr val="5F298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手動排程</a:t>
            </a:r>
            <a:r>
              <a:rPr lang="zh-TW" sz="4000" b="1" i="0" u="none" strike="noStrike" cap="none" dirty="0">
                <a:solidFill>
                  <a:srgbClr val="5F2987"/>
                </a:solidFill>
                <a:latin typeface="Arial"/>
                <a:ea typeface="Arial"/>
                <a:cs typeface="Arial"/>
                <a:sym typeface="Arial"/>
              </a:rPr>
              <a:t> OceanKTV</a:t>
            </a:r>
          </a:p>
        </p:txBody>
      </p:sp>
      <p:pic>
        <p:nvPicPr>
          <p:cNvPr id="457" name="Shape 457" descr="OceanKTV 圖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59860" y="2571744"/>
            <a:ext cx="5880368" cy="3503993"/>
          </a:xfrm>
          <a:prstGeom prst="roundRect">
            <a:avLst>
              <a:gd name="adj" fmla="val 3450"/>
            </a:avLst>
          </a:prstGeom>
          <a:noFill/>
          <a:ln>
            <a:noFill/>
          </a:ln>
        </p:spPr>
      </p:pic>
      <p:pic>
        <p:nvPicPr>
          <p:cNvPr id="458" name="Shape 458" descr="OceanKTV _51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1863" y="2571744"/>
            <a:ext cx="1141030" cy="1141030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Shape 459"/>
          <p:cNvSpPr txBox="1"/>
          <p:nvPr/>
        </p:nvSpPr>
        <p:spPr>
          <a:xfrm>
            <a:off x="4095198" y="761981"/>
            <a:ext cx="6952200" cy="12384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pPr marL="6096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Noto Sans Symbols"/>
              <a:buChar char="✓"/>
            </a:pPr>
            <a:r>
              <a:rPr lang="zh-TW" sz="32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對各應用程式排定啟用/停用時程</a:t>
            </a:r>
          </a:p>
          <a:p>
            <a:pPr marL="6096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Noto Sans Symbols"/>
              <a:buChar char="✓"/>
            </a:pPr>
            <a:r>
              <a:rPr lang="zh-TW" sz="32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更有效的系統資源分配</a:t>
            </a:r>
          </a:p>
        </p:txBody>
      </p:sp>
      <p:pic>
        <p:nvPicPr>
          <p:cNvPr id="460" name="Shape 46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28533" y="-5806909"/>
            <a:ext cx="5871300" cy="3333600"/>
          </a:xfrm>
          <a:prstGeom prst="roundRect">
            <a:avLst>
              <a:gd name="adj" fmla="val 3672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fadeDir="5400012" sy="-100000" algn="bl" rotWithShape="0"/>
          </a:effectLst>
        </p:spPr>
      </p:pic>
      <p:sp>
        <p:nvSpPr>
          <p:cNvPr id="462" name="Shape 462"/>
          <p:cNvSpPr/>
          <p:nvPr/>
        </p:nvSpPr>
        <p:spPr>
          <a:xfrm rot="-5400000">
            <a:off x="5190369" y="-4425696"/>
            <a:ext cx="571500" cy="666600"/>
          </a:xfrm>
          <a:prstGeom prst="down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770000"/>
              </a:gs>
              <a:gs pos="50000">
                <a:srgbClr val="AC0000"/>
              </a:gs>
              <a:gs pos="100000">
                <a:srgbClr val="CE0000"/>
              </a:gs>
            </a:gsLst>
            <a:lin ang="5400012" scaled="0"/>
          </a:gradFill>
          <a:ln>
            <a:noFill/>
          </a:ln>
        </p:spPr>
        <p:txBody>
          <a:bodyPr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Shape 463"/>
          <p:cNvSpPr/>
          <p:nvPr/>
        </p:nvSpPr>
        <p:spPr>
          <a:xfrm>
            <a:off x="4571390" y="-4282899"/>
            <a:ext cx="571500" cy="285600"/>
          </a:xfrm>
          <a:prstGeom prst="rect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371"/>
          <p:cNvSpPr txBox="1">
            <a:spLocks noGrp="1"/>
          </p:cNvSpPr>
          <p:nvPr>
            <p:ph type="title"/>
          </p:nvPr>
        </p:nvSpPr>
        <p:spPr>
          <a:xfrm>
            <a:off x="-1" y="1500174"/>
            <a:ext cx="12190413" cy="8808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lvl="0">
              <a:buSzPct val="25000"/>
            </a:pPr>
            <a:r>
              <a:rPr lang="zh-TW" altLang="en-US" sz="8000" dirty="0" smtClean="0">
                <a:solidFill>
                  <a:srgbClr val="0066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實機操作 </a:t>
            </a:r>
            <a:r>
              <a:rPr lang="en-US" altLang="zh-TW" sz="8000" dirty="0" err="1" smtClean="0">
                <a:solidFill>
                  <a:srgbClr val="006666"/>
                </a:solidFill>
                <a:latin typeface="Arial"/>
                <a:ea typeface="Arial"/>
                <a:cs typeface="Arial"/>
                <a:sym typeface="Arial"/>
              </a:rPr>
              <a:t>Qboost</a:t>
            </a:r>
            <a:r>
              <a:rPr lang="zh-TW" altLang="en-US" sz="8000" dirty="0" smtClean="0">
                <a:solidFill>
                  <a:srgbClr val="0066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endParaRPr lang="zh-TW" sz="8000" dirty="0">
              <a:solidFill>
                <a:srgbClr val="00666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" name="Shape 374"/>
          <p:cNvSpPr txBox="1"/>
          <p:nvPr/>
        </p:nvSpPr>
        <p:spPr>
          <a:xfrm>
            <a:off x="0" y="2660062"/>
            <a:ext cx="12190500" cy="6975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25" rIns="121900" bIns="60925" anchor="t" anchorCtr="0">
            <a:noAutofit/>
          </a:bodyPr>
          <a:lstStyle/>
          <a:p>
            <a:pPr algn="ctr">
              <a:buClr>
                <a:srgbClr val="002060"/>
              </a:buClr>
              <a:buSzPct val="25000"/>
            </a:pPr>
            <a:r>
              <a:rPr lang="zh-TW" altLang="en-US" sz="3700" b="1" dirty="0" smtClean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一鍵加速、一鍵清理、分時管理</a:t>
            </a:r>
            <a:endParaRPr lang="zh-TW" altLang="en-US" sz="3700" b="1" dirty="0">
              <a:solidFill>
                <a:schemeClr val="tx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0" name="Picture 2" descr="\\MARKETING\Marketing\TO 明俐\直播PPT\20170918_Qboost\素材\E_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09256" y="3000372"/>
            <a:ext cx="3714776" cy="3714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Shape 476" descr="G_5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09484" y="3732055"/>
            <a:ext cx="4554975" cy="4554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8" name="Shape 478"/>
          <p:cNvGrpSpPr/>
          <p:nvPr/>
        </p:nvGrpSpPr>
        <p:grpSpPr>
          <a:xfrm>
            <a:off x="1714275" y="2521679"/>
            <a:ext cx="2656134" cy="2656334"/>
            <a:chOff x="1336929" y="1899251"/>
            <a:chExt cx="1992300" cy="1992300"/>
          </a:xfrm>
        </p:grpSpPr>
        <p:sp>
          <p:nvSpPr>
            <p:cNvPr id="479" name="Shape 479"/>
            <p:cNvSpPr/>
            <p:nvPr/>
          </p:nvSpPr>
          <p:spPr>
            <a:xfrm rot="5400000">
              <a:off x="1336929" y="1899251"/>
              <a:ext cx="1992300" cy="1992300"/>
            </a:xfrm>
            <a:prstGeom prst="teardrop">
              <a:avLst>
                <a:gd name="adj" fmla="val 100000"/>
              </a:avLst>
            </a:prstGeom>
            <a:solidFill>
              <a:srgbClr val="00B0F0"/>
            </a:solidFill>
            <a:ln>
              <a:noFill/>
            </a:ln>
          </p:spPr>
          <p:txBody>
            <a:bodyPr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endPara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Shape 480"/>
            <p:cNvSpPr/>
            <p:nvPr/>
          </p:nvSpPr>
          <p:spPr>
            <a:xfrm rot="5400000">
              <a:off x="1428778" y="2000246"/>
              <a:ext cx="1785900" cy="1785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endParaRPr sz="37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Shape 481"/>
            <p:cNvSpPr/>
            <p:nvPr/>
          </p:nvSpPr>
          <p:spPr>
            <a:xfrm>
              <a:off x="1500171" y="2415328"/>
              <a:ext cx="1571700" cy="12888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60925" rIns="121900" bIns="609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zh-TW" sz="1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zh-TW" sz="3200" b="1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一鍵加速</a:t>
              </a:r>
            </a:p>
            <a:p>
              <a:pPr lvl="0" algn="ctr" rtl="0">
                <a:spcBef>
                  <a:spcPts val="0"/>
                </a:spcBef>
                <a:buClr>
                  <a:schemeClr val="dk1"/>
                </a:buClr>
                <a:buSzPct val="25000"/>
                <a:buFont typeface="Verdana"/>
                <a:buNone/>
              </a:pPr>
              <a:r>
                <a:rPr lang="zh-TW" sz="2400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釋放記憶體</a:t>
              </a:r>
            </a:p>
            <a:p>
              <a:pPr lvl="0" algn="ctr" rtl="0">
                <a:spcBef>
                  <a:spcPts val="0"/>
                </a:spcBef>
                <a:buClr>
                  <a:schemeClr val="dk1"/>
                </a:buClr>
                <a:buSzPct val="25000"/>
                <a:buFont typeface="Verdana"/>
                <a:buNone/>
              </a:pPr>
              <a:r>
                <a:rPr lang="zh-TW" sz="2400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提升運行速度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0C0C"/>
                </a:buClr>
                <a:buSzPct val="25000"/>
                <a:buFont typeface="Arial"/>
                <a:buNone/>
              </a:pPr>
              <a:endParaRPr sz="24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2" name="Shape 482"/>
          <p:cNvGrpSpPr/>
          <p:nvPr/>
        </p:nvGrpSpPr>
        <p:grpSpPr>
          <a:xfrm>
            <a:off x="4772551" y="1000108"/>
            <a:ext cx="2656193" cy="2952864"/>
            <a:chOff x="3452912" y="541897"/>
            <a:chExt cx="1992344" cy="2214704"/>
          </a:xfrm>
        </p:grpSpPr>
        <p:sp>
          <p:nvSpPr>
            <p:cNvPr id="483" name="Shape 483"/>
            <p:cNvSpPr/>
            <p:nvPr/>
          </p:nvSpPr>
          <p:spPr>
            <a:xfrm rot="8100000">
              <a:off x="3452912" y="541897"/>
              <a:ext cx="1992344" cy="1992344"/>
            </a:xfrm>
            <a:prstGeom prst="teardrop">
              <a:avLst>
                <a:gd name="adj" fmla="val 100000"/>
              </a:avLst>
            </a:prstGeom>
            <a:solidFill>
              <a:srgbClr val="9900FF"/>
            </a:solidFill>
            <a:ln>
              <a:noFill/>
            </a:ln>
          </p:spPr>
          <p:txBody>
            <a:bodyPr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endPara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Shape 484"/>
            <p:cNvSpPr/>
            <p:nvPr/>
          </p:nvSpPr>
          <p:spPr>
            <a:xfrm rot="5400000">
              <a:off x="3544818" y="642924"/>
              <a:ext cx="1785900" cy="1785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endParaRPr sz="37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Shape 485"/>
            <p:cNvSpPr/>
            <p:nvPr/>
          </p:nvSpPr>
          <p:spPr>
            <a:xfrm>
              <a:off x="3643312" y="1000101"/>
              <a:ext cx="1571700" cy="17565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60925" rIns="121900" bIns="609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zh-TW" sz="19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zh-TW" sz="3200" b="1" dirty="0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一鍵清理</a:t>
              </a:r>
            </a:p>
            <a:p>
              <a:pPr lvl="0" algn="ctr" rtl="0">
                <a:spcBef>
                  <a:spcPts val="0"/>
                </a:spcBef>
                <a:buClr>
                  <a:schemeClr val="dk1"/>
                </a:buClr>
                <a:buSzPct val="25000"/>
                <a:buFont typeface="Verdana"/>
                <a:buNone/>
              </a:pPr>
              <a:r>
                <a:rPr lang="zh-TW" sz="2400" dirty="0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清理垃圾檔案回收儲存空間</a:t>
              </a:r>
            </a:p>
          </p:txBody>
        </p:sp>
      </p:grpSp>
      <p:grpSp>
        <p:nvGrpSpPr>
          <p:cNvPr id="486" name="Shape 486"/>
          <p:cNvGrpSpPr/>
          <p:nvPr/>
        </p:nvGrpSpPr>
        <p:grpSpPr>
          <a:xfrm>
            <a:off x="7915571" y="2521655"/>
            <a:ext cx="2656134" cy="2656334"/>
            <a:chOff x="5500675" y="1857351"/>
            <a:chExt cx="1992300" cy="1992300"/>
          </a:xfrm>
        </p:grpSpPr>
        <p:sp>
          <p:nvSpPr>
            <p:cNvPr id="487" name="Shape 487"/>
            <p:cNvSpPr/>
            <p:nvPr/>
          </p:nvSpPr>
          <p:spPr>
            <a:xfrm rot="10800000">
              <a:off x="5500675" y="1857351"/>
              <a:ext cx="1992300" cy="1992300"/>
            </a:xfrm>
            <a:prstGeom prst="teardrop">
              <a:avLst>
                <a:gd name="adj" fmla="val 100000"/>
              </a:avLst>
            </a:prstGeom>
            <a:solidFill>
              <a:srgbClr val="EF8600"/>
            </a:solidFill>
            <a:ln>
              <a:noFill/>
            </a:ln>
          </p:spPr>
          <p:txBody>
            <a:bodyPr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endPara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Shape 488"/>
            <p:cNvSpPr/>
            <p:nvPr/>
          </p:nvSpPr>
          <p:spPr>
            <a:xfrm rot="5400000">
              <a:off x="5592524" y="1958365"/>
              <a:ext cx="1785900" cy="1785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endParaRPr sz="37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Shape 489"/>
            <p:cNvSpPr/>
            <p:nvPr/>
          </p:nvSpPr>
          <p:spPr>
            <a:xfrm>
              <a:off x="5663912" y="2392402"/>
              <a:ext cx="1622700" cy="10158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60925" rIns="121900" bIns="60925" anchor="t" anchorCtr="0">
              <a:noAutofit/>
            </a:bodyPr>
            <a:lstStyle/>
            <a:p>
              <a:pPr lvl="0" algn="ctr" rtl="0">
                <a:spcBef>
                  <a:spcPts val="0"/>
                </a:spcBef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zh-TW" sz="3200" b="1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分時管理</a:t>
              </a:r>
            </a:p>
            <a:p>
              <a:pPr lvl="0" algn="ctr" rtl="0">
                <a:spcBef>
                  <a:spcPts val="0"/>
                </a:spcBef>
                <a:buClr>
                  <a:schemeClr val="dk1"/>
                </a:buClr>
                <a:buSzPct val="25000"/>
                <a:buFont typeface="Verdana"/>
                <a:buNone/>
              </a:pPr>
              <a:r>
                <a:rPr lang="zh-TW" sz="2400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有效分配系統資源</a:t>
              </a:r>
            </a:p>
          </p:txBody>
        </p:sp>
      </p:grpSp>
      <p:pic>
        <p:nvPicPr>
          <p:cNvPr id="490" name="Shape 490" descr="E_1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09484" y="3732079"/>
            <a:ext cx="4554975" cy="4554975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Shape 491"/>
          <p:cNvSpPr/>
          <p:nvPr/>
        </p:nvSpPr>
        <p:spPr>
          <a:xfrm rot="1480834">
            <a:off x="7047490" y="3922599"/>
            <a:ext cx="571177" cy="571450"/>
          </a:xfrm>
          <a:prstGeom prst="heart">
            <a:avLst/>
          </a:prstGeom>
          <a:solidFill>
            <a:srgbClr val="FF3399"/>
          </a:solidFill>
          <a:ln>
            <a:noFill/>
          </a:ln>
        </p:spPr>
        <p:txBody>
          <a:bodyPr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Shape 363"/>
          <p:cNvSpPr txBox="1"/>
          <p:nvPr/>
        </p:nvSpPr>
        <p:spPr>
          <a:xfrm>
            <a:off x="1666050" y="548679"/>
            <a:ext cx="10452924" cy="864000"/>
          </a:xfrm>
          <a:prstGeom prst="rect">
            <a:avLst/>
          </a:prstGeom>
          <a:noFill/>
          <a:ln>
            <a:noFill/>
          </a:ln>
        </p:spPr>
        <p:txBody>
          <a:bodyPr wrap="square" lIns="91400" tIns="45675" rIns="91400" bIns="45675" anchor="ctr" anchorCtr="0">
            <a:noAutofit/>
          </a:bodyPr>
          <a:lstStyle/>
          <a:p>
            <a:pPr indent="-63500">
              <a:buClr>
                <a:schemeClr val="lt1"/>
              </a:buClr>
              <a:buSzPct val="25000"/>
            </a:pPr>
            <a:r>
              <a:rPr lang="zh-TW" altLang="en-US" sz="4400" b="1" dirty="0" smtClean="0">
                <a:solidFill>
                  <a:srgbClr val="006666"/>
                </a:solidFill>
                <a:latin typeface="微軟正黑體" pitchFamily="34" charset="-120"/>
                <a:ea typeface="微軟正黑體" pitchFamily="34" charset="-120"/>
              </a:rPr>
              <a:t>三大解決方案</a:t>
            </a:r>
            <a:endParaRPr lang="zh-TW" altLang="en-US" sz="4400" b="1" dirty="0">
              <a:solidFill>
                <a:srgbClr val="006666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Shape 497"/>
          <p:cNvSpPr txBox="1">
            <a:spLocks noGrp="1"/>
          </p:cNvSpPr>
          <p:nvPr>
            <p:ph type="title"/>
          </p:nvPr>
        </p:nvSpPr>
        <p:spPr>
          <a:xfrm>
            <a:off x="285672" y="547936"/>
            <a:ext cx="11714400" cy="880800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pPr lvl="0" indent="-63500">
              <a:buClr>
                <a:schemeClr val="lt1"/>
              </a:buClr>
              <a:buSzPct val="25000"/>
            </a:pPr>
            <a:r>
              <a:rPr lang="zh-TW" altLang="en-US" sz="4400" dirty="0">
                <a:solidFill>
                  <a:srgbClr val="006666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常見問題討論</a:t>
            </a:r>
          </a:p>
        </p:txBody>
      </p:sp>
      <p:sp>
        <p:nvSpPr>
          <p:cNvPr id="498" name="Shape 498"/>
          <p:cNvSpPr txBox="1">
            <a:spLocks noGrp="1"/>
          </p:cNvSpPr>
          <p:nvPr>
            <p:ph type="body" idx="1"/>
          </p:nvPr>
        </p:nvSpPr>
        <p:spPr>
          <a:xfrm>
            <a:off x="772735" y="1536633"/>
            <a:ext cx="10037379" cy="4555200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zh-TW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問：資源監控中的記憶體用量</a:t>
            </a:r>
            <a:r>
              <a:rPr lang="zh-TW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與</a:t>
            </a:r>
            <a:r>
              <a:rPr lang="zh-TW" altLang="en-US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Qboost</a:t>
            </a:r>
            <a:r>
              <a:rPr lang="zh-TW" altLang="en-US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裡面</a:t>
            </a:r>
            <a:r>
              <a:rPr lang="zh-TW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的資訊不太一樣</a:t>
            </a:r>
            <a:r>
              <a:rPr lang="zh-TW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，應該</a:t>
            </a:r>
            <a:r>
              <a:rPr lang="zh-TW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要</a:t>
            </a:r>
            <a:r>
              <a:rPr lang="zh-TW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如</a:t>
            </a:r>
            <a:endParaRPr lang="en-US" altLang="zh-TW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lvl="0" indent="0" rtl="0">
              <a:spcBef>
                <a:spcPts val="0"/>
              </a:spcBef>
              <a:buNone/>
            </a:pPr>
            <a:r>
              <a:rPr lang="zh-TW" altLang="en-US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　　</a:t>
            </a:r>
            <a:r>
              <a:rPr lang="zh-TW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何解</a:t>
            </a:r>
            <a:r>
              <a:rPr lang="zh-TW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讀使用？</a:t>
            </a:r>
          </a:p>
          <a:p>
            <a:pPr marL="0" lvl="0" indent="0" rtl="0">
              <a:buNone/>
            </a:pPr>
            <a:r>
              <a:rPr lang="zh-TW" b="1" dirty="0" smtClean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答</a:t>
            </a:r>
            <a:r>
              <a:rPr lang="zh-TW" b="1" dirty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：資源監控顯示記憶體使用量；</a:t>
            </a:r>
            <a:r>
              <a:rPr lang="zh-TW" b="1" dirty="0" smtClean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而</a:t>
            </a:r>
            <a:r>
              <a:rPr lang="zh-TW" altLang="en-US" b="1" dirty="0" smtClean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b="1" dirty="0" smtClean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Qboost</a:t>
            </a:r>
            <a:r>
              <a:rPr lang="zh-TW" altLang="en-US" b="1" dirty="0" smtClean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b="1" dirty="0" smtClean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顯示</a:t>
            </a:r>
            <a:r>
              <a:rPr lang="zh-TW" b="1" dirty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剩餘多少可用記憶體</a:t>
            </a:r>
            <a:r>
              <a:rPr lang="zh-TW" b="1" dirty="0" smtClean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，</a:t>
            </a:r>
            <a:endParaRPr lang="en-US" altLang="zh-TW" b="1" dirty="0" smtClean="0">
              <a:solidFill>
                <a:schemeClr val="accent4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lvl="0" indent="0" rtl="0">
              <a:buNone/>
            </a:pPr>
            <a:r>
              <a:rPr lang="zh-TW" altLang="en-US" b="1" dirty="0" smtClean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　　</a:t>
            </a:r>
            <a:r>
              <a:rPr lang="zh-TW" b="1" dirty="0" smtClean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兩者</a:t>
            </a:r>
            <a:r>
              <a:rPr lang="zh-TW" b="1" dirty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表示的意涵相同。資源監控是監控的工具</a:t>
            </a:r>
            <a:r>
              <a:rPr lang="zh-TW" b="1" dirty="0" smtClean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而</a:t>
            </a:r>
            <a:r>
              <a:rPr lang="zh-TW" altLang="en-US" b="1" dirty="0" smtClean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b="1" dirty="0" smtClean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Qboost</a:t>
            </a:r>
            <a:r>
              <a:rPr lang="zh-TW" altLang="en-US" b="1" dirty="0" smtClean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b="1" dirty="0" smtClean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是</a:t>
            </a:r>
            <a:r>
              <a:rPr lang="zh-TW" b="1" dirty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執行</a:t>
            </a:r>
            <a:r>
              <a:rPr lang="zh-TW" b="1" dirty="0" smtClean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動作</a:t>
            </a:r>
            <a:endParaRPr lang="en-US" altLang="zh-TW" b="1" dirty="0" smtClean="0">
              <a:solidFill>
                <a:schemeClr val="accent4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lvl="0" indent="0" rtl="0">
              <a:buNone/>
            </a:pPr>
            <a:r>
              <a:rPr lang="zh-TW" altLang="en-US" b="1" dirty="0" smtClean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　　</a:t>
            </a:r>
            <a:r>
              <a:rPr lang="zh-TW" b="1" dirty="0" smtClean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與處置</a:t>
            </a:r>
            <a:r>
              <a:rPr lang="zh-TW" b="1" dirty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的工具，兩者可搭配一起使用。</a:t>
            </a:r>
          </a:p>
        </p:txBody>
      </p:sp>
      <p:pic>
        <p:nvPicPr>
          <p:cNvPr id="10" name="圖片 9" descr="2017-11-28_14344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9726" y="3714752"/>
            <a:ext cx="1685766" cy="2444361"/>
          </a:xfrm>
          <a:prstGeom prst="roundRect">
            <a:avLst>
              <a:gd name="adj" fmla="val 4898"/>
            </a:avLst>
          </a:prstGeom>
        </p:spPr>
      </p:pic>
      <p:sp>
        <p:nvSpPr>
          <p:cNvPr id="12" name="圓角矩形 11"/>
          <p:cNvSpPr/>
          <p:nvPr/>
        </p:nvSpPr>
        <p:spPr>
          <a:xfrm>
            <a:off x="2880496" y="4500570"/>
            <a:ext cx="3214710" cy="1643074"/>
          </a:xfrm>
          <a:prstGeom prst="roundRect">
            <a:avLst>
              <a:gd name="adj" fmla="val 9317"/>
            </a:avLst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3666314" y="4286256"/>
            <a:ext cx="17145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zh-TW" altLang="en-US" sz="1800" b="1" dirty="0" smtClean="0">
                <a:solidFill>
                  <a:schemeClr val="bg2"/>
                </a:solidFill>
                <a:latin typeface="微軟正黑體" pitchFamily="34" charset="-120"/>
                <a:ea typeface="微軟正黑體" pitchFamily="34" charset="-120"/>
              </a:rPr>
              <a:t>資源監控</a:t>
            </a:r>
            <a:endParaRPr lang="zh-TW" altLang="en-US" sz="1800" b="1" dirty="0">
              <a:solidFill>
                <a:schemeClr val="bg2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26" name="Picture 2" descr="\\MARKETING\Marketing\TO 明俐\直播PPT\20171128_NAS 實用工具大剖析(資源監控與App Center設計揭密)\素材\Resource Moniter icon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75056" y="4214818"/>
            <a:ext cx="462762" cy="462762"/>
          </a:xfrm>
          <a:prstGeom prst="rect">
            <a:avLst/>
          </a:prstGeom>
          <a:noFill/>
        </p:spPr>
      </p:pic>
      <p:pic>
        <p:nvPicPr>
          <p:cNvPr id="14" name="圖片 13" descr="2017-11-28_1439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3372" y="4714884"/>
            <a:ext cx="3000396" cy="1234495"/>
          </a:xfrm>
          <a:prstGeom prst="rect">
            <a:avLst/>
          </a:prstGeom>
        </p:spPr>
      </p:pic>
      <p:pic>
        <p:nvPicPr>
          <p:cNvPr id="15" name="圖片 14" descr="2017-11-28_14390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9805" y="4714884"/>
            <a:ext cx="2125995" cy="4286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hape 507"/>
          <p:cNvSpPr txBox="1">
            <a:spLocks noGrp="1"/>
          </p:cNvSpPr>
          <p:nvPr>
            <p:ph type="title"/>
          </p:nvPr>
        </p:nvSpPr>
        <p:spPr>
          <a:xfrm>
            <a:off x="285672" y="547936"/>
            <a:ext cx="11714400" cy="880800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pPr indent="-63500">
              <a:buClr>
                <a:schemeClr val="lt1"/>
              </a:buClr>
              <a:buSzPct val="25000"/>
            </a:pPr>
            <a:r>
              <a:rPr lang="zh-TW" altLang="en-US" sz="4400" dirty="0">
                <a:solidFill>
                  <a:srgbClr val="006666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常見問題討論</a:t>
            </a:r>
          </a:p>
        </p:txBody>
      </p:sp>
      <p:sp>
        <p:nvSpPr>
          <p:cNvPr id="508" name="Shape 508"/>
          <p:cNvSpPr txBox="1">
            <a:spLocks noGrp="1"/>
          </p:cNvSpPr>
          <p:nvPr>
            <p:ph type="body" idx="1"/>
          </p:nvPr>
        </p:nvSpPr>
        <p:spPr>
          <a:xfrm>
            <a:off x="772735" y="1536633"/>
            <a:ext cx="10394569" cy="4555200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pPr marL="0">
              <a:buNone/>
            </a:pPr>
            <a:r>
              <a:rPr lang="zh-TW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問：QTS的記憶體配置到底是如何運作？為什麼我的NAS執行一段時間後，</a:t>
            </a:r>
            <a:endParaRPr lang="en-US" altLang="zh-TW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>
              <a:buNone/>
            </a:pPr>
            <a:r>
              <a:rPr lang="zh-TW" altLang="en-US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　　</a:t>
            </a:r>
            <a:r>
              <a:rPr lang="zh-TW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閒置系統記憶體會自動變少？</a:t>
            </a:r>
          </a:p>
          <a:p>
            <a:pPr marL="0">
              <a:buNone/>
            </a:pPr>
            <a:r>
              <a:rPr lang="zh-TW" b="1" dirty="0" smtClean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答：可用記憶體的數量是閒置記憶體、緩衝記憶體、快取記憶體和其他可回</a:t>
            </a:r>
            <a:endParaRPr lang="en-US" altLang="zh-TW" b="1" dirty="0" smtClean="0">
              <a:solidFill>
                <a:schemeClr val="accent4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>
              <a:buNone/>
            </a:pPr>
            <a:r>
              <a:rPr lang="zh-TW" altLang="en-US" b="1" dirty="0" smtClean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　　</a:t>
            </a:r>
            <a:r>
              <a:rPr lang="zh-TW" b="1" dirty="0" smtClean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收記憶體的總和。系統可暫時將閒置記憶體做為快取、緩衝和其他目的</a:t>
            </a:r>
            <a:endParaRPr lang="en-US" altLang="zh-TW" b="1" dirty="0" smtClean="0">
              <a:solidFill>
                <a:schemeClr val="accent4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>
              <a:buNone/>
            </a:pPr>
            <a:r>
              <a:rPr lang="zh-TW" altLang="en-US" b="1" dirty="0" smtClean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　　</a:t>
            </a:r>
            <a:r>
              <a:rPr lang="zh-TW" b="1" dirty="0" smtClean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來增進運作效率，所以一段時間後閒置記憶體變少是QTS正常使用記憶</a:t>
            </a:r>
            <a:endParaRPr lang="en-US" altLang="zh-TW" b="1" dirty="0" smtClean="0">
              <a:solidFill>
                <a:schemeClr val="accent4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>
              <a:buNone/>
            </a:pPr>
            <a:r>
              <a:rPr lang="zh-TW" altLang="en-US" b="1" dirty="0" smtClean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　　</a:t>
            </a:r>
            <a:r>
              <a:rPr lang="zh-TW" b="1" dirty="0" smtClean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體的現象。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pPr>
            <a:endParaRPr dirty="0"/>
          </a:p>
        </p:txBody>
      </p:sp>
      <p:pic>
        <p:nvPicPr>
          <p:cNvPr id="510" name="Shape 5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3717" y="4286256"/>
            <a:ext cx="4029075" cy="175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Shape 5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23306" y="5038724"/>
            <a:ext cx="2690950" cy="24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title"/>
          </p:nvPr>
        </p:nvSpPr>
        <p:spPr>
          <a:xfrm>
            <a:off x="285672" y="547936"/>
            <a:ext cx="11714400" cy="880800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pPr lvl="0" indent="-63500">
              <a:buClr>
                <a:schemeClr val="lt1"/>
              </a:buClr>
              <a:buSzPct val="25000"/>
            </a:pPr>
            <a:r>
              <a:rPr lang="zh-TW" altLang="en-US" sz="4400" dirty="0">
                <a:solidFill>
                  <a:srgbClr val="006666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常見問題討論</a:t>
            </a:r>
          </a:p>
        </p:txBody>
      </p:sp>
      <p:sp>
        <p:nvSpPr>
          <p:cNvPr id="518" name="Shape 518"/>
          <p:cNvSpPr txBox="1">
            <a:spLocks noGrp="1"/>
          </p:cNvSpPr>
          <p:nvPr>
            <p:ph type="body" idx="1"/>
          </p:nvPr>
        </p:nvSpPr>
        <p:spPr>
          <a:xfrm>
            <a:off x="808236" y="2214554"/>
            <a:ext cx="10501944" cy="3877278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zh-TW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問：甚麼時機點使用一鍵加速可以獲得最大效益？</a:t>
            </a:r>
          </a:p>
          <a:p>
            <a:pPr marL="0" lvl="0">
              <a:buNone/>
            </a:pPr>
            <a:r>
              <a:rPr lang="zh-TW" b="1" dirty="0" smtClean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答</a:t>
            </a:r>
            <a:r>
              <a:rPr lang="zh-TW" b="1" dirty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：如果 NAS 的可用記憶體不足，則可能使用置換記憶體來進行快取</a:t>
            </a:r>
            <a:r>
              <a:rPr lang="zh-TW" b="1" dirty="0" smtClean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處理，</a:t>
            </a:r>
            <a:r>
              <a:rPr lang="zh-TW" altLang="en-US" b="1" dirty="0" smtClean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　  　 </a:t>
            </a:r>
            <a:endParaRPr lang="en-US" altLang="zh-TW" b="1" dirty="0" smtClean="0">
              <a:solidFill>
                <a:schemeClr val="accent4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lvl="0">
              <a:buNone/>
            </a:pPr>
            <a:r>
              <a:rPr lang="zh-TW" altLang="en-US" b="1" dirty="0" smtClean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　　</a:t>
            </a:r>
            <a:r>
              <a:rPr lang="zh-TW" b="1" dirty="0" smtClean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這</a:t>
            </a:r>
            <a:r>
              <a:rPr lang="zh-TW" b="1" dirty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將使 NAS 的執行效能大幅地下降</a:t>
            </a:r>
            <a:r>
              <a:rPr lang="zh-TW" b="1" dirty="0" smtClean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  <a:r>
              <a:rPr lang="zh-TW" altLang="en-US" b="1" dirty="0" smtClean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此時使用一鍵加速可以回收閒置記</a:t>
            </a:r>
            <a:endParaRPr lang="en-US" altLang="zh-TW" b="1" dirty="0" smtClean="0">
              <a:solidFill>
                <a:schemeClr val="accent4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lvl="0">
              <a:buNone/>
            </a:pPr>
            <a:r>
              <a:rPr lang="zh-TW" altLang="en-US" b="1" dirty="0" smtClean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　　憶體，並減少使用置換記憶體空間，以提高 </a:t>
            </a:r>
            <a:r>
              <a:rPr lang="en-US" altLang="zh-TW" b="1" dirty="0" smtClean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NAS </a:t>
            </a:r>
            <a:r>
              <a:rPr lang="zh-TW" altLang="en-US" b="1" dirty="0" smtClean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的操作效率。</a:t>
            </a:r>
            <a:endParaRPr lang="zh-TW" altLang="en-US" b="1" dirty="0">
              <a:solidFill>
                <a:schemeClr val="accent4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371"/>
          <p:cNvSpPr txBox="1">
            <a:spLocks/>
          </p:cNvSpPr>
          <p:nvPr/>
        </p:nvSpPr>
        <p:spPr>
          <a:xfrm>
            <a:off x="-1" y="2428868"/>
            <a:ext cx="12190413" cy="8808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  <a:tabLst/>
              <a:defRPr/>
            </a:pPr>
            <a:r>
              <a:rPr lang="en-US" altLang="zh-TW" sz="9600" b="1" dirty="0" smtClean="0">
                <a:solidFill>
                  <a:srgbClr val="C00000"/>
                </a:solidFill>
                <a:ea typeface="Microsoft JhengHei"/>
              </a:rPr>
              <a:t>APP Center</a:t>
            </a:r>
            <a:endParaRPr kumimoji="0" lang="zh-TW" sz="8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" name="Shape 374"/>
          <p:cNvSpPr txBox="1"/>
          <p:nvPr/>
        </p:nvSpPr>
        <p:spPr>
          <a:xfrm>
            <a:off x="0" y="3588756"/>
            <a:ext cx="12190500" cy="6975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25" rIns="121900" bIns="60925" anchor="t" anchorCtr="0">
            <a:noAutofit/>
          </a:bodyPr>
          <a:lstStyle/>
          <a:p>
            <a:pPr algn="ctr">
              <a:buClr>
                <a:srgbClr val="002060"/>
              </a:buClr>
              <a:buSzPct val="25000"/>
            </a:pPr>
            <a:r>
              <a:rPr lang="zh-TW" altLang="en-US" sz="3700" b="1" dirty="0" smtClean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隨選即裝，</a:t>
            </a:r>
            <a:r>
              <a:rPr lang="en-US" altLang="zh-TW" sz="3700" b="1" dirty="0" smtClean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NAS</a:t>
            </a:r>
            <a:r>
              <a:rPr lang="zh-TW" altLang="en-US" sz="3700" b="1" dirty="0" smtClean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應用無限可能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endParaRPr lang="zh-TW" sz="3700" b="1" dirty="0">
              <a:solidFill>
                <a:schemeClr val="tx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hape 532"/>
          <p:cNvSpPr/>
          <p:nvPr/>
        </p:nvSpPr>
        <p:spPr>
          <a:xfrm>
            <a:off x="-905718" y="4097621"/>
            <a:ext cx="7132800" cy="1505700"/>
          </a:xfrm>
          <a:prstGeom prst="parallelogram">
            <a:avLst>
              <a:gd name="adj" fmla="val 25000"/>
            </a:avLst>
          </a:prstGeom>
          <a:solidFill>
            <a:srgbClr val="C00000"/>
          </a:solidFill>
          <a:ln>
            <a:noFill/>
          </a:ln>
        </p:spPr>
        <p:txBody>
          <a:bodyPr wrap="square" lIns="121900" tIns="60925" rIns="121900" bIns="60925" anchor="ctr" anchorCtr="0">
            <a:noAutofit/>
          </a:bodyPr>
          <a:lstStyle/>
          <a:p>
            <a:pPr marL="0" marR="0" lvl="0" indent="-1206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Shape 533"/>
          <p:cNvSpPr/>
          <p:nvPr/>
        </p:nvSpPr>
        <p:spPr>
          <a:xfrm>
            <a:off x="-395429" y="2000240"/>
            <a:ext cx="7132800" cy="1505700"/>
          </a:xfrm>
          <a:prstGeom prst="parallelogram">
            <a:avLst>
              <a:gd name="adj" fmla="val 25000"/>
            </a:avLst>
          </a:prstGeom>
          <a:solidFill>
            <a:srgbClr val="C00000"/>
          </a:solidFill>
          <a:ln>
            <a:noFill/>
          </a:ln>
        </p:spPr>
        <p:txBody>
          <a:bodyPr wrap="square" lIns="121900" tIns="60925" rIns="121900" bIns="60925" anchor="ctr" anchorCtr="0">
            <a:noAutofit/>
          </a:bodyPr>
          <a:lstStyle/>
          <a:p>
            <a:pPr marL="0" marR="0" lvl="0" indent="-1206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Shape 534"/>
          <p:cNvSpPr txBox="1"/>
          <p:nvPr/>
        </p:nvSpPr>
        <p:spPr>
          <a:xfrm>
            <a:off x="594480" y="2071678"/>
            <a:ext cx="6072230" cy="17799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SzPct val="46875"/>
              <a:buFont typeface="Arial"/>
              <a:buNone/>
            </a:pPr>
            <a:r>
              <a:rPr lang="zh-TW" sz="3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App Center 為一供使用者下載應用程式及開發者上傳之平台</a:t>
            </a:r>
          </a:p>
        </p:txBody>
      </p:sp>
      <p:sp>
        <p:nvSpPr>
          <p:cNvPr id="535" name="Shape 535"/>
          <p:cNvSpPr txBox="1"/>
          <p:nvPr/>
        </p:nvSpPr>
        <p:spPr>
          <a:xfrm>
            <a:off x="594480" y="4237692"/>
            <a:ext cx="5000660" cy="11136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pPr marL="0" marR="0" lvl="0" indent="-203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zh-TW" sz="3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多樣化應用程式隨選安裝，NAS 功能大無限</a:t>
            </a:r>
          </a:p>
        </p:txBody>
      </p:sp>
      <p:sp>
        <p:nvSpPr>
          <p:cNvPr id="536" name="Shape 536"/>
          <p:cNvSpPr txBox="1"/>
          <p:nvPr/>
        </p:nvSpPr>
        <p:spPr>
          <a:xfrm>
            <a:off x="6978563" y="5565914"/>
            <a:ext cx="246300" cy="4104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25" rIns="121900" bIns="60925" anchor="t" anchorCtr="0">
            <a:noAutofit/>
          </a:bodyPr>
          <a:lstStyle/>
          <a:p>
            <a:pPr marL="0" marR="0" lvl="0" indent="-120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Shape 537"/>
          <p:cNvSpPr txBox="1">
            <a:spLocks noGrp="1"/>
          </p:cNvSpPr>
          <p:nvPr>
            <p:ph type="ctrTitle"/>
          </p:nvPr>
        </p:nvSpPr>
        <p:spPr>
          <a:xfrm>
            <a:off x="-1" y="571480"/>
            <a:ext cx="12190413" cy="836256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pPr indent="-63500">
              <a:buClr>
                <a:schemeClr val="lt1"/>
              </a:buClr>
              <a:buSzPct val="25000"/>
            </a:pPr>
            <a:r>
              <a:rPr lang="zh-TW" altLang="en-US" sz="44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您所知道的APP </a:t>
            </a:r>
            <a:r>
              <a:rPr lang="zh-TW" altLang="en-US" sz="44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Center</a:t>
            </a:r>
            <a:endParaRPr lang="zh-TW" altLang="en-US" sz="4400" b="1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098" name="Picture 2" descr="\\MARKETING\Marketing\MarketingMaterials\素材\_icons\2016\App Center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5404" y="2000240"/>
            <a:ext cx="3571900" cy="3571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ape 2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23306" y="7572404"/>
            <a:ext cx="7037666" cy="3357586"/>
          </a:xfrm>
          <a:prstGeom prst="roundRect">
            <a:avLst>
              <a:gd name="adj" fmla="val 3437"/>
            </a:avLst>
          </a:prstGeom>
          <a:noFill/>
          <a:ln>
            <a:noFill/>
          </a:ln>
        </p:spPr>
      </p:pic>
      <p:sp>
        <p:nvSpPr>
          <p:cNvPr id="8" name="Shape 240"/>
          <p:cNvSpPr txBox="1"/>
          <p:nvPr/>
        </p:nvSpPr>
        <p:spPr>
          <a:xfrm>
            <a:off x="-1" y="548679"/>
            <a:ext cx="12190413" cy="864000"/>
          </a:xfrm>
          <a:prstGeom prst="rect">
            <a:avLst/>
          </a:prstGeom>
          <a:noFill/>
          <a:ln>
            <a:noFill/>
          </a:ln>
        </p:spPr>
        <p:txBody>
          <a:bodyPr wrap="square" lIns="91400" tIns="45675" rIns="91400" bIns="45675" anchor="ctr" anchorCtr="0">
            <a:noAutofit/>
          </a:bodyPr>
          <a:lstStyle/>
          <a:p>
            <a:pPr marL="0" marR="0" lvl="0" indent="-63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zh-TW" sz="4400" b="1" dirty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桌面儀表板</a:t>
            </a:r>
          </a:p>
        </p:txBody>
      </p:sp>
      <p:sp>
        <p:nvSpPr>
          <p:cNvPr id="11" name="Shape 243"/>
          <p:cNvSpPr/>
          <p:nvPr/>
        </p:nvSpPr>
        <p:spPr>
          <a:xfrm rot="-5400000">
            <a:off x="4162389" y="8719403"/>
            <a:ext cx="793800" cy="500066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rgbClr val="FF0000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329"/>
          <p:cNvSpPr/>
          <p:nvPr/>
        </p:nvSpPr>
        <p:spPr>
          <a:xfrm>
            <a:off x="9238479" y="7500966"/>
            <a:ext cx="357190" cy="310696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5" name="Shape 2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23768" y="1785926"/>
            <a:ext cx="457200" cy="361950"/>
          </a:xfrm>
          <a:prstGeom prst="roundRect">
            <a:avLst/>
          </a:prstGeom>
          <a:noFill/>
          <a:ln>
            <a:noFill/>
          </a:ln>
        </p:spPr>
      </p:pic>
      <p:sp>
        <p:nvSpPr>
          <p:cNvPr id="10" name="Shape 227"/>
          <p:cNvSpPr txBox="1"/>
          <p:nvPr/>
        </p:nvSpPr>
        <p:spPr>
          <a:xfrm>
            <a:off x="857256" y="1556791"/>
            <a:ext cx="11381618" cy="108639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0F243E"/>
              </a:buClr>
              <a:buSzPct val="100000"/>
              <a:buFont typeface="Arial"/>
              <a:buChar char="•"/>
            </a:pPr>
            <a:r>
              <a:rPr lang="zh-TW" altLang="en-US" sz="20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可在桌面直接瀏覽各式重要基本資訊</a:t>
            </a:r>
          </a:p>
          <a:p>
            <a:pPr>
              <a:buClr>
                <a:srgbClr val="0F243E"/>
              </a:buClr>
              <a:buSzPct val="100000"/>
              <a:buFont typeface="Arial" pitchFamily="34" charset="0"/>
              <a:buChar char="•"/>
            </a:pPr>
            <a:r>
              <a:rPr lang="zh-TW" altLang="en-US" sz="20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系統發生問題時，桌面儀表板將會發出警告</a:t>
            </a:r>
          </a:p>
          <a:p>
            <a:pPr>
              <a:buClr>
                <a:srgbClr val="0F243E"/>
              </a:buClr>
              <a:buSzPct val="100000"/>
              <a:buFont typeface="Arial" pitchFamily="34" charset="0"/>
              <a:buChar char="•"/>
            </a:pPr>
            <a:r>
              <a:rPr lang="zh-TW" altLang="en-US" sz="20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支援拖拉，將需要監控的重點資訊釘選至桌面</a:t>
            </a:r>
          </a:p>
        </p:txBody>
      </p:sp>
      <p:pic>
        <p:nvPicPr>
          <p:cNvPr id="13" name="Shape 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00217" y="2714620"/>
            <a:ext cx="7824079" cy="3500462"/>
          </a:xfrm>
          <a:prstGeom prst="roundRect">
            <a:avLst>
              <a:gd name="adj" fmla="val 2517"/>
            </a:avLst>
          </a:prstGeom>
          <a:noFill/>
          <a:ln>
            <a:noFill/>
          </a:ln>
        </p:spPr>
      </p:pic>
      <p:sp>
        <p:nvSpPr>
          <p:cNvPr id="14" name="Shape 243"/>
          <p:cNvSpPr/>
          <p:nvPr/>
        </p:nvSpPr>
        <p:spPr>
          <a:xfrm rot="-5400000">
            <a:off x="4090951" y="3933057"/>
            <a:ext cx="793800" cy="500066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rgbClr val="FF0000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Shape 543"/>
          <p:cNvSpPr txBox="1">
            <a:spLocks noGrp="1"/>
          </p:cNvSpPr>
          <p:nvPr>
            <p:ph type="ctrTitle"/>
          </p:nvPr>
        </p:nvSpPr>
        <p:spPr>
          <a:xfrm>
            <a:off x="-1" y="500042"/>
            <a:ext cx="12190413" cy="785818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pPr lvl="0" indent="-63500">
              <a:buClr>
                <a:schemeClr val="lt1"/>
              </a:buClr>
              <a:buSzPct val="25000"/>
            </a:pPr>
            <a:r>
              <a:rPr lang="zh-TW" altLang="en-US" sz="44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豐富</a:t>
            </a:r>
            <a:r>
              <a:rPr lang="zh-TW" altLang="en-US" sz="44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且多樣化的</a:t>
            </a:r>
            <a:r>
              <a:rPr lang="zh-TW" altLang="en-US" sz="44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應用程式</a:t>
            </a:r>
          </a:p>
        </p:txBody>
      </p:sp>
      <p:sp>
        <p:nvSpPr>
          <p:cNvPr id="544" name="Shape 544"/>
          <p:cNvSpPr txBox="1">
            <a:spLocks noGrp="1"/>
          </p:cNvSpPr>
          <p:nvPr>
            <p:ph type="subTitle" idx="1"/>
          </p:nvPr>
        </p:nvSpPr>
        <p:spPr>
          <a:xfrm>
            <a:off x="1" y="1285860"/>
            <a:ext cx="12190412" cy="1056900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pPr marL="609600" lvl="0" indent="-457200" rtl="0">
              <a:spcBef>
                <a:spcPts val="0"/>
              </a:spcBef>
              <a:buSzPct val="100000"/>
            </a:pPr>
            <a:r>
              <a:rPr lang="zh-TW" sz="24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上百種</a:t>
            </a:r>
            <a:r>
              <a:rPr lang="zh-TW" sz="24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應用程式</a:t>
            </a:r>
            <a:r>
              <a:rPr lang="zh-TW" altLang="en-US" sz="24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可供安裝挑選</a:t>
            </a:r>
            <a:r>
              <a:rPr lang="zh-TW" sz="24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，</a:t>
            </a:r>
            <a:endParaRPr lang="en-US" altLang="zh-TW" sz="24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609600" lvl="0" indent="-457200" rtl="0">
              <a:spcBef>
                <a:spcPts val="0"/>
              </a:spcBef>
              <a:buSzPct val="100000"/>
            </a:pPr>
            <a:r>
              <a:rPr lang="zh-TW" sz="24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包含</a:t>
            </a:r>
            <a:r>
              <a:rPr lang="zh-TW" altLang="en-US" sz="24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sz="24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QNAP</a:t>
            </a:r>
            <a:r>
              <a:rPr lang="zh-TW" altLang="en-US" sz="24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sz="24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自行</a:t>
            </a:r>
            <a:r>
              <a:rPr lang="zh-TW" sz="24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開發與第三方合作開發的</a:t>
            </a:r>
            <a:r>
              <a:rPr lang="zh-TW" sz="24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軟體</a:t>
            </a:r>
            <a:endParaRPr lang="zh-TW" sz="24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45" name="Shape 5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8992" y="2346469"/>
            <a:ext cx="7748426" cy="3797175"/>
          </a:xfrm>
          <a:prstGeom prst="roundRect">
            <a:avLst>
              <a:gd name="adj" fmla="val 2087"/>
            </a:avLst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Shape 550"/>
          <p:cNvSpPr txBox="1">
            <a:spLocks noGrp="1"/>
          </p:cNvSpPr>
          <p:nvPr>
            <p:ph type="ctrTitle"/>
          </p:nvPr>
        </p:nvSpPr>
        <p:spPr>
          <a:xfrm>
            <a:off x="-1" y="500042"/>
            <a:ext cx="12190413" cy="1354500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pPr indent="-63500">
              <a:buClr>
                <a:schemeClr val="lt1"/>
              </a:buClr>
              <a:buSzPct val="25000"/>
            </a:pPr>
            <a:r>
              <a:rPr lang="zh-TW" altLang="en-US" sz="44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多元資訊呈現方式</a:t>
            </a:r>
          </a:p>
        </p:txBody>
      </p:sp>
      <p:pic>
        <p:nvPicPr>
          <p:cNvPr id="551" name="Shape 5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8911" y="2823272"/>
            <a:ext cx="7696889" cy="3442878"/>
          </a:xfrm>
          <a:prstGeom prst="roundRect">
            <a:avLst>
              <a:gd name="adj" fmla="val 1858"/>
            </a:avLst>
          </a:prstGeom>
          <a:noFill/>
          <a:ln>
            <a:noFill/>
          </a:ln>
        </p:spPr>
      </p:pic>
      <p:pic>
        <p:nvPicPr>
          <p:cNvPr id="552" name="Shape 5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66710" y="1428736"/>
            <a:ext cx="4045364" cy="2772454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553" name="Shape 553"/>
          <p:cNvSpPr txBox="1"/>
          <p:nvPr/>
        </p:nvSpPr>
        <p:spPr>
          <a:xfrm>
            <a:off x="8524098" y="3571876"/>
            <a:ext cx="3237500" cy="9787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24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磁碟區資訊</a:t>
            </a:r>
            <a:r>
              <a:rPr lang="zh-TW" sz="24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：</a:t>
            </a:r>
            <a:endParaRPr lang="en-US" altLang="zh-TW" sz="2400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zh-TW" sz="18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顯示</a:t>
            </a:r>
            <a:r>
              <a:rPr lang="zh-TW" sz="1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所有應用程式安裝磁碟區</a:t>
            </a:r>
          </a:p>
        </p:txBody>
      </p:sp>
      <p:sp>
        <p:nvSpPr>
          <p:cNvPr id="554" name="Shape 554"/>
          <p:cNvSpPr txBox="1"/>
          <p:nvPr/>
        </p:nvSpPr>
        <p:spPr>
          <a:xfrm>
            <a:off x="451604" y="3357563"/>
            <a:ext cx="1928826" cy="135732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r>
              <a:rPr lang="zh-TW" sz="24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雙瀏覽模式：</a:t>
            </a:r>
          </a:p>
          <a:p>
            <a:pPr marL="609600" lvl="0" indent="-406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AutoNum type="alphaLcPeriod"/>
            </a:pPr>
            <a:r>
              <a:rPr lang="zh-TW" sz="1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項目</a:t>
            </a:r>
          </a:p>
          <a:p>
            <a:pPr marL="609600" lvl="0" indent="-406400" rtl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ct val="100000"/>
              <a:buAutoNum type="alphaLcPeriod"/>
            </a:pPr>
            <a:r>
              <a:rPr lang="zh-TW" sz="1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清單</a:t>
            </a:r>
          </a:p>
        </p:txBody>
      </p:sp>
      <p:sp>
        <p:nvSpPr>
          <p:cNvPr id="555" name="Shape 555"/>
          <p:cNvSpPr txBox="1"/>
          <p:nvPr/>
        </p:nvSpPr>
        <p:spPr>
          <a:xfrm>
            <a:off x="451604" y="1428736"/>
            <a:ext cx="1974872" cy="16630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r>
              <a:rPr lang="zh-TW" sz="24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多排序方式：</a:t>
            </a:r>
          </a:p>
          <a:p>
            <a:pPr marL="609600" indent="-406400">
              <a:buClr>
                <a:schemeClr val="dk2"/>
              </a:buClr>
              <a:buSzPct val="100000"/>
              <a:buFont typeface="Arial" pitchFamily="34" charset="0"/>
              <a:buChar char="•"/>
            </a:pPr>
            <a:r>
              <a:rPr lang="zh-TW" sz="1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目錄類別</a:t>
            </a:r>
          </a:p>
          <a:p>
            <a:pPr marL="609600" indent="-406400">
              <a:buClr>
                <a:schemeClr val="dk2"/>
              </a:buClr>
              <a:buSzPct val="100000"/>
              <a:buFont typeface="Arial" pitchFamily="34" charset="0"/>
              <a:buChar char="•"/>
            </a:pPr>
            <a:r>
              <a:rPr lang="zh-TW" sz="18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名稱</a:t>
            </a:r>
            <a:endParaRPr lang="en-US" altLang="zh-TW" sz="1800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609600" indent="-406400">
              <a:buClr>
                <a:schemeClr val="dk2"/>
              </a:buClr>
              <a:buSzPct val="100000"/>
              <a:buFont typeface="Arial" pitchFamily="34" charset="0"/>
              <a:buChar char="•"/>
            </a:pPr>
            <a:r>
              <a:rPr lang="zh-TW" sz="18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發佈</a:t>
            </a:r>
            <a:r>
              <a:rPr lang="zh-TW" sz="1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日期</a:t>
            </a:r>
          </a:p>
        </p:txBody>
      </p:sp>
      <p:sp>
        <p:nvSpPr>
          <p:cNvPr id="556" name="Shape 556"/>
          <p:cNvSpPr/>
          <p:nvPr/>
        </p:nvSpPr>
        <p:spPr>
          <a:xfrm>
            <a:off x="4166380" y="3071811"/>
            <a:ext cx="294921" cy="142876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57" name="Shape 557"/>
          <p:cNvSpPr/>
          <p:nvPr/>
        </p:nvSpPr>
        <p:spPr>
          <a:xfrm>
            <a:off x="4452132" y="3071811"/>
            <a:ext cx="357190" cy="142875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58" name="Shape 558"/>
          <p:cNvSpPr/>
          <p:nvPr/>
        </p:nvSpPr>
        <p:spPr>
          <a:xfrm>
            <a:off x="4796884" y="3071811"/>
            <a:ext cx="512504" cy="142876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559" name="Shape 559"/>
          <p:cNvCxnSpPr>
            <a:stCxn id="556" idx="1"/>
            <a:endCxn id="554" idx="3"/>
          </p:cNvCxnSpPr>
          <p:nvPr/>
        </p:nvCxnSpPr>
        <p:spPr>
          <a:xfrm rot="10800000" flipV="1">
            <a:off x="2380430" y="3143248"/>
            <a:ext cx="1785950" cy="892975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60" name="Shape 560"/>
          <p:cNvCxnSpPr>
            <a:stCxn id="557" idx="0"/>
            <a:endCxn id="555" idx="3"/>
          </p:cNvCxnSpPr>
          <p:nvPr/>
        </p:nvCxnSpPr>
        <p:spPr>
          <a:xfrm rot="16200000" flipV="1">
            <a:off x="3122827" y="1563910"/>
            <a:ext cx="811550" cy="2204251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61" name="Shape 561"/>
          <p:cNvCxnSpPr>
            <a:stCxn id="558" idx="3"/>
            <a:endCxn id="552" idx="1"/>
          </p:cNvCxnSpPr>
          <p:nvPr/>
        </p:nvCxnSpPr>
        <p:spPr>
          <a:xfrm flipV="1">
            <a:off x="5309388" y="2814963"/>
            <a:ext cx="1357322" cy="328286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562" name="Shape 562"/>
          <p:cNvSpPr/>
          <p:nvPr/>
        </p:nvSpPr>
        <p:spPr>
          <a:xfrm>
            <a:off x="3288659" y="3071810"/>
            <a:ext cx="877721" cy="3143272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63" name="Shape 563"/>
          <p:cNvSpPr txBox="1"/>
          <p:nvPr/>
        </p:nvSpPr>
        <p:spPr>
          <a:xfrm>
            <a:off x="442079" y="4914910"/>
            <a:ext cx="2143140" cy="57150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121900" tIns="121900" rIns="121900" bIns="121900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24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應用程式類別</a:t>
            </a:r>
          </a:p>
        </p:txBody>
      </p:sp>
      <p:cxnSp>
        <p:nvCxnSpPr>
          <p:cNvPr id="564" name="Shape 564"/>
          <p:cNvCxnSpPr>
            <a:stCxn id="562" idx="1"/>
            <a:endCxn id="563" idx="3"/>
          </p:cNvCxnSpPr>
          <p:nvPr/>
        </p:nvCxnSpPr>
        <p:spPr>
          <a:xfrm rot="10800000" flipV="1">
            <a:off x="2585219" y="4643446"/>
            <a:ext cx="703440" cy="557216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Shape 142"/>
          <p:cNvGrpSpPr/>
          <p:nvPr/>
        </p:nvGrpSpPr>
        <p:grpSpPr>
          <a:xfrm>
            <a:off x="3023372" y="2214554"/>
            <a:ext cx="6786610" cy="642942"/>
            <a:chOff x="5014865" y="1008782"/>
            <a:chExt cx="5697536" cy="576262"/>
          </a:xfrm>
        </p:grpSpPr>
        <p:sp>
          <p:nvSpPr>
            <p:cNvPr id="49" name="Shape 143"/>
            <p:cNvSpPr/>
            <p:nvPr/>
          </p:nvSpPr>
          <p:spPr>
            <a:xfrm flipH="1">
              <a:off x="5014865" y="1008782"/>
              <a:ext cx="5697536" cy="576262"/>
            </a:xfrm>
            <a:prstGeom prst="roundRect">
              <a:avLst>
                <a:gd name="adj" fmla="val 50000"/>
              </a:avLst>
            </a:prstGeom>
            <a:solidFill>
              <a:srgbClr val="477DC7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76200" dist="20319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Shape 144"/>
            <p:cNvSpPr/>
            <p:nvPr/>
          </p:nvSpPr>
          <p:spPr>
            <a:xfrm flipH="1">
              <a:off x="5162502" y="1059582"/>
              <a:ext cx="5397500" cy="47466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  <a:effectLst>
              <a:outerShdw blurRad="39999" dist="23000" dir="5400000" rotWithShape="0">
                <a:srgbClr val="000000">
                  <a:alpha val="34901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" name="Shape 142"/>
          <p:cNvGrpSpPr/>
          <p:nvPr/>
        </p:nvGrpSpPr>
        <p:grpSpPr>
          <a:xfrm>
            <a:off x="3023372" y="3000372"/>
            <a:ext cx="6786610" cy="642942"/>
            <a:chOff x="5014865" y="1008782"/>
            <a:chExt cx="5697536" cy="576262"/>
          </a:xfrm>
        </p:grpSpPr>
        <p:sp>
          <p:nvSpPr>
            <p:cNvPr id="52" name="Shape 143"/>
            <p:cNvSpPr/>
            <p:nvPr/>
          </p:nvSpPr>
          <p:spPr>
            <a:xfrm flipH="1">
              <a:off x="5014865" y="1008782"/>
              <a:ext cx="5697536" cy="576262"/>
            </a:xfrm>
            <a:prstGeom prst="roundRect">
              <a:avLst>
                <a:gd name="adj" fmla="val 50000"/>
              </a:avLst>
            </a:prstGeom>
            <a:solidFill>
              <a:srgbClr val="477DC7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76200" dist="20319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Shape 144"/>
            <p:cNvSpPr/>
            <p:nvPr/>
          </p:nvSpPr>
          <p:spPr>
            <a:xfrm flipH="1">
              <a:off x="5162502" y="1059582"/>
              <a:ext cx="5397500" cy="47466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  <a:effectLst>
              <a:outerShdw blurRad="39999" dist="23000" dir="5400000" rotWithShape="0">
                <a:srgbClr val="000000">
                  <a:alpha val="34901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" name="Shape 142"/>
          <p:cNvGrpSpPr/>
          <p:nvPr/>
        </p:nvGrpSpPr>
        <p:grpSpPr>
          <a:xfrm>
            <a:off x="3023372" y="3786190"/>
            <a:ext cx="6786610" cy="642942"/>
            <a:chOff x="5014865" y="1008782"/>
            <a:chExt cx="5697536" cy="576262"/>
          </a:xfrm>
        </p:grpSpPr>
        <p:sp>
          <p:nvSpPr>
            <p:cNvPr id="55" name="Shape 143"/>
            <p:cNvSpPr/>
            <p:nvPr/>
          </p:nvSpPr>
          <p:spPr>
            <a:xfrm flipH="1">
              <a:off x="5014865" y="1008782"/>
              <a:ext cx="5697536" cy="576262"/>
            </a:xfrm>
            <a:prstGeom prst="roundRect">
              <a:avLst>
                <a:gd name="adj" fmla="val 50000"/>
              </a:avLst>
            </a:prstGeom>
            <a:solidFill>
              <a:srgbClr val="477DC7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76200" dist="20319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Shape 144"/>
            <p:cNvSpPr/>
            <p:nvPr/>
          </p:nvSpPr>
          <p:spPr>
            <a:xfrm flipH="1">
              <a:off x="5162502" y="1059582"/>
              <a:ext cx="5397500" cy="47466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  <a:effectLst>
              <a:outerShdw blurRad="39999" dist="23000" dir="5400000" rotWithShape="0">
                <a:srgbClr val="000000">
                  <a:alpha val="34901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7" name="Shape 142"/>
          <p:cNvGrpSpPr/>
          <p:nvPr/>
        </p:nvGrpSpPr>
        <p:grpSpPr>
          <a:xfrm>
            <a:off x="3023372" y="4572008"/>
            <a:ext cx="6786610" cy="642942"/>
            <a:chOff x="5014865" y="1008782"/>
            <a:chExt cx="5697536" cy="576262"/>
          </a:xfrm>
        </p:grpSpPr>
        <p:sp>
          <p:nvSpPr>
            <p:cNvPr id="58" name="Shape 143"/>
            <p:cNvSpPr/>
            <p:nvPr/>
          </p:nvSpPr>
          <p:spPr>
            <a:xfrm flipH="1">
              <a:off x="5014865" y="1008782"/>
              <a:ext cx="5697536" cy="576262"/>
            </a:xfrm>
            <a:prstGeom prst="roundRect">
              <a:avLst>
                <a:gd name="adj" fmla="val 50000"/>
              </a:avLst>
            </a:prstGeom>
            <a:solidFill>
              <a:srgbClr val="477DC7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76200" dist="20319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Shape 144"/>
            <p:cNvSpPr/>
            <p:nvPr/>
          </p:nvSpPr>
          <p:spPr>
            <a:xfrm flipH="1">
              <a:off x="5162502" y="1059582"/>
              <a:ext cx="5397500" cy="47466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  <a:effectLst>
              <a:outerShdw blurRad="39999" dist="23000" dir="5400000" rotWithShape="0">
                <a:srgbClr val="000000">
                  <a:alpha val="34901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" name="Shape 142"/>
          <p:cNvGrpSpPr/>
          <p:nvPr/>
        </p:nvGrpSpPr>
        <p:grpSpPr>
          <a:xfrm>
            <a:off x="3023372" y="5357826"/>
            <a:ext cx="6786610" cy="642942"/>
            <a:chOff x="5014865" y="1008782"/>
            <a:chExt cx="5697536" cy="576262"/>
          </a:xfrm>
        </p:grpSpPr>
        <p:sp>
          <p:nvSpPr>
            <p:cNvPr id="61" name="Shape 143"/>
            <p:cNvSpPr/>
            <p:nvPr/>
          </p:nvSpPr>
          <p:spPr>
            <a:xfrm flipH="1">
              <a:off x="5014865" y="1008782"/>
              <a:ext cx="5697536" cy="576262"/>
            </a:xfrm>
            <a:prstGeom prst="roundRect">
              <a:avLst>
                <a:gd name="adj" fmla="val 50000"/>
              </a:avLst>
            </a:prstGeom>
            <a:solidFill>
              <a:srgbClr val="477DC7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76200" dist="20319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Shape 144"/>
            <p:cNvSpPr/>
            <p:nvPr/>
          </p:nvSpPr>
          <p:spPr>
            <a:xfrm flipH="1">
              <a:off x="5162502" y="1059582"/>
              <a:ext cx="5397500" cy="47466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  <a:effectLst>
              <a:outerShdw blurRad="39999" dist="23000" dir="5400000" rotWithShape="0">
                <a:srgbClr val="000000">
                  <a:alpha val="34901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" name="Shape 142"/>
          <p:cNvGrpSpPr/>
          <p:nvPr/>
        </p:nvGrpSpPr>
        <p:grpSpPr>
          <a:xfrm>
            <a:off x="3023372" y="1428736"/>
            <a:ext cx="6786610" cy="642942"/>
            <a:chOff x="5014865" y="1008782"/>
            <a:chExt cx="5697536" cy="576262"/>
          </a:xfrm>
        </p:grpSpPr>
        <p:sp>
          <p:nvSpPr>
            <p:cNvPr id="14" name="Shape 143"/>
            <p:cNvSpPr/>
            <p:nvPr/>
          </p:nvSpPr>
          <p:spPr>
            <a:xfrm flipH="1">
              <a:off x="5014865" y="1008782"/>
              <a:ext cx="5697536" cy="576262"/>
            </a:xfrm>
            <a:prstGeom prst="roundRect">
              <a:avLst>
                <a:gd name="adj" fmla="val 50000"/>
              </a:avLst>
            </a:prstGeom>
            <a:solidFill>
              <a:srgbClr val="477DC7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76200" dist="20319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Shape 144"/>
            <p:cNvSpPr/>
            <p:nvPr/>
          </p:nvSpPr>
          <p:spPr>
            <a:xfrm flipH="1">
              <a:off x="5162502" y="1059582"/>
              <a:ext cx="5397500" cy="47466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  <a:effectLst>
              <a:outerShdw blurRad="39999" dist="23000" dir="5400000" rotWithShape="0">
                <a:srgbClr val="000000">
                  <a:alpha val="34901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" name="Shape 550"/>
          <p:cNvSpPr txBox="1">
            <a:spLocks noGrp="1"/>
          </p:cNvSpPr>
          <p:nvPr>
            <p:ph type="ctrTitle"/>
          </p:nvPr>
        </p:nvSpPr>
        <p:spPr>
          <a:xfrm>
            <a:off x="-1" y="500042"/>
            <a:ext cx="12190413" cy="785818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pPr indent="-63500">
              <a:buClr>
                <a:schemeClr val="lt1"/>
              </a:buClr>
              <a:buSzPct val="25000"/>
            </a:pPr>
            <a:r>
              <a:rPr lang="zh-TW" altLang="en-US" sz="44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智慧安裝 </a:t>
            </a:r>
            <a:r>
              <a:rPr lang="en-US" altLang="zh-TW" sz="44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- </a:t>
            </a:r>
            <a:r>
              <a:rPr lang="zh-TW" altLang="en-US" sz="44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貼心設計公開</a:t>
            </a:r>
            <a:endParaRPr lang="zh-TW" altLang="en-US" sz="4400" b="1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Shape 595"/>
          <p:cNvSpPr txBox="1">
            <a:spLocks noGrp="1"/>
          </p:cNvSpPr>
          <p:nvPr>
            <p:ph type="subTitle" idx="1"/>
          </p:nvPr>
        </p:nvSpPr>
        <p:spPr>
          <a:xfrm>
            <a:off x="3523438" y="1285860"/>
            <a:ext cx="6429420" cy="4929222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pPr algn="l" fontAlgn="base">
              <a:lnSpc>
                <a:spcPct val="150000"/>
              </a:lnSpc>
              <a:spcBef>
                <a:spcPts val="1200"/>
              </a:spcBef>
            </a:pPr>
            <a:r>
              <a:rPr lang="zh-TW" altLang="en-US" sz="28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多線程背景處理，一次安裝無需等待</a:t>
            </a:r>
            <a:endParaRPr lang="en-US" altLang="zh-TW" sz="2800" b="1" dirty="0" smtClean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l" fontAlgn="base">
              <a:lnSpc>
                <a:spcPct val="150000"/>
              </a:lnSpc>
              <a:spcBef>
                <a:spcPts val="1200"/>
              </a:spcBef>
            </a:pPr>
            <a:r>
              <a:rPr lang="zh-TW" altLang="en-US" sz="28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自動恢復安裝機制</a:t>
            </a:r>
          </a:p>
          <a:p>
            <a:pPr algn="l" fontAlgn="base">
              <a:lnSpc>
                <a:spcPct val="150000"/>
              </a:lnSpc>
              <a:spcBef>
                <a:spcPts val="1200"/>
              </a:spcBef>
            </a:pPr>
            <a:r>
              <a:rPr lang="zh-TW" altLang="en-US" sz="28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完整軟體相依性同步處理</a:t>
            </a:r>
          </a:p>
          <a:p>
            <a:pPr algn="l" fontAlgn="base">
              <a:lnSpc>
                <a:spcPct val="150000"/>
              </a:lnSpc>
              <a:spcBef>
                <a:spcPts val="1200"/>
              </a:spcBef>
            </a:pPr>
            <a:r>
              <a:rPr lang="zh-TW" altLang="en-US" sz="28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一鍵更新所有應用程式</a:t>
            </a:r>
          </a:p>
          <a:p>
            <a:pPr algn="l" fontAlgn="base">
              <a:lnSpc>
                <a:spcPct val="150000"/>
              </a:lnSpc>
              <a:spcBef>
                <a:spcPts val="1200"/>
              </a:spcBef>
            </a:pPr>
            <a:r>
              <a:rPr lang="zh-TW" altLang="en-US" sz="28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應用程式自動更新設置</a:t>
            </a:r>
            <a:endParaRPr lang="en-US" altLang="zh-TW" sz="2800" b="1" dirty="0" smtClean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l" fontAlgn="base">
              <a:lnSpc>
                <a:spcPct val="150000"/>
              </a:lnSpc>
              <a:spcBef>
                <a:spcPts val="1200"/>
              </a:spcBef>
            </a:pPr>
            <a:r>
              <a:rPr lang="zh-TW" altLang="en-US" sz="28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應用程式安裝可選擇儲存位置</a:t>
            </a:r>
            <a:endParaRPr lang="zh-TW" altLang="en-US" sz="2800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1" name="Shape 146"/>
          <p:cNvSpPr/>
          <p:nvPr/>
        </p:nvSpPr>
        <p:spPr>
          <a:xfrm>
            <a:off x="2186965" y="1466841"/>
            <a:ext cx="601821" cy="604837"/>
          </a:xfrm>
          <a:prstGeom prst="ellipse">
            <a:avLst/>
          </a:prstGeom>
          <a:solidFill>
            <a:srgbClr val="477DC7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762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0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Shape 147"/>
          <p:cNvSpPr txBox="1"/>
          <p:nvPr/>
        </p:nvSpPr>
        <p:spPr>
          <a:xfrm>
            <a:off x="2283573" y="1538427"/>
            <a:ext cx="408604" cy="461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2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33" name="Shape 146"/>
          <p:cNvSpPr/>
          <p:nvPr/>
        </p:nvSpPr>
        <p:spPr>
          <a:xfrm>
            <a:off x="2186965" y="2285992"/>
            <a:ext cx="601821" cy="604837"/>
          </a:xfrm>
          <a:prstGeom prst="ellipse">
            <a:avLst/>
          </a:prstGeom>
          <a:solidFill>
            <a:srgbClr val="477DC7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762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0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Shape 147"/>
          <p:cNvSpPr txBox="1"/>
          <p:nvPr/>
        </p:nvSpPr>
        <p:spPr>
          <a:xfrm>
            <a:off x="2283573" y="2357578"/>
            <a:ext cx="408604" cy="461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altLang="zh-TW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lang="en" sz="2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Shape 146"/>
          <p:cNvSpPr/>
          <p:nvPr/>
        </p:nvSpPr>
        <p:spPr>
          <a:xfrm>
            <a:off x="2186965" y="3071810"/>
            <a:ext cx="601821" cy="604837"/>
          </a:xfrm>
          <a:prstGeom prst="ellipse">
            <a:avLst/>
          </a:prstGeom>
          <a:solidFill>
            <a:srgbClr val="477DC7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762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0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Shape 147"/>
          <p:cNvSpPr txBox="1"/>
          <p:nvPr/>
        </p:nvSpPr>
        <p:spPr>
          <a:xfrm>
            <a:off x="2283573" y="3143396"/>
            <a:ext cx="408604" cy="461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altLang="zh-TW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lang="en" sz="2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Shape 146"/>
          <p:cNvSpPr/>
          <p:nvPr/>
        </p:nvSpPr>
        <p:spPr>
          <a:xfrm>
            <a:off x="2186965" y="3857628"/>
            <a:ext cx="601821" cy="604837"/>
          </a:xfrm>
          <a:prstGeom prst="ellipse">
            <a:avLst/>
          </a:prstGeom>
          <a:solidFill>
            <a:srgbClr val="477DC7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762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0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Shape 147"/>
          <p:cNvSpPr txBox="1"/>
          <p:nvPr/>
        </p:nvSpPr>
        <p:spPr>
          <a:xfrm>
            <a:off x="2283573" y="3929214"/>
            <a:ext cx="408604" cy="461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altLang="zh-TW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lang="en" sz="2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Shape 146"/>
          <p:cNvSpPr/>
          <p:nvPr/>
        </p:nvSpPr>
        <p:spPr>
          <a:xfrm>
            <a:off x="2186965" y="4610113"/>
            <a:ext cx="601821" cy="604837"/>
          </a:xfrm>
          <a:prstGeom prst="ellipse">
            <a:avLst/>
          </a:prstGeom>
          <a:solidFill>
            <a:srgbClr val="477DC7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762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0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Shape 147"/>
          <p:cNvSpPr txBox="1"/>
          <p:nvPr/>
        </p:nvSpPr>
        <p:spPr>
          <a:xfrm>
            <a:off x="2283573" y="4681699"/>
            <a:ext cx="408604" cy="461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altLang="zh-TW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lang="en" sz="2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Shape 146"/>
          <p:cNvSpPr/>
          <p:nvPr/>
        </p:nvSpPr>
        <p:spPr>
          <a:xfrm>
            <a:off x="2166116" y="5395931"/>
            <a:ext cx="601821" cy="604837"/>
          </a:xfrm>
          <a:prstGeom prst="ellipse">
            <a:avLst/>
          </a:prstGeom>
          <a:solidFill>
            <a:srgbClr val="477DC7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762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0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Shape 147"/>
          <p:cNvSpPr txBox="1"/>
          <p:nvPr/>
        </p:nvSpPr>
        <p:spPr>
          <a:xfrm>
            <a:off x="2262724" y="5467517"/>
            <a:ext cx="408604" cy="461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altLang="zh-TW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lang="en" sz="2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550"/>
          <p:cNvSpPr txBox="1">
            <a:spLocks noGrp="1"/>
          </p:cNvSpPr>
          <p:nvPr>
            <p:ph type="ctrTitle"/>
          </p:nvPr>
        </p:nvSpPr>
        <p:spPr>
          <a:xfrm>
            <a:off x="-1" y="500042"/>
            <a:ext cx="12190413" cy="1500198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pPr indent="-63500">
              <a:buClr>
                <a:schemeClr val="lt1"/>
              </a:buClr>
              <a:buSzPct val="25000"/>
            </a:pPr>
            <a:r>
              <a:rPr lang="zh-TW" altLang="en-US" sz="44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智慧安裝 </a:t>
            </a:r>
            <a:r>
              <a:rPr lang="en-US" altLang="zh-TW" sz="44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- </a:t>
            </a:r>
            <a:r>
              <a:rPr lang="zh-TW" altLang="en-US" sz="44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貼心設計公開</a:t>
            </a:r>
            <a:r>
              <a:rPr lang="en-US" altLang="zh-TW" sz="44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44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44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《</a:t>
            </a:r>
            <a:r>
              <a:rPr lang="zh-TW" altLang="en-US" sz="44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安裝功能大</a:t>
            </a:r>
            <a:r>
              <a:rPr lang="en-US" altLang="zh-TW" sz="44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PK》</a:t>
            </a:r>
            <a:endParaRPr lang="zh-TW" altLang="en-US" sz="4400" b="1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/>
        </p:nvGraphicFramePr>
        <p:xfrm>
          <a:off x="451604" y="2143116"/>
          <a:ext cx="11287204" cy="3734043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7678371"/>
                <a:gridCol w="3608833"/>
              </a:tblGrid>
              <a:tr h="625083">
                <a:tc>
                  <a:txBody>
                    <a:bodyPr/>
                    <a:lstStyle/>
                    <a:p>
                      <a:pPr algn="ctr"/>
                      <a:r>
                        <a:rPr lang="en-US" sz="2800" u="none" strike="noStrike" dirty="0" smtClean="0">
                          <a:solidFill>
                            <a:srgbClr val="0070C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QNAP App Center</a:t>
                      </a:r>
                      <a:endParaRPr lang="zh-TW" altLang="en-US" sz="2800" dirty="0">
                        <a:solidFill>
                          <a:srgbClr val="0070C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800" u="none" strike="noStrike" dirty="0" smtClean="0">
                          <a:latin typeface="微軟正黑體" pitchFamily="34" charset="-120"/>
                          <a:ea typeface="微軟正黑體" pitchFamily="34" charset="-120"/>
                        </a:rPr>
                        <a:t>S</a:t>
                      </a:r>
                      <a:r>
                        <a:rPr lang="zh-TW" altLang="en-US" sz="2800" u="none" strike="noStrike" dirty="0" smtClean="0">
                          <a:latin typeface="微軟正黑體" pitchFamily="34" charset="-120"/>
                          <a:ea typeface="微軟正黑體" pitchFamily="34" charset="-120"/>
                        </a:rPr>
                        <a:t>牌 套件中心</a:t>
                      </a:r>
                      <a:endParaRPr lang="zh-TW" altLang="en-US" sz="2800" b="0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</a:tr>
              <a:tr h="625083"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b="1" u="none" strike="noStrike" cap="none" dirty="0" smtClean="0">
                          <a:solidFill>
                            <a:srgbClr val="0070C0"/>
                          </a:solidFill>
                          <a:latin typeface="微軟正黑體" pitchFamily="34" charset="-120"/>
                          <a:ea typeface="微軟正黑體" pitchFamily="34" charset="-120"/>
                          <a:sym typeface="Arial"/>
                        </a:rPr>
                        <a:t>　　背景處理、多線程，應用程式批次安裝，一次分派完所有工作</a:t>
                      </a:r>
                      <a:endParaRPr lang="zh-TW" altLang="en-US" sz="2000" b="1" dirty="0">
                        <a:solidFill>
                          <a:srgbClr val="0070C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b="1" u="none" strike="noStrike" dirty="0" smtClean="0">
                          <a:latin typeface="微軟正黑體" pitchFamily="34" charset="-120"/>
                          <a:ea typeface="微軟正黑體" pitchFamily="34" charset="-120"/>
                        </a:rPr>
                        <a:t>單線處理、畫面鎖定，需長時間等待與手動依序操作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</a:tr>
              <a:tr h="625083"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b="1" u="none" strike="noStrike" cap="none" dirty="0" smtClean="0">
                          <a:solidFill>
                            <a:srgbClr val="0070C0"/>
                          </a:solidFill>
                          <a:latin typeface="微軟正黑體" pitchFamily="34" charset="-120"/>
                          <a:ea typeface="微軟正黑體" pitchFamily="34" charset="-120"/>
                          <a:sym typeface="Arial"/>
                        </a:rPr>
                        <a:t>　　自動恢復安裝機制，安裝過程中失敗會自動重試</a:t>
                      </a:r>
                      <a:endParaRPr lang="zh-TW" altLang="en-US" sz="2000" b="1" dirty="0">
                        <a:solidFill>
                          <a:srgbClr val="0070C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zh-TW" altLang="en-US" sz="2000" b="1" u="none" strike="noStrike" dirty="0" smtClean="0">
                          <a:latin typeface="微軟正黑體" pitchFamily="34" charset="-120"/>
                          <a:ea typeface="微軟正黑體" pitchFamily="34" charset="-120"/>
                        </a:rPr>
                        <a:t>安裝失敗無提示，需手動重新安裝</a:t>
                      </a:r>
                      <a:endParaRPr lang="zh-TW" altLang="en-US" sz="2000" b="1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</a:tr>
              <a:tr h="625083"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b="1" u="none" strike="noStrike" cap="none" dirty="0" smtClean="0">
                          <a:solidFill>
                            <a:srgbClr val="0070C0"/>
                          </a:solidFill>
                          <a:latin typeface="微軟正黑體" pitchFamily="34" charset="-120"/>
                          <a:ea typeface="微軟正黑體" pitchFamily="34" charset="-120"/>
                          <a:sym typeface="Arial"/>
                        </a:rPr>
                        <a:t>　　完整軟體相依性同步處理，包含安裝、更新、移除</a:t>
                      </a:r>
                      <a:endParaRPr lang="zh-TW" altLang="en-US" sz="2000" b="1" dirty="0">
                        <a:solidFill>
                          <a:srgbClr val="0070C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b="1" u="none" strike="noStrike" dirty="0" smtClean="0">
                          <a:latin typeface="微軟正黑體" pitchFamily="34" charset="-120"/>
                          <a:ea typeface="微軟正黑體" pitchFamily="34" charset="-120"/>
                        </a:rPr>
                        <a:t>基本軟體相依性自動安裝功能，操作麻煩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</a:tr>
              <a:tr h="625083"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b="1" dirty="0" smtClean="0">
                          <a:solidFill>
                            <a:srgbClr val="0070C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　　支援應用程式安裝可選擇儲存位置與遷移</a:t>
                      </a:r>
                      <a:endParaRPr lang="zh-TW" altLang="en-US" sz="2000" b="1" dirty="0">
                        <a:solidFill>
                          <a:srgbClr val="0070C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無法支援儲存安裝檔案位置選擇，無法支援安裝程式遷移功能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1" name="文字方塊 10"/>
          <p:cNvSpPr txBox="1"/>
          <p:nvPr/>
        </p:nvSpPr>
        <p:spPr>
          <a:xfrm>
            <a:off x="951670" y="5917188"/>
            <a:ext cx="3357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魔鬼藏在細節裡</a:t>
            </a:r>
            <a:r>
              <a:rPr lang="en-US" altLang="zh-TW" sz="18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……</a:t>
            </a:r>
            <a:endParaRPr lang="zh-TW" altLang="en-US" sz="1800" b="1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" name="圖片 6" descr="皇冠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554865">
            <a:off x="1613051" y="1934049"/>
            <a:ext cx="1107586" cy="770136"/>
          </a:xfrm>
          <a:prstGeom prst="rect">
            <a:avLst/>
          </a:prstGeom>
        </p:spPr>
      </p:pic>
      <p:pic>
        <p:nvPicPr>
          <p:cNvPr id="12" name="Shape 18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23042" y="2786058"/>
            <a:ext cx="469579" cy="700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Shape 18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23042" y="3500438"/>
            <a:ext cx="469579" cy="700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Shape 18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23042" y="4214818"/>
            <a:ext cx="469579" cy="700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18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23042" y="5014050"/>
            <a:ext cx="469579" cy="700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Shape 584"/>
          <p:cNvSpPr txBox="1">
            <a:spLocks noGrp="1"/>
          </p:cNvSpPr>
          <p:nvPr>
            <p:ph type="ctrTitle"/>
          </p:nvPr>
        </p:nvSpPr>
        <p:spPr>
          <a:xfrm>
            <a:off x="-1" y="500042"/>
            <a:ext cx="12190413" cy="1354500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pPr lvl="0" indent="-63500">
              <a:buClr>
                <a:schemeClr val="lt1"/>
              </a:buClr>
              <a:buSzPct val="25000"/>
            </a:pPr>
            <a:r>
              <a:rPr lang="zh-TW" altLang="en-US" sz="44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進階設定選項</a:t>
            </a:r>
          </a:p>
        </p:txBody>
      </p:sp>
      <p:pic>
        <p:nvPicPr>
          <p:cNvPr id="586" name="Shape 5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9383" y="2974351"/>
            <a:ext cx="6574003" cy="2954979"/>
          </a:xfrm>
          <a:prstGeom prst="roundRect">
            <a:avLst>
              <a:gd name="adj" fmla="val 2363"/>
            </a:avLst>
          </a:prstGeom>
          <a:noFill/>
          <a:ln>
            <a:noFill/>
          </a:ln>
        </p:spPr>
      </p:pic>
      <p:sp>
        <p:nvSpPr>
          <p:cNvPr id="587" name="Shape 587"/>
          <p:cNvSpPr/>
          <p:nvPr/>
        </p:nvSpPr>
        <p:spPr>
          <a:xfrm>
            <a:off x="7831805" y="5364291"/>
            <a:ext cx="1094400" cy="444900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588" name="Shape 5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7013" y="3000372"/>
            <a:ext cx="4298169" cy="2954979"/>
          </a:xfrm>
          <a:prstGeom prst="roundRect">
            <a:avLst>
              <a:gd name="adj" fmla="val 3239"/>
            </a:avLst>
          </a:prstGeom>
          <a:noFill/>
          <a:ln>
            <a:noFill/>
          </a:ln>
        </p:spPr>
      </p:pic>
      <p:pic>
        <p:nvPicPr>
          <p:cNvPr id="8" name="圖片 7" descr="獨家.png"/>
          <p:cNvPicPr>
            <a:picLocks noChangeAspect="1"/>
          </p:cNvPicPr>
          <p:nvPr/>
        </p:nvPicPr>
        <p:blipFill>
          <a:blip r:embed="rId5"/>
          <a:srcRect l="22855" t="9696" r="38468" b="8817"/>
          <a:stretch>
            <a:fillRect/>
          </a:stretch>
        </p:blipFill>
        <p:spPr>
          <a:xfrm>
            <a:off x="9024164" y="1142984"/>
            <a:ext cx="2562349" cy="1740102"/>
          </a:xfrm>
          <a:prstGeom prst="rect">
            <a:avLst/>
          </a:prstGeom>
        </p:spPr>
      </p:pic>
      <p:sp>
        <p:nvSpPr>
          <p:cNvPr id="9" name="Shape 289"/>
          <p:cNvSpPr txBox="1"/>
          <p:nvPr/>
        </p:nvSpPr>
        <p:spPr>
          <a:xfrm>
            <a:off x="808794" y="1500175"/>
            <a:ext cx="7572428" cy="150019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0F243E"/>
              </a:buClr>
              <a:buSzPct val="100000"/>
              <a:buFont typeface="Arial"/>
              <a:buChar char="•"/>
            </a:pPr>
            <a:r>
              <a:rPr lang="zh-TW" altLang="en-US" sz="24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支援應用程式遷移：靈活配置儲存空間</a:t>
            </a:r>
          </a:p>
          <a:p>
            <a:pPr>
              <a:buClr>
                <a:srgbClr val="0F243E"/>
              </a:buClr>
              <a:buSzPct val="100000"/>
              <a:buFont typeface="Arial"/>
              <a:buChar char="•"/>
            </a:pPr>
            <a:r>
              <a:rPr lang="zh-TW" altLang="en-US" sz="24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進階顯示模式：主選單「顯示」與「登入」畫面捷徑</a:t>
            </a:r>
          </a:p>
          <a:p>
            <a:pPr>
              <a:buClr>
                <a:srgbClr val="0F243E"/>
              </a:buClr>
              <a:buSzPct val="100000"/>
              <a:buFont typeface="Arial"/>
              <a:buChar char="•"/>
            </a:pPr>
            <a:r>
              <a:rPr lang="zh-TW" altLang="en-US" sz="24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支援專屬網路閘道設定</a:t>
            </a:r>
            <a:r>
              <a:rPr lang="en-US" altLang="zh-TW" sz="24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(Download Station)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Shape 594"/>
          <p:cNvSpPr txBox="1">
            <a:spLocks noGrp="1"/>
          </p:cNvSpPr>
          <p:nvPr>
            <p:ph type="ctrTitle"/>
          </p:nvPr>
        </p:nvSpPr>
        <p:spPr>
          <a:xfrm>
            <a:off x="0" y="500042"/>
            <a:ext cx="12190413" cy="1354500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altLang="en-US" sz="44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授權商店與憑證管理</a:t>
            </a:r>
          </a:p>
        </p:txBody>
      </p:sp>
      <p:sp>
        <p:nvSpPr>
          <p:cNvPr id="595" name="Shape 595"/>
          <p:cNvSpPr txBox="1">
            <a:spLocks noGrp="1"/>
          </p:cNvSpPr>
          <p:nvPr>
            <p:ph type="subTitle" idx="1"/>
          </p:nvPr>
        </p:nvSpPr>
        <p:spPr>
          <a:xfrm>
            <a:off x="880232" y="1357298"/>
            <a:ext cx="10696598" cy="857256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pPr marL="609600" lvl="0" indent="-488950" algn="l" rtl="0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TW" sz="24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在App Center上面直接管理憑證</a:t>
            </a:r>
          </a:p>
          <a:p>
            <a:pPr marL="609600" lvl="0" indent="-488950" algn="l" rtl="0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TW" sz="24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直接連結授權商店進行授權</a:t>
            </a:r>
            <a:r>
              <a:rPr lang="zh-TW" sz="24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購買</a:t>
            </a:r>
            <a:endParaRPr lang="en-US" altLang="zh-TW" sz="24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609600" lvl="0" indent="-488950" algn="l" rtl="0">
              <a:spcBef>
                <a:spcPts val="0"/>
              </a:spcBef>
              <a:spcAft>
                <a:spcPts val="0"/>
              </a:spcAft>
              <a:buSzPct val="100000"/>
            </a:pPr>
            <a:endParaRPr lang="zh-TW" sz="24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96" name="Shape 5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2198" y="2571744"/>
            <a:ext cx="6626096" cy="3422284"/>
          </a:xfrm>
          <a:prstGeom prst="roundRect">
            <a:avLst>
              <a:gd name="adj" fmla="val 2273"/>
            </a:avLst>
          </a:prstGeom>
          <a:noFill/>
          <a:ln>
            <a:noFill/>
          </a:ln>
        </p:spPr>
      </p:pic>
      <p:pic>
        <p:nvPicPr>
          <p:cNvPr id="9" name="圖片 8" descr="exFAT_51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5272" y="1500174"/>
            <a:ext cx="928694" cy="928694"/>
          </a:xfrm>
          <a:prstGeom prst="rect">
            <a:avLst/>
          </a:prstGeom>
        </p:spPr>
      </p:pic>
      <p:pic>
        <p:nvPicPr>
          <p:cNvPr id="1026" name="Picture 2" descr="\\MARKETING\Marketing\MarketingMaterials\素材\_icons\00_4.2iconPNG\Survillanc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167172" y="1500174"/>
            <a:ext cx="928694" cy="928694"/>
          </a:xfrm>
          <a:prstGeom prst="rect">
            <a:avLst/>
          </a:prstGeom>
          <a:noFill/>
        </p:spPr>
      </p:pic>
      <p:pic>
        <p:nvPicPr>
          <p:cNvPr id="1027" name="Picture 3" descr="\\MARKETING\Marketing\TO 明俐\直播PPT\20171128_NAS 實用工具大剖析(資源監控與App Center設計揭密)\素材\av-provider-mcaffee-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37752" y="4357694"/>
            <a:ext cx="1000132" cy="1000132"/>
          </a:xfrm>
          <a:prstGeom prst="rect">
            <a:avLst/>
          </a:prstGeom>
          <a:noFill/>
        </p:spPr>
      </p:pic>
      <p:pic>
        <p:nvPicPr>
          <p:cNvPr id="1028" name="Picture 4" descr="\\MARKETING\Marketing\TO 明俐\直播PPT\20171128_NAS 實用工具大剖析(資源監控與App Center設計揭密)\素材\ssl_certificate_80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595536" y="5214950"/>
            <a:ext cx="928694" cy="928694"/>
          </a:xfrm>
          <a:prstGeom prst="rect">
            <a:avLst/>
          </a:prstGeom>
          <a:noFill/>
        </p:spPr>
      </p:pic>
      <p:sp>
        <p:nvSpPr>
          <p:cNvPr id="11" name="Shape 289"/>
          <p:cNvSpPr txBox="1"/>
          <p:nvPr/>
        </p:nvSpPr>
        <p:spPr>
          <a:xfrm>
            <a:off x="1094546" y="2285993"/>
            <a:ext cx="7572428" cy="150019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1">
              <a:buClr>
                <a:srgbClr val="0F243E"/>
              </a:buClr>
              <a:buSzPct val="100000"/>
              <a:buFont typeface="Arial"/>
              <a:buChar char="•"/>
            </a:pPr>
            <a:r>
              <a:rPr lang="zh-TW" altLang="en-US" sz="24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攝影機頻道</a:t>
            </a:r>
          </a:p>
          <a:p>
            <a:pPr lvl="1">
              <a:buClr>
                <a:srgbClr val="0F243E"/>
              </a:buClr>
              <a:buSzPct val="100000"/>
              <a:buFont typeface="Arial"/>
              <a:buChar char="•"/>
            </a:pPr>
            <a:r>
              <a:rPr lang="zh-TW" altLang="en-US" sz="24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400" dirty="0" err="1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exFAT</a:t>
            </a:r>
            <a:r>
              <a:rPr lang="en-US" altLang="zh-TW" sz="24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4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驅動程式</a:t>
            </a:r>
          </a:p>
          <a:p>
            <a:pPr lvl="1">
              <a:buClr>
                <a:srgbClr val="0F243E"/>
              </a:buClr>
              <a:buSzPct val="100000"/>
              <a:buFont typeface="Arial"/>
              <a:buChar char="•"/>
            </a:pPr>
            <a:r>
              <a:rPr lang="zh-TW" altLang="en-US" sz="24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4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QTS SSL </a:t>
            </a:r>
            <a:r>
              <a:rPr lang="zh-TW" altLang="en-US" sz="24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憑證</a:t>
            </a:r>
          </a:p>
          <a:p>
            <a:pPr lvl="1">
              <a:buClr>
                <a:srgbClr val="0F243E"/>
              </a:buClr>
              <a:buSzPct val="100000"/>
              <a:buFont typeface="Arial"/>
              <a:buChar char="•"/>
            </a:pPr>
            <a:r>
              <a:rPr lang="zh-TW" altLang="en-US" sz="24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4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McAfee</a:t>
            </a:r>
            <a:r>
              <a:rPr lang="zh-TW" altLang="en-US" sz="24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軟體授權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Shape 605"/>
          <p:cNvSpPr txBox="1">
            <a:spLocks noGrp="1"/>
          </p:cNvSpPr>
          <p:nvPr>
            <p:ph type="ctrTitle"/>
          </p:nvPr>
        </p:nvSpPr>
        <p:spPr>
          <a:xfrm>
            <a:off x="415556" y="500042"/>
            <a:ext cx="11359200" cy="714380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pPr indent="-63500">
              <a:buClr>
                <a:schemeClr val="lt1"/>
              </a:buClr>
              <a:buSzPct val="25000"/>
            </a:pPr>
            <a:r>
              <a:rPr lang="zh-TW" altLang="en-US" sz="44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第三方社群來源</a:t>
            </a:r>
          </a:p>
        </p:txBody>
      </p:sp>
      <p:sp>
        <p:nvSpPr>
          <p:cNvPr id="611" name="Shape 611"/>
          <p:cNvSpPr txBox="1">
            <a:spLocks noGrp="1"/>
          </p:cNvSpPr>
          <p:nvPr>
            <p:ph type="subTitle" idx="1"/>
          </p:nvPr>
        </p:nvSpPr>
        <p:spPr>
          <a:xfrm>
            <a:off x="0" y="1285860"/>
            <a:ext cx="12190413" cy="571504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pPr marL="609600" marR="0" lvl="0" indent="-488950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20833"/>
              <a:buFont typeface="Arial"/>
            </a:pPr>
            <a:r>
              <a:rPr lang="zh-TW" sz="24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除了官方商店外，還支援第三方開發的商店</a:t>
            </a:r>
          </a:p>
        </p:txBody>
      </p:sp>
      <p:sp>
        <p:nvSpPr>
          <p:cNvPr id="606" name="Shape 606"/>
          <p:cNvSpPr txBox="1"/>
          <p:nvPr/>
        </p:nvSpPr>
        <p:spPr>
          <a:xfrm>
            <a:off x="1434178" y="6464533"/>
            <a:ext cx="4753800" cy="6513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lvl="0" indent="15240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zh-TW" sz="1600">
                <a:solidFill>
                  <a:schemeClr val="dk1"/>
                </a:solidFill>
              </a:rPr>
              <a:t>參考內容：http://store.qnapclub.eu/store/en.xml</a:t>
            </a:r>
          </a:p>
        </p:txBody>
      </p:sp>
      <p:pic>
        <p:nvPicPr>
          <p:cNvPr id="607" name="Shape 6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042" y="1994708"/>
            <a:ext cx="9133400" cy="4077498"/>
          </a:xfrm>
          <a:prstGeom prst="roundRect">
            <a:avLst>
              <a:gd name="adj" fmla="val 2016"/>
            </a:avLst>
          </a:prstGeom>
          <a:noFill/>
          <a:ln>
            <a:noFill/>
          </a:ln>
        </p:spPr>
      </p:pic>
      <p:pic>
        <p:nvPicPr>
          <p:cNvPr id="608" name="Shape 6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67040" y="3071810"/>
            <a:ext cx="1105463" cy="1428760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609" name="Shape 60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310048" y="3071810"/>
            <a:ext cx="1194035" cy="1214446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med" len="med"/>
            <a:tailEnd type="none" w="med" len="med"/>
          </a:ln>
        </p:spPr>
      </p:pic>
      <p:sp>
        <p:nvSpPr>
          <p:cNvPr id="610" name="Shape 610"/>
          <p:cNvSpPr txBox="1"/>
          <p:nvPr/>
        </p:nvSpPr>
        <p:spPr>
          <a:xfrm>
            <a:off x="9024164" y="4643446"/>
            <a:ext cx="2786082" cy="114300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lvl="0" algn="ctr"/>
            <a:r>
              <a:rPr lang="zh-TW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連遊戲</a:t>
            </a:r>
            <a:r>
              <a:rPr lang="zh-TW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都能在</a:t>
            </a:r>
            <a:endParaRPr lang="en-US" altLang="zh-TW" sz="24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 algn="ctr"/>
            <a:r>
              <a:rPr lang="en-US" altLang="zh-TW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App Center</a:t>
            </a:r>
            <a:r>
              <a:rPr lang="zh-TW" altLang="en-US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下載</a:t>
            </a:r>
            <a:endParaRPr lang="zh-TW" sz="2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Shape 616"/>
          <p:cNvSpPr txBox="1">
            <a:spLocks noGrp="1"/>
          </p:cNvSpPr>
          <p:nvPr>
            <p:ph type="ctrTitle"/>
          </p:nvPr>
        </p:nvSpPr>
        <p:spPr>
          <a:xfrm>
            <a:off x="-1" y="500042"/>
            <a:ext cx="12190413" cy="1354500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pPr lvl="0" indent="-63500">
              <a:buClr>
                <a:schemeClr val="lt1"/>
              </a:buClr>
              <a:buSzPct val="25000"/>
            </a:pPr>
            <a:r>
              <a:rPr lang="zh-TW" altLang="en-US" sz="44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合作夥伴募集</a:t>
            </a:r>
          </a:p>
        </p:txBody>
      </p:sp>
      <p:sp>
        <p:nvSpPr>
          <p:cNvPr id="617" name="Shape 617"/>
          <p:cNvSpPr txBox="1">
            <a:spLocks noGrp="1"/>
          </p:cNvSpPr>
          <p:nvPr>
            <p:ph type="subTitle" idx="1"/>
          </p:nvPr>
        </p:nvSpPr>
        <p:spPr>
          <a:xfrm>
            <a:off x="737356" y="1500174"/>
            <a:ext cx="10644262" cy="1500198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pPr marL="609600" lvl="0" indent="-457200" algn="l" rtl="0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TW" sz="24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邀請您一同加入QNAP二次開發平台，讓你的APP在世界舞台發光。</a:t>
            </a:r>
          </a:p>
          <a:p>
            <a:pPr marL="609600" lvl="0" indent="-457200" algn="l" rtl="0">
              <a:spcBef>
                <a:spcPts val="0"/>
              </a:spcBef>
              <a:buSzPct val="100000"/>
            </a:pPr>
            <a:r>
              <a:rPr lang="zh-TW" sz="24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針對專業軟體開發商、物聯網系統整合商、及獨立軟體開發者建</a:t>
            </a:r>
            <a:r>
              <a:rPr lang="zh-TW" sz="24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構一套完</a:t>
            </a:r>
            <a:r>
              <a:rPr lang="zh-TW" altLang="en-US" sz="24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的</a:t>
            </a:r>
            <a:endParaRPr lang="en-US" altLang="zh-TW" sz="24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609600" lvl="0" indent="-457200" algn="l" rtl="0">
              <a:spcBef>
                <a:spcPts val="0"/>
              </a:spcBef>
              <a:buSzPct val="100000"/>
            </a:pPr>
            <a:r>
              <a:rPr lang="zh-TW" sz="24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軟硬</a:t>
            </a:r>
            <a:r>
              <a:rPr lang="zh-TW" sz="24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體整合平台。</a:t>
            </a:r>
          </a:p>
        </p:txBody>
      </p:sp>
      <p:pic>
        <p:nvPicPr>
          <p:cNvPr id="2050" name="Picture 2" descr="\\MARKETING\Marketing\TO 明俐\直播PPT\20171128_NAS 實用工具大剖析(資源監控與App Center設計揭密)\素材\roon-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66380" y="3606806"/>
            <a:ext cx="1216024" cy="1216024"/>
          </a:xfrm>
          <a:prstGeom prst="rect">
            <a:avLst/>
          </a:prstGeom>
          <a:noFill/>
        </p:spPr>
      </p:pic>
      <p:pic>
        <p:nvPicPr>
          <p:cNvPr id="2051" name="Picture 3" descr="\\MARKETING\Marketing\TO 明俐\直播PPT\20171128_NAS 實用工具大剖析(資源監控與App Center設計揭密)\素材\210k9nBOdD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94744" y="3571876"/>
            <a:ext cx="1285884" cy="1285884"/>
          </a:xfrm>
          <a:prstGeom prst="rect">
            <a:avLst/>
          </a:prstGeom>
          <a:noFill/>
        </p:spPr>
      </p:pic>
      <p:pic>
        <p:nvPicPr>
          <p:cNvPr id="2052" name="Picture 4" descr="\\MARKETING\Marketing\TO 明俐\直播PPT\20171128_NAS 實用工具大剖析(資源監控與App Center設計揭密)\素材\下載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38016" y="3727540"/>
            <a:ext cx="974556" cy="974556"/>
          </a:xfrm>
          <a:prstGeom prst="rect">
            <a:avLst/>
          </a:prstGeom>
          <a:noFill/>
        </p:spPr>
      </p:pic>
      <p:pic>
        <p:nvPicPr>
          <p:cNvPr id="2053" name="Picture 5" descr="\\MARKETING\Marketing\TO 明俐\直播PPT\20171128_NAS 實用工具大剖析(資源監控與App Center設計揭密)\素材\og-image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04844" y="3683786"/>
            <a:ext cx="1062064" cy="1062064"/>
          </a:xfrm>
          <a:prstGeom prst="rect">
            <a:avLst/>
          </a:prstGeom>
          <a:noFill/>
        </p:spPr>
      </p:pic>
      <p:pic>
        <p:nvPicPr>
          <p:cNvPr id="2054" name="Picture 6" descr="\\MARKETING\Marketing\TO 明俐\直播PPT\20171128_NAS 實用工具大剖析(資源監控與App Center設計揭密)\素材\VyprVPN-Logo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452660" y="3679033"/>
            <a:ext cx="1071570" cy="10715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8" name="Shape 628" descr="C:\Users\user\Desktop\Qfinder_PPT\電腦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93414" y="1699868"/>
            <a:ext cx="4146016" cy="4229462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Shape 629"/>
          <p:cNvSpPr txBox="1"/>
          <p:nvPr/>
        </p:nvSpPr>
        <p:spPr>
          <a:xfrm>
            <a:off x="46138" y="2360252"/>
            <a:ext cx="11359200" cy="13545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b" anchorCtr="0">
            <a:noAutofit/>
          </a:bodyPr>
          <a:lstStyle/>
          <a:p>
            <a:pPr marL="0" marR="0" lvl="0" indent="-3746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zh-TW" sz="59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Demo</a:t>
            </a:r>
          </a:p>
        </p:txBody>
      </p:sp>
      <p:pic>
        <p:nvPicPr>
          <p:cNvPr id="630" name="Shape 630" descr="C:\Users\user\Desktop\Qfinder_PPT\TS-431X2_front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51154" y="3088289"/>
            <a:ext cx="3786798" cy="236674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字方塊 13"/>
          <p:cNvSpPr txBox="1"/>
          <p:nvPr/>
        </p:nvSpPr>
        <p:spPr>
          <a:xfrm>
            <a:off x="-1" y="1005472"/>
            <a:ext cx="12190413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5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Thank</a:t>
            </a:r>
            <a:r>
              <a:rPr lang="zh-TW" altLang="en-US" sz="5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5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you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Shape 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0431" y="3786191"/>
            <a:ext cx="7715304" cy="21487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" name="群組 43"/>
          <p:cNvGrpSpPr/>
          <p:nvPr/>
        </p:nvGrpSpPr>
        <p:grpSpPr>
          <a:xfrm>
            <a:off x="2023240" y="1500174"/>
            <a:ext cx="2000264" cy="3357586"/>
            <a:chOff x="2023240" y="1500174"/>
            <a:chExt cx="2000264" cy="3357586"/>
          </a:xfrm>
        </p:grpSpPr>
        <p:sp>
          <p:nvSpPr>
            <p:cNvPr id="14" name="Shape 509"/>
            <p:cNvSpPr/>
            <p:nvPr/>
          </p:nvSpPr>
          <p:spPr>
            <a:xfrm flipH="1">
              <a:off x="2023240" y="1500174"/>
              <a:ext cx="1785950" cy="1785950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2094678" y="1839574"/>
              <a:ext cx="164307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zh-TW" altLang="en-US" sz="2400" b="1" dirty="0" smtClean="0">
                  <a:solidFill>
                    <a:srgbClr val="00B050"/>
                  </a:solidFill>
                  <a:latin typeface="微軟正黑體" pitchFamily="34" charset="-120"/>
                  <a:ea typeface="微軟正黑體" pitchFamily="34" charset="-120"/>
                </a:rPr>
                <a:t>系統健康</a:t>
              </a:r>
            </a:p>
            <a:p>
              <a:pPr lvl="0" algn="ctr"/>
              <a:r>
                <a:rPr lang="zh-TW" altLang="en-US" sz="1600" dirty="0" smtClean="0">
                  <a:latin typeface="微軟正黑體" pitchFamily="34" charset="-120"/>
                  <a:ea typeface="微軟正黑體" pitchFamily="34" charset="-120"/>
                </a:rPr>
                <a:t>開機時間</a:t>
              </a:r>
              <a:endParaRPr lang="zh-TW" altLang="en-US" sz="1600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cxnSp>
          <p:nvCxnSpPr>
            <p:cNvPr id="18" name="Shape 505"/>
            <p:cNvCxnSpPr/>
            <p:nvPr/>
          </p:nvCxnSpPr>
          <p:spPr>
            <a:xfrm rot="16200000" flipV="1">
              <a:off x="2916214" y="3464720"/>
              <a:ext cx="357192" cy="285752"/>
            </a:xfrm>
            <a:prstGeom prst="straightConnector1">
              <a:avLst/>
            </a:prstGeom>
            <a:noFill/>
            <a:ln w="15875" cap="flat" cmpd="sng">
              <a:solidFill>
                <a:srgbClr val="00B050"/>
              </a:solidFill>
              <a:prstDash val="dot"/>
              <a:round/>
              <a:headEnd type="none" w="med" len="med"/>
              <a:tailEnd type="triangle" w="lg" len="lg"/>
            </a:ln>
          </p:spPr>
        </p:cxnSp>
        <p:sp>
          <p:nvSpPr>
            <p:cNvPr id="57" name="矩形 56"/>
            <p:cNvSpPr/>
            <p:nvPr/>
          </p:nvSpPr>
          <p:spPr>
            <a:xfrm>
              <a:off x="2380430" y="3786190"/>
              <a:ext cx="1643074" cy="1071570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9" name="Shape 64"/>
            <p:cNvPicPr preferRelativeResize="0"/>
            <p:nvPr/>
          </p:nvPicPr>
          <p:blipFill>
            <a:blip r:embed="rId4">
              <a:alphaModFix/>
            </a:blip>
            <a:srcRect t="21936"/>
            <a:stretch>
              <a:fillRect/>
            </a:stretch>
          </p:blipFill>
          <p:spPr>
            <a:xfrm>
              <a:off x="2166116" y="2571744"/>
              <a:ext cx="1500198" cy="762701"/>
            </a:xfrm>
            <a:prstGeom prst="roundRect">
              <a:avLst>
                <a:gd name="adj" fmla="val 8667"/>
              </a:avLst>
            </a:prstGeom>
            <a:noFill/>
            <a:ln>
              <a:noFill/>
            </a:ln>
          </p:spPr>
        </p:pic>
      </p:grpSp>
      <p:pic>
        <p:nvPicPr>
          <p:cNvPr id="26" name="Shape 2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80430" y="7215214"/>
            <a:ext cx="7715304" cy="2154778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Shape 341"/>
          <p:cNvSpPr txBox="1"/>
          <p:nvPr/>
        </p:nvSpPr>
        <p:spPr>
          <a:xfrm>
            <a:off x="-1" y="548679"/>
            <a:ext cx="12190413" cy="864000"/>
          </a:xfrm>
          <a:prstGeom prst="rect">
            <a:avLst/>
          </a:prstGeom>
          <a:noFill/>
          <a:ln>
            <a:noFill/>
          </a:ln>
        </p:spPr>
        <p:txBody>
          <a:bodyPr wrap="square" lIns="91400" tIns="45675" rIns="91400" bIns="45675" anchor="ctr" anchorCtr="0">
            <a:noAutofit/>
          </a:bodyPr>
          <a:lstStyle/>
          <a:p>
            <a:pPr marL="0" lvl="0" indent="-63500" algn="ctr">
              <a:buClr>
                <a:schemeClr val="lt1"/>
              </a:buClr>
              <a:buSzPct val="25000"/>
            </a:pPr>
            <a:r>
              <a:rPr lang="zh-TW" altLang="en-US" sz="4400" b="1" dirty="0" smtClean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系統狀態與資源使用狀況一次呈現</a:t>
            </a:r>
            <a:endParaRPr lang="zh-TW" altLang="en-US" sz="4400" b="1" dirty="0">
              <a:solidFill>
                <a:schemeClr val="accent6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44" name="Shape 3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4480" y="7215214"/>
            <a:ext cx="1643074" cy="815166"/>
          </a:xfrm>
          <a:prstGeom prst="roundRect">
            <a:avLst>
              <a:gd name="adj" fmla="val 8168"/>
            </a:avLst>
          </a:prstGeom>
          <a:noFill/>
          <a:ln>
            <a:noFill/>
          </a:ln>
        </p:spPr>
      </p:pic>
      <p:grpSp>
        <p:nvGrpSpPr>
          <p:cNvPr id="88" name="群組 87"/>
          <p:cNvGrpSpPr/>
          <p:nvPr/>
        </p:nvGrpSpPr>
        <p:grpSpPr>
          <a:xfrm>
            <a:off x="3880628" y="1500174"/>
            <a:ext cx="2214578" cy="3357586"/>
            <a:chOff x="3880628" y="1500174"/>
            <a:chExt cx="2214578" cy="3357586"/>
          </a:xfrm>
        </p:grpSpPr>
        <p:sp>
          <p:nvSpPr>
            <p:cNvPr id="29" name="Shape 509"/>
            <p:cNvSpPr/>
            <p:nvPr/>
          </p:nvSpPr>
          <p:spPr>
            <a:xfrm flipH="1">
              <a:off x="4102892" y="1500174"/>
              <a:ext cx="1778000" cy="1778000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文字方塊 29"/>
            <p:cNvSpPr txBox="1"/>
            <p:nvPr/>
          </p:nvSpPr>
          <p:spPr>
            <a:xfrm>
              <a:off x="3880628" y="1839574"/>
              <a:ext cx="221457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zh-TW" altLang="en-US" sz="2400" b="1" dirty="0" smtClean="0">
                  <a:solidFill>
                    <a:srgbClr val="7030A0"/>
                  </a:solidFill>
                  <a:latin typeface="微軟正黑體" pitchFamily="34" charset="-120"/>
                  <a:ea typeface="微軟正黑體" pitchFamily="34" charset="-120"/>
                </a:rPr>
                <a:t>硬體資訊</a:t>
              </a:r>
            </a:p>
            <a:p>
              <a:pPr lvl="0" algn="ctr"/>
              <a:r>
                <a:rPr lang="zh-TW" altLang="en-US" sz="1600" dirty="0" smtClean="0">
                  <a:latin typeface="微軟正黑體" pitchFamily="34" charset="-120"/>
                  <a:ea typeface="微軟正黑體" pitchFamily="34" charset="-120"/>
                </a:rPr>
                <a:t>系統溫度</a:t>
              </a:r>
            </a:p>
            <a:p>
              <a:pPr lvl="0" algn="ctr"/>
              <a:r>
                <a:rPr lang="en-US" altLang="zh-TW" sz="1600" dirty="0" smtClean="0">
                  <a:latin typeface="微軟正黑體" pitchFamily="34" charset="-120"/>
                  <a:ea typeface="微軟正黑體" pitchFamily="34" charset="-120"/>
                </a:rPr>
                <a:t>CPU</a:t>
              </a:r>
              <a:r>
                <a:rPr lang="zh-TW" altLang="en-US" sz="1600" dirty="0" smtClean="0">
                  <a:latin typeface="微軟正黑體" pitchFamily="34" charset="-120"/>
                  <a:ea typeface="微軟正黑體" pitchFamily="34" charset="-120"/>
                </a:rPr>
                <a:t>溫度</a:t>
              </a:r>
              <a:endParaRPr lang="en-US" altLang="zh-TW" sz="1600" dirty="0" smtClean="0">
                <a:latin typeface="微軟正黑體" pitchFamily="34" charset="-120"/>
                <a:ea typeface="微軟正黑體" pitchFamily="34" charset="-120"/>
              </a:endParaRPr>
            </a:p>
            <a:p>
              <a:pPr lvl="0" algn="ctr"/>
              <a:r>
                <a:rPr lang="zh-TW" altLang="en-US" sz="1600" dirty="0" smtClean="0">
                  <a:latin typeface="微軟正黑體" pitchFamily="34" charset="-120"/>
                  <a:ea typeface="微軟正黑體" pitchFamily="34" charset="-120"/>
                </a:rPr>
                <a:t>風扇狀態</a:t>
              </a:r>
              <a:endParaRPr lang="zh-TW" altLang="en-US" sz="2000" dirty="0" smtClean="0">
                <a:latin typeface="微軟正黑體" pitchFamily="34" charset="-120"/>
                <a:ea typeface="微軟正黑體" pitchFamily="34" charset="-120"/>
              </a:endParaRPr>
            </a:p>
          </p:txBody>
        </p:sp>
        <p:cxnSp>
          <p:nvCxnSpPr>
            <p:cNvPr id="42" name="Shape 505"/>
            <p:cNvCxnSpPr>
              <a:stCxn id="58" idx="0"/>
            </p:cNvCxnSpPr>
            <p:nvPr/>
          </p:nvCxnSpPr>
          <p:spPr>
            <a:xfrm rot="5400000" flipH="1" flipV="1">
              <a:off x="4362835" y="3339702"/>
              <a:ext cx="714380" cy="178597"/>
            </a:xfrm>
            <a:prstGeom prst="straightConnector1">
              <a:avLst/>
            </a:prstGeom>
            <a:noFill/>
            <a:ln w="15875" cap="flat" cmpd="sng">
              <a:solidFill>
                <a:srgbClr val="7030A0"/>
              </a:solidFill>
              <a:prstDash val="dot"/>
              <a:round/>
              <a:headEnd type="none" w="med" len="med"/>
              <a:tailEnd type="triangle" w="lg" len="lg"/>
            </a:ln>
          </p:spPr>
        </p:cxnSp>
        <p:sp>
          <p:nvSpPr>
            <p:cNvPr id="58" name="矩形 57"/>
            <p:cNvSpPr/>
            <p:nvPr/>
          </p:nvSpPr>
          <p:spPr>
            <a:xfrm>
              <a:off x="4023504" y="3786190"/>
              <a:ext cx="1214446" cy="1071570"/>
            </a:xfrm>
            <a:prstGeom prst="rect">
              <a:avLst/>
            </a:prstGeom>
            <a:noFill/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89" name="群組 88"/>
          <p:cNvGrpSpPr/>
          <p:nvPr/>
        </p:nvGrpSpPr>
        <p:grpSpPr>
          <a:xfrm>
            <a:off x="5237950" y="1428736"/>
            <a:ext cx="3214710" cy="3429024"/>
            <a:chOff x="5237950" y="1428736"/>
            <a:chExt cx="3214710" cy="3429024"/>
          </a:xfrm>
        </p:grpSpPr>
        <p:sp>
          <p:nvSpPr>
            <p:cNvPr id="34" name="Shape 509"/>
            <p:cNvSpPr/>
            <p:nvPr/>
          </p:nvSpPr>
          <p:spPr>
            <a:xfrm flipH="1">
              <a:off x="6166644" y="1428736"/>
              <a:ext cx="1935086" cy="1935086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文字方塊 34"/>
            <p:cNvSpPr txBox="1"/>
            <p:nvPr/>
          </p:nvSpPr>
          <p:spPr>
            <a:xfrm>
              <a:off x="5809454" y="1839574"/>
              <a:ext cx="264320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zh-TW" altLang="en-US" sz="2400" b="1" dirty="0" smtClean="0">
                  <a:solidFill>
                    <a:schemeClr val="accent5"/>
                  </a:solidFill>
                  <a:latin typeface="微軟正黑體" pitchFamily="34" charset="-120"/>
                  <a:ea typeface="微軟正黑體" pitchFamily="34" charset="-120"/>
                </a:rPr>
                <a:t>資源監控</a:t>
              </a:r>
              <a:endParaRPr lang="en-US" altLang="zh-TW" sz="2400" b="1" dirty="0" smtClean="0">
                <a:solidFill>
                  <a:schemeClr val="accent5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lvl="0" algn="ctr"/>
              <a:r>
                <a:rPr lang="en-US" altLang="zh-TW" sz="1600" dirty="0" smtClean="0">
                  <a:latin typeface="微軟正黑體" pitchFamily="34" charset="-120"/>
                  <a:ea typeface="微軟正黑體" pitchFamily="34" charset="-120"/>
                </a:rPr>
                <a:t>CPU</a:t>
              </a:r>
              <a:r>
                <a:rPr lang="zh-TW" altLang="en-US" sz="1600" dirty="0" smtClean="0">
                  <a:latin typeface="微軟正黑體" pitchFamily="34" charset="-120"/>
                  <a:ea typeface="微軟正黑體" pitchFamily="34" charset="-120"/>
                </a:rPr>
                <a:t>使用率</a:t>
              </a:r>
            </a:p>
            <a:p>
              <a:pPr lvl="0" algn="ctr"/>
              <a:r>
                <a:rPr lang="zh-TW" altLang="en-US" sz="1600" dirty="0" smtClean="0">
                  <a:latin typeface="微軟正黑體" pitchFamily="34" charset="-120"/>
                  <a:ea typeface="微軟正黑體" pitchFamily="34" charset="-120"/>
                </a:rPr>
                <a:t>記憶體使用率</a:t>
              </a:r>
            </a:p>
            <a:p>
              <a:pPr lvl="0" algn="ctr"/>
              <a:r>
                <a:rPr lang="zh-TW" altLang="en-US" sz="1600" dirty="0" smtClean="0">
                  <a:latin typeface="微軟正黑體" pitchFamily="34" charset="-120"/>
                  <a:ea typeface="微軟正黑體" pitchFamily="34" charset="-120"/>
                </a:rPr>
                <a:t>各網路使用量</a:t>
              </a:r>
            </a:p>
          </p:txBody>
        </p:sp>
        <p:cxnSp>
          <p:nvCxnSpPr>
            <p:cNvPr id="45" name="Shape 505"/>
            <p:cNvCxnSpPr>
              <a:stCxn id="61" idx="0"/>
            </p:cNvCxnSpPr>
            <p:nvPr/>
          </p:nvCxnSpPr>
          <p:spPr>
            <a:xfrm rot="5400000" flipH="1" flipV="1">
              <a:off x="6577413" y="3339702"/>
              <a:ext cx="714380" cy="178597"/>
            </a:xfrm>
            <a:prstGeom prst="straightConnector1">
              <a:avLst/>
            </a:prstGeom>
            <a:noFill/>
            <a:ln w="15875" cap="flat" cmpd="sng">
              <a:solidFill>
                <a:schemeClr val="accent5"/>
              </a:solidFill>
              <a:prstDash val="dot"/>
              <a:round/>
              <a:headEnd type="none" w="med" len="med"/>
              <a:tailEnd type="triangle" w="lg" len="lg"/>
            </a:ln>
          </p:spPr>
        </p:cxnSp>
        <p:sp>
          <p:nvSpPr>
            <p:cNvPr id="61" name="矩形 60"/>
            <p:cNvSpPr/>
            <p:nvPr/>
          </p:nvSpPr>
          <p:spPr>
            <a:xfrm>
              <a:off x="5237950" y="3786190"/>
              <a:ext cx="3214710" cy="1071570"/>
            </a:xfrm>
            <a:prstGeom prst="rect">
              <a:avLst/>
            </a:prstGeom>
            <a:noFill/>
            <a:ln w="571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86" name="群組 85"/>
          <p:cNvGrpSpPr/>
          <p:nvPr/>
        </p:nvGrpSpPr>
        <p:grpSpPr>
          <a:xfrm>
            <a:off x="165852" y="3357562"/>
            <a:ext cx="4429156" cy="2571768"/>
            <a:chOff x="165852" y="3357562"/>
            <a:chExt cx="4429156" cy="2571768"/>
          </a:xfrm>
        </p:grpSpPr>
        <p:sp>
          <p:nvSpPr>
            <p:cNvPr id="22" name="Shape 509"/>
            <p:cNvSpPr/>
            <p:nvPr/>
          </p:nvSpPr>
          <p:spPr>
            <a:xfrm flipH="1">
              <a:off x="237290" y="3357562"/>
              <a:ext cx="2009793" cy="2009793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文字方塊 22"/>
            <p:cNvSpPr txBox="1"/>
            <p:nvPr/>
          </p:nvSpPr>
          <p:spPr>
            <a:xfrm>
              <a:off x="165852" y="3786190"/>
              <a:ext cx="221457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b="1" dirty="0" smtClean="0">
                  <a:solidFill>
                    <a:schemeClr val="accent2"/>
                  </a:solidFill>
                  <a:latin typeface="微軟正黑體" pitchFamily="34" charset="-120"/>
                  <a:ea typeface="微軟正黑體" pitchFamily="34" charset="-120"/>
                </a:rPr>
                <a:t>硬體健康度</a:t>
              </a:r>
              <a:endParaRPr lang="en-US" altLang="zh-TW" sz="2400" b="1" dirty="0" smtClean="0">
                <a:solidFill>
                  <a:schemeClr val="accent2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lvl="0" algn="ctr"/>
              <a:r>
                <a:rPr lang="zh-TW" altLang="en-US" sz="1600" dirty="0" smtClean="0">
                  <a:latin typeface="微軟正黑體" pitchFamily="34" charset="-120"/>
                  <a:ea typeface="微軟正黑體" pitchFamily="34" charset="-120"/>
                </a:rPr>
                <a:t>各硬碟狀態</a:t>
              </a:r>
            </a:p>
            <a:p>
              <a:pPr lvl="0" algn="ctr"/>
              <a:r>
                <a:rPr lang="zh-TW" altLang="en-US" sz="1600" dirty="0" smtClean="0">
                  <a:latin typeface="微軟正黑體" pitchFamily="34" charset="-120"/>
                  <a:ea typeface="微軟正黑體" pitchFamily="34" charset="-120"/>
                </a:rPr>
                <a:t>溫度</a:t>
              </a:r>
              <a:endParaRPr lang="en-US" altLang="zh-TW" sz="1600" dirty="0" smtClean="0">
                <a:latin typeface="微軟正黑體" pitchFamily="34" charset="-120"/>
                <a:ea typeface="微軟正黑體" pitchFamily="34" charset="-120"/>
              </a:endParaRPr>
            </a:p>
            <a:p>
              <a:pPr lvl="0" algn="ctr"/>
              <a:r>
                <a:rPr lang="zh-TW" altLang="en-US" sz="1600" dirty="0" smtClean="0">
                  <a:latin typeface="微軟正黑體" pitchFamily="34" charset="-120"/>
                  <a:ea typeface="微軟正黑體" pitchFamily="34" charset="-120"/>
                </a:rPr>
                <a:t>儲存空間</a:t>
              </a:r>
            </a:p>
          </p:txBody>
        </p:sp>
        <p:pic>
          <p:nvPicPr>
            <p:cNvPr id="345" name="Shape 34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51605" y="5143512"/>
              <a:ext cx="1571636" cy="559139"/>
            </a:xfrm>
            <a:prstGeom prst="roundRect">
              <a:avLst>
                <a:gd name="adj" fmla="val 12223"/>
              </a:avLst>
            </a:prstGeom>
            <a:noFill/>
            <a:ln w="38100">
              <a:solidFill>
                <a:schemeClr val="accent2"/>
              </a:solidFill>
            </a:ln>
          </p:spPr>
        </p:pic>
        <p:sp>
          <p:nvSpPr>
            <p:cNvPr id="66" name="矩形 65"/>
            <p:cNvSpPr/>
            <p:nvPr/>
          </p:nvSpPr>
          <p:spPr>
            <a:xfrm>
              <a:off x="2380430" y="4857760"/>
              <a:ext cx="2214578" cy="1071570"/>
            </a:xfrm>
            <a:prstGeom prst="rect">
              <a:avLst/>
            </a:prstGeom>
            <a:no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77" name="肘形接點 76"/>
            <p:cNvCxnSpPr>
              <a:stCxn id="66" idx="2"/>
              <a:endCxn id="345" idx="2"/>
            </p:cNvCxnSpPr>
            <p:nvPr/>
          </p:nvCxnSpPr>
          <p:spPr>
            <a:xfrm rot="5400000" flipH="1">
              <a:off x="2249231" y="4690843"/>
              <a:ext cx="226679" cy="2250296"/>
            </a:xfrm>
            <a:prstGeom prst="bentConnector3">
              <a:avLst>
                <a:gd name="adj1" fmla="val -100847"/>
              </a:avLst>
            </a:prstGeom>
            <a:noFill/>
            <a:ln w="15875" cap="flat" cmpd="sng">
              <a:solidFill>
                <a:schemeClr val="accent2"/>
              </a:solidFill>
              <a:prstDash val="dot"/>
              <a:round/>
              <a:headEnd type="none" w="med" len="med"/>
              <a:tailEnd type="triangle" w="lg" len="lg"/>
            </a:ln>
          </p:spPr>
        </p:cxnSp>
      </p:grpSp>
      <p:grpSp>
        <p:nvGrpSpPr>
          <p:cNvPr id="92" name="群組 91"/>
          <p:cNvGrpSpPr/>
          <p:nvPr/>
        </p:nvGrpSpPr>
        <p:grpSpPr>
          <a:xfrm>
            <a:off x="7952594" y="1500174"/>
            <a:ext cx="2643206" cy="4429156"/>
            <a:chOff x="7952594" y="1500174"/>
            <a:chExt cx="2643206" cy="4429156"/>
          </a:xfrm>
        </p:grpSpPr>
        <p:sp>
          <p:nvSpPr>
            <p:cNvPr id="82" name="矩形 81"/>
            <p:cNvSpPr/>
            <p:nvPr/>
          </p:nvSpPr>
          <p:spPr>
            <a:xfrm>
              <a:off x="8452660" y="3786190"/>
              <a:ext cx="1643074" cy="2143140"/>
            </a:xfrm>
            <a:prstGeom prst="rect">
              <a:avLst/>
            </a:prstGeom>
            <a:noFill/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90" name="群組 89"/>
            <p:cNvGrpSpPr/>
            <p:nvPr/>
          </p:nvGrpSpPr>
          <p:grpSpPr>
            <a:xfrm>
              <a:off x="7952594" y="1500174"/>
              <a:ext cx="2643206" cy="2286810"/>
              <a:chOff x="7952594" y="1500174"/>
              <a:chExt cx="2643206" cy="2286810"/>
            </a:xfrm>
          </p:grpSpPr>
          <p:sp>
            <p:nvSpPr>
              <p:cNvPr id="79" name="Shape 509"/>
              <p:cNvSpPr/>
              <p:nvPr/>
            </p:nvSpPr>
            <p:spPr>
              <a:xfrm flipH="1">
                <a:off x="8381222" y="1500174"/>
                <a:ext cx="1769233" cy="1769233"/>
              </a:xfrm>
              <a:prstGeom prst="ellipse">
                <a:avLst/>
              </a:prstGeom>
              <a:solidFill>
                <a:schemeClr val="lt1"/>
              </a:solidFill>
              <a:ln w="38100" cap="flat" cmpd="sng">
                <a:solidFill>
                  <a:schemeClr val="accent6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" name="文字方塊 79"/>
              <p:cNvSpPr txBox="1"/>
              <p:nvPr/>
            </p:nvSpPr>
            <p:spPr>
              <a:xfrm>
                <a:off x="7952594" y="1911012"/>
                <a:ext cx="26432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zh-TW" altLang="en-US" sz="2400" b="1" dirty="0" smtClean="0">
                    <a:solidFill>
                      <a:schemeClr val="accent6">
                        <a:lumMod val="50000"/>
                      </a:schemeClr>
                    </a:solidFill>
                    <a:latin typeface="微軟正黑體" pitchFamily="34" charset="-120"/>
                    <a:ea typeface="微軟正黑體" pitchFamily="34" charset="-120"/>
                  </a:rPr>
                  <a:t>顯示卡</a:t>
                </a:r>
                <a:endParaRPr lang="en-US" altLang="zh-TW" sz="2400" b="1" dirty="0" smtClean="0">
                  <a:solidFill>
                    <a:schemeClr val="accent6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/>
                <a:r>
                  <a:rPr lang="zh-TW" altLang="en-US" sz="1600" dirty="0" smtClean="0">
                    <a:latin typeface="微軟正黑體" pitchFamily="34" charset="-120"/>
                    <a:ea typeface="微軟正黑體" pitchFamily="34" charset="-120"/>
                  </a:rPr>
                  <a:t>顯示卡資源分配</a:t>
                </a:r>
              </a:p>
              <a:p>
                <a:pPr algn="ctr"/>
                <a:r>
                  <a:rPr lang="zh-TW" altLang="en-US" sz="1600" dirty="0" smtClean="0">
                    <a:latin typeface="微軟正黑體" pitchFamily="34" charset="-120"/>
                    <a:ea typeface="微軟正黑體" pitchFamily="34" charset="-120"/>
                  </a:rPr>
                  <a:t>顯示卡資訊</a:t>
                </a:r>
              </a:p>
            </p:txBody>
          </p:sp>
          <p:cxnSp>
            <p:nvCxnSpPr>
              <p:cNvPr id="83" name="Shape 505"/>
              <p:cNvCxnSpPr/>
              <p:nvPr/>
            </p:nvCxnSpPr>
            <p:spPr>
              <a:xfrm rot="5400000" flipH="1" flipV="1">
                <a:off x="8880494" y="3357562"/>
                <a:ext cx="857256" cy="1588"/>
              </a:xfrm>
              <a:prstGeom prst="straightConnector1">
                <a:avLst/>
              </a:prstGeom>
              <a:noFill/>
              <a:ln w="15875" cap="flat" cmpd="sng">
                <a:solidFill>
                  <a:schemeClr val="accent6">
                    <a:lumMod val="50000"/>
                  </a:schemeClr>
                </a:solidFill>
                <a:prstDash val="dot"/>
                <a:round/>
                <a:headEnd type="none" w="med" len="med"/>
                <a:tailEnd type="triangle" w="lg" len="lg"/>
              </a:ln>
            </p:spPr>
          </p:cxnSp>
        </p:grpSp>
      </p:grpSp>
      <p:grpSp>
        <p:nvGrpSpPr>
          <p:cNvPr id="91" name="群組 90"/>
          <p:cNvGrpSpPr/>
          <p:nvPr/>
        </p:nvGrpSpPr>
        <p:grpSpPr>
          <a:xfrm>
            <a:off x="4595008" y="3143248"/>
            <a:ext cx="7643866" cy="2786082"/>
            <a:chOff x="4595008" y="3143248"/>
            <a:chExt cx="7643866" cy="2786082"/>
          </a:xfrm>
        </p:grpSpPr>
        <p:sp>
          <p:nvSpPr>
            <p:cNvPr id="37" name="Shape 509"/>
            <p:cNvSpPr/>
            <p:nvPr/>
          </p:nvSpPr>
          <p:spPr>
            <a:xfrm flipH="1">
              <a:off x="10238610" y="3143248"/>
              <a:ext cx="1785950" cy="1785950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文字方塊 37"/>
            <p:cNvSpPr txBox="1"/>
            <p:nvPr/>
          </p:nvSpPr>
          <p:spPr>
            <a:xfrm>
              <a:off x="9952858" y="3617901"/>
              <a:ext cx="228601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b="1" dirty="0" smtClean="0">
                  <a:solidFill>
                    <a:schemeClr val="accent6"/>
                  </a:solidFill>
                  <a:latin typeface="微軟正黑體" pitchFamily="34" charset="-120"/>
                  <a:ea typeface="微軟正黑體" pitchFamily="34" charset="-120"/>
                </a:rPr>
                <a:t>儲存空間</a:t>
              </a:r>
              <a:endParaRPr lang="en-US" altLang="zh-TW" sz="2400" b="1" dirty="0" smtClean="0">
                <a:solidFill>
                  <a:schemeClr val="accent6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lvl="0" algn="ctr"/>
              <a:r>
                <a:rPr lang="zh-TW" altLang="en-US" sz="1600" dirty="0" smtClean="0">
                  <a:latin typeface="微軟正黑體" pitchFamily="34" charset="-120"/>
                  <a:ea typeface="微軟正黑體" pitchFamily="34" charset="-120"/>
                </a:rPr>
                <a:t>各磁碟區狀態</a:t>
              </a:r>
            </a:p>
            <a:p>
              <a:pPr lvl="0" algn="ctr"/>
              <a:r>
                <a:rPr lang="zh-TW" altLang="en-US" sz="1600" dirty="0" smtClean="0">
                  <a:latin typeface="微軟正黑體" pitchFamily="34" charset="-120"/>
                  <a:ea typeface="微軟正黑體" pitchFamily="34" charset="-120"/>
                </a:rPr>
                <a:t>空間使用分布</a:t>
              </a:r>
            </a:p>
          </p:txBody>
        </p:sp>
        <p:sp>
          <p:nvSpPr>
            <p:cNvPr id="68" name="矩形 67"/>
            <p:cNvSpPr/>
            <p:nvPr/>
          </p:nvSpPr>
          <p:spPr>
            <a:xfrm>
              <a:off x="4595008" y="4857760"/>
              <a:ext cx="3857652" cy="1071570"/>
            </a:xfrm>
            <a:prstGeom prst="rect">
              <a:avLst/>
            </a:prstGeom>
            <a:noFill/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65" name="肘形接點 64"/>
            <p:cNvCxnSpPr>
              <a:stCxn id="68" idx="2"/>
              <a:endCxn id="37" idx="4"/>
            </p:cNvCxnSpPr>
            <p:nvPr/>
          </p:nvCxnSpPr>
          <p:spPr>
            <a:xfrm rot="5400000" flipH="1" flipV="1">
              <a:off x="8327643" y="3125388"/>
              <a:ext cx="1000132" cy="4607751"/>
            </a:xfrm>
            <a:prstGeom prst="bentConnector3">
              <a:avLst>
                <a:gd name="adj1" fmla="val -22857"/>
              </a:avLst>
            </a:prstGeom>
            <a:noFill/>
            <a:ln w="15875" cap="flat" cmpd="sng">
              <a:solidFill>
                <a:schemeClr val="accent6"/>
              </a:solidFill>
              <a:prstDash val="dot"/>
              <a:round/>
              <a:headEnd type="none" w="med" len="med"/>
              <a:tailEnd type="triangle" w="lg" len="lg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Shape 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1736" y="4000505"/>
            <a:ext cx="9048074" cy="2039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圖片 20" descr="圖片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1735" y="7143776"/>
            <a:ext cx="9072627" cy="2038003"/>
          </a:xfrm>
          <a:prstGeom prst="rect">
            <a:avLst/>
          </a:prstGeom>
        </p:spPr>
      </p:pic>
      <p:sp>
        <p:nvSpPr>
          <p:cNvPr id="356" name="Shape 356"/>
          <p:cNvSpPr txBox="1"/>
          <p:nvPr/>
        </p:nvSpPr>
        <p:spPr>
          <a:xfrm>
            <a:off x="-1" y="548679"/>
            <a:ext cx="12190413" cy="864000"/>
          </a:xfrm>
          <a:prstGeom prst="rect">
            <a:avLst/>
          </a:prstGeom>
          <a:noFill/>
          <a:ln>
            <a:noFill/>
          </a:ln>
        </p:spPr>
        <p:txBody>
          <a:bodyPr wrap="square" lIns="91400" tIns="45675" rIns="91400" bIns="45675" anchor="ctr" anchorCtr="0">
            <a:noAutofit/>
          </a:bodyPr>
          <a:lstStyle/>
          <a:p>
            <a:pPr marL="0" lvl="0" indent="-63500" algn="ctr">
              <a:buClr>
                <a:schemeClr val="lt1"/>
              </a:buClr>
              <a:buSzPct val="25000"/>
            </a:pPr>
            <a:r>
              <a:rPr lang="zh-TW" altLang="en-US" sz="4400" b="1" dirty="0" smtClean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系統狀態與資源使用狀況一次呈現</a:t>
            </a:r>
            <a:endParaRPr lang="zh-TW" altLang="en-US" sz="4400" b="1" dirty="0">
              <a:solidFill>
                <a:schemeClr val="accent6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30" name="群組 29"/>
          <p:cNvGrpSpPr/>
          <p:nvPr/>
        </p:nvGrpSpPr>
        <p:grpSpPr>
          <a:xfrm>
            <a:off x="1451736" y="1500174"/>
            <a:ext cx="3000396" cy="4500594"/>
            <a:chOff x="1451736" y="1500174"/>
            <a:chExt cx="3000396" cy="4500594"/>
          </a:xfrm>
        </p:grpSpPr>
        <p:sp>
          <p:nvSpPr>
            <p:cNvPr id="8" name="Shape 509"/>
            <p:cNvSpPr/>
            <p:nvPr/>
          </p:nvSpPr>
          <p:spPr>
            <a:xfrm flipH="1">
              <a:off x="1880364" y="1500174"/>
              <a:ext cx="2000264" cy="2000264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1951802" y="1857364"/>
              <a:ext cx="192882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zh-TW" altLang="en-US" sz="2400" b="1" dirty="0" smtClean="0">
                  <a:solidFill>
                    <a:schemeClr val="bg2"/>
                  </a:solidFill>
                  <a:latin typeface="微軟正黑體" pitchFamily="34" charset="-120"/>
                  <a:ea typeface="微軟正黑體" pitchFamily="34" charset="-120"/>
                </a:rPr>
                <a:t>線上使用者狀態</a:t>
              </a:r>
              <a:endParaRPr lang="en-US" altLang="zh-TW" sz="2400" b="1" dirty="0" smtClean="0">
                <a:solidFill>
                  <a:schemeClr val="bg2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lvl="0" algn="ctr"/>
              <a:r>
                <a:rPr lang="zh-TW" altLang="en-US" sz="2000" dirty="0" smtClean="0">
                  <a:latin typeface="微軟正黑體" pitchFamily="34" charset="-120"/>
                  <a:ea typeface="微軟正黑體" pitchFamily="34" charset="-120"/>
                </a:rPr>
                <a:t>登入時間</a:t>
              </a:r>
            </a:p>
            <a:p>
              <a:pPr lvl="0" algn="ctr"/>
              <a:r>
                <a:rPr lang="zh-TW" altLang="en-US" sz="2000" dirty="0" smtClean="0">
                  <a:latin typeface="微軟正黑體" pitchFamily="34" charset="-120"/>
                  <a:ea typeface="微軟正黑體" pitchFamily="34" charset="-120"/>
                </a:rPr>
                <a:t>登入</a:t>
              </a:r>
              <a:r>
                <a:rPr lang="en-US" altLang="zh-TW" sz="2000" dirty="0" smtClean="0">
                  <a:latin typeface="微軟正黑體" pitchFamily="34" charset="-120"/>
                  <a:ea typeface="微軟正黑體" pitchFamily="34" charset="-120"/>
                </a:rPr>
                <a:t>IP</a:t>
              </a:r>
              <a:endParaRPr lang="zh-TW" altLang="en-US" sz="2000" dirty="0" smtClean="0">
                <a:latin typeface="微軟正黑體" pitchFamily="34" charset="-120"/>
                <a:ea typeface="微軟正黑體" pitchFamily="34" charset="-120"/>
              </a:endParaRPr>
            </a:p>
          </p:txBody>
        </p:sp>
        <p:cxnSp>
          <p:nvCxnSpPr>
            <p:cNvPr id="10" name="Shape 505"/>
            <p:cNvCxnSpPr>
              <a:stCxn id="24" idx="0"/>
            </p:cNvCxnSpPr>
            <p:nvPr/>
          </p:nvCxnSpPr>
          <p:spPr>
            <a:xfrm rot="5400000" flipH="1" flipV="1">
              <a:off x="2594744" y="3643314"/>
              <a:ext cx="714380" cy="1588"/>
            </a:xfrm>
            <a:prstGeom prst="straightConnector1">
              <a:avLst/>
            </a:prstGeom>
            <a:noFill/>
            <a:ln w="15875" cap="flat" cmpd="sng">
              <a:solidFill>
                <a:schemeClr val="bg2"/>
              </a:solidFill>
              <a:prstDash val="dot"/>
              <a:round/>
              <a:headEnd type="none" w="med" len="med"/>
              <a:tailEnd type="triangle" w="lg" len="lg"/>
            </a:ln>
          </p:spPr>
        </p:cxnSp>
        <p:sp>
          <p:nvSpPr>
            <p:cNvPr id="24" name="矩形 23"/>
            <p:cNvSpPr/>
            <p:nvPr/>
          </p:nvSpPr>
          <p:spPr>
            <a:xfrm>
              <a:off x="1451736" y="4000504"/>
              <a:ext cx="3000396" cy="2000264"/>
            </a:xfrm>
            <a:prstGeom prst="rect">
              <a:avLst/>
            </a:prstGeom>
            <a:noFill/>
            <a:ln w="762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1" name="群組 30"/>
          <p:cNvGrpSpPr/>
          <p:nvPr/>
        </p:nvGrpSpPr>
        <p:grpSpPr>
          <a:xfrm>
            <a:off x="4452132" y="1500174"/>
            <a:ext cx="2928958" cy="4500594"/>
            <a:chOff x="4452132" y="1500174"/>
            <a:chExt cx="2928958" cy="4500594"/>
          </a:xfrm>
        </p:grpSpPr>
        <p:sp>
          <p:nvSpPr>
            <p:cNvPr id="17" name="Shape 509"/>
            <p:cNvSpPr/>
            <p:nvPr/>
          </p:nvSpPr>
          <p:spPr>
            <a:xfrm flipH="1">
              <a:off x="4880760" y="1500174"/>
              <a:ext cx="2000264" cy="2000264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rgbClr val="FF339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文字方塊 17"/>
            <p:cNvSpPr txBox="1"/>
            <p:nvPr/>
          </p:nvSpPr>
          <p:spPr>
            <a:xfrm>
              <a:off x="5023636" y="2004475"/>
              <a:ext cx="17859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zh-TW" altLang="en-US" sz="2400" b="1" dirty="0" smtClean="0">
                  <a:solidFill>
                    <a:srgbClr val="FF3399"/>
                  </a:solidFill>
                  <a:latin typeface="微軟正黑體" pitchFamily="34" charset="-120"/>
                  <a:ea typeface="微軟正黑體" pitchFamily="34" charset="-120"/>
                </a:rPr>
                <a:t>排程任務</a:t>
              </a:r>
            </a:p>
            <a:p>
              <a:pPr lvl="0" algn="ctr"/>
              <a:r>
                <a:rPr lang="zh-TW" altLang="en-US" sz="2000" dirty="0" smtClean="0">
                  <a:latin typeface="微軟正黑體" pitchFamily="34" charset="-120"/>
                  <a:ea typeface="微軟正黑體" pitchFamily="34" charset="-120"/>
                </a:rPr>
                <a:t>顯示各排程任務內容</a:t>
              </a:r>
            </a:p>
          </p:txBody>
        </p:sp>
        <p:cxnSp>
          <p:nvCxnSpPr>
            <p:cNvPr id="20" name="Shape 505"/>
            <p:cNvCxnSpPr/>
            <p:nvPr/>
          </p:nvCxnSpPr>
          <p:spPr>
            <a:xfrm rot="5400000" flipH="1" flipV="1">
              <a:off x="5488777" y="3607595"/>
              <a:ext cx="785818" cy="1588"/>
            </a:xfrm>
            <a:prstGeom prst="straightConnector1">
              <a:avLst/>
            </a:prstGeom>
            <a:noFill/>
            <a:ln w="15875" cap="flat" cmpd="sng">
              <a:solidFill>
                <a:srgbClr val="FF3399"/>
              </a:solidFill>
              <a:prstDash val="dot"/>
              <a:round/>
              <a:headEnd type="none" w="med" len="med"/>
              <a:tailEnd type="triangle" w="lg" len="lg"/>
            </a:ln>
          </p:spPr>
        </p:cxnSp>
        <p:sp>
          <p:nvSpPr>
            <p:cNvPr id="19" name="矩形 18"/>
            <p:cNvSpPr/>
            <p:nvPr/>
          </p:nvSpPr>
          <p:spPr>
            <a:xfrm>
              <a:off x="4452132" y="4000504"/>
              <a:ext cx="2928958" cy="2000264"/>
            </a:xfrm>
            <a:prstGeom prst="rect">
              <a:avLst/>
            </a:prstGeom>
            <a:noFill/>
            <a:ln w="7620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2" name="群組 31"/>
          <p:cNvGrpSpPr/>
          <p:nvPr/>
        </p:nvGrpSpPr>
        <p:grpSpPr>
          <a:xfrm>
            <a:off x="7381090" y="1500174"/>
            <a:ext cx="3214710" cy="4500594"/>
            <a:chOff x="7381090" y="1500174"/>
            <a:chExt cx="3214710" cy="4500594"/>
          </a:xfrm>
        </p:grpSpPr>
        <p:sp>
          <p:nvSpPr>
            <p:cNvPr id="25" name="矩形 24"/>
            <p:cNvSpPr/>
            <p:nvPr/>
          </p:nvSpPr>
          <p:spPr>
            <a:xfrm>
              <a:off x="7381090" y="4000504"/>
              <a:ext cx="3214710" cy="2000264"/>
            </a:xfrm>
            <a:prstGeom prst="rect">
              <a:avLst/>
            </a:prstGeom>
            <a:noFill/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" name="Shape 509"/>
            <p:cNvSpPr/>
            <p:nvPr/>
          </p:nvSpPr>
          <p:spPr>
            <a:xfrm flipH="1">
              <a:off x="8024032" y="1500174"/>
              <a:ext cx="2000264" cy="2000264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文字方塊 26"/>
            <p:cNvSpPr txBox="1"/>
            <p:nvPr/>
          </p:nvSpPr>
          <p:spPr>
            <a:xfrm>
              <a:off x="8095470" y="1785926"/>
              <a:ext cx="180498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zh-TW" altLang="en-US" sz="2400" b="1" dirty="0" smtClean="0">
                  <a:solidFill>
                    <a:schemeClr val="bg1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新聞</a:t>
              </a:r>
              <a:endParaRPr lang="en-US" altLang="zh-TW" sz="2400" b="1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lvl="0" algn="ctr"/>
              <a:r>
                <a:rPr lang="zh-TW" altLang="en-US" sz="2000" dirty="0" smtClean="0">
                  <a:latin typeface="微軟正黑體" pitchFamily="34" charset="-120"/>
                  <a:ea typeface="微軟正黑體" pitchFamily="34" charset="-120"/>
                </a:rPr>
                <a:t>韌體更新</a:t>
              </a:r>
              <a:endParaRPr lang="en-US" altLang="zh-TW" sz="2000" dirty="0" smtClean="0">
                <a:latin typeface="微軟正黑體" pitchFamily="34" charset="-120"/>
                <a:ea typeface="微軟正黑體" pitchFamily="34" charset="-120"/>
              </a:endParaRPr>
            </a:p>
            <a:p>
              <a:pPr lvl="0" algn="ctr"/>
              <a:r>
                <a:rPr lang="zh-TW" altLang="en-US" sz="2000" dirty="0" smtClean="0">
                  <a:latin typeface="微軟正黑體" pitchFamily="34" charset="-120"/>
                  <a:ea typeface="微軟正黑體" pitchFamily="34" charset="-120"/>
                </a:rPr>
                <a:t>應用工具</a:t>
              </a:r>
              <a:endParaRPr lang="en-US" altLang="zh-TW" sz="2000" dirty="0" smtClean="0">
                <a:latin typeface="微軟正黑體" pitchFamily="34" charset="-120"/>
                <a:ea typeface="微軟正黑體" pitchFamily="34" charset="-120"/>
              </a:endParaRPr>
            </a:p>
            <a:p>
              <a:pPr lvl="0" algn="ctr"/>
              <a:r>
                <a:rPr lang="zh-TW" altLang="en-US" sz="2000" dirty="0" smtClean="0">
                  <a:latin typeface="微軟正黑體" pitchFamily="34" charset="-120"/>
                  <a:ea typeface="微軟正黑體" pitchFamily="34" charset="-120"/>
                </a:rPr>
                <a:t>更新資訊</a:t>
              </a:r>
            </a:p>
          </p:txBody>
        </p:sp>
        <p:cxnSp>
          <p:nvCxnSpPr>
            <p:cNvPr id="28" name="Shape 505"/>
            <p:cNvCxnSpPr>
              <a:stCxn id="25" idx="0"/>
            </p:cNvCxnSpPr>
            <p:nvPr/>
          </p:nvCxnSpPr>
          <p:spPr>
            <a:xfrm rot="5400000" flipH="1" flipV="1">
              <a:off x="8614190" y="3589737"/>
              <a:ext cx="785023" cy="36512"/>
            </a:xfrm>
            <a:prstGeom prst="straightConnector1">
              <a:avLst/>
            </a:prstGeom>
            <a:noFill/>
            <a:ln w="15875" cap="flat" cmpd="sng">
              <a:solidFill>
                <a:schemeClr val="bg1">
                  <a:lumMod val="50000"/>
                </a:schemeClr>
              </a:solidFill>
              <a:prstDash val="dot"/>
              <a:round/>
              <a:headEnd type="none" w="med" len="med"/>
              <a:tailEnd type="triangle" w="lg" len="lg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/>
          <p:nvPr/>
        </p:nvSpPr>
        <p:spPr>
          <a:xfrm>
            <a:off x="0" y="564639"/>
            <a:ext cx="12190413" cy="864097"/>
          </a:xfrm>
          <a:prstGeom prst="rect">
            <a:avLst/>
          </a:prstGeom>
          <a:noFill/>
          <a:ln>
            <a:noFill/>
          </a:ln>
        </p:spPr>
        <p:txBody>
          <a:bodyPr wrap="square" lIns="91400" tIns="45675" rIns="91400" bIns="45675" anchor="ctr" anchorCtr="0">
            <a:noAutofit/>
          </a:bodyPr>
          <a:lstStyle/>
          <a:p>
            <a:pPr marL="0" marR="0" lvl="0" indent="-63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zh-TW" sz="4400" b="1" i="0" u="none" strike="noStrike" cap="none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功能更強大但日益複雜</a:t>
            </a:r>
            <a:r>
              <a:rPr lang="zh-TW" sz="4400" b="1" i="0" u="none" strike="noStrike" cap="none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的</a:t>
            </a:r>
            <a:r>
              <a:rPr lang="zh-TW" altLang="en-US" sz="4400" b="1" i="0" u="none" strike="noStrike" cap="none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r>
              <a:rPr lang="zh-TW" sz="4400" b="1" i="0" u="none" strike="noStrike" cap="none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NAS</a:t>
            </a:r>
            <a:r>
              <a:rPr lang="zh-TW" altLang="en-US" sz="4400" b="1" i="0" u="none" strike="noStrike" cap="none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r>
              <a:rPr lang="zh-TW" sz="4400" b="1" i="0" u="none" strike="noStrike" cap="none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系統</a:t>
            </a:r>
            <a:endParaRPr lang="zh-TW" sz="4400" b="1" i="0" u="none" strike="noStrike" cap="none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26" name="Shape 226"/>
          <p:cNvSpPr/>
          <p:nvPr/>
        </p:nvSpPr>
        <p:spPr>
          <a:xfrm>
            <a:off x="5975628" y="3267417"/>
            <a:ext cx="237566" cy="3231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38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227" name="Shape 227"/>
          <p:cNvSpPr txBox="1"/>
          <p:nvPr/>
        </p:nvSpPr>
        <p:spPr>
          <a:xfrm>
            <a:off x="808794" y="1556791"/>
            <a:ext cx="11381618" cy="108639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38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2400" b="1" i="0" u="none" strike="noStrike" cap="none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內建或開源的資源監控工具已不符使用: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243E"/>
              </a:buClr>
              <a:buSzPct val="100000"/>
              <a:buFont typeface="Arial"/>
              <a:buChar char="•"/>
            </a:pPr>
            <a:r>
              <a:rPr lang="zh-TW" sz="2000" b="0" i="0" u="none" strike="noStrike" cap="none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儲存處理效能受</a:t>
            </a:r>
            <a:r>
              <a:rPr lang="zh-TW" sz="2000" b="0" i="0" u="none" strike="noStrike" cap="none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磁碟</a:t>
            </a:r>
            <a:r>
              <a:rPr lang="zh-TW" altLang="en-US" sz="2000" b="0" i="0" u="none" strike="noStrike" cap="none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r>
              <a:rPr lang="zh-TW" sz="2000" b="0" i="0" u="none" strike="noStrike" cap="none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IO</a:t>
            </a:r>
            <a:r>
              <a:rPr lang="zh-TW" altLang="en-US" sz="2000" b="0" i="0" u="none" strike="noStrike" cap="none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r>
              <a:rPr lang="zh-TW" sz="2000" b="0" i="0" u="none" strike="noStrike" cap="none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與</a:t>
            </a:r>
            <a:r>
              <a:rPr lang="zh-TW" sz="2000" b="0" i="0" u="none" strike="noStrike" cap="none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置換空間影響。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243E"/>
              </a:buClr>
              <a:buSzPct val="100000"/>
              <a:buFont typeface="Arial"/>
              <a:buChar char="•"/>
            </a:pPr>
            <a:r>
              <a:rPr lang="zh-TW" sz="2000" b="0" i="0" u="none" strike="noStrike" cap="none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分層分區中，個別儲存空間的效能，應用程式對資源利用的</a:t>
            </a:r>
            <a:r>
              <a:rPr lang="zh-TW" sz="2000" b="0" i="0" u="none" strike="noStrike" cap="none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影響</a:t>
            </a:r>
            <a:r>
              <a:rPr lang="en-US" altLang="zh-TW" sz="2000" b="0" i="0" u="none" strike="noStrike" cap="none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r>
              <a:rPr lang="zh-TW" sz="2000" b="0" i="0" u="none" strike="noStrike" cap="none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?</a:t>
            </a:r>
            <a:r>
              <a:rPr lang="en-US" altLang="zh-TW" sz="2000" b="0" i="0" u="none" strike="noStrike" cap="none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endParaRPr sz="2400" b="1" i="0" u="none" strike="noStrike" cap="none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pic>
        <p:nvPicPr>
          <p:cNvPr id="228" name="Shape 2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0808" y="3000372"/>
            <a:ext cx="2655440" cy="3408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Shape 2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09124" y="2714620"/>
            <a:ext cx="7841285" cy="3429024"/>
          </a:xfrm>
          <a:prstGeom prst="roundRect">
            <a:avLst>
              <a:gd name="adj" fmla="val 2726"/>
            </a:avLst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/>
          <p:nvPr/>
        </p:nvSpPr>
        <p:spPr>
          <a:xfrm>
            <a:off x="190550" y="1196752"/>
            <a:ext cx="11283878" cy="864096"/>
          </a:xfrm>
          <a:prstGeom prst="rect">
            <a:avLst/>
          </a:prstGeom>
          <a:noFill/>
          <a:ln>
            <a:noFill/>
          </a:ln>
        </p:spPr>
        <p:txBody>
          <a:bodyPr wrap="square" lIns="91400" tIns="45675" rIns="91400" bIns="45675" anchor="ctr" anchorCtr="0">
            <a:noAutofit/>
          </a:bodyPr>
          <a:lstStyle/>
          <a:p>
            <a:pPr marL="0" marR="0" lvl="0" indent="-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2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7" name="Shape 237"/>
          <p:cNvPicPr preferRelativeResize="0"/>
          <p:nvPr/>
        </p:nvPicPr>
        <p:blipFill rotWithShape="1">
          <a:blip r:embed="rId3">
            <a:alphaModFix/>
          </a:blip>
          <a:srcRect r="7251"/>
          <a:stretch/>
        </p:blipFill>
        <p:spPr>
          <a:xfrm>
            <a:off x="877627" y="7000900"/>
            <a:ext cx="6789215" cy="3187973"/>
          </a:xfrm>
          <a:prstGeom prst="roundRect">
            <a:avLst>
              <a:gd name="adj" fmla="val 3222"/>
            </a:avLst>
          </a:prstGeom>
          <a:noFill/>
          <a:ln>
            <a:noFill/>
          </a:ln>
        </p:spPr>
      </p:pic>
      <p:sp>
        <p:nvSpPr>
          <p:cNvPr id="238" name="Shape 238"/>
          <p:cNvSpPr txBox="1"/>
          <p:nvPr/>
        </p:nvSpPr>
        <p:spPr>
          <a:xfrm>
            <a:off x="808794" y="1556791"/>
            <a:ext cx="8858312" cy="144358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381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2400" b="1" i="0" u="none" strike="noStrike" cap="none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新版資源監控工具全面支援 QTS 4.3.3 家用與商用機種：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F243E"/>
              </a:buClr>
              <a:buSzPct val="100000"/>
              <a:buFont typeface="Arial"/>
              <a:buChar char="•"/>
            </a:pPr>
            <a:r>
              <a:rPr lang="zh-TW" sz="2000" b="0" i="0" u="none" strike="noStrike" cap="none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嶄新的操作介面，清楚</a:t>
            </a:r>
            <a:r>
              <a:rPr lang="zh-TW" sz="2000" b="0" i="0" u="none" strike="noStrike" cap="none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呈現</a:t>
            </a:r>
            <a:r>
              <a:rPr lang="zh-TW" altLang="en-US" sz="2000" b="0" i="0" u="none" strike="noStrike" cap="none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r>
              <a:rPr lang="zh-TW" sz="2000" b="0" i="0" u="none" strike="noStrike" cap="none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CPU</a:t>
            </a:r>
            <a:r>
              <a:rPr lang="zh-TW" altLang="en-US" sz="2000" b="0" i="0" u="none" strike="noStrike" cap="none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r>
              <a:rPr lang="zh-TW" sz="2000" b="0" i="0" u="none" strike="noStrike" cap="none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與</a:t>
            </a:r>
            <a:r>
              <a:rPr lang="zh-TW" sz="2000" b="0" i="0" u="none" strike="noStrike" cap="none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記憶體等的資源使用率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F243E"/>
              </a:buClr>
              <a:buSzPct val="100000"/>
              <a:buFont typeface="Arial"/>
              <a:buChar char="•"/>
            </a:pPr>
            <a:r>
              <a:rPr lang="zh-TW" sz="2000" b="0" i="0" u="none" strike="noStrike" cap="none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重新打造的監控引擎，消耗資源更少，數值準確性更高！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F243E"/>
              </a:buClr>
              <a:buSzPct val="100000"/>
              <a:buFont typeface="Arial"/>
              <a:buChar char="•"/>
            </a:pPr>
            <a:r>
              <a:rPr lang="zh-TW" sz="2000" b="0" i="0" u="none" strike="noStrike" cap="none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提供更細節的使用率報告：</a:t>
            </a:r>
            <a:r>
              <a:rPr lang="zh-TW" sz="2000" b="0" i="0" u="none" strike="noStrike" cap="none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如</a:t>
            </a:r>
            <a:r>
              <a:rPr lang="zh-TW" altLang="en-US" sz="2000" b="0" i="0" u="none" strike="noStrike" cap="none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r>
              <a:rPr lang="zh-TW" sz="2000" b="0" i="0" u="none" strike="noStrike" cap="none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CPU</a:t>
            </a:r>
            <a:r>
              <a:rPr lang="zh-TW" altLang="en-US" sz="2000" b="0" i="0" u="none" strike="noStrike" cap="none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r>
              <a:rPr lang="zh-TW" sz="2000" b="0" i="0" u="none" strike="noStrike" cap="none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中</a:t>
            </a:r>
            <a:r>
              <a:rPr lang="zh-TW" sz="2000" b="0" i="0" u="none" strike="noStrike" cap="none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：使用者、系統、</a:t>
            </a:r>
            <a:r>
              <a:rPr lang="zh-TW" sz="2000" b="0" i="0" u="none" strike="noStrike" cap="none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及</a:t>
            </a:r>
            <a:r>
              <a:rPr lang="zh-TW" altLang="en-US" sz="2000" b="0" i="0" u="none" strike="noStrike" cap="none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r>
              <a:rPr lang="zh-TW" sz="2000" b="0" i="0" u="none" strike="noStrike" cap="none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IO</a:t>
            </a:r>
            <a:r>
              <a:rPr lang="zh-TW" altLang="en-US" sz="2000" b="0" i="0" u="none" strike="noStrike" cap="none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r>
              <a:rPr lang="zh-TW" sz="2000" b="0" i="0" u="none" strike="noStrike" cap="none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等待</a:t>
            </a:r>
            <a:r>
              <a:rPr lang="zh-TW" sz="2000" b="0" i="0" u="none" strike="noStrike" cap="none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時間佔比</a:t>
            </a:r>
            <a:r>
              <a:rPr lang="zh-TW" sz="2000" b="0" i="0" u="none" strike="noStrike" cap="none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。</a:t>
            </a:r>
            <a:endParaRPr sz="2400" b="1" i="0" u="none" strike="noStrike" cap="none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39" name="Shape 239"/>
          <p:cNvSpPr txBox="1"/>
          <p:nvPr/>
        </p:nvSpPr>
        <p:spPr>
          <a:xfrm>
            <a:off x="380166" y="516002"/>
            <a:ext cx="11810247" cy="984172"/>
          </a:xfrm>
          <a:prstGeom prst="rect">
            <a:avLst/>
          </a:prstGeom>
          <a:noFill/>
          <a:ln>
            <a:noFill/>
          </a:ln>
        </p:spPr>
        <p:txBody>
          <a:bodyPr wrap="square" lIns="91400" tIns="45675" rIns="91400" bIns="45675" anchor="ctr" anchorCtr="0">
            <a:noAutofit/>
          </a:bodyPr>
          <a:lstStyle/>
          <a:p>
            <a:pPr indent="-63500" algn="ctr">
              <a:buClr>
                <a:schemeClr val="lt1"/>
              </a:buClr>
              <a:buSzPct val="25000"/>
            </a:pPr>
            <a:r>
              <a:rPr lang="zh-TW" sz="44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以解析系統核心為概念的新版資源監控</a:t>
            </a:r>
          </a:p>
        </p:txBody>
      </p:sp>
      <p:pic>
        <p:nvPicPr>
          <p:cNvPr id="240" name="Shape 240" descr="C:\Users\Yvonne Tsai\Downloads\圖層 0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95469" y="3357562"/>
            <a:ext cx="3339681" cy="2707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7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5918" y="3000372"/>
            <a:ext cx="7368808" cy="3214710"/>
          </a:xfrm>
          <a:prstGeom prst="roundRect">
            <a:avLst>
              <a:gd name="adj" fmla="val 2741"/>
            </a:avLst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/>
          <p:nvPr/>
        </p:nvSpPr>
        <p:spPr>
          <a:xfrm>
            <a:off x="-1" y="515874"/>
            <a:ext cx="12190413" cy="984300"/>
          </a:xfrm>
          <a:prstGeom prst="rect">
            <a:avLst/>
          </a:prstGeom>
          <a:noFill/>
          <a:ln>
            <a:noFill/>
          </a:ln>
        </p:spPr>
        <p:txBody>
          <a:bodyPr wrap="square" lIns="91400" tIns="45675" rIns="91400" bIns="45675" anchor="ctr" anchorCtr="0">
            <a:noAutofit/>
          </a:bodyPr>
          <a:lstStyle/>
          <a:p>
            <a:pPr marL="0" lvl="0" indent="-63500" algn="ctr">
              <a:buClr>
                <a:schemeClr val="lt1"/>
              </a:buClr>
              <a:buSzPct val="25000"/>
            </a:pPr>
            <a:r>
              <a:rPr lang="zh-TW" altLang="en-US" sz="4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細部解析您的</a:t>
            </a:r>
            <a:r>
              <a:rPr lang="en-US" altLang="zh-TW" sz="4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CPU</a:t>
            </a:r>
            <a:r>
              <a:rPr lang="zh-TW" altLang="en-US" sz="4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使用率</a:t>
            </a:r>
            <a:endParaRPr lang="zh-TW" sz="4400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49" name="Shape 249"/>
          <p:cNvSpPr txBox="1"/>
          <p:nvPr/>
        </p:nvSpPr>
        <p:spPr>
          <a:xfrm>
            <a:off x="808793" y="1556791"/>
            <a:ext cx="11381763" cy="172933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381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2400" b="1" dirty="0">
                <a:solidFill>
                  <a:srgbClr val="2E2E2E"/>
                </a:solidFill>
                <a:latin typeface="微軟正黑體" pitchFamily="34" charset="-120"/>
                <a:ea typeface="微軟正黑體" pitchFamily="34" charset="-120"/>
              </a:rPr>
              <a:t>透過資源監控，即可</a:t>
            </a:r>
            <a:r>
              <a:rPr lang="zh-TW" sz="2400" b="1" dirty="0" smtClean="0">
                <a:solidFill>
                  <a:srgbClr val="2E2E2E"/>
                </a:solidFill>
                <a:latin typeface="微軟正黑體" pitchFamily="34" charset="-120"/>
                <a:ea typeface="微軟正黑體" pitchFamily="34" charset="-120"/>
              </a:rPr>
              <a:t>檢視</a:t>
            </a:r>
            <a:r>
              <a:rPr lang="zh-TW" altLang="en-US" sz="2400" b="1" dirty="0" smtClean="0">
                <a:solidFill>
                  <a:srgbClr val="2E2E2E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400" b="1" dirty="0" smtClean="0">
                <a:solidFill>
                  <a:srgbClr val="2E2E2E"/>
                </a:solidFill>
                <a:latin typeface="微軟正黑體" pitchFamily="34" charset="-120"/>
                <a:ea typeface="微軟正黑體" pitchFamily="34" charset="-120"/>
              </a:rPr>
              <a:t>CPU</a:t>
            </a:r>
            <a:r>
              <a:rPr lang="zh-TW" altLang="en-US" sz="2400" b="1" dirty="0" smtClean="0">
                <a:solidFill>
                  <a:srgbClr val="2E2E2E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sz="2400" b="1" dirty="0" smtClean="0">
                <a:solidFill>
                  <a:srgbClr val="2E2E2E"/>
                </a:solidFill>
                <a:latin typeface="微軟正黑體" pitchFamily="34" charset="-120"/>
                <a:ea typeface="微軟正黑體" pitchFamily="34" charset="-120"/>
              </a:rPr>
              <a:t>的</a:t>
            </a:r>
            <a:r>
              <a:rPr lang="zh-TW" sz="2400" b="1" dirty="0">
                <a:solidFill>
                  <a:srgbClr val="2E2E2E"/>
                </a:solidFill>
                <a:latin typeface="微軟正黑體" pitchFamily="34" charset="-120"/>
                <a:ea typeface="微軟正黑體" pitchFamily="34" charset="-120"/>
              </a:rPr>
              <a:t>細部資訊</a:t>
            </a:r>
            <a:r>
              <a:rPr lang="zh-TW" sz="2400" b="1" i="0" u="none" strike="noStrike" cap="none" dirty="0" smtClean="0">
                <a:solidFill>
                  <a:srgbClr val="24406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：</a:t>
            </a:r>
            <a:endParaRPr lang="zh-TW" sz="2400" b="1" i="0" u="none" strike="noStrike" cap="none" dirty="0">
              <a:solidFill>
                <a:srgbClr val="24406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F243E"/>
              </a:buClr>
              <a:buSzPct val="100000"/>
              <a:buFont typeface="Arial" pitchFamily="34" charset="0"/>
              <a:buChar char="•"/>
            </a:pPr>
            <a:r>
              <a:rPr lang="zh-TW" altLang="en-US" sz="2000" dirty="0" smtClean="0">
                <a:solidFill>
                  <a:srgbClr val="2E2E2E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sz="2000" dirty="0" smtClean="0">
                <a:solidFill>
                  <a:srgbClr val="2E2E2E"/>
                </a:solidFill>
                <a:latin typeface="微軟正黑體" pitchFamily="34" charset="-120"/>
                <a:ea typeface="微軟正黑體" pitchFamily="34" charset="-120"/>
              </a:rPr>
              <a:t>使用者</a:t>
            </a:r>
            <a:r>
              <a:rPr lang="zh-TW" sz="2000" dirty="0">
                <a:solidFill>
                  <a:srgbClr val="2E2E2E"/>
                </a:solidFill>
                <a:latin typeface="微軟正黑體" pitchFamily="34" charset="-120"/>
                <a:ea typeface="微軟正黑體" pitchFamily="34" charset="-120"/>
              </a:rPr>
              <a:t>：使用者應用層級的 CPU 使用率</a:t>
            </a:r>
            <a:r>
              <a:rPr lang="zh-TW" sz="2000" dirty="0" smtClean="0">
                <a:solidFill>
                  <a:srgbClr val="2E2E2E"/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sz="2000" dirty="0" smtClean="0">
              <a:solidFill>
                <a:srgbClr val="2E2E2E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>
              <a:buClr>
                <a:srgbClr val="0F243E"/>
              </a:buClr>
              <a:buSzPct val="100000"/>
              <a:buFont typeface="Arial" pitchFamily="34" charset="0"/>
              <a:buChar char="•"/>
            </a:pPr>
            <a:r>
              <a:rPr lang="zh-TW" altLang="en-US" sz="2000" dirty="0" smtClean="0">
                <a:solidFill>
                  <a:srgbClr val="2E2E2E"/>
                </a:solidFill>
                <a:latin typeface="微軟正黑體" pitchFamily="34" charset="-120"/>
                <a:ea typeface="微軟正黑體" pitchFamily="34" charset="-120"/>
              </a:rPr>
              <a:t> 系統：系統核心層級的 </a:t>
            </a:r>
            <a:r>
              <a:rPr lang="en-US" altLang="zh-TW" sz="2000" dirty="0" smtClean="0">
                <a:solidFill>
                  <a:srgbClr val="2E2E2E"/>
                </a:solidFill>
                <a:latin typeface="微軟正黑體" pitchFamily="34" charset="-120"/>
                <a:ea typeface="微軟正黑體" pitchFamily="34" charset="-120"/>
              </a:rPr>
              <a:t>CPU </a:t>
            </a:r>
            <a:r>
              <a:rPr lang="zh-TW" altLang="en-US" sz="2000" dirty="0" smtClean="0">
                <a:solidFill>
                  <a:srgbClr val="2E2E2E"/>
                </a:solidFill>
                <a:latin typeface="微軟正黑體" pitchFamily="34" charset="-120"/>
                <a:ea typeface="微軟正黑體" pitchFamily="34" charset="-120"/>
              </a:rPr>
              <a:t>使用率。</a:t>
            </a:r>
            <a:endParaRPr lang="en-US" altLang="zh-TW" sz="2000" dirty="0" smtClean="0">
              <a:solidFill>
                <a:srgbClr val="2E2E2E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>
              <a:buClr>
                <a:srgbClr val="0F243E"/>
              </a:buClr>
              <a:buSzPct val="100000"/>
              <a:buFont typeface="Arial" pitchFamily="34" charset="0"/>
              <a:buChar char="•"/>
            </a:pPr>
            <a:r>
              <a:rPr lang="zh-TW" altLang="en-US" sz="2000" dirty="0" smtClean="0">
                <a:solidFill>
                  <a:srgbClr val="2E2E2E"/>
                </a:solidFill>
                <a:latin typeface="微軟正黑體" pitchFamily="34" charset="-120"/>
                <a:ea typeface="微軟正黑體" pitchFamily="34" charset="-120"/>
              </a:rPr>
              <a:t> 其他：低優先程序、硬體中斷、軟體中斷與其他事件的 </a:t>
            </a:r>
            <a:r>
              <a:rPr lang="en-US" altLang="zh-TW" sz="2000" dirty="0" smtClean="0">
                <a:solidFill>
                  <a:srgbClr val="2E2E2E"/>
                </a:solidFill>
                <a:latin typeface="微軟正黑體" pitchFamily="34" charset="-120"/>
                <a:ea typeface="微軟正黑體" pitchFamily="34" charset="-120"/>
              </a:rPr>
              <a:t>CPU </a:t>
            </a:r>
            <a:r>
              <a:rPr lang="zh-TW" altLang="en-US" sz="2000" dirty="0" smtClean="0">
                <a:solidFill>
                  <a:srgbClr val="2E2E2E"/>
                </a:solidFill>
                <a:latin typeface="微軟正黑體" pitchFamily="34" charset="-120"/>
                <a:ea typeface="微軟正黑體" pitchFamily="34" charset="-120"/>
              </a:rPr>
              <a:t>使用率。</a:t>
            </a:r>
            <a:endParaRPr lang="zh-TW" sz="2000" dirty="0">
              <a:solidFill>
                <a:srgbClr val="2E2E2E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spcAft>
                <a:spcPts val="1100"/>
              </a:spcAft>
              <a:buClr>
                <a:srgbClr val="2E2E2E"/>
              </a:buClr>
              <a:buSzPct val="100000"/>
              <a:buFont typeface="Arial" pitchFamily="34" charset="0"/>
              <a:buChar char="•"/>
            </a:pPr>
            <a:r>
              <a:rPr lang="zh-TW" altLang="en-US" sz="2000" dirty="0" smtClean="0">
                <a:solidFill>
                  <a:srgbClr val="2E2E2E"/>
                </a:solidFill>
                <a:latin typeface="微軟正黑體" pitchFamily="34" charset="-120"/>
                <a:ea typeface="微軟正黑體" pitchFamily="34" charset="-120"/>
              </a:rPr>
              <a:t> 等待輸入</a:t>
            </a:r>
            <a:r>
              <a:rPr lang="en-US" altLang="zh-TW" sz="2000" dirty="0" smtClean="0">
                <a:solidFill>
                  <a:srgbClr val="2E2E2E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2000" dirty="0" smtClean="0">
                <a:solidFill>
                  <a:srgbClr val="2E2E2E"/>
                </a:solidFill>
                <a:latin typeface="微軟正黑體" pitchFamily="34" charset="-120"/>
                <a:ea typeface="微軟正黑體" pitchFamily="34" charset="-120"/>
              </a:rPr>
              <a:t>輸出：</a:t>
            </a:r>
            <a:r>
              <a:rPr lang="en-US" altLang="zh-TW" sz="2000" dirty="0" smtClean="0">
                <a:solidFill>
                  <a:srgbClr val="2E2E2E"/>
                </a:solidFill>
                <a:latin typeface="微軟正黑體" pitchFamily="34" charset="-120"/>
                <a:ea typeface="微軟正黑體" pitchFamily="34" charset="-120"/>
              </a:rPr>
              <a:t>CPU </a:t>
            </a:r>
            <a:r>
              <a:rPr lang="zh-TW" altLang="en-US" sz="2000" dirty="0" smtClean="0">
                <a:solidFill>
                  <a:srgbClr val="2E2E2E"/>
                </a:solidFill>
                <a:latin typeface="微軟正黑體" pitchFamily="34" charset="-120"/>
                <a:ea typeface="微軟正黑體" pitchFamily="34" charset="-120"/>
              </a:rPr>
              <a:t>等待輸入與輸出的閒置率。</a:t>
            </a:r>
            <a:endParaRPr lang="en-US" altLang="zh-TW" sz="2000" dirty="0" smtClean="0">
              <a:solidFill>
                <a:srgbClr val="2E2E2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50" name="Shape 250"/>
          <p:cNvPicPr preferRelativeResize="0"/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>
            <a:off x="2829367" y="3286124"/>
            <a:ext cx="6623425" cy="2879600"/>
          </a:xfrm>
          <a:prstGeom prst="roundRect">
            <a:avLst>
              <a:gd name="adj" fmla="val 1688"/>
            </a:avLst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 txBox="1"/>
          <p:nvPr/>
        </p:nvSpPr>
        <p:spPr>
          <a:xfrm>
            <a:off x="-1" y="515874"/>
            <a:ext cx="12190413" cy="984300"/>
          </a:xfrm>
          <a:prstGeom prst="rect">
            <a:avLst/>
          </a:prstGeom>
          <a:noFill/>
          <a:ln>
            <a:noFill/>
          </a:ln>
        </p:spPr>
        <p:txBody>
          <a:bodyPr wrap="square" lIns="91400" tIns="45675" rIns="91400" bIns="45675" anchor="ctr" anchorCtr="0">
            <a:noAutofit/>
          </a:bodyPr>
          <a:lstStyle/>
          <a:p>
            <a:pPr algn="ctr"/>
            <a:r>
              <a:rPr lang="zh-TW" altLang="en-US" sz="38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利用量化圖表設計，快速了解記憶體使用率</a:t>
            </a:r>
          </a:p>
        </p:txBody>
      </p:sp>
      <p:sp>
        <p:nvSpPr>
          <p:cNvPr id="258" name="Shape 258"/>
          <p:cNvSpPr txBox="1"/>
          <p:nvPr/>
        </p:nvSpPr>
        <p:spPr>
          <a:xfrm>
            <a:off x="737355" y="1556791"/>
            <a:ext cx="10429949" cy="3047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381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2400" b="1" dirty="0">
                <a:solidFill>
                  <a:srgbClr val="2E2E2E"/>
                </a:solidFill>
                <a:latin typeface="微軟正黑體" pitchFamily="34" charset="-120"/>
                <a:ea typeface="微軟正黑體" pitchFamily="34" charset="-120"/>
              </a:rPr>
              <a:t>您可在此檢視記憶體與置換空間的使用率</a:t>
            </a:r>
            <a:r>
              <a:rPr lang="zh-TW" sz="2400" b="1" i="0" u="none" strike="noStrike" cap="none" dirty="0">
                <a:solidFill>
                  <a:srgbClr val="24406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：</a:t>
            </a:r>
          </a:p>
          <a:p>
            <a:pPr>
              <a:lnSpc>
                <a:spcPct val="110000"/>
              </a:lnSpc>
              <a:buClr>
                <a:srgbClr val="0F243E"/>
              </a:buClr>
              <a:buSzPct val="100000"/>
              <a:buFont typeface="Arial"/>
              <a:buChar char="•"/>
            </a:pPr>
            <a:r>
              <a:rPr lang="zh-TW" altLang="en-US" sz="2000" dirty="0" smtClean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sz="2000" dirty="0" smtClean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</a:rPr>
              <a:t>快</a:t>
            </a:r>
            <a:r>
              <a:rPr lang="zh-TW" sz="2000" dirty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</a:rPr>
              <a:t>取記憶體用於存放經常讀取的資料</a:t>
            </a:r>
            <a:r>
              <a:rPr lang="zh-TW" sz="2000" dirty="0" smtClean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lang="zh-TW" altLang="en-US" sz="2000" dirty="0" smtClean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</a:rPr>
              <a:t>這些</a:t>
            </a:r>
            <a:r>
              <a:rPr lang="zh-TW" sz="2000" dirty="0" smtClean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</a:rPr>
              <a:t>資料</a:t>
            </a:r>
            <a:r>
              <a:rPr lang="zh-TW" sz="2000" dirty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</a:rPr>
              <a:t>能夠直接從記憶體中</a:t>
            </a:r>
            <a:r>
              <a:rPr lang="zh-TW" sz="2000" dirty="0" smtClean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</a:rPr>
              <a:t>快速讀取</a:t>
            </a:r>
            <a:r>
              <a:rPr lang="zh-TW" sz="2000" dirty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</a:rPr>
              <a:t>而不須</a:t>
            </a:r>
            <a:r>
              <a:rPr lang="zh-TW" sz="2000" dirty="0" smtClean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</a:rPr>
              <a:t>經過</a:t>
            </a:r>
            <a:endParaRPr lang="en-US" altLang="zh-TW" sz="2000" dirty="0" smtClean="0">
              <a:solidFill>
                <a:srgbClr val="262626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10000"/>
              </a:lnSpc>
              <a:buClr>
                <a:srgbClr val="0F243E"/>
              </a:buClr>
              <a:buSzPct val="100000"/>
            </a:pPr>
            <a:r>
              <a:rPr lang="zh-TW" altLang="en-US" sz="2000" dirty="0" smtClean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lang="zh-TW" sz="2000" dirty="0" smtClean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</a:rPr>
              <a:t>磁碟</a:t>
            </a:r>
            <a:r>
              <a:rPr lang="zh-TW" sz="2000" dirty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</a:rPr>
              <a:t>。只有當整體記憶體不足時，才會釋放快取記憶體以維持整體效能。</a:t>
            </a:r>
          </a:p>
          <a:p>
            <a:pPr>
              <a:lnSpc>
                <a:spcPct val="110000"/>
              </a:lnSpc>
              <a:buClr>
                <a:srgbClr val="0F243E"/>
              </a:buClr>
              <a:buSzPct val="100000"/>
              <a:buFont typeface="Arial"/>
              <a:buChar char="•"/>
            </a:pPr>
            <a:r>
              <a:rPr lang="zh-TW" altLang="en-US" sz="2000" dirty="0" smtClean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sz="2000" dirty="0" smtClean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</a:rPr>
              <a:t>緩衝記憶體</a:t>
            </a:r>
            <a:r>
              <a:rPr lang="zh-TW" sz="2000" dirty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</a:rPr>
              <a:t>用於存放搬遷中的輸入與輸出資料，偶爾會用於儲存臨時資料，當搬遷</a:t>
            </a:r>
            <a:r>
              <a:rPr lang="zh-TW" sz="2000" dirty="0" smtClean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</a:rPr>
              <a:t>完成即</a:t>
            </a:r>
            <a:endParaRPr lang="en-US" altLang="zh-TW" sz="2000" dirty="0" smtClean="0">
              <a:solidFill>
                <a:srgbClr val="262626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10000"/>
              </a:lnSpc>
              <a:buClr>
                <a:srgbClr val="0F243E"/>
              </a:buClr>
              <a:buSzPct val="100000"/>
            </a:pPr>
            <a:r>
              <a:rPr lang="zh-TW" altLang="en-US" sz="2000" dirty="0" smtClean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lang="zh-TW" sz="2000" dirty="0" smtClean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</a:rPr>
              <a:t>會</a:t>
            </a:r>
            <a:r>
              <a:rPr lang="zh-TW" sz="2000" dirty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</a:rPr>
              <a:t>釋放記憶體</a:t>
            </a:r>
            <a:r>
              <a:rPr lang="zh-TW" sz="2000" dirty="0" smtClean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  <a:endParaRPr lang="zh-TW" sz="2000" dirty="0">
              <a:solidFill>
                <a:srgbClr val="262626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59" name="Shape 259"/>
          <p:cNvPicPr preferRelativeResize="0"/>
          <p:nvPr/>
        </p:nvPicPr>
        <p:blipFill>
          <a:blip r:embed="rId3">
            <a:alphaModFix/>
          </a:blip>
          <a:srcRect r="-113"/>
          <a:stretch>
            <a:fillRect/>
          </a:stretch>
        </p:blipFill>
        <p:spPr>
          <a:xfrm>
            <a:off x="2951934" y="3096544"/>
            <a:ext cx="7000924" cy="3047100"/>
          </a:xfrm>
          <a:prstGeom prst="roundRect">
            <a:avLst>
              <a:gd name="adj" fmla="val 2795"/>
            </a:avLst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自訂設計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637</TotalTime>
  <Words>1676</Words>
  <PresentationFormat>自訂</PresentationFormat>
  <Paragraphs>272</Paragraphs>
  <Slides>39</Slides>
  <Notes>36</Notes>
  <HiddenSlides>0</HiddenSlides>
  <MMClips>0</MMClips>
  <ScaleCrop>false</ScaleCrop>
  <HeadingPairs>
    <vt:vector size="4" baseType="variant">
      <vt:variant>
        <vt:lpstr>佈景主題</vt:lpstr>
      </vt:variant>
      <vt:variant>
        <vt:i4>3</vt:i4>
      </vt:variant>
      <vt:variant>
        <vt:lpstr>投影片標題</vt:lpstr>
      </vt:variant>
      <vt:variant>
        <vt:i4>39</vt:i4>
      </vt:variant>
    </vt:vector>
  </HeadingPairs>
  <TitlesOfParts>
    <vt:vector size="42" baseType="lpstr">
      <vt:lpstr>1_自訂設計</vt:lpstr>
      <vt:lpstr>Simple Light</vt:lpstr>
      <vt:lpstr>Simple Light</vt:lpstr>
      <vt:lpstr>投影片 1</vt:lpstr>
      <vt:lpstr>您的問題，我們解決： NAS 儲存架構日趨複雜，如何才能讓系統與效能問題一眼看穿 ?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Qboost 一鍵加速</vt:lpstr>
      <vt:lpstr>投影片 17</vt:lpstr>
      <vt:lpstr>投影片 18</vt:lpstr>
      <vt:lpstr>投影片 19</vt:lpstr>
      <vt:lpstr>投影片 20</vt:lpstr>
      <vt:lpstr>投影片 21</vt:lpstr>
      <vt:lpstr>投影片 22</vt:lpstr>
      <vt:lpstr>實機操作 Qboost </vt:lpstr>
      <vt:lpstr>投影片 24</vt:lpstr>
      <vt:lpstr>常見問題討論</vt:lpstr>
      <vt:lpstr>常見問題討論</vt:lpstr>
      <vt:lpstr>常見問題討論</vt:lpstr>
      <vt:lpstr>投影片 28</vt:lpstr>
      <vt:lpstr>您所知道的APP Center</vt:lpstr>
      <vt:lpstr>豐富且多樣化的應用程式</vt:lpstr>
      <vt:lpstr>多元資訊呈現方式</vt:lpstr>
      <vt:lpstr>智慧安裝 - 貼心設計公開</vt:lpstr>
      <vt:lpstr>智慧安裝 - 貼心設計公開 《安裝功能大PK》</vt:lpstr>
      <vt:lpstr>進階設定選項</vt:lpstr>
      <vt:lpstr>授權商店與憑證管理</vt:lpstr>
      <vt:lpstr>第三方社群來源</vt:lpstr>
      <vt:lpstr>合作夥伴募集</vt:lpstr>
      <vt:lpstr>投影片 38</vt:lpstr>
      <vt:lpstr>投影片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FannieChen</dc:creator>
  <cp:lastModifiedBy>ChrisTest</cp:lastModifiedBy>
  <cp:revision>75</cp:revision>
  <dcterms:modified xsi:type="dcterms:W3CDTF">2017-11-28T06:45:11Z</dcterms:modified>
</cp:coreProperties>
</file>