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3" r:id="rId1"/>
    <p:sldMasterId id="2147483684" r:id="rId2"/>
    <p:sldMasterId id="2147483685" r:id="rId3"/>
  </p:sldMasterIdLst>
  <p:notesMasterIdLst>
    <p:notesMasterId r:id="rId54"/>
  </p:notesMasterIdLst>
  <p:sldIdLst>
    <p:sldId id="256" r:id="rId4"/>
    <p:sldId id="257" r:id="rId5"/>
    <p:sldId id="304" r:id="rId6"/>
    <p:sldId id="305" r:id="rId7"/>
    <p:sldId id="306" r:id="rId8"/>
    <p:sldId id="307" r:id="rId9"/>
    <p:sldId id="261" r:id="rId10"/>
    <p:sldId id="262" r:id="rId11"/>
    <p:sldId id="263" r:id="rId12"/>
    <p:sldId id="264" r:id="rId13"/>
    <p:sldId id="266" r:id="rId14"/>
    <p:sldId id="265" r:id="rId15"/>
    <p:sldId id="267" r:id="rId16"/>
    <p:sldId id="314" r:id="rId17"/>
    <p:sldId id="31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311" r:id="rId27"/>
    <p:sldId id="280" r:id="rId28"/>
    <p:sldId id="281" r:id="rId29"/>
    <p:sldId id="297" r:id="rId30"/>
    <p:sldId id="298" r:id="rId31"/>
    <p:sldId id="269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312" r:id="rId48"/>
    <p:sldId id="300" r:id="rId49"/>
    <p:sldId id="302" r:id="rId50"/>
    <p:sldId id="301" r:id="rId51"/>
    <p:sldId id="315" r:id="rId52"/>
    <p:sldId id="313" r:id="rId5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3F3F3"/>
    <a:srgbClr val="F7F7F7"/>
    <a:srgbClr val="177FB9"/>
    <a:srgbClr val="126CBE"/>
    <a:srgbClr val="096738"/>
    <a:srgbClr val="008A3B"/>
    <a:srgbClr val="DA04B6"/>
    <a:srgbClr val="BC14B4"/>
    <a:srgbClr val="EB3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37" autoAdjust="0"/>
  </p:normalViewPr>
  <p:slideViewPr>
    <p:cSldViewPr>
      <p:cViewPr>
        <p:scale>
          <a:sx n="80" d="100"/>
          <a:sy n="80" d="100"/>
        </p:scale>
        <p:origin x="-882" y="-2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7" d="100"/>
          <a:sy n="107" d="100"/>
        </p:scale>
        <p:origin x="-4416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ct val="116666"/>
              <a:buChar char="●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0" marR="0" lvl="1" indent="228600" algn="l" rtl="0">
              <a:spcBef>
                <a:spcPts val="0"/>
              </a:spcBef>
              <a:buSzPct val="116666"/>
              <a:buChar char="○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0" marR="0" lvl="2" indent="457200" algn="l" rtl="0">
              <a:spcBef>
                <a:spcPts val="0"/>
              </a:spcBef>
              <a:buSzPct val="116666"/>
              <a:buChar char="■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0" marR="0" lvl="3" indent="685800" algn="l" rtl="0">
              <a:spcBef>
                <a:spcPts val="0"/>
              </a:spcBef>
              <a:buSzPct val="116666"/>
              <a:buChar char="●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0" marR="0" lvl="4" indent="914400" algn="l" rtl="0">
              <a:spcBef>
                <a:spcPts val="0"/>
              </a:spcBef>
              <a:buSzPct val="116666"/>
              <a:buChar char="○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43000" algn="l" rtl="0">
              <a:spcBef>
                <a:spcPts val="0"/>
              </a:spcBef>
              <a:buSzPct val="116666"/>
              <a:buChar char="■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0" marR="0" lvl="6" indent="1371600" algn="l" rtl="0">
              <a:spcBef>
                <a:spcPts val="0"/>
              </a:spcBef>
              <a:buSzPct val="116666"/>
              <a:buChar char="●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0" marR="0" lvl="7" indent="1600200" algn="l" rtl="0">
              <a:spcBef>
                <a:spcPts val="0"/>
              </a:spcBef>
              <a:buSzPct val="116666"/>
              <a:buChar char="○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0" marR="0" lvl="8" indent="1828800" algn="l" rtl="0">
              <a:spcBef>
                <a:spcPts val="0"/>
              </a:spcBef>
              <a:buSzPct val="116666"/>
              <a:buChar char="■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768626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4921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Demo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Demo -VNC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Demo - Audio out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Shape 47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Demo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Shape 48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Demo - 輸入法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Shape 66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Shape 66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Shape 53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加各</a:t>
            </a:r>
            <a:r>
              <a:rPr lang="en-US" altLang="zh-TW" dirty="0" smtClean="0"/>
              <a:t>station icon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Shape 54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Shape 54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Shape 55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Shape 56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Shape 57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Demo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Shape 58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Shape 60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Demo audio passthrough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Shape 62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Shape 62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Shape 6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Demo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Shape 64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Demo pairing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Shape 65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Shape 68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Shape 70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Shape 69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4921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你有多久沒有使用家中的電腦？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自從有智慧手機後，家裡的電腦很少開啟了。但沒有電腦又不行，有些工具需要在電腦上才可以使用。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我只需要儲存空間，及偶爾用一下電腦上的工具，例如：報稅時，需要安裝電子報稅軟體。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能不能用舊的螢幕，喇叭，搭配NAS的儲存，解決我現在的問題，我不想再多買電腦，佔空間，又浪費錢。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SzPct val="33333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85714"/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66666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66666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66666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66666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66666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66666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66666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66666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0" y="142857"/>
            <a:ext cx="9144000" cy="4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75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75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75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75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75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75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75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75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142843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27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E79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19050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15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851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900" marR="0" lvl="1" indent="63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-317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-127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-127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cover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C:\Users\Han Tsai\Desktop\HD_直播\Cover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-71470" y="-80404"/>
            <a:ext cx="9286940" cy="52239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6858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2786075" y="2000250"/>
            <a:ext cx="5383500" cy="145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ubTitle" idx="1"/>
          </p:nvPr>
        </p:nvSpPr>
        <p:spPr>
          <a:xfrm>
            <a:off x="2428860" y="3413020"/>
            <a:ext cx="5697900" cy="43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400" i="0" u="none" strike="noStrike" cap="none">
                <a:solidFill>
                  <a:srgbClr val="002060"/>
                </a:solidFill>
              </a:defRPr>
            </a:lvl1pPr>
            <a:lvl2pPr marL="742950" marR="0" lvl="1" indent="-28575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2pPr>
            <a:lvl3pPr marL="1143000" marR="0" lvl="2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3pPr>
            <a:lvl4pPr marL="1600200" marR="0" lvl="3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800" i="0" u="none" strike="noStrike" cap="none">
                <a:solidFill>
                  <a:schemeClr val="lt1"/>
                </a:solidFill>
              </a:defRPr>
            </a:lvl4pPr>
            <a:lvl5pPr marL="2057400" marR="0" lvl="4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600" i="0" u="none" strike="noStrike" cap="none">
                <a:solidFill>
                  <a:schemeClr val="lt1"/>
                </a:solidFill>
              </a:defRPr>
            </a:lvl5pPr>
            <a:lvl6pPr marL="2514600" marR="0" lvl="5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6pPr>
            <a:lvl7pPr marL="2971800" marR="0" lvl="6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7pPr>
            <a:lvl8pPr marL="3429000" marR="0" lvl="7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8pPr>
            <a:lvl9pPr marL="3886200" marR="0" lvl="8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 dirty="0"/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400" i="0" u="none" strike="noStrike" cap="none">
                <a:solidFill>
                  <a:srgbClr val="002060"/>
                </a:solidFill>
              </a:defRPr>
            </a:lvl1pPr>
            <a:lvl2pPr marL="742950" marR="0" lvl="1" indent="-28575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2pPr>
            <a:lvl3pPr marL="1143000" marR="0" lvl="2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3pPr>
            <a:lvl4pPr marL="1600200" marR="0" lvl="3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800" i="0" u="none" strike="noStrike" cap="none">
                <a:solidFill>
                  <a:schemeClr val="lt1"/>
                </a:solidFill>
              </a:defRPr>
            </a:lvl4pPr>
            <a:lvl5pPr marL="2057400" marR="0" lvl="4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600" i="0" u="none" strike="noStrike" cap="none">
                <a:solidFill>
                  <a:schemeClr val="lt1"/>
                </a:solidFill>
              </a:defRPr>
            </a:lvl5pPr>
            <a:lvl6pPr marL="2514600" marR="0" lvl="5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6pPr>
            <a:lvl7pPr marL="2971800" marR="0" lvl="6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7pPr>
            <a:lvl8pPr marL="3429000" marR="0" lvl="7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8pPr>
            <a:lvl9pPr marL="3886200" marR="0" lvl="8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ctrTitle"/>
          </p:nvPr>
        </p:nvSpPr>
        <p:spPr>
          <a:xfrm>
            <a:off x="2500298" y="1598613"/>
            <a:ext cx="5958000" cy="133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200" cy="13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888888"/>
              </a:buClr>
              <a:buSzPct val="100000"/>
              <a:buNone/>
              <a:defRPr sz="2400" i="0" u="none" strike="noStrike" cap="none">
                <a:solidFill>
                  <a:srgbClr val="888888"/>
                </a:solidFill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spcBef>
                <a:spcPts val="360"/>
              </a:spcBef>
              <a:buClr>
                <a:srgbClr val="888888"/>
              </a:buClr>
              <a:buSzPct val="100000"/>
              <a:buNone/>
              <a:defRPr sz="18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SzPct val="100000"/>
              <a:buNone/>
              <a:defRPr sz="16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bod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267625" y="1143000"/>
            <a:ext cx="8590800" cy="34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2200" i="0" u="none" strike="noStrike" cap="none">
                <a:solidFill>
                  <a:srgbClr val="262626"/>
                </a:solidFill>
              </a:defRPr>
            </a:lvl1pPr>
            <a:lvl2pPr marL="742950" marR="0" lvl="1" indent="-171450" algn="l" rtl="0">
              <a:spcBef>
                <a:spcPts val="360"/>
              </a:spcBef>
              <a:buClr>
                <a:srgbClr val="262626"/>
              </a:buClr>
              <a:buChar char="–"/>
              <a:defRPr i="0" u="none" strike="noStrike" cap="none">
                <a:solidFill>
                  <a:srgbClr val="262626"/>
                </a:solidFill>
              </a:defRPr>
            </a:lvl2pPr>
            <a:lvl3pPr marL="1143000" marR="0" lvl="2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•"/>
              <a:defRPr sz="1800" i="0" u="none" strike="noStrike" cap="none">
                <a:solidFill>
                  <a:srgbClr val="262626"/>
                </a:solidFill>
              </a:defRPr>
            </a:lvl3pPr>
            <a:lvl4pPr marL="1600200" marR="0" lvl="3" indent="-139700" algn="l" rtl="0">
              <a:spcBef>
                <a:spcPts val="280"/>
              </a:spcBef>
              <a:buClr>
                <a:srgbClr val="262626"/>
              </a:buClr>
              <a:buSzPct val="100000"/>
              <a:buChar char="–"/>
              <a:defRPr sz="1600" i="0" u="none" strike="noStrike" cap="none">
                <a:solidFill>
                  <a:srgbClr val="262626"/>
                </a:solidFill>
              </a:defRPr>
            </a:lvl4pPr>
            <a:lvl5pPr marL="2057400" marR="0" lvl="4" indent="-152400" algn="l" rtl="0">
              <a:spcBef>
                <a:spcPts val="240"/>
              </a:spcBef>
              <a:buClr>
                <a:srgbClr val="262626"/>
              </a:buClr>
              <a:buSzPct val="100000"/>
              <a:buChar char="»"/>
              <a:defRPr sz="1400" i="0" u="none" strike="noStrike" cap="none">
                <a:solidFill>
                  <a:srgbClr val="262626"/>
                </a:solidFill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156125" y="206375"/>
            <a:ext cx="87024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ctrTitle"/>
          </p:nvPr>
        </p:nvSpPr>
        <p:spPr>
          <a:xfrm>
            <a:off x="2500298" y="928677"/>
            <a:ext cx="59580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200" cy="13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888888"/>
              </a:buClr>
              <a:buSzPct val="100000"/>
              <a:buNone/>
              <a:defRPr sz="2400" i="0" u="none" strike="noStrike" cap="none">
                <a:solidFill>
                  <a:srgbClr val="888888"/>
                </a:solidFill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360"/>
              </a:spcBef>
              <a:buClr>
                <a:srgbClr val="888888"/>
              </a:buClr>
              <a:buSzPct val="100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208007" y="220702"/>
            <a:ext cx="8640900" cy="779400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0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290017" y="282399"/>
            <a:ext cx="8487000" cy="65880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rgbClr val="FFFFFF"/>
              </a:gs>
            </a:gsLst>
            <a:lin ang="8100019" scaled="0"/>
          </a:gradFill>
          <a:ln w="158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285720" y="285734"/>
            <a:ext cx="85011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 b="1">
              <a:solidFill>
                <a:srgbClr val="002060"/>
              </a:solidFill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327100" y="1200150"/>
            <a:ext cx="835980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262626"/>
              </a:buClr>
              <a:buSzPct val="100000"/>
              <a:buChar char="•"/>
              <a:defRPr sz="2200" i="0" u="none" strike="noStrike" cap="none">
                <a:solidFill>
                  <a:srgbClr val="262626"/>
                </a:solidFill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Char char="–"/>
              <a:defRPr sz="20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18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600" i="0" u="none" strike="noStrike" cap="none">
                <a:solidFill>
                  <a:srgbClr val="262626"/>
                </a:solidFill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»"/>
              <a:defRPr sz="1400" i="0" u="none" strike="noStrike" cap="none">
                <a:solidFill>
                  <a:srgbClr val="262626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wo 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208007" y="220702"/>
            <a:ext cx="8640900" cy="779400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0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290017" y="282399"/>
            <a:ext cx="8487000" cy="65880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rgbClr val="FFFFFF"/>
              </a:gs>
            </a:gsLst>
            <a:lin ang="8100019" scaled="0"/>
          </a:gradFill>
          <a:ln w="158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285720" y="285734"/>
            <a:ext cx="85011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 b="1">
              <a:solidFill>
                <a:srgbClr val="002060"/>
              </a:solidFill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41300" algn="l" rtl="0">
              <a:spcBef>
                <a:spcPts val="0"/>
              </a:spcBef>
              <a:buClr>
                <a:srgbClr val="262626"/>
              </a:buClr>
              <a:buSzPct val="100000"/>
              <a:buChar char="•"/>
              <a:defRPr sz="1600" i="0" u="none" strike="noStrike" cap="none">
                <a:solidFill>
                  <a:srgbClr val="262626"/>
                </a:solidFill>
              </a:defRPr>
            </a:lvl1pPr>
            <a:lvl2pPr marL="742950" marR="0" lvl="1" indent="-209550" algn="l" rtl="0">
              <a:spcBef>
                <a:spcPts val="0"/>
              </a:spcBef>
              <a:buClr>
                <a:srgbClr val="262626"/>
              </a:buClr>
              <a:buSzPct val="100000"/>
              <a:buChar char="–"/>
              <a:defRPr sz="1200" i="0" u="none" strike="noStrike" cap="none">
                <a:solidFill>
                  <a:srgbClr val="262626"/>
                </a:solidFill>
              </a:defRPr>
            </a:lvl2pPr>
            <a:lvl3pPr marL="1143000" marR="0" lvl="2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•"/>
              <a:defRPr sz="1200" i="0" u="none" strike="noStrike" cap="none">
                <a:solidFill>
                  <a:srgbClr val="262626"/>
                </a:solidFill>
              </a:defRPr>
            </a:lvl3pPr>
            <a:lvl4pPr marL="1600200" marR="0" lvl="3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–"/>
              <a:defRPr sz="1200" i="0" u="none" strike="noStrike" cap="none">
                <a:solidFill>
                  <a:srgbClr val="262626"/>
                </a:solidFill>
              </a:defRPr>
            </a:lvl4pPr>
            <a:lvl5pPr marL="2057400" marR="0" lvl="4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»"/>
              <a:defRPr sz="1200" i="0" u="none" strike="noStrike" cap="none">
                <a:solidFill>
                  <a:srgbClr val="262626"/>
                </a:solidFill>
              </a:defRPr>
            </a:lvl5pPr>
            <a:lvl6pPr marL="2514600" marR="0" lvl="5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7pPr>
            <a:lvl8pPr marL="3429000" marR="0" lvl="7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8pPr>
            <a:lvl9pPr marL="3886200" marR="0" lvl="8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41300" algn="l" rtl="0">
              <a:spcBef>
                <a:spcPts val="0"/>
              </a:spcBef>
              <a:buClr>
                <a:srgbClr val="262626"/>
              </a:buClr>
              <a:buSzPct val="100000"/>
              <a:buChar char="•"/>
              <a:defRPr sz="1600" i="0" u="none" strike="noStrike" cap="none">
                <a:solidFill>
                  <a:srgbClr val="262626"/>
                </a:solidFill>
              </a:defRPr>
            </a:lvl1pPr>
            <a:lvl2pPr marL="742950" marR="0" lvl="1" indent="-209550" algn="l" rtl="0">
              <a:spcBef>
                <a:spcPts val="0"/>
              </a:spcBef>
              <a:buClr>
                <a:srgbClr val="262626"/>
              </a:buClr>
              <a:buSzPct val="100000"/>
              <a:buChar char="–"/>
              <a:defRPr sz="1200" i="0" u="none" strike="noStrike" cap="none">
                <a:solidFill>
                  <a:srgbClr val="262626"/>
                </a:solidFill>
              </a:defRPr>
            </a:lvl2pPr>
            <a:lvl3pPr marL="1143000" marR="0" lvl="2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•"/>
              <a:defRPr sz="1200" i="0" u="none" strike="noStrike" cap="none">
                <a:solidFill>
                  <a:srgbClr val="262626"/>
                </a:solidFill>
              </a:defRPr>
            </a:lvl3pPr>
            <a:lvl4pPr marL="1600200" marR="0" lvl="3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–"/>
              <a:defRPr sz="1200" i="0" u="none" strike="noStrike" cap="none">
                <a:solidFill>
                  <a:srgbClr val="262626"/>
                </a:solidFill>
              </a:defRPr>
            </a:lvl4pPr>
            <a:lvl5pPr marL="2057400" marR="0" lvl="4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»"/>
              <a:defRPr sz="1200" i="0" u="none" strike="noStrike" cap="none">
                <a:solidFill>
                  <a:srgbClr val="262626"/>
                </a:solidFill>
              </a:defRPr>
            </a:lvl5pPr>
            <a:lvl6pPr marL="2514600" marR="0" lvl="5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7pPr>
            <a:lvl8pPr marL="3429000" marR="0" lvl="7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8pPr>
            <a:lvl9pPr marL="3886200" marR="0" lvl="8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1357289" y="3305175"/>
            <a:ext cx="6501000" cy="102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40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1357289" y="2179638"/>
            <a:ext cx="6501000" cy="112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SzPct val="100000"/>
              <a:buNone/>
              <a:defRPr sz="1800" i="0" u="none" strike="noStrike" cap="none">
                <a:solidFill>
                  <a:srgbClr val="888888"/>
                </a:solidFill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SzPct val="100000"/>
              <a:buNone/>
              <a:defRPr sz="1600" i="0" u="none" strike="noStrike" cap="none">
                <a:solidFill>
                  <a:srgbClr val="888888"/>
                </a:solidFill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兩項物件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208007" y="220702"/>
            <a:ext cx="8640900" cy="779400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0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290017" y="282399"/>
            <a:ext cx="8487000" cy="65880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rgbClr val="FFFFFF"/>
              </a:gs>
            </a:gsLst>
            <a:lin ang="8100019" scaled="0"/>
          </a:gradFill>
          <a:ln w="158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Shape 160"/>
          <p:cNvSpPr txBox="1"/>
          <p:nvPr/>
        </p:nvSpPr>
        <p:spPr>
          <a:xfrm>
            <a:off x="285720" y="285734"/>
            <a:ext cx="85011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 b="1">
              <a:solidFill>
                <a:srgbClr val="002060"/>
              </a:solidFill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267625" y="1200150"/>
            <a:ext cx="422820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262626"/>
              </a:buClr>
              <a:buSzPct val="100000"/>
              <a:buChar char="•"/>
              <a:defRPr sz="2400" i="0" u="none" strike="noStrike" cap="none">
                <a:solidFill>
                  <a:srgbClr val="262626"/>
                </a:solidFill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Char char="–"/>
              <a:defRPr sz="20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20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800" i="0" u="none" strike="noStrike" cap="none">
                <a:solidFill>
                  <a:srgbClr val="262626"/>
                </a:solidFill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»"/>
              <a:defRPr sz="1600" i="0" u="none" strike="noStrike" cap="none">
                <a:solidFill>
                  <a:srgbClr val="262626"/>
                </a:solidFill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Shape 165"/>
          <p:cNvSpPr txBox="1">
            <a:spLocks noGrp="1"/>
          </p:cNvSpPr>
          <p:nvPr>
            <p:ph type="body" idx="2"/>
          </p:nvPr>
        </p:nvSpPr>
        <p:spPr>
          <a:xfrm>
            <a:off x="4654533" y="1200150"/>
            <a:ext cx="403860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262626"/>
              </a:buClr>
              <a:buSzPct val="100000"/>
              <a:buChar char="•"/>
              <a:defRPr sz="2400" i="0" u="none" strike="noStrike" cap="none">
                <a:solidFill>
                  <a:srgbClr val="262626"/>
                </a:solidFill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Char char="–"/>
              <a:defRPr sz="20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20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800" i="0" u="none" strike="noStrike" cap="none">
                <a:solidFill>
                  <a:srgbClr val="262626"/>
                </a:solidFill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»"/>
              <a:defRPr sz="1600" i="0" u="none" strike="noStrike" cap="none">
                <a:solidFill>
                  <a:srgbClr val="262626"/>
                </a:solidFill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左側１項物件 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208007" y="220702"/>
            <a:ext cx="8640900" cy="779400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0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290017" y="282399"/>
            <a:ext cx="8487000" cy="65880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rgbClr val="FFFFFF"/>
              </a:gs>
            </a:gsLst>
            <a:lin ang="8100019" scaled="0"/>
          </a:gradFill>
          <a:ln w="158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Shape 169"/>
          <p:cNvSpPr txBox="1"/>
          <p:nvPr/>
        </p:nvSpPr>
        <p:spPr>
          <a:xfrm>
            <a:off x="285720" y="285734"/>
            <a:ext cx="85011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 b="1">
              <a:solidFill>
                <a:srgbClr val="002060"/>
              </a:solidFill>
            </a:endParaRPr>
          </a:p>
        </p:txBody>
      </p:sp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267625" y="1200150"/>
            <a:ext cx="373950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262626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208007" y="220702"/>
            <a:ext cx="8640900" cy="779400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0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290017" y="282399"/>
            <a:ext cx="8487000" cy="65880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rgbClr val="FFFFFF"/>
              </a:gs>
            </a:gsLst>
            <a:lin ang="8100019" scaled="0"/>
          </a:gradFill>
          <a:ln w="158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285720" y="285734"/>
            <a:ext cx="85011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 b="1">
              <a:solidFill>
                <a:srgbClr val="002060"/>
              </a:solidFill>
            </a:endParaRPr>
          </a:p>
        </p:txBody>
      </p:sp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0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3894450" y="204800"/>
            <a:ext cx="4792200" cy="438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rgbClr val="262626"/>
              </a:buClr>
              <a:buSzPct val="100000"/>
              <a:buChar char="•"/>
              <a:defRPr sz="2800" i="0" u="none" strike="noStrike" cap="none">
                <a:solidFill>
                  <a:srgbClr val="262626"/>
                </a:solidFill>
              </a:defRPr>
            </a:lvl1pPr>
            <a:lvl2pPr marL="742950" marR="0" lvl="1" indent="-133350" algn="l" rtl="0">
              <a:spcBef>
                <a:spcPts val="480"/>
              </a:spcBef>
              <a:buClr>
                <a:srgbClr val="262626"/>
              </a:buClr>
              <a:buSzPct val="100000"/>
              <a:buChar char="–"/>
              <a:defRPr sz="24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20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800" i="0" u="none" strike="noStrike" cap="none">
                <a:solidFill>
                  <a:srgbClr val="262626"/>
                </a:solidFill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»"/>
              <a:defRPr sz="1800" i="0" u="none" strike="noStrike" cap="none">
                <a:solidFill>
                  <a:srgbClr val="262626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363900" cy="351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rgbClr val="262626"/>
              </a:buClr>
              <a:buSzPct val="100000"/>
              <a:buNone/>
              <a:defRPr sz="1400" i="0" u="none" strike="noStrike" cap="none">
                <a:solidFill>
                  <a:srgbClr val="262626"/>
                </a:solidFill>
              </a:defRPr>
            </a:lvl1pPr>
            <a:lvl2pPr marL="457200" marR="0" lvl="1" indent="0" algn="l" rtl="0">
              <a:spcBef>
                <a:spcPts val="240"/>
              </a:spcBef>
              <a:buClr>
                <a:srgbClr val="262626"/>
              </a:buClr>
              <a:buSzPct val="100000"/>
              <a:buNone/>
              <a:defRPr sz="1200" i="0" u="none" strike="noStrike" cap="none">
                <a:solidFill>
                  <a:srgbClr val="262626"/>
                </a:solidFill>
              </a:defRPr>
            </a:lvl2pPr>
            <a:lvl3pPr marL="914400" marR="0" lvl="2" indent="0" algn="l" rtl="0">
              <a:spcBef>
                <a:spcPts val="200"/>
              </a:spcBef>
              <a:buClr>
                <a:srgbClr val="262626"/>
              </a:buClr>
              <a:buSzPct val="100000"/>
              <a:buNone/>
              <a:defRPr sz="1000" i="0" u="none" strike="noStrike" cap="none">
                <a:solidFill>
                  <a:srgbClr val="262626"/>
                </a:solidFill>
              </a:defRPr>
            </a:lvl3pPr>
            <a:lvl4pPr marL="1371600" marR="0" lvl="3" indent="0" algn="l" rtl="0">
              <a:spcBef>
                <a:spcPts val="180"/>
              </a:spcBef>
              <a:buClr>
                <a:srgbClr val="262626"/>
              </a:buClr>
              <a:buSzPct val="100000"/>
              <a:buNone/>
              <a:defRPr sz="900" i="0" u="none" strike="noStrike" cap="none">
                <a:solidFill>
                  <a:srgbClr val="262626"/>
                </a:solidFill>
              </a:defRPr>
            </a:lvl4pPr>
            <a:lvl5pPr marL="1828800" marR="0" lvl="4" indent="0" algn="l" rtl="0">
              <a:spcBef>
                <a:spcPts val="180"/>
              </a:spcBef>
              <a:buClr>
                <a:srgbClr val="262626"/>
              </a:buClr>
              <a:buSzPct val="100000"/>
              <a:buNone/>
              <a:defRPr sz="900" i="0" u="none" strike="noStrike" cap="none">
                <a:solidFill>
                  <a:srgbClr val="262626"/>
                </a:solidFill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SzPct val="100000"/>
              <a:buNone/>
              <a:defRPr sz="900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SzPct val="100000"/>
              <a:buNone/>
              <a:defRPr sz="900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SzPct val="100000"/>
              <a:buNone/>
              <a:defRPr sz="900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SzPct val="100000"/>
              <a:buNone/>
              <a:defRPr sz="9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cover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C:\Users\Han Tsai\Desktop\HD_直播\Cover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-71470" y="-80404"/>
            <a:ext cx="9286940" cy="522390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 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只有標題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2578850" y="2319450"/>
            <a:ext cx="4981800" cy="111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物件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539550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571470" y="1357303"/>
            <a:ext cx="8001000" cy="342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06400" marR="0" lvl="0" indent="139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38198" marR="0" lvl="1" indent="11430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70000" marR="0" lvl="2" indent="101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01798" marR="0" lvl="3" indent="15240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58998" marR="0" lvl="4" indent="15240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616198" marR="0" lvl="5" indent="15240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073398" marR="0" lvl="6" indent="15240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530598" marR="0" lvl="7" indent="15240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987798" marR="0" lvl="8" indent="15240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279546" y="4635135"/>
            <a:ext cx="273600" cy="264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923"/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SzPct val="26923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SzPct val="26923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SzPct val="26923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SzPct val="26923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SzPct val="26923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SzPct val="26923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SzPct val="26923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SzPct val="26923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64285"/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5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0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37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8333"/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8333"/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8333"/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8333"/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8333"/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8333"/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8333"/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8333"/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8333"/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8000" cy="33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9166"/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29166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29166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29166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29166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29166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29166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29166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29166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Han Tsai\Desktop\HD_直播\Cover_main_1.jp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8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58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6" r:id="rId4"/>
    <p:sldLayoutId id="214748365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Han Tsai\Desktop\HD_直播\Cover_main_1.jp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8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Font typeface="Microsoft JhengHei"/>
              <a:buNone/>
              <a:defRPr sz="3600" b="1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327100" y="1200150"/>
            <a:ext cx="835980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262626"/>
              </a:buClr>
              <a:buSzPct val="100000"/>
              <a:buFont typeface="Microsoft JhengHei"/>
              <a:buChar char="•"/>
              <a:defRPr sz="2200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Font typeface="Microsoft JhengHei"/>
              <a:buChar char="–"/>
              <a:defRPr sz="2000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Font typeface="Microsoft JhengHei"/>
              <a:buChar char="•"/>
              <a:defRPr sz="1800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Font typeface="Microsoft JhengHei"/>
              <a:buChar char="–"/>
              <a:defRPr sz="1600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Font typeface="Microsoft JhengHei"/>
              <a:buChar char="»"/>
              <a:defRPr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Microsoft JhengHei"/>
              <a:buChar char="•"/>
              <a:defRPr sz="12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Microsoft JhengHei"/>
              <a:buChar char="•"/>
              <a:defRPr sz="10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Microsoft JhengHei"/>
              <a:buChar char="•"/>
              <a:defRPr sz="10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Microsoft JhengHei"/>
              <a:buChar char="•"/>
              <a:defRPr sz="10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 dirty="0"/>
          </a:p>
        </p:txBody>
      </p:sp>
      <p:sp>
        <p:nvSpPr>
          <p:cNvPr id="107" name="Shape 10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C:\Users\Han Tsai\Desktop\HD_直播\Cover_main_1.jpg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470" y="-80404"/>
            <a:ext cx="9286940" cy="5223904"/>
          </a:xfrm>
          <a:prstGeom prst="rect">
            <a:avLst/>
          </a:prstGeom>
        </p:spPr>
      </p:pic>
      <p:sp>
        <p:nvSpPr>
          <p:cNvPr id="7" name="平行四邊形 6"/>
          <p:cNvSpPr/>
          <p:nvPr/>
        </p:nvSpPr>
        <p:spPr>
          <a:xfrm>
            <a:off x="4500562" y="1142990"/>
            <a:ext cx="5715040" cy="714380"/>
          </a:xfrm>
          <a:prstGeom prst="parallelogram">
            <a:avLst>
              <a:gd name="adj" fmla="val 58153"/>
            </a:avLst>
          </a:prstGeom>
          <a:solidFill>
            <a:srgbClr val="00518E">
              <a:alpha val="39000"/>
            </a:srgbClr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平行四邊形 7"/>
          <p:cNvSpPr/>
          <p:nvPr/>
        </p:nvSpPr>
        <p:spPr>
          <a:xfrm>
            <a:off x="4429124" y="1071552"/>
            <a:ext cx="5715040" cy="714380"/>
          </a:xfrm>
          <a:prstGeom prst="parallelogram">
            <a:avLst>
              <a:gd name="adj" fmla="val 58153"/>
            </a:avLst>
          </a:prstGeom>
          <a:solidFill>
            <a:srgbClr val="DA04B6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129"/>
          <p:cNvSpPr txBox="1"/>
          <p:nvPr/>
        </p:nvSpPr>
        <p:spPr>
          <a:xfrm>
            <a:off x="4071934" y="1000114"/>
            <a:ext cx="4929222" cy="8572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4700" b="1" dirty="0" smtClean="0">
                <a:solidFill>
                  <a:schemeClr val="bg1"/>
                </a:solidFill>
              </a:rPr>
              <a:t>HD Station</a:t>
            </a:r>
            <a:endParaRPr lang="en" sz="4700" b="1" dirty="0">
              <a:solidFill>
                <a:schemeClr val="bg1"/>
              </a:solidFill>
            </a:endParaRPr>
          </a:p>
        </p:txBody>
      </p:sp>
      <p:sp>
        <p:nvSpPr>
          <p:cNvPr id="6" name="Shape 129"/>
          <p:cNvSpPr txBox="1"/>
          <p:nvPr/>
        </p:nvSpPr>
        <p:spPr>
          <a:xfrm>
            <a:off x="3357454" y="1928820"/>
            <a:ext cx="7143900" cy="5714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b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altLang="zh-TW" sz="3700" b="1" dirty="0" err="1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HybridDesk</a:t>
            </a:r>
            <a:r>
              <a:rPr lang="en-US" altLang="zh-TW" sz="3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 </a:t>
            </a:r>
            <a:r>
              <a:rPr lang="en-US" altLang="zh-TW" sz="37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Station</a:t>
            </a:r>
            <a:endParaRPr lang="en-US" altLang="zh-TW" sz="37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214282" y="14285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</a:rPr>
              <a:t>HD Station</a:t>
            </a:r>
          </a:p>
        </p:txBody>
      </p:sp>
      <p:sp>
        <p:nvSpPr>
          <p:cNvPr id="313" name="Shape 313"/>
          <p:cNvSpPr txBox="1"/>
          <p:nvPr/>
        </p:nvSpPr>
        <p:spPr>
          <a:xfrm>
            <a:off x="1104150" y="642924"/>
            <a:ext cx="6827400" cy="9081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01600" marR="101600" lvl="0" indent="0" algn="ctr" rtl="0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42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QNAP </a:t>
            </a:r>
            <a:r>
              <a:rPr lang="en-US" sz="4200" b="1" dirty="0" err="1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QvPC</a:t>
            </a:r>
            <a:r>
              <a:rPr lang="en-US" sz="42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 </a:t>
            </a:r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technology</a:t>
            </a:r>
            <a:endParaRPr lang="en-US" sz="42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pic>
        <p:nvPicPr>
          <p:cNvPr id="7" name="Picture 2" descr="C:\Users\Han Tsai\Desktop\HD_直播\MPNITO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218194"/>
            <a:ext cx="3205073" cy="2496696"/>
          </a:xfrm>
          <a:prstGeom prst="rect">
            <a:avLst/>
          </a:prstGeom>
          <a:noFill/>
        </p:spPr>
      </p:pic>
      <p:pic>
        <p:nvPicPr>
          <p:cNvPr id="9218" name="Picture 2" descr="C:\Users\Han Tsai\Desktop\HD_直播\KEYBOAR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4774542"/>
            <a:ext cx="2500330" cy="226100"/>
          </a:xfrm>
          <a:prstGeom prst="rect">
            <a:avLst/>
          </a:prstGeom>
          <a:noFill/>
        </p:spPr>
      </p:pic>
      <p:sp>
        <p:nvSpPr>
          <p:cNvPr id="9" name="平行四邊形 8"/>
          <p:cNvSpPr/>
          <p:nvPr/>
        </p:nvSpPr>
        <p:spPr>
          <a:xfrm>
            <a:off x="571472" y="1643056"/>
            <a:ext cx="7984171" cy="428628"/>
          </a:xfrm>
          <a:prstGeom prst="parallelogram">
            <a:avLst>
              <a:gd name="adj" fmla="val 60777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平行四邊形 10"/>
          <p:cNvSpPr/>
          <p:nvPr/>
        </p:nvSpPr>
        <p:spPr>
          <a:xfrm>
            <a:off x="870721" y="1571619"/>
            <a:ext cx="7405607" cy="428628"/>
          </a:xfrm>
          <a:prstGeom prst="parallelogram">
            <a:avLst>
              <a:gd name="adj" fmla="val 55727"/>
            </a:avLst>
          </a:prstGeom>
          <a:solidFill>
            <a:srgbClr val="303F97"/>
          </a:solidFill>
          <a:ln>
            <a:solidFill>
              <a:srgbClr val="303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366362" y="1378794"/>
            <a:ext cx="6420348" cy="621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70000"/>
              </a:lnSpc>
              <a:spcBef>
                <a:spcPts val="1100"/>
              </a:spcBef>
              <a:spcAft>
                <a:spcPts val="1900"/>
              </a:spcAft>
            </a:pPr>
            <a:r>
              <a:rPr 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Desktop view on an external monitor via HDMI/DP</a:t>
            </a:r>
            <a:endParaRPr lang="en-US" sz="23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pic>
        <p:nvPicPr>
          <p:cNvPr id="13" name="Shape 191" descr="The-QNAP-TS-253A-TS-453B-and-TS-653B-NAS-for-Plex-DLNA-VM-Home-and-Business-4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7752" y="2714626"/>
            <a:ext cx="3202220" cy="200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9" name="Picture 3" descr="C:\Users\Han Tsai\Desktop\HD_直播\mous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48" y="4500576"/>
            <a:ext cx="932164" cy="292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1357290" y="1142990"/>
            <a:ext cx="6500858" cy="3857652"/>
          </a:xfrm>
          <a:prstGeom prst="roundRect">
            <a:avLst>
              <a:gd name="adj" fmla="val 11495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Shape 343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200" dirty="0">
                <a:latin typeface="Calibri" pitchFamily="34" charset="0"/>
                <a:ea typeface="微軟正黑體" pitchFamily="34" charset="-120"/>
              </a:rPr>
              <a:t>HD </a:t>
            </a:r>
            <a:r>
              <a:rPr lang="en-US" sz="4200" dirty="0" smtClean="0">
                <a:latin typeface="Calibri" pitchFamily="34" charset="0"/>
                <a:ea typeface="微軟正黑體" pitchFamily="34" charset="-120"/>
              </a:rPr>
              <a:t>Station</a:t>
            </a:r>
            <a:endParaRPr lang="en-US" sz="4200" dirty="0">
              <a:latin typeface="Calibri" pitchFamily="34" charset="0"/>
              <a:ea typeface="微軟正黑體" pitchFamily="34" charset="-120"/>
            </a:endParaRPr>
          </a:p>
        </p:txBody>
      </p:sp>
      <p:pic>
        <p:nvPicPr>
          <p:cNvPr id="16386" name="Picture 2" descr="C:\Users\Han Tsai\Desktop\HD_直播\a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343745"/>
            <a:ext cx="4857784" cy="33711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Han Tsai\Desktop\HD_直播\arrp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3199291"/>
            <a:ext cx="6500858" cy="1872789"/>
          </a:xfrm>
          <a:prstGeom prst="rect">
            <a:avLst/>
          </a:prstGeom>
          <a:noFill/>
        </p:spPr>
      </p:pic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200" dirty="0" err="1">
                <a:latin typeface="Calibri" pitchFamily="34" charset="0"/>
                <a:ea typeface="微軟正黑體" pitchFamily="34" charset="-120"/>
              </a:rPr>
              <a:t>QvPC</a:t>
            </a:r>
            <a:r>
              <a:rPr lang="en-US" sz="4200" dirty="0">
                <a:latin typeface="Calibri" pitchFamily="34" charset="0"/>
                <a:ea typeface="微軟正黑體" pitchFamily="34" charset="-120"/>
              </a:rPr>
              <a:t> </a:t>
            </a:r>
            <a:r>
              <a:rPr lang="en-US" altLang="zh-TW" sz="4200" dirty="0" smtClean="0">
                <a:latin typeface="Calibri" pitchFamily="34" charset="0"/>
                <a:ea typeface="微軟正黑體" pitchFamily="34" charset="-120"/>
              </a:rPr>
              <a:t>Platform</a:t>
            </a:r>
            <a:endParaRPr lang="en-US" sz="4200" dirty="0">
              <a:latin typeface="Calibri" pitchFamily="34" charset="0"/>
              <a:ea typeface="微軟正黑體" pitchFamily="34" charset="-120"/>
            </a:endParaRPr>
          </a:p>
        </p:txBody>
      </p:sp>
      <p:cxnSp>
        <p:nvCxnSpPr>
          <p:cNvPr id="332" name="Shape 332"/>
          <p:cNvCxnSpPr/>
          <p:nvPr/>
        </p:nvCxnSpPr>
        <p:spPr>
          <a:xfrm flipV="1">
            <a:off x="1214414" y="3395375"/>
            <a:ext cx="6506536" cy="1533829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33" name="Shape 333"/>
          <p:cNvSpPr txBox="1"/>
          <p:nvPr/>
        </p:nvSpPr>
        <p:spPr>
          <a:xfrm>
            <a:off x="6876794" y="4429138"/>
            <a:ext cx="1221600" cy="25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5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Flexibility</a:t>
            </a:r>
          </a:p>
          <a:p>
            <a:pPr lvl="0">
              <a:spcBef>
                <a:spcPts val="0"/>
              </a:spcBef>
              <a:buNone/>
            </a:pPr>
            <a:endParaRPr lang="en-US" sz="15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334" name="Shape 334"/>
          <p:cNvSpPr txBox="1"/>
          <p:nvPr/>
        </p:nvSpPr>
        <p:spPr>
          <a:xfrm>
            <a:off x="71406" y="3363272"/>
            <a:ext cx="1142976" cy="56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sz="15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IT knowledge</a:t>
            </a:r>
          </a:p>
        </p:txBody>
      </p:sp>
      <p:cxnSp>
        <p:nvCxnSpPr>
          <p:cNvPr id="335" name="Shape 335"/>
          <p:cNvCxnSpPr/>
          <p:nvPr/>
        </p:nvCxnSpPr>
        <p:spPr>
          <a:xfrm rot="16200000" flipH="1">
            <a:off x="1133144" y="3867468"/>
            <a:ext cx="1323782" cy="1823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336" name="Shape 336"/>
          <p:cNvCxnSpPr/>
          <p:nvPr/>
        </p:nvCxnSpPr>
        <p:spPr>
          <a:xfrm>
            <a:off x="4403600" y="3260425"/>
            <a:ext cx="300" cy="71760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337" name="Shape 337"/>
          <p:cNvCxnSpPr/>
          <p:nvPr/>
        </p:nvCxnSpPr>
        <p:spPr>
          <a:xfrm flipH="1">
            <a:off x="7261525" y="3206725"/>
            <a:ext cx="600" cy="30060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ash"/>
            <a:round/>
            <a:headEnd type="none" w="lg" len="lg"/>
            <a:tailEnd type="triangle" w="lg" len="lg"/>
          </a:ln>
        </p:spPr>
      </p:cxnSp>
      <p:pic>
        <p:nvPicPr>
          <p:cNvPr id="10242" name="Picture 2" descr="C:\Users\Han Tsai\Desktop\HD_直播\tag-12-1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28596" y="1285866"/>
            <a:ext cx="2714644" cy="1857389"/>
          </a:xfrm>
          <a:prstGeom prst="rect">
            <a:avLst/>
          </a:prstGeom>
          <a:noFill/>
        </p:spPr>
      </p:pic>
      <p:sp>
        <p:nvSpPr>
          <p:cNvPr id="22" name="矩形 21"/>
          <p:cNvSpPr/>
          <p:nvPr/>
        </p:nvSpPr>
        <p:spPr>
          <a:xfrm>
            <a:off x="1071538" y="1398985"/>
            <a:ext cx="14446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dk1"/>
              </a:buClr>
              <a:buSzPct val="45833"/>
            </a:pPr>
            <a:r>
              <a:rPr lang="en-US" sz="2200" b="1" dirty="0" smtClean="0">
                <a:solidFill>
                  <a:srgbClr val="FFFF00"/>
                </a:solidFill>
                <a:latin typeface="Calibri" pitchFamily="34" charset="0"/>
              </a:rPr>
              <a:t>HD Station</a:t>
            </a:r>
            <a:endParaRPr lang="en-US" sz="2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27" name="Shape 327"/>
          <p:cNvSpPr txBox="1"/>
          <p:nvPr/>
        </p:nvSpPr>
        <p:spPr>
          <a:xfrm>
            <a:off x="500034" y="2000246"/>
            <a:ext cx="2428892" cy="10715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58775" lvl="0" indent="-219075">
              <a:buSzPct val="68000"/>
              <a:buFont typeface="Wingdings" pitchFamily="2" charset="2"/>
              <a:buChar char="l"/>
            </a:pPr>
            <a:r>
              <a:rPr lang="en-US" sz="16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Simple desktop</a:t>
            </a:r>
          </a:p>
          <a:p>
            <a:pPr marL="358775" lvl="0" indent="-219075">
              <a:buSzPct val="68000"/>
              <a:buFont typeface="Wingdings" pitchFamily="2" charset="2"/>
              <a:buChar char="l"/>
            </a:pPr>
            <a:r>
              <a:rPr lang="en-US" sz="16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Various applications</a:t>
            </a:r>
          </a:p>
        </p:txBody>
      </p:sp>
      <p:pic>
        <p:nvPicPr>
          <p:cNvPr id="23" name="Picture 2" descr="C:\Users\Han Tsai\Desktop\HD_直播\tag-12-1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281840" y="1285866"/>
            <a:ext cx="2714644" cy="1857389"/>
          </a:xfrm>
          <a:prstGeom prst="rect">
            <a:avLst/>
          </a:prstGeom>
          <a:noFill/>
        </p:spPr>
      </p:pic>
      <p:sp>
        <p:nvSpPr>
          <p:cNvPr id="24" name="矩形 23"/>
          <p:cNvSpPr/>
          <p:nvPr/>
        </p:nvSpPr>
        <p:spPr>
          <a:xfrm>
            <a:off x="3763624" y="1398985"/>
            <a:ext cx="17075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dk1"/>
              </a:buClr>
              <a:buSzPct val="45833"/>
            </a:pPr>
            <a:r>
              <a:rPr lang="en-US" sz="2200" b="1" dirty="0" smtClean="0">
                <a:solidFill>
                  <a:srgbClr val="FFFF00"/>
                </a:solidFill>
                <a:latin typeface="Calibri" pitchFamily="34" charset="0"/>
              </a:rPr>
              <a:t>Linux Station</a:t>
            </a:r>
            <a:endParaRPr lang="en-US" sz="2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5" name="Shape 327"/>
          <p:cNvSpPr txBox="1"/>
          <p:nvPr/>
        </p:nvSpPr>
        <p:spPr>
          <a:xfrm>
            <a:off x="3353278" y="2000246"/>
            <a:ext cx="2428892" cy="10715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58775" lvl="0" indent="-219075">
              <a:buSzPct val="68000"/>
              <a:buFont typeface="Wingdings" pitchFamily="2" charset="2"/>
              <a:buChar char="l"/>
            </a:pPr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Standard Ubuntu platform</a:t>
            </a:r>
          </a:p>
          <a:p>
            <a:pPr marL="358775" lvl="0" indent="-219075">
              <a:buSzPct val="68000"/>
              <a:buFont typeface="Wingdings" pitchFamily="2" charset="2"/>
              <a:buChar char="l"/>
            </a:pPr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you can install Ubuntu </a:t>
            </a:r>
            <a:r>
              <a:rPr lang="en-US" altLang="zh-TW" sz="16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applications</a:t>
            </a:r>
            <a:endParaRPr lang="zh-TW" altLang="en-US" sz="16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  <a:p>
            <a:pPr marL="358775" lvl="0" indent="-219075">
              <a:buSzPct val="68000"/>
              <a:buFont typeface="Wingdings" pitchFamily="2" charset="2"/>
              <a:buChar char="l"/>
            </a:pPr>
            <a:endParaRPr lang="zh-TW" altLang="en-US" sz="1600" b="1" dirty="0" err="1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pic>
        <p:nvPicPr>
          <p:cNvPr id="29" name="Picture 2" descr="C:\Users\Han Tsai\Desktop\HD_直播\tag-12-1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072198" y="1285866"/>
            <a:ext cx="2714644" cy="1857389"/>
          </a:xfrm>
          <a:prstGeom prst="rect">
            <a:avLst/>
          </a:prstGeom>
          <a:noFill/>
        </p:spPr>
      </p:pic>
      <p:sp>
        <p:nvSpPr>
          <p:cNvPr id="30" name="矩形 29"/>
          <p:cNvSpPr/>
          <p:nvPr/>
        </p:nvSpPr>
        <p:spPr>
          <a:xfrm>
            <a:off x="6525661" y="1230805"/>
            <a:ext cx="18325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dk1"/>
              </a:buClr>
              <a:buSzPct val="45833"/>
            </a:pPr>
            <a:r>
              <a:rPr lang="en-US" sz="2200" b="1" dirty="0" smtClean="0">
                <a:solidFill>
                  <a:srgbClr val="FFFF00"/>
                </a:solidFill>
                <a:latin typeface="Calibri" pitchFamily="34" charset="0"/>
              </a:rPr>
              <a:t>Virtualization </a:t>
            </a:r>
          </a:p>
          <a:p>
            <a:pPr lvl="0" algn="ctr">
              <a:buClr>
                <a:schemeClr val="dk1"/>
              </a:buClr>
              <a:buSzPct val="45833"/>
            </a:pPr>
            <a:r>
              <a:rPr lang="en-US" sz="2200" b="1" dirty="0" smtClean="0">
                <a:solidFill>
                  <a:srgbClr val="FFFF00"/>
                </a:solidFill>
                <a:latin typeface="Calibri" pitchFamily="34" charset="0"/>
              </a:rPr>
              <a:t>Station</a:t>
            </a:r>
          </a:p>
        </p:txBody>
      </p:sp>
      <p:sp>
        <p:nvSpPr>
          <p:cNvPr id="31" name="Shape 327"/>
          <p:cNvSpPr txBox="1"/>
          <p:nvPr/>
        </p:nvSpPr>
        <p:spPr>
          <a:xfrm>
            <a:off x="6215074" y="2000246"/>
            <a:ext cx="2428892" cy="10715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58775" lvl="0" indent="-219075">
              <a:buSzPct val="68000"/>
              <a:buFont typeface="Wingdings" pitchFamily="2" charset="2"/>
              <a:buChar char="l"/>
            </a:pPr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Install your own operating systems</a:t>
            </a:r>
          </a:p>
          <a:p>
            <a:pPr marL="358775" lvl="0" indent="-219075">
              <a:buSzPct val="68000"/>
              <a:buFont typeface="Wingdings" pitchFamily="2" charset="2"/>
              <a:buChar char="l"/>
            </a:pPr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High flexibility</a:t>
            </a:r>
          </a:p>
        </p:txBody>
      </p:sp>
      <p:sp>
        <p:nvSpPr>
          <p:cNvPr id="51" name="Shape 390"/>
          <p:cNvSpPr/>
          <p:nvPr/>
        </p:nvSpPr>
        <p:spPr>
          <a:xfrm>
            <a:off x="1428728" y="3571882"/>
            <a:ext cx="1928826" cy="64294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600" b="1" dirty="0">
                <a:latin typeface="Calibri" pitchFamily="34" charset="0"/>
                <a:ea typeface="微軟正黑體" pitchFamily="34" charset="-120"/>
              </a:rPr>
              <a:t>Design for non-IT people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Shape 358"/>
          <p:cNvCxnSpPr/>
          <p:nvPr/>
        </p:nvCxnSpPr>
        <p:spPr>
          <a:xfrm rot="10800000">
            <a:off x="2009968" y="2232408"/>
            <a:ext cx="1071570" cy="1588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dot"/>
            <a:round/>
            <a:headEnd type="none" w="lg" len="lg"/>
            <a:tailEnd type="none" w="lg" len="lg"/>
          </a:ln>
        </p:spPr>
      </p:cxnSp>
      <p:cxnSp>
        <p:nvCxnSpPr>
          <p:cNvPr id="52" name="直線接點 51"/>
          <p:cNvCxnSpPr/>
          <p:nvPr/>
        </p:nvCxnSpPr>
        <p:spPr>
          <a:xfrm>
            <a:off x="4081670" y="2928940"/>
            <a:ext cx="3143272" cy="1000132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xfrm>
            <a:off x="254998" y="19663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4200" dirty="0">
                <a:latin typeface="Calibri" pitchFamily="34" charset="0"/>
                <a:ea typeface="微軟正黑體" pitchFamily="34" charset="-120"/>
              </a:rPr>
              <a:t>Models with Built-in </a:t>
            </a:r>
            <a:r>
              <a:rPr lang="en-US" sz="4200" dirty="0" smtClean="0">
                <a:latin typeface="Calibri" pitchFamily="34" charset="0"/>
                <a:ea typeface="微軟正黑體" pitchFamily="34" charset="-120"/>
              </a:rPr>
              <a:t>HDMI</a:t>
            </a:r>
            <a:endParaRPr lang="en-US" sz="4200" dirty="0">
              <a:latin typeface="Calibri" pitchFamily="34" charset="0"/>
              <a:ea typeface="微軟正黑體" pitchFamily="34" charset="-120"/>
            </a:endParaRPr>
          </a:p>
        </p:txBody>
      </p:sp>
      <p:pic>
        <p:nvPicPr>
          <p:cNvPr id="351" name="Shape 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97939">
            <a:off x="521854" y="1997822"/>
            <a:ext cx="780955" cy="780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2713" y="2375285"/>
            <a:ext cx="714380" cy="7143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7" name="Shape 357"/>
          <p:cNvCxnSpPr/>
          <p:nvPr/>
        </p:nvCxnSpPr>
        <p:spPr>
          <a:xfrm rot="10800000" flipH="1">
            <a:off x="1785918" y="-2000282"/>
            <a:ext cx="4533900" cy="75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58" name="Shape 358"/>
          <p:cNvCxnSpPr/>
          <p:nvPr/>
        </p:nvCxnSpPr>
        <p:spPr>
          <a:xfrm rot="10800000" flipV="1">
            <a:off x="1867093" y="2803911"/>
            <a:ext cx="1214446" cy="1143008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dot"/>
            <a:round/>
            <a:headEnd type="none" w="lg" len="lg"/>
            <a:tailEnd type="none" w="lg" len="lg"/>
          </a:ln>
        </p:spPr>
      </p:cxnSp>
      <p:cxnSp>
        <p:nvCxnSpPr>
          <p:cNvPr id="360" name="Shape 360"/>
          <p:cNvCxnSpPr/>
          <p:nvPr/>
        </p:nvCxnSpPr>
        <p:spPr>
          <a:xfrm rot="16200000" flipH="1">
            <a:off x="3751275" y="3187897"/>
            <a:ext cx="1160856" cy="928694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dot"/>
            <a:round/>
            <a:headEnd type="none" w="lg" len="lg"/>
            <a:tailEnd type="none" w="lg" len="lg"/>
          </a:ln>
        </p:spPr>
      </p:cxnSp>
      <p:sp>
        <p:nvSpPr>
          <p:cNvPr id="364" name="Shape 364"/>
          <p:cNvSpPr txBox="1"/>
          <p:nvPr/>
        </p:nvSpPr>
        <p:spPr>
          <a:xfrm>
            <a:off x="3214678" y="4643452"/>
            <a:ext cx="14079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 b="1" dirty="0" err="1">
                <a:solidFill>
                  <a:schemeClr val="bg1"/>
                </a:solidFill>
                <a:latin typeface="Calibri" pitchFamily="34" charset="0"/>
              </a:rPr>
              <a:t>Qremote</a:t>
            </a:r>
            <a:r>
              <a:rPr lang="en-US" sz="1600" b="1" dirty="0">
                <a:solidFill>
                  <a:schemeClr val="bg1"/>
                </a:solidFill>
                <a:latin typeface="Calibri" pitchFamily="34" charset="0"/>
              </a:rPr>
              <a:t> App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1295588" y="4589862"/>
            <a:ext cx="1143008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bg1"/>
                </a:solidFill>
                <a:latin typeface="Calibri" pitchFamily="34" charset="0"/>
              </a:rPr>
              <a:t>Controller</a:t>
            </a:r>
          </a:p>
        </p:txBody>
      </p:sp>
      <p:sp>
        <p:nvSpPr>
          <p:cNvPr id="366" name="Shape 366"/>
          <p:cNvSpPr txBox="1"/>
          <p:nvPr/>
        </p:nvSpPr>
        <p:spPr>
          <a:xfrm>
            <a:off x="183686" y="2875350"/>
            <a:ext cx="20100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bg1"/>
                </a:solidFill>
                <a:latin typeface="Calibri" pitchFamily="34" charset="0"/>
              </a:rPr>
              <a:t>Mouse &amp; </a:t>
            </a:r>
            <a:endParaRPr lang="en-US" sz="16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</a:rPr>
              <a:t>Keyboard</a:t>
            </a:r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3214678" y="905876"/>
            <a:ext cx="2786083" cy="451428"/>
            <a:chOff x="1214911" y="1496376"/>
            <a:chExt cx="1501169" cy="646746"/>
          </a:xfrm>
        </p:grpSpPr>
        <p:sp>
          <p:nvSpPr>
            <p:cNvPr id="26" name="Shape 414"/>
            <p:cNvSpPr/>
            <p:nvPr/>
          </p:nvSpPr>
          <p:spPr>
            <a:xfrm>
              <a:off x="1214911" y="1588230"/>
              <a:ext cx="1501169" cy="55489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 pitchFamily="34" charset="0"/>
                <a:sym typeface="Arial"/>
              </a:endParaRPr>
            </a:p>
          </p:txBody>
        </p:sp>
        <p:sp>
          <p:nvSpPr>
            <p:cNvPr id="27" name="Shape 417"/>
            <p:cNvSpPr/>
            <p:nvPr/>
          </p:nvSpPr>
          <p:spPr>
            <a:xfrm>
              <a:off x="1248255" y="1496376"/>
              <a:ext cx="1429333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25000"/>
              </a:pPr>
              <a:r>
                <a:rPr lang="en-US" altLang="zh-TW" sz="2200" b="1" dirty="0" smtClean="0">
                  <a:solidFill>
                    <a:srgbClr val="FFFF00"/>
                  </a:solidFill>
                  <a:latin typeface="Calibri" pitchFamily="34" charset="0"/>
                  <a:ea typeface="Microsoft JhengHei"/>
                  <a:cs typeface="Microsoft JhengHei"/>
                  <a:sym typeface="Microsoft JhengHei"/>
                </a:rPr>
                <a:t>Flexible, cost saving </a:t>
              </a:r>
              <a:endParaRPr lang="zh-TW" altLang="en-US" sz="2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32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24150" y="1946656"/>
            <a:ext cx="1143008" cy="500066"/>
          </a:xfrm>
          <a:prstGeom prst="rect">
            <a:avLst/>
          </a:prstGeom>
          <a:noFill/>
        </p:spPr>
      </p:pic>
      <p:sp>
        <p:nvSpPr>
          <p:cNvPr id="31" name="矩形 30"/>
          <p:cNvSpPr/>
          <p:nvPr/>
        </p:nvSpPr>
        <p:spPr>
          <a:xfrm>
            <a:off x="1500166" y="1988104"/>
            <a:ext cx="574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USB</a:t>
            </a:r>
            <a:endParaRPr lang="en-US" sz="1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6">
            <a:alphaModFix/>
          </a:blip>
          <a:srcRect l="81832" t="30780" b="17057"/>
          <a:stretch/>
        </p:blipFill>
        <p:spPr>
          <a:xfrm rot="-2164414">
            <a:off x="1576261" y="3374762"/>
            <a:ext cx="469839" cy="134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24414" y="3500444"/>
            <a:ext cx="1214446" cy="500066"/>
          </a:xfrm>
          <a:prstGeom prst="rect">
            <a:avLst/>
          </a:prstGeom>
          <a:noFill/>
        </p:spPr>
      </p:pic>
      <p:sp>
        <p:nvSpPr>
          <p:cNvPr id="36" name="矩形 35"/>
          <p:cNvSpPr/>
          <p:nvPr/>
        </p:nvSpPr>
        <p:spPr>
          <a:xfrm>
            <a:off x="3342643" y="3528000"/>
            <a:ext cx="1019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</a:rPr>
              <a:t>Network</a:t>
            </a:r>
            <a:endParaRPr lang="en-US" sz="1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643438" y="3896594"/>
            <a:ext cx="642942" cy="117548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3" name="Shape 3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86076" y="3875482"/>
            <a:ext cx="638602" cy="1135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" name="直線接點 42"/>
          <p:cNvCxnSpPr/>
          <p:nvPr/>
        </p:nvCxnSpPr>
        <p:spPr>
          <a:xfrm>
            <a:off x="4010232" y="2357436"/>
            <a:ext cx="3071834" cy="158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hape 723"/>
          <p:cNvSpPr/>
          <p:nvPr/>
        </p:nvSpPr>
        <p:spPr>
          <a:xfrm>
            <a:off x="2867224" y="1500180"/>
            <a:ext cx="1785950" cy="1785950"/>
          </a:xfrm>
          <a:prstGeom prst="ellipse">
            <a:avLst/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Picture 3" descr="C:\Users\Han Tsai\Desktop\HD_直播\product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95786" y="1617684"/>
            <a:ext cx="1857388" cy="1311256"/>
          </a:xfrm>
          <a:prstGeom prst="rect">
            <a:avLst/>
          </a:prstGeom>
          <a:noFill/>
        </p:spPr>
      </p:pic>
      <p:pic>
        <p:nvPicPr>
          <p:cNvPr id="39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1802" y="2071684"/>
            <a:ext cx="1214446" cy="500066"/>
          </a:xfrm>
          <a:prstGeom prst="rect">
            <a:avLst/>
          </a:prstGeom>
          <a:noFill/>
        </p:spPr>
      </p:pic>
      <p:sp>
        <p:nvSpPr>
          <p:cNvPr id="40" name="矩形 39"/>
          <p:cNvSpPr/>
          <p:nvPr/>
        </p:nvSpPr>
        <p:spPr>
          <a:xfrm>
            <a:off x="5364000" y="2124000"/>
            <a:ext cx="739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</a:rPr>
              <a:t>HDMI</a:t>
            </a:r>
            <a:endParaRPr lang="en-US" sz="1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44" name="群組 43"/>
          <p:cNvGrpSpPr/>
          <p:nvPr/>
        </p:nvGrpSpPr>
        <p:grpSpPr>
          <a:xfrm>
            <a:off x="6906877" y="1285866"/>
            <a:ext cx="1961139" cy="1961139"/>
            <a:chOff x="6286512" y="1285866"/>
            <a:chExt cx="1961139" cy="1961139"/>
          </a:xfrm>
        </p:grpSpPr>
        <p:pic>
          <p:nvPicPr>
            <p:cNvPr id="355" name="Shape 355" descr="「monitor icon」的圖片搜尋結果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286512" y="1285866"/>
              <a:ext cx="1961139" cy="19611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66" name="Picture 2" descr="C:\Users\Han Tsai\Desktop\HD_直播\HD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929454" y="1714494"/>
              <a:ext cx="714380" cy="714380"/>
            </a:xfrm>
            <a:prstGeom prst="rect">
              <a:avLst/>
            </a:prstGeom>
            <a:noFill/>
          </p:spPr>
        </p:pic>
      </p:grpSp>
      <p:pic>
        <p:nvPicPr>
          <p:cNvPr id="11267" name="Picture 3" descr="C:\Users\Han Tsai\Desktop\HD_直播\radio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96314" y="3303978"/>
            <a:ext cx="1314331" cy="857256"/>
          </a:xfrm>
          <a:prstGeom prst="rect">
            <a:avLst/>
          </a:prstGeom>
          <a:noFill/>
        </p:spPr>
      </p:pic>
      <p:pic>
        <p:nvPicPr>
          <p:cNvPr id="55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000" y="3132000"/>
            <a:ext cx="1214446" cy="500066"/>
          </a:xfrm>
          <a:prstGeom prst="rect">
            <a:avLst/>
          </a:prstGeom>
          <a:noFill/>
        </p:spPr>
      </p:pic>
      <p:sp>
        <p:nvSpPr>
          <p:cNvPr id="56" name="矩形 55"/>
          <p:cNvSpPr/>
          <p:nvPr/>
        </p:nvSpPr>
        <p:spPr>
          <a:xfrm>
            <a:off x="5364000" y="3168000"/>
            <a:ext cx="750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Audio</a:t>
            </a:r>
            <a:endParaRPr lang="en-US" sz="18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pic>
        <p:nvPicPr>
          <p:cNvPr id="61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24216" y="2946788"/>
            <a:ext cx="1143008" cy="500066"/>
          </a:xfrm>
          <a:prstGeom prst="rect">
            <a:avLst/>
          </a:prstGeom>
          <a:noFill/>
        </p:spPr>
      </p:pic>
      <p:sp>
        <p:nvSpPr>
          <p:cNvPr id="34" name="矩形 33"/>
          <p:cNvSpPr/>
          <p:nvPr/>
        </p:nvSpPr>
        <p:spPr>
          <a:xfrm>
            <a:off x="2143108" y="2988236"/>
            <a:ext cx="375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</a:rPr>
              <a:t>IR</a:t>
            </a:r>
            <a:endParaRPr lang="en-US" sz="1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67" name="Shape 367"/>
          <p:cNvSpPr txBox="1"/>
          <p:nvPr/>
        </p:nvSpPr>
        <p:spPr>
          <a:xfrm>
            <a:off x="3198152" y="2857502"/>
            <a:ext cx="16596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300" dirty="0">
                <a:solidFill>
                  <a:schemeClr val="bg1"/>
                </a:solidFill>
                <a:latin typeface="Calibri" pitchFamily="34" charset="0"/>
              </a:rPr>
              <a:t>TS-x53B </a:t>
            </a:r>
            <a:r>
              <a:rPr lang="en-US" sz="1300" dirty="0" smtClean="0">
                <a:solidFill>
                  <a:schemeClr val="bg1"/>
                </a:solidFill>
                <a:latin typeface="Calibri" pitchFamily="34" charset="0"/>
              </a:rPr>
              <a:t>series</a:t>
            </a:r>
            <a:endParaRPr lang="en-US" sz="13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Shape 358"/>
          <p:cNvCxnSpPr/>
          <p:nvPr/>
        </p:nvCxnSpPr>
        <p:spPr>
          <a:xfrm rot="10800000">
            <a:off x="2009968" y="2232408"/>
            <a:ext cx="1071570" cy="1588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dot"/>
            <a:round/>
            <a:headEnd type="none" w="lg" len="lg"/>
            <a:tailEnd type="none" w="lg" len="lg"/>
          </a:ln>
        </p:spPr>
      </p:cxnSp>
      <p:cxnSp>
        <p:nvCxnSpPr>
          <p:cNvPr id="52" name="直線接點 51"/>
          <p:cNvCxnSpPr/>
          <p:nvPr/>
        </p:nvCxnSpPr>
        <p:spPr>
          <a:xfrm>
            <a:off x="4081670" y="2928940"/>
            <a:ext cx="3143272" cy="1000132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xfrm>
            <a:off x="254998" y="19663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4200" dirty="0" smtClean="0">
                <a:latin typeface="Calibri" pitchFamily="34" charset="0"/>
                <a:ea typeface="微軟正黑體" pitchFamily="34" charset="-120"/>
              </a:rPr>
              <a:t>Using expansion graphics card</a:t>
            </a:r>
            <a:endParaRPr lang="en-US" sz="4200" dirty="0">
              <a:latin typeface="Calibri" pitchFamily="34" charset="0"/>
              <a:ea typeface="微軟正黑體" pitchFamily="34" charset="-120"/>
            </a:endParaRPr>
          </a:p>
        </p:txBody>
      </p:sp>
      <p:pic>
        <p:nvPicPr>
          <p:cNvPr id="351" name="Shape 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97939">
            <a:off x="521854" y="1997822"/>
            <a:ext cx="780955" cy="780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2713" y="2375285"/>
            <a:ext cx="714380" cy="7143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7" name="Shape 357"/>
          <p:cNvCxnSpPr/>
          <p:nvPr/>
        </p:nvCxnSpPr>
        <p:spPr>
          <a:xfrm rot="10800000" flipH="1">
            <a:off x="1785918" y="-2000282"/>
            <a:ext cx="4533900" cy="75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58" name="Shape 358"/>
          <p:cNvCxnSpPr/>
          <p:nvPr/>
        </p:nvCxnSpPr>
        <p:spPr>
          <a:xfrm rot="10800000" flipV="1">
            <a:off x="1867093" y="2803911"/>
            <a:ext cx="1214446" cy="1143008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dot"/>
            <a:round/>
            <a:headEnd type="none" w="lg" len="lg"/>
            <a:tailEnd type="none" w="lg" len="lg"/>
          </a:ln>
        </p:spPr>
      </p:cxnSp>
      <p:cxnSp>
        <p:nvCxnSpPr>
          <p:cNvPr id="360" name="Shape 360"/>
          <p:cNvCxnSpPr/>
          <p:nvPr/>
        </p:nvCxnSpPr>
        <p:spPr>
          <a:xfrm rot="16200000" flipH="1">
            <a:off x="3751275" y="3187897"/>
            <a:ext cx="1160856" cy="928694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dot"/>
            <a:round/>
            <a:headEnd type="none" w="lg" len="lg"/>
            <a:tailEnd type="none" w="lg" len="lg"/>
          </a:ln>
        </p:spPr>
      </p:cxnSp>
      <p:sp>
        <p:nvSpPr>
          <p:cNvPr id="364" name="Shape 364"/>
          <p:cNvSpPr txBox="1"/>
          <p:nvPr/>
        </p:nvSpPr>
        <p:spPr>
          <a:xfrm>
            <a:off x="3214678" y="4643452"/>
            <a:ext cx="14079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 b="1" dirty="0" err="1">
                <a:solidFill>
                  <a:schemeClr val="bg1"/>
                </a:solidFill>
                <a:latin typeface="Calibri" pitchFamily="34" charset="0"/>
              </a:rPr>
              <a:t>Qremote</a:t>
            </a:r>
            <a:r>
              <a:rPr lang="en-US" sz="1600" b="1" dirty="0">
                <a:solidFill>
                  <a:schemeClr val="bg1"/>
                </a:solidFill>
                <a:latin typeface="Calibri" pitchFamily="34" charset="0"/>
              </a:rPr>
              <a:t> App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1214414" y="4589862"/>
            <a:ext cx="1490462" cy="33934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</a:rPr>
              <a:t>MCE Controller</a:t>
            </a:r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66" name="Shape 366"/>
          <p:cNvSpPr txBox="1"/>
          <p:nvPr/>
        </p:nvSpPr>
        <p:spPr>
          <a:xfrm>
            <a:off x="183686" y="2875350"/>
            <a:ext cx="20100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bg1"/>
                </a:solidFill>
                <a:latin typeface="Calibri" pitchFamily="34" charset="0"/>
              </a:rPr>
              <a:t>Mouse &amp; </a:t>
            </a:r>
            <a:endParaRPr lang="en-US" sz="16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</a:rPr>
              <a:t>Keyboard</a:t>
            </a:r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2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24150" y="1946656"/>
            <a:ext cx="1143008" cy="500066"/>
          </a:xfrm>
          <a:prstGeom prst="rect">
            <a:avLst/>
          </a:prstGeom>
          <a:noFill/>
        </p:spPr>
      </p:pic>
      <p:sp>
        <p:nvSpPr>
          <p:cNvPr id="31" name="矩形 30"/>
          <p:cNvSpPr/>
          <p:nvPr/>
        </p:nvSpPr>
        <p:spPr>
          <a:xfrm>
            <a:off x="1500166" y="1988104"/>
            <a:ext cx="574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USB</a:t>
            </a:r>
            <a:endParaRPr lang="en-US" sz="1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6">
            <a:alphaModFix/>
          </a:blip>
          <a:srcRect l="81832" t="30780" b="17057"/>
          <a:stretch/>
        </p:blipFill>
        <p:spPr>
          <a:xfrm rot="-2164414">
            <a:off x="1576261" y="3374762"/>
            <a:ext cx="469839" cy="134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24414" y="3500444"/>
            <a:ext cx="1214446" cy="500066"/>
          </a:xfrm>
          <a:prstGeom prst="rect">
            <a:avLst/>
          </a:prstGeom>
          <a:noFill/>
        </p:spPr>
      </p:pic>
      <p:sp>
        <p:nvSpPr>
          <p:cNvPr id="36" name="矩形 35"/>
          <p:cNvSpPr/>
          <p:nvPr/>
        </p:nvSpPr>
        <p:spPr>
          <a:xfrm>
            <a:off x="3342643" y="3528000"/>
            <a:ext cx="1019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</a:rPr>
              <a:t>Network</a:t>
            </a:r>
            <a:endParaRPr lang="en-US" sz="1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643438" y="3896594"/>
            <a:ext cx="642942" cy="117548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3" name="Shape 3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86076" y="3875482"/>
            <a:ext cx="638602" cy="1135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" name="直線接點 42"/>
          <p:cNvCxnSpPr/>
          <p:nvPr/>
        </p:nvCxnSpPr>
        <p:spPr>
          <a:xfrm>
            <a:off x="4010232" y="2357436"/>
            <a:ext cx="3071834" cy="158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hape 723"/>
          <p:cNvSpPr/>
          <p:nvPr/>
        </p:nvSpPr>
        <p:spPr>
          <a:xfrm>
            <a:off x="2867224" y="1500180"/>
            <a:ext cx="1785950" cy="1785950"/>
          </a:xfrm>
          <a:prstGeom prst="ellipse">
            <a:avLst/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1802" y="2071684"/>
            <a:ext cx="1276148" cy="500066"/>
          </a:xfrm>
          <a:prstGeom prst="rect">
            <a:avLst/>
          </a:prstGeom>
          <a:noFill/>
        </p:spPr>
      </p:pic>
      <p:sp>
        <p:nvSpPr>
          <p:cNvPr id="40" name="矩形 39"/>
          <p:cNvSpPr/>
          <p:nvPr/>
        </p:nvSpPr>
        <p:spPr>
          <a:xfrm>
            <a:off x="5143504" y="2124000"/>
            <a:ext cx="1213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</a:rPr>
              <a:t>HDMI / DP</a:t>
            </a:r>
            <a:endParaRPr lang="en-US" sz="1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3" name="群組 43"/>
          <p:cNvGrpSpPr/>
          <p:nvPr/>
        </p:nvGrpSpPr>
        <p:grpSpPr>
          <a:xfrm>
            <a:off x="6906877" y="1285866"/>
            <a:ext cx="1961139" cy="1961139"/>
            <a:chOff x="6286512" y="1285866"/>
            <a:chExt cx="1961139" cy="1961139"/>
          </a:xfrm>
        </p:grpSpPr>
        <p:pic>
          <p:nvPicPr>
            <p:cNvPr id="355" name="Shape 355" descr="「monitor icon」的圖片搜尋結果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286512" y="1285866"/>
              <a:ext cx="1961139" cy="19611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66" name="Picture 2" descr="C:\Users\Han Tsai\Desktop\HD_直播\HD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929454" y="1714494"/>
              <a:ext cx="714380" cy="714380"/>
            </a:xfrm>
            <a:prstGeom prst="rect">
              <a:avLst/>
            </a:prstGeom>
            <a:noFill/>
          </p:spPr>
        </p:pic>
      </p:grpSp>
      <p:pic>
        <p:nvPicPr>
          <p:cNvPr id="11267" name="Picture 3" descr="C:\Users\Han Tsai\Desktop\HD_直播\radio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96314" y="3303978"/>
            <a:ext cx="1314331" cy="857256"/>
          </a:xfrm>
          <a:prstGeom prst="rect">
            <a:avLst/>
          </a:prstGeom>
          <a:noFill/>
        </p:spPr>
      </p:pic>
      <p:pic>
        <p:nvPicPr>
          <p:cNvPr id="55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000" y="3132000"/>
            <a:ext cx="1214446" cy="500066"/>
          </a:xfrm>
          <a:prstGeom prst="rect">
            <a:avLst/>
          </a:prstGeom>
          <a:noFill/>
        </p:spPr>
      </p:pic>
      <p:sp>
        <p:nvSpPr>
          <p:cNvPr id="56" name="矩形 55"/>
          <p:cNvSpPr/>
          <p:nvPr/>
        </p:nvSpPr>
        <p:spPr>
          <a:xfrm>
            <a:off x="5364000" y="3168000"/>
            <a:ext cx="750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Audio</a:t>
            </a:r>
            <a:endParaRPr lang="en-US" sz="18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pic>
        <p:nvPicPr>
          <p:cNvPr id="61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24216" y="2946788"/>
            <a:ext cx="1143008" cy="500066"/>
          </a:xfrm>
          <a:prstGeom prst="rect">
            <a:avLst/>
          </a:prstGeom>
          <a:noFill/>
        </p:spPr>
      </p:pic>
      <p:sp>
        <p:nvSpPr>
          <p:cNvPr id="34" name="矩形 33"/>
          <p:cNvSpPr/>
          <p:nvPr/>
        </p:nvSpPr>
        <p:spPr>
          <a:xfrm>
            <a:off x="2143108" y="2988236"/>
            <a:ext cx="375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</a:rPr>
              <a:t>IR</a:t>
            </a:r>
            <a:endParaRPr lang="en-US" sz="1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67" name="Shape 367"/>
          <p:cNvSpPr txBox="1"/>
          <p:nvPr/>
        </p:nvSpPr>
        <p:spPr>
          <a:xfrm>
            <a:off x="3269590" y="2857502"/>
            <a:ext cx="16596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sz="1300" dirty="0" smtClean="0">
                <a:solidFill>
                  <a:schemeClr val="bg1"/>
                </a:solidFill>
                <a:latin typeface="Calibri" pitchFamily="34" charset="0"/>
              </a:rPr>
              <a:t>TS-x77 series</a:t>
            </a:r>
            <a:endParaRPr lang="en-US" sz="13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7" name="Picture 2" descr="C:\Users\Han Tsai\Desktop\HD_直播\TS-X77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925203" y="1571618"/>
            <a:ext cx="1718235" cy="1312847"/>
          </a:xfrm>
          <a:prstGeom prst="rect">
            <a:avLst/>
          </a:prstGeom>
          <a:noFill/>
        </p:spPr>
      </p:pic>
      <p:pic>
        <p:nvPicPr>
          <p:cNvPr id="38" name="Picture 3" descr="C:\Users\Han Tsai\Desktop\HD_直播\card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030758">
            <a:off x="3714744" y="798020"/>
            <a:ext cx="1045598" cy="779446"/>
          </a:xfrm>
          <a:prstGeom prst="rect">
            <a:avLst/>
          </a:prstGeom>
          <a:noFill/>
        </p:spPr>
      </p:pic>
      <p:sp>
        <p:nvSpPr>
          <p:cNvPr id="42" name="Shape 367"/>
          <p:cNvSpPr txBox="1"/>
          <p:nvPr/>
        </p:nvSpPr>
        <p:spPr>
          <a:xfrm>
            <a:off x="4626912" y="1268018"/>
            <a:ext cx="1961312" cy="2956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sz="1500" b="1" dirty="0" err="1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Nvidia</a:t>
            </a:r>
            <a:r>
              <a:rPr lang="en-US" sz="15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 graphics card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sz="2800">
              <a:solidFill>
                <a:srgbClr val="002060"/>
              </a:solidFill>
            </a:endParaRPr>
          </a:p>
        </p:txBody>
      </p:sp>
      <p:pic>
        <p:nvPicPr>
          <p:cNvPr id="7" name="圖片 6" descr="Cover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4" name="Shape 304"/>
          <p:cNvSpPr txBox="1">
            <a:spLocks noGrp="1"/>
          </p:cNvSpPr>
          <p:nvPr>
            <p:ph type="ctrTitle"/>
          </p:nvPr>
        </p:nvSpPr>
        <p:spPr>
          <a:xfrm>
            <a:off x="285720" y="2214560"/>
            <a:ext cx="8520600" cy="857256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>
              <a:buClr>
                <a:srgbClr val="002060"/>
              </a:buClr>
              <a:buSzPct val="25000"/>
            </a:pPr>
            <a:r>
              <a:rPr lang="en-US" altLang="zh-TW" sz="5500" dirty="0">
                <a:solidFill>
                  <a:srgbClr val="002060"/>
                </a:solidFill>
                <a:latin typeface="Calibri" pitchFamily="34" charset="0"/>
                <a:ea typeface="Microsoft JhengHei"/>
                <a:cs typeface="Microsoft JhengHei"/>
                <a:sym typeface="Microsoft JhengHei"/>
              </a:rPr>
              <a:t>Basic Operations</a:t>
            </a:r>
            <a:endParaRPr lang="en-US" sz="5500" dirty="0">
              <a:solidFill>
                <a:srgbClr val="002060"/>
              </a:solidFill>
              <a:latin typeface="Calibri" pitchFamily="34" charset="0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4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9913" y="1805675"/>
            <a:ext cx="6535718" cy="303302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sz="4200" dirty="0">
                <a:latin typeface="Calibri" pitchFamily="34" charset="0"/>
                <a:ea typeface="微軟正黑體" pitchFamily="34" charset="-120"/>
              </a:rPr>
              <a:t>Install/Update the Application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-500098" y="1188002"/>
            <a:ext cx="7929618" cy="464580"/>
            <a:chOff x="4857752" y="1327627"/>
            <a:chExt cx="2329260" cy="521701"/>
          </a:xfrm>
        </p:grpSpPr>
        <p:sp>
          <p:nvSpPr>
            <p:cNvPr id="6" name="平行四邊形 5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930471" y="1327627"/>
              <a:ext cx="2180586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                                  </a:t>
              </a:r>
              <a:r>
                <a:rPr lang="en-US" altLang="zh-TW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Manage </a:t>
              </a:r>
              <a:r>
                <a:rPr lang="en-US" altLang="zh-TW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HD Station via QTS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圓角矩形 16"/>
          <p:cNvSpPr/>
          <p:nvPr/>
        </p:nvSpPr>
        <p:spPr>
          <a:xfrm>
            <a:off x="214282" y="1785932"/>
            <a:ext cx="8572560" cy="3214710"/>
          </a:xfrm>
          <a:prstGeom prst="roundRect">
            <a:avLst>
              <a:gd name="adj" fmla="val 11495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Shape 432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sz="4200" dirty="0">
                <a:latin typeface="Calibri" pitchFamily="34" charset="0"/>
                <a:ea typeface="微軟正黑體" pitchFamily="34" charset="-120"/>
              </a:rPr>
              <a:t>QTS - HD Station </a:t>
            </a:r>
            <a:r>
              <a:rPr lang="en-US" sz="4200" dirty="0" smtClean="0">
                <a:latin typeface="Calibri" pitchFamily="34" charset="0"/>
                <a:ea typeface="微軟正黑體" pitchFamily="34" charset="-120"/>
              </a:rPr>
              <a:t>Setup</a:t>
            </a:r>
            <a:endParaRPr lang="en-US" sz="4200" dirty="0">
              <a:latin typeface="Calibri" pitchFamily="34" charset="0"/>
              <a:ea typeface="微軟正黑體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-500098" y="1196781"/>
            <a:ext cx="7929618" cy="455799"/>
            <a:chOff x="4857752" y="1337487"/>
            <a:chExt cx="2329260" cy="511841"/>
          </a:xfrm>
        </p:grpSpPr>
        <p:sp>
          <p:nvSpPr>
            <p:cNvPr id="7" name="平行四邊形 6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                             </a:t>
              </a:r>
              <a:r>
                <a:rPr lang="en-US" altLang="zh-TW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Set </a:t>
              </a:r>
              <a:r>
                <a:rPr lang="en-US" altLang="zh-TW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up HD Station via QTS</a:t>
              </a:r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8" name="圓角矩形 17"/>
          <p:cNvSpPr/>
          <p:nvPr/>
        </p:nvSpPr>
        <p:spPr>
          <a:xfrm>
            <a:off x="540691" y="2015370"/>
            <a:ext cx="3994534" cy="714381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83568" y="1995686"/>
            <a:ext cx="3714776" cy="72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buClr>
                <a:schemeClr val="dk2"/>
              </a:buClr>
              <a:buSzPct val="100000"/>
              <a:defRPr/>
            </a:pPr>
            <a:r>
              <a:rPr lang="en-US" altLang="zh-TW" sz="1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Resolution: set the resolution, just like using a PC</a:t>
            </a:r>
          </a:p>
        </p:txBody>
      </p:sp>
      <p:sp>
        <p:nvSpPr>
          <p:cNvPr id="23" name="圓角矩形 22"/>
          <p:cNvSpPr/>
          <p:nvPr/>
        </p:nvSpPr>
        <p:spPr>
          <a:xfrm>
            <a:off x="540691" y="2801188"/>
            <a:ext cx="3994534" cy="714381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83567" y="2823686"/>
            <a:ext cx="3743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2"/>
              </a:buClr>
              <a:buSzPct val="100000"/>
              <a:defRPr/>
            </a:pPr>
            <a:r>
              <a:rPr lang="en-US" altLang="zh-TW" sz="1800" b="1" dirty="0" err="1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Overscan</a:t>
            </a:r>
            <a:r>
              <a:rPr lang="en-US" altLang="zh-TW" sz="1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: Adjust the screen display size</a:t>
            </a:r>
            <a:endParaRPr lang="zh-TW" altLang="en-US" sz="18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540691" y="3587006"/>
            <a:ext cx="3994534" cy="1000132"/>
          </a:xfrm>
          <a:prstGeom prst="roundRect">
            <a:avLst>
              <a:gd name="adj" fmla="val 28303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82443" y="3579686"/>
            <a:ext cx="3714776" cy="12144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>
              <a:buClr>
                <a:schemeClr val="dk2"/>
              </a:buClr>
              <a:buSzPct val="100000"/>
              <a:defRPr/>
            </a:pPr>
            <a:r>
              <a:rPr lang="en-US" altLang="zh-TW" sz="1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Remote desktop:  Allow you to view the HD Station display via web browser.</a:t>
            </a:r>
          </a:p>
          <a:p>
            <a:pPr>
              <a:buClr>
                <a:schemeClr val="dk2"/>
              </a:buClr>
              <a:buSzPct val="100000"/>
              <a:defRPr/>
            </a:pPr>
            <a:endParaRPr kumimoji="0" lang="zh-TW" altLang="en-US" sz="17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微軟正黑體" pitchFamily="34" charset="-120"/>
              <a:cs typeface="Verdana"/>
              <a:sym typeface="Verdana"/>
            </a:endParaRPr>
          </a:p>
        </p:txBody>
      </p:sp>
      <p:pic>
        <p:nvPicPr>
          <p:cNvPr id="14" name="Shape 4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0032" y="1923678"/>
            <a:ext cx="3569936" cy="285045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 12"/>
          <p:cNvSpPr/>
          <p:nvPr/>
        </p:nvSpPr>
        <p:spPr>
          <a:xfrm>
            <a:off x="214282" y="1785932"/>
            <a:ext cx="8786874" cy="3214710"/>
          </a:xfrm>
          <a:prstGeom prst="roundRect">
            <a:avLst>
              <a:gd name="adj" fmla="val 11495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Shape 440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sz="4200" dirty="0">
                <a:latin typeface="Calibri" pitchFamily="34" charset="0"/>
                <a:ea typeface="微軟正黑體" pitchFamily="34" charset="-120"/>
              </a:rPr>
              <a:t>General Settings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-500098" y="1188000"/>
            <a:ext cx="7929618" cy="1061829"/>
            <a:chOff x="4857752" y="1327626"/>
            <a:chExt cx="2329260" cy="1192384"/>
          </a:xfrm>
        </p:grpSpPr>
        <p:sp>
          <p:nvSpPr>
            <p:cNvPr id="11" name="平行四邊形 10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021429" y="1327626"/>
              <a:ext cx="2089628" cy="11923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                               </a:t>
              </a:r>
              <a:r>
                <a:rPr lang="en-US" altLang="zh-TW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Various </a:t>
              </a:r>
              <a:r>
                <a:rPr lang="en-US" altLang="zh-TW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functions and settings</a:t>
              </a:r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  <a:p>
              <a:pPr lvl="0" algn="ctr"/>
              <a:endParaRPr lang="zh-TW" altLang="en-US" sz="2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  <a:p>
              <a:pPr lvl="0" algn="ctr"/>
              <a:endParaRPr lang="zh-TW" altLang="en-US" sz="2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5" name="圓角矩形 14"/>
          <p:cNvSpPr/>
          <p:nvPr/>
        </p:nvSpPr>
        <p:spPr>
          <a:xfrm>
            <a:off x="395536" y="1995686"/>
            <a:ext cx="3571900" cy="2714644"/>
          </a:xfrm>
          <a:prstGeom prst="roundRect">
            <a:avLst>
              <a:gd name="adj" fmla="val 10440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Shape 442"/>
          <p:cNvSpPr txBox="1"/>
          <p:nvPr/>
        </p:nvSpPr>
        <p:spPr>
          <a:xfrm>
            <a:off x="467544" y="1995686"/>
            <a:ext cx="3458400" cy="304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21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General settings</a:t>
            </a:r>
          </a:p>
          <a:p>
            <a:pPr marL="285750" lvl="0" indent="-285750">
              <a:buFont typeface="Arial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Display time</a:t>
            </a:r>
          </a:p>
          <a:p>
            <a:pPr marL="285750" lvl="0" indent="-285750">
              <a:buFont typeface="Arial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Display NAS IP</a:t>
            </a:r>
          </a:p>
          <a:p>
            <a:pPr marL="285750" lvl="0" indent="-285750">
              <a:buFont typeface="Arial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Display server name</a:t>
            </a:r>
          </a:p>
          <a:p>
            <a:pPr marL="285750" lvl="0" indent="-285750">
              <a:buFont typeface="Arial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Enable auto login</a:t>
            </a:r>
          </a:p>
          <a:p>
            <a:pPr marL="285750" lvl="0" indent="-285750">
              <a:buFont typeface="Arial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Multi-tasking</a:t>
            </a:r>
          </a:p>
          <a:p>
            <a:pPr lvl="2"/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     * Some </a:t>
            </a:r>
            <a:r>
              <a:rPr lang="en-US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apps are not designed for </a:t>
            </a:r>
            <a:endParaRPr lang="en-US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  <a:p>
            <a:pPr lvl="2"/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         multi-tasking</a:t>
            </a:r>
            <a:r>
              <a:rPr lang="en-US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.</a:t>
            </a:r>
          </a:p>
        </p:txBody>
      </p:sp>
      <p:pic>
        <p:nvPicPr>
          <p:cNvPr id="14" name="Shape 4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7944" y="1995686"/>
            <a:ext cx="4779640" cy="267462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7500"/>
            </a:pPr>
            <a:r>
              <a:rPr lang="en-US" sz="4200" dirty="0">
                <a:latin typeface="Calibri" pitchFamily="34" charset="0"/>
                <a:ea typeface="微軟正黑體" pitchFamily="34" charset="-120"/>
              </a:rPr>
              <a:t>HD Station Settings - Applications</a:t>
            </a:r>
          </a:p>
        </p:txBody>
      </p:sp>
      <p:sp>
        <p:nvSpPr>
          <p:cNvPr id="451" name="Shape 451"/>
          <p:cNvSpPr/>
          <p:nvPr/>
        </p:nvSpPr>
        <p:spPr>
          <a:xfrm>
            <a:off x="4139515" y="3115385"/>
            <a:ext cx="849900" cy="39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7" name="群組 6"/>
          <p:cNvGrpSpPr/>
          <p:nvPr/>
        </p:nvGrpSpPr>
        <p:grpSpPr>
          <a:xfrm>
            <a:off x="-500098" y="1332001"/>
            <a:ext cx="7929618" cy="463455"/>
            <a:chOff x="4857752" y="1328890"/>
            <a:chExt cx="2329260" cy="520438"/>
          </a:xfrm>
        </p:grpSpPr>
        <p:sp>
          <p:nvSpPr>
            <p:cNvPr id="8" name="平行四邊形 7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076400" y="1328890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                        </a:t>
              </a:r>
              <a:r>
                <a:rPr lang="en-US" sz="2300" b="1" dirty="0">
                  <a:solidFill>
                    <a:srgbClr val="FFFFFF"/>
                  </a:solidFill>
                  <a:latin typeface="Calibri" pitchFamily="34" charset="0"/>
                </a:rPr>
                <a:t>Manage </a:t>
              </a:r>
              <a:r>
                <a:rPr lang="en-US" sz="2300" b="1" dirty="0" smtClean="0">
                  <a:solidFill>
                    <a:srgbClr val="FFFFFF"/>
                  </a:solidFill>
                  <a:latin typeface="Calibri" pitchFamily="34" charset="0"/>
                </a:rPr>
                <a:t>applications </a:t>
              </a:r>
              <a:r>
                <a:rPr lang="en-US" sz="2300" b="1" dirty="0">
                  <a:solidFill>
                    <a:srgbClr val="FFFFFF"/>
                  </a:solidFill>
                  <a:latin typeface="Calibri" pitchFamily="34" charset="0"/>
                </a:rPr>
                <a:t>for HD </a:t>
              </a:r>
              <a:r>
                <a:rPr lang="en-US" sz="2300" b="1" dirty="0" smtClean="0">
                  <a:solidFill>
                    <a:srgbClr val="FFFFFF"/>
                  </a:solidFill>
                  <a:latin typeface="Calibri" pitchFamily="34" charset="0"/>
                </a:rPr>
                <a:t>Station</a:t>
              </a:r>
              <a:endParaRPr lang="en-US" sz="2300" b="1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pic>
        <p:nvPicPr>
          <p:cNvPr id="10" name="Shape 4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6056" y="2211710"/>
            <a:ext cx="3669451" cy="204783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" name="Shape 4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756" y="2213923"/>
            <a:ext cx="3669451" cy="204340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214282" y="33951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4200" dirty="0">
                <a:latin typeface="Calibri" pitchFamily="34" charset="0"/>
                <a:ea typeface="微軟正黑體" pitchFamily="34" charset="-120"/>
              </a:rPr>
              <a:t>Have you ever wanted this?</a:t>
            </a:r>
          </a:p>
        </p:txBody>
      </p:sp>
      <p:sp>
        <p:nvSpPr>
          <p:cNvPr id="210" name="Shape 210"/>
          <p:cNvSpPr/>
          <p:nvPr/>
        </p:nvSpPr>
        <p:spPr>
          <a:xfrm>
            <a:off x="1000100" y="1178026"/>
            <a:ext cx="2643206" cy="1322286"/>
          </a:xfrm>
          <a:prstGeom prst="cloudCallout">
            <a:avLst>
              <a:gd name="adj1" fmla="val -28830"/>
              <a:gd name="adj2" fmla="val 80500"/>
            </a:avLst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sz="15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2" name="Shape 212"/>
          <p:cNvSpPr txBox="1"/>
          <p:nvPr/>
        </p:nvSpPr>
        <p:spPr>
          <a:xfrm>
            <a:off x="4646734" y="4160800"/>
            <a:ext cx="2139844" cy="5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Someone will say~</a:t>
            </a:r>
          </a:p>
        </p:txBody>
      </p:sp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3702" y="2428874"/>
            <a:ext cx="1540650" cy="90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/>
        </p:nvSpPr>
        <p:spPr>
          <a:xfrm>
            <a:off x="6786578" y="3286130"/>
            <a:ext cx="1540500" cy="46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bg1"/>
                </a:solidFill>
                <a:latin typeface="Calibri" pitchFamily="34" charset="0"/>
              </a:rPr>
              <a:t>Android Box</a:t>
            </a:r>
          </a:p>
        </p:txBody>
      </p:sp>
      <p:sp>
        <p:nvSpPr>
          <p:cNvPr id="215" name="Shape 215"/>
          <p:cNvSpPr/>
          <p:nvPr/>
        </p:nvSpPr>
        <p:spPr>
          <a:xfrm>
            <a:off x="2134650" y="2570040"/>
            <a:ext cx="1937284" cy="1073280"/>
          </a:xfrm>
          <a:prstGeom prst="cloudCallout">
            <a:avLst>
              <a:gd name="adj1" fmla="val -74167"/>
              <a:gd name="adj2" fmla="val 21030"/>
            </a:avLst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endParaRPr lang="en-US" sz="1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 descr="C:\Users\Han Tsai\Desktop\HD_直播\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478106"/>
            <a:ext cx="1254339" cy="2379660"/>
          </a:xfrm>
          <a:prstGeom prst="rect">
            <a:avLst/>
          </a:prstGeom>
          <a:noFill/>
        </p:spPr>
      </p:pic>
      <p:sp>
        <p:nvSpPr>
          <p:cNvPr id="25" name="矩形 24"/>
          <p:cNvSpPr/>
          <p:nvPr/>
        </p:nvSpPr>
        <p:spPr>
          <a:xfrm>
            <a:off x="1285852" y="1428742"/>
            <a:ext cx="2286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ant" sz="1600" b="1" dirty="0">
                <a:solidFill>
                  <a:srgbClr val="002060"/>
                </a:solidFill>
                <a:latin typeface="Calibri" pitchFamily="34" charset="0"/>
                <a:ea typeface="微軟正黑體" pitchFamily="34" charset="-120"/>
              </a:rPr>
              <a:t>How to play multimedia contents stored on my NAS on TV?</a:t>
            </a:r>
          </a:p>
        </p:txBody>
      </p:sp>
      <p:sp>
        <p:nvSpPr>
          <p:cNvPr id="29" name="圓角矩形圖說文字 28"/>
          <p:cNvSpPr/>
          <p:nvPr/>
        </p:nvSpPr>
        <p:spPr>
          <a:xfrm>
            <a:off x="2071670" y="3857634"/>
            <a:ext cx="1785950" cy="714380"/>
          </a:xfrm>
          <a:prstGeom prst="wedgeRoundRectCallout">
            <a:avLst>
              <a:gd name="adj1" fmla="val -73678"/>
              <a:gd name="adj2" fmla="val -7088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2143108" y="3929072"/>
            <a:ext cx="1714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微軟正黑體" pitchFamily="34" charset="-120"/>
              </a:rPr>
              <a:t>Another device? Too many!</a:t>
            </a:r>
          </a:p>
        </p:txBody>
      </p:sp>
      <p:sp>
        <p:nvSpPr>
          <p:cNvPr id="14" name="矩形 13"/>
          <p:cNvSpPr/>
          <p:nvPr/>
        </p:nvSpPr>
        <p:spPr>
          <a:xfrm>
            <a:off x="2357422" y="2736000"/>
            <a:ext cx="1643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rgbClr val="002060"/>
                </a:solidFill>
                <a:latin typeface="Calibri" pitchFamily="34" charset="0"/>
                <a:ea typeface="微軟正黑體" pitchFamily="34" charset="-120"/>
              </a:rPr>
              <a:t>I want to watch YouTube videos!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5" name="Picture 3" descr="C:\Users\Han Tsai\Desktop\HD_直播\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1285866"/>
            <a:ext cx="1811246" cy="2714644"/>
          </a:xfrm>
          <a:prstGeom prst="rect">
            <a:avLst/>
          </a:prstGeom>
          <a:noFill/>
        </p:spPr>
      </p:pic>
      <p:cxnSp>
        <p:nvCxnSpPr>
          <p:cNvPr id="16" name="Shape 208"/>
          <p:cNvCxnSpPr/>
          <p:nvPr/>
        </p:nvCxnSpPr>
        <p:spPr>
          <a:xfrm>
            <a:off x="4286248" y="1389400"/>
            <a:ext cx="9300" cy="3395400"/>
          </a:xfrm>
          <a:prstGeom prst="straightConnector1">
            <a:avLst/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sz="4200" dirty="0">
                <a:latin typeface="Calibri" pitchFamily="34" charset="0"/>
                <a:ea typeface="微軟正黑體" pitchFamily="34" charset="-120"/>
              </a:rPr>
              <a:t>HD Station Settings - Display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-500098" y="1188000"/>
            <a:ext cx="7929618" cy="754053"/>
            <a:chOff x="4857752" y="1327629"/>
            <a:chExt cx="2329260" cy="846767"/>
          </a:xfrm>
        </p:grpSpPr>
        <p:sp>
          <p:nvSpPr>
            <p:cNvPr id="8" name="平行四邊形 7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021429" y="1327629"/>
              <a:ext cx="2089628" cy="846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                          </a:t>
              </a:r>
              <a:r>
                <a:rPr lang="en-US" altLang="zh-TW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Manage display settings</a:t>
              </a:r>
            </a:p>
            <a:p>
              <a:pPr algn="ctr"/>
              <a:endParaRPr lang="zh-TW" altLang="en-US" sz="2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6" name="圓角矩形 5"/>
          <p:cNvSpPr/>
          <p:nvPr/>
        </p:nvSpPr>
        <p:spPr>
          <a:xfrm>
            <a:off x="214282" y="1785932"/>
            <a:ext cx="8572560" cy="3214710"/>
          </a:xfrm>
          <a:prstGeom prst="roundRect">
            <a:avLst>
              <a:gd name="adj" fmla="val 11495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540692" y="2069403"/>
            <a:ext cx="3571900" cy="2500330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83568" y="2283718"/>
            <a:ext cx="3286147" cy="19288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-US" altLang="zh-TW" sz="21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Manage display settings:</a:t>
            </a:r>
          </a:p>
          <a:p>
            <a:pPr marL="265113" lvl="0" indent="-174625">
              <a:lnSpc>
                <a:spcPct val="115000"/>
              </a:lnSpc>
              <a:buClr>
                <a:schemeClr val="bg1"/>
              </a:buClr>
              <a:buSzPct val="100000"/>
              <a:buFont typeface="Arial"/>
              <a:buChar char="•"/>
              <a:defRPr/>
            </a:pPr>
            <a:r>
              <a:rPr lang="en-US" altLang="zh-TW" sz="1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Resolution</a:t>
            </a:r>
          </a:p>
          <a:p>
            <a:pPr marL="265113" lvl="0" indent="-174625">
              <a:lnSpc>
                <a:spcPct val="115000"/>
              </a:lnSpc>
              <a:buClr>
                <a:schemeClr val="bg1"/>
              </a:buClr>
              <a:buSzPct val="100000"/>
              <a:buFont typeface="Arial"/>
              <a:buChar char="•"/>
              <a:defRPr/>
            </a:pPr>
            <a:r>
              <a:rPr lang="en-US" altLang="zh-TW" sz="1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Turn off the screen when idle</a:t>
            </a:r>
          </a:p>
          <a:p>
            <a:pPr marL="265113" lvl="0" indent="-174625">
              <a:lnSpc>
                <a:spcPct val="115000"/>
              </a:lnSpc>
              <a:buClr>
                <a:schemeClr val="bg1"/>
              </a:buClr>
              <a:buSzPct val="100000"/>
              <a:buFont typeface="Arial"/>
              <a:buChar char="•"/>
              <a:defRPr/>
            </a:pPr>
            <a:r>
              <a:rPr lang="en-US" altLang="zh-TW" sz="1800" b="1" dirty="0" err="1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Overscan</a:t>
            </a:r>
            <a:endParaRPr lang="en-US" altLang="zh-TW" sz="18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Verdana"/>
              <a:sym typeface="Verdana"/>
            </a:endParaRPr>
          </a:p>
          <a:p>
            <a:pPr marL="265113" lvl="0" indent="-174625">
              <a:lnSpc>
                <a:spcPct val="115000"/>
              </a:lnSpc>
              <a:buClr>
                <a:schemeClr val="bg1"/>
              </a:buClr>
              <a:buSzPct val="100000"/>
              <a:buFont typeface="Arial"/>
              <a:buChar char="•"/>
              <a:defRPr/>
            </a:pPr>
            <a:r>
              <a:rPr lang="en-US" altLang="zh-TW" sz="1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Wallpaper</a:t>
            </a:r>
            <a:endParaRPr kumimoji="0" lang="zh-TW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微軟正黑體" pitchFamily="34" charset="-120"/>
              <a:cs typeface="Verdana"/>
              <a:sym typeface="Verdana"/>
            </a:endParaRPr>
          </a:p>
        </p:txBody>
      </p:sp>
      <p:pic>
        <p:nvPicPr>
          <p:cNvPr id="12" name="Shape 4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3968" y="2067694"/>
            <a:ext cx="4320480" cy="237626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sz="4200" dirty="0">
                <a:latin typeface="Calibri" pitchFamily="34" charset="0"/>
                <a:ea typeface="微軟正黑體" pitchFamily="34" charset="-120"/>
              </a:rPr>
              <a:t>Preferences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-500098" y="1187999"/>
            <a:ext cx="7929618" cy="464580"/>
            <a:chOff x="4857752" y="1327626"/>
            <a:chExt cx="2329260" cy="521702"/>
          </a:xfrm>
        </p:grpSpPr>
        <p:sp>
          <p:nvSpPr>
            <p:cNvPr id="8" name="平行四邊形 7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021429" y="1327626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                       </a:t>
              </a:r>
              <a:r>
                <a:rPr lang="en-US" altLang="zh-TW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Various configurable functions.</a:t>
              </a:r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0" name="圓角矩形 9"/>
          <p:cNvSpPr/>
          <p:nvPr/>
        </p:nvSpPr>
        <p:spPr>
          <a:xfrm>
            <a:off x="142844" y="1785932"/>
            <a:ext cx="8643998" cy="3214710"/>
          </a:xfrm>
          <a:prstGeom prst="roundRect">
            <a:avLst>
              <a:gd name="adj" fmla="val 11495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468684" y="2067694"/>
            <a:ext cx="3571900" cy="2786082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11560" y="2067694"/>
            <a:ext cx="3460374" cy="2803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-US" altLang="zh-TW" sz="21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Preferences</a:t>
            </a:r>
            <a:r>
              <a:rPr lang="zh-TW" altLang="en-US" sz="21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：</a:t>
            </a:r>
            <a:endParaRPr lang="zh-TW" altLang="en-US" sz="21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Verdana"/>
              <a:sym typeface="Verdana"/>
            </a:endParaRPr>
          </a:p>
          <a:p>
            <a:pPr marL="265113" lvl="0" indent="-174625">
              <a:lnSpc>
                <a:spcPct val="115000"/>
              </a:lnSpc>
              <a:buClr>
                <a:schemeClr val="bg1"/>
              </a:buClr>
              <a:buSzPct val="100000"/>
              <a:buFont typeface="Arial"/>
              <a:buChar char="•"/>
              <a:defRPr/>
            </a:pPr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Languages</a:t>
            </a:r>
          </a:p>
          <a:p>
            <a:pPr marL="265113" lvl="0" indent="-174625">
              <a:lnSpc>
                <a:spcPct val="115000"/>
              </a:lnSpc>
              <a:buClr>
                <a:schemeClr val="bg1"/>
              </a:buClr>
              <a:buSzPct val="100000"/>
              <a:buFont typeface="Arial"/>
              <a:buChar char="•"/>
              <a:defRPr/>
            </a:pPr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Input</a:t>
            </a:r>
          </a:p>
          <a:p>
            <a:pPr marL="265113" lvl="0" indent="-174625">
              <a:lnSpc>
                <a:spcPct val="115000"/>
              </a:lnSpc>
              <a:buClr>
                <a:schemeClr val="bg1"/>
              </a:buClr>
              <a:buSzPct val="100000"/>
              <a:buFont typeface="Arial"/>
              <a:buChar char="•"/>
              <a:defRPr/>
            </a:pPr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Audio output: Define the NAS audio output</a:t>
            </a:r>
          </a:p>
          <a:p>
            <a:pPr marL="265113" lvl="0" indent="-174625">
              <a:lnSpc>
                <a:spcPct val="115000"/>
              </a:lnSpc>
              <a:buClr>
                <a:schemeClr val="bg1"/>
              </a:buClr>
              <a:buSzPct val="100000"/>
              <a:buFont typeface="Arial"/>
              <a:buChar char="•"/>
              <a:defRPr/>
            </a:pPr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Custom remote: Use other remotes for HD Station</a:t>
            </a:r>
            <a:endParaRPr kumimoji="0" lang="zh-TW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微軟正黑體" pitchFamily="34" charset="-120"/>
              <a:cs typeface="Verdana"/>
              <a:sym typeface="Verdana"/>
            </a:endParaRPr>
          </a:p>
        </p:txBody>
      </p:sp>
      <p:pic>
        <p:nvPicPr>
          <p:cNvPr id="13" name="Shape 4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3968" y="2067694"/>
            <a:ext cx="4536504" cy="252028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圓角矩形 11"/>
          <p:cNvSpPr/>
          <p:nvPr/>
        </p:nvSpPr>
        <p:spPr>
          <a:xfrm>
            <a:off x="142844" y="1785932"/>
            <a:ext cx="8643998" cy="3214710"/>
          </a:xfrm>
          <a:prstGeom prst="roundRect">
            <a:avLst>
              <a:gd name="adj" fmla="val 11495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Shape 473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sz="4200" dirty="0">
                <a:latin typeface="Calibri" pitchFamily="34" charset="0"/>
                <a:ea typeface="微軟正黑體" pitchFamily="34" charset="-120"/>
              </a:rPr>
              <a:t>Remote learning</a:t>
            </a:r>
          </a:p>
        </p:txBody>
      </p:sp>
      <p:sp>
        <p:nvSpPr>
          <p:cNvPr id="475" name="Shape 475"/>
          <p:cNvSpPr txBox="1"/>
          <p:nvPr/>
        </p:nvSpPr>
        <p:spPr>
          <a:xfrm>
            <a:off x="728216" y="4286262"/>
            <a:ext cx="4608512" cy="2319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300" b="1" dirty="0" smtClean="0">
                <a:latin typeface="Calibri" pitchFamily="34" charset="0"/>
                <a:ea typeface="微軟正黑體" pitchFamily="34" charset="-120"/>
              </a:rPr>
              <a:t>*</a:t>
            </a:r>
            <a:r>
              <a:rPr lang="zh-TW" altLang="en-US" sz="1300" b="1" dirty="0" smtClean="0">
                <a:latin typeface="Calibri" pitchFamily="34" charset="0"/>
                <a:ea typeface="微軟正黑體" pitchFamily="34" charset="-120"/>
              </a:rPr>
              <a:t> </a:t>
            </a:r>
            <a:r>
              <a:rPr lang="en-US" sz="1300" b="1" dirty="0" smtClean="0">
                <a:latin typeface="Calibri" pitchFamily="34" charset="0"/>
                <a:ea typeface="微軟正黑體" pitchFamily="34" charset="-120"/>
              </a:rPr>
              <a:t>Only </a:t>
            </a:r>
            <a:r>
              <a:rPr lang="en-US" sz="1300" b="1" dirty="0">
                <a:latin typeface="Calibri" pitchFamily="34" charset="0"/>
                <a:ea typeface="微軟正黑體" pitchFamily="34" charset="-120"/>
              </a:rPr>
              <a:t>supported for x53A series (or later) which included </a:t>
            </a:r>
            <a:endParaRPr lang="en-US" sz="1300" b="1" dirty="0" smtClean="0">
              <a:latin typeface="Calibri" pitchFamily="34" charset="0"/>
              <a:ea typeface="微軟正黑體" pitchFamily="34" charset="-120"/>
            </a:endParaRPr>
          </a:p>
          <a:p>
            <a:pPr lvl="0"/>
            <a:r>
              <a:rPr lang="zh-TW" altLang="en-US" sz="1300" b="1" dirty="0" smtClean="0">
                <a:latin typeface="Calibri" pitchFamily="34" charset="0"/>
                <a:ea typeface="微軟正黑體" pitchFamily="34" charset="-120"/>
              </a:rPr>
              <a:t>    </a:t>
            </a:r>
            <a:r>
              <a:rPr lang="en-US" sz="1300" b="1" dirty="0" smtClean="0">
                <a:latin typeface="Calibri" pitchFamily="34" charset="0"/>
                <a:ea typeface="微軟正黑體" pitchFamily="34" charset="-120"/>
              </a:rPr>
              <a:t>the </a:t>
            </a:r>
            <a:r>
              <a:rPr lang="en-US" sz="1300" b="1" dirty="0">
                <a:latin typeface="Calibri" pitchFamily="34" charset="0"/>
                <a:ea typeface="微軟正黑體" pitchFamily="34" charset="-120"/>
              </a:rPr>
              <a:t>IR sensor</a:t>
            </a:r>
          </a:p>
        </p:txBody>
      </p:sp>
      <p:sp>
        <p:nvSpPr>
          <p:cNvPr id="477" name="Shape 477"/>
          <p:cNvSpPr txBox="1"/>
          <p:nvPr/>
        </p:nvSpPr>
        <p:spPr>
          <a:xfrm>
            <a:off x="6012160" y="4443958"/>
            <a:ext cx="2024774" cy="35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 b="1" dirty="0" smtClean="0">
                <a:latin typeface="Calibri" pitchFamily="34" charset="0"/>
                <a:ea typeface="微軟正黑體" pitchFamily="34" charset="-120"/>
              </a:rPr>
              <a:t>TV controller</a:t>
            </a:r>
            <a:endParaRPr lang="en-US" sz="1600" b="1" dirty="0">
              <a:latin typeface="Calibri" pitchFamily="34" charset="0"/>
              <a:ea typeface="微軟正黑體" pitchFamily="34" charset="-120"/>
            </a:endParaRPr>
          </a:p>
        </p:txBody>
      </p:sp>
      <p:pic>
        <p:nvPicPr>
          <p:cNvPr id="479" name="Shape 4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1049" y="2968119"/>
            <a:ext cx="532325" cy="532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群組 8"/>
          <p:cNvGrpSpPr/>
          <p:nvPr/>
        </p:nvGrpSpPr>
        <p:grpSpPr>
          <a:xfrm>
            <a:off x="-357222" y="1188000"/>
            <a:ext cx="7929618" cy="1154162"/>
            <a:chOff x="4857752" y="1327627"/>
            <a:chExt cx="2329260" cy="1296070"/>
          </a:xfrm>
        </p:grpSpPr>
        <p:sp>
          <p:nvSpPr>
            <p:cNvPr id="10" name="平行四邊形 9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021429" y="1327627"/>
              <a:ext cx="2089628" cy="12960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                            </a:t>
              </a:r>
              <a:r>
                <a:rPr lang="en-US" altLang="zh-TW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Using a remote that you already have</a:t>
              </a:r>
              <a:endParaRPr lang="en-US" altLang="zh-TW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  <a:p>
              <a:pPr lvl="0" algn="ctr"/>
              <a:endParaRPr lang="en-US" altLang="zh-TW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  <a:p>
              <a:pPr lvl="0" algn="ctr"/>
              <a:endParaRPr lang="en-US" altLang="zh-TW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pic>
        <p:nvPicPr>
          <p:cNvPr id="14338" name="Picture 2" descr="C:\Users\Han Tsai\Desktop\HD_直播\romo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2071684"/>
            <a:ext cx="571504" cy="2389925"/>
          </a:xfrm>
          <a:prstGeom prst="rect">
            <a:avLst/>
          </a:prstGeom>
          <a:noFill/>
        </p:spPr>
      </p:pic>
      <p:pic>
        <p:nvPicPr>
          <p:cNvPr id="13" name="Shape 4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224" y="2071684"/>
            <a:ext cx="3915544" cy="22136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200" dirty="0" err="1">
                <a:latin typeface="Calibri" pitchFamily="34" charset="0"/>
                <a:ea typeface="微軟正黑體" pitchFamily="34" charset="-120"/>
              </a:rPr>
              <a:t>Qremote</a:t>
            </a:r>
            <a:endParaRPr lang="en-US" sz="4200" dirty="0">
              <a:latin typeface="Calibri" pitchFamily="34" charset="0"/>
              <a:ea typeface="微軟正黑體" pitchFamily="34" charset="-120"/>
            </a:endParaRPr>
          </a:p>
        </p:txBody>
      </p:sp>
      <p:pic>
        <p:nvPicPr>
          <p:cNvPr id="485" name="Shape 4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48" y="2039863"/>
            <a:ext cx="1343274" cy="238927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86" name="Shape 4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3292" y="2039866"/>
            <a:ext cx="1343274" cy="238925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87" name="Shape 4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2086" y="2039861"/>
            <a:ext cx="1343274" cy="238927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88" name="Shape 4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4999" y="2039868"/>
            <a:ext cx="1343274" cy="238925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89" name="Shape 4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54305" y="2039857"/>
            <a:ext cx="1343274" cy="238927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91" name="Shape 491"/>
          <p:cNvSpPr txBox="1"/>
          <p:nvPr/>
        </p:nvSpPr>
        <p:spPr>
          <a:xfrm>
            <a:off x="662624" y="4529566"/>
            <a:ext cx="3766500" cy="328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5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* Supports </a:t>
            </a:r>
            <a:r>
              <a:rPr lang="en-US" sz="1500" b="1" dirty="0" err="1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iOS</a:t>
            </a:r>
            <a:r>
              <a:rPr lang="en-US" sz="15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 &amp; Android devices.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-500098" y="1331999"/>
            <a:ext cx="7929618" cy="446276"/>
            <a:chOff x="4857752" y="1357021"/>
            <a:chExt cx="2329260" cy="501147"/>
          </a:xfrm>
        </p:grpSpPr>
        <p:sp>
          <p:nvSpPr>
            <p:cNvPr id="11" name="平行四邊形 10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021429" y="1357021"/>
              <a:ext cx="2151129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                          </a:t>
              </a:r>
              <a:r>
                <a:rPr lang="en-US" altLang="zh-TW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Using </a:t>
              </a:r>
              <a:r>
                <a:rPr lang="en-US" altLang="zh-TW" sz="2300" b="1" dirty="0" err="1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Qremote</a:t>
              </a:r>
              <a:r>
                <a:rPr lang="en-US" altLang="zh-TW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 on smart devices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sz="2800">
              <a:solidFill>
                <a:srgbClr val="002060"/>
              </a:solidFill>
            </a:endParaRPr>
          </a:p>
        </p:txBody>
      </p:sp>
      <p:pic>
        <p:nvPicPr>
          <p:cNvPr id="7" name="圖片 6" descr="Cover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4" name="Shape 304"/>
          <p:cNvSpPr txBox="1">
            <a:spLocks noGrp="1"/>
          </p:cNvSpPr>
          <p:nvPr>
            <p:ph type="ctrTitle"/>
          </p:nvPr>
        </p:nvSpPr>
        <p:spPr>
          <a:xfrm>
            <a:off x="409118" y="2214560"/>
            <a:ext cx="8520600" cy="857256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>
              <a:buClr>
                <a:srgbClr val="002060"/>
              </a:buClr>
              <a:buSzPct val="25000"/>
            </a:pPr>
            <a:r>
              <a:rPr lang="en-US" altLang="zh-TW" sz="5500" dirty="0">
                <a:solidFill>
                  <a:srgbClr val="002060"/>
                </a:solidFill>
                <a:latin typeface="Calibri" pitchFamily="34" charset="0"/>
                <a:ea typeface="Microsoft JhengHei"/>
                <a:cs typeface="Microsoft JhengHei"/>
                <a:sym typeface="Microsoft JhengHei"/>
              </a:rPr>
              <a:t>Rich </a:t>
            </a:r>
            <a:r>
              <a:rPr lang="en-US" altLang="zh-TW" sz="5500" dirty="0" smtClean="0">
                <a:solidFill>
                  <a:srgbClr val="002060"/>
                </a:solidFill>
                <a:latin typeface="Calibri" pitchFamily="34" charset="0"/>
                <a:ea typeface="Microsoft JhengHei"/>
                <a:cs typeface="Microsoft JhengHei"/>
                <a:sym typeface="Microsoft JhengHei"/>
              </a:rPr>
              <a:t>Applications</a:t>
            </a:r>
            <a:endParaRPr lang="en-US" sz="5500" dirty="0">
              <a:solidFill>
                <a:srgbClr val="002060"/>
              </a:solidFill>
              <a:latin typeface="Calibri" pitchFamily="34" charset="0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4200" dirty="0">
                <a:latin typeface="Calibri" pitchFamily="34" charset="0"/>
                <a:ea typeface="微軟正黑體" pitchFamily="34" charset="-120"/>
              </a:rPr>
              <a:t>Rich Applications 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14282" y="2071684"/>
            <a:ext cx="2786082" cy="2857520"/>
          </a:xfrm>
          <a:prstGeom prst="roundRect">
            <a:avLst>
              <a:gd name="adj" fmla="val 9456"/>
            </a:avLst>
          </a:prstGeom>
          <a:solidFill>
            <a:srgbClr val="0070C0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Shape 508"/>
          <p:cNvSpPr txBox="1"/>
          <p:nvPr/>
        </p:nvSpPr>
        <p:spPr>
          <a:xfrm>
            <a:off x="569726" y="2285998"/>
            <a:ext cx="2359200" cy="196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QTS </a:t>
            </a:r>
            <a:endParaRPr lang="en-US" sz="17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  <a:p>
            <a:pPr marL="269875" lvl="0" indent="-130175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5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QTS</a:t>
            </a:r>
          </a:p>
          <a:p>
            <a:pPr marL="269875" lvl="0" indent="-130175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5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File </a:t>
            </a:r>
            <a:r>
              <a:rPr lang="en-US" sz="155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Station HD</a:t>
            </a:r>
          </a:p>
          <a:p>
            <a:pPr marL="269875" lvl="0" indent="-130175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5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Photo Station HD</a:t>
            </a:r>
          </a:p>
          <a:p>
            <a:pPr marL="269875" lvl="0" indent="-130175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5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Video Station HD</a:t>
            </a:r>
          </a:p>
          <a:p>
            <a:pPr marL="269875" lvl="0" indent="-130175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5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Music Station HD</a:t>
            </a:r>
          </a:p>
          <a:p>
            <a:pPr marL="269875" lvl="0" indent="-130175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5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Surveillance Station</a:t>
            </a:r>
          </a:p>
          <a:p>
            <a:pPr marL="269875" lvl="0" indent="-130175">
              <a:spcBef>
                <a:spcPts val="0"/>
              </a:spcBef>
              <a:buSzPct val="100000"/>
              <a:buFont typeface="Arial" pitchFamily="34" charset="0"/>
              <a:buChar char="•"/>
            </a:pPr>
            <a:r>
              <a:rPr lang="en-US" sz="155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QVR Pro Client</a:t>
            </a:r>
          </a:p>
        </p:txBody>
      </p:sp>
      <p:grpSp>
        <p:nvGrpSpPr>
          <p:cNvPr id="15" name="群組 14"/>
          <p:cNvGrpSpPr/>
          <p:nvPr/>
        </p:nvGrpSpPr>
        <p:grpSpPr>
          <a:xfrm>
            <a:off x="142844" y="1147550"/>
            <a:ext cx="2888715" cy="1138448"/>
            <a:chOff x="5500694" y="1357304"/>
            <a:chExt cx="3500462" cy="785818"/>
          </a:xfrm>
        </p:grpSpPr>
        <p:grpSp>
          <p:nvGrpSpPr>
            <p:cNvPr id="16" name="群組 17"/>
            <p:cNvGrpSpPr/>
            <p:nvPr/>
          </p:nvGrpSpPr>
          <p:grpSpPr>
            <a:xfrm>
              <a:off x="5500694" y="1357304"/>
              <a:ext cx="3500462" cy="785818"/>
              <a:chOff x="5589113" y="1347614"/>
              <a:chExt cx="3087343" cy="2304256"/>
            </a:xfrm>
            <a:solidFill>
              <a:srgbClr val="CC0099"/>
            </a:solidFill>
          </p:grpSpPr>
          <p:sp>
            <p:nvSpPr>
              <p:cNvPr id="18" name="Shape 232"/>
              <p:cNvSpPr/>
              <p:nvPr/>
            </p:nvSpPr>
            <p:spPr>
              <a:xfrm>
                <a:off x="5589113" y="1347614"/>
                <a:ext cx="3087343" cy="2304256"/>
              </a:xfrm>
              <a:prstGeom prst="roundRect">
                <a:avLst>
                  <a:gd name="adj" fmla="val 22874"/>
                </a:avLst>
              </a:prstGeom>
              <a:grp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9" name="直線接點 18"/>
              <p:cNvCxnSpPr/>
              <p:nvPr/>
            </p:nvCxnSpPr>
            <p:spPr>
              <a:xfrm>
                <a:off x="5724128" y="2283718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接點 19"/>
              <p:cNvCxnSpPr/>
              <p:nvPr/>
            </p:nvCxnSpPr>
            <p:spPr>
              <a:xfrm>
                <a:off x="5724128" y="3145700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圓角矩形 16"/>
            <p:cNvSpPr/>
            <p:nvPr/>
          </p:nvSpPr>
          <p:spPr>
            <a:xfrm>
              <a:off x="5643570" y="1428742"/>
              <a:ext cx="3214710" cy="642942"/>
            </a:xfrm>
            <a:prstGeom prst="roundRect">
              <a:avLst/>
            </a:prstGeom>
            <a:solidFill>
              <a:schemeClr val="bg1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Shape 515"/>
          <p:cNvSpPr txBox="1"/>
          <p:nvPr/>
        </p:nvSpPr>
        <p:spPr>
          <a:xfrm>
            <a:off x="395536" y="1467775"/>
            <a:ext cx="2252936" cy="4610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300" b="1" dirty="0">
                <a:solidFill>
                  <a:srgbClr val="CC0099"/>
                </a:solidFill>
                <a:latin typeface="Calibri" pitchFamily="34" charset="0"/>
                <a:ea typeface="微軟正黑體" pitchFamily="34" charset="-120"/>
              </a:rPr>
              <a:t>QTS</a:t>
            </a:r>
          </a:p>
          <a:p>
            <a:pPr lvl="0" algn="ctr"/>
            <a:r>
              <a:rPr lang="en-US" altLang="zh-TW" sz="2300" b="1" dirty="0">
                <a:solidFill>
                  <a:srgbClr val="CC0099"/>
                </a:solidFill>
                <a:latin typeface="Calibri" pitchFamily="34" charset="0"/>
                <a:ea typeface="微軟正黑體" pitchFamily="34" charset="-120"/>
              </a:rPr>
              <a:t>Management</a:t>
            </a:r>
          </a:p>
        </p:txBody>
      </p:sp>
      <p:sp>
        <p:nvSpPr>
          <p:cNvPr id="45" name="圓角矩形 44"/>
          <p:cNvSpPr/>
          <p:nvPr/>
        </p:nvSpPr>
        <p:spPr>
          <a:xfrm>
            <a:off x="6143636" y="1923678"/>
            <a:ext cx="2786082" cy="2857520"/>
          </a:xfrm>
          <a:prstGeom prst="roundRect">
            <a:avLst>
              <a:gd name="adj" fmla="val 9456"/>
            </a:avLst>
          </a:prstGeom>
          <a:solidFill>
            <a:srgbClr val="0070C0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圓角矩形 45"/>
          <p:cNvSpPr/>
          <p:nvPr/>
        </p:nvSpPr>
        <p:spPr>
          <a:xfrm>
            <a:off x="3214678" y="2000246"/>
            <a:ext cx="2643206" cy="2857520"/>
          </a:xfrm>
          <a:prstGeom prst="roundRect">
            <a:avLst>
              <a:gd name="adj" fmla="val 9456"/>
            </a:avLst>
          </a:prstGeom>
          <a:solidFill>
            <a:srgbClr val="0070C0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3143240" y="1142990"/>
            <a:ext cx="2792425" cy="1138448"/>
            <a:chOff x="5500694" y="1357304"/>
            <a:chExt cx="3500462" cy="785818"/>
          </a:xfrm>
        </p:grpSpPr>
        <p:grpSp>
          <p:nvGrpSpPr>
            <p:cNvPr id="23" name="群組 17"/>
            <p:cNvGrpSpPr/>
            <p:nvPr/>
          </p:nvGrpSpPr>
          <p:grpSpPr>
            <a:xfrm>
              <a:off x="5500694" y="1357304"/>
              <a:ext cx="3500462" cy="785818"/>
              <a:chOff x="5589113" y="1347614"/>
              <a:chExt cx="3087343" cy="2304256"/>
            </a:xfrm>
            <a:solidFill>
              <a:srgbClr val="CC0099"/>
            </a:solidFill>
          </p:grpSpPr>
          <p:sp>
            <p:nvSpPr>
              <p:cNvPr id="25" name="Shape 232"/>
              <p:cNvSpPr/>
              <p:nvPr/>
            </p:nvSpPr>
            <p:spPr>
              <a:xfrm>
                <a:off x="5589113" y="1347614"/>
                <a:ext cx="3087343" cy="2304256"/>
              </a:xfrm>
              <a:prstGeom prst="roundRect">
                <a:avLst>
                  <a:gd name="adj" fmla="val 22874"/>
                </a:avLst>
              </a:prstGeom>
              <a:solidFill>
                <a:srgbClr val="FF99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6" name="直線接點 25"/>
              <p:cNvCxnSpPr/>
              <p:nvPr/>
            </p:nvCxnSpPr>
            <p:spPr>
              <a:xfrm>
                <a:off x="5724128" y="2283718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>
              <a:xfrm>
                <a:off x="5724128" y="3145700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圓角矩形 23"/>
            <p:cNvSpPr/>
            <p:nvPr/>
          </p:nvSpPr>
          <p:spPr>
            <a:xfrm>
              <a:off x="5643570" y="1428742"/>
              <a:ext cx="3214710" cy="642942"/>
            </a:xfrm>
            <a:prstGeom prst="roundRect">
              <a:avLst/>
            </a:prstGeom>
            <a:solidFill>
              <a:schemeClr val="bg1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Shape 516"/>
          <p:cNvSpPr txBox="1"/>
          <p:nvPr/>
        </p:nvSpPr>
        <p:spPr>
          <a:xfrm>
            <a:off x="3275856" y="1404000"/>
            <a:ext cx="2654288" cy="5802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000" b="1" dirty="0">
                <a:solidFill>
                  <a:srgbClr val="FF9900"/>
                </a:solidFill>
                <a:latin typeface="Calibri" pitchFamily="34" charset="0"/>
                <a:ea typeface="微軟正黑體" pitchFamily="34" charset="-120"/>
              </a:rPr>
              <a:t>Browser, Communication</a:t>
            </a:r>
          </a:p>
          <a:p>
            <a:pPr lvl="0" algn="ctr"/>
            <a:r>
              <a:rPr lang="en-US" altLang="zh-TW" sz="2000" b="1" dirty="0">
                <a:solidFill>
                  <a:srgbClr val="FF9900"/>
                </a:solidFill>
                <a:latin typeface="Calibri" pitchFamily="34" charset="0"/>
                <a:ea typeface="微軟正黑體" pitchFamily="34" charset="-120"/>
              </a:rPr>
              <a:t>&amp; Office tools</a:t>
            </a:r>
          </a:p>
        </p:txBody>
      </p:sp>
      <p:grpSp>
        <p:nvGrpSpPr>
          <p:cNvPr id="29" name="群組 28"/>
          <p:cNvGrpSpPr/>
          <p:nvPr/>
        </p:nvGrpSpPr>
        <p:grpSpPr>
          <a:xfrm>
            <a:off x="6072198" y="1147550"/>
            <a:ext cx="2985006" cy="1138448"/>
            <a:chOff x="5500694" y="1357304"/>
            <a:chExt cx="3500462" cy="785818"/>
          </a:xfrm>
        </p:grpSpPr>
        <p:grpSp>
          <p:nvGrpSpPr>
            <p:cNvPr id="30" name="群組 17"/>
            <p:cNvGrpSpPr/>
            <p:nvPr/>
          </p:nvGrpSpPr>
          <p:grpSpPr>
            <a:xfrm>
              <a:off x="5500694" y="1357304"/>
              <a:ext cx="3500462" cy="785818"/>
              <a:chOff x="5589113" y="1347614"/>
              <a:chExt cx="3087343" cy="2304256"/>
            </a:xfrm>
            <a:solidFill>
              <a:srgbClr val="CC0099"/>
            </a:solidFill>
          </p:grpSpPr>
          <p:sp>
            <p:nvSpPr>
              <p:cNvPr id="32" name="Shape 232"/>
              <p:cNvSpPr/>
              <p:nvPr/>
            </p:nvSpPr>
            <p:spPr>
              <a:xfrm>
                <a:off x="5589113" y="1347614"/>
                <a:ext cx="3087343" cy="2304256"/>
              </a:xfrm>
              <a:prstGeom prst="roundRect">
                <a:avLst>
                  <a:gd name="adj" fmla="val 22874"/>
                </a:avLst>
              </a:prstGeom>
              <a:solidFill>
                <a:srgbClr val="0066F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3" name="直線接點 32"/>
              <p:cNvCxnSpPr/>
              <p:nvPr/>
            </p:nvCxnSpPr>
            <p:spPr>
              <a:xfrm>
                <a:off x="5724128" y="2283718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 33"/>
              <p:cNvCxnSpPr/>
              <p:nvPr/>
            </p:nvCxnSpPr>
            <p:spPr>
              <a:xfrm>
                <a:off x="5724128" y="3145700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圓角矩形 30"/>
            <p:cNvSpPr/>
            <p:nvPr/>
          </p:nvSpPr>
          <p:spPr>
            <a:xfrm>
              <a:off x="5643570" y="1428742"/>
              <a:ext cx="3214710" cy="642942"/>
            </a:xfrm>
            <a:prstGeom prst="roundRect">
              <a:avLst/>
            </a:prstGeom>
            <a:solidFill>
              <a:schemeClr val="bg1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Shape 517"/>
          <p:cNvSpPr txBox="1"/>
          <p:nvPr/>
        </p:nvSpPr>
        <p:spPr>
          <a:xfrm>
            <a:off x="6444208" y="1500180"/>
            <a:ext cx="2199758" cy="4005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300" b="1" dirty="0">
                <a:solidFill>
                  <a:srgbClr val="0066FF"/>
                </a:solidFill>
                <a:latin typeface="Calibri" pitchFamily="34" charset="0"/>
                <a:ea typeface="微軟正黑體" pitchFamily="34" charset="-120"/>
              </a:rPr>
              <a:t>Multimedia Applications</a:t>
            </a:r>
          </a:p>
        </p:txBody>
      </p:sp>
      <p:sp>
        <p:nvSpPr>
          <p:cNvPr id="39" name="Shape 508"/>
          <p:cNvSpPr txBox="1"/>
          <p:nvPr/>
        </p:nvSpPr>
        <p:spPr>
          <a:xfrm>
            <a:off x="6587654" y="2280868"/>
            <a:ext cx="2071702" cy="23960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7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Multimedia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5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HD Player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50" b="1" dirty="0" err="1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OceanKTV</a:t>
            </a:r>
            <a:endParaRPr lang="en-US" sz="155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5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YouTube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5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Clementine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50" b="1" dirty="0" err="1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DeaDBeaf</a:t>
            </a:r>
            <a:endParaRPr lang="en-US" sz="155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50" b="1" dirty="0" err="1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Plex</a:t>
            </a:r>
            <a:r>
              <a:rPr lang="en-US" sz="155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 Home Theater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50" b="1" dirty="0" err="1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Spotify</a:t>
            </a:r>
            <a:endParaRPr lang="en-US" sz="155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50" b="1" dirty="0" err="1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TuneIn</a:t>
            </a:r>
            <a:r>
              <a:rPr lang="en-US" sz="155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 Radio</a:t>
            </a:r>
            <a:endParaRPr lang="en-US" sz="155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42" name="Shape 414"/>
          <p:cNvSpPr/>
          <p:nvPr/>
        </p:nvSpPr>
        <p:spPr>
          <a:xfrm>
            <a:off x="2000232" y="4572014"/>
            <a:ext cx="4643470" cy="428628"/>
          </a:xfrm>
          <a:prstGeom prst="round2DiagRect">
            <a:avLst>
              <a:gd name="adj1" fmla="val 50000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414"/>
          <p:cNvSpPr txBox="1"/>
          <p:nvPr/>
        </p:nvSpPr>
        <p:spPr>
          <a:xfrm>
            <a:off x="3000364" y="4545804"/>
            <a:ext cx="5286412" cy="38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Meet almost all your needs</a:t>
            </a:r>
          </a:p>
        </p:txBody>
      </p:sp>
      <p:sp>
        <p:nvSpPr>
          <p:cNvPr id="38" name="Shape 508"/>
          <p:cNvSpPr txBox="1"/>
          <p:nvPr/>
        </p:nvSpPr>
        <p:spPr>
          <a:xfrm>
            <a:off x="3712998" y="2268000"/>
            <a:ext cx="2359200" cy="264320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7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Browsers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5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Chrome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5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Firefox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endParaRPr lang="en-US" sz="10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  <a:p>
            <a:pPr lvl="0"/>
            <a:r>
              <a:rPr lang="en-US" altLang="zh-TW" sz="17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Communicatio</a:t>
            </a:r>
            <a:r>
              <a:rPr lang="en-US" altLang="zh-TW" sz="155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n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5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Skype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endParaRPr lang="en-US" sz="10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  <a:p>
            <a:pPr lvl="0"/>
            <a:r>
              <a:rPr lang="en-US" altLang="zh-TW" sz="17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Office tools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50" b="1" dirty="0" err="1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LibreOffice</a:t>
            </a:r>
            <a:endParaRPr lang="en-US" sz="155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200" dirty="0">
                <a:latin typeface="Calibri" pitchFamily="34" charset="0"/>
                <a:ea typeface="微軟正黑體" pitchFamily="34" charset="-120"/>
              </a:rPr>
              <a:t>QTS on HD Station</a:t>
            </a:r>
          </a:p>
        </p:txBody>
      </p:sp>
      <p:pic>
        <p:nvPicPr>
          <p:cNvPr id="517" name="Shape 5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3058" y="1779662"/>
            <a:ext cx="2643276" cy="14706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19" name="Shape 5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008" y="1779662"/>
            <a:ext cx="2526421" cy="14706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20" name="Shape 5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536" y="3490991"/>
            <a:ext cx="2592288" cy="137967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21" name="Shape 5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4719" y="3500444"/>
            <a:ext cx="2526425" cy="147395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22" name="Shape 5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68144" y="3500444"/>
            <a:ext cx="2643275" cy="153654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4" name="Shape 414"/>
          <p:cNvSpPr/>
          <p:nvPr/>
        </p:nvSpPr>
        <p:spPr>
          <a:xfrm>
            <a:off x="1831627" y="2937903"/>
            <a:ext cx="1071570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414"/>
          <p:cNvSpPr txBox="1"/>
          <p:nvPr/>
        </p:nvSpPr>
        <p:spPr>
          <a:xfrm>
            <a:off x="2045941" y="2916000"/>
            <a:ext cx="2357454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QTS</a:t>
            </a:r>
            <a:endParaRPr lang="zh-TW" altLang="en-US" sz="18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-357222" y="1214428"/>
            <a:ext cx="8614028" cy="446276"/>
            <a:chOff x="4857752" y="1357305"/>
            <a:chExt cx="2530300" cy="501147"/>
          </a:xfrm>
        </p:grpSpPr>
        <p:sp>
          <p:nvSpPr>
            <p:cNvPr id="17" name="平行四邊形 16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298424" y="1357305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Various shortcuts to QTS applications.</a:t>
              </a:r>
            </a:p>
          </p:txBody>
        </p:sp>
      </p:grpSp>
      <p:sp>
        <p:nvSpPr>
          <p:cNvPr id="19" name="Shape 414"/>
          <p:cNvSpPr/>
          <p:nvPr/>
        </p:nvSpPr>
        <p:spPr>
          <a:xfrm>
            <a:off x="4617709" y="2937903"/>
            <a:ext cx="1428760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414"/>
          <p:cNvSpPr txBox="1"/>
          <p:nvPr/>
        </p:nvSpPr>
        <p:spPr>
          <a:xfrm>
            <a:off x="4716000" y="2916000"/>
            <a:ext cx="2357454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File Station</a:t>
            </a:r>
            <a:endParaRPr lang="zh-TW" altLang="en-US" sz="18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21" name="Shape 414"/>
          <p:cNvSpPr/>
          <p:nvPr/>
        </p:nvSpPr>
        <p:spPr>
          <a:xfrm>
            <a:off x="179807" y="4608000"/>
            <a:ext cx="1643074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414"/>
          <p:cNvSpPr txBox="1"/>
          <p:nvPr/>
        </p:nvSpPr>
        <p:spPr>
          <a:xfrm>
            <a:off x="252000" y="4608000"/>
            <a:ext cx="2357454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Photo Station</a:t>
            </a:r>
            <a:endParaRPr lang="zh-TW" altLang="en-US" sz="18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23" name="Shape 414"/>
          <p:cNvSpPr/>
          <p:nvPr/>
        </p:nvSpPr>
        <p:spPr>
          <a:xfrm>
            <a:off x="2928926" y="4609708"/>
            <a:ext cx="1643074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414"/>
          <p:cNvSpPr txBox="1"/>
          <p:nvPr/>
        </p:nvSpPr>
        <p:spPr>
          <a:xfrm>
            <a:off x="3024000" y="4608000"/>
            <a:ext cx="2357454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Music Station</a:t>
            </a:r>
            <a:endParaRPr lang="zh-TW" altLang="en-US" sz="18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25" name="Shape 414"/>
          <p:cNvSpPr/>
          <p:nvPr/>
        </p:nvSpPr>
        <p:spPr>
          <a:xfrm>
            <a:off x="5786446" y="4588877"/>
            <a:ext cx="1643074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414"/>
          <p:cNvSpPr txBox="1"/>
          <p:nvPr/>
        </p:nvSpPr>
        <p:spPr>
          <a:xfrm>
            <a:off x="5868000" y="4572000"/>
            <a:ext cx="2357454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Video Station</a:t>
            </a:r>
            <a:endParaRPr lang="zh-TW" altLang="en-US" sz="18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200" dirty="0">
                <a:latin typeface="Calibri" pitchFamily="34" charset="0"/>
                <a:ea typeface="微軟正黑體" pitchFamily="34" charset="-120"/>
              </a:rPr>
              <a:t>QVR Pro Client</a:t>
            </a:r>
          </a:p>
        </p:txBody>
      </p:sp>
      <p:pic>
        <p:nvPicPr>
          <p:cNvPr id="665" name="Shape 66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357422" y="1929723"/>
            <a:ext cx="4860525" cy="273404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5" name="群組 4"/>
          <p:cNvGrpSpPr/>
          <p:nvPr/>
        </p:nvGrpSpPr>
        <p:grpSpPr>
          <a:xfrm>
            <a:off x="-642977" y="1196781"/>
            <a:ext cx="8929753" cy="455799"/>
            <a:chOff x="4775300" y="1337488"/>
            <a:chExt cx="2576616" cy="511841"/>
          </a:xfrm>
        </p:grpSpPr>
        <p:sp>
          <p:nvSpPr>
            <p:cNvPr id="6" name="平行四邊形 5"/>
            <p:cNvSpPr/>
            <p:nvPr/>
          </p:nvSpPr>
          <p:spPr>
            <a:xfrm>
              <a:off x="4775300" y="1357306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262288" y="1337488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Live view on TV directly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200" dirty="0" err="1">
                <a:latin typeface="Calibri" pitchFamily="34" charset="0"/>
                <a:ea typeface="微軟正黑體" pitchFamily="34" charset="-120"/>
              </a:rPr>
              <a:t>LibreOffice</a:t>
            </a:r>
            <a:endParaRPr lang="en-US" sz="4200" dirty="0">
              <a:latin typeface="Calibri" pitchFamily="34" charset="0"/>
              <a:ea typeface="微軟正黑體" pitchFamily="34" charset="-120"/>
            </a:endParaRPr>
          </a:p>
        </p:txBody>
      </p:sp>
      <p:pic>
        <p:nvPicPr>
          <p:cNvPr id="672" name="Shape 6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612" y="2285998"/>
            <a:ext cx="4371425" cy="246075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5" name="群組 4"/>
          <p:cNvGrpSpPr/>
          <p:nvPr/>
        </p:nvGrpSpPr>
        <p:grpSpPr>
          <a:xfrm>
            <a:off x="-428659" y="1282844"/>
            <a:ext cx="9215501" cy="710910"/>
            <a:chOff x="4857752" y="1357305"/>
            <a:chExt cx="2365941" cy="499738"/>
          </a:xfrm>
        </p:grpSpPr>
        <p:sp>
          <p:nvSpPr>
            <p:cNvPr id="6" name="平行四邊形 5"/>
            <p:cNvSpPr/>
            <p:nvPr/>
          </p:nvSpPr>
          <p:spPr>
            <a:xfrm>
              <a:off x="4857752" y="1357305"/>
              <a:ext cx="2365941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021429" y="1359430"/>
              <a:ext cx="2147242" cy="4976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1950" b="1" dirty="0" err="1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LibreOffice</a:t>
              </a:r>
              <a:r>
                <a:rPr lang="en-US" altLang="zh-TW" sz="195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 is a powerful office suite – its clean interface and feature-rich functionality help you unleash your creativity and enhance your productivity.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title"/>
          </p:nvPr>
        </p:nvSpPr>
        <p:spPr>
          <a:xfrm>
            <a:off x="285594" y="28573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4200" dirty="0">
                <a:latin typeface="Calibri" pitchFamily="34" charset="0"/>
                <a:ea typeface="微軟正黑體" pitchFamily="34" charset="-120"/>
              </a:rPr>
              <a:t>QNAP NAS </a:t>
            </a:r>
            <a:r>
              <a:rPr lang="en-US" sz="4200" dirty="0" err="1">
                <a:latin typeface="Calibri" pitchFamily="34" charset="0"/>
                <a:ea typeface="微軟正黑體" pitchFamily="34" charset="-120"/>
              </a:rPr>
              <a:t>vs</a:t>
            </a:r>
            <a:r>
              <a:rPr lang="en-US" sz="4200" dirty="0">
                <a:latin typeface="Calibri" pitchFamily="34" charset="0"/>
                <a:ea typeface="微軟正黑體" pitchFamily="34" charset="-120"/>
              </a:rPr>
              <a:t> Home Theater</a:t>
            </a:r>
          </a:p>
        </p:txBody>
      </p:sp>
      <p:sp>
        <p:nvSpPr>
          <p:cNvPr id="14" name="Shape 414"/>
          <p:cNvSpPr/>
          <p:nvPr/>
        </p:nvSpPr>
        <p:spPr>
          <a:xfrm>
            <a:off x="285720" y="1285866"/>
            <a:ext cx="2143140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723"/>
          <p:cNvSpPr/>
          <p:nvPr/>
        </p:nvSpPr>
        <p:spPr>
          <a:xfrm>
            <a:off x="366894" y="1834498"/>
            <a:ext cx="1990528" cy="1990528"/>
          </a:xfrm>
          <a:prstGeom prst="ellipse">
            <a:avLst/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2" descr="C:\Users\Han Tsai\Desktop\HD_直播\TS-X7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134790"/>
            <a:ext cx="1718235" cy="1312847"/>
          </a:xfrm>
          <a:prstGeom prst="rect">
            <a:avLst/>
          </a:prstGeom>
          <a:noFill/>
        </p:spPr>
      </p:pic>
      <p:pic>
        <p:nvPicPr>
          <p:cNvPr id="18" name="Picture 3" descr="C:\Users\Han Tsai\Desktop\HD_直播\car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30758">
            <a:off x="163192" y="2494464"/>
            <a:ext cx="1045598" cy="779446"/>
          </a:xfrm>
          <a:prstGeom prst="rect">
            <a:avLst/>
          </a:prstGeom>
          <a:noFill/>
        </p:spPr>
      </p:pic>
      <p:sp>
        <p:nvSpPr>
          <p:cNvPr id="19" name="Shape 723"/>
          <p:cNvSpPr/>
          <p:nvPr/>
        </p:nvSpPr>
        <p:spPr>
          <a:xfrm>
            <a:off x="3418464" y="1867106"/>
            <a:ext cx="1990528" cy="1990528"/>
          </a:xfrm>
          <a:prstGeom prst="ellipse">
            <a:avLst/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14" name="Picture 2" descr="C:\Users\Han Tsai\Desktop\HD_直播\radio_goo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2438610"/>
            <a:ext cx="3010924" cy="928694"/>
          </a:xfrm>
          <a:prstGeom prst="rect">
            <a:avLst/>
          </a:prstGeom>
          <a:noFill/>
        </p:spPr>
      </p:pic>
      <p:sp>
        <p:nvSpPr>
          <p:cNvPr id="22" name="Shape 723"/>
          <p:cNvSpPr/>
          <p:nvPr/>
        </p:nvSpPr>
        <p:spPr>
          <a:xfrm>
            <a:off x="6813358" y="1867106"/>
            <a:ext cx="1990528" cy="1990528"/>
          </a:xfrm>
          <a:prstGeom prst="ellipse">
            <a:avLst/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15" name="Picture 3" descr="C:\Users\Han Tsai\Desktop\HD_直播\hd_TV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2214560"/>
            <a:ext cx="2088746" cy="1338710"/>
          </a:xfrm>
          <a:prstGeom prst="rect">
            <a:avLst/>
          </a:prstGeom>
          <a:noFill/>
        </p:spPr>
      </p:pic>
      <p:sp>
        <p:nvSpPr>
          <p:cNvPr id="414" name="Shape 414"/>
          <p:cNvSpPr txBox="1"/>
          <p:nvPr/>
        </p:nvSpPr>
        <p:spPr>
          <a:xfrm>
            <a:off x="792000" y="1260000"/>
            <a:ext cx="1637700" cy="38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QNAP NAS</a:t>
            </a:r>
            <a:endParaRPr lang="en-US" sz="18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23" name="Shape 414"/>
          <p:cNvSpPr/>
          <p:nvPr/>
        </p:nvSpPr>
        <p:spPr>
          <a:xfrm>
            <a:off x="3357554" y="1285866"/>
            <a:ext cx="2357454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414"/>
          <p:cNvSpPr txBox="1"/>
          <p:nvPr/>
        </p:nvSpPr>
        <p:spPr>
          <a:xfrm>
            <a:off x="3420000" y="1260000"/>
            <a:ext cx="2357454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Home Theater System</a:t>
            </a:r>
            <a:endParaRPr lang="zh-TW" altLang="en-US" sz="18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25" name="Shape 414"/>
          <p:cNvSpPr/>
          <p:nvPr/>
        </p:nvSpPr>
        <p:spPr>
          <a:xfrm>
            <a:off x="6786578" y="1285866"/>
            <a:ext cx="1571636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414"/>
          <p:cNvSpPr txBox="1"/>
          <p:nvPr/>
        </p:nvSpPr>
        <p:spPr>
          <a:xfrm>
            <a:off x="7236000" y="1260000"/>
            <a:ext cx="1637700" cy="38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HD TV</a:t>
            </a:r>
            <a:endParaRPr lang="zh-TW" altLang="en-US" sz="18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27" name="平行四邊形 26"/>
          <p:cNvSpPr/>
          <p:nvPr/>
        </p:nvSpPr>
        <p:spPr>
          <a:xfrm>
            <a:off x="-324544" y="4164878"/>
            <a:ext cx="7920880" cy="857256"/>
          </a:xfrm>
          <a:prstGeom prst="parallelogram">
            <a:avLst>
              <a:gd name="adj" fmla="val 8390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平行四邊形 28"/>
          <p:cNvSpPr/>
          <p:nvPr/>
        </p:nvSpPr>
        <p:spPr>
          <a:xfrm>
            <a:off x="-468560" y="4083918"/>
            <a:ext cx="7920879" cy="795340"/>
          </a:xfrm>
          <a:prstGeom prst="parallelogram">
            <a:avLst>
              <a:gd name="adj" fmla="val 82727"/>
            </a:avLst>
          </a:prstGeom>
          <a:solidFill>
            <a:srgbClr val="303F97"/>
          </a:solidFill>
          <a:ln>
            <a:solidFill>
              <a:srgbClr val="303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Shape 417"/>
          <p:cNvSpPr/>
          <p:nvPr/>
        </p:nvSpPr>
        <p:spPr>
          <a:xfrm>
            <a:off x="-145411" y="4053492"/>
            <a:ext cx="7430963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114300" algn="ctr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Microsoft JhengHei"/>
                <a:sym typeface="Microsoft JhengHei"/>
              </a:rPr>
              <a:t>Ultimate Theater Experience Combining QNAP NAS and Home Theater System for Unparalleled AV Experience</a:t>
            </a:r>
            <a:endParaRPr lang="zh-TW" altLang="en-US" sz="2000" b="1" dirty="0" smtClean="0">
              <a:solidFill>
                <a:schemeClr val="bg1"/>
              </a:solidFill>
              <a:latin typeface="Calibri" pitchFamily="34" charset="0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316" name="Picture 4" descr="C:\Users\Han Tsai\Desktop\HD_直播\add_icon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44710" y="2143122"/>
            <a:ext cx="627092" cy="627092"/>
          </a:xfrm>
          <a:prstGeom prst="rect">
            <a:avLst/>
          </a:prstGeom>
          <a:noFill/>
        </p:spPr>
      </p:pic>
      <p:pic>
        <p:nvPicPr>
          <p:cNvPr id="32" name="Picture 4" descr="C:\Users\Han Tsai\Desktop\HD_直播\add_icon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6610" y="2143122"/>
            <a:ext cx="627092" cy="6270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Han Tsai\Desktop\HD_直播\N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1477026"/>
            <a:ext cx="2286016" cy="2286016"/>
          </a:xfrm>
          <a:prstGeom prst="rect">
            <a:avLst/>
          </a:prstGeom>
          <a:noFill/>
        </p:spPr>
      </p:pic>
      <p:cxnSp>
        <p:nvCxnSpPr>
          <p:cNvPr id="208" name="Shape 208"/>
          <p:cNvCxnSpPr/>
          <p:nvPr/>
        </p:nvCxnSpPr>
        <p:spPr>
          <a:xfrm>
            <a:off x="4286248" y="1389400"/>
            <a:ext cx="9300" cy="3395400"/>
          </a:xfrm>
          <a:prstGeom prst="straightConnector1">
            <a:avLst/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0" name="Shape 210"/>
          <p:cNvSpPr/>
          <p:nvPr/>
        </p:nvSpPr>
        <p:spPr>
          <a:xfrm>
            <a:off x="1714480" y="1785932"/>
            <a:ext cx="2428892" cy="1322286"/>
          </a:xfrm>
          <a:prstGeom prst="cloudCallout">
            <a:avLst>
              <a:gd name="adj1" fmla="val -52987"/>
              <a:gd name="adj2" fmla="val 73585"/>
            </a:avLst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sz="15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000232" y="2191406"/>
            <a:ext cx="2071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rgbClr val="002060"/>
                </a:solidFill>
                <a:latin typeface="Calibri" pitchFamily="34" charset="0"/>
                <a:ea typeface="微軟正黑體" pitchFamily="34" charset="-120"/>
              </a:rPr>
              <a:t>View IP cam feeds on TV?</a:t>
            </a:r>
          </a:p>
        </p:txBody>
      </p:sp>
      <p:pic>
        <p:nvPicPr>
          <p:cNvPr id="3075" name="Picture 3" descr="C:\Users\Han Tsai\Desktop\HD_直播\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285866"/>
            <a:ext cx="1811246" cy="2714644"/>
          </a:xfrm>
          <a:prstGeom prst="rect">
            <a:avLst/>
          </a:prstGeom>
          <a:noFill/>
        </p:spPr>
      </p:pic>
      <p:sp>
        <p:nvSpPr>
          <p:cNvPr id="14" name="圓角矩形圖說文字 13"/>
          <p:cNvSpPr/>
          <p:nvPr/>
        </p:nvSpPr>
        <p:spPr>
          <a:xfrm>
            <a:off x="2143108" y="3857634"/>
            <a:ext cx="1785950" cy="714380"/>
          </a:xfrm>
          <a:prstGeom prst="wedgeRoundRectCallout">
            <a:avLst>
              <a:gd name="adj1" fmla="val -73678"/>
              <a:gd name="adj2" fmla="val -7088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2214546" y="3929072"/>
            <a:ext cx="1714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微軟正黑體" pitchFamily="34" charset="-120"/>
              </a:rPr>
              <a:t>Then I need to go turn it on...</a:t>
            </a:r>
          </a:p>
          <a:p>
            <a:pPr lvl="0"/>
            <a:endParaRPr lang="zh-TW" altLang="en-US" sz="1600" b="1" dirty="0" smtClean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98" name="Picture 2" descr="C:\Users\Han Tsai\Desktop\HD_直播\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428874"/>
            <a:ext cx="1281441" cy="2428892"/>
          </a:xfrm>
          <a:prstGeom prst="rect">
            <a:avLst/>
          </a:prstGeom>
          <a:noFill/>
        </p:spPr>
      </p:pic>
      <p:sp>
        <p:nvSpPr>
          <p:cNvPr id="17" name="矩形 16"/>
          <p:cNvSpPr/>
          <p:nvPr/>
        </p:nvSpPr>
        <p:spPr>
          <a:xfrm>
            <a:off x="6726000" y="3477290"/>
            <a:ext cx="2132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Using a laptop or desktop is much easier!</a:t>
            </a:r>
          </a:p>
        </p:txBody>
      </p:sp>
      <p:sp>
        <p:nvSpPr>
          <p:cNvPr id="13" name="Shape 212"/>
          <p:cNvSpPr txBox="1"/>
          <p:nvPr/>
        </p:nvSpPr>
        <p:spPr>
          <a:xfrm>
            <a:off x="4520388" y="4160800"/>
            <a:ext cx="2139844" cy="5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Someone will say~</a:t>
            </a:r>
          </a:p>
        </p:txBody>
      </p:sp>
      <p:sp>
        <p:nvSpPr>
          <p:cNvPr id="19" name="Shape 207"/>
          <p:cNvSpPr txBox="1">
            <a:spLocks noGrp="1"/>
          </p:cNvSpPr>
          <p:nvPr>
            <p:ph type="title"/>
          </p:nvPr>
        </p:nvSpPr>
        <p:spPr>
          <a:xfrm>
            <a:off x="214282" y="33951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4200" dirty="0">
                <a:latin typeface="Calibri" pitchFamily="34" charset="0"/>
                <a:ea typeface="微軟正黑體" pitchFamily="34" charset="-120"/>
              </a:rPr>
              <a:t>Have you ever wanted this?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200" dirty="0">
                <a:latin typeface="Calibri" pitchFamily="34" charset="0"/>
                <a:ea typeface="微軟正黑體" pitchFamily="34" charset="-120"/>
              </a:rPr>
              <a:t>HD Player</a:t>
            </a:r>
          </a:p>
        </p:txBody>
      </p:sp>
      <p:sp>
        <p:nvSpPr>
          <p:cNvPr id="533" name="Shape 533"/>
          <p:cNvSpPr/>
          <p:nvPr/>
        </p:nvSpPr>
        <p:spPr>
          <a:xfrm>
            <a:off x="520275" y="3000378"/>
            <a:ext cx="8123700" cy="928694"/>
          </a:xfrm>
          <a:prstGeom prst="rect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altLang="en-US" sz="2400" b="1" dirty="0" smtClean="0">
                <a:solidFill>
                  <a:srgbClr val="FFFFFF"/>
                </a:solidFill>
              </a:rPr>
              <a:t>  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534" name="Shape 534"/>
          <p:cNvSpPr/>
          <p:nvPr/>
        </p:nvSpPr>
        <p:spPr>
          <a:xfrm>
            <a:off x="525178" y="1857370"/>
            <a:ext cx="2689500" cy="1011300"/>
          </a:xfrm>
          <a:prstGeom prst="rect">
            <a:avLst/>
          </a:prstGeom>
          <a:solidFill>
            <a:schemeClr val="accent3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altLang="en-US" sz="1800" b="1" dirty="0" smtClean="0">
                <a:latin typeface="Calibri" pitchFamily="34" charset="0"/>
              </a:rPr>
              <a:t>              </a:t>
            </a:r>
            <a:r>
              <a:rPr lang="en-US" sz="2200" b="1" dirty="0" smtClean="0">
                <a:latin typeface="Calibri" pitchFamily="34" charset="0"/>
              </a:rPr>
              <a:t>Photo </a:t>
            </a:r>
            <a:r>
              <a:rPr lang="en-US" sz="2200" b="1" dirty="0">
                <a:latin typeface="Calibri" pitchFamily="34" charset="0"/>
              </a:rPr>
              <a:t>Station</a:t>
            </a:r>
          </a:p>
        </p:txBody>
      </p:sp>
      <p:sp>
        <p:nvSpPr>
          <p:cNvPr id="535" name="Shape 535"/>
          <p:cNvSpPr/>
          <p:nvPr/>
        </p:nvSpPr>
        <p:spPr>
          <a:xfrm>
            <a:off x="3311260" y="1857370"/>
            <a:ext cx="2689500" cy="10113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altLang="en-US" sz="2000" b="1" dirty="0" smtClean="0">
                <a:latin typeface="Calibri" pitchFamily="34" charset="0"/>
              </a:rPr>
              <a:t>             </a:t>
            </a:r>
            <a:r>
              <a:rPr lang="en-US" sz="2200" b="1" dirty="0" smtClean="0">
                <a:latin typeface="Calibri" pitchFamily="34" charset="0"/>
              </a:rPr>
              <a:t>Video </a:t>
            </a:r>
            <a:r>
              <a:rPr lang="en-US" sz="2200" b="1" dirty="0">
                <a:latin typeface="Calibri" pitchFamily="34" charset="0"/>
              </a:rPr>
              <a:t>Station</a:t>
            </a:r>
          </a:p>
        </p:txBody>
      </p:sp>
      <p:sp>
        <p:nvSpPr>
          <p:cNvPr id="536" name="Shape 536"/>
          <p:cNvSpPr/>
          <p:nvPr/>
        </p:nvSpPr>
        <p:spPr>
          <a:xfrm>
            <a:off x="6097342" y="1857370"/>
            <a:ext cx="2689500" cy="10113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altLang="en-US" sz="1800" b="1" dirty="0" smtClean="0">
                <a:latin typeface="Calibri" pitchFamily="34" charset="0"/>
              </a:rPr>
              <a:t>              </a:t>
            </a:r>
            <a:r>
              <a:rPr lang="en-US" sz="2200" b="1" dirty="0" smtClean="0">
                <a:latin typeface="Calibri" pitchFamily="34" charset="0"/>
              </a:rPr>
              <a:t>Music Station</a:t>
            </a:r>
            <a:endParaRPr lang="en-US" sz="2200" b="1" dirty="0">
              <a:latin typeface="Calibri" pitchFamily="34" charset="0"/>
            </a:endParaRPr>
          </a:p>
        </p:txBody>
      </p:sp>
      <p:sp>
        <p:nvSpPr>
          <p:cNvPr id="538" name="Shape 538"/>
          <p:cNvSpPr/>
          <p:nvPr/>
        </p:nvSpPr>
        <p:spPr>
          <a:xfrm>
            <a:off x="2928926" y="4429138"/>
            <a:ext cx="3429024" cy="642942"/>
          </a:xfrm>
          <a:prstGeom prst="ellipse">
            <a:avLst/>
          </a:prstGeom>
          <a:solidFill>
            <a:srgbClr val="00206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endParaRPr 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-428662" y="1196779"/>
            <a:ext cx="9358378" cy="455800"/>
            <a:chOff x="4875532" y="1337486"/>
            <a:chExt cx="2329260" cy="511842"/>
          </a:xfrm>
        </p:grpSpPr>
        <p:sp>
          <p:nvSpPr>
            <p:cNvPr id="11" name="平行四邊形 10"/>
            <p:cNvSpPr/>
            <p:nvPr/>
          </p:nvSpPr>
          <p:spPr>
            <a:xfrm>
              <a:off x="487553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053339" y="1337486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HD Player allows you to watch multimedia contents on TV directly</a:t>
              </a:r>
            </a:p>
          </p:txBody>
        </p:sp>
      </p:grpSp>
      <p:sp>
        <p:nvSpPr>
          <p:cNvPr id="537" name="Shape 537"/>
          <p:cNvSpPr/>
          <p:nvPr/>
        </p:nvSpPr>
        <p:spPr>
          <a:xfrm>
            <a:off x="3675600" y="3643320"/>
            <a:ext cx="1792800" cy="928694"/>
          </a:xfrm>
          <a:prstGeom prst="downArrow">
            <a:avLst>
              <a:gd name="adj1" fmla="val 50000"/>
              <a:gd name="adj2" fmla="val 53186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26" name="Picture 2" descr="\\MARKETING\Marketing\MarketingMaterials\素材\_icons\00_4.2iconPNG\Phot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071684"/>
            <a:ext cx="642942" cy="642942"/>
          </a:xfrm>
          <a:prstGeom prst="rect">
            <a:avLst/>
          </a:prstGeom>
          <a:noFill/>
        </p:spPr>
      </p:pic>
      <p:pic>
        <p:nvPicPr>
          <p:cNvPr id="1027" name="Picture 3" descr="\\MARKETING\Marketing\MarketingMaterials\素材\_icons\00_4.2iconPNG\Vide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2071684"/>
            <a:ext cx="642941" cy="642941"/>
          </a:xfrm>
          <a:prstGeom prst="rect">
            <a:avLst/>
          </a:prstGeom>
          <a:noFill/>
        </p:spPr>
      </p:pic>
      <p:pic>
        <p:nvPicPr>
          <p:cNvPr id="1028" name="Picture 4" descr="\\MARKETING\Marketing\MarketingMaterials\素材\_icons\00_4.2iconPNG\music_5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2071684"/>
            <a:ext cx="642942" cy="642942"/>
          </a:xfrm>
          <a:prstGeom prst="rect">
            <a:avLst/>
          </a:prstGeom>
          <a:noFill/>
        </p:spPr>
      </p:pic>
      <p:pic>
        <p:nvPicPr>
          <p:cNvPr id="1029" name="Picture 5" descr="\\MARKETING\Marketing\MarketingMaterials\素材\_icons\00_4.2iconPNG\H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3132000"/>
            <a:ext cx="642942" cy="642942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3786182" y="3071816"/>
            <a:ext cx="1808508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100" b="1" dirty="0" smtClean="0">
                <a:solidFill>
                  <a:srgbClr val="FFFFFF"/>
                </a:solidFill>
                <a:latin typeface="Calibri" pitchFamily="34" charset="0"/>
              </a:rPr>
              <a:t>HD Player</a:t>
            </a:r>
            <a:endParaRPr lang="zh-TW" altLang="en-US" sz="3100" dirty="0">
              <a:latin typeface="Calibri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456000" y="4536000"/>
            <a:ext cx="23599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2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Play directly on TV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 txBox="1">
            <a:spLocks noGrp="1"/>
          </p:cNvSpPr>
          <p:nvPr>
            <p:ph type="title"/>
          </p:nvPr>
        </p:nvSpPr>
        <p:spPr>
          <a:xfrm>
            <a:off x="142844" y="428610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sz="4200" dirty="0">
                <a:latin typeface="Calibri" pitchFamily="34" charset="0"/>
                <a:ea typeface="微軟正黑體" pitchFamily="34" charset="-120"/>
              </a:rPr>
              <a:t>HD Player - Photo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5929322" y="1643056"/>
            <a:ext cx="2928958" cy="1428760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048000" y="1872000"/>
            <a:ext cx="2714644" cy="15716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-US" altLang="zh-TW" sz="21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View photos stored on NAS on TV directly.</a:t>
            </a:r>
          </a:p>
        </p:txBody>
      </p:sp>
      <p:pic>
        <p:nvPicPr>
          <p:cNvPr id="2" name="Picture 1" descr="螢幕快照 2017-11-29 下午8.15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9621"/>
            <a:ext cx="5544616" cy="314376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7500"/>
            </a:pPr>
            <a:r>
              <a:rPr lang="en-US" sz="4200" dirty="0">
                <a:latin typeface="Calibri" pitchFamily="34" charset="0"/>
                <a:ea typeface="微軟正黑體" pitchFamily="34" charset="-120"/>
              </a:rPr>
              <a:t>HD Player - Photo view </a:t>
            </a:r>
            <a:r>
              <a:rPr lang="en-US" sz="4200" dirty="0" smtClean="0">
                <a:latin typeface="Calibri" pitchFamily="34" charset="0"/>
                <a:ea typeface="微軟正黑體" pitchFamily="34" charset="-120"/>
              </a:rPr>
              <a:t>mode</a:t>
            </a:r>
            <a:endParaRPr lang="en-US" sz="4200" dirty="0"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214282" y="1428742"/>
            <a:ext cx="2857520" cy="2857520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468000" y="1571618"/>
            <a:ext cx="2714644" cy="15716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-US" altLang="zh-TW" sz="21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HD Player – </a:t>
            </a:r>
          </a:p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x-none" altLang="zh-TW" sz="21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Photo View Mode</a:t>
            </a:r>
            <a:r>
              <a:rPr lang="zh-TW" altLang="en-US" sz="21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：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en-US" altLang="zh-TW" sz="19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Timeline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en-US" altLang="zh-TW" sz="19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Private Collection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en-US" altLang="zh-TW" sz="19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Folder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en-US" altLang="zh-TW" sz="19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Album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en-US" altLang="zh-TW" sz="19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All Photos</a:t>
            </a:r>
          </a:p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endParaRPr lang="zh-TW" altLang="en-US" sz="18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Verdana"/>
              <a:sym typeface="Verdana"/>
            </a:endParaRPr>
          </a:p>
        </p:txBody>
      </p:sp>
      <p:pic>
        <p:nvPicPr>
          <p:cNvPr id="2" name="Picture 1" descr="螢幕快照 2017-11-29 下午8.10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19621"/>
            <a:ext cx="4896544" cy="289958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200" dirty="0">
                <a:latin typeface="Calibri" pitchFamily="34" charset="0"/>
                <a:ea typeface="微軟正黑體" pitchFamily="34" charset="-120"/>
              </a:rPr>
              <a:t>HD Player - Music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5857884" y="1643056"/>
            <a:ext cx="2857520" cy="1428760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048000" y="1857370"/>
            <a:ext cx="2714644" cy="15716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-US" altLang="zh-TW" sz="21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Listen to music on your NAS on your TV.</a:t>
            </a:r>
          </a:p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endParaRPr lang="zh-TW" altLang="en-US" sz="18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Verdana"/>
              <a:sym typeface="Verdana"/>
            </a:endParaRPr>
          </a:p>
        </p:txBody>
      </p:sp>
      <p:pic>
        <p:nvPicPr>
          <p:cNvPr id="2" name="Picture 1" descr="螢幕快照 2017-11-29 下午8.19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56" y="1571618"/>
            <a:ext cx="5292080" cy="297000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4200" dirty="0">
                <a:latin typeface="Calibri" pitchFamily="34" charset="0"/>
                <a:ea typeface="微軟正黑體" pitchFamily="34" charset="-120"/>
              </a:rPr>
              <a:t>HD Player - Music view </a:t>
            </a:r>
            <a:r>
              <a:rPr lang="en-US" sz="4200" dirty="0" smtClean="0">
                <a:latin typeface="Calibri" pitchFamily="34" charset="0"/>
                <a:ea typeface="微軟正黑體" pitchFamily="34" charset="-120"/>
              </a:rPr>
              <a:t>mode</a:t>
            </a:r>
            <a:endParaRPr lang="en-US" sz="4200" dirty="0"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285720" y="1285866"/>
            <a:ext cx="2857520" cy="3571900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576000" y="1260000"/>
            <a:ext cx="2714644" cy="15716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-US" altLang="zh-TW" sz="21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HD Player </a:t>
            </a:r>
            <a:r>
              <a:rPr lang="en-US" altLang="zh-TW" sz="21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– </a:t>
            </a:r>
          </a:p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-US" altLang="zh-TW" sz="21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Music </a:t>
            </a:r>
            <a:r>
              <a:rPr lang="en-US" altLang="zh-TW" sz="21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view </a:t>
            </a:r>
            <a:r>
              <a:rPr lang="en-US" altLang="zh-TW" sz="21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mode:</a:t>
            </a:r>
          </a:p>
          <a:p>
            <a:pPr marL="285750" lvl="0" indent="-285750">
              <a:lnSpc>
                <a:spcPct val="115000"/>
              </a:lnSpc>
              <a:buSzPct val="100000"/>
              <a:buFont typeface="Arial"/>
              <a:buChar char="•"/>
              <a:defRPr/>
            </a:pPr>
            <a:r>
              <a:rPr lang="en-US" altLang="zh-TW" sz="19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Album</a:t>
            </a:r>
          </a:p>
          <a:p>
            <a:pPr marL="285750" lvl="0" indent="-285750">
              <a:lnSpc>
                <a:spcPct val="115000"/>
              </a:lnSpc>
              <a:buSzPct val="100000"/>
              <a:buFont typeface="Arial"/>
              <a:buChar char="•"/>
              <a:defRPr/>
            </a:pPr>
            <a:r>
              <a:rPr lang="en-US" altLang="zh-TW" sz="19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Artist</a:t>
            </a:r>
          </a:p>
          <a:p>
            <a:pPr marL="285750" lvl="0" indent="-285750">
              <a:lnSpc>
                <a:spcPct val="115000"/>
              </a:lnSpc>
              <a:buSzPct val="100000"/>
              <a:buFont typeface="Arial"/>
              <a:buChar char="•"/>
              <a:defRPr/>
            </a:pPr>
            <a:r>
              <a:rPr lang="en-US" altLang="zh-TW" sz="19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Genre</a:t>
            </a:r>
          </a:p>
          <a:p>
            <a:pPr marL="285750" lvl="0" indent="-285750">
              <a:lnSpc>
                <a:spcPct val="115000"/>
              </a:lnSpc>
              <a:buSzPct val="100000"/>
              <a:buFont typeface="Arial"/>
              <a:buChar char="•"/>
              <a:defRPr/>
            </a:pPr>
            <a:r>
              <a:rPr lang="en-US" altLang="zh-TW" sz="19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Private Collection</a:t>
            </a:r>
          </a:p>
          <a:p>
            <a:pPr marL="285750" lvl="0" indent="-285750">
              <a:lnSpc>
                <a:spcPct val="115000"/>
              </a:lnSpc>
              <a:buSzPct val="100000"/>
              <a:buFont typeface="Arial"/>
              <a:buChar char="•"/>
              <a:defRPr/>
            </a:pPr>
            <a:r>
              <a:rPr lang="en-US" altLang="zh-TW" sz="19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Playlist</a:t>
            </a:r>
          </a:p>
          <a:p>
            <a:pPr marL="285750" lvl="0" indent="-285750">
              <a:lnSpc>
                <a:spcPct val="115000"/>
              </a:lnSpc>
              <a:buSzPct val="100000"/>
              <a:buFont typeface="Arial"/>
              <a:buChar char="•"/>
              <a:defRPr/>
            </a:pPr>
            <a:r>
              <a:rPr lang="en-US" altLang="zh-TW" sz="19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Folder</a:t>
            </a:r>
          </a:p>
          <a:p>
            <a:pPr marL="285750" lvl="0" indent="-285750">
              <a:lnSpc>
                <a:spcPct val="115000"/>
              </a:lnSpc>
              <a:buSzPct val="100000"/>
              <a:buFont typeface="Arial"/>
              <a:buChar char="•"/>
              <a:defRPr/>
            </a:pPr>
            <a:r>
              <a:rPr lang="en-US" altLang="zh-TW" sz="19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All Songs</a:t>
            </a:r>
          </a:p>
          <a:p>
            <a:pPr marL="285750" lvl="0" indent="-285750">
              <a:lnSpc>
                <a:spcPct val="115000"/>
              </a:lnSpc>
              <a:buSzPct val="100000"/>
              <a:buFont typeface="Arial"/>
              <a:buChar char="•"/>
              <a:defRPr/>
            </a:pPr>
            <a:r>
              <a:rPr lang="en-US" altLang="zh-TW" sz="19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External </a:t>
            </a:r>
            <a:r>
              <a:rPr lang="en-US" altLang="zh-TW" sz="19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Storage</a:t>
            </a:r>
          </a:p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endParaRPr lang="zh-TW" altLang="en-US" sz="17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Verdana"/>
              <a:sym typeface="Verdana"/>
            </a:endParaRPr>
          </a:p>
        </p:txBody>
      </p:sp>
      <p:pic>
        <p:nvPicPr>
          <p:cNvPr id="7" name="Shape 5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5856" y="1419622"/>
            <a:ext cx="5472608" cy="316835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sz="4200" dirty="0">
                <a:latin typeface="Calibri" pitchFamily="34" charset="0"/>
                <a:ea typeface="微軟正黑體" pitchFamily="34" charset="-120"/>
              </a:rPr>
              <a:t>HD Player - Video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6072198" y="1571618"/>
            <a:ext cx="2857520" cy="1428760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286512" y="1643056"/>
            <a:ext cx="2571768" cy="15716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-US" altLang="zh-TW" sz="21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Playback the video which stored at your NAS on TV.</a:t>
            </a:r>
          </a:p>
        </p:txBody>
      </p:sp>
      <p:pic>
        <p:nvPicPr>
          <p:cNvPr id="2" name="Picture 1" descr="螢幕快照 2017-11-29 下午8.18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91630"/>
            <a:ext cx="5436096" cy="307720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sz="4200" dirty="0">
                <a:latin typeface="Calibri" pitchFamily="34" charset="0"/>
                <a:ea typeface="微軟正黑體" pitchFamily="34" charset="-120"/>
              </a:rPr>
              <a:t>HD Player </a:t>
            </a:r>
            <a:r>
              <a:rPr lang="mr-IN" sz="4200" dirty="0" smtClean="0">
                <a:latin typeface="Calibri" pitchFamily="34" charset="0"/>
                <a:ea typeface="微軟正黑體" pitchFamily="34" charset="-120"/>
              </a:rPr>
              <a:t>–</a:t>
            </a:r>
            <a:r>
              <a:rPr lang="en-US" sz="4200" dirty="0" smtClean="0">
                <a:latin typeface="Calibri" pitchFamily="34" charset="0"/>
                <a:ea typeface="微軟正黑體" pitchFamily="34" charset="-120"/>
              </a:rPr>
              <a:t> </a:t>
            </a:r>
            <a:r>
              <a:rPr lang="en-US" sz="4200" dirty="0">
                <a:latin typeface="Calibri" pitchFamily="34" charset="0"/>
                <a:ea typeface="微軟正黑體" pitchFamily="34" charset="-120"/>
              </a:rPr>
              <a:t>Video </a:t>
            </a:r>
            <a:r>
              <a:rPr lang="en-US" sz="4200" dirty="0" smtClean="0">
                <a:latin typeface="Calibri" pitchFamily="34" charset="0"/>
                <a:ea typeface="微軟正黑體" pitchFamily="34" charset="-120"/>
              </a:rPr>
              <a:t>view mode</a:t>
            </a:r>
            <a:endParaRPr lang="en-US" sz="4200" dirty="0"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214282" y="1357304"/>
            <a:ext cx="2857520" cy="3071834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500034" y="1571618"/>
            <a:ext cx="2714644" cy="15716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-US" altLang="zh-TW" sz="21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HD Player </a:t>
            </a:r>
            <a:r>
              <a:rPr lang="mr-IN" altLang="zh-TW" sz="21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–</a:t>
            </a:r>
            <a:r>
              <a:rPr lang="en-US" altLang="zh-TW" sz="21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 </a:t>
            </a:r>
          </a:p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x-none" altLang="zh-TW" sz="21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Video view mode</a:t>
            </a:r>
            <a:r>
              <a:rPr lang="zh-TW" altLang="en-US" sz="21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：</a:t>
            </a:r>
            <a:endParaRPr lang="en-US" altLang="zh-TW" sz="2100" b="1" dirty="0" smtClean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Verdana"/>
              <a:sym typeface="Verdana"/>
            </a:endParaRP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en-US" altLang="zh-TW" sz="19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Timeline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en-US" altLang="zh-TW" sz="19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Folder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en-US" altLang="zh-TW" sz="19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Collection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en-US" altLang="zh-TW" sz="19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All Videos</a:t>
            </a:r>
          </a:p>
          <a:p>
            <a:pPr marL="269875" lvl="0" indent="-179388">
              <a:lnSpc>
                <a:spcPct val="115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  <a:defRPr/>
            </a:pPr>
            <a:r>
              <a:rPr lang="en-US" altLang="zh-TW" sz="19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External Storage</a:t>
            </a:r>
          </a:p>
        </p:txBody>
      </p:sp>
      <p:pic>
        <p:nvPicPr>
          <p:cNvPr id="7" name="Shape 5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5856" y="1424233"/>
            <a:ext cx="5419342" cy="301972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圓角矩形 20"/>
          <p:cNvSpPr/>
          <p:nvPr/>
        </p:nvSpPr>
        <p:spPr>
          <a:xfrm>
            <a:off x="642910" y="1785932"/>
            <a:ext cx="7858180" cy="3286148"/>
          </a:xfrm>
          <a:prstGeom prst="roundRect">
            <a:avLst>
              <a:gd name="adj" fmla="val 11495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" name="Shape 591"/>
          <p:cNvCxnSpPr/>
          <p:nvPr/>
        </p:nvCxnSpPr>
        <p:spPr>
          <a:xfrm rot="5400000">
            <a:off x="3679819" y="3749683"/>
            <a:ext cx="1357322" cy="1588"/>
          </a:xfrm>
          <a:prstGeom prst="bentConnector3">
            <a:avLst>
              <a:gd name="adj1" fmla="val 88847"/>
            </a:avLst>
          </a:prstGeom>
          <a:ln>
            <a:solidFill>
              <a:srgbClr val="002060"/>
            </a:solidFill>
            <a:headEnd type="none" w="lg" len="lg"/>
            <a:tailEnd type="non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86" name="Shape 586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200" dirty="0">
                <a:latin typeface="Calibri" pitchFamily="34" charset="0"/>
                <a:ea typeface="微軟正黑體" pitchFamily="34" charset="-120"/>
              </a:rPr>
              <a:t>Audio </a:t>
            </a:r>
            <a:r>
              <a:rPr lang="en-US" sz="4200" dirty="0" err="1">
                <a:latin typeface="Calibri" pitchFamily="34" charset="0"/>
                <a:ea typeface="微軟正黑體" pitchFamily="34" charset="-120"/>
              </a:rPr>
              <a:t>Passthrough</a:t>
            </a:r>
            <a:endParaRPr lang="en-US" sz="4200" dirty="0">
              <a:latin typeface="Calibri" pitchFamily="34" charset="0"/>
              <a:ea typeface="微軟正黑體" pitchFamily="34" charset="-120"/>
            </a:endParaRPr>
          </a:p>
        </p:txBody>
      </p:sp>
      <p:cxnSp>
        <p:nvCxnSpPr>
          <p:cNvPr id="589" name="Shape 589"/>
          <p:cNvCxnSpPr/>
          <p:nvPr/>
        </p:nvCxnSpPr>
        <p:spPr>
          <a:xfrm>
            <a:off x="1308506" y="2786364"/>
            <a:ext cx="1784400" cy="600"/>
          </a:xfrm>
          <a:prstGeom prst="bentConnector3">
            <a:avLst>
              <a:gd name="adj1" fmla="val 106288"/>
            </a:avLst>
          </a:prstGeom>
          <a:ln>
            <a:solidFill>
              <a:srgbClr val="002060"/>
            </a:solidFill>
            <a:headEnd type="none" w="lg" len="lg"/>
            <a:tailEnd type="non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91" name="Shape 591"/>
          <p:cNvCxnSpPr/>
          <p:nvPr/>
        </p:nvCxnSpPr>
        <p:spPr>
          <a:xfrm>
            <a:off x="5412406" y="2786064"/>
            <a:ext cx="2017114" cy="1762"/>
          </a:xfrm>
          <a:prstGeom prst="bentConnector3">
            <a:avLst>
              <a:gd name="adj1" fmla="val 100140"/>
            </a:avLst>
          </a:prstGeom>
          <a:ln>
            <a:solidFill>
              <a:srgbClr val="002060"/>
            </a:solidFill>
            <a:headEnd type="none" w="lg" len="lg"/>
            <a:tailEnd type="non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87" name="Shape 587"/>
          <p:cNvSpPr/>
          <p:nvPr/>
        </p:nvSpPr>
        <p:spPr>
          <a:xfrm>
            <a:off x="3092800" y="2231364"/>
            <a:ext cx="2319600" cy="963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</a:rPr>
              <a:t>AV Receiver</a:t>
            </a:r>
          </a:p>
        </p:txBody>
      </p:sp>
      <p:sp>
        <p:nvSpPr>
          <p:cNvPr id="590" name="Shape 590"/>
          <p:cNvSpPr txBox="1"/>
          <p:nvPr/>
        </p:nvSpPr>
        <p:spPr>
          <a:xfrm>
            <a:off x="1913464" y="2367226"/>
            <a:ext cx="1086900" cy="34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tx1"/>
                </a:solidFill>
                <a:latin typeface="Calibri" pitchFamily="34" charset="0"/>
              </a:rPr>
              <a:t>HDMI</a:t>
            </a:r>
          </a:p>
        </p:txBody>
      </p:sp>
      <p:sp>
        <p:nvSpPr>
          <p:cNvPr id="593" name="Shape 593"/>
          <p:cNvSpPr/>
          <p:nvPr/>
        </p:nvSpPr>
        <p:spPr>
          <a:xfrm>
            <a:off x="3182450" y="4194239"/>
            <a:ext cx="2229900" cy="480000"/>
          </a:xfrm>
          <a:prstGeom prst="roundRect">
            <a:avLst>
              <a:gd name="adj" fmla="val 16667"/>
            </a:avLst>
          </a:prstGeom>
          <a:solidFill>
            <a:srgbClr val="126CBE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</a:rPr>
              <a:t>Speaker</a:t>
            </a:r>
          </a:p>
        </p:txBody>
      </p:sp>
      <p:sp>
        <p:nvSpPr>
          <p:cNvPr id="595" name="Shape 595"/>
          <p:cNvSpPr/>
          <p:nvPr/>
        </p:nvSpPr>
        <p:spPr>
          <a:xfrm rot="5394341">
            <a:off x="2993095" y="3079739"/>
            <a:ext cx="1093501" cy="91950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26804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6" name="Shape 596"/>
          <p:cNvSpPr/>
          <p:nvPr/>
        </p:nvSpPr>
        <p:spPr>
          <a:xfrm>
            <a:off x="4572000" y="1928808"/>
            <a:ext cx="2633400" cy="600268"/>
          </a:xfrm>
          <a:prstGeom prst="rightArrow">
            <a:avLst>
              <a:gd name="adj1" fmla="val 50000"/>
              <a:gd name="adj2" fmla="val 70773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0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Video</a:t>
            </a:r>
          </a:p>
        </p:txBody>
      </p:sp>
      <p:sp>
        <p:nvSpPr>
          <p:cNvPr id="597" name="Shape 597"/>
          <p:cNvSpPr txBox="1"/>
          <p:nvPr/>
        </p:nvSpPr>
        <p:spPr>
          <a:xfrm>
            <a:off x="5989750" y="2367226"/>
            <a:ext cx="1086900" cy="34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 b="1" dirty="0">
                <a:latin typeface="Calibri" pitchFamily="34" charset="0"/>
              </a:rPr>
              <a:t>HDMI</a:t>
            </a:r>
          </a:p>
        </p:txBody>
      </p:sp>
      <p:sp>
        <p:nvSpPr>
          <p:cNvPr id="598" name="Shape 598"/>
          <p:cNvSpPr txBox="1"/>
          <p:nvPr/>
        </p:nvSpPr>
        <p:spPr>
          <a:xfrm>
            <a:off x="2985034" y="3295920"/>
            <a:ext cx="1086900" cy="34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 b="1" dirty="0">
                <a:latin typeface="Calibri" pitchFamily="34" charset="0"/>
              </a:rPr>
              <a:t>Audio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-500098" y="1214427"/>
            <a:ext cx="7929618" cy="474148"/>
            <a:chOff x="4857752" y="1338957"/>
            <a:chExt cx="2329260" cy="532448"/>
          </a:xfrm>
        </p:grpSpPr>
        <p:sp>
          <p:nvSpPr>
            <p:cNvPr id="17" name="平行四邊形 16"/>
            <p:cNvSpPr/>
            <p:nvPr/>
          </p:nvSpPr>
          <p:spPr>
            <a:xfrm>
              <a:off x="4857752" y="1368007"/>
              <a:ext cx="2329260" cy="503398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021429" y="1338957"/>
              <a:ext cx="2089628" cy="5011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                         </a:t>
              </a:r>
              <a:r>
                <a:rPr lang="en-US" altLang="zh-TW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Connect with your home theater system</a:t>
              </a:r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pic>
        <p:nvPicPr>
          <p:cNvPr id="19" name="Picture 3" descr="C:\Users\Han Tsai\Desktop\HD_直播\hd_TV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44" y="2214560"/>
            <a:ext cx="1671936" cy="1071570"/>
          </a:xfrm>
          <a:prstGeom prst="rect">
            <a:avLst/>
          </a:prstGeom>
          <a:noFill/>
        </p:spPr>
      </p:pic>
      <p:pic>
        <p:nvPicPr>
          <p:cNvPr id="20" name="Picture 3" descr="C:\Users\Han Tsai\Desktop\HD_直播\produc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214560"/>
            <a:ext cx="1416682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214282" y="33951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latin typeface="Calibri" pitchFamily="34" charset="0"/>
                <a:ea typeface="微軟正黑體" pitchFamily="34" charset="-120"/>
              </a:rPr>
              <a:t>HD Player - Audio </a:t>
            </a:r>
            <a:r>
              <a:rPr lang="en-US" dirty="0" err="1">
                <a:latin typeface="Calibri" pitchFamily="34" charset="0"/>
                <a:ea typeface="微軟正黑體" pitchFamily="34" charset="-120"/>
              </a:rPr>
              <a:t>Passthrough</a:t>
            </a:r>
            <a:r>
              <a:rPr lang="en-US" dirty="0">
                <a:latin typeface="Calibri" pitchFamily="34" charset="0"/>
                <a:ea typeface="微軟正黑體" pitchFamily="34" charset="-120"/>
              </a:rPr>
              <a:t> </a:t>
            </a:r>
            <a:r>
              <a:rPr lang="en-US" dirty="0" smtClean="0">
                <a:latin typeface="Calibri" pitchFamily="34" charset="0"/>
                <a:ea typeface="微軟正黑體" pitchFamily="34" charset="-120"/>
              </a:rPr>
              <a:t>setup </a:t>
            </a:r>
            <a:r>
              <a:rPr lang="en-US" dirty="0">
                <a:latin typeface="Calibri" pitchFamily="34" charset="0"/>
                <a:ea typeface="微軟正黑體" pitchFamily="34" charset="-120"/>
              </a:rPr>
              <a:t>1</a:t>
            </a:r>
          </a:p>
        </p:txBody>
      </p:sp>
      <p:cxnSp>
        <p:nvCxnSpPr>
          <p:cNvPr id="605" name="Shape 605"/>
          <p:cNvCxnSpPr/>
          <p:nvPr/>
        </p:nvCxnSpPr>
        <p:spPr>
          <a:xfrm>
            <a:off x="4143372" y="1785932"/>
            <a:ext cx="1815030" cy="726069"/>
          </a:xfrm>
          <a:prstGeom prst="bentConnector2">
            <a:avLst/>
          </a:prstGeom>
          <a:ln>
            <a:solidFill>
              <a:schemeClr val="bg1"/>
            </a:solidFill>
            <a:prstDash val="sysDash"/>
            <a:headEnd type="none" w="lg" len="lg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圓角矩形 7"/>
          <p:cNvSpPr/>
          <p:nvPr/>
        </p:nvSpPr>
        <p:spPr>
          <a:xfrm>
            <a:off x="6143636" y="1142990"/>
            <a:ext cx="2643206" cy="1357322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286512" y="1188000"/>
            <a:ext cx="2571768" cy="15716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buClr>
                <a:schemeClr val="dk2"/>
              </a:buClr>
              <a:buSzPct val="100000"/>
              <a:defRPr/>
            </a:pPr>
            <a:r>
              <a:rPr lang="en-US" altLang="zh-TW" sz="1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HD Player “Settings” -&gt; “System“ -&gt; “Audio”</a:t>
            </a:r>
          </a:p>
          <a:p>
            <a:pPr lvl="0">
              <a:buClr>
                <a:schemeClr val="dk2"/>
              </a:buClr>
              <a:buSzPct val="100000"/>
              <a:defRPr/>
            </a:pPr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1.  Select </a:t>
            </a:r>
            <a:r>
              <a:rPr lang="en-US" altLang="zh-TW" sz="1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the audio output device</a:t>
            </a:r>
          </a:p>
        </p:txBody>
      </p:sp>
      <p:pic>
        <p:nvPicPr>
          <p:cNvPr id="12" name="Shape 5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9992" y="2643758"/>
            <a:ext cx="2485550" cy="23144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Shape 5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71"/>
            <a:ext cx="4209500" cy="238050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 txBox="1">
            <a:spLocks noGrp="1"/>
          </p:cNvSpPr>
          <p:nvPr>
            <p:ph type="title"/>
          </p:nvPr>
        </p:nvSpPr>
        <p:spPr>
          <a:xfrm>
            <a:off x="214156" y="357172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45833"/>
            </a:pPr>
            <a:r>
              <a:rPr lang="en-US" dirty="0">
                <a:latin typeface="Calibri" pitchFamily="34" charset="0"/>
                <a:ea typeface="微軟正黑體" pitchFamily="34" charset="-120"/>
              </a:rPr>
              <a:t>HD Player - Audio </a:t>
            </a:r>
            <a:r>
              <a:rPr lang="en-US" dirty="0" err="1">
                <a:latin typeface="Calibri" pitchFamily="34" charset="0"/>
                <a:ea typeface="微軟正黑體" pitchFamily="34" charset="-120"/>
              </a:rPr>
              <a:t>Passthrough</a:t>
            </a:r>
            <a:r>
              <a:rPr lang="en-US" dirty="0">
                <a:latin typeface="Calibri" pitchFamily="34" charset="0"/>
                <a:ea typeface="微軟正黑體" pitchFamily="34" charset="-120"/>
              </a:rPr>
              <a:t> setup </a:t>
            </a:r>
            <a:r>
              <a:rPr lang="en-US" dirty="0" smtClean="0">
                <a:latin typeface="Calibri" pitchFamily="34" charset="0"/>
                <a:ea typeface="微軟正黑體" pitchFamily="34" charset="-120"/>
              </a:rPr>
              <a:t>2/3</a:t>
            </a:r>
            <a:endParaRPr lang="en-US" dirty="0">
              <a:latin typeface="Calibri" pitchFamily="34" charset="0"/>
              <a:ea typeface="微軟正黑體" pitchFamily="34" charset="-120"/>
            </a:endParaRPr>
          </a:p>
        </p:txBody>
      </p:sp>
      <p:cxnSp>
        <p:nvCxnSpPr>
          <p:cNvPr id="615" name="Shape 615"/>
          <p:cNvCxnSpPr/>
          <p:nvPr/>
        </p:nvCxnSpPr>
        <p:spPr>
          <a:xfrm>
            <a:off x="4769556" y="2225792"/>
            <a:ext cx="1164300" cy="774300"/>
          </a:xfrm>
          <a:prstGeom prst="bentConnector2">
            <a:avLst/>
          </a:prstGeom>
          <a:ln>
            <a:solidFill>
              <a:schemeClr val="bg1"/>
            </a:solidFill>
            <a:prstDash val="sysDash"/>
            <a:headEnd type="none" w="lg" len="lg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圓角矩形 6"/>
          <p:cNvSpPr/>
          <p:nvPr/>
        </p:nvSpPr>
        <p:spPr>
          <a:xfrm>
            <a:off x="6143636" y="1142990"/>
            <a:ext cx="2714644" cy="1857388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286512" y="1142990"/>
            <a:ext cx="2571768" cy="15716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buClr>
                <a:schemeClr val="dk2"/>
              </a:buClr>
              <a:buSzPct val="100000"/>
              <a:defRPr/>
            </a:pPr>
            <a:r>
              <a:rPr lang="en-US" altLang="zh-TW" sz="1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HD Player “Settings” -&gt; “System“ -&gt; “Audio”</a:t>
            </a:r>
          </a:p>
          <a:p>
            <a:pPr lvl="0">
              <a:buClr>
                <a:schemeClr val="dk2"/>
              </a:buClr>
              <a:buSzPct val="100000"/>
              <a:defRPr/>
            </a:pPr>
            <a:r>
              <a:rPr lang="en-US" altLang="zh-TW" sz="1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2.  Enable “Allow </a:t>
            </a:r>
            <a:r>
              <a:rPr lang="en-US" altLang="zh-TW" sz="1800" b="1" dirty="0" err="1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passthrough</a:t>
            </a:r>
            <a:r>
              <a:rPr lang="en-US" altLang="zh-TW" sz="1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”</a:t>
            </a:r>
          </a:p>
          <a:p>
            <a:pPr lvl="0">
              <a:buClr>
                <a:schemeClr val="dk2"/>
              </a:buClr>
              <a:buSzPct val="100000"/>
              <a:defRPr/>
            </a:pPr>
            <a:r>
              <a:rPr lang="en-US" altLang="zh-TW" sz="1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3.  Set the </a:t>
            </a:r>
            <a:r>
              <a:rPr lang="en-US" altLang="zh-TW" sz="1800" b="1" dirty="0" err="1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passthrough</a:t>
            </a:r>
            <a:r>
              <a:rPr lang="en-US" altLang="zh-TW" sz="1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 output device</a:t>
            </a:r>
          </a:p>
        </p:txBody>
      </p:sp>
      <p:pic>
        <p:nvPicPr>
          <p:cNvPr id="9" name="Shape 6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04" y="1419622"/>
            <a:ext cx="4791350" cy="23993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" name="Picture 1" descr="螢幕快照 2017-11-29 下午8.09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3075806"/>
            <a:ext cx="2088232" cy="19669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8" name="Shape 208"/>
          <p:cNvCxnSpPr/>
          <p:nvPr/>
        </p:nvCxnSpPr>
        <p:spPr>
          <a:xfrm>
            <a:off x="4361400" y="1389400"/>
            <a:ext cx="9300" cy="3395400"/>
          </a:xfrm>
          <a:prstGeom prst="straightConnector1">
            <a:avLst/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0" name="Shape 210"/>
          <p:cNvSpPr/>
          <p:nvPr/>
        </p:nvSpPr>
        <p:spPr>
          <a:xfrm>
            <a:off x="1071538" y="1178026"/>
            <a:ext cx="2143140" cy="1179410"/>
          </a:xfrm>
          <a:prstGeom prst="cloudCallout">
            <a:avLst>
              <a:gd name="adj1" fmla="val -28830"/>
              <a:gd name="adj2" fmla="val 80500"/>
            </a:avLst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sz="15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2143108" y="2357436"/>
            <a:ext cx="2143140" cy="1285884"/>
          </a:xfrm>
          <a:prstGeom prst="cloudCallout">
            <a:avLst>
              <a:gd name="adj1" fmla="val -74167"/>
              <a:gd name="adj2" fmla="val 21030"/>
            </a:avLst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US" sz="16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 descr="C:\Users\Han Tsai\Desktop\HD_直播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478106"/>
            <a:ext cx="1254339" cy="2379660"/>
          </a:xfrm>
          <a:prstGeom prst="rect">
            <a:avLst/>
          </a:prstGeom>
          <a:noFill/>
        </p:spPr>
      </p:pic>
      <p:sp>
        <p:nvSpPr>
          <p:cNvPr id="25" name="矩形 24"/>
          <p:cNvSpPr/>
          <p:nvPr/>
        </p:nvSpPr>
        <p:spPr>
          <a:xfrm>
            <a:off x="1285852" y="1571618"/>
            <a:ext cx="20717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>
                <a:solidFill>
                  <a:srgbClr val="002060"/>
                </a:solidFill>
                <a:latin typeface="Calibri" pitchFamily="34" charset="0"/>
                <a:ea typeface="微軟正黑體" pitchFamily="34" charset="-120"/>
              </a:rPr>
              <a:t>Shop online on TV?</a:t>
            </a:r>
          </a:p>
        </p:txBody>
      </p:sp>
      <p:sp>
        <p:nvSpPr>
          <p:cNvPr id="29" name="圓角矩形圖說文字 28"/>
          <p:cNvSpPr/>
          <p:nvPr/>
        </p:nvSpPr>
        <p:spPr>
          <a:xfrm>
            <a:off x="2143108" y="3857634"/>
            <a:ext cx="2071702" cy="1090380"/>
          </a:xfrm>
          <a:prstGeom prst="wedgeRoundRectCallout">
            <a:avLst>
              <a:gd name="adj1" fmla="val -73678"/>
              <a:gd name="adj2" fmla="val -7088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2214546" y="3977356"/>
            <a:ext cx="2000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微軟正黑體" pitchFamily="34" charset="-120"/>
              </a:rPr>
              <a:t>For just some simple stuff I need to go to my PC again...</a:t>
            </a:r>
            <a:endParaRPr lang="zh-TW" altLang="en-US" sz="16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微軟正黑體" pitchFamily="34" charset="-120"/>
            </a:endParaRPr>
          </a:p>
        </p:txBody>
      </p:sp>
      <p:pic>
        <p:nvPicPr>
          <p:cNvPr id="3075" name="Picture 3" descr="C:\Users\Han Tsai\Desktop\HD_直播\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285866"/>
            <a:ext cx="1811246" cy="2714644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2376000" y="2520000"/>
            <a:ext cx="1714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>
                <a:solidFill>
                  <a:srgbClr val="002060"/>
                </a:solidFill>
                <a:latin typeface="Calibri" pitchFamily="34" charset="0"/>
                <a:ea typeface="微軟正黑體" pitchFamily="34" charset="-120"/>
              </a:rPr>
              <a:t>Access my Windows VM on my NAS from TV?</a:t>
            </a:r>
          </a:p>
        </p:txBody>
      </p:sp>
      <p:pic>
        <p:nvPicPr>
          <p:cNvPr id="15" name="Picture 2" descr="C:\Users\Han Tsai\Desktop\HD_直播\NB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1477026"/>
            <a:ext cx="2286016" cy="2286016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6797438" y="3415735"/>
            <a:ext cx="2132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Use a laptop or desktop!</a:t>
            </a:r>
          </a:p>
        </p:txBody>
      </p:sp>
      <p:sp>
        <p:nvSpPr>
          <p:cNvPr id="17" name="Shape 212"/>
          <p:cNvSpPr txBox="1"/>
          <p:nvPr/>
        </p:nvSpPr>
        <p:spPr>
          <a:xfrm>
            <a:off x="4646734" y="4160800"/>
            <a:ext cx="2139844" cy="5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Someone will say~</a:t>
            </a:r>
          </a:p>
        </p:txBody>
      </p:sp>
      <p:sp>
        <p:nvSpPr>
          <p:cNvPr id="19" name="Shape 207"/>
          <p:cNvSpPr txBox="1">
            <a:spLocks noGrp="1"/>
          </p:cNvSpPr>
          <p:nvPr>
            <p:ph type="title"/>
          </p:nvPr>
        </p:nvSpPr>
        <p:spPr>
          <a:xfrm>
            <a:off x="214282" y="33951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4200" dirty="0">
                <a:latin typeface="Calibri" pitchFamily="34" charset="0"/>
                <a:ea typeface="微軟正黑體" pitchFamily="34" charset="-120"/>
              </a:rPr>
              <a:t>Have you ever wanted this?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200" dirty="0" err="1" smtClean="0">
                <a:latin typeface="Calibri" pitchFamily="34" charset="0"/>
                <a:ea typeface="微軟正黑體" pitchFamily="34" charset="-120"/>
              </a:rPr>
              <a:t>OceanKTV</a:t>
            </a:r>
            <a:endParaRPr lang="en-US" sz="4200" dirty="0">
              <a:latin typeface="Calibri" pitchFamily="34" charset="0"/>
              <a:ea typeface="微軟正黑體" pitchFamily="34" charset="-120"/>
            </a:endParaRPr>
          </a:p>
        </p:txBody>
      </p:sp>
      <p:pic>
        <p:nvPicPr>
          <p:cNvPr id="623" name="Shape 623"/>
          <p:cNvPicPr preferRelativeResize="0"/>
          <p:nvPr/>
        </p:nvPicPr>
        <p:blipFill rotWithShape="1">
          <a:blip r:embed="rId3">
            <a:alphaModFix/>
          </a:blip>
          <a:srcRect l="-1860" r="1859"/>
          <a:stretch/>
        </p:blipFill>
        <p:spPr>
          <a:xfrm>
            <a:off x="4119129" y="1785932"/>
            <a:ext cx="4882027" cy="27897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群組 5"/>
          <p:cNvGrpSpPr/>
          <p:nvPr/>
        </p:nvGrpSpPr>
        <p:grpSpPr>
          <a:xfrm>
            <a:off x="-500098" y="1260001"/>
            <a:ext cx="7929618" cy="454494"/>
            <a:chOff x="4857752" y="1338953"/>
            <a:chExt cx="2329260" cy="510375"/>
          </a:xfrm>
        </p:grpSpPr>
        <p:sp>
          <p:nvSpPr>
            <p:cNvPr id="7" name="平行四邊形 6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021429" y="1338953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                              </a:t>
              </a:r>
              <a:r>
                <a:rPr lang="en-US" altLang="zh-TW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Your exclusive karaoke system.</a:t>
              </a:r>
            </a:p>
          </p:txBody>
        </p:sp>
      </p:grpSp>
      <p:pic>
        <p:nvPicPr>
          <p:cNvPr id="9" name="Shape 6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512" y="2139702"/>
            <a:ext cx="3979168" cy="217246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642910" y="1714494"/>
            <a:ext cx="7858180" cy="3286148"/>
          </a:xfrm>
          <a:prstGeom prst="roundRect">
            <a:avLst>
              <a:gd name="adj" fmla="val 11495"/>
            </a:avLst>
          </a:prstGeom>
          <a:solidFill>
            <a:srgbClr val="F8F8F8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Shape 630"/>
          <p:cNvSpPr txBox="1">
            <a:spLocks noGrp="1"/>
          </p:cNvSpPr>
          <p:nvPr>
            <p:ph type="title"/>
          </p:nvPr>
        </p:nvSpPr>
        <p:spPr>
          <a:xfrm>
            <a:off x="-857288" y="428610"/>
            <a:ext cx="10930014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7500"/>
            </a:pPr>
            <a:r>
              <a:rPr lang="en-US" sz="3550" dirty="0">
                <a:latin typeface="Calibri" pitchFamily="34" charset="0"/>
                <a:ea typeface="微軟正黑體" pitchFamily="34" charset="-120"/>
              </a:rPr>
              <a:t>HDMI-out to TV, enjoy the best AV </a:t>
            </a:r>
            <a:r>
              <a:rPr lang="en-US" sz="3550" dirty="0" smtClean="0">
                <a:latin typeface="Calibri" pitchFamily="34" charset="0"/>
                <a:ea typeface="微軟正黑體" pitchFamily="34" charset="-120"/>
              </a:rPr>
              <a:t>experience</a:t>
            </a:r>
            <a:endParaRPr sz="3550" dirty="0">
              <a:latin typeface="Calibri" pitchFamily="34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-357222" y="1188001"/>
            <a:ext cx="7929618" cy="464578"/>
            <a:chOff x="4857752" y="1327629"/>
            <a:chExt cx="2329260" cy="521699"/>
          </a:xfrm>
        </p:grpSpPr>
        <p:sp>
          <p:nvSpPr>
            <p:cNvPr id="7" name="平行四邊形 6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076400" y="1327629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                   </a:t>
              </a:r>
              <a:r>
                <a:rPr lang="en-US" altLang="zh-TW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Combine with your home theater system</a:t>
              </a:r>
            </a:p>
          </p:txBody>
        </p:sp>
      </p:grpSp>
      <p:pic>
        <p:nvPicPr>
          <p:cNvPr id="10" name="Shape 6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4125" y="1732575"/>
            <a:ext cx="6148069" cy="3230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200" dirty="0">
                <a:latin typeface="Calibri" pitchFamily="34" charset="0"/>
                <a:ea typeface="微軟正黑體" pitchFamily="34" charset="-120"/>
              </a:rPr>
              <a:t>YouTube</a:t>
            </a:r>
          </a:p>
        </p:txBody>
      </p:sp>
      <p:pic>
        <p:nvPicPr>
          <p:cNvPr id="638" name="Shape 6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4546" y="2000246"/>
            <a:ext cx="5014807" cy="271464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5" name="群組 4"/>
          <p:cNvGrpSpPr/>
          <p:nvPr/>
        </p:nvGrpSpPr>
        <p:grpSpPr>
          <a:xfrm>
            <a:off x="-461150" y="1260002"/>
            <a:ext cx="9390868" cy="454493"/>
            <a:chOff x="4857752" y="1338953"/>
            <a:chExt cx="2420564" cy="510374"/>
          </a:xfrm>
        </p:grpSpPr>
        <p:sp>
          <p:nvSpPr>
            <p:cNvPr id="6" name="平行四邊形 5"/>
            <p:cNvSpPr/>
            <p:nvPr/>
          </p:nvSpPr>
          <p:spPr>
            <a:xfrm>
              <a:off x="4857752" y="1357304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909320" y="1338953"/>
              <a:ext cx="2368996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Easily </a:t>
              </a:r>
              <a:r>
                <a:rPr lang="en-US" altLang="zh-TW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browse through and enjoy millions of videos on YouTube.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圓角矩形 10"/>
          <p:cNvSpPr/>
          <p:nvPr/>
        </p:nvSpPr>
        <p:spPr>
          <a:xfrm>
            <a:off x="642910" y="1714494"/>
            <a:ext cx="7858180" cy="3286148"/>
          </a:xfrm>
          <a:prstGeom prst="roundRect">
            <a:avLst>
              <a:gd name="adj" fmla="val 11495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Shape 644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200" dirty="0">
                <a:latin typeface="Calibri" pitchFamily="34" charset="0"/>
                <a:ea typeface="微軟正黑體" pitchFamily="34" charset="-120"/>
              </a:rPr>
              <a:t>YouTube </a:t>
            </a:r>
            <a:r>
              <a:rPr lang="en-US" sz="4200" dirty="0" smtClean="0">
                <a:latin typeface="Calibri" pitchFamily="34" charset="0"/>
                <a:ea typeface="微軟正黑體" pitchFamily="34" charset="-120"/>
              </a:rPr>
              <a:t>– pairing</a:t>
            </a:r>
            <a:endParaRPr lang="en-US" sz="4200" dirty="0">
              <a:latin typeface="Calibri" pitchFamily="34" charset="0"/>
              <a:ea typeface="微軟正黑體" pitchFamily="34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-428660" y="1196778"/>
            <a:ext cx="8286808" cy="455799"/>
            <a:chOff x="4857752" y="1337487"/>
            <a:chExt cx="2329260" cy="511841"/>
          </a:xfrm>
        </p:grpSpPr>
        <p:sp>
          <p:nvSpPr>
            <p:cNvPr id="9" name="平行四邊形 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          </a:t>
              </a:r>
              <a:r>
                <a:rPr lang="en-US" altLang="zh-TW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Control </a:t>
              </a:r>
              <a:r>
                <a:rPr lang="en-US" altLang="zh-TW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with the YouTube app on your mobile phone</a:t>
              </a:r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2" name="圓角矩形 11"/>
          <p:cNvSpPr/>
          <p:nvPr/>
        </p:nvSpPr>
        <p:spPr>
          <a:xfrm>
            <a:off x="913842" y="3714758"/>
            <a:ext cx="5444108" cy="1071570"/>
          </a:xfrm>
          <a:prstGeom prst="roundRect">
            <a:avLst>
              <a:gd name="adj" fmla="val 20013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Shape 648"/>
          <p:cNvSpPr txBox="1"/>
          <p:nvPr/>
        </p:nvSpPr>
        <p:spPr>
          <a:xfrm>
            <a:off x="971600" y="3714758"/>
            <a:ext cx="5227514" cy="1233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60363" lvl="0" indent="-220663">
              <a:buSzPct val="100000"/>
            </a:pPr>
            <a:endParaRPr lang="en-US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pic>
        <p:nvPicPr>
          <p:cNvPr id="13" name="Shape 6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100" y="1821899"/>
            <a:ext cx="3999530" cy="182142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4" name="Shape 6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6216" y="1851670"/>
            <a:ext cx="1649917" cy="293465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47" name="Shape 647"/>
          <p:cNvSpPr/>
          <p:nvPr/>
        </p:nvSpPr>
        <p:spPr>
          <a:xfrm rot="1499832">
            <a:off x="4722638" y="2747803"/>
            <a:ext cx="1951610" cy="469349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E69138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矩形 14"/>
          <p:cNvSpPr/>
          <p:nvPr/>
        </p:nvSpPr>
        <p:spPr>
          <a:xfrm>
            <a:off x="842404" y="3760783"/>
            <a:ext cx="5429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220663">
              <a:buSzPct val="100000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Launch YouTube at HD Station, go to the setting and choose “LINK TV AND PHONE”.  Than choose the “Link with TV Code”.</a:t>
            </a:r>
          </a:p>
          <a:p>
            <a:pPr marL="360363" lvl="0" indent="-220663">
              <a:buSzPct val="100000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Launch YouTube on your mobile phone, then go to the settings of YouTube. Choose “Watch on TV” and enter the TV Code.</a:t>
            </a:r>
            <a:endParaRPr lang="en-US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414"/>
          <p:cNvSpPr/>
          <p:nvPr/>
        </p:nvSpPr>
        <p:spPr>
          <a:xfrm>
            <a:off x="357158" y="1884518"/>
            <a:ext cx="2143140" cy="35719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Shape 654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4200" dirty="0" err="1">
                <a:latin typeface="Calibri" pitchFamily="34" charset="0"/>
                <a:ea typeface="微軟正黑體" pitchFamily="34" charset="-120"/>
              </a:rPr>
              <a:t>Plex</a:t>
            </a:r>
            <a:r>
              <a:rPr lang="en-US" sz="4200" dirty="0">
                <a:latin typeface="Calibri" pitchFamily="34" charset="0"/>
                <a:ea typeface="微軟正黑體" pitchFamily="34" charset="-120"/>
              </a:rPr>
              <a:t> Home Theater</a:t>
            </a:r>
          </a:p>
        </p:txBody>
      </p:sp>
      <p:pic>
        <p:nvPicPr>
          <p:cNvPr id="655" name="Shape 6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596" y="2384584"/>
            <a:ext cx="4309827" cy="226704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56" name="Shape 656"/>
          <p:cNvSpPr txBox="1"/>
          <p:nvPr/>
        </p:nvSpPr>
        <p:spPr>
          <a:xfrm>
            <a:off x="492136" y="1830222"/>
            <a:ext cx="2079600" cy="31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800" b="1" dirty="0" err="1">
                <a:solidFill>
                  <a:schemeClr val="bg1"/>
                </a:solidFill>
                <a:latin typeface="Calibri" pitchFamily="34" charset="0"/>
              </a:rPr>
              <a:t>Plex</a:t>
            </a:r>
            <a:r>
              <a:rPr lang="en-US" sz="1800" b="1" dirty="0">
                <a:solidFill>
                  <a:schemeClr val="bg1"/>
                </a:solidFill>
                <a:latin typeface="Calibri" pitchFamily="34" charset="0"/>
              </a:rPr>
              <a:t> Media Server</a:t>
            </a:r>
          </a:p>
        </p:txBody>
      </p:sp>
      <p:pic>
        <p:nvPicPr>
          <p:cNvPr id="657" name="Shape 6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3372" y="2598898"/>
            <a:ext cx="4100179" cy="226705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8" name="群組 7"/>
          <p:cNvGrpSpPr/>
          <p:nvPr/>
        </p:nvGrpSpPr>
        <p:grpSpPr>
          <a:xfrm>
            <a:off x="-357220" y="1214424"/>
            <a:ext cx="9358378" cy="438150"/>
            <a:chOff x="4875533" y="1357305"/>
            <a:chExt cx="2329260" cy="492023"/>
          </a:xfrm>
        </p:grpSpPr>
        <p:sp>
          <p:nvSpPr>
            <p:cNvPr id="9" name="平行四邊形 8"/>
            <p:cNvSpPr/>
            <p:nvPr/>
          </p:nvSpPr>
          <p:spPr>
            <a:xfrm>
              <a:off x="4875533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999997" y="1367998"/>
              <a:ext cx="2130022" cy="466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21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Use the </a:t>
              </a:r>
              <a:r>
                <a:rPr lang="en-US" altLang="zh-TW" sz="2100" b="1" dirty="0" err="1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Plex</a:t>
              </a:r>
              <a:r>
                <a:rPr lang="en-US" altLang="zh-TW" sz="21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 Home Theater app to browse contents from </a:t>
              </a:r>
              <a:r>
                <a:rPr lang="en-US" altLang="zh-TW" sz="2100" b="1" dirty="0" err="1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Plex</a:t>
              </a:r>
              <a:r>
                <a:rPr lang="en-US" altLang="zh-TW" sz="21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 </a:t>
              </a:r>
              <a:r>
                <a:rPr lang="en-US" altLang="zh-TW" sz="21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Media Server</a:t>
              </a:r>
              <a:endParaRPr lang="zh-TW" altLang="en-US" sz="21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2" name="Shape 414"/>
          <p:cNvSpPr/>
          <p:nvPr/>
        </p:nvSpPr>
        <p:spPr>
          <a:xfrm>
            <a:off x="5143504" y="2143122"/>
            <a:ext cx="2143140" cy="35719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Shape 658"/>
          <p:cNvSpPr txBox="1"/>
          <p:nvPr/>
        </p:nvSpPr>
        <p:spPr>
          <a:xfrm>
            <a:off x="5220000" y="2088000"/>
            <a:ext cx="2079600" cy="31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 dirty="0" err="1">
                <a:solidFill>
                  <a:schemeClr val="bg1"/>
                </a:solidFill>
                <a:latin typeface="Calibri" pitchFamily="34" charset="0"/>
              </a:rPr>
              <a:t>Plex</a:t>
            </a:r>
            <a:r>
              <a:rPr lang="en-US" sz="1800" b="1" dirty="0">
                <a:solidFill>
                  <a:schemeClr val="bg1"/>
                </a:solidFill>
                <a:latin typeface="Calibri" pitchFamily="34" charset="0"/>
              </a:rPr>
              <a:t> Home Theater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sz="2800">
              <a:solidFill>
                <a:srgbClr val="002060"/>
              </a:solidFill>
            </a:endParaRPr>
          </a:p>
        </p:txBody>
      </p:sp>
      <p:pic>
        <p:nvPicPr>
          <p:cNvPr id="7" name="圖片 6" descr="Cover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4" name="Shape 304"/>
          <p:cNvSpPr txBox="1">
            <a:spLocks noGrp="1"/>
          </p:cNvSpPr>
          <p:nvPr>
            <p:ph type="ctrTitle"/>
          </p:nvPr>
        </p:nvSpPr>
        <p:spPr>
          <a:xfrm>
            <a:off x="337680" y="2214560"/>
            <a:ext cx="8520600" cy="857256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buClr>
                <a:srgbClr val="002060"/>
              </a:buClr>
              <a:buSzPct val="25000"/>
            </a:pPr>
            <a:r>
              <a:rPr lang="en-US" altLang="zh-TW" sz="5500" dirty="0" smtClean="0">
                <a:solidFill>
                  <a:srgbClr val="002060"/>
                </a:solidFill>
                <a:latin typeface="Calibri" pitchFamily="34" charset="0"/>
                <a:ea typeface="Microsoft JhengHei"/>
                <a:cs typeface="Microsoft JhengHei"/>
                <a:sym typeface="Microsoft JhengHei"/>
              </a:rPr>
              <a:t>DEMO</a:t>
            </a:r>
            <a:endParaRPr lang="zh-TW" altLang="en-US" sz="5500" dirty="0" smtClean="0">
              <a:solidFill>
                <a:srgbClr val="002060"/>
              </a:solidFill>
              <a:latin typeface="Calibri" pitchFamily="34" charset="0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3"/>
          <p:cNvSpPr/>
          <p:nvPr/>
        </p:nvSpPr>
        <p:spPr>
          <a:xfrm>
            <a:off x="642910" y="1714494"/>
            <a:ext cx="7858180" cy="3286148"/>
          </a:xfrm>
          <a:prstGeom prst="roundRect">
            <a:avLst>
              <a:gd name="adj" fmla="val 11495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Shape 683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200" dirty="0" smtClean="0">
                <a:latin typeface="Calibri" pitchFamily="34" charset="0"/>
                <a:ea typeface="微軟正黑體" pitchFamily="34" charset="-120"/>
              </a:rPr>
              <a:t>Tips</a:t>
            </a:r>
            <a:endParaRPr lang="en-US" sz="4200" dirty="0"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689" name="Shape 689"/>
          <p:cNvSpPr txBox="1"/>
          <p:nvPr/>
        </p:nvSpPr>
        <p:spPr>
          <a:xfrm>
            <a:off x="2928926" y="4214824"/>
            <a:ext cx="2428892" cy="363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500" b="1" dirty="0">
                <a:latin typeface="Calibri" pitchFamily="34" charset="0"/>
                <a:ea typeface="微軟正黑體" pitchFamily="34" charset="-120"/>
              </a:rPr>
              <a:t>One Touch Copy button</a:t>
            </a:r>
          </a:p>
        </p:txBody>
      </p:sp>
      <p:sp>
        <p:nvSpPr>
          <p:cNvPr id="691" name="Shape 691"/>
          <p:cNvSpPr txBox="1"/>
          <p:nvPr/>
        </p:nvSpPr>
        <p:spPr>
          <a:xfrm>
            <a:off x="7285122" y="3208544"/>
            <a:ext cx="1175310" cy="44332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500" b="1" dirty="0">
                <a:latin typeface="Calibri" pitchFamily="34" charset="0"/>
                <a:ea typeface="微軟正黑體" pitchFamily="34" charset="-120"/>
              </a:rPr>
              <a:t>Power </a:t>
            </a:r>
            <a:r>
              <a:rPr lang="en-US" altLang="zh-TW" sz="1500" b="1" dirty="0" smtClean="0">
                <a:latin typeface="Calibri" pitchFamily="34" charset="0"/>
                <a:ea typeface="微軟正黑體" pitchFamily="34" charset="-120"/>
              </a:rPr>
              <a:t>button</a:t>
            </a:r>
            <a:endParaRPr lang="en-US" sz="1500" b="1" dirty="0">
              <a:latin typeface="Calibri" pitchFamily="34" charset="0"/>
              <a:ea typeface="微軟正黑體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-357222" y="1214428"/>
            <a:ext cx="8072494" cy="446277"/>
            <a:chOff x="4857752" y="1357305"/>
            <a:chExt cx="2329260" cy="501148"/>
          </a:xfrm>
        </p:grpSpPr>
        <p:sp>
          <p:nvSpPr>
            <p:cNvPr id="12" name="平行四邊形 11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021429" y="1357306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                            </a:t>
              </a:r>
              <a:r>
                <a:rPr lang="en-US" altLang="zh-TW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If you need to </a:t>
              </a:r>
              <a:r>
                <a:rPr lang="en-US" altLang="zh-TW" sz="23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restart </a:t>
              </a:r>
              <a:r>
                <a:rPr lang="en-US" altLang="zh-TW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HD Station...</a:t>
              </a:r>
            </a:p>
          </p:txBody>
        </p:sp>
      </p:grpSp>
      <p:pic>
        <p:nvPicPr>
          <p:cNvPr id="15362" name="Picture 2" descr="C:\Users\Han Tsai\Desktop\HD_直播\1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993903"/>
            <a:ext cx="1469657" cy="2292359"/>
          </a:xfrm>
          <a:prstGeom prst="rect">
            <a:avLst/>
          </a:prstGeom>
          <a:noFill/>
        </p:spPr>
      </p:pic>
      <p:pic>
        <p:nvPicPr>
          <p:cNvPr id="15363" name="Picture 3" descr="C:\Users\Han Tsai\Desktop\HD_直播\12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2214560"/>
            <a:ext cx="958743" cy="2406641"/>
          </a:xfrm>
          <a:prstGeom prst="rect">
            <a:avLst/>
          </a:prstGeom>
          <a:noFill/>
        </p:spPr>
      </p:pic>
      <p:pic>
        <p:nvPicPr>
          <p:cNvPr id="1028" name="Picture 4" descr="C:\Users\Han Tsai\Desktop\HD_直播\放大鏡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85514" y="3286130"/>
            <a:ext cx="1457726" cy="1481124"/>
          </a:xfrm>
          <a:prstGeom prst="rect">
            <a:avLst/>
          </a:prstGeom>
          <a:noFill/>
        </p:spPr>
      </p:pic>
      <p:cxnSp>
        <p:nvCxnSpPr>
          <p:cNvPr id="687" name="Shape 687"/>
          <p:cNvCxnSpPr/>
          <p:nvPr/>
        </p:nvCxnSpPr>
        <p:spPr>
          <a:xfrm flipV="1">
            <a:off x="2692582" y="2928940"/>
            <a:ext cx="1307914" cy="109680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headEnd type="triangle" w="lg" len="lg"/>
            <a:tailEnd type="non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9" name="Picture 5" descr="C:\Users\Han Tsai\Desktop\HD_直播\放大鏡_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1857370"/>
            <a:ext cx="1428760" cy="1451693"/>
          </a:xfrm>
          <a:prstGeom prst="rect">
            <a:avLst/>
          </a:prstGeom>
          <a:noFill/>
        </p:spPr>
      </p:pic>
      <p:cxnSp>
        <p:nvCxnSpPr>
          <p:cNvPr id="690" name="Shape 690"/>
          <p:cNvCxnSpPr/>
          <p:nvPr/>
        </p:nvCxnSpPr>
        <p:spPr>
          <a:xfrm flipV="1">
            <a:off x="5157430" y="2583217"/>
            <a:ext cx="2129214" cy="325958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headEnd type="none" w="lg" len="lg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Shape 414"/>
          <p:cNvSpPr/>
          <p:nvPr/>
        </p:nvSpPr>
        <p:spPr>
          <a:xfrm>
            <a:off x="3786182" y="2643758"/>
            <a:ext cx="1785950" cy="72008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414"/>
          <p:cNvSpPr txBox="1"/>
          <p:nvPr/>
        </p:nvSpPr>
        <p:spPr>
          <a:xfrm>
            <a:off x="3929058" y="2643188"/>
            <a:ext cx="1637700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Press and hold for 6s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hape 709"/>
          <p:cNvSpPr txBox="1">
            <a:spLocks noGrp="1"/>
          </p:cNvSpPr>
          <p:nvPr>
            <p:ph type="title"/>
          </p:nvPr>
        </p:nvSpPr>
        <p:spPr>
          <a:xfrm>
            <a:off x="214282" y="33951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4200" dirty="0">
                <a:latin typeface="Calibri" pitchFamily="34" charset="0"/>
                <a:ea typeface="微軟正黑體" pitchFamily="34" charset="-120"/>
              </a:rPr>
              <a:t>Remote desktop</a:t>
            </a:r>
          </a:p>
        </p:txBody>
      </p:sp>
      <p:sp>
        <p:nvSpPr>
          <p:cNvPr id="713" name="Shape 713"/>
          <p:cNvSpPr txBox="1"/>
          <p:nvPr/>
        </p:nvSpPr>
        <p:spPr>
          <a:xfrm>
            <a:off x="409216" y="4556326"/>
            <a:ext cx="6663114" cy="3014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* Remote desktop is limited to video only; audio is not supported.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-571536" y="1142990"/>
            <a:ext cx="9215502" cy="800219"/>
            <a:chOff x="4857752" y="1258993"/>
            <a:chExt cx="2462906" cy="562518"/>
          </a:xfrm>
        </p:grpSpPr>
        <p:sp>
          <p:nvSpPr>
            <p:cNvPr id="9" name="平行四邊形 8"/>
            <p:cNvSpPr/>
            <p:nvPr/>
          </p:nvSpPr>
          <p:spPr>
            <a:xfrm>
              <a:off x="4857752" y="1269148"/>
              <a:ext cx="2462906" cy="542240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163229" y="1258993"/>
              <a:ext cx="2089628" cy="5625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2300" b="1" dirty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</a:rPr>
                <a:t>With enhancement in QTS 4.3.4 and HD Station 3.2.0, you can access HD Station remotely without HDMI ports.</a:t>
              </a:r>
            </a:p>
          </p:txBody>
        </p:sp>
      </p:grpSp>
      <p:pic>
        <p:nvPicPr>
          <p:cNvPr id="11" name="Shape 6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119" y="2214560"/>
            <a:ext cx="2915753" cy="216567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2" name="Shape 7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175350"/>
            <a:ext cx="4233999" cy="232522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711" name="Shape 711"/>
          <p:cNvCxnSpPr/>
          <p:nvPr/>
        </p:nvCxnSpPr>
        <p:spPr>
          <a:xfrm flipV="1">
            <a:off x="1108775" y="3429006"/>
            <a:ext cx="3391787" cy="421556"/>
          </a:xfrm>
          <a:prstGeom prst="bentConnector3">
            <a:avLst>
              <a:gd name="adj1" fmla="val 54902"/>
            </a:avLst>
          </a:prstGeom>
          <a:ln>
            <a:solidFill>
              <a:srgbClr val="002060"/>
            </a:solidFill>
            <a:headEnd type="none" w="lg" len="lg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圓角矩形 10"/>
          <p:cNvSpPr/>
          <p:nvPr/>
        </p:nvSpPr>
        <p:spPr>
          <a:xfrm>
            <a:off x="500034" y="1142990"/>
            <a:ext cx="8143932" cy="3929090"/>
          </a:xfrm>
          <a:prstGeom prst="roundRect">
            <a:avLst>
              <a:gd name="adj" fmla="val 11495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Shape 696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4200" dirty="0">
                <a:latin typeface="Calibri" pitchFamily="34" charset="0"/>
                <a:ea typeface="微軟正黑體" pitchFamily="34" charset="-120"/>
              </a:rPr>
              <a:t>Dual screen</a:t>
            </a:r>
          </a:p>
        </p:txBody>
      </p:sp>
      <p:pic>
        <p:nvPicPr>
          <p:cNvPr id="699" name="Shape 6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6486" y="2928940"/>
            <a:ext cx="6293100" cy="175992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04" name="Shape 704"/>
          <p:cNvSpPr txBox="1"/>
          <p:nvPr/>
        </p:nvSpPr>
        <p:spPr>
          <a:xfrm>
            <a:off x="1643042" y="4652304"/>
            <a:ext cx="5593254" cy="3677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200" b="1" dirty="0">
                <a:solidFill>
                  <a:schemeClr val="tx1"/>
                </a:solidFill>
                <a:latin typeface="Calibri" pitchFamily="34" charset="0"/>
                <a:ea typeface="微軟正黑體" pitchFamily="34" charset="-120"/>
              </a:rPr>
              <a:t>* Some applications are only display on main screen.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5929322" y="1285866"/>
            <a:ext cx="2643206" cy="1000132"/>
          </a:xfrm>
          <a:prstGeom prst="roundRect">
            <a:avLst>
              <a:gd name="adj" fmla="val 8078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內容版面配置區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000760" y="1285866"/>
            <a:ext cx="2571768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-US" altLang="zh-TW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Set dual screen for multi-</a:t>
            </a:r>
            <a:r>
              <a:rPr lang="en-US" altLang="zh-TW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Verdana"/>
                <a:sym typeface="Verdana"/>
              </a:rPr>
              <a:t>tasking</a:t>
            </a:r>
            <a:endParaRPr lang="en-US" altLang="zh-TW" sz="23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14" name="Shape 414"/>
          <p:cNvSpPr/>
          <p:nvPr/>
        </p:nvSpPr>
        <p:spPr>
          <a:xfrm>
            <a:off x="1206516" y="2427734"/>
            <a:ext cx="1714512" cy="528354"/>
          </a:xfrm>
          <a:prstGeom prst="round2DiagRect">
            <a:avLst>
              <a:gd name="adj1" fmla="val 50000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656"/>
          <p:cNvSpPr txBox="1"/>
          <p:nvPr/>
        </p:nvSpPr>
        <p:spPr>
          <a:xfrm>
            <a:off x="1349392" y="2357436"/>
            <a:ext cx="2079600" cy="38490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6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Monitor</a:t>
            </a:r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 A </a:t>
            </a:r>
          </a:p>
          <a:p>
            <a:pPr lvl="0"/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QVR Pro Client</a:t>
            </a:r>
            <a:endParaRPr lang="en-US" sz="16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16" name="Shape 414"/>
          <p:cNvSpPr/>
          <p:nvPr/>
        </p:nvSpPr>
        <p:spPr>
          <a:xfrm>
            <a:off x="6072198" y="2571750"/>
            <a:ext cx="1785950" cy="357190"/>
          </a:xfrm>
          <a:prstGeom prst="round2DiagRect">
            <a:avLst>
              <a:gd name="adj1" fmla="val 50000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656"/>
          <p:cNvSpPr txBox="1"/>
          <p:nvPr/>
        </p:nvSpPr>
        <p:spPr>
          <a:xfrm>
            <a:off x="6207176" y="2544602"/>
            <a:ext cx="2079600" cy="31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Monitor B QTS</a:t>
            </a:r>
          </a:p>
        </p:txBody>
      </p:sp>
      <p:pic>
        <p:nvPicPr>
          <p:cNvPr id="18" name="Shape 6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1840" y="1238438"/>
            <a:ext cx="2600124" cy="140475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00" name="Shape 700"/>
          <p:cNvSpPr/>
          <p:nvPr/>
        </p:nvSpPr>
        <p:spPr>
          <a:xfrm rot="7953436">
            <a:off x="3700504" y="2618219"/>
            <a:ext cx="721693" cy="472424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1" name="Shape 701"/>
          <p:cNvSpPr/>
          <p:nvPr/>
        </p:nvSpPr>
        <p:spPr>
          <a:xfrm rot="2700000">
            <a:off x="5074797" y="2624265"/>
            <a:ext cx="721673" cy="47263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470" y="-80404"/>
            <a:ext cx="9286940" cy="5223904"/>
          </a:xfrm>
          <a:prstGeom prst="rect">
            <a:avLst/>
          </a:prstGeom>
        </p:spPr>
      </p:pic>
      <p:sp>
        <p:nvSpPr>
          <p:cNvPr id="7" name="平行四邊形 6"/>
          <p:cNvSpPr/>
          <p:nvPr/>
        </p:nvSpPr>
        <p:spPr>
          <a:xfrm>
            <a:off x="4500562" y="1142990"/>
            <a:ext cx="5715040" cy="714380"/>
          </a:xfrm>
          <a:prstGeom prst="parallelogram">
            <a:avLst>
              <a:gd name="adj" fmla="val 58153"/>
            </a:avLst>
          </a:prstGeom>
          <a:solidFill>
            <a:srgbClr val="00518E">
              <a:alpha val="39000"/>
            </a:srgbClr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平行四邊形 7"/>
          <p:cNvSpPr/>
          <p:nvPr/>
        </p:nvSpPr>
        <p:spPr>
          <a:xfrm>
            <a:off x="4429124" y="1071552"/>
            <a:ext cx="5715040" cy="714380"/>
          </a:xfrm>
          <a:prstGeom prst="parallelogram">
            <a:avLst>
              <a:gd name="adj" fmla="val 58153"/>
            </a:avLst>
          </a:prstGeom>
          <a:solidFill>
            <a:srgbClr val="DA04B6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129"/>
          <p:cNvSpPr txBox="1"/>
          <p:nvPr/>
        </p:nvSpPr>
        <p:spPr>
          <a:xfrm>
            <a:off x="4071934" y="1000114"/>
            <a:ext cx="4929222" cy="8572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4700" b="1" dirty="0" smtClean="0">
                <a:solidFill>
                  <a:schemeClr val="bg1"/>
                </a:solidFill>
              </a:rPr>
              <a:t>HD Station</a:t>
            </a:r>
            <a:endParaRPr lang="en" sz="4700" b="1" dirty="0">
              <a:solidFill>
                <a:schemeClr val="bg1"/>
              </a:solidFill>
            </a:endParaRPr>
          </a:p>
        </p:txBody>
      </p:sp>
      <p:sp>
        <p:nvSpPr>
          <p:cNvPr id="6" name="Shape 129"/>
          <p:cNvSpPr txBox="1"/>
          <p:nvPr/>
        </p:nvSpPr>
        <p:spPr>
          <a:xfrm>
            <a:off x="3357454" y="1928820"/>
            <a:ext cx="7143900" cy="5714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b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-US" altLang="zh-TW" sz="3700" b="1" dirty="0" err="1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HybridDesk</a:t>
            </a:r>
            <a:r>
              <a:rPr lang="en-US" altLang="zh-TW" sz="37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 </a:t>
            </a:r>
            <a:r>
              <a:rPr lang="en-US" altLang="zh-TW" sz="37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Station</a:t>
            </a:r>
            <a:endParaRPr lang="en-US" altLang="zh-TW" sz="37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894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8" name="Shape 208"/>
          <p:cNvCxnSpPr/>
          <p:nvPr/>
        </p:nvCxnSpPr>
        <p:spPr>
          <a:xfrm>
            <a:off x="4361400" y="1389400"/>
            <a:ext cx="9300" cy="3395400"/>
          </a:xfrm>
          <a:prstGeom prst="straightConnector1">
            <a:avLst/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0" name="Shape 210"/>
          <p:cNvSpPr/>
          <p:nvPr/>
        </p:nvSpPr>
        <p:spPr>
          <a:xfrm>
            <a:off x="1714480" y="1785932"/>
            <a:ext cx="2428892" cy="1322286"/>
          </a:xfrm>
          <a:prstGeom prst="cloudCallout">
            <a:avLst>
              <a:gd name="adj1" fmla="val -52987"/>
              <a:gd name="adj2" fmla="val 73585"/>
            </a:avLst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sz="15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000232" y="2129851"/>
            <a:ext cx="2071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>
                <a:solidFill>
                  <a:srgbClr val="002060"/>
                </a:solidFill>
                <a:latin typeface="Calibri" pitchFamily="34" charset="0"/>
                <a:ea typeface="微軟正黑體" pitchFamily="34" charset="-120"/>
              </a:rPr>
              <a:t>Can all my needs be done with just NAS?</a:t>
            </a:r>
            <a:endParaRPr lang="zh-TW" altLang="en-US" sz="1600" b="1" dirty="0" smtClean="0">
              <a:solidFill>
                <a:srgbClr val="002060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14" name="圓角矩形圖說文字 13"/>
          <p:cNvSpPr/>
          <p:nvPr/>
        </p:nvSpPr>
        <p:spPr>
          <a:xfrm>
            <a:off x="2143108" y="3857634"/>
            <a:ext cx="1785950" cy="714380"/>
          </a:xfrm>
          <a:prstGeom prst="wedgeRoundRectCallout">
            <a:avLst>
              <a:gd name="adj1" fmla="val -73678"/>
              <a:gd name="adj2" fmla="val -7088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2357422" y="4000510"/>
            <a:ext cx="1714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微軟正黑體" pitchFamily="34" charset="-120"/>
              </a:rPr>
              <a:t>Really?</a:t>
            </a:r>
          </a:p>
          <a:p>
            <a:pPr lvl="0"/>
            <a:endParaRPr lang="zh-TW" altLang="en-US" sz="16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微軟正黑體" pitchFamily="34" charset="-120"/>
            </a:endParaRPr>
          </a:p>
        </p:txBody>
      </p:sp>
      <p:pic>
        <p:nvPicPr>
          <p:cNvPr id="4098" name="Picture 2" descr="C:\Users\Han Tsai\Desktop\HD_直播\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428874"/>
            <a:ext cx="1281441" cy="2428892"/>
          </a:xfrm>
          <a:prstGeom prst="rect">
            <a:avLst/>
          </a:prstGeom>
          <a:noFill/>
        </p:spPr>
      </p:pic>
      <p:sp>
        <p:nvSpPr>
          <p:cNvPr id="17" name="矩形 16"/>
          <p:cNvSpPr/>
          <p:nvPr/>
        </p:nvSpPr>
        <p:spPr>
          <a:xfrm>
            <a:off x="6440248" y="1785932"/>
            <a:ext cx="23465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Why would you think that? It must be very complicated to operate.</a:t>
            </a:r>
          </a:p>
        </p:txBody>
      </p:sp>
      <p:pic>
        <p:nvPicPr>
          <p:cNvPr id="6146" name="Picture 2" descr="C:\Users\Han Tsai\Desktop\HD_直播\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571618"/>
            <a:ext cx="1571636" cy="2462719"/>
          </a:xfrm>
          <a:prstGeom prst="rect">
            <a:avLst/>
          </a:prstGeom>
          <a:noFill/>
        </p:spPr>
      </p:pic>
      <p:sp>
        <p:nvSpPr>
          <p:cNvPr id="12" name="Shape 212"/>
          <p:cNvSpPr txBox="1"/>
          <p:nvPr/>
        </p:nvSpPr>
        <p:spPr>
          <a:xfrm>
            <a:off x="4646734" y="4160800"/>
            <a:ext cx="2139844" cy="5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Someone will say~</a:t>
            </a:r>
          </a:p>
        </p:txBody>
      </p:sp>
      <p:sp>
        <p:nvSpPr>
          <p:cNvPr id="16" name="Shape 207"/>
          <p:cNvSpPr txBox="1">
            <a:spLocks noGrp="1"/>
          </p:cNvSpPr>
          <p:nvPr>
            <p:ph type="title"/>
          </p:nvPr>
        </p:nvSpPr>
        <p:spPr>
          <a:xfrm>
            <a:off x="214282" y="33951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4200" dirty="0">
                <a:latin typeface="Calibri" pitchFamily="34" charset="0"/>
                <a:ea typeface="微軟正黑體" pitchFamily="34" charset="-120"/>
              </a:rPr>
              <a:t>Have you ever wanted this?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sz="2800">
              <a:solidFill>
                <a:srgbClr val="002060"/>
              </a:solidFill>
            </a:endParaRPr>
          </a:p>
        </p:txBody>
      </p:sp>
      <p:pic>
        <p:nvPicPr>
          <p:cNvPr id="7" name="圖片 6" descr="Cover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4" name="Shape 304"/>
          <p:cNvSpPr txBox="1">
            <a:spLocks noGrp="1"/>
          </p:cNvSpPr>
          <p:nvPr>
            <p:ph type="ctrTitle"/>
          </p:nvPr>
        </p:nvSpPr>
        <p:spPr>
          <a:xfrm>
            <a:off x="285720" y="2214560"/>
            <a:ext cx="8520600" cy="857256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buClr>
                <a:srgbClr val="002060"/>
              </a:buClr>
              <a:buSzPct val="25000"/>
            </a:pPr>
            <a:r>
              <a:rPr lang="en-US" altLang="zh-TW" sz="5500" dirty="0" smtClean="0">
                <a:solidFill>
                  <a:srgbClr val="002060"/>
                </a:solidFill>
                <a:latin typeface="Calibri" pitchFamily="34" charset="0"/>
                <a:ea typeface="微軟正黑體" pitchFamily="34" charset="-120"/>
                <a:cs typeface="Microsoft JhengHei"/>
                <a:sym typeface="Microsoft JhengHei"/>
              </a:rPr>
              <a:t>Thanks</a:t>
            </a:r>
            <a:endParaRPr lang="zh-TW" altLang="en-US" sz="5500" dirty="0" smtClean="0">
              <a:solidFill>
                <a:srgbClr val="002060"/>
              </a:solidFill>
              <a:latin typeface="Calibri" pitchFamily="34" charset="0"/>
              <a:ea typeface="微軟正黑體" pitchFamily="34" charset="-120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>
                <a:latin typeface="Calibri" pitchFamily="34" charset="0"/>
                <a:ea typeface="微軟正黑體" pitchFamily="34" charset="-120"/>
              </a:rPr>
              <a:t>One NAS solves it all, period.</a:t>
            </a:r>
            <a:endParaRPr lang="zh-TW" altLang="en-US" sz="4200" dirty="0">
              <a:latin typeface="Calibri" pitchFamily="34" charset="0"/>
            </a:endParaRPr>
          </a:p>
        </p:txBody>
      </p:sp>
      <p:pic>
        <p:nvPicPr>
          <p:cNvPr id="4" name="Picture 2" descr="C:\Users\Han Tsai\Desktop\HD_直播\5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81313" y="1043984"/>
            <a:ext cx="2419380" cy="3956658"/>
          </a:xfrm>
          <a:prstGeom prst="rect">
            <a:avLst/>
          </a:prstGeom>
          <a:noFill/>
        </p:spPr>
      </p:pic>
      <p:pic>
        <p:nvPicPr>
          <p:cNvPr id="6" name="Shape 191" descr="The-QNAP-TS-253A-TS-453B-and-TS-653B-NAS-for-Plex-DLNA-VM-Home-and-Business-4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5141" y="3357568"/>
            <a:ext cx="1029285" cy="642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sz="4200" dirty="0">
                <a:latin typeface="Calibri" pitchFamily="34" charset="0"/>
                <a:ea typeface="微軟正黑體" pitchFamily="34" charset="-120"/>
              </a:rPr>
              <a:t>One NAS solves it all, period</a:t>
            </a:r>
            <a:r>
              <a:rPr lang="en-US" sz="4200" dirty="0" smtClean="0">
                <a:latin typeface="Calibri" pitchFamily="34" charset="0"/>
                <a:ea typeface="微軟正黑體" pitchFamily="34" charset="-120"/>
              </a:rPr>
              <a:t>.</a:t>
            </a:r>
            <a:endParaRPr lang="en-US" sz="4200" dirty="0">
              <a:latin typeface="Calibri" pitchFamily="34" charset="0"/>
              <a:ea typeface="微軟正黑體" pitchFamily="34" charset="-120"/>
            </a:endParaRPr>
          </a:p>
        </p:txBody>
      </p:sp>
      <p:pic>
        <p:nvPicPr>
          <p:cNvPr id="262" name="Shape 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660404" y="3891852"/>
            <a:ext cx="851409" cy="768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00000">
            <a:off x="4243713" y="3650968"/>
            <a:ext cx="851409" cy="768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 rotWithShape="1">
          <a:blip r:embed="rId5">
            <a:alphaModFix/>
          </a:blip>
          <a:srcRect l="81832" t="30780" b="17057"/>
          <a:stretch/>
        </p:blipFill>
        <p:spPr>
          <a:xfrm rot="-1998885">
            <a:off x="5175395" y="3622820"/>
            <a:ext cx="353887" cy="984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 descr="「monitor icon」的圖片搜尋結果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7950" y="2525104"/>
            <a:ext cx="1714512" cy="1546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Shape 266"/>
          <p:cNvCxnSpPr/>
          <p:nvPr/>
        </p:nvCxnSpPr>
        <p:spPr>
          <a:xfrm flipV="1">
            <a:off x="4275289" y="3444905"/>
            <a:ext cx="2154099" cy="15115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6" name="Shape 414"/>
          <p:cNvSpPr/>
          <p:nvPr/>
        </p:nvSpPr>
        <p:spPr>
          <a:xfrm>
            <a:off x="242971" y="4163921"/>
            <a:ext cx="3330394" cy="785818"/>
          </a:xfrm>
          <a:prstGeom prst="round2DiagRect">
            <a:avLst>
              <a:gd name="adj1" fmla="val 36750"/>
              <a:gd name="adj2" fmla="val 0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546"/>
          <p:cNvSpPr txBox="1"/>
          <p:nvPr/>
        </p:nvSpPr>
        <p:spPr>
          <a:xfrm>
            <a:off x="486877" y="4196535"/>
            <a:ext cx="3086488" cy="9361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altLang="zh-TW" sz="20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Versatile configuration for a cost effective solution</a:t>
            </a:r>
          </a:p>
        </p:txBody>
      </p:sp>
      <p:sp>
        <p:nvSpPr>
          <p:cNvPr id="21" name="橢圓形圖說文字 20"/>
          <p:cNvSpPr/>
          <p:nvPr/>
        </p:nvSpPr>
        <p:spPr>
          <a:xfrm flipH="1">
            <a:off x="142844" y="2643188"/>
            <a:ext cx="1643074" cy="1285884"/>
          </a:xfrm>
          <a:prstGeom prst="wedgeEllipseCallout">
            <a:avLst>
              <a:gd name="adj1" fmla="val -78634"/>
              <a:gd name="adj2" fmla="val 341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形圖說文字 21"/>
          <p:cNvSpPr/>
          <p:nvPr/>
        </p:nvSpPr>
        <p:spPr>
          <a:xfrm flipH="1">
            <a:off x="714348" y="1285866"/>
            <a:ext cx="1500198" cy="1143008"/>
          </a:xfrm>
          <a:prstGeom prst="wedgeEllipseCallout">
            <a:avLst>
              <a:gd name="adj1" fmla="val -56264"/>
              <a:gd name="adj2" fmla="val 7412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形圖說文字 22"/>
          <p:cNvSpPr/>
          <p:nvPr/>
        </p:nvSpPr>
        <p:spPr>
          <a:xfrm flipH="1">
            <a:off x="2428860" y="1142990"/>
            <a:ext cx="1571636" cy="1071570"/>
          </a:xfrm>
          <a:prstGeom prst="wedgeEllipseCallout">
            <a:avLst>
              <a:gd name="adj1" fmla="val 8711"/>
              <a:gd name="adj2" fmla="val 8755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形圖說文字 23"/>
          <p:cNvSpPr/>
          <p:nvPr/>
        </p:nvSpPr>
        <p:spPr>
          <a:xfrm flipH="1">
            <a:off x="4214810" y="1214428"/>
            <a:ext cx="1857388" cy="1071570"/>
          </a:xfrm>
          <a:prstGeom prst="wedgeEllipseCallout">
            <a:avLst>
              <a:gd name="adj1" fmla="val 59813"/>
              <a:gd name="adj2" fmla="val 8493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形圖說文字 26"/>
          <p:cNvSpPr/>
          <p:nvPr/>
        </p:nvSpPr>
        <p:spPr>
          <a:xfrm flipH="1">
            <a:off x="6215074" y="1428742"/>
            <a:ext cx="1714512" cy="1071570"/>
          </a:xfrm>
          <a:prstGeom prst="wedgeEllipseCallout">
            <a:avLst>
              <a:gd name="adj1" fmla="val 147197"/>
              <a:gd name="adj2" fmla="val 9543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31" name="矩形 30"/>
          <p:cNvSpPr/>
          <p:nvPr/>
        </p:nvSpPr>
        <p:spPr>
          <a:xfrm>
            <a:off x="285720" y="2883761"/>
            <a:ext cx="16231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微軟正黑體" pitchFamily="34" charset="-120"/>
              </a:rPr>
              <a:t>View photos/videos, listen to music</a:t>
            </a:r>
          </a:p>
        </p:txBody>
      </p:sp>
      <p:sp>
        <p:nvSpPr>
          <p:cNvPr id="32" name="矩形 31"/>
          <p:cNvSpPr/>
          <p:nvPr/>
        </p:nvSpPr>
        <p:spPr>
          <a:xfrm>
            <a:off x="827584" y="1661692"/>
            <a:ext cx="1643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  <a:latin typeface="Calibri" pitchFamily="34" charset="0"/>
              </a:rPr>
              <a:t>Surf the </a:t>
            </a:r>
            <a:r>
              <a:rPr lang="en-US" sz="1600" b="1" dirty="0" smtClean="0">
                <a:solidFill>
                  <a:srgbClr val="FFFFFF"/>
                </a:solidFill>
                <a:latin typeface="Calibri" pitchFamily="34" charset="0"/>
              </a:rPr>
              <a:t>web</a:t>
            </a:r>
            <a:endParaRPr lang="en-US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357422" y="1428742"/>
            <a:ext cx="164307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600" b="1" dirty="0">
                <a:solidFill>
                  <a:srgbClr val="FFFFFF"/>
                </a:solidFill>
                <a:latin typeface="Calibri" pitchFamily="34" charset="0"/>
                <a:ea typeface="微軟正黑體" pitchFamily="34" charset="-120"/>
              </a:rPr>
              <a:t>Use Windows utilities</a:t>
            </a:r>
          </a:p>
        </p:txBody>
      </p:sp>
      <p:sp>
        <p:nvSpPr>
          <p:cNvPr id="35" name="矩形 34"/>
          <p:cNvSpPr/>
          <p:nvPr/>
        </p:nvSpPr>
        <p:spPr>
          <a:xfrm>
            <a:off x="4201700" y="1491630"/>
            <a:ext cx="194193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600" b="1" dirty="0">
                <a:solidFill>
                  <a:srgbClr val="FFFFFF"/>
                </a:solidFill>
                <a:latin typeface="Calibri" pitchFamily="34" charset="0"/>
                <a:ea typeface="微軟正黑體" pitchFamily="34" charset="-120"/>
              </a:rPr>
              <a:t>View surveillance feeds</a:t>
            </a:r>
          </a:p>
        </p:txBody>
      </p:sp>
      <p:sp>
        <p:nvSpPr>
          <p:cNvPr id="36" name="矩形 35"/>
          <p:cNvSpPr/>
          <p:nvPr/>
        </p:nvSpPr>
        <p:spPr>
          <a:xfrm>
            <a:off x="6286512" y="1701223"/>
            <a:ext cx="1643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600" b="1" dirty="0">
                <a:solidFill>
                  <a:srgbClr val="FFFFFF"/>
                </a:solidFill>
                <a:latin typeface="Calibri" pitchFamily="34" charset="0"/>
                <a:ea typeface="微軟正黑體" pitchFamily="34" charset="-120"/>
              </a:rPr>
              <a:t>Watch YouTube videos</a:t>
            </a:r>
          </a:p>
        </p:txBody>
      </p:sp>
      <p:pic>
        <p:nvPicPr>
          <p:cNvPr id="7171" name="Picture 3" descr="C:\Users\Han Tsai\Desktop\HD_直播\produc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28860" y="2761324"/>
            <a:ext cx="1856493" cy="1310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 descr="Cover_main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0" name="Shape 280"/>
          <p:cNvSpPr/>
          <p:nvPr/>
        </p:nvSpPr>
        <p:spPr>
          <a:xfrm rot="10800000" flipH="1">
            <a:off x="428596" y="969289"/>
            <a:ext cx="8144100" cy="173700"/>
          </a:xfrm>
          <a:prstGeom prst="rect">
            <a:avLst/>
          </a:prstGeom>
          <a:gradFill>
            <a:gsLst>
              <a:gs pos="0">
                <a:srgbClr val="0F243E">
                  <a:alpha val="49411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 txBox="1"/>
          <p:nvPr/>
        </p:nvSpPr>
        <p:spPr>
          <a:xfrm>
            <a:off x="1071510" y="285734"/>
            <a:ext cx="6955200" cy="91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rPr>
              <a:t>All about the HD Station</a:t>
            </a:r>
          </a:p>
        </p:txBody>
      </p:sp>
      <p:sp>
        <p:nvSpPr>
          <p:cNvPr id="295" name="Shape 295"/>
          <p:cNvSpPr/>
          <p:nvPr/>
        </p:nvSpPr>
        <p:spPr>
          <a:xfrm>
            <a:off x="3500400" y="3282749"/>
            <a:ext cx="2071800" cy="58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112500"/>
              <a:buFont typeface="Arial"/>
              <a:buNone/>
            </a:pPr>
            <a:r>
              <a:rPr lang="en-US" sz="1600" b="1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實機演練</a:t>
            </a:r>
          </a:p>
        </p:txBody>
      </p:sp>
      <p:sp>
        <p:nvSpPr>
          <p:cNvPr id="299" name="Shape 299"/>
          <p:cNvSpPr/>
          <p:nvPr/>
        </p:nvSpPr>
        <p:spPr>
          <a:xfrm>
            <a:off x="814096" y="3929791"/>
            <a:ext cx="2036100" cy="29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endParaRPr sz="13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500034" y="1428742"/>
            <a:ext cx="2571736" cy="1714512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642910" y="2357436"/>
            <a:ext cx="2286016" cy="642942"/>
          </a:xfrm>
          <a:prstGeom prst="roundRect">
            <a:avLst/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936000" y="2376000"/>
            <a:ext cx="1857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14300" algn="ctr">
              <a:buClr>
                <a:srgbClr val="002060"/>
              </a:buClr>
              <a:buSzPct val="112500"/>
            </a:pPr>
            <a:r>
              <a:rPr lang="en-US" altLang="zh-TW" sz="1600" b="1" dirty="0">
                <a:solidFill>
                  <a:srgbClr val="002060"/>
                </a:solidFill>
                <a:latin typeface="Calibri" pitchFamily="34" charset="0"/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en-US" altLang="zh-TW" sz="1600" b="1" dirty="0" err="1">
                <a:solidFill>
                  <a:srgbClr val="002060"/>
                </a:solidFill>
                <a:latin typeface="Calibri" pitchFamily="34" charset="0"/>
                <a:ea typeface="Microsoft JhengHei"/>
                <a:cs typeface="Microsoft JhengHei"/>
                <a:sym typeface="Microsoft JhengHei"/>
              </a:rPr>
              <a:t>QvPC</a:t>
            </a:r>
            <a:r>
              <a:rPr lang="en-US" altLang="zh-TW" sz="1600" b="1" dirty="0">
                <a:solidFill>
                  <a:srgbClr val="002060"/>
                </a:solidFill>
                <a:latin typeface="Calibri" pitchFamily="34" charset="0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600" b="1" dirty="0" smtClean="0">
                <a:solidFill>
                  <a:srgbClr val="002060"/>
                </a:solidFill>
                <a:latin typeface="Calibri" pitchFamily="34" charset="0"/>
                <a:ea typeface="Microsoft JhengHei"/>
                <a:cs typeface="Microsoft JhengHei"/>
                <a:sym typeface="Microsoft JhengHei"/>
              </a:rPr>
              <a:t>technology</a:t>
            </a:r>
            <a:endParaRPr lang="en-US" altLang="zh-TW" sz="1600" b="1" dirty="0">
              <a:solidFill>
                <a:srgbClr val="002060"/>
              </a:solidFill>
              <a:latin typeface="Calibri" pitchFamily="34" charset="0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" name="Shape 390"/>
          <p:cNvSpPr/>
          <p:nvPr/>
        </p:nvSpPr>
        <p:spPr>
          <a:xfrm>
            <a:off x="642910" y="1643056"/>
            <a:ext cx="2286016" cy="57150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indent="-82550" algn="ctr">
              <a:buClr>
                <a:srgbClr val="FFFFFF"/>
              </a:buClr>
              <a:buSzPct val="96296"/>
            </a:pPr>
            <a:r>
              <a:rPr lang="en-US" altLang="zh-TW" sz="2100" b="1" dirty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Verdana" pitchFamily="34" charset="0"/>
                <a:sym typeface="Verdana"/>
              </a:rPr>
              <a:t>Basic </a:t>
            </a:r>
            <a:r>
              <a:rPr lang="en-US" altLang="zh-TW" sz="2100" b="1" dirty="0" smtClean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Verdana" pitchFamily="34" charset="0"/>
                <a:sym typeface="Verdana"/>
              </a:rPr>
              <a:t>Architecture</a:t>
            </a:r>
            <a:endParaRPr lang="en-US" altLang="zh-TW" sz="2100" b="1" dirty="0">
              <a:solidFill>
                <a:srgbClr val="FFFF00"/>
              </a:solidFill>
              <a:latin typeface="Calibri" pitchFamily="34" charset="0"/>
              <a:ea typeface="微軟正黑體" pitchFamily="34" charset="-120"/>
              <a:cs typeface="Verdana" pitchFamily="34" charset="0"/>
              <a:sym typeface="Verdana"/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3357554" y="1428742"/>
            <a:ext cx="2571736" cy="1714512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3500430" y="2357436"/>
            <a:ext cx="2286016" cy="642942"/>
          </a:xfrm>
          <a:prstGeom prst="roundRect">
            <a:avLst/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563888" y="2376000"/>
            <a:ext cx="2160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14300" algn="ctr">
              <a:buClr>
                <a:srgbClr val="002060"/>
              </a:buClr>
              <a:buSzPct val="112500"/>
            </a:pPr>
            <a:r>
              <a:rPr lang="en-US" altLang="zh-TW" sz="1600" b="1" dirty="0">
                <a:solidFill>
                  <a:srgbClr val="002060"/>
                </a:solidFill>
                <a:latin typeface="Calibri" pitchFamily="34" charset="0"/>
                <a:ea typeface="Microsoft JhengHei"/>
                <a:cs typeface="Microsoft JhengHei"/>
                <a:sym typeface="Microsoft JhengHei"/>
              </a:rPr>
              <a:t>Various configuration method for your need</a:t>
            </a:r>
          </a:p>
        </p:txBody>
      </p:sp>
      <p:sp>
        <p:nvSpPr>
          <p:cNvPr id="33" name="Shape 390"/>
          <p:cNvSpPr/>
          <p:nvPr/>
        </p:nvSpPr>
        <p:spPr>
          <a:xfrm>
            <a:off x="3500430" y="1643056"/>
            <a:ext cx="2286016" cy="57150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indent="-82550" algn="ctr">
              <a:buClr>
                <a:srgbClr val="FFFFFF"/>
              </a:buClr>
              <a:buSzPct val="96296"/>
            </a:pPr>
            <a:r>
              <a:rPr lang="en-US" altLang="zh-TW" sz="2100" b="1" dirty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Verdana" pitchFamily="34" charset="0"/>
                <a:sym typeface="Verdana"/>
              </a:rPr>
              <a:t>Configuration</a:t>
            </a:r>
            <a:endParaRPr lang="zh-TW" altLang="en-US" sz="2100" b="1" dirty="0" smtClean="0">
              <a:solidFill>
                <a:srgbClr val="FFFF00"/>
              </a:solidFill>
              <a:latin typeface="Calibri" pitchFamily="34" charset="0"/>
              <a:ea typeface="微軟正黑體" pitchFamily="34" charset="-120"/>
              <a:cs typeface="Verdana" pitchFamily="34" charset="0"/>
              <a:sym typeface="Verdana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6143636" y="1428742"/>
            <a:ext cx="2571736" cy="1714512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6286512" y="2357436"/>
            <a:ext cx="2286016" cy="642942"/>
          </a:xfrm>
          <a:prstGeom prst="roundRect">
            <a:avLst/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500826" y="2376000"/>
            <a:ext cx="1857388" cy="57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14300" algn="ctr">
              <a:buClr>
                <a:srgbClr val="002060"/>
              </a:buClr>
              <a:buSzPct val="112500"/>
            </a:pPr>
            <a:r>
              <a:rPr lang="en-US" altLang="zh-TW" sz="1600" b="1" dirty="0">
                <a:solidFill>
                  <a:srgbClr val="002060"/>
                </a:solidFill>
                <a:latin typeface="Calibri" pitchFamily="34" charset="0"/>
                <a:ea typeface="Microsoft JhengHei"/>
                <a:cs typeface="Microsoft JhengHei"/>
                <a:sym typeface="Microsoft JhengHei"/>
              </a:rPr>
              <a:t>Simple platform</a:t>
            </a:r>
          </a:p>
          <a:p>
            <a:pPr lvl="0" indent="-114300" algn="ctr">
              <a:buClr>
                <a:srgbClr val="002060"/>
              </a:buClr>
              <a:buSzPct val="112500"/>
            </a:pPr>
            <a:r>
              <a:rPr lang="en-US" altLang="zh-TW" sz="1600" b="1" dirty="0">
                <a:solidFill>
                  <a:srgbClr val="002060"/>
                </a:solidFill>
                <a:latin typeface="Calibri" pitchFamily="34" charset="0"/>
                <a:ea typeface="Microsoft JhengHei"/>
                <a:cs typeface="Microsoft JhengHei"/>
                <a:sym typeface="Microsoft JhengHei"/>
              </a:rPr>
              <a:t>Easy to use</a:t>
            </a:r>
          </a:p>
        </p:txBody>
      </p:sp>
      <p:sp>
        <p:nvSpPr>
          <p:cNvPr id="37" name="Shape 390"/>
          <p:cNvSpPr/>
          <p:nvPr/>
        </p:nvSpPr>
        <p:spPr>
          <a:xfrm>
            <a:off x="6286512" y="1643056"/>
            <a:ext cx="2286016" cy="57150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indent="-82550" algn="ctr">
              <a:buClr>
                <a:srgbClr val="FFFFFF"/>
              </a:buClr>
              <a:buSzPct val="96296"/>
            </a:pPr>
            <a:r>
              <a:rPr lang="en-US" altLang="zh-TW" sz="2100" b="1" dirty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Verdana" pitchFamily="34" charset="0"/>
                <a:sym typeface="Verdana"/>
              </a:rPr>
              <a:t>Basic Introduction</a:t>
            </a:r>
            <a:endParaRPr lang="zh-TW" altLang="en-US" sz="2100" b="1" dirty="0" smtClean="0">
              <a:solidFill>
                <a:srgbClr val="FFFF00"/>
              </a:solidFill>
              <a:latin typeface="Calibri" pitchFamily="34" charset="0"/>
              <a:ea typeface="微軟正黑體" pitchFamily="34" charset="-120"/>
              <a:cs typeface="Verdana" pitchFamily="34" charset="0"/>
              <a:sym typeface="Verdana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1928826" y="3571882"/>
            <a:ext cx="2571736" cy="1071570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390"/>
          <p:cNvSpPr/>
          <p:nvPr/>
        </p:nvSpPr>
        <p:spPr>
          <a:xfrm>
            <a:off x="2071702" y="3786196"/>
            <a:ext cx="2286016" cy="57150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indent="-82550" algn="ctr">
              <a:buClr>
                <a:srgbClr val="FFFFFF"/>
              </a:buClr>
              <a:buSzPct val="96296"/>
            </a:pPr>
            <a:r>
              <a:rPr lang="en-US" altLang="zh-TW" sz="2100" b="1" dirty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Verdana" pitchFamily="34" charset="0"/>
                <a:sym typeface="Verdana"/>
              </a:rPr>
              <a:t>Application</a:t>
            </a:r>
            <a:endParaRPr lang="zh-TW" altLang="en-US" sz="2100" b="1" dirty="0" smtClean="0">
              <a:solidFill>
                <a:srgbClr val="FFFF00"/>
              </a:solidFill>
              <a:latin typeface="Calibri" pitchFamily="34" charset="0"/>
              <a:ea typeface="微軟正黑體" pitchFamily="34" charset="-120"/>
              <a:cs typeface="Verdana" pitchFamily="34" charset="0"/>
              <a:sym typeface="Verdana"/>
            </a:endParaRPr>
          </a:p>
        </p:txBody>
      </p:sp>
      <p:sp>
        <p:nvSpPr>
          <p:cNvPr id="46" name="圓角矩形 45"/>
          <p:cNvSpPr/>
          <p:nvPr/>
        </p:nvSpPr>
        <p:spPr>
          <a:xfrm>
            <a:off x="4786314" y="3571882"/>
            <a:ext cx="2571736" cy="1071570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390"/>
          <p:cNvSpPr/>
          <p:nvPr/>
        </p:nvSpPr>
        <p:spPr>
          <a:xfrm>
            <a:off x="4929190" y="3786196"/>
            <a:ext cx="2286016" cy="57150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indent="-82550" algn="ctr">
              <a:buClr>
                <a:srgbClr val="FFFFFF"/>
              </a:buClr>
              <a:buSzPct val="96296"/>
            </a:pPr>
            <a:r>
              <a:rPr lang="en-US" altLang="zh-TW" sz="2100" b="1" dirty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Verdana" pitchFamily="34" charset="0"/>
                <a:sym typeface="Verdana"/>
              </a:rPr>
              <a:t>Demo</a:t>
            </a:r>
            <a:endParaRPr lang="zh-TW" altLang="en-US" sz="2100" b="1" dirty="0" smtClean="0">
              <a:solidFill>
                <a:srgbClr val="FFFF00"/>
              </a:solidFill>
              <a:latin typeface="Calibri" pitchFamily="34" charset="0"/>
              <a:ea typeface="微軟正黑體" pitchFamily="34" charset="-120"/>
              <a:cs typeface="Verdana" pitchFamily="34" charset="0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sz="2800">
              <a:solidFill>
                <a:srgbClr val="002060"/>
              </a:solidFill>
            </a:endParaRPr>
          </a:p>
        </p:txBody>
      </p:sp>
      <p:pic>
        <p:nvPicPr>
          <p:cNvPr id="7" name="圖片 6" descr="Cover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4" name="Shape 304"/>
          <p:cNvSpPr txBox="1">
            <a:spLocks noGrp="1"/>
          </p:cNvSpPr>
          <p:nvPr>
            <p:ph type="ctrTitle"/>
          </p:nvPr>
        </p:nvSpPr>
        <p:spPr>
          <a:xfrm>
            <a:off x="285720" y="2214560"/>
            <a:ext cx="8520600" cy="857256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>
              <a:buClr>
                <a:srgbClr val="002060"/>
              </a:buClr>
              <a:buSzPct val="25000"/>
            </a:pPr>
            <a:r>
              <a:rPr lang="en-US" altLang="zh-TW" sz="5500" dirty="0">
                <a:solidFill>
                  <a:srgbClr val="002060"/>
                </a:solidFill>
                <a:latin typeface="Calibri" pitchFamily="34" charset="0"/>
                <a:ea typeface="Microsoft JhengHei"/>
                <a:cs typeface="Microsoft JhengHei"/>
                <a:sym typeface="Microsoft JhengHei"/>
              </a:rPr>
              <a:t>HD Station Architecture</a:t>
            </a:r>
            <a:endParaRPr lang="en-US" sz="5500" dirty="0">
              <a:solidFill>
                <a:srgbClr val="002060"/>
              </a:solidFill>
              <a:latin typeface="Calibri" pitchFamily="34" charset="0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2012</TotalTime>
  <Words>1130</Words>
  <Application>Microsoft Office PowerPoint</Application>
  <PresentationFormat>全屏显示(16:9)</PresentationFormat>
  <Paragraphs>280</Paragraphs>
  <Slides>50</Slides>
  <Notes>49</Notes>
  <HiddenSlides>0</HiddenSlides>
  <MMClips>0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50</vt:i4>
      </vt:variant>
    </vt:vector>
  </HeadingPairs>
  <TitlesOfParts>
    <vt:vector size="53" baseType="lpstr">
      <vt:lpstr>Simple Light</vt:lpstr>
      <vt:lpstr>Simple Light</vt:lpstr>
      <vt:lpstr>自訂設計</vt:lpstr>
      <vt:lpstr>PowerPoint 演示文稿</vt:lpstr>
      <vt:lpstr>Have you ever wanted this?</vt:lpstr>
      <vt:lpstr>Have you ever wanted this?</vt:lpstr>
      <vt:lpstr>Have you ever wanted this?</vt:lpstr>
      <vt:lpstr>Have you ever wanted this?</vt:lpstr>
      <vt:lpstr>One NAS solves it all, period.</vt:lpstr>
      <vt:lpstr>One NAS solves it all, period.</vt:lpstr>
      <vt:lpstr>PowerPoint 演示文稿</vt:lpstr>
      <vt:lpstr>HD Station Architecture</vt:lpstr>
      <vt:lpstr>HD Station</vt:lpstr>
      <vt:lpstr>HD Station</vt:lpstr>
      <vt:lpstr>QvPC Platform</vt:lpstr>
      <vt:lpstr>Models with Built-in HDMI</vt:lpstr>
      <vt:lpstr>Using expansion graphics card</vt:lpstr>
      <vt:lpstr>Basic Operations</vt:lpstr>
      <vt:lpstr>Install/Update the Application</vt:lpstr>
      <vt:lpstr>QTS - HD Station Setup</vt:lpstr>
      <vt:lpstr>General Settings</vt:lpstr>
      <vt:lpstr>HD Station Settings - Applications</vt:lpstr>
      <vt:lpstr>HD Station Settings - Display</vt:lpstr>
      <vt:lpstr>Preferences</vt:lpstr>
      <vt:lpstr>Remote learning</vt:lpstr>
      <vt:lpstr>Qremote</vt:lpstr>
      <vt:lpstr>Rich Applications</vt:lpstr>
      <vt:lpstr>Rich Applications </vt:lpstr>
      <vt:lpstr>QTS on HD Station</vt:lpstr>
      <vt:lpstr>QVR Pro Client</vt:lpstr>
      <vt:lpstr>LibreOffice</vt:lpstr>
      <vt:lpstr>QNAP NAS vs Home Theater</vt:lpstr>
      <vt:lpstr>HD Player</vt:lpstr>
      <vt:lpstr>HD Player - Photo</vt:lpstr>
      <vt:lpstr>HD Player - Photo view mode</vt:lpstr>
      <vt:lpstr>HD Player - Music</vt:lpstr>
      <vt:lpstr>HD Player - Music view mode</vt:lpstr>
      <vt:lpstr>HD Player - Video</vt:lpstr>
      <vt:lpstr>HD Player – Video view mode</vt:lpstr>
      <vt:lpstr>Audio Passthrough</vt:lpstr>
      <vt:lpstr>HD Player - Audio Passthrough setup 1</vt:lpstr>
      <vt:lpstr>HD Player - Audio Passthrough setup 2/3</vt:lpstr>
      <vt:lpstr>OceanKTV</vt:lpstr>
      <vt:lpstr>HDMI-out to TV, enjoy the best AV experience</vt:lpstr>
      <vt:lpstr>YouTube</vt:lpstr>
      <vt:lpstr>YouTube – pairing</vt:lpstr>
      <vt:lpstr>Plex Home Theater</vt:lpstr>
      <vt:lpstr>DEMO</vt:lpstr>
      <vt:lpstr>Tips</vt:lpstr>
      <vt:lpstr>Remote desktop</vt:lpstr>
      <vt:lpstr>Dual screen</vt:lpstr>
      <vt:lpstr>PowerPoint 演示文稿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Han Tsai</dc:creator>
  <cp:lastModifiedBy>Windows 使用者</cp:lastModifiedBy>
  <cp:revision>170</cp:revision>
  <dcterms:modified xsi:type="dcterms:W3CDTF">2017-11-30T06:32:56Z</dcterms:modified>
</cp:coreProperties>
</file>