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54"/>
  </p:notesMasterIdLst>
  <p:sldIdLst>
    <p:sldId id="256" r:id="rId4"/>
    <p:sldId id="257" r:id="rId5"/>
    <p:sldId id="304" r:id="rId6"/>
    <p:sldId id="305" r:id="rId7"/>
    <p:sldId id="306" r:id="rId8"/>
    <p:sldId id="307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309" r:id="rId17"/>
    <p:sldId id="31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11" r:id="rId27"/>
    <p:sldId id="280" r:id="rId28"/>
    <p:sldId id="281" r:id="rId29"/>
    <p:sldId id="297" r:id="rId30"/>
    <p:sldId id="298" r:id="rId31"/>
    <p:sldId id="269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312" r:id="rId48"/>
    <p:sldId id="300" r:id="rId49"/>
    <p:sldId id="302" r:id="rId50"/>
    <p:sldId id="301" r:id="rId51"/>
    <p:sldId id="314" r:id="rId52"/>
    <p:sldId id="313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177FB9"/>
    <a:srgbClr val="126CBE"/>
    <a:srgbClr val="096738"/>
    <a:srgbClr val="008A3B"/>
    <a:srgbClr val="DA04B6"/>
    <a:srgbClr val="BC14B4"/>
    <a:srgbClr val="EB3DE3"/>
    <a:srgbClr val="332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37" autoAdjust="0"/>
  </p:normalViewPr>
  <p:slideViewPr>
    <p:cSldViewPr>
      <p:cViewPr>
        <p:scale>
          <a:sx n="80" d="100"/>
          <a:sy n="80" d="100"/>
        </p:scale>
        <p:origin x="-882" y="-2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7" d="100"/>
          <a:sy n="107" d="100"/>
        </p:scale>
        <p:origin x="-4416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686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 -VNC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 - Audio out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 - 輸入法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加各</a:t>
            </a:r>
            <a:r>
              <a:rPr lang="en-US" altLang="zh-TW" dirty="0" smtClean="0"/>
              <a:t>station icon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Demo audio passthrough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 pairing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你有多久沒有使用家中的電腦？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自從有智慧手機後，家裡的電腦很少開啟了。但沒有電腦又不行，有些工具需要在電腦上才可以使用。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我只需要儲存空間，及偶爾用一下電腦上的工具，例如：報稅時，需要安裝電子報稅軟體。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能不能用舊的螢幕，喇叭，搭配NAS的儲存，解決我現在的問題，我不想再多買電腦，佔空間，又浪費錢。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5714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851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HD_直播\Cover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1470" y="-80404"/>
            <a:ext cx="9286940" cy="5223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55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786075" y="2000250"/>
            <a:ext cx="5383500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900" cy="43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590800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200" i="0" u="none" strike="noStrike" cap="none">
                <a:solidFill>
                  <a:srgbClr val="262626"/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56125" y="206375"/>
            <a:ext cx="870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8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2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1000" cy="10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4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1000" cy="11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42282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4654533" y="1200150"/>
            <a:ext cx="40386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37395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262626"/>
              </a:buClr>
              <a:buSzPct val="100000"/>
              <a:buChar char="•"/>
              <a:defRPr sz="2800" i="0" u="none" strike="noStrike" cap="none">
                <a:solidFill>
                  <a:srgbClr val="262626"/>
                </a:solidFill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262626"/>
              </a:buClr>
              <a:buSzPct val="100000"/>
              <a:buChar char="–"/>
              <a:defRPr sz="24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»"/>
              <a:defRPr sz="18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262626"/>
              </a:buClr>
              <a:buSzPct val="100000"/>
              <a:buNone/>
              <a:defRPr sz="1400" i="0" u="none" strike="noStrike" cap="none">
                <a:solidFill>
                  <a:srgbClr val="262626"/>
                </a:solidFill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262626"/>
              </a:buClr>
              <a:buSzPct val="100000"/>
              <a:buNone/>
              <a:defRPr sz="1200" i="0" u="none" strike="noStrike" cap="none">
                <a:solidFill>
                  <a:srgbClr val="262626"/>
                </a:solidFill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262626"/>
              </a:buClr>
              <a:buSzPct val="100000"/>
              <a:buNone/>
              <a:defRPr sz="1000" i="0" u="none" strike="noStrike" cap="none">
                <a:solidFill>
                  <a:srgbClr val="262626"/>
                </a:solidFill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HD_直播\Cover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1470" y="-80404"/>
            <a:ext cx="9286940" cy="522390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578850" y="2319450"/>
            <a:ext cx="4981800" cy="11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39550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71470" y="1357303"/>
            <a:ext cx="8001000" cy="342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38198" marR="0" lvl="1" indent="1143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0" marR="0" lvl="2" indent="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1798" marR="0" lvl="3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58998" marR="0" lvl="4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16198" marR="0" lvl="5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073398" marR="0" lvl="6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30598" marR="0" lvl="7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87798" marR="0" lvl="8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279546" y="4635135"/>
            <a:ext cx="273600" cy="264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923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4285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166"/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None/>
              <a:defRPr sz="36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22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20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18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16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Font typeface="Microsoft JhengHei"/>
              <a:buChar char="»"/>
              <a:defRPr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-80404"/>
            <a:ext cx="9286940" cy="5223904"/>
          </a:xfrm>
          <a:prstGeom prst="rect">
            <a:avLst/>
          </a:prstGeom>
        </p:spPr>
      </p:pic>
      <p:sp>
        <p:nvSpPr>
          <p:cNvPr id="7" name="平行四邊形 6"/>
          <p:cNvSpPr/>
          <p:nvPr/>
        </p:nvSpPr>
        <p:spPr>
          <a:xfrm>
            <a:off x="4500562" y="114299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平行四邊形 7"/>
          <p:cNvSpPr/>
          <p:nvPr/>
        </p:nvSpPr>
        <p:spPr>
          <a:xfrm>
            <a:off x="4429124" y="1071552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29"/>
          <p:cNvSpPr txBox="1"/>
          <p:nvPr/>
        </p:nvSpPr>
        <p:spPr>
          <a:xfrm>
            <a:off x="4071934" y="100011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4700" b="1" dirty="0" smtClean="0">
                <a:solidFill>
                  <a:schemeClr val="bg1"/>
                </a:solidFill>
              </a:rPr>
              <a:t>HD Station</a:t>
            </a:r>
            <a:endParaRPr lang="en" sz="4700" b="1" dirty="0">
              <a:solidFill>
                <a:schemeClr val="bg1"/>
              </a:solidFill>
            </a:endParaRPr>
          </a:p>
        </p:txBody>
      </p:sp>
      <p:sp>
        <p:nvSpPr>
          <p:cNvPr id="6" name="Shape 129"/>
          <p:cNvSpPr txBox="1"/>
          <p:nvPr/>
        </p:nvSpPr>
        <p:spPr>
          <a:xfrm>
            <a:off x="3286116" y="2000246"/>
            <a:ext cx="7143900" cy="5714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en-US" sz="4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混合桌面工作站</a:t>
            </a:r>
            <a:endParaRPr lang="en" sz="4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HD Station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1104150" y="663484"/>
            <a:ext cx="6827400" cy="9081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marR="101600" lvl="0" indent="0" algn="ctr" rtl="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40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US" sz="405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QvPC</a:t>
            </a:r>
            <a:r>
              <a:rPr lang="en-US" sz="40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405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創新技術</a:t>
            </a:r>
            <a:endParaRPr lang="en-US" sz="4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C:\Users\Han Tsai\Desktop\HD_直播\MPNIT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18194"/>
            <a:ext cx="3205073" cy="2496696"/>
          </a:xfrm>
          <a:prstGeom prst="rect">
            <a:avLst/>
          </a:prstGeom>
          <a:noFill/>
        </p:spPr>
      </p:pic>
      <p:pic>
        <p:nvPicPr>
          <p:cNvPr id="9218" name="Picture 2" descr="C:\Users\Han Tsai\Desktop\HD_直播\KEYBOAR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774542"/>
            <a:ext cx="2500330" cy="226100"/>
          </a:xfrm>
          <a:prstGeom prst="rect">
            <a:avLst/>
          </a:prstGeom>
          <a:noFill/>
        </p:spPr>
      </p:pic>
      <p:sp>
        <p:nvSpPr>
          <p:cNvPr id="9" name="平行四邊形 8"/>
          <p:cNvSpPr/>
          <p:nvPr/>
        </p:nvSpPr>
        <p:spPr>
          <a:xfrm>
            <a:off x="2071670" y="1643056"/>
            <a:ext cx="4929222" cy="428628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/>
        </p:nvSpPr>
        <p:spPr>
          <a:xfrm>
            <a:off x="2285985" y="1571619"/>
            <a:ext cx="4572031" cy="428628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00298" y="1428742"/>
            <a:ext cx="4076757" cy="543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70000"/>
              </a:lnSpc>
              <a:spcBef>
                <a:spcPts val="1100"/>
              </a:spcBef>
              <a:spcAft>
                <a:spcPts val="19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接上</a:t>
            </a:r>
            <a:r>
              <a:rPr lang="en-US" sz="2000" b="1" dirty="0" err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滑鼠鍵盤，NAS</a:t>
            </a:r>
            <a:r>
              <a:rPr 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也可當</a:t>
            </a:r>
            <a:r>
              <a:rPr 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PC </a:t>
            </a:r>
            <a:r>
              <a:rPr 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Shape 191" descr="The-QNAP-TS-253A-TS-453B-and-TS-653B-NAS-for-Plex-DLNA-VM-Home-and-Business-4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752" y="2714626"/>
            <a:ext cx="3202220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 descr="C:\Users\Han Tsai\Desktop\HD_直播\mous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4500576"/>
            <a:ext cx="932164" cy="292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357290" y="1142990"/>
            <a:ext cx="6500858" cy="3857652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架構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386" name="Picture 2" descr="C:\Users\Han Tsai\Desktop\HD_直播\a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43745"/>
            <a:ext cx="4857784" cy="3371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an Tsai\Desktop\HD_直播\arrp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99291"/>
            <a:ext cx="5732710" cy="1872789"/>
          </a:xfrm>
          <a:prstGeom prst="rect">
            <a:avLst/>
          </a:prstGeom>
          <a:noFill/>
        </p:spPr>
      </p:pic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QvPC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平台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2" name="Shape 332"/>
          <p:cNvCxnSpPr/>
          <p:nvPr/>
        </p:nvCxnSpPr>
        <p:spPr>
          <a:xfrm flipV="1">
            <a:off x="1214414" y="3395375"/>
            <a:ext cx="6506536" cy="153382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33" name="Shape 333"/>
          <p:cNvSpPr txBox="1"/>
          <p:nvPr/>
        </p:nvSpPr>
        <p:spPr>
          <a:xfrm>
            <a:off x="5652120" y="4515966"/>
            <a:ext cx="1221600" cy="25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彈性化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298776" y="3214692"/>
            <a:ext cx="844200" cy="56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具備技術知識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5" name="Shape 335"/>
          <p:cNvCxnSpPr/>
          <p:nvPr/>
        </p:nvCxnSpPr>
        <p:spPr>
          <a:xfrm>
            <a:off x="1804150" y="3240576"/>
            <a:ext cx="0" cy="12600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/>
          <p:nvPr/>
        </p:nvCxnSpPr>
        <p:spPr>
          <a:xfrm>
            <a:off x="4403600" y="3260425"/>
            <a:ext cx="300" cy="7176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/>
          <p:nvPr/>
        </p:nvCxnSpPr>
        <p:spPr>
          <a:xfrm flipH="1">
            <a:off x="7261525" y="3206725"/>
            <a:ext cx="600" cy="3006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pic>
        <p:nvPicPr>
          <p:cNvPr id="10242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596" y="1347507"/>
            <a:ext cx="2714644" cy="1795748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1075814" y="1500180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000" b="1" dirty="0" smtClean="0">
                <a:solidFill>
                  <a:srgbClr val="FFFF00"/>
                </a:solidFill>
              </a:rPr>
              <a:t>HD Station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500034" y="2143122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 rtl="0">
              <a:spcBef>
                <a:spcPts val="0"/>
              </a:spcBef>
              <a:spcAft>
                <a:spcPts val="0"/>
              </a:spcAft>
              <a:buSzPct val="68000"/>
              <a:buFont typeface="Wingdings" pitchFamily="2" charset="2"/>
              <a:buChar char="l"/>
            </a:pP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簡易桌面操作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8775" lvl="0" indent="-219075" rtl="0">
              <a:spcBef>
                <a:spcPts val="0"/>
              </a:spcBef>
              <a:buSzPct val="68000"/>
              <a:buFont typeface="Wingdings" pitchFamily="2" charset="2"/>
              <a:buChar char="l"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提供多套不同應用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</a:p>
          <a:p>
            <a:pPr marL="139700" lvl="0" rtl="0">
              <a:spcBef>
                <a:spcPts val="0"/>
              </a:spcBef>
              <a:buSzPct val="68000"/>
            </a:pP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套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件滿足一般需求</a:t>
            </a:r>
          </a:p>
        </p:txBody>
      </p:sp>
      <p:pic>
        <p:nvPicPr>
          <p:cNvPr id="23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81840" y="1347507"/>
            <a:ext cx="2714644" cy="1795748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3763624" y="1500180"/>
            <a:ext cx="1808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000" b="1" dirty="0" smtClean="0">
                <a:solidFill>
                  <a:srgbClr val="FFFF00"/>
                </a:solidFill>
              </a:rPr>
              <a:t>Linux Station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5" name="Shape 327"/>
          <p:cNvSpPr txBox="1"/>
          <p:nvPr/>
        </p:nvSpPr>
        <p:spPr>
          <a:xfrm>
            <a:off x="3353278" y="2143122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標準</a:t>
            </a:r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架構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可安裝眾多</a:t>
            </a:r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相關套件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endParaRPr lang="zh-TW" altLang="en-US" b="1" dirty="0" err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72198" y="1347507"/>
            <a:ext cx="2714644" cy="1795748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6480000" y="1332000"/>
            <a:ext cx="1863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000" b="1" dirty="0" smtClean="0">
                <a:solidFill>
                  <a:srgbClr val="FFFF00"/>
                </a:solidFill>
              </a:rPr>
              <a:t>Virtualization </a:t>
            </a:r>
          </a:p>
          <a:p>
            <a:pPr lvl="0" algn="ctr">
              <a:buClr>
                <a:schemeClr val="dk1"/>
              </a:buClr>
              <a:buSzPct val="45833"/>
            </a:pPr>
            <a:r>
              <a:rPr lang="en-US" sz="2000" b="1" dirty="0" smtClean="0">
                <a:solidFill>
                  <a:srgbClr val="FFFF00"/>
                </a:solidFill>
              </a:rPr>
              <a:t>Station</a:t>
            </a:r>
          </a:p>
        </p:txBody>
      </p:sp>
      <p:sp>
        <p:nvSpPr>
          <p:cNvPr id="31" name="Shape 327"/>
          <p:cNvSpPr txBox="1"/>
          <p:nvPr/>
        </p:nvSpPr>
        <p:spPr>
          <a:xfrm>
            <a:off x="6143636" y="2143122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自行安裝平台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自主性高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Shape 390"/>
          <p:cNvSpPr/>
          <p:nvPr/>
        </p:nvSpPr>
        <p:spPr>
          <a:xfrm>
            <a:off x="1428728" y="3571882"/>
            <a:ext cx="1928826" cy="64294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300" b="1" dirty="0" smtClean="0">
                <a:latin typeface="微軟正黑體" pitchFamily="34" charset="-120"/>
                <a:ea typeface="微軟正黑體" pitchFamily="34" charset="-120"/>
              </a:rPr>
              <a:t>專門為只懂得開啟螢幕就會操作的人而打造</a:t>
            </a:r>
            <a:endParaRPr lang="en" sz="13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hape 358"/>
          <p:cNvCxnSpPr/>
          <p:nvPr/>
        </p:nvCxnSpPr>
        <p:spPr>
          <a:xfrm rot="10800000">
            <a:off x="2009968" y="2232408"/>
            <a:ext cx="1071570" cy="158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52" name="直線接點 51"/>
          <p:cNvCxnSpPr/>
          <p:nvPr/>
        </p:nvCxnSpPr>
        <p:spPr>
          <a:xfrm>
            <a:off x="4081670" y="2928940"/>
            <a:ext cx="3143272" cy="10001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285594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配置方式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內建HDMI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機種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97939">
            <a:off x="521854" y="1997822"/>
            <a:ext cx="780955" cy="7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713" y="2375285"/>
            <a:ext cx="714380" cy="714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Shape 357"/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8" name="Shape 358"/>
          <p:cNvCxnSpPr/>
          <p:nvPr/>
        </p:nvCxnSpPr>
        <p:spPr>
          <a:xfrm rot="10800000" flipV="1">
            <a:off x="1867093" y="2803911"/>
            <a:ext cx="1214446" cy="114300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360" name="Shape 360"/>
          <p:cNvCxnSpPr/>
          <p:nvPr/>
        </p:nvCxnSpPr>
        <p:spPr>
          <a:xfrm rot="16200000" flipH="1">
            <a:off x="3751275" y="3187897"/>
            <a:ext cx="1160856" cy="928694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362" name="Shape 362"/>
          <p:cNvSpPr/>
          <p:nvPr/>
        </p:nvSpPr>
        <p:spPr>
          <a:xfrm>
            <a:off x="-3929122" y="4071948"/>
            <a:ext cx="579600" cy="355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IR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3245274" y="4732738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Qremote</a:t>
            </a:r>
            <a:r>
              <a:rPr lang="en-US" b="1" dirty="0">
                <a:solidFill>
                  <a:schemeClr val="bg1"/>
                </a:solidFill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295588" y="4589862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Controller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14282" y="2875350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Mouse &amp; </a:t>
            </a:r>
            <a:endParaRPr lang="en-US" b="1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Keyboard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1857356" y="1000114"/>
            <a:ext cx="6143669" cy="387314"/>
            <a:chOff x="428596" y="1588230"/>
            <a:chExt cx="3310267" cy="554892"/>
          </a:xfrm>
        </p:grpSpPr>
        <p:sp>
          <p:nvSpPr>
            <p:cNvPr id="26" name="Shape 414"/>
            <p:cNvSpPr/>
            <p:nvPr/>
          </p:nvSpPr>
          <p:spPr>
            <a:xfrm>
              <a:off x="428596" y="1588230"/>
              <a:ext cx="3106116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7"/>
            <p:cNvSpPr/>
            <p:nvPr/>
          </p:nvSpPr>
          <p:spPr>
            <a:xfrm>
              <a:off x="538526" y="1599893"/>
              <a:ext cx="3200337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多元配置方式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，讓您可以</a:t>
              </a:r>
              <a:r>
                <a:rPr lang="zh-TW" altLang="en-US" sz="18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節省開銷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達到相同的應用</a:t>
              </a:r>
            </a:p>
          </p:txBody>
        </p:sp>
      </p:grpSp>
      <p:pic>
        <p:nvPicPr>
          <p:cNvPr id="30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43502" y="2714626"/>
            <a:ext cx="1285884" cy="521304"/>
          </a:xfrm>
          <a:prstGeom prst="rect">
            <a:avLst/>
          </a:prstGeom>
          <a:noFill/>
        </p:spPr>
      </p:pic>
      <p:pic>
        <p:nvPicPr>
          <p:cNvPr id="32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4150" y="1946656"/>
            <a:ext cx="1143008" cy="500066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1509902" y="2018094"/>
            <a:ext cx="615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</a:rPr>
              <a:t>USB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6">
            <a:alphaModFix/>
          </a:blip>
          <a:srcRect l="81832" t="30780" b="17057"/>
          <a:stretch/>
        </p:blipFill>
        <p:spPr>
          <a:xfrm rot="-2164414">
            <a:off x="1576261" y="3374762"/>
            <a:ext cx="469839" cy="1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414" y="3500444"/>
            <a:ext cx="1214446" cy="500066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3373239" y="3571882"/>
            <a:ext cx="994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Network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43438" y="3896594"/>
            <a:ext cx="642942" cy="11754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3" name="Shape 3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076" y="3875482"/>
            <a:ext cx="638602" cy="113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接點 42"/>
          <p:cNvCxnSpPr/>
          <p:nvPr/>
        </p:nvCxnSpPr>
        <p:spPr>
          <a:xfrm>
            <a:off x="4010232" y="2357436"/>
            <a:ext cx="3071834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723"/>
          <p:cNvSpPr/>
          <p:nvPr/>
        </p:nvSpPr>
        <p:spPr>
          <a:xfrm>
            <a:off x="2867224" y="1500180"/>
            <a:ext cx="1785950" cy="178595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5786" y="1617684"/>
            <a:ext cx="1857388" cy="1311256"/>
          </a:xfrm>
          <a:prstGeom prst="rect">
            <a:avLst/>
          </a:prstGeom>
          <a:noFill/>
        </p:spPr>
      </p:pic>
      <p:pic>
        <p:nvPicPr>
          <p:cNvPr id="39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2071684"/>
            <a:ext cx="1214446" cy="500066"/>
          </a:xfrm>
          <a:prstGeom prst="rect">
            <a:avLst/>
          </a:prstGeom>
          <a:noFill/>
        </p:spPr>
      </p:pic>
      <p:sp>
        <p:nvSpPr>
          <p:cNvPr id="40" name="矩形 39"/>
          <p:cNvSpPr/>
          <p:nvPr/>
        </p:nvSpPr>
        <p:spPr>
          <a:xfrm>
            <a:off x="5373086" y="214312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HDMI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6906877" y="1285866"/>
            <a:ext cx="1961139" cy="1961139"/>
            <a:chOff x="6286512" y="1285866"/>
            <a:chExt cx="1961139" cy="1961139"/>
          </a:xfrm>
        </p:grpSpPr>
        <p:pic>
          <p:nvPicPr>
            <p:cNvPr id="355" name="Shape 355" descr="「monitor icon」的圖片搜尋結果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86512" y="1285866"/>
              <a:ext cx="1961139" cy="1961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6" name="Picture 2" descr="C:\Users\Han Tsai\Desktop\HD_直播\HD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29454" y="1714494"/>
              <a:ext cx="714380" cy="714380"/>
            </a:xfrm>
            <a:prstGeom prst="rect">
              <a:avLst/>
            </a:prstGeom>
            <a:noFill/>
          </p:spPr>
        </p:pic>
      </p:grpSp>
      <p:pic>
        <p:nvPicPr>
          <p:cNvPr id="11267" name="Picture 3" descr="C:\Users\Han Tsai\Desktop\HD_直播\radi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6314" y="3303978"/>
            <a:ext cx="1314331" cy="857256"/>
          </a:xfrm>
          <a:prstGeom prst="rect">
            <a:avLst/>
          </a:prstGeom>
          <a:noFill/>
        </p:spPr>
      </p:pic>
      <p:pic>
        <p:nvPicPr>
          <p:cNvPr id="5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3143254"/>
            <a:ext cx="1214446" cy="500066"/>
          </a:xfrm>
          <a:prstGeom prst="rect">
            <a:avLst/>
          </a:prstGeom>
          <a:noFill/>
        </p:spPr>
      </p:pic>
      <p:sp>
        <p:nvSpPr>
          <p:cNvPr id="56" name="矩形 55"/>
          <p:cNvSpPr/>
          <p:nvPr/>
        </p:nvSpPr>
        <p:spPr>
          <a:xfrm>
            <a:off x="5373086" y="3214692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音源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4216" y="2946788"/>
            <a:ext cx="1143008" cy="500066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2152844" y="3018226"/>
            <a:ext cx="389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IR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3198152" y="2857502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bg1"/>
                </a:solidFill>
              </a:rPr>
              <a:t>TS-x53B </a:t>
            </a:r>
            <a:r>
              <a:rPr lang="en-US" sz="1100" dirty="0" smtClean="0">
                <a:solidFill>
                  <a:schemeClr val="bg1"/>
                </a:solidFill>
              </a:rPr>
              <a:t>series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hape 358"/>
          <p:cNvCxnSpPr/>
          <p:nvPr/>
        </p:nvCxnSpPr>
        <p:spPr>
          <a:xfrm rot="10800000">
            <a:off x="2009968" y="2232408"/>
            <a:ext cx="1071570" cy="158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52" name="直線接點 51"/>
          <p:cNvCxnSpPr/>
          <p:nvPr/>
        </p:nvCxnSpPr>
        <p:spPr>
          <a:xfrm>
            <a:off x="4081670" y="2928940"/>
            <a:ext cx="3143272" cy="10001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285594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配置方式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外接顯示卡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97939">
            <a:off x="521854" y="1997822"/>
            <a:ext cx="780955" cy="7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713" y="2375285"/>
            <a:ext cx="714380" cy="714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Shape 357"/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8" name="Shape 358"/>
          <p:cNvCxnSpPr/>
          <p:nvPr/>
        </p:nvCxnSpPr>
        <p:spPr>
          <a:xfrm rot="10800000" flipV="1">
            <a:off x="1867093" y="2803911"/>
            <a:ext cx="1214446" cy="114300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360" name="Shape 360"/>
          <p:cNvCxnSpPr/>
          <p:nvPr/>
        </p:nvCxnSpPr>
        <p:spPr>
          <a:xfrm rot="16200000" flipH="1">
            <a:off x="3751275" y="3187897"/>
            <a:ext cx="1160856" cy="928694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362" name="Shape 362"/>
          <p:cNvSpPr/>
          <p:nvPr/>
        </p:nvSpPr>
        <p:spPr>
          <a:xfrm>
            <a:off x="-3929122" y="4071948"/>
            <a:ext cx="579600" cy="355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IR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3245274" y="4732738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Qremote</a:t>
            </a:r>
            <a:r>
              <a:rPr lang="en-US" b="1" dirty="0">
                <a:solidFill>
                  <a:schemeClr val="bg1"/>
                </a:solidFill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285852" y="4589862"/>
            <a:ext cx="156190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</a:rPr>
              <a:t>MCE Controller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214282" y="2875350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Mouse &amp; </a:t>
            </a:r>
            <a:endParaRPr lang="en-US" b="1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Keyboard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43502" y="2714626"/>
            <a:ext cx="1285884" cy="521304"/>
          </a:xfrm>
          <a:prstGeom prst="rect">
            <a:avLst/>
          </a:prstGeom>
          <a:noFill/>
        </p:spPr>
      </p:pic>
      <p:pic>
        <p:nvPicPr>
          <p:cNvPr id="32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4150" y="1946656"/>
            <a:ext cx="1143008" cy="500066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1509902" y="2018094"/>
            <a:ext cx="615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</a:rPr>
              <a:t>USB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6">
            <a:alphaModFix/>
          </a:blip>
          <a:srcRect l="81832" t="30780" b="17057"/>
          <a:stretch/>
        </p:blipFill>
        <p:spPr>
          <a:xfrm rot="-2164414">
            <a:off x="1576261" y="3374762"/>
            <a:ext cx="469839" cy="1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414" y="3500444"/>
            <a:ext cx="1214446" cy="500066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3373239" y="3571882"/>
            <a:ext cx="994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Network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53174" y="3904458"/>
            <a:ext cx="642942" cy="11754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3" name="Shape 3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076" y="3875482"/>
            <a:ext cx="638602" cy="113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接點 42"/>
          <p:cNvCxnSpPr/>
          <p:nvPr/>
        </p:nvCxnSpPr>
        <p:spPr>
          <a:xfrm>
            <a:off x="4010232" y="2357436"/>
            <a:ext cx="3071834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723"/>
          <p:cNvSpPr/>
          <p:nvPr/>
        </p:nvSpPr>
        <p:spPr>
          <a:xfrm>
            <a:off x="2867224" y="1271326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2071684"/>
            <a:ext cx="1276148" cy="500066"/>
          </a:xfrm>
          <a:prstGeom prst="rect">
            <a:avLst/>
          </a:prstGeom>
          <a:noFill/>
        </p:spPr>
      </p:pic>
      <p:sp>
        <p:nvSpPr>
          <p:cNvPr id="40" name="矩形 39"/>
          <p:cNvSpPr/>
          <p:nvPr/>
        </p:nvSpPr>
        <p:spPr>
          <a:xfrm>
            <a:off x="5184000" y="2143122"/>
            <a:ext cx="1165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HDMI / DP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3" name="群組 43"/>
          <p:cNvGrpSpPr/>
          <p:nvPr/>
        </p:nvGrpSpPr>
        <p:grpSpPr>
          <a:xfrm>
            <a:off x="6906877" y="1285866"/>
            <a:ext cx="1961139" cy="1961139"/>
            <a:chOff x="6286512" y="1285866"/>
            <a:chExt cx="1961139" cy="1961139"/>
          </a:xfrm>
        </p:grpSpPr>
        <p:pic>
          <p:nvPicPr>
            <p:cNvPr id="355" name="Shape 355" descr="「monitor icon」的圖片搜尋結果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86512" y="1285866"/>
              <a:ext cx="1961139" cy="1961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6" name="Picture 2" descr="C:\Users\Han Tsai\Desktop\HD_直播\HD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29454" y="1714494"/>
              <a:ext cx="714380" cy="714380"/>
            </a:xfrm>
            <a:prstGeom prst="rect">
              <a:avLst/>
            </a:prstGeom>
            <a:noFill/>
          </p:spPr>
        </p:pic>
      </p:grpSp>
      <p:pic>
        <p:nvPicPr>
          <p:cNvPr id="11267" name="Picture 3" descr="C:\Users\Han Tsai\Desktop\HD_直播\radi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96314" y="3303978"/>
            <a:ext cx="1314331" cy="857256"/>
          </a:xfrm>
          <a:prstGeom prst="rect">
            <a:avLst/>
          </a:prstGeom>
          <a:noFill/>
        </p:spPr>
      </p:pic>
      <p:pic>
        <p:nvPicPr>
          <p:cNvPr id="5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3143254"/>
            <a:ext cx="1214446" cy="500066"/>
          </a:xfrm>
          <a:prstGeom prst="rect">
            <a:avLst/>
          </a:prstGeom>
          <a:noFill/>
        </p:spPr>
      </p:pic>
      <p:sp>
        <p:nvSpPr>
          <p:cNvPr id="56" name="矩形 55"/>
          <p:cNvSpPr/>
          <p:nvPr/>
        </p:nvSpPr>
        <p:spPr>
          <a:xfrm>
            <a:off x="5373086" y="3214692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音源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4216" y="2946788"/>
            <a:ext cx="1143008" cy="500066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2152844" y="3018226"/>
            <a:ext cx="389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</a:rPr>
              <a:t>IR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3286116" y="2857502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TS-x77 series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Han Tsai\Desktop\HD_直播\TS-X7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25203" y="1571618"/>
            <a:ext cx="1718235" cy="1312847"/>
          </a:xfrm>
          <a:prstGeom prst="rect">
            <a:avLst/>
          </a:prstGeom>
          <a:noFill/>
        </p:spPr>
      </p:pic>
      <p:pic>
        <p:nvPicPr>
          <p:cNvPr id="12291" name="Picture 3" descr="C:\Users\Han Tsai\Desktop\HD_直播\card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30758">
            <a:off x="3714744" y="798020"/>
            <a:ext cx="1045598" cy="779446"/>
          </a:xfrm>
          <a:prstGeom prst="rect">
            <a:avLst/>
          </a:prstGeom>
          <a:noFill/>
        </p:spPr>
      </p:pic>
      <p:sp>
        <p:nvSpPr>
          <p:cNvPr id="47" name="Shape 367"/>
          <p:cNvSpPr txBox="1"/>
          <p:nvPr/>
        </p:nvSpPr>
        <p:spPr>
          <a:xfrm>
            <a:off x="4626912" y="1268018"/>
            <a:ext cx="1961312" cy="295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Nvidia</a:t>
            </a:r>
            <a:r>
              <a:rPr 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GPU</a:t>
            </a:r>
            <a:r>
              <a:rPr lang="zh-Hant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圖形顯示卡</a:t>
            </a:r>
            <a:endParaRPr lang="en-US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zh-TW" altLang="en-US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基本操作</a:t>
            </a:r>
            <a:endParaRPr lang="en-US" sz="55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基本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操作 - 安裝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/升級套件</a:t>
            </a:r>
          </a:p>
        </p:txBody>
      </p: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443" y="1785932"/>
            <a:ext cx="5011325" cy="300409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500098" y="1214429"/>
            <a:ext cx="7929618" cy="438151"/>
            <a:chOff x="4857752" y="1357305"/>
            <a:chExt cx="2329260" cy="492023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930471" y="1367998"/>
              <a:ext cx="2180586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透過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QTS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介面即可輕鬆管理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及其相關套件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214282" y="1785932"/>
            <a:ext cx="8572560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QTS - 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設定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016" y="2102265"/>
            <a:ext cx="3634475" cy="26297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6" name="群組 5"/>
          <p:cNvGrpSpPr/>
          <p:nvPr/>
        </p:nvGrpSpPr>
        <p:grpSpPr>
          <a:xfrm>
            <a:off x="-500098" y="1214429"/>
            <a:ext cx="7929618" cy="438151"/>
            <a:chOff x="4857752" y="1357305"/>
            <a:chExt cx="2329260" cy="492023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透過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QTS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介面即可設定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或使用遠端桌面</a:t>
              </a: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506028" y="2132021"/>
            <a:ext cx="3994534" cy="714381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48905" y="2132022"/>
            <a:ext cx="3714776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解析度：如同使用電腦般，可以針對該螢幕提供的解析度進行設定。</a:t>
            </a: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506028" y="2917839"/>
            <a:ext cx="3994534" cy="714381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7780" y="3084337"/>
            <a:ext cx="3890809" cy="367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過度掃描：可針對輸出的畫面調整大小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506028" y="3703657"/>
            <a:ext cx="3994534" cy="1000132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48904" y="3571799"/>
            <a:ext cx="371477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遠端桌面：透過網頁直接瀏覽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/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操作目前輸出的畫面，讓您也能輕易的看到目前顯示與螢幕的畫面及直接操控。</a:t>
            </a: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214282" y="1785932"/>
            <a:ext cx="8786874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一般設定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1" name="Shape 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985" y="2376188"/>
            <a:ext cx="4727550" cy="20341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0" name="群組 9"/>
          <p:cNvGrpSpPr/>
          <p:nvPr/>
        </p:nvGrpSpPr>
        <p:grpSpPr>
          <a:xfrm>
            <a:off x="-500098" y="1214429"/>
            <a:ext cx="7929618" cy="1025185"/>
            <a:chOff x="4857752" y="1357305"/>
            <a:chExt cx="2329260" cy="1151235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67998"/>
              <a:ext cx="2089628" cy="1140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提供多種設定功能，輕易使用及管理</a:t>
              </a:r>
            </a:p>
            <a:p>
              <a:pPr lvl="0" algn="ctr"/>
              <a:endPara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endPara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395536" y="2000246"/>
            <a:ext cx="3571900" cy="2714644"/>
          </a:xfrm>
          <a:prstGeom prst="roundRect">
            <a:avLst>
              <a:gd name="adj" fmla="val 1044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504476" y="2168756"/>
            <a:ext cx="3458400" cy="30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一般設定</a:t>
            </a:r>
            <a:endParaRPr 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顯示時間</a:t>
            </a:r>
            <a:endParaRPr 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顯示NAS</a:t>
            </a: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IP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顯示主機名稱</a:t>
            </a:r>
            <a:endParaRPr 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啟用自動登入：當選擇啟用後，HD</a:t>
            </a: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Station </a:t>
            </a: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會紀錄最後登入成功的帳號，當HD</a:t>
            </a: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Station </a:t>
            </a: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啟動時會自動用該帳號登入</a:t>
            </a:r>
            <a:endParaRPr 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多工作業：多工作業模式如同使用桌面模式般，可以同時開啟多個應用套件</a:t>
            </a:r>
            <a:endParaRPr 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spcBef>
                <a:spcPts val="0"/>
              </a:spcBef>
              <a:buFont typeface="Arial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sz="13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有些應用套件是全螢幕模式，不適用與多工模式下</a:t>
            </a: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套件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9" name="Shape 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40" y="2214560"/>
            <a:ext cx="3950449" cy="22012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50" name="Shape 4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690" y="2214560"/>
            <a:ext cx="3952152" cy="22012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51" name="Shape 451"/>
          <p:cNvSpPr/>
          <p:nvPr/>
        </p:nvSpPr>
        <p:spPr>
          <a:xfrm>
            <a:off x="4139515" y="3115385"/>
            <a:ext cx="84990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" name="群組 6"/>
          <p:cNvGrpSpPr/>
          <p:nvPr/>
        </p:nvGrpSpPr>
        <p:grpSpPr>
          <a:xfrm>
            <a:off x="-500098" y="1357304"/>
            <a:ext cx="7929618" cy="438151"/>
            <a:chOff x="4857752" y="1357305"/>
            <a:chExt cx="2329260" cy="492023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介面上也可直接管理應用套件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你是否曾有過以下困擾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071538" y="1178026"/>
            <a:ext cx="2428892" cy="1322286"/>
          </a:xfrm>
          <a:prstGeom prst="cloudCallout">
            <a:avLst>
              <a:gd name="adj1" fmla="val -28830"/>
              <a:gd name="adj2" fmla="val 8050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5004048" y="4160800"/>
            <a:ext cx="14721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有人可能</a:t>
            </a:r>
            <a:r>
              <a:rPr lang="en-US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會說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3702" y="2428874"/>
            <a:ext cx="1540650" cy="9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6786578" y="3286130"/>
            <a:ext cx="1540500" cy="46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Android Box</a:t>
            </a:r>
          </a:p>
        </p:txBody>
      </p:sp>
      <p:sp>
        <p:nvSpPr>
          <p:cNvPr id="215" name="Shape 215"/>
          <p:cNvSpPr/>
          <p:nvPr/>
        </p:nvSpPr>
        <p:spPr>
          <a:xfrm>
            <a:off x="2206088" y="2428874"/>
            <a:ext cx="1794408" cy="1071570"/>
          </a:xfrm>
          <a:prstGeom prst="cloudCallout">
            <a:avLst>
              <a:gd name="adj1" fmla="val -74167"/>
              <a:gd name="adj2" fmla="val 2103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Han Tsai\Desktop\HD_直播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478106"/>
            <a:ext cx="1254339" cy="2379660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357290" y="1475896"/>
            <a:ext cx="2071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我要用電視搭配家裡的高級音響看存放在</a:t>
            </a:r>
            <a:r>
              <a:rPr lang="en-US" altLang="zh-Hant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Hant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的影片</a:t>
            </a:r>
            <a:r>
              <a:rPr 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圖說文字 28"/>
          <p:cNvSpPr/>
          <p:nvPr/>
        </p:nvSpPr>
        <p:spPr>
          <a:xfrm>
            <a:off x="2143108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214546" y="3977356"/>
            <a:ext cx="171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好麻煩喔，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要額外再買一台機器 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 descr="C:\Users\Han Tsai\Desktop\HD_直播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285866"/>
            <a:ext cx="1811246" cy="2714644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2484000" y="2664000"/>
            <a:ext cx="1362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我要在</a:t>
            </a:r>
            <a:r>
              <a:rPr lang="zh-Hant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電視上</a:t>
            </a:r>
            <a:r>
              <a:rPr 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看 YouTube？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顯示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500098" y="1214429"/>
            <a:ext cx="7929618" cy="438151"/>
            <a:chOff x="4857752" y="1357305"/>
            <a:chExt cx="2329260" cy="492023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介面上直接設定顯示</a:t>
              </a:r>
            </a:p>
          </p:txBody>
        </p:sp>
      </p:grpSp>
      <p:sp>
        <p:nvSpPr>
          <p:cNvPr id="6" name="圓角矩形 5"/>
          <p:cNvSpPr/>
          <p:nvPr/>
        </p:nvSpPr>
        <p:spPr>
          <a:xfrm>
            <a:off x="214282" y="1785932"/>
            <a:ext cx="8572560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Shape 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114" y="2143122"/>
            <a:ext cx="4284976" cy="24056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圓角矩形 9"/>
          <p:cNvSpPr/>
          <p:nvPr/>
        </p:nvSpPr>
        <p:spPr>
          <a:xfrm>
            <a:off x="503848" y="2071684"/>
            <a:ext cx="3571900" cy="250033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18163" y="2214561"/>
            <a:ext cx="3286147" cy="19288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管理顯示相關的設定：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解析度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自動關閉螢幕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過度掃描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桌布</a:t>
            </a: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Station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偏好設定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500098" y="1214429"/>
            <a:ext cx="7929618" cy="438151"/>
            <a:chOff x="4857752" y="1357305"/>
            <a:chExt cx="2329260" cy="492023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各類不同應用的設定方式</a:t>
              </a: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142844" y="1785932"/>
            <a:ext cx="8643998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960" y="2166577"/>
            <a:ext cx="4429156" cy="24768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圓角矩形 10"/>
          <p:cNvSpPr/>
          <p:nvPr/>
        </p:nvSpPr>
        <p:spPr>
          <a:xfrm>
            <a:off x="440657" y="2000246"/>
            <a:ext cx="3571900" cy="2786082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83533" y="2000246"/>
            <a:ext cx="3286147" cy="19288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偏好設定：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語言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輸入法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音源輸出：指定預設音訊輸出裝置，例如：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HDMI 1 / 2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，類比音源等裝置</a:t>
            </a:r>
          </a:p>
          <a:p>
            <a:pPr marL="179388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遙控器客制化：可利用家中的遙控器進行學習，學習完成後即可使用該遙控器操作。</a:t>
            </a:r>
            <a:endParaRPr kumimoji="0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142844" y="1785932"/>
            <a:ext cx="8643998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遙控器學習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88" y="2219988"/>
            <a:ext cx="4108250" cy="23520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75" name="Shape 475"/>
          <p:cNvSpPr txBox="1"/>
          <p:nvPr/>
        </p:nvSpPr>
        <p:spPr>
          <a:xfrm>
            <a:off x="1031408" y="4572014"/>
            <a:ext cx="4683600" cy="23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b="1" dirty="0">
                <a:latin typeface="微軟正黑體" pitchFamily="34" charset="-120"/>
                <a:ea typeface="微軟正黑體" pitchFamily="34" charset="-120"/>
              </a:rPr>
              <a:t>*僅支援x53A之後上市且有搭配IR的機種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5724128" y="4500576"/>
            <a:ext cx="1647000" cy="3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TV 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遙控器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79" name="Shape 4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369" y="3039557"/>
            <a:ext cx="532325" cy="53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-500098" y="1214429"/>
            <a:ext cx="7929618" cy="1025185"/>
            <a:chOff x="4857752" y="1357305"/>
            <a:chExt cx="2329260" cy="1151235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67998"/>
              <a:ext cx="2089628" cy="1140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 家中既有的遙控器可以操控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</a:t>
              </a:r>
            </a:p>
            <a:p>
              <a:pPr lvl="0" algn="ctr"/>
              <a:endPara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endPara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4338" name="Picture 2" descr="C:\Users\Han Tsai\Desktop\HD_直播\romo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143122"/>
            <a:ext cx="571504" cy="2389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Qremote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48" y="2039863"/>
            <a:ext cx="1343274" cy="23892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6" name="Shape 4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292" y="2039866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7" name="Shape 4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086" y="2039861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8" name="Shape 4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999" y="2039868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9" name="Shape 4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305" y="2039857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91" name="Shape 491"/>
          <p:cNvSpPr txBox="1"/>
          <p:nvPr/>
        </p:nvSpPr>
        <p:spPr>
          <a:xfrm>
            <a:off x="662624" y="4572014"/>
            <a:ext cx="3766500" cy="3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iOS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及 Android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-500098" y="1332251"/>
            <a:ext cx="7929618" cy="717408"/>
            <a:chOff x="4857752" y="1357305"/>
            <a:chExt cx="2329260" cy="805616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67998"/>
              <a:ext cx="2151129" cy="79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  透過智慧裝置上的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App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直接操控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</a:t>
              </a:r>
            </a:p>
            <a:p>
              <a:pPr lvl="0" algn="ctr"/>
              <a:endPara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zh-TW" altLang="en-US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豐富的應用套件</a:t>
            </a:r>
            <a:endParaRPr lang="en-US" sz="55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豐富的套件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14282" y="2071684"/>
            <a:ext cx="2786082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500034" y="2285998"/>
            <a:ext cx="2359200" cy="19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en-US" sz="15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套件捷徑</a:t>
            </a:r>
            <a:endParaRPr lang="en-US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File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Photo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Video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Music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Surveillance Station</a:t>
            </a:r>
          </a:p>
          <a:p>
            <a:pPr marL="269875" lvl="0" indent="-130175"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Pro Client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42844" y="1214428"/>
            <a:ext cx="2888715" cy="1071570"/>
            <a:chOff x="5500694" y="1357304"/>
            <a:chExt cx="3500462" cy="785818"/>
          </a:xfrm>
        </p:grpSpPr>
        <p:grpSp>
          <p:nvGrpSpPr>
            <p:cNvPr id="16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18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" name="直線接點 18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圓角矩形 16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Shape 515"/>
          <p:cNvSpPr txBox="1"/>
          <p:nvPr/>
        </p:nvSpPr>
        <p:spPr>
          <a:xfrm>
            <a:off x="590872" y="1500180"/>
            <a:ext cx="190942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3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r>
              <a:rPr lang="en-US" sz="2300" b="1" dirty="0" smtClean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endParaRPr lang="en" sz="2300" b="1" dirty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6143636" y="1923678"/>
            <a:ext cx="2786082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3214678" y="2000246"/>
            <a:ext cx="2643206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3143240" y="1209868"/>
            <a:ext cx="2792425" cy="1071570"/>
            <a:chOff x="5500694" y="1357304"/>
            <a:chExt cx="3500462" cy="785818"/>
          </a:xfrm>
        </p:grpSpPr>
        <p:grpSp>
          <p:nvGrpSpPr>
            <p:cNvPr id="23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25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" name="直線接點 25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圓角矩形 23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Shape 516"/>
          <p:cNvSpPr txBox="1"/>
          <p:nvPr/>
        </p:nvSpPr>
        <p:spPr>
          <a:xfrm>
            <a:off x="3501888" y="1428742"/>
            <a:ext cx="1998806" cy="580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300" b="1" dirty="0" smtClean="0">
                <a:solidFill>
                  <a:srgbClr val="FF9900"/>
                </a:solidFill>
                <a:latin typeface="微軟正黑體" pitchFamily="34" charset="-120"/>
                <a:ea typeface="微軟正黑體" pitchFamily="34" charset="-120"/>
              </a:rPr>
              <a:t>瀏覽器，通訊及文件工具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6072198" y="1214428"/>
            <a:ext cx="2985006" cy="1071570"/>
            <a:chOff x="5500694" y="1357304"/>
            <a:chExt cx="3500462" cy="785818"/>
          </a:xfrm>
        </p:grpSpPr>
        <p:grpSp>
          <p:nvGrpSpPr>
            <p:cNvPr id="30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32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0066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3" name="直線接點 32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圓角矩形 30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Shape 517"/>
          <p:cNvSpPr txBox="1"/>
          <p:nvPr/>
        </p:nvSpPr>
        <p:spPr>
          <a:xfrm>
            <a:off x="6786578" y="1528268"/>
            <a:ext cx="1857388" cy="400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300" b="1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多媒體應用</a:t>
            </a:r>
            <a:endParaRPr lang="en" sz="2300" b="1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Shape 508"/>
          <p:cNvSpPr txBox="1"/>
          <p:nvPr/>
        </p:nvSpPr>
        <p:spPr>
          <a:xfrm>
            <a:off x="6587654" y="2280868"/>
            <a:ext cx="2071702" cy="2396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影音套件</a:t>
            </a:r>
            <a:endParaRPr lang="en-US" altLang="zh-TW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 Player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OceanKTV</a:t>
            </a: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YouTube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Clementine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DeaDBeaf</a:t>
            </a: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Plex</a:t>
            </a: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Home Theater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Spotify</a:t>
            </a: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TuneIn</a:t>
            </a: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Radio</a:t>
            </a:r>
            <a:endParaRPr lang="en-US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414"/>
          <p:cNvSpPr/>
          <p:nvPr/>
        </p:nvSpPr>
        <p:spPr>
          <a:xfrm>
            <a:off x="2000232" y="4572014"/>
            <a:ext cx="4643470" cy="428628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14"/>
          <p:cNvSpPr txBox="1"/>
          <p:nvPr/>
        </p:nvSpPr>
        <p:spPr>
          <a:xfrm>
            <a:off x="3000364" y="4572014"/>
            <a:ext cx="5286412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滿足您大部分的需求與應用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Shape 508"/>
          <p:cNvSpPr txBox="1"/>
          <p:nvPr/>
        </p:nvSpPr>
        <p:spPr>
          <a:xfrm>
            <a:off x="3490740" y="2285998"/>
            <a:ext cx="23592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en-US" altLang="zh-TW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Chrome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Firefox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通訊套件</a:t>
            </a:r>
            <a:endParaRPr lang="en-US" altLang="zh-TW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Skype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文件工具</a:t>
            </a:r>
            <a:endParaRPr lang="en-US" altLang="zh-TW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LibreOffice</a:t>
            </a:r>
            <a:endParaRPr lang="en-US" sz="15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QTS on HD Station</a:t>
            </a:r>
          </a:p>
        </p:txBody>
      </p:sp>
      <p:pic>
        <p:nvPicPr>
          <p:cNvPr id="517" name="Shape 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058" y="1779662"/>
            <a:ext cx="2643276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19" name="Shape 5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08" y="1779662"/>
            <a:ext cx="2526421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0" name="Shape 5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36" y="3490991"/>
            <a:ext cx="2592288" cy="13796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1" name="Shape 5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4719" y="3500444"/>
            <a:ext cx="2526425" cy="14739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2" name="Shape 5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8144" y="3500444"/>
            <a:ext cx="2643275" cy="15365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Shape 414"/>
          <p:cNvSpPr/>
          <p:nvPr/>
        </p:nvSpPr>
        <p:spPr>
          <a:xfrm>
            <a:off x="1831627" y="2937903"/>
            <a:ext cx="107157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14"/>
          <p:cNvSpPr txBox="1"/>
          <p:nvPr/>
        </p:nvSpPr>
        <p:spPr>
          <a:xfrm>
            <a:off x="2045941" y="292894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500098" y="1214428"/>
            <a:ext cx="7929618" cy="438151"/>
            <a:chOff x="4857752" y="1357305"/>
            <a:chExt cx="2329260" cy="492023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    各種網頁捷徑讓您快速的開啟及使用</a:t>
              </a:r>
            </a:p>
          </p:txBody>
        </p:sp>
      </p:grpSp>
      <p:sp>
        <p:nvSpPr>
          <p:cNvPr id="19" name="Shape 414"/>
          <p:cNvSpPr/>
          <p:nvPr/>
        </p:nvSpPr>
        <p:spPr>
          <a:xfrm>
            <a:off x="4617709" y="2937903"/>
            <a:ext cx="142876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414"/>
          <p:cNvSpPr txBox="1"/>
          <p:nvPr/>
        </p:nvSpPr>
        <p:spPr>
          <a:xfrm>
            <a:off x="4689147" y="292894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File Station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414"/>
          <p:cNvSpPr/>
          <p:nvPr/>
        </p:nvSpPr>
        <p:spPr>
          <a:xfrm>
            <a:off x="179807" y="4597723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414"/>
          <p:cNvSpPr txBox="1"/>
          <p:nvPr/>
        </p:nvSpPr>
        <p:spPr>
          <a:xfrm>
            <a:off x="251245" y="4597723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414"/>
          <p:cNvSpPr/>
          <p:nvPr/>
        </p:nvSpPr>
        <p:spPr>
          <a:xfrm>
            <a:off x="2978598" y="4609708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4"/>
          <p:cNvSpPr txBox="1"/>
          <p:nvPr/>
        </p:nvSpPr>
        <p:spPr>
          <a:xfrm>
            <a:off x="2997408" y="4626589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Music Station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414"/>
          <p:cNvSpPr/>
          <p:nvPr/>
        </p:nvSpPr>
        <p:spPr>
          <a:xfrm>
            <a:off x="5786446" y="4588877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4"/>
          <p:cNvSpPr txBox="1"/>
          <p:nvPr/>
        </p:nvSpPr>
        <p:spPr>
          <a:xfrm>
            <a:off x="5857884" y="4572014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Video Station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QVR Pro Client</a:t>
            </a:r>
          </a:p>
        </p:txBody>
      </p:sp>
      <p:pic>
        <p:nvPicPr>
          <p:cNvPr id="665" name="Shape 6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57422" y="1929723"/>
            <a:ext cx="4860525" cy="273404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357222" y="1214428"/>
            <a:ext cx="8072494" cy="438151"/>
            <a:chOff x="4857752" y="1357305"/>
            <a:chExt cx="2329260" cy="492023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QVR Pro Client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直接在螢幕上觀看監控畫面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LibreOffice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2" name="Shape 6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12" y="2285998"/>
            <a:ext cx="4371425" cy="24607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571536" y="1282841"/>
            <a:ext cx="8715436" cy="723092"/>
            <a:chOff x="4857752" y="1357305"/>
            <a:chExt cx="2329260" cy="508302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21429" y="1367994"/>
              <a:ext cx="2089628" cy="497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</a:t>
              </a:r>
              <a:r>
                <a:rPr lang="en-US" altLang="zh-TW" sz="20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LibreOffice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是強大的辦公套裝軟體，有清晰的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介面、強大的工具，讓您發揮創意也提昇產力。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NAS與家庭娛樂系統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414"/>
          <p:cNvSpPr/>
          <p:nvPr/>
        </p:nvSpPr>
        <p:spPr>
          <a:xfrm>
            <a:off x="285720" y="1285866"/>
            <a:ext cx="214314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723"/>
          <p:cNvSpPr/>
          <p:nvPr/>
        </p:nvSpPr>
        <p:spPr>
          <a:xfrm>
            <a:off x="366894" y="1834498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2" descr="C:\Users\Han Tsai\Desktop\HD_直播\TS-X77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2844" y="2180848"/>
            <a:ext cx="2143140" cy="1319596"/>
          </a:xfrm>
          <a:prstGeom prst="rect">
            <a:avLst/>
          </a:prstGeom>
          <a:noFill/>
        </p:spPr>
      </p:pic>
      <p:sp>
        <p:nvSpPr>
          <p:cNvPr id="19" name="Shape 723"/>
          <p:cNvSpPr/>
          <p:nvPr/>
        </p:nvSpPr>
        <p:spPr>
          <a:xfrm>
            <a:off x="3418464" y="1867106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4" name="Picture 2" descr="C:\Users\Han Tsai\Desktop\HD_直播\radio_goo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438610"/>
            <a:ext cx="3010924" cy="928694"/>
          </a:xfrm>
          <a:prstGeom prst="rect">
            <a:avLst/>
          </a:prstGeom>
          <a:noFill/>
        </p:spPr>
      </p:pic>
      <p:sp>
        <p:nvSpPr>
          <p:cNvPr id="22" name="Shape 723"/>
          <p:cNvSpPr/>
          <p:nvPr/>
        </p:nvSpPr>
        <p:spPr>
          <a:xfrm>
            <a:off x="6813358" y="1867106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5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214560"/>
            <a:ext cx="2088746" cy="1338710"/>
          </a:xfrm>
          <a:prstGeom prst="rect">
            <a:avLst/>
          </a:prstGeom>
          <a:noFill/>
        </p:spPr>
      </p:pic>
      <p:sp>
        <p:nvSpPr>
          <p:cNvPr id="414" name="Shape 414"/>
          <p:cNvSpPr txBox="1"/>
          <p:nvPr/>
        </p:nvSpPr>
        <p:spPr>
          <a:xfrm>
            <a:off x="571472" y="1285866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高效能儲存系統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414"/>
          <p:cNvSpPr/>
          <p:nvPr/>
        </p:nvSpPr>
        <p:spPr>
          <a:xfrm>
            <a:off x="3357554" y="1285866"/>
            <a:ext cx="235745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4"/>
          <p:cNvSpPr txBox="1"/>
          <p:nvPr/>
        </p:nvSpPr>
        <p:spPr>
          <a:xfrm>
            <a:off x="3428992" y="1285866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頂級音質家庭劇院系統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414"/>
          <p:cNvSpPr/>
          <p:nvPr/>
        </p:nvSpPr>
        <p:spPr>
          <a:xfrm>
            <a:off x="6786578" y="1285866"/>
            <a:ext cx="157163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4"/>
          <p:cNvSpPr txBox="1"/>
          <p:nvPr/>
        </p:nvSpPr>
        <p:spPr>
          <a:xfrm>
            <a:off x="6929454" y="1285866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高畫質電視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平行四邊形 26"/>
          <p:cNvSpPr/>
          <p:nvPr/>
        </p:nvSpPr>
        <p:spPr>
          <a:xfrm>
            <a:off x="537271" y="4143386"/>
            <a:ext cx="6715140" cy="857256"/>
          </a:xfrm>
          <a:prstGeom prst="parallelogram">
            <a:avLst>
              <a:gd name="adj" fmla="val 8390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平行四邊形 28"/>
          <p:cNvSpPr/>
          <p:nvPr/>
        </p:nvSpPr>
        <p:spPr>
          <a:xfrm>
            <a:off x="251520" y="4062426"/>
            <a:ext cx="6929453" cy="795340"/>
          </a:xfrm>
          <a:prstGeom prst="parallelogram">
            <a:avLst>
              <a:gd name="adj" fmla="val 82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417"/>
          <p:cNvSpPr/>
          <p:nvPr/>
        </p:nvSpPr>
        <p:spPr>
          <a:xfrm>
            <a:off x="537239" y="4071948"/>
            <a:ext cx="6500858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極致的劇院體驗，結合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與家庭娛樂系統</a:t>
            </a:r>
            <a:endParaRPr lang="en-US" altLang="zh-TW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為您帶來無以倫比的影音體驗</a:t>
            </a:r>
          </a:p>
        </p:txBody>
      </p:sp>
      <p:pic>
        <p:nvPicPr>
          <p:cNvPr id="13316" name="Picture 4" descr="C:\Users\Han Tsai\Desktop\HD_直播\add_ic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6148" y="2143122"/>
            <a:ext cx="627092" cy="627092"/>
          </a:xfrm>
          <a:prstGeom prst="rect">
            <a:avLst/>
          </a:prstGeom>
          <a:noFill/>
        </p:spPr>
      </p:pic>
      <p:pic>
        <p:nvPicPr>
          <p:cNvPr id="32" name="Picture 4" descr="C:\Users\Han Tsai\Desktop\HD_直播\add_ic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6610" y="2143122"/>
            <a:ext cx="627092" cy="627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Han Tsai\Desktop\HD_直播\N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477026"/>
            <a:ext cx="2286016" cy="2286016"/>
          </a:xfrm>
          <a:prstGeom prst="rect">
            <a:avLst/>
          </a:prstGeom>
          <a:noFill/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你是否曾有過以下困擾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714480" y="1785932"/>
            <a:ext cx="2428892" cy="1322286"/>
          </a:xfrm>
          <a:prstGeom prst="cloudCallout">
            <a:avLst>
              <a:gd name="adj1" fmla="val -52987"/>
              <a:gd name="adj2" fmla="val 73585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804117" y="4148008"/>
            <a:ext cx="14721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有人可能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會說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0232" y="2191406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想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在電視上看即時監控畫面？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85866"/>
            <a:ext cx="1811246" cy="2714644"/>
          </a:xfrm>
          <a:prstGeom prst="rect">
            <a:avLst/>
          </a:prstGeom>
          <a:noFill/>
        </p:spPr>
      </p:pic>
      <p:sp>
        <p:nvSpPr>
          <p:cNvPr id="14" name="圓角矩形圖說文字 13"/>
          <p:cNvSpPr/>
          <p:nvPr/>
        </p:nvSpPr>
        <p:spPr>
          <a:xfrm>
            <a:off x="2143108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214546" y="3977356"/>
            <a:ext cx="1714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好麻煩喔。。。</a:t>
            </a:r>
          </a:p>
          <a:p>
            <a:pPr lvl="0"/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要開電腦。。。</a:t>
            </a:r>
          </a:p>
          <a:p>
            <a:pPr lvl="0"/>
            <a:endParaRPr lang="zh-TW" altLang="en-US" b="1" dirty="0" smtClean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Han Tsai\Desktop\HD_直播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428874"/>
            <a:ext cx="1281441" cy="242889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6654562" y="3477290"/>
            <a:ext cx="213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你用Notebook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或 </a:t>
            </a:r>
            <a:r>
              <a:rPr lang="en-US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PC比較方便啦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。。。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</a:t>
            </a:r>
          </a:p>
        </p:txBody>
      </p:sp>
      <p:sp>
        <p:nvSpPr>
          <p:cNvPr id="533" name="Shape 533"/>
          <p:cNvSpPr/>
          <p:nvPr/>
        </p:nvSpPr>
        <p:spPr>
          <a:xfrm>
            <a:off x="520275" y="3000378"/>
            <a:ext cx="8123700" cy="928694"/>
          </a:xfrm>
          <a:prstGeom prst="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400" b="1" dirty="0" smtClean="0">
                <a:solidFill>
                  <a:srgbClr val="FFFFFF"/>
                </a:solidFill>
              </a:rPr>
              <a:t> 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525178" y="1857370"/>
            <a:ext cx="2689500" cy="1011300"/>
          </a:xfrm>
          <a:prstGeom prst="rect">
            <a:avLst/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 smtClean="0"/>
              <a:t>          </a:t>
            </a:r>
            <a:r>
              <a:rPr lang="en-US" sz="1800" b="1" dirty="0" smtClean="0"/>
              <a:t>Photo </a:t>
            </a:r>
            <a:r>
              <a:rPr lang="en-US" sz="1800" b="1" dirty="0"/>
              <a:t>Station</a:t>
            </a:r>
          </a:p>
        </p:txBody>
      </p:sp>
      <p:sp>
        <p:nvSpPr>
          <p:cNvPr id="535" name="Shape 535"/>
          <p:cNvSpPr/>
          <p:nvPr/>
        </p:nvSpPr>
        <p:spPr>
          <a:xfrm>
            <a:off x="3311260" y="1857370"/>
            <a:ext cx="2689500" cy="1011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 smtClean="0"/>
              <a:t>           </a:t>
            </a:r>
            <a:r>
              <a:rPr lang="en-US" sz="1800" b="1" dirty="0" smtClean="0"/>
              <a:t>Video </a:t>
            </a:r>
            <a:r>
              <a:rPr lang="en-US" sz="1800" b="1" dirty="0"/>
              <a:t>Station</a:t>
            </a:r>
          </a:p>
        </p:txBody>
      </p:sp>
      <p:sp>
        <p:nvSpPr>
          <p:cNvPr id="536" name="Shape 536"/>
          <p:cNvSpPr/>
          <p:nvPr/>
        </p:nvSpPr>
        <p:spPr>
          <a:xfrm>
            <a:off x="6097342" y="1857370"/>
            <a:ext cx="2689500" cy="1011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 smtClean="0"/>
              <a:t>            </a:t>
            </a:r>
            <a:r>
              <a:rPr lang="en-US" sz="1800" b="1" dirty="0" smtClean="0"/>
              <a:t>Music </a:t>
            </a:r>
            <a:r>
              <a:rPr lang="en-US" sz="1800" b="1" dirty="0"/>
              <a:t>Station</a:t>
            </a:r>
          </a:p>
        </p:txBody>
      </p:sp>
      <p:sp>
        <p:nvSpPr>
          <p:cNvPr id="538" name="Shape 538"/>
          <p:cNvSpPr/>
          <p:nvPr/>
        </p:nvSpPr>
        <p:spPr>
          <a:xfrm>
            <a:off x="2928926" y="4429138"/>
            <a:ext cx="3429024" cy="642942"/>
          </a:xfrm>
          <a:prstGeom prst="ellips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-642974" y="1214428"/>
            <a:ext cx="9358378" cy="438151"/>
            <a:chOff x="4857752" y="1357305"/>
            <a:chExt cx="2329260" cy="492023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多媒體播放器讓您直接在電視上觀看存放在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的多媒體檔案</a:t>
              </a:r>
            </a:p>
          </p:txBody>
        </p:sp>
      </p:grpSp>
      <p:sp>
        <p:nvSpPr>
          <p:cNvPr id="537" name="Shape 537"/>
          <p:cNvSpPr/>
          <p:nvPr/>
        </p:nvSpPr>
        <p:spPr>
          <a:xfrm>
            <a:off x="3675600" y="3714758"/>
            <a:ext cx="1792800" cy="928694"/>
          </a:xfrm>
          <a:prstGeom prst="downArrow">
            <a:avLst>
              <a:gd name="adj1" fmla="val 50000"/>
              <a:gd name="adj2" fmla="val 531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6" name="Picture 2" descr="\\MARKETING\Marketing\MarketingMaterials\素材\_icons\00_4.2iconPNG\Ph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84"/>
            <a:ext cx="642942" cy="642942"/>
          </a:xfrm>
          <a:prstGeom prst="rect">
            <a:avLst/>
          </a:prstGeom>
          <a:noFill/>
        </p:spPr>
      </p:pic>
      <p:pic>
        <p:nvPicPr>
          <p:cNvPr id="1027" name="Picture 3" descr="\\MARKETING\Marketing\MarketingMaterials\素材\_icons\00_4.2iconPNG\Vide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071684"/>
            <a:ext cx="642941" cy="642941"/>
          </a:xfrm>
          <a:prstGeom prst="rect">
            <a:avLst/>
          </a:prstGeom>
          <a:noFill/>
        </p:spPr>
      </p:pic>
      <p:pic>
        <p:nvPicPr>
          <p:cNvPr id="1028" name="Picture 4" descr="\\MARKETING\Marketing\MarketingMaterials\素材\_icons\00_4.2iconPNG\music_5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071684"/>
            <a:ext cx="642942" cy="642942"/>
          </a:xfrm>
          <a:prstGeom prst="rect">
            <a:avLst/>
          </a:prstGeom>
          <a:noFill/>
        </p:spPr>
      </p:pic>
      <p:pic>
        <p:nvPicPr>
          <p:cNvPr id="1029" name="Picture 5" descr="\\MARKETING\Marketing\MarketingMaterials\素材\_icons\00_4.2iconPNG\H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3132000"/>
            <a:ext cx="642942" cy="642942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3715743" y="3143254"/>
            <a:ext cx="19992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FF"/>
                </a:solidFill>
              </a:rPr>
              <a:t>HD Player</a:t>
            </a:r>
            <a:endParaRPr lang="zh-TW" altLang="en-US" sz="3000" dirty="0"/>
          </a:p>
        </p:txBody>
      </p:sp>
      <p:sp>
        <p:nvSpPr>
          <p:cNvPr id="21" name="矩形 20"/>
          <p:cNvSpPr/>
          <p:nvPr/>
        </p:nvSpPr>
        <p:spPr>
          <a:xfrm>
            <a:off x="3786182" y="4643452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直接輸出播放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142844" y="48239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Photo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5929322" y="1643056"/>
            <a:ext cx="2857520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072198" y="1785932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輕鬆觀看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存放的照片，如同操作網頁式的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Photo Station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一般簡單</a:t>
            </a:r>
          </a:p>
        </p:txBody>
      </p:sp>
      <p:pic>
        <p:nvPicPr>
          <p:cNvPr id="2" name="Picture 1" descr="螢幕快照 2017-11-29 下午8.24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9622"/>
            <a:ext cx="5410720" cy="3219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Photo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分類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716" y="1428228"/>
            <a:ext cx="5698002" cy="32152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圓角矩形 4"/>
          <p:cNvSpPr/>
          <p:nvPr/>
        </p:nvSpPr>
        <p:spPr>
          <a:xfrm>
            <a:off x="214282" y="1428742"/>
            <a:ext cx="2857520" cy="285752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00034" y="1643056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– Photo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分類模式：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時間軸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私人典藏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資料夾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所有相片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外接儲存裝置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Music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5572132" y="1643056"/>
            <a:ext cx="2857520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832000" y="1785932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使用方式跟網頁式的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Music Station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一致，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簡單操作</a:t>
            </a:r>
          </a:p>
        </p:txBody>
      </p:sp>
      <p:pic>
        <p:nvPicPr>
          <p:cNvPr id="2" name="Picture 1" descr="螢幕快照 2017-11-29 下午8.25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3638"/>
            <a:ext cx="5220072" cy="299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Music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分類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85720" y="1285866"/>
            <a:ext cx="2857520" cy="357190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71472" y="1357304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- Music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分類模式：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專輯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歌手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類型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私人典藏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播放清單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資料夾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全部歌曲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外接儲存裝置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7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2" name="Picture 1" descr="螢幕快照 2017-11-29 下午8.26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9622"/>
            <a:ext cx="5784921" cy="3233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Video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6072198" y="1571618"/>
            <a:ext cx="2857520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15074" y="1714494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透過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直接在電視上播放存放在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裡的影片。</a:t>
            </a:r>
          </a:p>
        </p:txBody>
      </p:sp>
      <p:pic>
        <p:nvPicPr>
          <p:cNvPr id="2" name="Picture 1" descr="螢幕快照 2017-11-29 下午8.2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3638"/>
            <a:ext cx="5580112" cy="3163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 Player - Video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分類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678" y="1358450"/>
            <a:ext cx="5760549" cy="31421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圓角矩形 4"/>
          <p:cNvSpPr/>
          <p:nvPr/>
        </p:nvSpPr>
        <p:spPr>
          <a:xfrm>
            <a:off x="214282" y="1357304"/>
            <a:ext cx="2857520" cy="3071834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00034" y="1500180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</a:t>
            </a:r>
            <a:r>
              <a:rPr lang="en-US" altLang="zh-TW" sz="20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 Video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分類模式：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時間軸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私人典藏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資料夾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收藏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所有影片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外接儲存裝置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642910" y="1785932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Shape 591"/>
          <p:cNvCxnSpPr/>
          <p:nvPr/>
        </p:nvCxnSpPr>
        <p:spPr>
          <a:xfrm rot="5400000">
            <a:off x="3679819" y="3749683"/>
            <a:ext cx="1357322" cy="1588"/>
          </a:xfrm>
          <a:prstGeom prst="bentConnector3">
            <a:avLst>
              <a:gd name="adj1" fmla="val 88847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6" name="Shape 58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Audio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Passthrough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89" name="Shape 589"/>
          <p:cNvCxnSpPr/>
          <p:nvPr/>
        </p:nvCxnSpPr>
        <p:spPr>
          <a:xfrm>
            <a:off x="1308506" y="2786364"/>
            <a:ext cx="1784400" cy="600"/>
          </a:xfrm>
          <a:prstGeom prst="bentConnector3">
            <a:avLst>
              <a:gd name="adj1" fmla="val 106288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1" name="Shape 591"/>
          <p:cNvCxnSpPr/>
          <p:nvPr/>
        </p:nvCxnSpPr>
        <p:spPr>
          <a:xfrm>
            <a:off x="5412406" y="2786064"/>
            <a:ext cx="2017114" cy="1762"/>
          </a:xfrm>
          <a:prstGeom prst="bentConnector3">
            <a:avLst>
              <a:gd name="adj1" fmla="val 100140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7" name="Shape 587"/>
          <p:cNvSpPr/>
          <p:nvPr/>
        </p:nvSpPr>
        <p:spPr>
          <a:xfrm>
            <a:off x="3092800" y="2231364"/>
            <a:ext cx="2319600" cy="963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rgbClr val="FFFFFF"/>
                </a:solidFill>
              </a:rPr>
              <a:t>AV Receiver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1913464" y="2367226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HDMI</a:t>
            </a:r>
          </a:p>
        </p:txBody>
      </p:sp>
      <p:sp>
        <p:nvSpPr>
          <p:cNvPr id="593" name="Shape 593"/>
          <p:cNvSpPr/>
          <p:nvPr/>
        </p:nvSpPr>
        <p:spPr>
          <a:xfrm>
            <a:off x="3182450" y="4194239"/>
            <a:ext cx="2229900" cy="480000"/>
          </a:xfrm>
          <a:prstGeom prst="roundRect">
            <a:avLst>
              <a:gd name="adj" fmla="val 16667"/>
            </a:avLst>
          </a:prstGeom>
          <a:solidFill>
            <a:srgbClr val="126CB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500" b="1" dirty="0">
                <a:solidFill>
                  <a:srgbClr val="FFFFFF"/>
                </a:solidFill>
              </a:rPr>
              <a:t>Speaker</a:t>
            </a:r>
          </a:p>
        </p:txBody>
      </p:sp>
      <p:sp>
        <p:nvSpPr>
          <p:cNvPr id="595" name="Shape 595"/>
          <p:cNvSpPr/>
          <p:nvPr/>
        </p:nvSpPr>
        <p:spPr>
          <a:xfrm rot="5394341">
            <a:off x="2993095" y="3079739"/>
            <a:ext cx="1093501" cy="9195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6804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4572000" y="1928808"/>
            <a:ext cx="2633400" cy="600268"/>
          </a:xfrm>
          <a:prstGeom prst="rightArrow">
            <a:avLst>
              <a:gd name="adj1" fmla="val 50000"/>
              <a:gd name="adj2" fmla="val 70773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Video</a:t>
            </a:r>
          </a:p>
        </p:txBody>
      </p:sp>
      <p:sp>
        <p:nvSpPr>
          <p:cNvPr id="597" name="Shape 597"/>
          <p:cNvSpPr txBox="1"/>
          <p:nvPr/>
        </p:nvSpPr>
        <p:spPr>
          <a:xfrm>
            <a:off x="5989750" y="2367226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HDMI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2985034" y="3295920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/>
              <a:t>Audio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-500098" y="1276343"/>
            <a:ext cx="7929618" cy="438151"/>
            <a:chOff x="4857752" y="1357305"/>
            <a:chExt cx="2329260" cy="492023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   結合家庭劇院音響享受環繞音效</a:t>
              </a:r>
            </a:p>
          </p:txBody>
        </p:sp>
      </p:grpSp>
      <p:pic>
        <p:nvPicPr>
          <p:cNvPr id="19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2214560"/>
            <a:ext cx="1671936" cy="1071570"/>
          </a:xfrm>
          <a:prstGeom prst="rect">
            <a:avLst/>
          </a:prstGeom>
          <a:noFill/>
        </p:spPr>
      </p:pic>
      <p:pic>
        <p:nvPicPr>
          <p:cNvPr id="20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214560"/>
            <a:ext cx="1416682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700" dirty="0">
                <a:latin typeface="微軟正黑體" pitchFamily="34" charset="-120"/>
                <a:ea typeface="微軟正黑體" pitchFamily="34" charset="-120"/>
              </a:rPr>
              <a:t>HD Player - Audio </a:t>
            </a:r>
            <a:r>
              <a:rPr lang="en-US" sz="3700" dirty="0" err="1">
                <a:latin typeface="微軟正黑體" pitchFamily="34" charset="-120"/>
                <a:ea typeface="微軟正黑體" pitchFamily="34" charset="-120"/>
              </a:rPr>
              <a:t>Passthrough</a:t>
            </a:r>
            <a:r>
              <a:rPr lang="en-US" sz="37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3700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sz="3700" dirty="0">
                <a:latin typeface="微軟正黑體" pitchFamily="34" charset="-120"/>
                <a:ea typeface="微軟正黑體" pitchFamily="34" charset="-120"/>
              </a:rPr>
              <a:t> 1</a:t>
            </a:r>
          </a:p>
        </p:txBody>
      </p:sp>
      <p:cxnSp>
        <p:nvCxnSpPr>
          <p:cNvPr id="605" name="Shape 605"/>
          <p:cNvCxnSpPr>
            <a:endCxn id="606" idx="0"/>
          </p:cNvCxnSpPr>
          <p:nvPr/>
        </p:nvCxnSpPr>
        <p:spPr>
          <a:xfrm>
            <a:off x="4143372" y="1643056"/>
            <a:ext cx="1815030" cy="726069"/>
          </a:xfrm>
          <a:prstGeom prst="bentConnector2">
            <a:avLst/>
          </a:prstGeom>
          <a:ln>
            <a:solidFill>
              <a:schemeClr val="bg1"/>
            </a:solidFill>
            <a:prstDash val="sysDash"/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08" name="Shape 6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5" y="1188421"/>
            <a:ext cx="4209499" cy="23294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06" name="Shape 6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722" y="2369125"/>
            <a:ext cx="2799360" cy="26368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圓角矩形 7"/>
          <p:cNvSpPr/>
          <p:nvPr/>
        </p:nvSpPr>
        <p:spPr>
          <a:xfrm>
            <a:off x="6143636" y="1142990"/>
            <a:ext cx="2857520" cy="1357322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12" y="1214428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在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設定” 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-&gt;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系統“ 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-&gt; 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音效”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+mj-lt"/>
              <a:buAutoNum type="arabicPeriod"/>
              <a:tabLst>
                <a:tab pos="179388" algn="l"/>
              </a:tabLst>
              <a:defRPr/>
            </a:pP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選擇“音效輸出裝置”：指定音效輸出裝置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3500" dirty="0">
                <a:latin typeface="微軟正黑體" pitchFamily="34" charset="-120"/>
                <a:ea typeface="微軟正黑體" pitchFamily="34" charset="-120"/>
              </a:rPr>
              <a:t>HD Player - Audio </a:t>
            </a:r>
            <a:r>
              <a:rPr lang="en-US" sz="3500" dirty="0" err="1">
                <a:latin typeface="微軟正黑體" pitchFamily="34" charset="-120"/>
                <a:ea typeface="微軟正黑體" pitchFamily="34" charset="-120"/>
              </a:rPr>
              <a:t>Passthrough</a:t>
            </a:r>
            <a:r>
              <a:rPr lang="en-US" sz="35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3500" dirty="0" err="1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sz="3500" dirty="0">
                <a:latin typeface="微軟正黑體" pitchFamily="34" charset="-120"/>
                <a:ea typeface="微軟正黑體" pitchFamily="34" charset="-120"/>
              </a:rPr>
              <a:t> 2/3</a:t>
            </a:r>
          </a:p>
        </p:txBody>
      </p:sp>
      <p:cxnSp>
        <p:nvCxnSpPr>
          <p:cNvPr id="615" name="Shape 615"/>
          <p:cNvCxnSpPr>
            <a:endCxn id="616" idx="0"/>
          </p:cNvCxnSpPr>
          <p:nvPr/>
        </p:nvCxnSpPr>
        <p:spPr>
          <a:xfrm>
            <a:off x="4769556" y="2225792"/>
            <a:ext cx="1164300" cy="774300"/>
          </a:xfrm>
          <a:prstGeom prst="bentConnector2">
            <a:avLst/>
          </a:prstGeom>
          <a:ln>
            <a:solidFill>
              <a:schemeClr val="bg1"/>
            </a:solidFill>
            <a:prstDash val="sysDash"/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71"/>
            <a:ext cx="4587977" cy="258094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16" name="Shape 6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427" y="3000092"/>
            <a:ext cx="2136860" cy="20005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圓角矩形 6"/>
          <p:cNvSpPr/>
          <p:nvPr/>
        </p:nvSpPr>
        <p:spPr>
          <a:xfrm>
            <a:off x="6143636" y="1142990"/>
            <a:ext cx="2857520" cy="1643074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12" y="1214428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在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設定” 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-&gt;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系統“ 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-&gt; “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音效”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85000"/>
              <a:tabLst>
                <a:tab pos="179388" algn="l"/>
              </a:tabLst>
              <a:defRPr/>
            </a:pP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2.  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選擇“允許直通輸出” 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 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啟動音效直通輸出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85000"/>
              <a:tabLst>
                <a:tab pos="179388" algn="l"/>
              </a:tabLst>
              <a:defRPr/>
            </a:pPr>
            <a:r>
              <a:rPr lang="en-US" altLang="zh-TW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3.  </a:t>
            </a:r>
            <a:r>
              <a:rPr lang="zh-TW" altLang="en-US" sz="1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選擇輸出裝置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你是否曾有過以下困擾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071538" y="1178026"/>
            <a:ext cx="2428892" cy="1322286"/>
          </a:xfrm>
          <a:prstGeom prst="cloudCallout">
            <a:avLst>
              <a:gd name="adj1" fmla="val -28830"/>
              <a:gd name="adj2" fmla="val 8050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885850" y="4159884"/>
            <a:ext cx="14721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有人可能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會說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2206088" y="2438852"/>
            <a:ext cx="2080160" cy="1133030"/>
          </a:xfrm>
          <a:prstGeom prst="cloudCallout">
            <a:avLst>
              <a:gd name="adj1" fmla="val -74167"/>
              <a:gd name="adj2" fmla="val 2103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Han Tsai\Desktop\HD_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78106"/>
            <a:ext cx="1254339" cy="2379660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357290" y="1571618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我可以直接開啟電視就上網購物嗎？</a:t>
            </a:r>
          </a:p>
        </p:txBody>
      </p:sp>
      <p:sp>
        <p:nvSpPr>
          <p:cNvPr id="29" name="圓角矩形圖說文字 28"/>
          <p:cNvSpPr/>
          <p:nvPr/>
        </p:nvSpPr>
        <p:spPr>
          <a:xfrm>
            <a:off x="2143108" y="3857634"/>
            <a:ext cx="2000264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214546" y="3977356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好麻煩喔，只想用一下下，又要開電腦。</a:t>
            </a:r>
          </a:p>
        </p:txBody>
      </p:sp>
      <p:pic>
        <p:nvPicPr>
          <p:cNvPr id="3075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85866"/>
            <a:ext cx="1811246" cy="2714644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2500298" y="2643188"/>
            <a:ext cx="1714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我可以直接開啟電視螢幕就可以操控電腦？</a:t>
            </a:r>
          </a:p>
        </p:txBody>
      </p:sp>
      <p:pic>
        <p:nvPicPr>
          <p:cNvPr id="15" name="Picture 2" descr="C:\Users\Han Tsai\Desktop\HD_直播\N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477026"/>
            <a:ext cx="2286016" cy="228601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786578" y="3477290"/>
            <a:ext cx="2132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Notebook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 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OceanKTV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專屬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K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歌系統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23" name="Shape 623"/>
          <p:cNvPicPr preferRelativeResize="0"/>
          <p:nvPr/>
        </p:nvPicPr>
        <p:blipFill rotWithShape="1">
          <a:blip r:embed="rId3">
            <a:alphaModFix/>
          </a:blip>
          <a:srcRect l="-1860" r="1859"/>
          <a:stretch/>
        </p:blipFill>
        <p:spPr>
          <a:xfrm>
            <a:off x="4119129" y="1785932"/>
            <a:ext cx="4882027" cy="27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158" y="2143122"/>
            <a:ext cx="4000528" cy="217850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6" name="群組 5"/>
          <p:cNvGrpSpPr/>
          <p:nvPr/>
        </p:nvGrpSpPr>
        <p:grpSpPr>
          <a:xfrm>
            <a:off x="-500098" y="1276343"/>
            <a:ext cx="7929618" cy="438151"/>
            <a:chOff x="4857752" y="1357305"/>
            <a:chExt cx="2329260" cy="492023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一套運行在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上的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KTV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系統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F8F8F8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HDMI </a:t>
            </a: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輸出大螢幕，家庭包廂好過癮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31" name="Shape 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388" y="1608065"/>
            <a:ext cx="6591760" cy="34640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/>
          <p:cNvGrpSpPr/>
          <p:nvPr/>
        </p:nvGrpSpPr>
        <p:grpSpPr>
          <a:xfrm>
            <a:off x="-500098" y="1214428"/>
            <a:ext cx="7929618" cy="438151"/>
            <a:chOff x="4857752" y="1357305"/>
            <a:chExt cx="2329260" cy="492023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結合家庭劇院組合，享受高品質的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K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歌環境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YouTube</a:t>
            </a:r>
          </a:p>
        </p:txBody>
      </p:sp>
      <p:pic>
        <p:nvPicPr>
          <p:cNvPr id="638" name="Shape 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546" y="2143122"/>
            <a:ext cx="4652051" cy="25182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500098" y="1276343"/>
            <a:ext cx="7929618" cy="438151"/>
            <a:chOff x="4857752" y="1357305"/>
            <a:chExt cx="2329260" cy="492023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YouTube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套件，直接觀賞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YouTube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成千上萬的影片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Shape 64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微軟正黑體" pitchFamily="34" charset="-120"/>
                <a:ea typeface="微軟正黑體" pitchFamily="34" charset="-120"/>
              </a:rPr>
              <a:t>YouTube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– App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err="1" smtClean="0">
                <a:latin typeface="微軟正黑體" pitchFamily="34" charset="-120"/>
                <a:ea typeface="微軟正黑體" pitchFamily="34" charset="-120"/>
              </a:rPr>
              <a:t>配對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45" name="Shape 6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036" y="1928808"/>
            <a:ext cx="4028030" cy="1834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46" name="Shape 6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388" y="1864140"/>
            <a:ext cx="1683075" cy="29936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47" name="Shape 647"/>
          <p:cNvSpPr/>
          <p:nvPr/>
        </p:nvSpPr>
        <p:spPr>
          <a:xfrm rot="1499832">
            <a:off x="4722638" y="2747803"/>
            <a:ext cx="1951610" cy="46934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" name="群組 7"/>
          <p:cNvGrpSpPr/>
          <p:nvPr/>
        </p:nvGrpSpPr>
        <p:grpSpPr>
          <a:xfrm>
            <a:off x="-500098" y="1214428"/>
            <a:ext cx="7929618" cy="438151"/>
            <a:chOff x="4857752" y="1357305"/>
            <a:chExt cx="2329260" cy="492023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    透過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YouTube App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直接控制播放</a:t>
              </a: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1000100" y="3857634"/>
            <a:ext cx="5143536" cy="928694"/>
          </a:xfrm>
          <a:prstGeom prst="roundRect">
            <a:avLst>
              <a:gd name="adj" fmla="val 2001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928662" y="3857634"/>
            <a:ext cx="5072098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363" lvl="0" indent="-220663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開啟HD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Station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下YouTube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套件，然後進入設定後選擇“連結電視與手機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”，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選擇“透過電視代碼連結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</a:p>
          <a:p>
            <a:pPr marL="360363" lvl="0" indent="-220663">
              <a:spcBef>
                <a:spcPts val="0"/>
              </a:spcBef>
              <a:buSzPct val="100000"/>
              <a:buAutoNum type="arabicPeriod"/>
            </a:pP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開啟智慧裝置上YouTube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App，輸入螢幕上看到的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TV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code，就完成配對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414"/>
          <p:cNvSpPr/>
          <p:nvPr/>
        </p:nvSpPr>
        <p:spPr>
          <a:xfrm>
            <a:off x="357158" y="1884518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Plex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 Home Theater</a:t>
            </a:r>
          </a:p>
        </p:txBody>
      </p:sp>
      <p:pic>
        <p:nvPicPr>
          <p:cNvPr id="655" name="Shape 6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96" y="2384584"/>
            <a:ext cx="4309827" cy="226704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56" name="Shape 656"/>
          <p:cNvSpPr txBox="1"/>
          <p:nvPr/>
        </p:nvSpPr>
        <p:spPr>
          <a:xfrm>
            <a:off x="492136" y="1857370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Plex</a:t>
            </a:r>
            <a:r>
              <a:rPr lang="en-US" b="1" dirty="0">
                <a:solidFill>
                  <a:schemeClr val="bg1"/>
                </a:solidFill>
              </a:rPr>
              <a:t> Media Server</a:t>
            </a:r>
          </a:p>
        </p:txBody>
      </p:sp>
      <p:pic>
        <p:nvPicPr>
          <p:cNvPr id="657" name="Shape 6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372" y="2598898"/>
            <a:ext cx="4100179" cy="22670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8" name="群組 7"/>
          <p:cNvGrpSpPr/>
          <p:nvPr/>
        </p:nvGrpSpPr>
        <p:grpSpPr>
          <a:xfrm>
            <a:off x="-428660" y="1214427"/>
            <a:ext cx="9358378" cy="717408"/>
            <a:chOff x="4857752" y="1357305"/>
            <a:chExt cx="2329260" cy="805616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67998"/>
              <a:ext cx="2089628" cy="79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透過</a:t>
              </a:r>
              <a:r>
                <a:rPr lang="en-US" altLang="zh-TW" sz="20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Plex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Home Theater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套件直接觀看</a:t>
              </a:r>
              <a:r>
                <a:rPr lang="en-US" altLang="zh-TW" sz="20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Plex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Media Server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的多媒體檔案</a:t>
              </a:r>
            </a:p>
          </p:txBody>
        </p:sp>
      </p:grpSp>
      <p:sp>
        <p:nvSpPr>
          <p:cNvPr id="12" name="Shape 414"/>
          <p:cNvSpPr/>
          <p:nvPr/>
        </p:nvSpPr>
        <p:spPr>
          <a:xfrm>
            <a:off x="5072066" y="2098832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5278482" y="2071684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Plex</a:t>
            </a:r>
            <a:r>
              <a:rPr lang="en-US" b="1" dirty="0">
                <a:solidFill>
                  <a:schemeClr val="bg1"/>
                </a:solidFill>
              </a:rPr>
              <a:t> Home Theater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altLang="zh-TW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DEMO </a:t>
            </a:r>
            <a:r>
              <a:rPr lang="zh-TW" altLang="en-US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各類套件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Shape 68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小技巧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9" name="Shape 689"/>
          <p:cNvSpPr txBox="1"/>
          <p:nvPr/>
        </p:nvSpPr>
        <p:spPr>
          <a:xfrm>
            <a:off x="2928926" y="4214824"/>
            <a:ext cx="2428892" cy="363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“一鍵備份”</a:t>
            </a:r>
            <a:r>
              <a:rPr lang="en-US" altLang="zh-TW" sz="15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按鈕</a:t>
            </a:r>
            <a:endParaRPr 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1" name="Shape 691"/>
          <p:cNvSpPr txBox="1"/>
          <p:nvPr/>
        </p:nvSpPr>
        <p:spPr>
          <a:xfrm>
            <a:off x="7285122" y="3208544"/>
            <a:ext cx="2216100" cy="29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500" b="1" dirty="0">
                <a:latin typeface="微軟正黑體" pitchFamily="34" charset="-120"/>
                <a:ea typeface="微軟正黑體" pitchFamily="34" charset="-120"/>
              </a:rPr>
              <a:t>Power 鍵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-1071606" y="1214428"/>
            <a:ext cx="8643999" cy="438151"/>
            <a:chOff x="4857752" y="1357305"/>
            <a:chExt cx="2494164" cy="492023"/>
          </a:xfrm>
        </p:grpSpPr>
        <p:sp>
          <p:nvSpPr>
            <p:cNvPr id="12" name="平行四邊形 1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262288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       重新啟動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的方式</a:t>
              </a:r>
            </a:p>
          </p:txBody>
        </p:sp>
      </p:grpSp>
      <p:pic>
        <p:nvPicPr>
          <p:cNvPr id="15362" name="Picture 2" descr="C:\Users\Han Tsai\Desktop\HD_直播\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993903"/>
            <a:ext cx="1469657" cy="2292359"/>
          </a:xfrm>
          <a:prstGeom prst="rect">
            <a:avLst/>
          </a:prstGeom>
          <a:noFill/>
        </p:spPr>
      </p:pic>
      <p:pic>
        <p:nvPicPr>
          <p:cNvPr id="15363" name="Picture 3" descr="C:\Users\Han Tsai\Desktop\HD_直播\1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214560"/>
            <a:ext cx="958743" cy="2406641"/>
          </a:xfrm>
          <a:prstGeom prst="rect">
            <a:avLst/>
          </a:prstGeom>
          <a:noFill/>
        </p:spPr>
      </p:pic>
      <p:pic>
        <p:nvPicPr>
          <p:cNvPr id="1028" name="Picture 4" descr="C:\Users\Han Tsai\Desktop\HD_直播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5514" y="3286130"/>
            <a:ext cx="1457726" cy="1481124"/>
          </a:xfrm>
          <a:prstGeom prst="rect">
            <a:avLst/>
          </a:prstGeom>
          <a:noFill/>
        </p:spPr>
      </p:pic>
      <p:cxnSp>
        <p:nvCxnSpPr>
          <p:cNvPr id="687" name="Shape 687"/>
          <p:cNvCxnSpPr/>
          <p:nvPr/>
        </p:nvCxnSpPr>
        <p:spPr>
          <a:xfrm flipV="1">
            <a:off x="2692582" y="2928940"/>
            <a:ext cx="1307914" cy="10968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C:\Users\Han Tsai\Desktop\HD_直播\放大鏡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1857370"/>
            <a:ext cx="1428760" cy="1451693"/>
          </a:xfrm>
          <a:prstGeom prst="rect">
            <a:avLst/>
          </a:prstGeom>
          <a:noFill/>
        </p:spPr>
      </p:pic>
      <p:cxnSp>
        <p:nvCxnSpPr>
          <p:cNvPr id="690" name="Shape 690"/>
          <p:cNvCxnSpPr/>
          <p:nvPr/>
        </p:nvCxnSpPr>
        <p:spPr>
          <a:xfrm flipV="1">
            <a:off x="5157430" y="2583217"/>
            <a:ext cx="2129214" cy="32595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hape 414"/>
          <p:cNvSpPr/>
          <p:nvPr/>
        </p:nvSpPr>
        <p:spPr>
          <a:xfrm>
            <a:off x="3857620" y="2643188"/>
            <a:ext cx="1500198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414"/>
          <p:cNvSpPr txBox="1"/>
          <p:nvPr/>
        </p:nvSpPr>
        <p:spPr>
          <a:xfrm>
            <a:off x="4077308" y="2643188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長按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遠端桌面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0" name="Shape 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72" y="2448000"/>
            <a:ext cx="2834325" cy="20507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13" name="Shape 713"/>
          <p:cNvSpPr txBox="1"/>
          <p:nvPr/>
        </p:nvSpPr>
        <p:spPr>
          <a:xfrm>
            <a:off x="357158" y="4574566"/>
            <a:ext cx="4919400" cy="28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遠端桌面不支援音效傳輸，僅限畫面輸出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5" name="Shape 7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438" y="2285998"/>
            <a:ext cx="4071924" cy="227967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8" name="群組 7"/>
          <p:cNvGrpSpPr/>
          <p:nvPr/>
        </p:nvGrpSpPr>
        <p:grpSpPr>
          <a:xfrm>
            <a:off x="-571534" y="1282841"/>
            <a:ext cx="9144066" cy="723092"/>
            <a:chOff x="4857752" y="1357305"/>
            <a:chExt cx="2443814" cy="508302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11938" y="1367994"/>
              <a:ext cx="2089628" cy="497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QTS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4.3.4 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結合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3.2.0</a:t>
              </a:r>
            </a:p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無須接入螢幕也可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以遠端操控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 Station</a:t>
              </a:r>
              <a:endPara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1" name="Shape 711"/>
          <p:cNvCxnSpPr/>
          <p:nvPr/>
        </p:nvCxnSpPr>
        <p:spPr>
          <a:xfrm flipV="1">
            <a:off x="1142976" y="3420000"/>
            <a:ext cx="3357586" cy="428628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500034" y="1142990"/>
            <a:ext cx="8143932" cy="392909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雙螢幕輸出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97" name="Shape 6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116" y="1301626"/>
            <a:ext cx="2609660" cy="1413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99" name="Shape 6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6486" y="2928940"/>
            <a:ext cx="6293100" cy="17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Shape 700"/>
          <p:cNvSpPr/>
          <p:nvPr/>
        </p:nvSpPr>
        <p:spPr>
          <a:xfrm rot="7953436">
            <a:off x="3700504" y="2618219"/>
            <a:ext cx="721693" cy="472424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1" name="Shape 701"/>
          <p:cNvSpPr/>
          <p:nvPr/>
        </p:nvSpPr>
        <p:spPr>
          <a:xfrm rot="2700000">
            <a:off x="5074797" y="2624265"/>
            <a:ext cx="721673" cy="47263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4" name="Shape 704"/>
          <p:cNvSpPr txBox="1"/>
          <p:nvPr/>
        </p:nvSpPr>
        <p:spPr>
          <a:xfrm>
            <a:off x="1643042" y="4652304"/>
            <a:ext cx="35166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sz="12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部份套件僅支援輸出至主螢幕</a:t>
            </a:r>
            <a:endParaRPr 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072198" y="1285866"/>
            <a:ext cx="2643206" cy="1143008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143636" y="1285866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設定雙螢幕輸出搭配多工模式，同時觀看二個不同的應用套件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4" name="Shape 414"/>
          <p:cNvSpPr/>
          <p:nvPr/>
        </p:nvSpPr>
        <p:spPr>
          <a:xfrm>
            <a:off x="928662" y="2598898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56"/>
          <p:cNvSpPr txBox="1"/>
          <p:nvPr/>
        </p:nvSpPr>
        <p:spPr>
          <a:xfrm>
            <a:off x="1063640" y="2571750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螢幕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A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監控畫面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414"/>
          <p:cNvSpPr/>
          <p:nvPr/>
        </p:nvSpPr>
        <p:spPr>
          <a:xfrm>
            <a:off x="6143636" y="2598898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56"/>
          <p:cNvSpPr txBox="1"/>
          <p:nvPr/>
        </p:nvSpPr>
        <p:spPr>
          <a:xfrm>
            <a:off x="6278614" y="2571750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螢幕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B QTS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-80404"/>
            <a:ext cx="9286940" cy="5223904"/>
          </a:xfrm>
          <a:prstGeom prst="rect">
            <a:avLst/>
          </a:prstGeom>
        </p:spPr>
      </p:pic>
      <p:sp>
        <p:nvSpPr>
          <p:cNvPr id="7" name="平行四邊形 6"/>
          <p:cNvSpPr/>
          <p:nvPr/>
        </p:nvSpPr>
        <p:spPr>
          <a:xfrm>
            <a:off x="4500562" y="114299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平行四邊形 7"/>
          <p:cNvSpPr/>
          <p:nvPr/>
        </p:nvSpPr>
        <p:spPr>
          <a:xfrm>
            <a:off x="4429124" y="1071552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29"/>
          <p:cNvSpPr txBox="1"/>
          <p:nvPr/>
        </p:nvSpPr>
        <p:spPr>
          <a:xfrm>
            <a:off x="4071934" y="100011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4700" b="1" dirty="0" smtClean="0">
                <a:solidFill>
                  <a:schemeClr val="bg1"/>
                </a:solidFill>
              </a:rPr>
              <a:t>HD Station</a:t>
            </a:r>
            <a:endParaRPr lang="en" sz="4700" b="1" dirty="0">
              <a:solidFill>
                <a:schemeClr val="bg1"/>
              </a:solidFill>
            </a:endParaRPr>
          </a:p>
        </p:txBody>
      </p:sp>
      <p:sp>
        <p:nvSpPr>
          <p:cNvPr id="6" name="Shape 129"/>
          <p:cNvSpPr txBox="1"/>
          <p:nvPr/>
        </p:nvSpPr>
        <p:spPr>
          <a:xfrm>
            <a:off x="3286116" y="2000246"/>
            <a:ext cx="7143900" cy="5714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en-US" sz="4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混合桌面工作站</a:t>
            </a:r>
            <a:endParaRPr lang="en" sz="4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38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你是否曾有過以下困擾</a:t>
            </a:r>
            <a:r>
              <a:rPr lang="en-US" dirty="0"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714480" y="1785932"/>
            <a:ext cx="2428892" cy="1322286"/>
          </a:xfrm>
          <a:prstGeom prst="cloudCallout">
            <a:avLst>
              <a:gd name="adj1" fmla="val -52987"/>
              <a:gd name="adj2" fmla="val 73585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824917" y="4160800"/>
            <a:ext cx="14721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有人可能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會說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0232" y="2191406"/>
            <a:ext cx="2071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我的需求只要在一台上就完成，可以嗎？</a:t>
            </a:r>
          </a:p>
          <a:p>
            <a:pPr lvl="0"/>
            <a:endParaRPr lang="zh-TW" altLang="en-US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2143108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357422" y="4071948"/>
            <a:ext cx="171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真的如此嗎？</a:t>
            </a:r>
          </a:p>
          <a:p>
            <a:pPr lvl="0"/>
            <a:endParaRPr lang="zh-TW" altLang="en-US" b="1" dirty="0" smtClean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Han Tsai\Desktop\HD_直播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428874"/>
            <a:ext cx="1281441" cy="242889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6368810" y="1928808"/>
            <a:ext cx="234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你怎會有這個需求啦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</a:p>
          <a:p>
            <a:pPr lvl="0"/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即使有也很難用，你放棄這個想法吧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C:\Users\Han Tsai\Desktop\HD_直播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71618"/>
            <a:ext cx="1571636" cy="2462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zh-TW" altLang="en-US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謝謝收看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微軟正黑體" pitchFamily="34" charset="-120"/>
                <a:ea typeface="微軟正黑體" pitchFamily="34" charset="-120"/>
              </a:rPr>
              <a:t>真的只需一台就解決您的困擾</a:t>
            </a:r>
            <a:endParaRPr lang="zh-TW" altLang="en-US" dirty="0"/>
          </a:p>
        </p:txBody>
      </p:sp>
      <p:pic>
        <p:nvPicPr>
          <p:cNvPr id="4" name="Picture 2" descr="C:\Users\Han Tsai\Desktop\HD_直播\5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81313" y="1043984"/>
            <a:ext cx="2419380" cy="3956658"/>
          </a:xfrm>
          <a:prstGeom prst="rect">
            <a:avLst/>
          </a:prstGeom>
          <a:noFill/>
        </p:spPr>
      </p:pic>
      <p:pic>
        <p:nvPicPr>
          <p:cNvPr id="6" name="Shape 191" descr="The-QNAP-TS-253A-TS-453B-and-TS-653B-NAS-for-Plex-DLNA-VM-Home-and-Business-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5141" y="3357568"/>
            <a:ext cx="1029285" cy="642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微軟正黑體" pitchFamily="34" charset="-120"/>
                <a:ea typeface="微軟正黑體" pitchFamily="34" charset="-120"/>
              </a:rPr>
              <a:t>真的只需一台就解決您的困擾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029" y="3667511"/>
            <a:ext cx="981033" cy="76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303" y="4003912"/>
            <a:ext cx="851409" cy="76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5">
            <a:alphaModFix/>
          </a:blip>
          <a:srcRect l="81832" t="30780" b="17057"/>
          <a:stretch/>
        </p:blipFill>
        <p:spPr>
          <a:xfrm rot="-1998885">
            <a:off x="3406347" y="4067859"/>
            <a:ext cx="353887" cy="98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「monitor icon」的圖片搜尋結果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7950" y="2525104"/>
            <a:ext cx="1714512" cy="1546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Shape 266"/>
          <p:cNvCxnSpPr/>
          <p:nvPr/>
        </p:nvCxnSpPr>
        <p:spPr>
          <a:xfrm flipV="1">
            <a:off x="4275289" y="3444905"/>
            <a:ext cx="2154099" cy="15115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" name="Shape 414"/>
          <p:cNvSpPr/>
          <p:nvPr/>
        </p:nvSpPr>
        <p:spPr>
          <a:xfrm>
            <a:off x="4067944" y="3939902"/>
            <a:ext cx="3357586" cy="785818"/>
          </a:xfrm>
          <a:prstGeom prst="round2DiagRect">
            <a:avLst>
              <a:gd name="adj1" fmla="val 36750"/>
              <a:gd name="adj2" fmla="val 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546"/>
          <p:cNvSpPr txBox="1"/>
          <p:nvPr/>
        </p:nvSpPr>
        <p:spPr>
          <a:xfrm>
            <a:off x="4139382" y="4003912"/>
            <a:ext cx="3312368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多元配置方式，讓您可以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000000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節省開銷達到相同的應用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橢圓形圖說文字 20"/>
          <p:cNvSpPr/>
          <p:nvPr/>
        </p:nvSpPr>
        <p:spPr>
          <a:xfrm flipH="1">
            <a:off x="142844" y="2643188"/>
            <a:ext cx="1428760" cy="1285884"/>
          </a:xfrm>
          <a:prstGeom prst="wedgeEllipseCallout">
            <a:avLst>
              <a:gd name="adj1" fmla="val -92448"/>
              <a:gd name="adj2" fmla="val 492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形圖說文字 21"/>
          <p:cNvSpPr/>
          <p:nvPr/>
        </p:nvSpPr>
        <p:spPr>
          <a:xfrm flipH="1">
            <a:off x="714348" y="1285866"/>
            <a:ext cx="1500198" cy="1143008"/>
          </a:xfrm>
          <a:prstGeom prst="wedgeEllipseCallout">
            <a:avLst>
              <a:gd name="adj1" fmla="val -56264"/>
              <a:gd name="adj2" fmla="val 7412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形圖說文字 22"/>
          <p:cNvSpPr/>
          <p:nvPr/>
        </p:nvSpPr>
        <p:spPr>
          <a:xfrm flipH="1">
            <a:off x="2428860" y="1142990"/>
            <a:ext cx="1571636" cy="1071570"/>
          </a:xfrm>
          <a:prstGeom prst="wedgeEllipseCallout">
            <a:avLst>
              <a:gd name="adj1" fmla="val 8711"/>
              <a:gd name="adj2" fmla="val 8755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形圖說文字 23"/>
          <p:cNvSpPr/>
          <p:nvPr/>
        </p:nvSpPr>
        <p:spPr>
          <a:xfrm flipH="1">
            <a:off x="4214810" y="1214428"/>
            <a:ext cx="1714512" cy="1071570"/>
          </a:xfrm>
          <a:prstGeom prst="wedgeEllipseCallout">
            <a:avLst>
              <a:gd name="adj1" fmla="val 59813"/>
              <a:gd name="adj2" fmla="val 8493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形圖說文字 26"/>
          <p:cNvSpPr/>
          <p:nvPr/>
        </p:nvSpPr>
        <p:spPr>
          <a:xfrm flipH="1">
            <a:off x="6215074" y="1428742"/>
            <a:ext cx="1714512" cy="1071570"/>
          </a:xfrm>
          <a:prstGeom prst="wedgeEllipseCallout">
            <a:avLst>
              <a:gd name="adj1" fmla="val 147197"/>
              <a:gd name="adj2" fmla="val 9543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31" name="矩形 30"/>
          <p:cNvSpPr/>
          <p:nvPr/>
        </p:nvSpPr>
        <p:spPr>
          <a:xfrm>
            <a:off x="428596" y="2883761"/>
            <a:ext cx="1357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看影片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</a:p>
          <a:p>
            <a:pPr lvl="0"/>
            <a:r>
              <a:rPr lang="en-US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看照片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</a:p>
          <a:p>
            <a:pPr lvl="0"/>
            <a:r>
              <a:rPr lang="en-US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聽音樂</a:t>
            </a:r>
            <a:endParaRPr 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28662" y="1661692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上網逛逛</a:t>
            </a:r>
          </a:p>
        </p:txBody>
      </p:sp>
      <p:sp>
        <p:nvSpPr>
          <p:cNvPr id="34" name="矩形 33"/>
          <p:cNvSpPr/>
          <p:nvPr/>
        </p:nvSpPr>
        <p:spPr>
          <a:xfrm>
            <a:off x="2357422" y="1428742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Window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工具</a:t>
            </a:r>
          </a:p>
        </p:txBody>
      </p:sp>
      <p:sp>
        <p:nvSpPr>
          <p:cNvPr id="35" name="矩形 34"/>
          <p:cNvSpPr/>
          <p:nvPr/>
        </p:nvSpPr>
        <p:spPr>
          <a:xfrm>
            <a:off x="4286248" y="1571618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觀看監控畫面</a:t>
            </a:r>
          </a:p>
        </p:txBody>
      </p:sp>
      <p:sp>
        <p:nvSpPr>
          <p:cNvPr id="36" name="矩形 35"/>
          <p:cNvSpPr/>
          <p:nvPr/>
        </p:nvSpPr>
        <p:spPr>
          <a:xfrm>
            <a:off x="6286512" y="1785932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看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YouTube</a:t>
            </a:r>
          </a:p>
        </p:txBody>
      </p:sp>
      <p:pic>
        <p:nvPicPr>
          <p:cNvPr id="7171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2761324"/>
            <a:ext cx="1856493" cy="1310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Cover_main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0" name="Shape 280"/>
          <p:cNvSpPr/>
          <p:nvPr/>
        </p:nvSpPr>
        <p:spPr>
          <a:xfrm rot="10800000" flipH="1">
            <a:off x="428596" y="969289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071510" y="285734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全面解析</a:t>
            </a:r>
            <a:r>
              <a:rPr 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HD Station</a:t>
            </a:r>
          </a:p>
        </p:txBody>
      </p:sp>
      <p:sp>
        <p:nvSpPr>
          <p:cNvPr id="295" name="Shape 295"/>
          <p:cNvSpPr/>
          <p:nvPr/>
        </p:nvSpPr>
        <p:spPr>
          <a:xfrm>
            <a:off x="3500400" y="3282749"/>
            <a:ext cx="2071800" cy="58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112500"/>
              <a:buFont typeface="Arial"/>
              <a:buNone/>
            </a:pPr>
            <a:r>
              <a:rPr lang="en-US" sz="16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實機演練</a:t>
            </a:r>
          </a:p>
        </p:txBody>
      </p:sp>
      <p:sp>
        <p:nvSpPr>
          <p:cNvPr id="299" name="Shape 299"/>
          <p:cNvSpPr/>
          <p:nvPr/>
        </p:nvSpPr>
        <p:spPr>
          <a:xfrm>
            <a:off x="814096" y="3929791"/>
            <a:ext cx="2036100" cy="29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3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500034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642910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57224" y="2462899"/>
            <a:ext cx="185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獨家 </a:t>
            </a:r>
            <a:r>
              <a:rPr lang="en-US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QvPC</a:t>
            </a:r>
            <a:r>
              <a:rPr 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</a:t>
            </a:r>
          </a:p>
        </p:txBody>
      </p:sp>
      <p:sp>
        <p:nvSpPr>
          <p:cNvPr id="29" name="Shape 390"/>
          <p:cNvSpPr/>
          <p:nvPr/>
        </p:nvSpPr>
        <p:spPr>
          <a:xfrm>
            <a:off x="642910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基本架構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3357554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500430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714744" y="2428874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多種配置方式</a:t>
            </a:r>
          </a:p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迎合個人喜好</a:t>
            </a:r>
          </a:p>
        </p:txBody>
      </p:sp>
      <p:sp>
        <p:nvSpPr>
          <p:cNvPr id="33" name="Shape 390"/>
          <p:cNvSpPr/>
          <p:nvPr/>
        </p:nvSpPr>
        <p:spPr>
          <a:xfrm>
            <a:off x="3500430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配置方式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6143636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6286512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00826" y="2428874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簡易操作方式</a:t>
            </a:r>
          </a:p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輕易上手</a:t>
            </a:r>
          </a:p>
        </p:txBody>
      </p:sp>
      <p:sp>
        <p:nvSpPr>
          <p:cNvPr id="37" name="Shape 390"/>
          <p:cNvSpPr/>
          <p:nvPr/>
        </p:nvSpPr>
        <p:spPr>
          <a:xfrm>
            <a:off x="6286512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基本操作</a:t>
            </a:r>
          </a:p>
        </p:txBody>
      </p:sp>
      <p:sp>
        <p:nvSpPr>
          <p:cNvPr id="42" name="圓角矩形 41"/>
          <p:cNvSpPr/>
          <p:nvPr/>
        </p:nvSpPr>
        <p:spPr>
          <a:xfrm>
            <a:off x="1928826" y="3571882"/>
            <a:ext cx="2571736" cy="1071570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390"/>
          <p:cNvSpPr/>
          <p:nvPr/>
        </p:nvSpPr>
        <p:spPr>
          <a:xfrm>
            <a:off x="2071702" y="378619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豐富的應用套件</a:t>
            </a:r>
          </a:p>
        </p:txBody>
      </p:sp>
      <p:sp>
        <p:nvSpPr>
          <p:cNvPr id="46" name="圓角矩形 45"/>
          <p:cNvSpPr/>
          <p:nvPr/>
        </p:nvSpPr>
        <p:spPr>
          <a:xfrm>
            <a:off x="4786314" y="3571882"/>
            <a:ext cx="2571736" cy="1071570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390"/>
          <p:cNvSpPr/>
          <p:nvPr/>
        </p:nvSpPr>
        <p:spPr>
          <a:xfrm>
            <a:off x="4929190" y="378619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實機演示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zh-TW" altLang="en-US" sz="55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基本架構與配置</a:t>
            </a:r>
            <a:endParaRPr lang="en-US" sz="55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1536</Words>
  <Application>Microsoft Office PowerPoint</Application>
  <PresentationFormat>全屏显示(16:9)</PresentationFormat>
  <Paragraphs>291</Paragraphs>
  <Slides>50</Slides>
  <Notes>49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53" baseType="lpstr">
      <vt:lpstr>Simple Light</vt:lpstr>
      <vt:lpstr>Simple Light</vt:lpstr>
      <vt:lpstr>自訂設計</vt:lpstr>
      <vt:lpstr>PowerPoint 演示文稿</vt:lpstr>
      <vt:lpstr>你是否曾有過以下困擾？</vt:lpstr>
      <vt:lpstr>你是否曾有過以下困擾？</vt:lpstr>
      <vt:lpstr>你是否曾有過以下困擾？</vt:lpstr>
      <vt:lpstr>你是否曾有過以下困擾？</vt:lpstr>
      <vt:lpstr>真的只需一台就解決您的困擾</vt:lpstr>
      <vt:lpstr>真的只需一台就解決您的困擾</vt:lpstr>
      <vt:lpstr>PowerPoint 演示文稿</vt:lpstr>
      <vt:lpstr>基本架構與配置</vt:lpstr>
      <vt:lpstr>HD Station</vt:lpstr>
      <vt:lpstr>HD Station 架構</vt:lpstr>
      <vt:lpstr>QvPC 平台</vt:lpstr>
      <vt:lpstr>配置方式 - 內建HDMI 機種</vt:lpstr>
      <vt:lpstr>配置方式 - 外接顯示卡</vt:lpstr>
      <vt:lpstr>基本操作</vt:lpstr>
      <vt:lpstr>基本操作 - 安裝/升級套件</vt:lpstr>
      <vt:lpstr>QTS - HD Station 設定</vt:lpstr>
      <vt:lpstr>HD Station 設定 - 一般設定</vt:lpstr>
      <vt:lpstr>HD Station 設定 - 套件</vt:lpstr>
      <vt:lpstr>HD Station 設定 - 顯示</vt:lpstr>
      <vt:lpstr>HD Station 設定 - 偏好設定</vt:lpstr>
      <vt:lpstr>遙控器學習</vt:lpstr>
      <vt:lpstr>Qremote</vt:lpstr>
      <vt:lpstr>豐富的應用套件</vt:lpstr>
      <vt:lpstr>豐富的套件</vt:lpstr>
      <vt:lpstr>QTS on HD Station</vt:lpstr>
      <vt:lpstr>QVR Pro Client</vt:lpstr>
      <vt:lpstr>LibreOffice</vt:lpstr>
      <vt:lpstr>QNAP NAS與家庭娛樂系統</vt:lpstr>
      <vt:lpstr>HD Player</vt:lpstr>
      <vt:lpstr>HD Player - Photo</vt:lpstr>
      <vt:lpstr>HD Player - Photo 分類</vt:lpstr>
      <vt:lpstr>HD Player - Music</vt:lpstr>
      <vt:lpstr>HD Player - Music 分類</vt:lpstr>
      <vt:lpstr>HD Player - Video</vt:lpstr>
      <vt:lpstr>HD Player - Video 分類</vt:lpstr>
      <vt:lpstr>Audio Passthrough</vt:lpstr>
      <vt:lpstr>HD Player - Audio Passthrough 設定 1</vt:lpstr>
      <vt:lpstr>HD Player - Audio Passthrough 設定 2/3</vt:lpstr>
      <vt:lpstr>OceanKTV 專屬 K 歌系統</vt:lpstr>
      <vt:lpstr>HDMI 輸出大螢幕，家庭包廂好過癮 </vt:lpstr>
      <vt:lpstr>YouTube</vt:lpstr>
      <vt:lpstr>YouTube – App 配對</vt:lpstr>
      <vt:lpstr>Plex Home Theater</vt:lpstr>
      <vt:lpstr>DEMO 各類套件</vt:lpstr>
      <vt:lpstr>小技巧</vt:lpstr>
      <vt:lpstr>遠端桌面</vt:lpstr>
      <vt:lpstr>雙螢幕輸出</vt:lpstr>
      <vt:lpstr>PowerPoint 演示文稿</vt:lpstr>
      <vt:lpstr>謝謝收看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114</cp:revision>
  <dcterms:modified xsi:type="dcterms:W3CDTF">2017-11-30T06:33:44Z</dcterms:modified>
</cp:coreProperties>
</file>