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  <p:sldMasterId id="2147483697" r:id="rId3"/>
    <p:sldMasterId id="2147483698" r:id="rId4"/>
  </p:sldMasterIdLst>
  <p:notesMasterIdLst>
    <p:notesMasterId r:id="rId6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3" r:id="rId61"/>
    <p:sldId id="314" r:id="rId62"/>
    <p:sldId id="315" r:id="rId63"/>
    <p:sldId id="316" r:id="rId64"/>
    <p:sldId id="318" r:id="rId65"/>
  </p:sldIdLst>
  <p:sldSz cx="9144000" cy="5143500" type="screen16x9"/>
  <p:notesSz cx="6858000" cy="9144000"/>
  <p:embeddedFontLst>
    <p:embeddedFont>
      <p:font typeface="Gill Sans" panose="020B0604020202020204" charset="0"/>
      <p:regular r:id="rId67"/>
      <p:bold r:id="rId68"/>
    </p:embeddedFont>
    <p:embeddedFont>
      <p:font typeface="Helvetica Neue Light" panose="02000403000000020004" pitchFamily="2"/>
      <p:regular r:id="rId69"/>
    </p:embeddedFont>
    <p:embeddedFont>
      <p:font typeface="Helvetica Neue" panose="02000503000000020004" pitchFamily="2"/>
      <p:regular r:id="rId70"/>
      <p:bold r:id="rId71"/>
      <p:italic r:id="rId72"/>
      <p:boldItalic r:id="rId73"/>
    </p:embeddedFont>
    <p:embeddedFont>
      <p:font typeface="Arial Black" panose="020B0A04020102020204" pitchFamily="34" charset="0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Verdana" panose="020B0604030504040204" pitchFamily="34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DDC44D6-E9DB-4B1B-845B-848BCDB54BEE}">
  <a:tblStyle styleId="{BDDC44D6-E9DB-4B1B-845B-848BCDB54B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70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7620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16510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34290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857250" marR="0" lvl="5" indent="-6350" algn="l" rtl="0">
              <a:spcBef>
                <a:spcPts val="0"/>
              </a:spcBef>
              <a:buSzPts val="1400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28700" marR="0" lvl="6" indent="0" algn="l" rtl="0">
              <a:spcBef>
                <a:spcPts val="0"/>
              </a:spcBef>
              <a:buSzPts val="1400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200150" marR="0" lvl="7" indent="-6350" algn="l" rtl="0">
              <a:spcBef>
                <a:spcPts val="0"/>
              </a:spcBef>
              <a:buSzPts val="1400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371600" marR="0" lvl="8" indent="0" algn="l" rtl="0">
              <a:spcBef>
                <a:spcPts val="0"/>
              </a:spcBef>
              <a:buSzPts val="1400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23544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5080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換圖TVS-1282T-&gt;453BT3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Ethernet換成其他顏色的線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cameras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or 5 editors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96" name="Shape 6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52" name="Shape 7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27" name="Shape 8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38" name="Shape 8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70" name="Shape 8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86" name="Shape 8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07" name="Shape 9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16" name="Shape 9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25" name="Shape 9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36" name="Shape 9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61" name="Shape 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75" name="Shape 9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94" name="Shape 9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06" name="Shape 10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24" name="Shape 10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Original:</a:t>
            </a:r>
          </a:p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Expecting 10GbE as a standard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30" name="Shape 10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7" name="Shape 10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8" name="Shape 10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41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5" name="Shape 10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URL以token方式認證</a:t>
            </a:r>
          </a:p>
        </p:txBody>
      </p:sp>
      <p:sp>
        <p:nvSpPr>
          <p:cNvPr id="1056" name="Shape 10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42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7" name="Shape 106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43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6" name="Shape 10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7" name="Shape 10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44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4" name="Shape 10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5" name="Shape 10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45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39" name="Shape 1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7" name="Shape 1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8" name="Shape 11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47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4" name="Shape 1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5" name="Shape 1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48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0" name="Shape 1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1" name="Shape 12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301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"/>
              <a:buFont typeface="Arial"/>
              <a:buNone/>
            </a:pPr>
            <a:fld id="{00000000-1234-1234-1234-123412341234}" type="slidenum">
              <a:rPr lang="en-US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49</a:t>
            </a:fld>
            <a:endParaRPr lang="en-US"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27" name="Shape 1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3" name="Shape 1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Shape 1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2" name="Shape 1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80" name="Shape 1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Shape 12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86" name="Shape 1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92" name="Shape 1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03" name="Shape 1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Shape 13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15" name="Shape 1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Shape 134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46" name="Shape 1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Shape 13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61" name="Shape 1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85" name="Shape 1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08" name="Shape 1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168474"/>
            <a:ext cx="8229600" cy="93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2775049" y="-1217712"/>
            <a:ext cx="3593902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 rot="5400000">
            <a:off x="5395317" y="1402557"/>
            <a:ext cx="4525566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 rot="5400000">
            <a:off x="1251942" y="-626268"/>
            <a:ext cx="4525566" cy="6115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00575" y="1369219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809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Char char="•"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4472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Char char="•"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65107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Char char="•"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6526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64948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168474"/>
            <a:ext cx="8229600" cy="93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100137"/>
            <a:ext cx="8229600" cy="35939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 rot="5400000">
            <a:off x="5350074" y="1467445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 rot="5400000">
            <a:off x="1378148" y="-475655"/>
            <a:ext cx="4358878" cy="58578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600575" y="1369219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809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Char char="•"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4472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Char char="•"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65107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Char char="•"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6526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64948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5350074" y="1467445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1378148" y="-475655"/>
            <a:ext cx="4358878" cy="58578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284559" y="295871"/>
            <a:ext cx="73819" cy="527447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8" name="Shape 168" descr="QNAP_LOGO_K7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488" y="4620221"/>
            <a:ext cx="1229281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1" y="445026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2" marR="0" lvl="0" indent="-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1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1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1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1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1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1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1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1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8472488" y="4663083"/>
            <a:ext cx="548878" cy="393501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284559" y="4569766"/>
            <a:ext cx="73819" cy="28800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只有標題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284559" y="295871"/>
            <a:ext cx="73819" cy="527447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5" name="Shape 175" descr="QNAP_LOGO_K7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488" y="4620221"/>
            <a:ext cx="1229281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284559" y="4569766"/>
            <a:ext cx="73819" cy="28800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空白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284559" y="295871"/>
            <a:ext cx="73819" cy="527447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0" name="Shape 180" descr="QNAP_LOGO_K7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488" y="4620221"/>
            <a:ext cx="1229281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284559" y="4569766"/>
            <a:ext cx="73819" cy="28800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ctr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ctr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168474"/>
            <a:ext cx="8229600" cy="93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100137"/>
            <a:ext cx="4086225" cy="35939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600575" y="1100137"/>
            <a:ext cx="4086225" cy="35939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4600575" y="1369219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809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Char char="•"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4472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Char char="•"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65107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Char char="•"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6526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64948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 rot="5400000">
            <a:off x="5350074" y="1467445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 rot="5400000">
            <a:off x="1378148" y="-475655"/>
            <a:ext cx="4358878" cy="58578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525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168474"/>
            <a:ext cx="8229600" cy="93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809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Char char="•"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4472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Char char="•"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651073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Char char="•"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6526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64948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Char char="•"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349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7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450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1450" marR="0" lvl="1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75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14350" marR="0" lvl="3" indent="-635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57250" marR="0" lvl="5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0150" marR="0" lvl="7" indent="-635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400"/>
              <a:buFont typeface="Arial"/>
              <a:buNone/>
              <a:defRPr sz="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68474"/>
            <a:ext cx="8229600" cy="93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1450" marR="0" lvl="5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14350" marR="0" lvl="7" indent="-635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100137"/>
            <a:ext cx="8229600" cy="35939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38125" marR="0" lvl="0" indent="-14287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25711" marR="0" lvl="1" indent="-60186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3836" marR="0" lvl="2" indent="-598686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401961" marR="0" lvl="3" indent="-595511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0086" marR="0" lvl="4" indent="-59233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942975" marR="0" lvl="5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114425" marR="0" lvl="6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85875" marR="0" lvl="7" indent="-4762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457325" marR="0" lvl="8" indent="-41275" algn="l" rtl="0">
              <a:lnSpc>
                <a:spcPct val="90000"/>
              </a:lnSpc>
              <a:spcBef>
                <a:spcPts val="188"/>
              </a:spcBef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 descr="QNAP_LOGO_K70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1488" y="4620221"/>
            <a:ext cx="1229281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780859" y="476845"/>
            <a:ext cx="185738" cy="20478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1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84559" y="4569766"/>
            <a:ext cx="73819" cy="28800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-89297" y="3534966"/>
            <a:ext cx="9263658" cy="1678186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84559" y="295871"/>
            <a:ext cx="73819" cy="527447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9" name="Shape 159" descr="QNAP_LOGO_K70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71488" y="4620221"/>
            <a:ext cx="1229281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284559" y="4569766"/>
            <a:ext cx="73819" cy="28800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gif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1.png"/><Relationship Id="rId5" Type="http://schemas.openxmlformats.org/officeDocument/2006/relationships/image" Target="../media/image148.png"/><Relationship Id="rId4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6.png"/><Relationship Id="rId4" Type="http://schemas.openxmlformats.org/officeDocument/2006/relationships/image" Target="../media/image1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6.png"/><Relationship Id="rId15" Type="http://schemas.openxmlformats.org/officeDocument/2006/relationships/image" Target="../media/image187.png"/><Relationship Id="rId10" Type="http://schemas.openxmlformats.org/officeDocument/2006/relationships/image" Target="../media/image182.png"/><Relationship Id="rId4" Type="http://schemas.openxmlformats.org/officeDocument/2006/relationships/image" Target="../media/image169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9.png"/><Relationship Id="rId5" Type="http://schemas.openxmlformats.org/officeDocument/2006/relationships/image" Target="../media/image176.png"/><Relationship Id="rId4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 descr="46901881_xxl_01.jpg"/>
          <p:cNvPicPr preferRelativeResize="0"/>
          <p:nvPr/>
        </p:nvPicPr>
        <p:blipFill rotWithShape="1">
          <a:blip r:embed="rId3">
            <a:alphaModFix/>
          </a:blip>
          <a:srcRect t="2692" b="1916"/>
          <a:stretch/>
        </p:blipFill>
        <p:spPr>
          <a:xfrm>
            <a:off x="-45244" y="-47625"/>
            <a:ext cx="9235292" cy="519497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2999185" y="2729508"/>
            <a:ext cx="263128" cy="45244"/>
          </a:xfrm>
          <a:prstGeom prst="rect">
            <a:avLst/>
          </a:prstGeom>
          <a:solidFill>
            <a:srgbClr val="DE6A10"/>
          </a:solidFill>
          <a:ln>
            <a:noFill/>
          </a:ln>
          <a:effectLst>
            <a:outerShdw blurRad="38100" dist="25400" dir="5400000" algn="ctr" rotWithShape="0">
              <a:srgbClr val="000000">
                <a:alpha val="49803"/>
              </a:srgbClr>
            </a:outerShdw>
          </a:effectLst>
        </p:spPr>
        <p:txBody>
          <a:bodyPr wrap="square" lIns="14275" tIns="14275" rIns="14275" bIns="1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32" name="Shape 232" descr="QNAP_LOGO_K0.png"/>
          <p:cNvPicPr preferRelativeResize="0"/>
          <p:nvPr/>
        </p:nvPicPr>
        <p:blipFill rotWithShape="1">
          <a:blip r:embed="rId4">
            <a:alphaModFix/>
          </a:blip>
          <a:srcRect r="6012"/>
          <a:stretch/>
        </p:blipFill>
        <p:spPr>
          <a:xfrm>
            <a:off x="3397449" y="2427734"/>
            <a:ext cx="2448386" cy="56003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/>
          <p:nvPr/>
        </p:nvSpPr>
        <p:spPr>
          <a:xfrm>
            <a:off x="5937768" y="2729508"/>
            <a:ext cx="263128" cy="45244"/>
          </a:xfrm>
          <a:prstGeom prst="rect">
            <a:avLst/>
          </a:prstGeom>
          <a:solidFill>
            <a:srgbClr val="DE6A10"/>
          </a:solidFill>
          <a:ln>
            <a:noFill/>
          </a:ln>
          <a:effectLst>
            <a:outerShdw blurRad="38100" dist="25400" dir="5400000" algn="ctr" rotWithShape="0">
              <a:srgbClr val="000000">
                <a:alpha val="49803"/>
              </a:srgbClr>
            </a:outerShdw>
          </a:effectLst>
        </p:spPr>
        <p:txBody>
          <a:bodyPr wrap="square" lIns="14275" tIns="14275" rIns="14275" bIns="1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397449" y="2987764"/>
            <a:ext cx="2445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/>
                </a:solidFill>
                <a:latin typeface="Gill Sans" panose="020B0604020202020204" charset="0"/>
              </a:rPr>
              <a:t>2017.12.04</a:t>
            </a:r>
            <a:endParaRPr lang="zh-TW" altLang="en-US" dirty="0">
              <a:solidFill>
                <a:schemeClr val="bg1"/>
              </a:solidFill>
              <a:latin typeface="Gill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Shape 373"/>
          <p:cNvGrpSpPr/>
          <p:nvPr/>
        </p:nvGrpSpPr>
        <p:grpSpPr>
          <a:xfrm>
            <a:off x="-190288" y="-94655"/>
            <a:ext cx="9419418" cy="3616802"/>
            <a:chOff x="10092" y="0"/>
            <a:chExt cx="25121621" cy="9646385"/>
          </a:xfrm>
        </p:grpSpPr>
        <p:pic>
          <p:nvPicPr>
            <p:cNvPr id="374" name="Shape 374" descr="DJ2-small-filtered.jpeg"/>
            <p:cNvPicPr preferRelativeResize="0"/>
            <p:nvPr/>
          </p:nvPicPr>
          <p:blipFill rotWithShape="1">
            <a:blip r:embed="rId3">
              <a:alphaModFix/>
            </a:blip>
            <a:srcRect l="4074" t="28165" b="9522"/>
            <a:stretch/>
          </p:blipFill>
          <p:spPr>
            <a:xfrm flipH="1">
              <a:off x="3106723" y="0"/>
              <a:ext cx="22024990" cy="9646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Shape 375" descr="DJ2-small-filtered.jpeg"/>
            <p:cNvPicPr preferRelativeResize="0"/>
            <p:nvPr/>
          </p:nvPicPr>
          <p:blipFill rotWithShape="1">
            <a:blip r:embed="rId4">
              <a:alphaModFix/>
            </a:blip>
            <a:srcRect l="82285" t="32291" b="9763"/>
            <a:stretch/>
          </p:blipFill>
          <p:spPr>
            <a:xfrm flipH="1">
              <a:off x="10092" y="31572"/>
              <a:ext cx="4425879" cy="95901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Shape 376" descr="company profile_icon-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656" y="3921324"/>
            <a:ext cx="875190" cy="875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Shape 377"/>
          <p:cNvGrpSpPr/>
          <p:nvPr/>
        </p:nvGrpSpPr>
        <p:grpSpPr>
          <a:xfrm>
            <a:off x="2817019" y="1599605"/>
            <a:ext cx="876896" cy="297467"/>
            <a:chOff x="-1" y="0"/>
            <a:chExt cx="2336802" cy="793245"/>
          </a:xfrm>
        </p:grpSpPr>
        <p:sp>
          <p:nvSpPr>
            <p:cNvPr id="378" name="Shape 378"/>
            <p:cNvSpPr/>
            <p:nvPr/>
          </p:nvSpPr>
          <p:spPr>
            <a:xfrm>
              <a:off x="-1" y="0"/>
              <a:ext cx="2336802" cy="695325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>
              <a:off x="-1" y="68261"/>
              <a:ext cx="2336802" cy="7249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TVS-882</a:t>
              </a:r>
            </a:p>
          </p:txBody>
        </p:sp>
      </p:grpSp>
      <p:pic>
        <p:nvPicPr>
          <p:cNvPr id="380" name="Shape 380" descr="TVS-882(450W)_Front+Remote-Control.png"/>
          <p:cNvPicPr preferRelativeResize="0"/>
          <p:nvPr/>
        </p:nvPicPr>
        <p:blipFill rotWithShape="1">
          <a:blip r:embed="rId6">
            <a:alphaModFix/>
          </a:blip>
          <a:srcRect r="20728" b="4877"/>
          <a:stretch/>
        </p:blipFill>
        <p:spPr>
          <a:xfrm>
            <a:off x="27980" y="1215628"/>
            <a:ext cx="2897698" cy="21692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4901"/>
              </a:srgbClr>
            </a:outerShdw>
          </a:effectLst>
        </p:spPr>
      </p:pic>
      <p:sp>
        <p:nvSpPr>
          <p:cNvPr id="381" name="Shape 381"/>
          <p:cNvSpPr/>
          <p:nvPr/>
        </p:nvSpPr>
        <p:spPr>
          <a:xfrm>
            <a:off x="1643042" y="4252325"/>
            <a:ext cx="6669286" cy="63863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DJ2 Live is an exclusive live broadcasting platform based on a private cloud that supports up to 4K video live-stream broadcasts and stores all the videos on the private, secure, high-capacity QNAP NAS.</a:t>
            </a:r>
          </a:p>
        </p:txBody>
      </p:sp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1643042" y="3769531"/>
            <a:ext cx="5941814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4K live-stream broadcasts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Embracing live-streaming trends</a:t>
            </a:r>
          </a:p>
        </p:txBody>
      </p:sp>
      <p:pic>
        <p:nvPicPr>
          <p:cNvPr id="383" name="Shape 383" descr="DJ2_35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0364" y="2000246"/>
            <a:ext cx="578295" cy="57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 descr="QIoT-filtered.jpeg"/>
          <p:cNvPicPr preferRelativeResize="0"/>
          <p:nvPr/>
        </p:nvPicPr>
        <p:blipFill rotWithShape="1">
          <a:blip r:embed="rId3">
            <a:alphaModFix/>
          </a:blip>
          <a:srcRect t="16952" b="16953"/>
          <a:stretch/>
        </p:blipFill>
        <p:spPr>
          <a:xfrm>
            <a:off x="-160734" y="-140493"/>
            <a:ext cx="9296554" cy="367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Shape 389"/>
          <p:cNvGrpSpPr/>
          <p:nvPr/>
        </p:nvGrpSpPr>
        <p:grpSpPr>
          <a:xfrm>
            <a:off x="3138488" y="2772356"/>
            <a:ext cx="1031081" cy="297169"/>
            <a:chOff x="0" y="0"/>
            <a:chExt cx="2749550" cy="792453"/>
          </a:xfrm>
        </p:grpSpPr>
        <p:sp>
          <p:nvSpPr>
            <p:cNvPr id="390" name="Shape 390"/>
            <p:cNvSpPr/>
            <p:nvPr/>
          </p:nvSpPr>
          <p:spPr>
            <a:xfrm>
              <a:off x="0" y="0"/>
              <a:ext cx="2749550" cy="693738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3" y="67467"/>
              <a:ext cx="2489190" cy="7249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Snapshots</a:t>
              </a:r>
            </a:p>
          </p:txBody>
        </p:sp>
      </p:grpSp>
      <p:pic>
        <p:nvPicPr>
          <p:cNvPr id="392" name="Shape 392" descr="Io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053" y="3937136"/>
            <a:ext cx="1061804" cy="106180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1643042" y="3730228"/>
            <a:ext cx="5941814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Snapshots</a:t>
            </a: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data versioning and backup</a:t>
            </a:r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4028" y="285734"/>
            <a:ext cx="5704129" cy="28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/>
          <p:nvPr/>
        </p:nvSpPr>
        <p:spPr>
          <a:xfrm>
            <a:off x="1643042" y="4252325"/>
            <a:ext cx="6669286" cy="85408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Snapshots allow the server to record the State of the system atany time.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 the event of unexpected events in your system, you canrestore it to a previous state registered in the snapshot.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hape 400" descr="QIoT-filtered.jpeg"/>
          <p:cNvPicPr preferRelativeResize="0"/>
          <p:nvPr/>
        </p:nvPicPr>
        <p:blipFill rotWithShape="1">
          <a:blip r:embed="rId3">
            <a:alphaModFix/>
          </a:blip>
          <a:srcRect t="16952" b="16953"/>
          <a:stretch/>
        </p:blipFill>
        <p:spPr>
          <a:xfrm>
            <a:off x="-160734" y="-140493"/>
            <a:ext cx="9296554" cy="36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 descr="Io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656" y="3921324"/>
            <a:ext cx="875190" cy="87519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/>
          <p:nvPr/>
        </p:nvSpPr>
        <p:spPr>
          <a:xfrm>
            <a:off x="1679972" y="4267796"/>
            <a:ext cx="6669286" cy="83869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QIoT Suite provides easily-adoptable practical modules for developers, accelerating IoT development and services. QBoat (QTS IoT Server) helps connect and manage IoT devices and applications to provide a handy solution for the great potential industrial demands of IoT.</a:t>
            </a:r>
          </a:p>
        </p:txBody>
      </p:sp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1679972" y="3730228"/>
            <a:ext cx="5941814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Internet of Things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Private IoT cloud platform &amp; IoT server</a:t>
            </a:r>
          </a:p>
        </p:txBody>
      </p:sp>
      <p:grpSp>
        <p:nvGrpSpPr>
          <p:cNvPr id="404" name="Shape 404"/>
          <p:cNvGrpSpPr/>
          <p:nvPr/>
        </p:nvGrpSpPr>
        <p:grpSpPr>
          <a:xfrm>
            <a:off x="4420196" y="2967037"/>
            <a:ext cx="1031081" cy="297170"/>
            <a:chOff x="0" y="0"/>
            <a:chExt cx="2749550" cy="792452"/>
          </a:xfrm>
        </p:grpSpPr>
        <p:sp>
          <p:nvSpPr>
            <p:cNvPr id="405" name="Shape 405"/>
            <p:cNvSpPr/>
            <p:nvPr/>
          </p:nvSpPr>
          <p:spPr>
            <a:xfrm>
              <a:off x="0" y="0"/>
              <a:ext cx="2749550" cy="693738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>
              <a:off x="0" y="67469"/>
              <a:ext cx="2749550" cy="7249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QBoat</a:t>
              </a:r>
            </a:p>
          </p:txBody>
        </p:sp>
      </p:grpSp>
      <p:pic>
        <p:nvPicPr>
          <p:cNvPr id="407" name="Shape 407" descr="Qboat_front+SSD_0308.png"/>
          <p:cNvPicPr preferRelativeResize="0"/>
          <p:nvPr/>
        </p:nvPicPr>
        <p:blipFill rotWithShape="1">
          <a:blip r:embed="rId5">
            <a:alphaModFix/>
          </a:blip>
          <a:srcRect b="2339"/>
          <a:stretch/>
        </p:blipFill>
        <p:spPr>
          <a:xfrm>
            <a:off x="5097662" y="180975"/>
            <a:ext cx="3741087" cy="3283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hape 412" descr="41631081_xxl-filtered.jpeg"/>
          <p:cNvPicPr preferRelativeResize="0"/>
          <p:nvPr/>
        </p:nvPicPr>
        <p:blipFill rotWithShape="1">
          <a:blip r:embed="rId3">
            <a:alphaModFix/>
          </a:blip>
          <a:srcRect t="37408" b="10291"/>
          <a:stretch/>
        </p:blipFill>
        <p:spPr>
          <a:xfrm>
            <a:off x="-160734" y="-140493"/>
            <a:ext cx="9369095" cy="363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Shape 413"/>
          <p:cNvGrpSpPr/>
          <p:nvPr/>
        </p:nvGrpSpPr>
        <p:grpSpPr>
          <a:xfrm>
            <a:off x="4648796" y="2924175"/>
            <a:ext cx="1031081" cy="297170"/>
            <a:chOff x="0" y="0"/>
            <a:chExt cx="2749550" cy="792452"/>
          </a:xfrm>
        </p:grpSpPr>
        <p:sp>
          <p:nvSpPr>
            <p:cNvPr id="414" name="Shape 414"/>
            <p:cNvSpPr/>
            <p:nvPr/>
          </p:nvSpPr>
          <p:spPr>
            <a:xfrm>
              <a:off x="0" y="0"/>
              <a:ext cx="2749550" cy="693738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0" y="67469"/>
              <a:ext cx="2749550" cy="7249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TVS-882BR</a:t>
              </a:r>
            </a:p>
          </p:txBody>
        </p:sp>
      </p:grpSp>
      <p:pic>
        <p:nvPicPr>
          <p:cNvPr id="416" name="Shape 416" descr="blu-ray.png"/>
          <p:cNvPicPr preferRelativeResize="0"/>
          <p:nvPr/>
        </p:nvPicPr>
        <p:blipFill rotWithShape="1">
          <a:blip r:embed="rId4">
            <a:alphaModFix/>
          </a:blip>
          <a:srcRect l="10876" t="23340" r="22445" b="21953"/>
          <a:stretch/>
        </p:blipFill>
        <p:spPr>
          <a:xfrm>
            <a:off x="838796" y="614363"/>
            <a:ext cx="5157360" cy="24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 descr="TVS-882BR_右上角加裝光碟機_0308.png"/>
          <p:cNvPicPr preferRelativeResize="0"/>
          <p:nvPr/>
        </p:nvPicPr>
        <p:blipFill rotWithShape="1">
          <a:blip r:embed="rId5">
            <a:alphaModFix/>
          </a:blip>
          <a:srcRect b="4108"/>
          <a:stretch/>
        </p:blipFill>
        <p:spPr>
          <a:xfrm>
            <a:off x="5460206" y="1294209"/>
            <a:ext cx="3193489" cy="213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 descr="company profile_icon-0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656" y="3921324"/>
            <a:ext cx="875190" cy="87519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/>
          <p:nvPr/>
        </p:nvSpPr>
        <p:spPr>
          <a:xfrm>
            <a:off x="1679972" y="4267796"/>
            <a:ext cx="6669286" cy="63863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TVS-882BR features a 5.25" drive bay for installing optical disc drives, providing an extra method for transferring content from discs to the NAS or backing up NAS data to discs for multi-year data retention.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1679972" y="3730228"/>
            <a:ext cx="5941814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Blu-ray NAS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NAS with optical disc drive compatibility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357158" y="2000246"/>
            <a:ext cx="7680126" cy="50629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</a:t>
            </a:r>
            <a:r>
              <a:rPr lang="en-US" sz="3800">
                <a:latin typeface="Gill Sans"/>
                <a:ea typeface="Gill Sans"/>
                <a:cs typeface="Gill Sans"/>
                <a:sym typeface="Gill Sans"/>
              </a:rPr>
              <a:t>ew Models</a:t>
            </a:r>
          </a:p>
        </p:txBody>
      </p:sp>
      <p:grpSp>
        <p:nvGrpSpPr>
          <p:cNvPr id="426" name="Shape 426"/>
          <p:cNvGrpSpPr/>
          <p:nvPr/>
        </p:nvGrpSpPr>
        <p:grpSpPr>
          <a:xfrm>
            <a:off x="2222897" y="1545431"/>
            <a:ext cx="400050" cy="400646"/>
            <a:chOff x="0" y="0"/>
            <a:chExt cx="1066800" cy="1068388"/>
          </a:xfrm>
        </p:grpSpPr>
        <p:cxnSp>
          <p:nvCxnSpPr>
            <p:cNvPr id="427" name="Shape 427"/>
            <p:cNvCxnSpPr/>
            <p:nvPr/>
          </p:nvCxnSpPr>
          <p:spPr>
            <a:xfrm>
              <a:off x="0" y="7527"/>
              <a:ext cx="1066800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Shape 428"/>
            <p:cNvCxnSpPr/>
            <p:nvPr/>
          </p:nvCxnSpPr>
          <p:spPr>
            <a:xfrm rot="10800000" flipH="1">
              <a:off x="7179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9" name="Shape 429"/>
          <p:cNvGrpSpPr/>
          <p:nvPr/>
        </p:nvGrpSpPr>
        <p:grpSpPr>
          <a:xfrm>
            <a:off x="5760244" y="2197299"/>
            <a:ext cx="400646" cy="400645"/>
            <a:chOff x="-1" y="0"/>
            <a:chExt cx="1068389" cy="1068388"/>
          </a:xfrm>
        </p:grpSpPr>
        <p:cxnSp>
          <p:nvCxnSpPr>
            <p:cNvPr id="430" name="Shape 430"/>
            <p:cNvCxnSpPr/>
            <p:nvPr/>
          </p:nvCxnSpPr>
          <p:spPr>
            <a:xfrm rot="10800000">
              <a:off x="-1" y="1060859"/>
              <a:ext cx="1068389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Shape 431"/>
            <p:cNvCxnSpPr/>
            <p:nvPr/>
          </p:nvCxnSpPr>
          <p:spPr>
            <a:xfrm flipH="1">
              <a:off x="1061195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/>
        </p:nvSpPr>
        <p:spPr>
          <a:xfrm>
            <a:off x="451250" y="469200"/>
            <a:ext cx="5019300" cy="5310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TS-x77 </a:t>
            </a: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powered by</a:t>
            </a: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3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AMD Ryzen</a:t>
            </a: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994" y="1109068"/>
            <a:ext cx="1653371" cy="103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8892" y="1032868"/>
            <a:ext cx="1664878" cy="104101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/>
          <p:nvPr/>
        </p:nvSpPr>
        <p:spPr>
          <a:xfrm>
            <a:off x="6372821" y="3003947"/>
            <a:ext cx="2496145" cy="4613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TS-677-</a:t>
            </a:r>
            <a:r>
              <a:rPr lang="en-US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</p:txBody>
      </p:sp>
      <p:sp>
        <p:nvSpPr>
          <p:cNvPr id="440" name="Shape 440"/>
          <p:cNvSpPr/>
          <p:nvPr/>
        </p:nvSpPr>
        <p:spPr>
          <a:xfrm>
            <a:off x="3329583" y="3030140"/>
            <a:ext cx="2496145" cy="461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en-US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</p:txBody>
      </p:sp>
      <p:sp>
        <p:nvSpPr>
          <p:cNvPr id="441" name="Shape 441"/>
          <p:cNvSpPr/>
          <p:nvPr/>
        </p:nvSpPr>
        <p:spPr>
          <a:xfrm>
            <a:off x="3329583" y="3484960"/>
            <a:ext cx="2667595" cy="4613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en-US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261" y="1104305"/>
            <a:ext cx="1666067" cy="104160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/>
          <p:nvPr/>
        </p:nvSpPr>
        <p:spPr>
          <a:xfrm>
            <a:off x="194072" y="3050382"/>
            <a:ext cx="2839046" cy="4613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</p:txBody>
      </p:sp>
      <p:sp>
        <p:nvSpPr>
          <p:cNvPr id="444" name="Shape 444"/>
          <p:cNvSpPr/>
          <p:nvPr/>
        </p:nvSpPr>
        <p:spPr>
          <a:xfrm>
            <a:off x="273843" y="3932039"/>
            <a:ext cx="2839046" cy="461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</p:txBody>
      </p:sp>
      <p:sp>
        <p:nvSpPr>
          <p:cNvPr id="445" name="Shape 445"/>
          <p:cNvSpPr/>
          <p:nvPr/>
        </p:nvSpPr>
        <p:spPr>
          <a:xfrm>
            <a:off x="277415" y="3484959"/>
            <a:ext cx="2839046" cy="461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</a:p>
        </p:txBody>
      </p:sp>
      <p:pic>
        <p:nvPicPr>
          <p:cNvPr id="446" name="Shape 4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053" y="2175868"/>
            <a:ext cx="1613147" cy="650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8893" y="2175868"/>
            <a:ext cx="1613147" cy="650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98431" y="2180630"/>
            <a:ext cx="1628124" cy="656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451247" y="469199"/>
            <a:ext cx="3263714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TS-x77 </a:t>
            </a:r>
            <a:r>
              <a:rPr lang="en-US" sz="23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Rear overview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186910" y="3288893"/>
            <a:ext cx="13014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01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75"/>
              <a:buFont typeface="Arial"/>
              <a:buNone/>
            </a:pPr>
            <a:r>
              <a:rPr lang="en-US" i="0" u="none" strike="noStrike" cap="none">
                <a:solidFill>
                  <a:srgbClr val="595959"/>
                </a:solidFill>
              </a:rPr>
              <a:t>5 x USB 3.</a:t>
            </a:r>
            <a:r>
              <a:rPr lang="en-US">
                <a:solidFill>
                  <a:srgbClr val="595959"/>
                </a:solidFill>
              </a:rPr>
              <a:t>1 5G Gen 1</a:t>
            </a:r>
            <a:br>
              <a:rPr lang="en-US">
                <a:solidFill>
                  <a:srgbClr val="595959"/>
                </a:solidFill>
              </a:rPr>
            </a:br>
            <a:r>
              <a:rPr lang="en-US">
                <a:solidFill>
                  <a:srgbClr val="666666"/>
                </a:solidFill>
              </a:rPr>
              <a:t>Type-A</a:t>
            </a:r>
          </a:p>
        </p:txBody>
      </p:sp>
      <p:sp>
        <p:nvSpPr>
          <p:cNvPr id="455" name="Shape 455"/>
          <p:cNvSpPr txBox="1"/>
          <p:nvPr/>
        </p:nvSpPr>
        <p:spPr>
          <a:xfrm>
            <a:off x="186897" y="2988489"/>
            <a:ext cx="13206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 x GbE LAN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151030" y="1332624"/>
            <a:ext cx="174338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USB 3.1 Gen 2 </a:t>
            </a:r>
          </a:p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10G Type-A</a:t>
            </a:r>
          </a:p>
        </p:txBody>
      </p:sp>
      <p:sp>
        <p:nvSpPr>
          <p:cNvPr id="457" name="Shape 457"/>
          <p:cNvSpPr txBox="1"/>
          <p:nvPr/>
        </p:nvSpPr>
        <p:spPr>
          <a:xfrm>
            <a:off x="151030" y="1878774"/>
            <a:ext cx="1800199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USB 3.1 Gen 2 </a:t>
            </a:r>
          </a:p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10G Type-C</a:t>
            </a:r>
          </a:p>
        </p:txBody>
      </p:sp>
      <p:sp>
        <p:nvSpPr>
          <p:cNvPr id="458" name="Shape 458"/>
          <p:cNvSpPr txBox="1"/>
          <p:nvPr/>
        </p:nvSpPr>
        <p:spPr>
          <a:xfrm>
            <a:off x="151030" y="2453779"/>
            <a:ext cx="1800199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x Dynamic Mic In</a:t>
            </a:r>
          </a:p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Line out</a:t>
            </a:r>
          </a:p>
        </p:txBody>
      </p:sp>
      <p:sp>
        <p:nvSpPr>
          <p:cNvPr id="459" name="Shape 459"/>
          <p:cNvSpPr txBox="1"/>
          <p:nvPr/>
        </p:nvSpPr>
        <p:spPr>
          <a:xfrm>
            <a:off x="7559825" y="1295956"/>
            <a:ext cx="15841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PCIe 3.0 x16</a:t>
            </a:r>
          </a:p>
        </p:txBody>
      </p:sp>
      <p:sp>
        <p:nvSpPr>
          <p:cNvPr id="460" name="Shape 460"/>
          <p:cNvSpPr txBox="1"/>
          <p:nvPr/>
        </p:nvSpPr>
        <p:spPr>
          <a:xfrm>
            <a:off x="7559825" y="1834799"/>
            <a:ext cx="1440160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PCIe 3.0 x4</a:t>
            </a:r>
          </a:p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PCIe 2.0 x4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7643781" y="2423126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x speakers</a:t>
            </a:r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3">
            <a:alphaModFix/>
          </a:blip>
          <a:srcRect t="6920"/>
          <a:stretch/>
        </p:blipFill>
        <p:spPr>
          <a:xfrm>
            <a:off x="1582931" y="1000114"/>
            <a:ext cx="6536719" cy="380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/>
          <p:nvPr/>
        </p:nvSpPr>
        <p:spPr>
          <a:xfrm>
            <a:off x="2202120" y="1333526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3309999" y="1333526"/>
            <a:ext cx="1456847" cy="295272"/>
          </a:xfrm>
          <a:prstGeom prst="rect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2757337" y="2300684"/>
            <a:ext cx="264592" cy="759908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3171834" y="3475089"/>
            <a:ext cx="207248" cy="8980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/>
          <p:nvPr/>
        </p:nvSpPr>
        <p:spPr>
          <a:xfrm>
            <a:off x="3171834" y="2853344"/>
            <a:ext cx="483578" cy="621744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4219263" y="3665655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469" name="Shape 469"/>
          <p:cNvCxnSpPr/>
          <p:nvPr/>
        </p:nvCxnSpPr>
        <p:spPr>
          <a:xfrm>
            <a:off x="1544763" y="3571375"/>
            <a:ext cx="1594800" cy="402900"/>
          </a:xfrm>
          <a:prstGeom prst="bentConnector3">
            <a:avLst>
              <a:gd name="adj1" fmla="val 49998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70" name="Shape 470"/>
          <p:cNvCxnSpPr/>
          <p:nvPr/>
        </p:nvCxnSpPr>
        <p:spPr>
          <a:xfrm>
            <a:off x="1546168" y="3159971"/>
            <a:ext cx="1606200" cy="95700"/>
          </a:xfrm>
          <a:prstGeom prst="bentConnector3">
            <a:avLst>
              <a:gd name="adj1" fmla="val 49996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71" name="Shape 471"/>
          <p:cNvCxnSpPr/>
          <p:nvPr/>
        </p:nvCxnSpPr>
        <p:spPr>
          <a:xfrm>
            <a:off x="1848884" y="1628800"/>
            <a:ext cx="1684500" cy="1086300"/>
          </a:xfrm>
          <a:prstGeom prst="bentConnector3">
            <a:avLst>
              <a:gd name="adj1" fmla="val 107151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72" name="Shape 472"/>
          <p:cNvCxnSpPr/>
          <p:nvPr/>
        </p:nvCxnSpPr>
        <p:spPr>
          <a:xfrm>
            <a:off x="1894415" y="2676764"/>
            <a:ext cx="862800" cy="600"/>
          </a:xfrm>
          <a:prstGeom prst="bentConnector3">
            <a:avLst>
              <a:gd name="adj1" fmla="val 50007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73" name="Shape 473"/>
          <p:cNvSpPr/>
          <p:nvPr/>
        </p:nvSpPr>
        <p:spPr>
          <a:xfrm>
            <a:off x="3166015" y="2576610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3309999" y="2577014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6772252" y="3665655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476" name="Shape 476"/>
          <p:cNvCxnSpPr/>
          <p:nvPr/>
        </p:nvCxnSpPr>
        <p:spPr>
          <a:xfrm>
            <a:off x="1848884" y="2214159"/>
            <a:ext cx="1303500" cy="500700"/>
          </a:xfrm>
          <a:prstGeom prst="bentConnector3">
            <a:avLst>
              <a:gd name="adj1" fmla="val 95000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77" name="Shape 477"/>
          <p:cNvSpPr/>
          <p:nvPr/>
        </p:nvSpPr>
        <p:spPr>
          <a:xfrm>
            <a:off x="3171834" y="2300684"/>
            <a:ext cx="361537" cy="27633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Shape 478"/>
          <p:cNvCxnSpPr/>
          <p:nvPr/>
        </p:nvCxnSpPr>
        <p:spPr>
          <a:xfrm rot="10800000">
            <a:off x="2653791" y="1886108"/>
            <a:ext cx="4984500" cy="210300"/>
          </a:xfrm>
          <a:prstGeom prst="bentConnector3">
            <a:avLst>
              <a:gd name="adj1" fmla="val 100097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79" name="Shape 479"/>
          <p:cNvCxnSpPr/>
          <p:nvPr/>
        </p:nvCxnSpPr>
        <p:spPr>
          <a:xfrm flipH="1">
            <a:off x="4518681" y="2575793"/>
            <a:ext cx="3125100" cy="1081800"/>
          </a:xfrm>
          <a:prstGeom prst="bentConnector3">
            <a:avLst>
              <a:gd name="adj1" fmla="val 19646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80" name="Shape 480"/>
          <p:cNvCxnSpPr/>
          <p:nvPr/>
        </p:nvCxnSpPr>
        <p:spPr>
          <a:xfrm flipH="1">
            <a:off x="4766848" y="1454789"/>
            <a:ext cx="2876932" cy="22332"/>
          </a:xfrm>
          <a:prstGeom prst="straightConnector1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81" name="Shape 4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0338" y="4071948"/>
            <a:ext cx="1420186" cy="88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0338" y="3143254"/>
            <a:ext cx="1420186" cy="8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/>
        </p:nvSpPr>
        <p:spPr>
          <a:xfrm>
            <a:off x="451247" y="469199"/>
            <a:ext cx="6735818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TS-x77 </a:t>
            </a:r>
            <a:r>
              <a:rPr lang="en-US" sz="23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Optional 40GbE NIC for the speed of light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785786" y="1473473"/>
            <a:ext cx="33576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500"/>
              <a:buFont typeface="Arial"/>
              <a:buNone/>
            </a:pPr>
            <a:r>
              <a:rPr lang="en-US" sz="2000" b="1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40GbE</a:t>
            </a:r>
          </a:p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500"/>
              <a:buFont typeface="Arial"/>
              <a:buNone/>
            </a:pPr>
            <a:r>
              <a:rPr lang="en-US" sz="2000" b="1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i="0" u="none" strike="noStrike" cap="none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1900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64KB, seq. transfer</a:t>
            </a:r>
            <a:r>
              <a:rPr lang="en-US" sz="1900" i="0" u="none" strike="noStrike" cap="none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</p:txBody>
      </p:sp>
      <p:grpSp>
        <p:nvGrpSpPr>
          <p:cNvPr id="489" name="Shape 489"/>
          <p:cNvGrpSpPr/>
          <p:nvPr/>
        </p:nvGrpSpPr>
        <p:grpSpPr>
          <a:xfrm>
            <a:off x="502547" y="2426791"/>
            <a:ext cx="3357566" cy="614324"/>
            <a:chOff x="928662" y="1785932"/>
            <a:chExt cx="3357566" cy="614324"/>
          </a:xfrm>
        </p:grpSpPr>
        <p:sp>
          <p:nvSpPr>
            <p:cNvPr id="490" name="Shape 490"/>
            <p:cNvSpPr txBox="1"/>
            <p:nvPr/>
          </p:nvSpPr>
          <p:spPr>
            <a:xfrm>
              <a:off x="928662" y="2100256"/>
              <a:ext cx="6315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143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338"/>
                <a:buFont typeface="Arial"/>
                <a:buNone/>
              </a:pPr>
              <a:r>
                <a:rPr lang="en-US" sz="1350">
                  <a:solidFill>
                    <a:srgbClr val="9F5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</a:t>
              </a:r>
              <a:r>
                <a:rPr lang="en-US" sz="1350" b="0" i="0" u="none" strike="noStrike" cap="none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000</a:t>
              </a:r>
            </a:p>
          </p:txBody>
        </p:sp>
        <p:cxnSp>
          <p:nvCxnSpPr>
            <p:cNvPr id="491" name="Shape 491"/>
            <p:cNvCxnSpPr/>
            <p:nvPr/>
          </p:nvCxnSpPr>
          <p:spPr>
            <a:xfrm>
              <a:off x="1428728" y="178593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2" name="Shape 492"/>
          <p:cNvGrpSpPr/>
          <p:nvPr/>
        </p:nvGrpSpPr>
        <p:grpSpPr>
          <a:xfrm>
            <a:off x="502547" y="2908998"/>
            <a:ext cx="3357566" cy="614324"/>
            <a:chOff x="928662" y="1785932"/>
            <a:chExt cx="3357566" cy="614324"/>
          </a:xfrm>
        </p:grpSpPr>
        <p:sp>
          <p:nvSpPr>
            <p:cNvPr id="493" name="Shape 493"/>
            <p:cNvSpPr txBox="1"/>
            <p:nvPr/>
          </p:nvSpPr>
          <p:spPr>
            <a:xfrm>
              <a:off x="928662" y="2100256"/>
              <a:ext cx="6315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143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338"/>
                <a:buFont typeface="Arial"/>
                <a:buNone/>
              </a:pPr>
              <a:r>
                <a:rPr lang="en-US" sz="1350">
                  <a:solidFill>
                    <a:srgbClr val="9F5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15</a:t>
              </a:r>
              <a:r>
                <a:rPr lang="en-US" sz="1350" b="0" i="0" u="none" strike="noStrike" cap="none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00</a:t>
              </a:r>
            </a:p>
          </p:txBody>
        </p:sp>
        <p:cxnSp>
          <p:nvCxnSpPr>
            <p:cNvPr id="494" name="Shape 494"/>
            <p:cNvCxnSpPr/>
            <p:nvPr/>
          </p:nvCxnSpPr>
          <p:spPr>
            <a:xfrm>
              <a:off x="1428728" y="178593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5" name="Shape 495"/>
          <p:cNvCxnSpPr/>
          <p:nvPr/>
        </p:nvCxnSpPr>
        <p:spPr>
          <a:xfrm>
            <a:off x="1002613" y="3391205"/>
            <a:ext cx="2857500" cy="1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6" name="Shape 496"/>
          <p:cNvGrpSpPr/>
          <p:nvPr/>
        </p:nvGrpSpPr>
        <p:grpSpPr>
          <a:xfrm>
            <a:off x="502547" y="3730534"/>
            <a:ext cx="3357566" cy="300000"/>
            <a:chOff x="928662" y="1643056"/>
            <a:chExt cx="3357566" cy="300000"/>
          </a:xfrm>
        </p:grpSpPr>
        <p:sp>
          <p:nvSpPr>
            <p:cNvPr id="497" name="Shape 497"/>
            <p:cNvSpPr txBox="1"/>
            <p:nvPr/>
          </p:nvSpPr>
          <p:spPr>
            <a:xfrm>
              <a:off x="928662" y="1643056"/>
              <a:ext cx="4887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143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338"/>
                <a:buFont typeface="Arial"/>
                <a:buNone/>
              </a:pPr>
              <a:r>
                <a:rPr lang="en-US" sz="1350" b="0" i="0" u="none" strike="noStrike" cap="none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 0</a:t>
              </a:r>
            </a:p>
          </p:txBody>
        </p:sp>
        <p:cxnSp>
          <p:nvCxnSpPr>
            <p:cNvPr id="498" name="Shape 498"/>
            <p:cNvCxnSpPr/>
            <p:nvPr/>
          </p:nvCxnSpPr>
          <p:spPr>
            <a:xfrm>
              <a:off x="1428728" y="178593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9" name="Shape 499"/>
          <p:cNvSpPr/>
          <p:nvPr/>
        </p:nvSpPr>
        <p:spPr>
          <a:xfrm>
            <a:off x="1431236" y="2552947"/>
            <a:ext cx="571500" cy="1320600"/>
          </a:xfrm>
          <a:prstGeom prst="rect">
            <a:avLst/>
          </a:prstGeom>
          <a:solidFill>
            <a:srgbClr val="9F5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2574261" y="2583923"/>
            <a:ext cx="571500" cy="128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 txBox="1"/>
          <p:nvPr/>
        </p:nvSpPr>
        <p:spPr>
          <a:xfrm>
            <a:off x="1145476" y="3968524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50"/>
              <a:buFont typeface="Arial"/>
              <a:buNone/>
            </a:pPr>
            <a:r>
              <a:rPr lang="en-US" sz="1000" b="1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Read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2288496" y="3944848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50"/>
              <a:buFont typeface="Arial"/>
              <a:buNone/>
            </a:pPr>
            <a:r>
              <a:rPr lang="en-US" sz="1000" b="1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Write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1145489" y="2538476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4114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2299946" y="2580203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4109</a:t>
            </a:r>
          </a:p>
        </p:txBody>
      </p:sp>
      <p:sp>
        <p:nvSpPr>
          <p:cNvPr id="505" name="Shape 505"/>
          <p:cNvSpPr/>
          <p:nvPr/>
        </p:nvSpPr>
        <p:spPr>
          <a:xfrm>
            <a:off x="1714479" y="4286262"/>
            <a:ext cx="2857521" cy="8572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00"/>
              <a:buFont typeface="Arial"/>
              <a:buNone/>
            </a:pPr>
            <a:r>
              <a:rPr lang="en-US" sz="800">
                <a:solidFill>
                  <a:srgbClr val="8282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Tested in QNAP Labs. Figures may vary by environments.</a:t>
            </a:r>
          </a:p>
          <a:p>
            <a:pPr marL="0" marR="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00"/>
              <a:buFont typeface="Arial"/>
              <a:buNone/>
            </a:pPr>
            <a:r>
              <a:rPr lang="en-US" sz="800" b="1">
                <a:solidFill>
                  <a:srgbClr val="8282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 environment</a:t>
            </a:r>
            <a:r>
              <a:rPr lang="en-US" sz="800" b="1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NAS: TS-1277-1700-32G with QTS 4.3.4</a:t>
            </a:r>
          </a:p>
          <a:p>
            <a:pPr marL="0" marR="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00"/>
              <a:buFont typeface="Arial"/>
              <a:buNone/>
            </a:pP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Volume type: RAID </a:t>
            </a:r>
            <a:r>
              <a:rPr lang="en-US" sz="800">
                <a:solidFill>
                  <a:srgbClr val="8282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; 12 x Intel S3500 240GB SSDs (SSDSC2BB240G4) </a:t>
            </a:r>
          </a:p>
        </p:txBody>
      </p:sp>
      <p:sp>
        <p:nvSpPr>
          <p:cNvPr id="506" name="Shape 506"/>
          <p:cNvSpPr/>
          <p:nvPr/>
        </p:nvSpPr>
        <p:spPr>
          <a:xfrm>
            <a:off x="5143504" y="4286262"/>
            <a:ext cx="3279072" cy="6760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00"/>
              <a:buFont typeface="Arial"/>
              <a:buNone/>
            </a:pPr>
            <a:r>
              <a:rPr lang="en-US" sz="800" b="1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Client PC:</a:t>
            </a: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en-US" sz="800" b="0" i="0" u="none" strike="noStrike" cap="none" baseline="3000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Core™ i7-4770 3.40GHz CPU; 16GB RAM; QNAP </a:t>
            </a:r>
            <a:r>
              <a:rPr lang="en-US" sz="800">
                <a:solidFill>
                  <a:srgbClr val="8282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LAN-40G2SF-MLX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">
                <a:solidFill>
                  <a:srgbClr val="8282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0GbE NIC ; Windows</a:t>
            </a:r>
            <a:r>
              <a:rPr lang="en-US" sz="800" baseline="30000">
                <a:solidFill>
                  <a:srgbClr val="8282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® 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10 64-bit, IO Meter w/ 2 w</a:t>
            </a:r>
            <a:r>
              <a:rPr lang="en-US" sz="800">
                <a:solidFill>
                  <a:srgbClr val="8282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orkers</a:t>
            </a:r>
          </a:p>
        </p:txBody>
      </p:sp>
      <p:pic>
        <p:nvPicPr>
          <p:cNvPr id="507" name="Shape 507" descr="LAN-40G2SF-MLX正面.png"/>
          <p:cNvPicPr preferRelativeResize="0"/>
          <p:nvPr/>
        </p:nvPicPr>
        <p:blipFill rotWithShape="1">
          <a:blip r:embed="rId3">
            <a:alphaModFix/>
          </a:blip>
          <a:srcRect t="8575" b="8566"/>
          <a:stretch/>
        </p:blipFill>
        <p:spPr>
          <a:xfrm rot="1864031">
            <a:off x="387127" y="1314289"/>
            <a:ext cx="1137532" cy="70792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 txBox="1"/>
          <p:nvPr/>
        </p:nvSpPr>
        <p:spPr>
          <a:xfrm>
            <a:off x="502547" y="2283915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14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338"/>
              <a:buFont typeface="Arial"/>
              <a:buNone/>
            </a:pPr>
            <a:r>
              <a:rPr lang="en-US" sz="1350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45</a:t>
            </a:r>
            <a:r>
              <a:rPr lang="en-US" sz="1350" b="0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5340264" y="1341966"/>
            <a:ext cx="3518015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500"/>
              <a:buFont typeface="Arial"/>
              <a:buNone/>
            </a:pPr>
            <a:r>
              <a:rPr lang="en-US" sz="2000" b="1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40GbE </a:t>
            </a:r>
          </a:p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1900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64KB, encrypted seq. transfer</a:t>
            </a:r>
            <a:r>
              <a:rPr lang="en-US" sz="1900" i="0" u="none" strike="noStrike" cap="none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</p:txBody>
      </p:sp>
      <p:grpSp>
        <p:nvGrpSpPr>
          <p:cNvPr id="510" name="Shape 510"/>
          <p:cNvGrpSpPr/>
          <p:nvPr/>
        </p:nvGrpSpPr>
        <p:grpSpPr>
          <a:xfrm>
            <a:off x="4844951" y="2458141"/>
            <a:ext cx="3357566" cy="614324"/>
            <a:chOff x="928662" y="1785932"/>
            <a:chExt cx="3357566" cy="614324"/>
          </a:xfrm>
        </p:grpSpPr>
        <p:sp>
          <p:nvSpPr>
            <p:cNvPr id="511" name="Shape 511"/>
            <p:cNvSpPr txBox="1"/>
            <p:nvPr/>
          </p:nvSpPr>
          <p:spPr>
            <a:xfrm>
              <a:off x="928662" y="2100256"/>
              <a:ext cx="6315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143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338"/>
                <a:buFont typeface="Arial"/>
                <a:buNone/>
              </a:pPr>
              <a:r>
                <a:rPr lang="en-US" sz="1350">
                  <a:solidFill>
                    <a:srgbClr val="9F5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</a:t>
              </a:r>
              <a:r>
                <a:rPr lang="en-US" sz="1350" b="0" i="0" u="none" strike="noStrike" cap="none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000</a:t>
              </a:r>
            </a:p>
          </p:txBody>
        </p:sp>
        <p:cxnSp>
          <p:nvCxnSpPr>
            <p:cNvPr id="512" name="Shape 512"/>
            <p:cNvCxnSpPr/>
            <p:nvPr/>
          </p:nvCxnSpPr>
          <p:spPr>
            <a:xfrm>
              <a:off x="1428728" y="178593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3" name="Shape 513"/>
          <p:cNvGrpSpPr/>
          <p:nvPr/>
        </p:nvGrpSpPr>
        <p:grpSpPr>
          <a:xfrm>
            <a:off x="4844951" y="2940348"/>
            <a:ext cx="3357566" cy="614324"/>
            <a:chOff x="928662" y="1785932"/>
            <a:chExt cx="3357566" cy="614324"/>
          </a:xfrm>
        </p:grpSpPr>
        <p:sp>
          <p:nvSpPr>
            <p:cNvPr id="514" name="Shape 514"/>
            <p:cNvSpPr txBox="1"/>
            <p:nvPr/>
          </p:nvSpPr>
          <p:spPr>
            <a:xfrm>
              <a:off x="928662" y="2100256"/>
              <a:ext cx="6315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143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338"/>
                <a:buFont typeface="Arial"/>
                <a:buNone/>
              </a:pPr>
              <a:r>
                <a:rPr lang="en-US" sz="1350">
                  <a:solidFill>
                    <a:srgbClr val="9F5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15</a:t>
              </a:r>
              <a:r>
                <a:rPr lang="en-US" sz="1350" b="0" i="0" u="none" strike="noStrike" cap="none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00</a:t>
              </a:r>
            </a:p>
          </p:txBody>
        </p:sp>
        <p:cxnSp>
          <p:nvCxnSpPr>
            <p:cNvPr id="515" name="Shape 515"/>
            <p:cNvCxnSpPr/>
            <p:nvPr/>
          </p:nvCxnSpPr>
          <p:spPr>
            <a:xfrm>
              <a:off x="1428728" y="178593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16" name="Shape 516"/>
          <p:cNvCxnSpPr/>
          <p:nvPr/>
        </p:nvCxnSpPr>
        <p:spPr>
          <a:xfrm>
            <a:off x="5345017" y="3422555"/>
            <a:ext cx="2857500" cy="1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7" name="Shape 517"/>
          <p:cNvGrpSpPr/>
          <p:nvPr/>
        </p:nvGrpSpPr>
        <p:grpSpPr>
          <a:xfrm>
            <a:off x="4844951" y="3761884"/>
            <a:ext cx="3357566" cy="300000"/>
            <a:chOff x="928662" y="1643056"/>
            <a:chExt cx="3357566" cy="300000"/>
          </a:xfrm>
        </p:grpSpPr>
        <p:sp>
          <p:nvSpPr>
            <p:cNvPr id="518" name="Shape 518"/>
            <p:cNvSpPr txBox="1"/>
            <p:nvPr/>
          </p:nvSpPr>
          <p:spPr>
            <a:xfrm>
              <a:off x="928662" y="1643056"/>
              <a:ext cx="4887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143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338"/>
                <a:buFont typeface="Arial"/>
                <a:buNone/>
              </a:pPr>
              <a:r>
                <a:rPr lang="en-US" sz="1350" b="0" i="0" u="none" strike="noStrike" cap="none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 0</a:t>
              </a:r>
            </a:p>
          </p:txBody>
        </p:sp>
        <p:cxnSp>
          <p:nvCxnSpPr>
            <p:cNvPr id="519" name="Shape 519"/>
            <p:cNvCxnSpPr/>
            <p:nvPr/>
          </p:nvCxnSpPr>
          <p:spPr>
            <a:xfrm>
              <a:off x="1428728" y="178593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0" name="Shape 520"/>
          <p:cNvSpPr/>
          <p:nvPr/>
        </p:nvSpPr>
        <p:spPr>
          <a:xfrm>
            <a:off x="5773640" y="2583930"/>
            <a:ext cx="571500" cy="1320600"/>
          </a:xfrm>
          <a:prstGeom prst="rect">
            <a:avLst/>
          </a:prstGeom>
          <a:solidFill>
            <a:srgbClr val="9F5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6916665" y="2834214"/>
            <a:ext cx="571500" cy="1070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 txBox="1"/>
          <p:nvPr/>
        </p:nvSpPr>
        <p:spPr>
          <a:xfrm>
            <a:off x="5453555" y="3960086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50"/>
              <a:buFont typeface="Arial"/>
              <a:buNone/>
            </a:pPr>
            <a:r>
              <a:rPr lang="en-US" sz="1000" b="1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Read</a:t>
            </a:r>
          </a:p>
        </p:txBody>
      </p:sp>
      <p:sp>
        <p:nvSpPr>
          <p:cNvPr id="523" name="Shape 523"/>
          <p:cNvSpPr txBox="1"/>
          <p:nvPr/>
        </p:nvSpPr>
        <p:spPr>
          <a:xfrm>
            <a:off x="6635675" y="3953636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50"/>
              <a:buFont typeface="Arial"/>
              <a:buNone/>
            </a:pPr>
            <a:r>
              <a:rPr lang="en-US" sz="1000" b="1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Write</a:t>
            </a:r>
          </a:p>
        </p:txBody>
      </p:sp>
      <p:sp>
        <p:nvSpPr>
          <p:cNvPr id="524" name="Shape 524"/>
          <p:cNvSpPr txBox="1"/>
          <p:nvPr/>
        </p:nvSpPr>
        <p:spPr>
          <a:xfrm>
            <a:off x="5487893" y="2643188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3882</a:t>
            </a:r>
          </a:p>
        </p:txBody>
      </p:sp>
      <p:sp>
        <p:nvSpPr>
          <p:cNvPr id="525" name="Shape 525"/>
          <p:cNvSpPr txBox="1"/>
          <p:nvPr/>
        </p:nvSpPr>
        <p:spPr>
          <a:xfrm>
            <a:off x="6635675" y="2889152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3262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4844951" y="2315265"/>
            <a:ext cx="6315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14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338"/>
              <a:buFont typeface="Arial"/>
              <a:buNone/>
            </a:pPr>
            <a:r>
              <a:rPr lang="en-US" sz="1350">
                <a:solidFill>
                  <a:srgbClr val="9F5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45</a:t>
            </a:r>
            <a:r>
              <a:rPr lang="en-US" sz="1350" b="0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</a:p>
        </p:txBody>
      </p:sp>
      <p:pic>
        <p:nvPicPr>
          <p:cNvPr id="527" name="Shape 527" descr="LAN-40G2SF-MLX正面.png"/>
          <p:cNvPicPr preferRelativeResize="0"/>
          <p:nvPr/>
        </p:nvPicPr>
        <p:blipFill rotWithShape="1">
          <a:blip r:embed="rId3">
            <a:alphaModFix/>
          </a:blip>
          <a:srcRect t="8575" b="8566"/>
          <a:stretch/>
        </p:blipFill>
        <p:spPr>
          <a:xfrm rot="1864031">
            <a:off x="4316217" y="1314287"/>
            <a:ext cx="1137532" cy="70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370284" y="469199"/>
            <a:ext cx="7500451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TS-453BT3-8G </a:t>
            </a:r>
            <a:r>
              <a:rPr lang="en-US" sz="23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A 4-bay NAS server with Thunderbolt 3</a:t>
            </a:r>
          </a:p>
        </p:txBody>
      </p:sp>
      <p:pic>
        <p:nvPicPr>
          <p:cNvPr id="533" name="Shape 533" descr="C:\Users\Coco Chiang\Desktop\20170911直播母版16比9\TS-453BT3_元素\TS-453BT3_封面_PPT元素\元素\HDM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785" y="1714467"/>
            <a:ext cx="1424728" cy="31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 descr="C:\Users\Coco Chiang\Desktop\20170911直播母版16比9\TS-453BT3_元素\TS-453BT3_封面_PPT元素\元素\Thunderbol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572" y="1285863"/>
            <a:ext cx="1842434" cy="428607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Shape 535"/>
          <p:cNvSpPr txBox="1"/>
          <p:nvPr/>
        </p:nvSpPr>
        <p:spPr>
          <a:xfrm>
            <a:off x="6558587" y="1106576"/>
            <a:ext cx="2228400" cy="1107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4-core </a:t>
            </a:r>
            <a:r>
              <a:rPr lang="en-US" sz="3200" b="1">
                <a:solidFill>
                  <a:srgbClr val="0133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1.5</a:t>
            </a:r>
            <a:r>
              <a:rPr lang="en-US" sz="1800">
                <a:solidFill>
                  <a:srgbClr val="0133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1800">
                <a:solidFill>
                  <a:srgbClr val="002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GHz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Max</a:t>
            </a:r>
            <a:r>
              <a:rPr lang="en-US" sz="180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3200" b="1">
                <a:solidFill>
                  <a:srgbClr val="0133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2.3</a:t>
            </a:r>
            <a:r>
              <a:rPr lang="en-US" sz="180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1800">
                <a:solidFill>
                  <a:srgbClr val="002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GHz</a:t>
            </a:r>
          </a:p>
        </p:txBody>
      </p:sp>
      <p:grpSp>
        <p:nvGrpSpPr>
          <p:cNvPr id="536" name="Shape 536"/>
          <p:cNvGrpSpPr/>
          <p:nvPr/>
        </p:nvGrpSpPr>
        <p:grpSpPr>
          <a:xfrm>
            <a:off x="3471870" y="1007146"/>
            <a:ext cx="3328985" cy="1097704"/>
            <a:chOff x="3571868" y="1115002"/>
            <a:chExt cx="3329521" cy="1097691"/>
          </a:xfrm>
        </p:grpSpPr>
        <p:pic>
          <p:nvPicPr>
            <p:cNvPr id="537" name="Shape 537" descr="C:\Users\Coco Chiang\Desktop\20170911直播母版16比9\TS-453BT3_元素\TS-453BT3_封面_PPT元素\元素\intel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02290" y="1329313"/>
              <a:ext cx="659676" cy="660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Shape 538"/>
            <p:cNvSpPr txBox="1"/>
            <p:nvPr/>
          </p:nvSpPr>
          <p:spPr>
            <a:xfrm>
              <a:off x="4314928" y="1115002"/>
              <a:ext cx="2586461" cy="10976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25075" tIns="162525" rIns="325075" bIns="162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13360"/>
                  </a:solidFill>
                  <a:latin typeface="Arial"/>
                  <a:ea typeface="Arial"/>
                  <a:cs typeface="Arial"/>
                  <a:sym typeface="Arial"/>
                </a:rPr>
                <a:t>J3455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206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Apollo Lake SoC</a:t>
              </a:r>
            </a:p>
          </p:txBody>
        </p:sp>
        <p:sp>
          <p:nvSpPr>
            <p:cNvPr id="539" name="Shape 539"/>
            <p:cNvSpPr/>
            <p:nvPr/>
          </p:nvSpPr>
          <p:spPr>
            <a:xfrm>
              <a:off x="3571868" y="1115002"/>
              <a:ext cx="914547" cy="914389"/>
            </a:xfrm>
            <a:prstGeom prst="halfFrame">
              <a:avLst>
                <a:gd name="adj1" fmla="val 8333"/>
                <a:gd name="adj2" fmla="val 8333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243800" tIns="121850" rIns="243800" bIns="121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Shape 540"/>
          <p:cNvSpPr/>
          <p:nvPr/>
        </p:nvSpPr>
        <p:spPr>
          <a:xfrm rot="10800000">
            <a:off x="7753168" y="1361917"/>
            <a:ext cx="856200" cy="855600"/>
          </a:xfrm>
          <a:prstGeom prst="halfFrame">
            <a:avLst>
              <a:gd name="adj1" fmla="val 8333"/>
              <a:gd name="adj2" fmla="val 8333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Shape 541" descr="D:\工作進行中\20170911直播母版16比9\直播ppt元素\TS-453BT3_元素\TS-453BT3_W1000機圖\TS-453BT3-Left-angle-of-elevation+Control 拷貝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2051" y="2422836"/>
            <a:ext cx="3155621" cy="197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 descr="10G-儀表板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928949"/>
            <a:ext cx="1772246" cy="1355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Shape 543"/>
          <p:cNvGrpSpPr/>
          <p:nvPr/>
        </p:nvGrpSpPr>
        <p:grpSpPr>
          <a:xfrm>
            <a:off x="2059771" y="1285866"/>
            <a:ext cx="1083469" cy="899693"/>
            <a:chOff x="7072330" y="3214692"/>
            <a:chExt cx="1285884" cy="1142475"/>
          </a:xfrm>
        </p:grpSpPr>
        <p:pic>
          <p:nvPicPr>
            <p:cNvPr id="544" name="Shape 544" descr="icon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143768" y="3214692"/>
              <a:ext cx="1105424" cy="1142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" name="Shape 545"/>
            <p:cNvSpPr/>
            <p:nvPr/>
          </p:nvSpPr>
          <p:spPr>
            <a:xfrm>
              <a:off x="7072330" y="3929075"/>
              <a:ext cx="1285884" cy="3322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M.2 SSD </a:t>
              </a:r>
            </a:p>
          </p:txBody>
        </p:sp>
      </p:grpSp>
      <p:grpSp>
        <p:nvGrpSpPr>
          <p:cNvPr id="546" name="Shape 546"/>
          <p:cNvGrpSpPr/>
          <p:nvPr/>
        </p:nvGrpSpPr>
        <p:grpSpPr>
          <a:xfrm>
            <a:off x="4357686" y="2474947"/>
            <a:ext cx="4075759" cy="2525695"/>
            <a:chOff x="242046" y="1841888"/>
            <a:chExt cx="4075759" cy="2525695"/>
          </a:xfrm>
        </p:grpSpPr>
        <p:sp>
          <p:nvSpPr>
            <p:cNvPr id="547" name="Shape 547"/>
            <p:cNvSpPr txBox="1"/>
            <p:nvPr/>
          </p:nvSpPr>
          <p:spPr>
            <a:xfrm>
              <a:off x="476418" y="2161036"/>
              <a:ext cx="5812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540</a:t>
              </a:r>
            </a:p>
          </p:txBody>
        </p:sp>
        <p:cxnSp>
          <p:nvCxnSpPr>
            <p:cNvPr id="548" name="Shape 548"/>
            <p:cNvCxnSpPr/>
            <p:nvPr/>
          </p:nvCxnSpPr>
          <p:spPr>
            <a:xfrm>
              <a:off x="849941" y="2288074"/>
              <a:ext cx="3398546" cy="1889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549" name="Shape 549"/>
            <p:cNvSpPr txBox="1"/>
            <p:nvPr/>
          </p:nvSpPr>
          <p:spPr>
            <a:xfrm>
              <a:off x="476418" y="2734617"/>
              <a:ext cx="5812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360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849941" y="2861654"/>
              <a:ext cx="3398546" cy="1889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551" name="Shape 551"/>
            <p:cNvSpPr txBox="1"/>
            <p:nvPr/>
          </p:nvSpPr>
          <p:spPr>
            <a:xfrm>
              <a:off x="490331" y="3308198"/>
              <a:ext cx="5812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180</a:t>
              </a:r>
            </a:p>
          </p:txBody>
        </p:sp>
        <p:cxnSp>
          <p:nvCxnSpPr>
            <p:cNvPr id="552" name="Shape 552"/>
            <p:cNvCxnSpPr/>
            <p:nvPr/>
          </p:nvCxnSpPr>
          <p:spPr>
            <a:xfrm>
              <a:off x="849941" y="3435235"/>
              <a:ext cx="3398546" cy="1889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553" name="Shape 553"/>
            <p:cNvSpPr txBox="1"/>
            <p:nvPr/>
          </p:nvSpPr>
          <p:spPr>
            <a:xfrm>
              <a:off x="490331" y="3881776"/>
              <a:ext cx="58120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 0</a:t>
              </a:r>
            </a:p>
          </p:txBody>
        </p:sp>
        <p:cxnSp>
          <p:nvCxnSpPr>
            <p:cNvPr id="554" name="Shape 554"/>
            <p:cNvCxnSpPr/>
            <p:nvPr/>
          </p:nvCxnSpPr>
          <p:spPr>
            <a:xfrm>
              <a:off x="849941" y="4008813"/>
              <a:ext cx="3398546" cy="1889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555" name="Shape 555"/>
            <p:cNvSpPr/>
            <p:nvPr/>
          </p:nvSpPr>
          <p:spPr>
            <a:xfrm>
              <a:off x="1359724" y="2173086"/>
              <a:ext cx="679709" cy="183572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2719142" y="2958903"/>
              <a:ext cx="679709" cy="104990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57" name="Shape 557"/>
            <p:cNvSpPr txBox="1"/>
            <p:nvPr/>
          </p:nvSpPr>
          <p:spPr>
            <a:xfrm>
              <a:off x="928662" y="4090596"/>
              <a:ext cx="1500299" cy="276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Read</a:t>
              </a:r>
            </a:p>
          </p:txBody>
        </p:sp>
        <p:sp>
          <p:nvSpPr>
            <p:cNvPr id="558" name="Shape 558"/>
            <p:cNvSpPr txBox="1"/>
            <p:nvPr/>
          </p:nvSpPr>
          <p:spPr>
            <a:xfrm>
              <a:off x="2293924" y="4081246"/>
              <a:ext cx="1554152" cy="276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Write</a:t>
              </a:r>
            </a:p>
          </p:txBody>
        </p:sp>
        <p:sp>
          <p:nvSpPr>
            <p:cNvPr id="559" name="Shape 559"/>
            <p:cNvSpPr txBox="1"/>
            <p:nvPr/>
          </p:nvSpPr>
          <p:spPr>
            <a:xfrm>
              <a:off x="1019868" y="2232394"/>
              <a:ext cx="1359418" cy="3693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514</a:t>
              </a:r>
            </a:p>
          </p:txBody>
        </p:sp>
        <p:sp>
          <p:nvSpPr>
            <p:cNvPr id="560" name="Shape 560"/>
            <p:cNvSpPr txBox="1"/>
            <p:nvPr/>
          </p:nvSpPr>
          <p:spPr>
            <a:xfrm>
              <a:off x="2379287" y="2946774"/>
              <a:ext cx="1359418" cy="3693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356</a:t>
              </a:r>
            </a:p>
          </p:txBody>
        </p:sp>
        <p:sp>
          <p:nvSpPr>
            <p:cNvPr id="561" name="Shape 561"/>
            <p:cNvSpPr txBox="1"/>
            <p:nvPr/>
          </p:nvSpPr>
          <p:spPr>
            <a:xfrm>
              <a:off x="407831" y="4068596"/>
              <a:ext cx="73514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(MB/s)</a:t>
              </a:r>
            </a:p>
          </p:txBody>
        </p:sp>
        <p:sp>
          <p:nvSpPr>
            <p:cNvPr id="562" name="Shape 562"/>
            <p:cNvSpPr txBox="1"/>
            <p:nvPr/>
          </p:nvSpPr>
          <p:spPr>
            <a:xfrm>
              <a:off x="242046" y="1841888"/>
              <a:ext cx="4075759" cy="3693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206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MacBook Pro w/ AJA System Test Tool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/>
        </p:nvSpPr>
        <p:spPr>
          <a:xfrm>
            <a:off x="489346" y="332184"/>
            <a:ext cx="11155015" cy="496290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TS-453BT3 </a:t>
            </a:r>
            <a:r>
              <a:rPr lang="en-US" sz="20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Front Side</a:t>
            </a:r>
          </a:p>
        </p:txBody>
      </p:sp>
      <p:pic>
        <p:nvPicPr>
          <p:cNvPr id="568" name="Shape 568" descr="開鎖.png"/>
          <p:cNvPicPr preferRelativeResize="0"/>
          <p:nvPr/>
        </p:nvPicPr>
        <p:blipFill rotWithShape="1">
          <a:blip r:embed="rId3">
            <a:alphaModFix/>
          </a:blip>
          <a:srcRect l="16463" t="-2658" r="11390" b="5619"/>
          <a:stretch/>
        </p:blipFill>
        <p:spPr>
          <a:xfrm>
            <a:off x="496150" y="1548307"/>
            <a:ext cx="2044774" cy="345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7451" y="1718792"/>
            <a:ext cx="3353787" cy="3357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Shape 570"/>
          <p:cNvGrpSpPr/>
          <p:nvPr/>
        </p:nvGrpSpPr>
        <p:grpSpPr>
          <a:xfrm>
            <a:off x="6370901" y="2200519"/>
            <a:ext cx="2415974" cy="321805"/>
            <a:chOff x="5491194" y="1964193"/>
            <a:chExt cx="2415974" cy="321805"/>
          </a:xfrm>
        </p:grpSpPr>
        <p:sp>
          <p:nvSpPr>
            <p:cNvPr id="571" name="Shape 571"/>
            <p:cNvSpPr txBox="1"/>
            <p:nvPr/>
          </p:nvSpPr>
          <p:spPr>
            <a:xfrm>
              <a:off x="6062697" y="1964193"/>
              <a:ext cx="1844471" cy="3218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Power button</a:t>
              </a:r>
            </a:p>
          </p:txBody>
        </p:sp>
        <p:cxnSp>
          <p:nvCxnSpPr>
            <p:cNvPr id="572" name="Shape 572"/>
            <p:cNvCxnSpPr/>
            <p:nvPr/>
          </p:nvCxnSpPr>
          <p:spPr>
            <a:xfrm rot="10800000">
              <a:off x="5491194" y="2137407"/>
              <a:ext cx="571503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73" name="Shape 573"/>
          <p:cNvGrpSpPr/>
          <p:nvPr/>
        </p:nvGrpSpPr>
        <p:grpSpPr>
          <a:xfrm>
            <a:off x="6370902" y="2664340"/>
            <a:ext cx="3130353" cy="429488"/>
            <a:chOff x="5491195" y="2428014"/>
            <a:chExt cx="3130353" cy="429488"/>
          </a:xfrm>
        </p:grpSpPr>
        <p:sp>
          <p:nvSpPr>
            <p:cNvPr id="574" name="Shape 574"/>
            <p:cNvSpPr txBox="1"/>
            <p:nvPr/>
          </p:nvSpPr>
          <p:spPr>
            <a:xfrm>
              <a:off x="6062697" y="2428014"/>
              <a:ext cx="2558851" cy="429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LEDs w/ adjustable brightness: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Drive、Status、LAN、USB  </a:t>
              </a:r>
            </a:p>
          </p:txBody>
        </p:sp>
        <p:cxnSp>
          <p:nvCxnSpPr>
            <p:cNvPr id="575" name="Shape 575"/>
            <p:cNvCxnSpPr/>
            <p:nvPr/>
          </p:nvCxnSpPr>
          <p:spPr>
            <a:xfrm rot="10800000">
              <a:off x="5491195" y="2637474"/>
              <a:ext cx="571503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76" name="Shape 576"/>
          <p:cNvGrpSpPr/>
          <p:nvPr/>
        </p:nvGrpSpPr>
        <p:grpSpPr>
          <a:xfrm>
            <a:off x="6308923" y="4022522"/>
            <a:ext cx="3335175" cy="436651"/>
            <a:chOff x="5808824" y="3786196"/>
            <a:chExt cx="3335175" cy="436651"/>
          </a:xfrm>
        </p:grpSpPr>
        <p:sp>
          <p:nvSpPr>
            <p:cNvPr id="577" name="Shape 577"/>
            <p:cNvSpPr txBox="1"/>
            <p:nvPr/>
          </p:nvSpPr>
          <p:spPr>
            <a:xfrm>
              <a:off x="6475424" y="3786196"/>
              <a:ext cx="2668575" cy="3117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USB 3.1 Gen 1 &amp; copy button</a:t>
              </a:r>
            </a:p>
          </p:txBody>
        </p:sp>
        <p:cxnSp>
          <p:nvCxnSpPr>
            <p:cNvPr id="578" name="Shape 578"/>
            <p:cNvCxnSpPr>
              <a:stCxn id="577" idx="1"/>
            </p:cNvCxnSpPr>
            <p:nvPr/>
          </p:nvCxnSpPr>
          <p:spPr>
            <a:xfrm flipH="1">
              <a:off x="5808824" y="3942048"/>
              <a:ext cx="666600" cy="280800"/>
            </a:xfrm>
            <a:prstGeom prst="bentConnector3">
              <a:avLst>
                <a:gd name="adj1" fmla="val 125027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79" name="Shape 579"/>
          <p:cNvGrpSpPr/>
          <p:nvPr/>
        </p:nvGrpSpPr>
        <p:grpSpPr>
          <a:xfrm>
            <a:off x="1905941" y="4352669"/>
            <a:ext cx="1347710" cy="669437"/>
            <a:chOff x="1405842" y="4116343"/>
            <a:chExt cx="1347710" cy="669437"/>
          </a:xfrm>
        </p:grpSpPr>
        <p:sp>
          <p:nvSpPr>
            <p:cNvPr id="580" name="Shape 580"/>
            <p:cNvSpPr txBox="1"/>
            <p:nvPr/>
          </p:nvSpPr>
          <p:spPr>
            <a:xfrm>
              <a:off x="1405842" y="4381976"/>
              <a:ext cx="1347710" cy="403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Lockable cover</a:t>
              </a:r>
            </a:p>
          </p:txBody>
        </p:sp>
        <p:cxnSp>
          <p:nvCxnSpPr>
            <p:cNvPr id="581" name="Shape 581"/>
            <p:cNvCxnSpPr/>
            <p:nvPr/>
          </p:nvCxnSpPr>
          <p:spPr>
            <a:xfrm rot="10800000">
              <a:off x="1518504" y="4116343"/>
              <a:ext cx="1" cy="305637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82" name="Shape 582"/>
          <p:cNvGrpSpPr/>
          <p:nvPr/>
        </p:nvGrpSpPr>
        <p:grpSpPr>
          <a:xfrm>
            <a:off x="1491267" y="1503397"/>
            <a:ext cx="3381994" cy="1435621"/>
            <a:chOff x="991168" y="1267071"/>
            <a:chExt cx="3381994" cy="1435621"/>
          </a:xfrm>
        </p:grpSpPr>
        <p:sp>
          <p:nvSpPr>
            <p:cNvPr id="583" name="Shape 583"/>
            <p:cNvSpPr txBox="1"/>
            <p:nvPr/>
          </p:nvSpPr>
          <p:spPr>
            <a:xfrm>
              <a:off x="991168" y="1267071"/>
              <a:ext cx="3381994" cy="2230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4 x 3.5”/ 2.5”SATA 6Gb/s HDD/SSD slots</a:t>
              </a:r>
            </a:p>
          </p:txBody>
        </p:sp>
        <p:cxnSp>
          <p:nvCxnSpPr>
            <p:cNvPr id="584" name="Shape 584"/>
            <p:cNvCxnSpPr/>
            <p:nvPr/>
          </p:nvCxnSpPr>
          <p:spPr>
            <a:xfrm>
              <a:off x="2268646" y="2692967"/>
              <a:ext cx="882762" cy="9725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585" name="Shape 585"/>
            <p:cNvCxnSpPr/>
            <p:nvPr/>
          </p:nvCxnSpPr>
          <p:spPr>
            <a:xfrm rot="10800000">
              <a:off x="2263613" y="1593346"/>
              <a:ext cx="2" cy="1107126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6" name="Shape 586"/>
          <p:cNvGrpSpPr/>
          <p:nvPr/>
        </p:nvGrpSpPr>
        <p:grpSpPr>
          <a:xfrm>
            <a:off x="5258367" y="1500180"/>
            <a:ext cx="3957136" cy="664953"/>
            <a:chOff x="4378660" y="1263854"/>
            <a:chExt cx="3957136" cy="664953"/>
          </a:xfrm>
        </p:grpSpPr>
        <p:sp>
          <p:nvSpPr>
            <p:cNvPr id="587" name="Shape 587"/>
            <p:cNvSpPr txBox="1"/>
            <p:nvPr/>
          </p:nvSpPr>
          <p:spPr>
            <a:xfrm>
              <a:off x="4378660" y="1263854"/>
              <a:ext cx="3957136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OLED status display &amp; capacitive touch buttons</a:t>
              </a:r>
            </a:p>
          </p:txBody>
        </p:sp>
        <p:cxnSp>
          <p:nvCxnSpPr>
            <p:cNvPr id="588" name="Shape 588"/>
            <p:cNvCxnSpPr/>
            <p:nvPr/>
          </p:nvCxnSpPr>
          <p:spPr>
            <a:xfrm rot="-5400000" flipH="1">
              <a:off x="4429124" y="1714493"/>
              <a:ext cx="428628" cy="1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89" name="Shape 589"/>
          <p:cNvGrpSpPr/>
          <p:nvPr/>
        </p:nvGrpSpPr>
        <p:grpSpPr>
          <a:xfrm>
            <a:off x="6023211" y="3308142"/>
            <a:ext cx="3406606" cy="928694"/>
            <a:chOff x="5143504" y="3071816"/>
            <a:chExt cx="3406606" cy="928694"/>
          </a:xfrm>
        </p:grpSpPr>
        <p:sp>
          <p:nvSpPr>
            <p:cNvPr id="590" name="Shape 590"/>
            <p:cNvSpPr txBox="1"/>
            <p:nvPr/>
          </p:nvSpPr>
          <p:spPr>
            <a:xfrm>
              <a:off x="6000760" y="3071816"/>
              <a:ext cx="2549350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10101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 x Thunderbolt 3 ports</a:t>
              </a:r>
            </a:p>
          </p:txBody>
        </p:sp>
        <p:cxnSp>
          <p:nvCxnSpPr>
            <p:cNvPr id="591" name="Shape 591"/>
            <p:cNvCxnSpPr>
              <a:endCxn id="592" idx="0"/>
            </p:cNvCxnSpPr>
            <p:nvPr/>
          </p:nvCxnSpPr>
          <p:spPr>
            <a:xfrm flipH="1">
              <a:off x="5322099" y="3216306"/>
              <a:ext cx="770700" cy="195600"/>
            </a:xfrm>
            <a:prstGeom prst="bentConnector2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92" name="Shape 592"/>
            <p:cNvSpPr/>
            <p:nvPr/>
          </p:nvSpPr>
          <p:spPr>
            <a:xfrm>
              <a:off x="5143504" y="3411906"/>
              <a:ext cx="357190" cy="588604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24B9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 descr="13512970_xxl.jpg"/>
          <p:cNvPicPr preferRelativeResize="0"/>
          <p:nvPr/>
        </p:nvPicPr>
        <p:blipFill rotWithShape="1">
          <a:blip r:embed="rId3">
            <a:alphaModFix/>
          </a:blip>
          <a:srcRect t="5850" b="5848"/>
          <a:stretch/>
        </p:blipFill>
        <p:spPr>
          <a:xfrm>
            <a:off x="-27384" y="0"/>
            <a:ext cx="5780717" cy="510428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6215074" y="571486"/>
            <a:ext cx="2550378" cy="59247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About QNAP</a:t>
            </a:r>
          </a:p>
        </p:txBody>
      </p:sp>
      <p:sp>
        <p:nvSpPr>
          <p:cNvPr id="240" name="Shape 240"/>
          <p:cNvSpPr/>
          <p:nvPr/>
        </p:nvSpPr>
        <p:spPr>
          <a:xfrm>
            <a:off x="5552480" y="1676996"/>
            <a:ext cx="476250" cy="47625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5552480" y="2514600"/>
            <a:ext cx="476250" cy="47625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5552480" y="3285530"/>
            <a:ext cx="476250" cy="47625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5552480" y="4056459"/>
            <a:ext cx="476250" cy="476250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44" name="Shape 244" descr="company profile_icon_overview-1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9630" y="3328392"/>
            <a:ext cx="380898" cy="38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 descr="company profile_icon_overview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9630" y="2581275"/>
            <a:ext cx="380898" cy="38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 descr="company profile_icon_overview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00105" y="1724621"/>
            <a:ext cx="380898" cy="38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 rot="-5400000">
            <a:off x="8397478" y="736402"/>
            <a:ext cx="73819" cy="527447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48" name="Shape 248" descr="company profile_icon_overview-1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62005" y="4104084"/>
            <a:ext cx="380898" cy="38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6234113" y="1794862"/>
            <a:ext cx="2424708" cy="346249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u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Innovative software development and IoT integration applications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6226373" y="2571750"/>
            <a:ext cx="2224683" cy="346249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u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Complete portfolio from development and hardware design to manufacturing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6226373" y="3429006"/>
            <a:ext cx="2224683" cy="346249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u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Global market allocation – 20 offices in 14 Countries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6028725" y="1214425"/>
            <a:ext cx="2373600" cy="2154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u="none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rPr>
              <a:t>Leading network-attached storage provider </a:t>
            </a:r>
          </a:p>
        </p:txBody>
      </p:sp>
      <p:sp>
        <p:nvSpPr>
          <p:cNvPr id="254" name="Shape 254"/>
          <p:cNvSpPr/>
          <p:nvPr/>
        </p:nvSpPr>
        <p:spPr>
          <a:xfrm>
            <a:off x="6143636" y="4071948"/>
            <a:ext cx="3000364" cy="738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Meets market expectations by supplying a complete portfolio of computer-based applications to apply in different fields including IoT</a:t>
            </a:r>
            <a:r>
              <a:rPr lang="en-US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US" sz="1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private/hybrid/public cloud and more</a:t>
            </a:r>
            <a:r>
              <a:rPr lang="en-US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311944" y="357188"/>
            <a:ext cx="8520113" cy="7143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TS-453BT3 Rear Side</a:t>
            </a:r>
          </a:p>
        </p:txBody>
      </p:sp>
      <p:sp>
        <p:nvSpPr>
          <p:cNvPr id="598" name="Shape 598"/>
          <p:cNvSpPr/>
          <p:nvPr/>
        </p:nvSpPr>
        <p:spPr>
          <a:xfrm>
            <a:off x="410779" y="432386"/>
            <a:ext cx="6018609" cy="496290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TS-453BT3 </a:t>
            </a:r>
            <a:r>
              <a:rPr lang="en-US" sz="20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Rear Side</a:t>
            </a: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9825" y="1428742"/>
            <a:ext cx="3353787" cy="3357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0" name="Shape 600"/>
          <p:cNvGrpSpPr/>
          <p:nvPr/>
        </p:nvGrpSpPr>
        <p:grpSpPr>
          <a:xfrm>
            <a:off x="5817363" y="2700175"/>
            <a:ext cx="2579874" cy="677096"/>
            <a:chOff x="5817363" y="2700175"/>
            <a:chExt cx="2579874" cy="677096"/>
          </a:xfrm>
        </p:grpSpPr>
        <p:sp>
          <p:nvSpPr>
            <p:cNvPr id="601" name="Shape 601"/>
            <p:cNvSpPr txBox="1"/>
            <p:nvPr/>
          </p:nvSpPr>
          <p:spPr>
            <a:xfrm>
              <a:off x="6742617" y="2700175"/>
              <a:ext cx="1654620" cy="6770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l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12 cm high reliability double ball bearing quiet fan</a:t>
              </a:r>
            </a:p>
          </p:txBody>
        </p:sp>
        <p:cxnSp>
          <p:nvCxnSpPr>
            <p:cNvPr id="602" name="Shape 602"/>
            <p:cNvCxnSpPr/>
            <p:nvPr/>
          </p:nvCxnSpPr>
          <p:spPr>
            <a:xfrm rot="10800000">
              <a:off x="5817363" y="2921223"/>
              <a:ext cx="972014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03" name="Shape 603"/>
          <p:cNvGrpSpPr/>
          <p:nvPr/>
        </p:nvGrpSpPr>
        <p:grpSpPr>
          <a:xfrm>
            <a:off x="818207" y="4275256"/>
            <a:ext cx="2506923" cy="307764"/>
            <a:chOff x="818207" y="4275256"/>
            <a:chExt cx="2506923" cy="307764"/>
          </a:xfrm>
        </p:grpSpPr>
        <p:sp>
          <p:nvSpPr>
            <p:cNvPr id="604" name="Shape 604"/>
            <p:cNvSpPr txBox="1"/>
            <p:nvPr/>
          </p:nvSpPr>
          <p:spPr>
            <a:xfrm>
              <a:off x="818207" y="4275256"/>
              <a:ext cx="1824967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DC 12V power input</a:t>
              </a:r>
            </a:p>
          </p:txBody>
        </p:sp>
        <p:cxnSp>
          <p:nvCxnSpPr>
            <p:cNvPr id="605" name="Shape 605"/>
            <p:cNvCxnSpPr/>
            <p:nvPr/>
          </p:nvCxnSpPr>
          <p:spPr>
            <a:xfrm rot="10800000" flipH="1">
              <a:off x="2643174" y="4416537"/>
              <a:ext cx="681956" cy="12601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06" name="Shape 606"/>
          <p:cNvGrpSpPr/>
          <p:nvPr/>
        </p:nvGrpSpPr>
        <p:grpSpPr>
          <a:xfrm>
            <a:off x="17140" y="3571882"/>
            <a:ext cx="3911918" cy="714380"/>
            <a:chOff x="17140" y="3571882"/>
            <a:chExt cx="3911918" cy="714380"/>
          </a:xfrm>
        </p:grpSpPr>
        <p:sp>
          <p:nvSpPr>
            <p:cNvPr id="607" name="Shape 607"/>
            <p:cNvSpPr txBox="1"/>
            <p:nvPr/>
          </p:nvSpPr>
          <p:spPr>
            <a:xfrm>
              <a:off x="17140" y="3916904"/>
              <a:ext cx="2626034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 x Gigabit LAN port</a:t>
              </a:r>
            </a:p>
          </p:txBody>
        </p:sp>
        <p:cxnSp>
          <p:nvCxnSpPr>
            <p:cNvPr id="608" name="Shape 608"/>
            <p:cNvCxnSpPr>
              <a:endCxn id="609" idx="2"/>
            </p:cNvCxnSpPr>
            <p:nvPr/>
          </p:nvCxnSpPr>
          <p:spPr>
            <a:xfrm>
              <a:off x="2643201" y="4072062"/>
              <a:ext cx="1178700" cy="214200"/>
            </a:xfrm>
            <a:prstGeom prst="bentConnector4">
              <a:avLst>
                <a:gd name="adj1" fmla="val 45455"/>
                <a:gd name="adj2" fmla="val 11289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609" name="Shape 609"/>
            <p:cNvSpPr/>
            <p:nvPr/>
          </p:nvSpPr>
          <p:spPr>
            <a:xfrm>
              <a:off x="3714744" y="3571882"/>
              <a:ext cx="214314" cy="714380"/>
            </a:xfrm>
            <a:prstGeom prst="rect">
              <a:avLst/>
            </a:prstGeom>
            <a:noFill/>
            <a:ln w="12700" cap="flat" cmpd="sng">
              <a:solidFill>
                <a:srgbClr val="024B9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610" name="Shape 610"/>
          <p:cNvGrpSpPr/>
          <p:nvPr/>
        </p:nvGrpSpPr>
        <p:grpSpPr>
          <a:xfrm>
            <a:off x="560516" y="3143254"/>
            <a:ext cx="3154228" cy="357190"/>
            <a:chOff x="560516" y="3143254"/>
            <a:chExt cx="3154228" cy="357190"/>
          </a:xfrm>
        </p:grpSpPr>
        <p:sp>
          <p:nvSpPr>
            <p:cNvPr id="611" name="Shape 611"/>
            <p:cNvSpPr txBox="1"/>
            <p:nvPr/>
          </p:nvSpPr>
          <p:spPr>
            <a:xfrm>
              <a:off x="560516" y="3172110"/>
              <a:ext cx="2082658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 x 4K HDMI v1.4b output</a:t>
              </a:r>
            </a:p>
          </p:txBody>
        </p:sp>
        <p:cxnSp>
          <p:nvCxnSpPr>
            <p:cNvPr id="612" name="Shape 612"/>
            <p:cNvCxnSpPr/>
            <p:nvPr/>
          </p:nvCxnSpPr>
          <p:spPr>
            <a:xfrm>
              <a:off x="2643174" y="3286130"/>
              <a:ext cx="723907" cy="9524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613" name="Shape 613"/>
            <p:cNvSpPr/>
            <p:nvPr/>
          </p:nvSpPr>
          <p:spPr>
            <a:xfrm>
              <a:off x="3357554" y="3143254"/>
              <a:ext cx="357190" cy="357190"/>
            </a:xfrm>
            <a:prstGeom prst="rect">
              <a:avLst/>
            </a:prstGeom>
            <a:noFill/>
            <a:ln w="12700" cap="flat" cmpd="sng">
              <a:solidFill>
                <a:srgbClr val="024B9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614" name="Shape 614"/>
          <p:cNvGrpSpPr/>
          <p:nvPr/>
        </p:nvGrpSpPr>
        <p:grpSpPr>
          <a:xfrm>
            <a:off x="900732" y="3560876"/>
            <a:ext cx="2814012" cy="725386"/>
            <a:chOff x="900732" y="3560876"/>
            <a:chExt cx="2814012" cy="725386"/>
          </a:xfrm>
        </p:grpSpPr>
        <p:sp>
          <p:nvSpPr>
            <p:cNvPr id="615" name="Shape 615"/>
            <p:cNvSpPr txBox="1"/>
            <p:nvPr/>
          </p:nvSpPr>
          <p:spPr>
            <a:xfrm>
              <a:off x="900732" y="3560876"/>
              <a:ext cx="1742442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4 x USB 3.1 Gen 1</a:t>
              </a:r>
            </a:p>
          </p:txBody>
        </p:sp>
        <p:cxnSp>
          <p:nvCxnSpPr>
            <p:cNvPr id="616" name="Shape 616"/>
            <p:cNvCxnSpPr>
              <a:stCxn id="615" idx="3"/>
            </p:cNvCxnSpPr>
            <p:nvPr/>
          </p:nvCxnSpPr>
          <p:spPr>
            <a:xfrm>
              <a:off x="2643174" y="3714758"/>
              <a:ext cx="714300" cy="150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617" name="Shape 617"/>
            <p:cNvSpPr/>
            <p:nvPr/>
          </p:nvSpPr>
          <p:spPr>
            <a:xfrm>
              <a:off x="3357554" y="3571882"/>
              <a:ext cx="357190" cy="714380"/>
            </a:xfrm>
            <a:prstGeom prst="rect">
              <a:avLst/>
            </a:prstGeom>
            <a:noFill/>
            <a:ln w="12700" cap="flat" cmpd="sng">
              <a:solidFill>
                <a:srgbClr val="024B9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618" name="Shape 618"/>
          <p:cNvGrpSpPr/>
          <p:nvPr/>
        </p:nvGrpSpPr>
        <p:grpSpPr>
          <a:xfrm>
            <a:off x="562790" y="2804533"/>
            <a:ext cx="2804291" cy="307764"/>
            <a:chOff x="562790" y="2804533"/>
            <a:chExt cx="2804291" cy="307764"/>
          </a:xfrm>
        </p:grpSpPr>
        <p:sp>
          <p:nvSpPr>
            <p:cNvPr id="619" name="Shape 619"/>
            <p:cNvSpPr txBox="1"/>
            <p:nvPr/>
          </p:nvSpPr>
          <p:spPr>
            <a:xfrm>
              <a:off x="562790" y="2804533"/>
              <a:ext cx="2080384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 x 3.5mm line out</a:t>
              </a:r>
            </a:p>
          </p:txBody>
        </p:sp>
        <p:cxnSp>
          <p:nvCxnSpPr>
            <p:cNvPr id="620" name="Shape 620"/>
            <p:cNvCxnSpPr/>
            <p:nvPr/>
          </p:nvCxnSpPr>
          <p:spPr>
            <a:xfrm>
              <a:off x="2643174" y="2990854"/>
              <a:ext cx="723907" cy="9524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21" name="Shape 621"/>
          <p:cNvGrpSpPr/>
          <p:nvPr/>
        </p:nvGrpSpPr>
        <p:grpSpPr>
          <a:xfrm>
            <a:off x="274758" y="2357436"/>
            <a:ext cx="3368548" cy="428628"/>
            <a:chOff x="274758" y="2357436"/>
            <a:chExt cx="3368548" cy="428628"/>
          </a:xfrm>
        </p:grpSpPr>
        <p:sp>
          <p:nvSpPr>
            <p:cNvPr id="622" name="Shape 622"/>
            <p:cNvSpPr txBox="1"/>
            <p:nvPr/>
          </p:nvSpPr>
          <p:spPr>
            <a:xfrm>
              <a:off x="274758" y="2395610"/>
              <a:ext cx="2368416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 x 3.5mm dynamic Mic In</a:t>
              </a:r>
            </a:p>
          </p:txBody>
        </p:sp>
        <p:cxnSp>
          <p:nvCxnSpPr>
            <p:cNvPr id="623" name="Shape 623"/>
            <p:cNvCxnSpPr/>
            <p:nvPr/>
          </p:nvCxnSpPr>
          <p:spPr>
            <a:xfrm>
              <a:off x="2620270" y="2543639"/>
              <a:ext cx="723907" cy="9524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624" name="Shape 624"/>
            <p:cNvSpPr/>
            <p:nvPr/>
          </p:nvSpPr>
          <p:spPr>
            <a:xfrm>
              <a:off x="3357554" y="2357436"/>
              <a:ext cx="285752" cy="428628"/>
            </a:xfrm>
            <a:prstGeom prst="rect">
              <a:avLst/>
            </a:prstGeom>
            <a:noFill/>
            <a:ln w="12700" cap="flat" cmpd="sng">
              <a:solidFill>
                <a:srgbClr val="024B9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625" name="Shape 625"/>
          <p:cNvGrpSpPr/>
          <p:nvPr/>
        </p:nvGrpSpPr>
        <p:grpSpPr>
          <a:xfrm>
            <a:off x="586503" y="1242301"/>
            <a:ext cx="3251582" cy="757945"/>
            <a:chOff x="586503" y="1242301"/>
            <a:chExt cx="3251582" cy="757945"/>
          </a:xfrm>
        </p:grpSpPr>
        <p:sp>
          <p:nvSpPr>
            <p:cNvPr id="626" name="Shape 626"/>
            <p:cNvSpPr txBox="1"/>
            <p:nvPr/>
          </p:nvSpPr>
          <p:spPr>
            <a:xfrm>
              <a:off x="586503" y="1242301"/>
              <a:ext cx="2056671" cy="6770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 x M.2 2280 SATA SSD </a:t>
              </a:r>
            </a:p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Slots &amp; 1 x 10GBASE-T </a:t>
              </a:r>
            </a:p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Port (PCIe 2.0 x 2 slot)</a:t>
              </a:r>
            </a:p>
          </p:txBody>
        </p:sp>
        <p:cxnSp>
          <p:nvCxnSpPr>
            <p:cNvPr id="627" name="Shape 627"/>
            <p:cNvCxnSpPr/>
            <p:nvPr/>
          </p:nvCxnSpPr>
          <p:spPr>
            <a:xfrm>
              <a:off x="2587920" y="1539453"/>
              <a:ext cx="1250165" cy="460793"/>
            </a:xfrm>
            <a:prstGeom prst="bentConnector3">
              <a:avLst>
                <a:gd name="adj1" fmla="val 99005"/>
              </a:avLst>
            </a:prstGeom>
            <a:noFill/>
            <a:ln w="19050" cap="flat" cmpd="sng">
              <a:solidFill>
                <a:srgbClr val="024B9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28" name="Shape 628"/>
          <p:cNvGrpSpPr/>
          <p:nvPr/>
        </p:nvGrpSpPr>
        <p:grpSpPr>
          <a:xfrm>
            <a:off x="5932122" y="1579253"/>
            <a:ext cx="3283348" cy="849051"/>
            <a:chOff x="5932122" y="1579253"/>
            <a:chExt cx="3283348" cy="849051"/>
          </a:xfrm>
        </p:grpSpPr>
        <p:sp>
          <p:nvSpPr>
            <p:cNvPr id="629" name="Shape 629"/>
            <p:cNvSpPr txBox="1"/>
            <p:nvPr/>
          </p:nvSpPr>
          <p:spPr>
            <a:xfrm>
              <a:off x="6697159" y="1579253"/>
              <a:ext cx="2518311" cy="492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l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 watt seaker + </a:t>
              </a:r>
            </a:p>
            <a:p>
              <a:pPr marL="0" marR="0" lvl="0" indent="-76200" algn="l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T.I. amplifier</a:t>
              </a:r>
            </a:p>
          </p:txBody>
        </p:sp>
        <p:cxnSp>
          <p:nvCxnSpPr>
            <p:cNvPr id="630" name="Shape 630"/>
            <p:cNvCxnSpPr/>
            <p:nvPr/>
          </p:nvCxnSpPr>
          <p:spPr>
            <a:xfrm rot="10800000">
              <a:off x="5932122" y="2070095"/>
              <a:ext cx="857255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631" name="Shape 631"/>
            <p:cNvSpPr txBox="1"/>
            <p:nvPr/>
          </p:nvSpPr>
          <p:spPr>
            <a:xfrm>
              <a:off x="6638748" y="1928808"/>
              <a:ext cx="1928826" cy="4994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11430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System status alert</a:t>
              </a:r>
            </a:p>
            <a:p>
              <a:pPr marL="11430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Music playback</a:t>
              </a:r>
            </a:p>
          </p:txBody>
        </p:sp>
      </p:grpSp>
      <p:grpSp>
        <p:nvGrpSpPr>
          <p:cNvPr id="632" name="Shape 632"/>
          <p:cNvGrpSpPr/>
          <p:nvPr/>
        </p:nvGrpSpPr>
        <p:grpSpPr>
          <a:xfrm>
            <a:off x="611658" y="2053964"/>
            <a:ext cx="3184051" cy="449848"/>
            <a:chOff x="611658" y="2053964"/>
            <a:chExt cx="3184051" cy="449848"/>
          </a:xfrm>
        </p:grpSpPr>
        <p:sp>
          <p:nvSpPr>
            <p:cNvPr id="633" name="Shape 633"/>
            <p:cNvSpPr txBox="1"/>
            <p:nvPr/>
          </p:nvSpPr>
          <p:spPr>
            <a:xfrm>
              <a:off x="611658" y="2053964"/>
              <a:ext cx="2031516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50" rIns="121900" bIns="60950" anchor="t" anchorCtr="0">
              <a:noAutofit/>
            </a:bodyPr>
            <a:lstStyle/>
            <a:p>
              <a:pPr marL="0" marR="0" lvl="0" indent="-76200" algn="r" rtl="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1200"/>
                <a:buFont typeface="Helvetica Neue Light"/>
                <a:buNone/>
              </a:pPr>
              <a:r>
                <a:rPr lang="en-US" sz="1200">
                  <a:solidFill>
                    <a:srgbClr val="29292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Kensington security slot</a:t>
              </a:r>
            </a:p>
          </p:txBody>
        </p:sp>
        <p:cxnSp>
          <p:nvCxnSpPr>
            <p:cNvPr id="634" name="Shape 634"/>
            <p:cNvCxnSpPr/>
            <p:nvPr/>
          </p:nvCxnSpPr>
          <p:spPr>
            <a:xfrm flipH="1">
              <a:off x="3795180" y="2269612"/>
              <a:ext cx="529" cy="23420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635" name="Shape 635"/>
            <p:cNvCxnSpPr/>
            <p:nvPr/>
          </p:nvCxnSpPr>
          <p:spPr>
            <a:xfrm>
              <a:off x="2590993" y="2249811"/>
              <a:ext cx="1203857" cy="12871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/>
        </p:nvSpPr>
        <p:spPr>
          <a:xfrm>
            <a:off x="428596" y="432386"/>
            <a:ext cx="6018609" cy="496290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TS-453BT3 </a:t>
            </a:r>
            <a:r>
              <a:rPr lang="en-US" sz="20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Cross-platform Collaboration</a:t>
            </a:r>
          </a:p>
        </p:txBody>
      </p:sp>
      <p:sp>
        <p:nvSpPr>
          <p:cNvPr id="641" name="Shape 641"/>
          <p:cNvSpPr/>
          <p:nvPr/>
        </p:nvSpPr>
        <p:spPr>
          <a:xfrm>
            <a:off x="2571736" y="3857634"/>
            <a:ext cx="3890712" cy="107157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3773E3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642" name="Shape 642"/>
          <p:cNvGrpSpPr/>
          <p:nvPr/>
        </p:nvGrpSpPr>
        <p:grpSpPr>
          <a:xfrm>
            <a:off x="395536" y="1563638"/>
            <a:ext cx="8393868" cy="2004985"/>
            <a:chOff x="467544" y="1563638"/>
            <a:chExt cx="8393868" cy="2004985"/>
          </a:xfrm>
        </p:grpSpPr>
        <p:pic>
          <p:nvPicPr>
            <p:cNvPr id="643" name="Shape 643" descr="TBT_cross_platform_sharing.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19672" y="1681396"/>
              <a:ext cx="5882464" cy="179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Shape 6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71420" y="2000496"/>
              <a:ext cx="1089992" cy="108999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45" name="Shape 645" descr="Apple-logo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7544" y="2001702"/>
              <a:ext cx="1101896" cy="110189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46" name="Shape 646"/>
            <p:cNvSpPr txBox="1"/>
            <p:nvPr/>
          </p:nvSpPr>
          <p:spPr>
            <a:xfrm>
              <a:off x="2699792" y="2761516"/>
              <a:ext cx="108012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Thunderbolt</a:t>
              </a:r>
            </a:p>
          </p:txBody>
        </p:sp>
        <p:sp>
          <p:nvSpPr>
            <p:cNvPr id="647" name="Shape 647"/>
            <p:cNvSpPr txBox="1"/>
            <p:nvPr/>
          </p:nvSpPr>
          <p:spPr>
            <a:xfrm>
              <a:off x="5796136" y="2761516"/>
              <a:ext cx="9361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Ethernet</a:t>
              </a:r>
            </a:p>
          </p:txBody>
        </p:sp>
        <p:cxnSp>
          <p:nvCxnSpPr>
            <p:cNvPr id="648" name="Shape 648"/>
            <p:cNvCxnSpPr/>
            <p:nvPr/>
          </p:nvCxnSpPr>
          <p:spPr>
            <a:xfrm rot="10800000">
              <a:off x="4515023" y="2661538"/>
              <a:ext cx="2071702" cy="1588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649" name="Shape 649"/>
            <p:cNvCxnSpPr/>
            <p:nvPr/>
          </p:nvCxnSpPr>
          <p:spPr>
            <a:xfrm rot="10800000">
              <a:off x="2643174" y="2660332"/>
              <a:ext cx="2071702" cy="1588"/>
            </a:xfrm>
            <a:prstGeom prst="straightConnector1">
              <a:avLst/>
            </a:prstGeom>
            <a:noFill/>
            <a:ln w="28575" cap="flat" cmpd="sng">
              <a:solidFill>
                <a:srgbClr val="3773E3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pic>
          <p:nvPicPr>
            <p:cNvPr id="650" name="Shape 65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37892" y="1563638"/>
              <a:ext cx="1996413" cy="20049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1" name="Shape 651"/>
          <p:cNvSpPr txBox="1"/>
          <p:nvPr/>
        </p:nvSpPr>
        <p:spPr>
          <a:xfrm>
            <a:off x="2678893" y="4649723"/>
            <a:ext cx="3675258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9292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Thunderbolt 3 (USB-C) to Thunderbolt 2 Adapter (Apple)</a:t>
            </a:r>
          </a:p>
        </p:txBody>
      </p:sp>
      <p:sp>
        <p:nvSpPr>
          <p:cNvPr id="652" name="Shape 652"/>
          <p:cNvSpPr/>
          <p:nvPr/>
        </p:nvSpPr>
        <p:spPr>
          <a:xfrm flipH="1">
            <a:off x="2644314" y="386618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3" name="Shape 653"/>
          <p:cNvGrpSpPr/>
          <p:nvPr/>
        </p:nvGrpSpPr>
        <p:grpSpPr>
          <a:xfrm>
            <a:off x="3148370" y="4145666"/>
            <a:ext cx="2736304" cy="504056"/>
            <a:chOff x="611560" y="3867894"/>
            <a:chExt cx="2736304" cy="504056"/>
          </a:xfrm>
        </p:grpSpPr>
        <p:sp>
          <p:nvSpPr>
            <p:cNvPr id="654" name="Shape 654"/>
            <p:cNvSpPr/>
            <p:nvPr/>
          </p:nvSpPr>
          <p:spPr>
            <a:xfrm>
              <a:off x="611560" y="3867894"/>
              <a:ext cx="2736304" cy="504056"/>
            </a:xfrm>
            <a:prstGeom prst="roundRect">
              <a:avLst>
                <a:gd name="adj" fmla="val 11882"/>
              </a:avLst>
            </a:prstGeom>
            <a:solidFill>
              <a:srgbClr val="3773E3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655" name="Shape 655" descr="MMEL2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>
              <a:off x="1712304" y="3055565"/>
              <a:ext cx="463190" cy="2087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6" name="Shape 656"/>
          <p:cNvSpPr txBox="1"/>
          <p:nvPr/>
        </p:nvSpPr>
        <p:spPr>
          <a:xfrm>
            <a:off x="2735853" y="3910068"/>
            <a:ext cx="3672300" cy="32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90"/>
                </a:solidFill>
              </a:rPr>
              <a:t>For Thunderbolt 2 Ｍac/PC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214312" y="410766"/>
            <a:ext cx="8786813" cy="660797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Thunderbolt to Ethernet (T2E) Technology</a:t>
            </a:r>
          </a:p>
        </p:txBody>
      </p:sp>
      <p:grpSp>
        <p:nvGrpSpPr>
          <p:cNvPr id="662" name="Shape 662"/>
          <p:cNvGrpSpPr/>
          <p:nvPr/>
        </p:nvGrpSpPr>
        <p:grpSpPr>
          <a:xfrm>
            <a:off x="591146" y="1140619"/>
            <a:ext cx="8001001" cy="3420249"/>
            <a:chOff x="428596" y="1214428"/>
            <a:chExt cx="8000808" cy="3420491"/>
          </a:xfrm>
        </p:grpSpPr>
        <p:pic>
          <p:nvPicPr>
            <p:cNvPr id="663" name="Shape 663" descr="D:\Mili 明俐\2017.02.24-TVS-1685&amp;TVS-1282T3 投影片\T2E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0034" y="1214428"/>
              <a:ext cx="7854633" cy="32148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4" name="Shape 664"/>
            <p:cNvSpPr txBox="1"/>
            <p:nvPr/>
          </p:nvSpPr>
          <p:spPr>
            <a:xfrm>
              <a:off x="3990860" y="4357900"/>
              <a:ext cx="1295369" cy="2770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TS-453BT3</a:t>
              </a:r>
            </a:p>
          </p:txBody>
        </p:sp>
        <p:sp>
          <p:nvSpPr>
            <p:cNvPr id="665" name="Shape 665"/>
            <p:cNvSpPr txBox="1"/>
            <p:nvPr/>
          </p:nvSpPr>
          <p:spPr>
            <a:xfrm>
              <a:off x="428596" y="2356914"/>
              <a:ext cx="1016174" cy="2770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Mac Pro</a:t>
              </a:r>
            </a:p>
          </p:txBody>
        </p:sp>
        <p:sp>
          <p:nvSpPr>
            <p:cNvPr id="666" name="Shape 666"/>
            <p:cNvSpPr txBox="1"/>
            <p:nvPr/>
          </p:nvSpPr>
          <p:spPr>
            <a:xfrm>
              <a:off x="428596" y="4172150"/>
              <a:ext cx="1016174" cy="2770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Mac Pro</a:t>
              </a:r>
            </a:p>
          </p:txBody>
        </p:sp>
        <p:pic>
          <p:nvPicPr>
            <p:cNvPr id="667" name="Shape 66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29058" y="3000378"/>
              <a:ext cx="1355251" cy="1357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Shape 668"/>
            <p:cNvSpPr txBox="1"/>
            <p:nvPr/>
          </p:nvSpPr>
          <p:spPr>
            <a:xfrm>
              <a:off x="1691819" y="1500198"/>
              <a:ext cx="1613258" cy="461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Thunderbolt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network</a:t>
              </a:r>
            </a:p>
          </p:txBody>
        </p:sp>
        <p:sp>
          <p:nvSpPr>
            <p:cNvPr id="669" name="Shape 669"/>
            <p:cNvSpPr txBox="1"/>
            <p:nvPr/>
          </p:nvSpPr>
          <p:spPr>
            <a:xfrm>
              <a:off x="1691819" y="3286262"/>
              <a:ext cx="1613258" cy="461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Thunderbolt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network</a:t>
              </a:r>
            </a:p>
          </p:txBody>
        </p:sp>
        <p:sp>
          <p:nvSpPr>
            <p:cNvPr id="670" name="Shape 670"/>
            <p:cNvSpPr txBox="1"/>
            <p:nvPr/>
          </p:nvSpPr>
          <p:spPr>
            <a:xfrm>
              <a:off x="3214592" y="1348978"/>
              <a:ext cx="1463243" cy="461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Thunderbolt to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10GbE converter</a:t>
              </a:r>
            </a:p>
          </p:txBody>
        </p:sp>
        <p:sp>
          <p:nvSpPr>
            <p:cNvPr id="671" name="Shape 671"/>
            <p:cNvSpPr txBox="1"/>
            <p:nvPr/>
          </p:nvSpPr>
          <p:spPr>
            <a:xfrm>
              <a:off x="4734388" y="1348978"/>
              <a:ext cx="1344779" cy="461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10Gigabit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switch</a:t>
              </a:r>
            </a:p>
          </p:txBody>
        </p:sp>
        <p:sp>
          <p:nvSpPr>
            <p:cNvPr id="672" name="Shape 672"/>
            <p:cNvSpPr txBox="1"/>
            <p:nvPr/>
          </p:nvSpPr>
          <p:spPr>
            <a:xfrm>
              <a:off x="5597570" y="1571641"/>
              <a:ext cx="1545990" cy="461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10Gb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network</a:t>
              </a:r>
            </a:p>
          </p:txBody>
        </p:sp>
        <p:sp>
          <p:nvSpPr>
            <p:cNvPr id="673" name="Shape 673"/>
            <p:cNvSpPr txBox="1"/>
            <p:nvPr/>
          </p:nvSpPr>
          <p:spPr>
            <a:xfrm>
              <a:off x="5597570" y="3357705"/>
              <a:ext cx="1545990" cy="461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10Gb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network</a:t>
              </a:r>
            </a:p>
          </p:txBody>
        </p:sp>
        <p:sp>
          <p:nvSpPr>
            <p:cNvPr id="674" name="Shape 674"/>
            <p:cNvSpPr txBox="1"/>
            <p:nvPr/>
          </p:nvSpPr>
          <p:spPr>
            <a:xfrm>
              <a:off x="7085221" y="1928854"/>
              <a:ext cx="1344183" cy="2770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Ethernet</a:t>
              </a:r>
            </a:p>
          </p:txBody>
        </p:sp>
        <p:sp>
          <p:nvSpPr>
            <p:cNvPr id="675" name="Shape 675"/>
            <p:cNvSpPr txBox="1"/>
            <p:nvPr/>
          </p:nvSpPr>
          <p:spPr>
            <a:xfrm>
              <a:off x="7085221" y="3786360"/>
              <a:ext cx="1344183" cy="2770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Ethernet</a:t>
              </a:r>
            </a:p>
          </p:txBody>
        </p:sp>
      </p:grpSp>
      <p:sp>
        <p:nvSpPr>
          <p:cNvPr id="676" name="Shape 676"/>
          <p:cNvSpPr/>
          <p:nvPr/>
        </p:nvSpPr>
        <p:spPr>
          <a:xfrm>
            <a:off x="428596" y="432386"/>
            <a:ext cx="7880774" cy="496290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TS-453BT3 </a:t>
            </a:r>
            <a:r>
              <a:rPr lang="en-US" sz="20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Thunderbolt to Ethernet (T2E)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>
            <a:spLocks noGrp="1"/>
          </p:cNvSpPr>
          <p:nvPr>
            <p:ph type="title"/>
          </p:nvPr>
        </p:nvSpPr>
        <p:spPr>
          <a:xfrm>
            <a:off x="311944" y="445294"/>
            <a:ext cx="8520113" cy="572691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Photographer's Best Partner</a:t>
            </a:r>
          </a:p>
        </p:txBody>
      </p:sp>
      <p:sp>
        <p:nvSpPr>
          <p:cNvPr id="682" name="Shape 682"/>
          <p:cNvSpPr/>
          <p:nvPr/>
        </p:nvSpPr>
        <p:spPr>
          <a:xfrm>
            <a:off x="620316" y="222647"/>
            <a:ext cx="6018609" cy="496290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TS-453BT3 </a:t>
            </a:r>
            <a:r>
              <a:rPr lang="en-US" sz="20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Photographer's Best Partner</a:t>
            </a:r>
          </a:p>
        </p:txBody>
      </p:sp>
      <p:sp>
        <p:nvSpPr>
          <p:cNvPr id="683" name="Shape 683"/>
          <p:cNvSpPr/>
          <p:nvPr/>
        </p:nvSpPr>
        <p:spPr>
          <a:xfrm>
            <a:off x="214282" y="1071552"/>
            <a:ext cx="2786082" cy="3857652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4" name="Shape 684"/>
          <p:cNvSpPr/>
          <p:nvPr/>
        </p:nvSpPr>
        <p:spPr>
          <a:xfrm>
            <a:off x="357158" y="2859782"/>
            <a:ext cx="2428892" cy="1785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"Using the QNAP TVS-1282T3 and its Thunderbolt™ 3 interface, I'm much more efficient in my workflow. Compared to my previous NAS, that was connected to my network with 10 Gigabit, I now benefit from an 800% to 1000% faster data transfer rate.”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………………………………….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Falco Peters</a:t>
            </a:r>
          </a:p>
        </p:txBody>
      </p:sp>
      <p:sp>
        <p:nvSpPr>
          <p:cNvPr id="685" name="Shape 685"/>
          <p:cNvSpPr/>
          <p:nvPr/>
        </p:nvSpPr>
        <p:spPr>
          <a:xfrm>
            <a:off x="785786" y="1214428"/>
            <a:ext cx="1571636" cy="1571636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57150" cap="flat" cmpd="sng">
            <a:solidFill>
              <a:srgbClr val="CC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6" name="Shape 686"/>
          <p:cNvSpPr/>
          <p:nvPr/>
        </p:nvSpPr>
        <p:spPr>
          <a:xfrm>
            <a:off x="3214678" y="1071552"/>
            <a:ext cx="2786082" cy="3857652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6143636" y="1071552"/>
            <a:ext cx="2786082" cy="3857652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688" name="Shape 688"/>
          <p:cNvGrpSpPr/>
          <p:nvPr/>
        </p:nvGrpSpPr>
        <p:grpSpPr>
          <a:xfrm>
            <a:off x="3357554" y="1214428"/>
            <a:ext cx="2428892" cy="3091904"/>
            <a:chOff x="6286512" y="1214428"/>
            <a:chExt cx="2428892" cy="3091904"/>
          </a:xfrm>
        </p:grpSpPr>
        <p:sp>
          <p:nvSpPr>
            <p:cNvPr id="689" name="Shape 689"/>
            <p:cNvSpPr/>
            <p:nvPr/>
          </p:nvSpPr>
          <p:spPr>
            <a:xfrm>
              <a:off x="6286512" y="2859782"/>
              <a:ext cx="242889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"If you want to focus on getting the creative job done, QNAP devices are great partners. QNAP gives us a complete solution for all network storage and sync needs, in one easily-manageable ecosystem." ………………………………….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Martin Edström</a:t>
              </a:r>
            </a:p>
          </p:txBody>
        </p:sp>
        <p:sp>
          <p:nvSpPr>
            <p:cNvPr id="690" name="Shape 690"/>
            <p:cNvSpPr/>
            <p:nvPr/>
          </p:nvSpPr>
          <p:spPr>
            <a:xfrm>
              <a:off x="6643702" y="1214428"/>
              <a:ext cx="1571636" cy="157163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31999"/>
              </a:stretch>
            </a:blipFill>
            <a:ln w="57150" cap="flat" cmpd="sng">
              <a:solidFill>
                <a:srgbClr val="CC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396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691" name="Shape 691"/>
          <p:cNvGrpSpPr/>
          <p:nvPr/>
        </p:nvGrpSpPr>
        <p:grpSpPr>
          <a:xfrm>
            <a:off x="6286512" y="1214428"/>
            <a:ext cx="2428892" cy="2922627"/>
            <a:chOff x="3357554" y="1214428"/>
            <a:chExt cx="2428892" cy="2922627"/>
          </a:xfrm>
        </p:grpSpPr>
        <p:sp>
          <p:nvSpPr>
            <p:cNvPr id="692" name="Shape 692"/>
            <p:cNvSpPr/>
            <p:nvPr/>
          </p:nvSpPr>
          <p:spPr>
            <a:xfrm>
              <a:off x="3357554" y="2859782"/>
              <a:ext cx="2428892" cy="12772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"We have been able to condense a rather eclectic collection of different hard drives and storage systems into one single unit. This makes data-wrangling a whole lot easier." ………………………………….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Nick Rains</a:t>
              </a:r>
            </a:p>
          </p:txBody>
        </p:sp>
        <p:sp>
          <p:nvSpPr>
            <p:cNvPr id="693" name="Shape 693"/>
            <p:cNvSpPr/>
            <p:nvPr/>
          </p:nvSpPr>
          <p:spPr>
            <a:xfrm>
              <a:off x="3714744" y="1214428"/>
              <a:ext cx="1571636" cy="157163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57150" cap="flat" cmpd="sng">
              <a:solidFill>
                <a:srgbClr val="CC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/>
        </p:nvSpPr>
        <p:spPr>
          <a:xfrm>
            <a:off x="2143108" y="3571882"/>
            <a:ext cx="2428892" cy="1357322"/>
          </a:xfrm>
          <a:prstGeom prst="roundRect">
            <a:avLst>
              <a:gd name="adj" fmla="val 6460"/>
            </a:avLst>
          </a:prstGeom>
          <a:solidFill>
            <a:srgbClr val="006666"/>
          </a:solidFill>
          <a:ln>
            <a:noFill/>
          </a:ln>
          <a:effectLst>
            <a:outerShdw blurRad="38100" dist="25400" dir="5400000" algn="ctr" rotWithShape="0">
              <a:srgbClr val="000000">
                <a:alpha val="49803"/>
              </a:srgbClr>
            </a:outerShdw>
          </a:effectLst>
        </p:spPr>
        <p:txBody>
          <a:bodyPr wrap="square" lIns="50800" tIns="50800" rIns="50800" bIns="50800" anchor="ctr" anchorCtr="0">
            <a:noAutofit/>
          </a:bodyPr>
          <a:lstStyle/>
          <a:p>
            <a:pPr marL="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9" name="Shape 699"/>
          <p:cNvSpPr/>
          <p:nvPr/>
        </p:nvSpPr>
        <p:spPr>
          <a:xfrm>
            <a:off x="451247" y="304205"/>
            <a:ext cx="7633500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TS-x31P2 </a:t>
            </a:r>
            <a:r>
              <a:rPr lang="en-US" sz="23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Memory Upgradable to 8GB DDR3 SODIMM</a:t>
            </a:r>
          </a:p>
        </p:txBody>
      </p:sp>
      <p:pic>
        <p:nvPicPr>
          <p:cNvPr id="700" name="Shape 7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7577" y="1371005"/>
            <a:ext cx="1237334" cy="141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Shape 7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027" y="1366243"/>
            <a:ext cx="814657" cy="1383312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Shape 702"/>
          <p:cNvSpPr/>
          <p:nvPr/>
        </p:nvSpPr>
        <p:spPr>
          <a:xfrm>
            <a:off x="177403" y="2794992"/>
            <a:ext cx="2088356" cy="690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</a:rPr>
              <a:t>TS-231P2-</a:t>
            </a:r>
            <a:r>
              <a:rPr lang="en-US" sz="2000" b="1">
                <a:solidFill>
                  <a:srgbClr val="0070C0"/>
                </a:solidFill>
              </a:rPr>
              <a:t>1G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US" sz="1200" b="1">
                <a:solidFill>
                  <a:srgbClr val="0070C0"/>
                </a:solidFill>
              </a:rPr>
              <a:t>GB</a:t>
            </a:r>
            <a:r>
              <a:rPr lang="en-US" sz="1200" b="1">
                <a:solidFill>
                  <a:srgbClr val="595959"/>
                </a:solidFill>
              </a:rPr>
              <a:t> RAM </a:t>
            </a:r>
          </a:p>
        </p:txBody>
      </p:sp>
      <p:sp>
        <p:nvSpPr>
          <p:cNvPr id="703" name="Shape 703"/>
          <p:cNvSpPr/>
          <p:nvPr/>
        </p:nvSpPr>
        <p:spPr>
          <a:xfrm>
            <a:off x="2121694" y="2794992"/>
            <a:ext cx="2015728" cy="690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</a:rPr>
              <a:t>TS-431P2-</a:t>
            </a:r>
            <a:r>
              <a:rPr lang="en-US" sz="2000" b="1">
                <a:solidFill>
                  <a:srgbClr val="0070C0"/>
                </a:solidFill>
              </a:rPr>
              <a:t>1G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70C0"/>
                </a:solidFill>
              </a:rPr>
              <a:t>1GB</a:t>
            </a:r>
            <a:r>
              <a:rPr lang="en-US" sz="1200" b="1">
                <a:solidFill>
                  <a:srgbClr val="595959"/>
                </a:solidFill>
              </a:rPr>
              <a:t> RAM </a:t>
            </a:r>
          </a:p>
        </p:txBody>
      </p:sp>
      <p:pic>
        <p:nvPicPr>
          <p:cNvPr id="704" name="Shape 7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0562" y="1500180"/>
            <a:ext cx="1709983" cy="38804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Shape 705"/>
          <p:cNvSpPr txBox="1"/>
          <p:nvPr/>
        </p:nvSpPr>
        <p:spPr>
          <a:xfrm>
            <a:off x="6572264" y="1285866"/>
            <a:ext cx="2357454" cy="5441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Annapurna Labs Alpine AL-314 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5907882" y="4413647"/>
            <a:ext cx="3894534" cy="3619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4B53"/>
                </a:solidFill>
                <a:latin typeface="Arial"/>
                <a:ea typeface="Arial"/>
                <a:cs typeface="Arial"/>
                <a:sym typeface="Arial"/>
              </a:rPr>
              <a:t>TS-431P2 (2 x GbE) </a:t>
            </a:r>
          </a:p>
        </p:txBody>
      </p:sp>
      <p:sp>
        <p:nvSpPr>
          <p:cNvPr id="707" name="Shape 707"/>
          <p:cNvSpPr/>
          <p:nvPr/>
        </p:nvSpPr>
        <p:spPr>
          <a:xfrm>
            <a:off x="5575102" y="2343746"/>
            <a:ext cx="1224558" cy="1944291"/>
          </a:xfrm>
          <a:prstGeom prst="roundRect">
            <a:avLst>
              <a:gd name="adj" fmla="val 8630"/>
            </a:avLst>
          </a:prstGeom>
          <a:solidFill>
            <a:srgbClr val="DCDCDC">
              <a:alpha val="86274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Shape 708"/>
          <p:cNvSpPr/>
          <p:nvPr/>
        </p:nvSpPr>
        <p:spPr>
          <a:xfrm>
            <a:off x="6928842" y="2343746"/>
            <a:ext cx="1223963" cy="1944291"/>
          </a:xfrm>
          <a:prstGeom prst="roundRect">
            <a:avLst>
              <a:gd name="adj" fmla="val 8630"/>
            </a:avLst>
          </a:prstGeom>
          <a:solidFill>
            <a:srgbClr val="DBDBDB">
              <a:alpha val="86274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9" name="Shape 709"/>
          <p:cNvCxnSpPr/>
          <p:nvPr/>
        </p:nvCxnSpPr>
        <p:spPr>
          <a:xfrm>
            <a:off x="5312569" y="3117652"/>
            <a:ext cx="2989659" cy="1786"/>
          </a:xfrm>
          <a:prstGeom prst="straightConnector1">
            <a:avLst/>
          </a:prstGeom>
          <a:noFill/>
          <a:ln w="9525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0" name="Shape 710"/>
          <p:cNvSpPr txBox="1"/>
          <p:nvPr/>
        </p:nvSpPr>
        <p:spPr>
          <a:xfrm>
            <a:off x="5524500" y="3595093"/>
            <a:ext cx="792361" cy="2464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Download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6088261" y="3595093"/>
            <a:ext cx="710208" cy="2464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Upload</a:t>
            </a:r>
          </a:p>
        </p:txBody>
      </p:sp>
      <p:sp>
        <p:nvSpPr>
          <p:cNvPr id="712" name="Shape 712"/>
          <p:cNvSpPr txBox="1"/>
          <p:nvPr/>
        </p:nvSpPr>
        <p:spPr>
          <a:xfrm>
            <a:off x="4954786" y="2467570"/>
            <a:ext cx="425648" cy="3000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</a:p>
        </p:txBody>
      </p:sp>
      <p:cxnSp>
        <p:nvCxnSpPr>
          <p:cNvPr id="713" name="Shape 713"/>
          <p:cNvCxnSpPr/>
          <p:nvPr/>
        </p:nvCxnSpPr>
        <p:spPr>
          <a:xfrm>
            <a:off x="5312569" y="2635449"/>
            <a:ext cx="2989659" cy="1786"/>
          </a:xfrm>
          <a:prstGeom prst="straightConnector1">
            <a:avLst/>
          </a:prstGeom>
          <a:noFill/>
          <a:ln w="9525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4" name="Shape 714"/>
          <p:cNvSpPr txBox="1"/>
          <p:nvPr/>
        </p:nvSpPr>
        <p:spPr>
          <a:xfrm>
            <a:off x="4954786" y="2949773"/>
            <a:ext cx="425648" cy="3000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715" name="Shape 715"/>
          <p:cNvSpPr txBox="1"/>
          <p:nvPr/>
        </p:nvSpPr>
        <p:spPr>
          <a:xfrm>
            <a:off x="4954786" y="3456980"/>
            <a:ext cx="425648" cy="326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  0</a:t>
            </a:r>
          </a:p>
        </p:txBody>
      </p:sp>
      <p:cxnSp>
        <p:nvCxnSpPr>
          <p:cNvPr id="716" name="Shape 716"/>
          <p:cNvCxnSpPr/>
          <p:nvPr/>
        </p:nvCxnSpPr>
        <p:spPr>
          <a:xfrm>
            <a:off x="5312569" y="3599855"/>
            <a:ext cx="2989659" cy="1786"/>
          </a:xfrm>
          <a:prstGeom prst="straightConnector1">
            <a:avLst/>
          </a:prstGeom>
          <a:noFill/>
          <a:ln w="9525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7" name="Shape 717"/>
          <p:cNvSpPr txBox="1"/>
          <p:nvPr/>
        </p:nvSpPr>
        <p:spPr>
          <a:xfrm>
            <a:off x="6928842" y="3999905"/>
            <a:ext cx="1223963" cy="288131"/>
          </a:xfrm>
          <a:prstGeom prst="rect">
            <a:avLst/>
          </a:prstGeom>
          <a:solidFill>
            <a:srgbClr val="00717D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Encrypted volume</a:t>
            </a:r>
          </a:p>
        </p:txBody>
      </p:sp>
      <p:sp>
        <p:nvSpPr>
          <p:cNvPr id="718" name="Shape 718"/>
          <p:cNvSpPr txBox="1"/>
          <p:nvPr/>
        </p:nvSpPr>
        <p:spPr>
          <a:xfrm>
            <a:off x="5575102" y="3999905"/>
            <a:ext cx="1224558" cy="288131"/>
          </a:xfrm>
          <a:prstGeom prst="rect">
            <a:avLst/>
          </a:prstGeom>
          <a:solidFill>
            <a:srgbClr val="00717D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Normal volume</a:t>
            </a:r>
          </a:p>
        </p:txBody>
      </p:sp>
      <p:sp>
        <p:nvSpPr>
          <p:cNvPr id="719" name="Shape 719"/>
          <p:cNvSpPr txBox="1"/>
          <p:nvPr/>
        </p:nvSpPr>
        <p:spPr>
          <a:xfrm>
            <a:off x="4944665" y="3558183"/>
            <a:ext cx="500063" cy="21431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(MB/s)</a:t>
            </a:r>
          </a:p>
        </p:txBody>
      </p:sp>
      <p:grpSp>
        <p:nvGrpSpPr>
          <p:cNvPr id="720" name="Shape 720"/>
          <p:cNvGrpSpPr/>
          <p:nvPr/>
        </p:nvGrpSpPr>
        <p:grpSpPr>
          <a:xfrm>
            <a:off x="6896100" y="3595093"/>
            <a:ext cx="1273969" cy="246459"/>
            <a:chOff x="1259655" y="3535125"/>
            <a:chExt cx="1274017" cy="246308"/>
          </a:xfrm>
        </p:grpSpPr>
        <p:sp>
          <p:nvSpPr>
            <p:cNvPr id="721" name="Shape 721"/>
            <p:cNvSpPr txBox="1"/>
            <p:nvPr/>
          </p:nvSpPr>
          <p:spPr>
            <a:xfrm>
              <a:off x="1259655" y="3535125"/>
              <a:ext cx="791796" cy="2463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Download</a:t>
              </a:r>
            </a:p>
          </p:txBody>
        </p:sp>
        <p:sp>
          <p:nvSpPr>
            <p:cNvPr id="722" name="Shape 722"/>
            <p:cNvSpPr txBox="1"/>
            <p:nvPr/>
          </p:nvSpPr>
          <p:spPr>
            <a:xfrm>
              <a:off x="1823437" y="3535125"/>
              <a:ext cx="710235" cy="2463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Upload</a:t>
              </a:r>
            </a:p>
          </p:txBody>
        </p:sp>
      </p:grpSp>
      <p:sp>
        <p:nvSpPr>
          <p:cNvPr id="723" name="Shape 723"/>
          <p:cNvSpPr/>
          <p:nvPr/>
        </p:nvSpPr>
        <p:spPr>
          <a:xfrm>
            <a:off x="6226147" y="2705112"/>
            <a:ext cx="395288" cy="8965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Shape 724"/>
          <p:cNvSpPr txBox="1"/>
          <p:nvPr/>
        </p:nvSpPr>
        <p:spPr>
          <a:xfrm>
            <a:off x="6159103" y="2703314"/>
            <a:ext cx="500063" cy="2339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195</a:t>
            </a:r>
          </a:p>
        </p:txBody>
      </p:sp>
      <p:sp>
        <p:nvSpPr>
          <p:cNvPr id="725" name="Shape 725"/>
          <p:cNvSpPr/>
          <p:nvPr/>
        </p:nvSpPr>
        <p:spPr>
          <a:xfrm>
            <a:off x="7087699" y="2419246"/>
            <a:ext cx="413547" cy="11823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7591651" y="2847930"/>
            <a:ext cx="413547" cy="7537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Shape 727"/>
          <p:cNvSpPr txBox="1"/>
          <p:nvPr/>
        </p:nvSpPr>
        <p:spPr>
          <a:xfrm>
            <a:off x="7037785" y="2489002"/>
            <a:ext cx="504230" cy="2768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220</a:t>
            </a:r>
          </a:p>
        </p:txBody>
      </p:sp>
      <p:sp>
        <p:nvSpPr>
          <p:cNvPr id="728" name="Shape 728"/>
          <p:cNvSpPr txBox="1"/>
          <p:nvPr/>
        </p:nvSpPr>
        <p:spPr>
          <a:xfrm>
            <a:off x="7542015" y="2897981"/>
            <a:ext cx="503634" cy="3768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</a:p>
        </p:txBody>
      </p:sp>
      <p:sp>
        <p:nvSpPr>
          <p:cNvPr id="729" name="Shape 729"/>
          <p:cNvSpPr/>
          <p:nvPr/>
        </p:nvSpPr>
        <p:spPr>
          <a:xfrm>
            <a:off x="5759405" y="2419322"/>
            <a:ext cx="395288" cy="11823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5730478" y="2497931"/>
            <a:ext cx="500063" cy="27682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221</a:t>
            </a:r>
          </a:p>
        </p:txBody>
      </p:sp>
      <p:sp>
        <p:nvSpPr>
          <p:cNvPr id="731" name="Shape 731"/>
          <p:cNvSpPr/>
          <p:nvPr/>
        </p:nvSpPr>
        <p:spPr>
          <a:xfrm>
            <a:off x="2375893" y="6082927"/>
            <a:ext cx="1507331" cy="1465064"/>
          </a:xfrm>
          <a:prstGeom prst="ellipse">
            <a:avLst/>
          </a:prstGeom>
          <a:solidFill>
            <a:srgbClr val="044981">
              <a:alpha val="80000"/>
            </a:srgbClr>
          </a:solidFill>
          <a:ln>
            <a:noFill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279 EUR</a:t>
            </a:r>
          </a:p>
        </p:txBody>
      </p:sp>
      <p:sp>
        <p:nvSpPr>
          <p:cNvPr id="732" name="Shape 732"/>
          <p:cNvSpPr/>
          <p:nvPr/>
        </p:nvSpPr>
        <p:spPr>
          <a:xfrm>
            <a:off x="394097" y="6072212"/>
            <a:ext cx="1506736" cy="1465064"/>
          </a:xfrm>
          <a:prstGeom prst="ellipse">
            <a:avLst/>
          </a:prstGeom>
          <a:solidFill>
            <a:srgbClr val="044981">
              <a:alpha val="80000"/>
            </a:srgbClr>
          </a:solidFill>
          <a:ln>
            <a:noFill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209 EUR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2227655" y="3500426"/>
            <a:ext cx="2229397" cy="9361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QNAP</a:t>
            </a:r>
          </a:p>
          <a:p>
            <a:pPr marL="0" marR="0" lvl="0" indent="-38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Accessory</a:t>
            </a:r>
          </a:p>
        </p:txBody>
      </p:sp>
      <p:pic>
        <p:nvPicPr>
          <p:cNvPr id="734" name="Shape 734" descr="https://download.qnap.com/Origin/images/products/NAS/vsseries/RAM-0715-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8992" y="4429138"/>
            <a:ext cx="1220434" cy="62474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Shape 735"/>
          <p:cNvSpPr/>
          <p:nvPr/>
        </p:nvSpPr>
        <p:spPr>
          <a:xfrm>
            <a:off x="2071670" y="4436529"/>
            <a:ext cx="1571636" cy="5847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2GB、4GB</a:t>
            </a:r>
          </a:p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memory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/>
        </p:nvSpPr>
        <p:spPr>
          <a:xfrm>
            <a:off x="451247" y="304205"/>
            <a:ext cx="7415492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TS-x31X </a:t>
            </a:r>
            <a:r>
              <a:rPr lang="en-US" sz="23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Memory upgrade to 8GB RAM</a:t>
            </a:r>
          </a:p>
        </p:txBody>
      </p:sp>
      <p:sp>
        <p:nvSpPr>
          <p:cNvPr id="741" name="Shape 741"/>
          <p:cNvSpPr/>
          <p:nvPr/>
        </p:nvSpPr>
        <p:spPr>
          <a:xfrm>
            <a:off x="2755106" y="1216224"/>
            <a:ext cx="1226939" cy="1227534"/>
          </a:xfrm>
          <a:prstGeom prst="ellipse">
            <a:avLst/>
          </a:prstGeom>
          <a:solidFill>
            <a:srgbClr val="06C0D4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Shape 742"/>
          <p:cNvSpPr/>
          <p:nvPr/>
        </p:nvSpPr>
        <p:spPr>
          <a:xfrm rot="9900000">
            <a:off x="2799755" y="1336477"/>
            <a:ext cx="654248" cy="814388"/>
          </a:xfrm>
          <a:prstGeom prst="chevron">
            <a:avLst>
              <a:gd name="adj" fmla="val 50000"/>
            </a:avLst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3" name="Shape 7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8483" y="2556272"/>
            <a:ext cx="2335308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Shape 744"/>
          <p:cNvSpPr/>
          <p:nvPr/>
        </p:nvSpPr>
        <p:spPr>
          <a:xfrm>
            <a:off x="2959894" y="1765697"/>
            <a:ext cx="900113" cy="400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SFP+</a:t>
            </a:r>
          </a:p>
        </p:txBody>
      </p:sp>
      <p:sp>
        <p:nvSpPr>
          <p:cNvPr id="745" name="Shape 745"/>
          <p:cNvSpPr/>
          <p:nvPr/>
        </p:nvSpPr>
        <p:spPr>
          <a:xfrm>
            <a:off x="2817019" y="1337072"/>
            <a:ext cx="1103114" cy="5232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10GE</a:t>
            </a:r>
          </a:p>
        </p:txBody>
      </p:sp>
      <p:pic>
        <p:nvPicPr>
          <p:cNvPr id="746" name="Shape 7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457" y="1521024"/>
            <a:ext cx="1249835" cy="1427103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Shape 747"/>
          <p:cNvSpPr/>
          <p:nvPr/>
        </p:nvSpPr>
        <p:spPr>
          <a:xfrm>
            <a:off x="2331839" y="2949774"/>
            <a:ext cx="2088356" cy="6899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TS-431XeU-</a:t>
            </a:r>
            <a:r>
              <a:rPr lang="en-US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2GB</a:t>
            </a: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748" name="Shape 748"/>
          <p:cNvSpPr/>
          <p:nvPr/>
        </p:nvSpPr>
        <p:spPr>
          <a:xfrm>
            <a:off x="171450" y="2949774"/>
            <a:ext cx="2160389" cy="7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TS-431X2-</a:t>
            </a:r>
            <a:r>
              <a:rPr lang="en-US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2GB</a:t>
            </a: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pic>
        <p:nvPicPr>
          <p:cNvPr id="749" name="Shape 749" descr="TS-431XeU_俯角尺寸-去底_W12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262" y="1538288"/>
            <a:ext cx="4911498" cy="267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/>
        </p:nvSpPr>
        <p:spPr>
          <a:xfrm>
            <a:off x="428596" y="469199"/>
            <a:ext cx="2928687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TS-x31X </a:t>
            </a:r>
            <a:r>
              <a:rPr lang="en-US" sz="23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Efficiency</a:t>
            </a:r>
          </a:p>
        </p:txBody>
      </p:sp>
      <p:sp>
        <p:nvSpPr>
          <p:cNvPr id="755" name="Shape 755"/>
          <p:cNvSpPr/>
          <p:nvPr/>
        </p:nvSpPr>
        <p:spPr>
          <a:xfrm rot="5400000">
            <a:off x="3575777" y="2509512"/>
            <a:ext cx="91549" cy="23762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7F7F7F">
                  <a:alpha val="31372"/>
                </a:srgbClr>
              </a:gs>
              <a:gs pos="80000">
                <a:srgbClr val="FFFFFF">
                  <a:alpha val="31372"/>
                </a:srgbClr>
              </a:gs>
              <a:gs pos="100000">
                <a:srgbClr val="FFFFFF">
                  <a:alpha val="31372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Shape 756"/>
          <p:cNvSpPr/>
          <p:nvPr/>
        </p:nvSpPr>
        <p:spPr>
          <a:xfrm rot="5400000">
            <a:off x="7176178" y="2509512"/>
            <a:ext cx="91549" cy="23762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7F7F7F">
                  <a:alpha val="31372"/>
                </a:srgbClr>
              </a:gs>
              <a:gs pos="80000">
                <a:srgbClr val="FFFFFF">
                  <a:alpha val="31372"/>
                </a:srgbClr>
              </a:gs>
              <a:gs pos="100000">
                <a:srgbClr val="FFFFFF">
                  <a:alpha val="31372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Shape 757"/>
          <p:cNvSpPr txBox="1"/>
          <p:nvPr/>
        </p:nvSpPr>
        <p:spPr>
          <a:xfrm>
            <a:off x="2145388" y="1203600"/>
            <a:ext cx="2592287" cy="588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500"/>
              <a:buFont typeface="Arial"/>
              <a:buNone/>
            </a:pPr>
            <a:r>
              <a:rPr lang="en-US" sz="2000" b="1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  <a:r>
              <a:rPr lang="en-US" sz="20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x1</a:t>
            </a:r>
          </a:p>
        </p:txBody>
      </p:sp>
      <p:sp>
        <p:nvSpPr>
          <p:cNvPr id="758" name="Shape 758"/>
          <p:cNvSpPr txBox="1"/>
          <p:nvPr/>
        </p:nvSpPr>
        <p:spPr>
          <a:xfrm>
            <a:off x="5601771" y="1203600"/>
            <a:ext cx="2880321" cy="6480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500"/>
              <a:buFont typeface="Arial"/>
              <a:buNone/>
            </a:pPr>
            <a:r>
              <a:rPr lang="en-US" sz="2000" b="1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10GbE x1</a:t>
            </a:r>
          </a:p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1900"/>
              <a:buFont typeface="Arial"/>
              <a:buNone/>
            </a:pPr>
            <a:r>
              <a:rPr lang="en-US" sz="1900">
                <a:solidFill>
                  <a:srgbClr val="0000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(Encrypted volume)</a:t>
            </a:r>
          </a:p>
        </p:txBody>
      </p:sp>
      <p:grpSp>
        <p:nvGrpSpPr>
          <p:cNvPr id="759" name="Shape 759"/>
          <p:cNvGrpSpPr/>
          <p:nvPr/>
        </p:nvGrpSpPr>
        <p:grpSpPr>
          <a:xfrm>
            <a:off x="2433419" y="1901059"/>
            <a:ext cx="2384801" cy="1842359"/>
            <a:chOff x="1016030" y="1901059"/>
            <a:chExt cx="1899785" cy="1842359"/>
          </a:xfrm>
        </p:grpSpPr>
        <p:cxnSp>
          <p:nvCxnSpPr>
            <p:cNvPr id="760" name="Shape 760"/>
            <p:cNvCxnSpPr/>
            <p:nvPr/>
          </p:nvCxnSpPr>
          <p:spPr>
            <a:xfrm>
              <a:off x="1016030" y="3281433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Shape 761"/>
            <p:cNvCxnSpPr/>
            <p:nvPr/>
          </p:nvCxnSpPr>
          <p:spPr>
            <a:xfrm>
              <a:off x="1016032" y="2361184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Shape 762"/>
            <p:cNvCxnSpPr/>
            <p:nvPr/>
          </p:nvCxnSpPr>
          <p:spPr>
            <a:xfrm>
              <a:off x="1016032" y="282130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Shape 763"/>
            <p:cNvCxnSpPr/>
            <p:nvPr/>
          </p:nvCxnSpPr>
          <p:spPr>
            <a:xfrm>
              <a:off x="1016032" y="190105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Shape 764"/>
            <p:cNvCxnSpPr/>
            <p:nvPr/>
          </p:nvCxnSpPr>
          <p:spPr>
            <a:xfrm>
              <a:off x="1016030" y="3741557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65" name="Shape 765"/>
          <p:cNvSpPr txBox="1"/>
          <p:nvPr/>
        </p:nvSpPr>
        <p:spPr>
          <a:xfrm>
            <a:off x="2001372" y="2680866"/>
            <a:ext cx="563863" cy="37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</a:p>
        </p:txBody>
      </p:sp>
      <p:sp>
        <p:nvSpPr>
          <p:cNvPr id="766" name="Shape 766"/>
          <p:cNvSpPr txBox="1"/>
          <p:nvPr/>
        </p:nvSpPr>
        <p:spPr>
          <a:xfrm>
            <a:off x="2001372" y="3147814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</a:p>
        </p:txBody>
      </p:sp>
      <p:grpSp>
        <p:nvGrpSpPr>
          <p:cNvPr id="767" name="Shape 767"/>
          <p:cNvGrpSpPr/>
          <p:nvPr/>
        </p:nvGrpSpPr>
        <p:grpSpPr>
          <a:xfrm>
            <a:off x="2505428" y="2117083"/>
            <a:ext cx="504056" cy="1620164"/>
            <a:chOff x="971600" y="2117083"/>
            <a:chExt cx="504056" cy="1620164"/>
          </a:xfrm>
        </p:grpSpPr>
        <p:sp>
          <p:nvSpPr>
            <p:cNvPr id="768" name="Shape 768"/>
            <p:cNvSpPr/>
            <p:nvPr/>
          </p:nvSpPr>
          <p:spPr>
            <a:xfrm>
              <a:off x="1075904" y="2117083"/>
              <a:ext cx="295445" cy="162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Shape 769"/>
            <p:cNvSpPr txBox="1"/>
            <p:nvPr/>
          </p:nvSpPr>
          <p:spPr>
            <a:xfrm>
              <a:off x="971600" y="2117083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1055</a:t>
              </a:r>
            </a:p>
          </p:txBody>
        </p:sp>
      </p:grpSp>
      <p:grpSp>
        <p:nvGrpSpPr>
          <p:cNvPr id="770" name="Shape 770"/>
          <p:cNvGrpSpPr/>
          <p:nvPr/>
        </p:nvGrpSpPr>
        <p:grpSpPr>
          <a:xfrm>
            <a:off x="3030005" y="2891196"/>
            <a:ext cx="432047" cy="846012"/>
            <a:chOff x="1403648" y="2891196"/>
            <a:chExt cx="432047" cy="846012"/>
          </a:xfrm>
        </p:grpSpPr>
        <p:sp>
          <p:nvSpPr>
            <p:cNvPr id="771" name="Shape 771"/>
            <p:cNvSpPr/>
            <p:nvPr/>
          </p:nvSpPr>
          <p:spPr>
            <a:xfrm>
              <a:off x="1463445" y="2909172"/>
              <a:ext cx="312453" cy="8280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Shape 772"/>
            <p:cNvSpPr txBox="1"/>
            <p:nvPr/>
          </p:nvSpPr>
          <p:spPr>
            <a:xfrm>
              <a:off x="1403648" y="2891196"/>
              <a:ext cx="432047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580</a:t>
              </a:r>
            </a:p>
          </p:txBody>
        </p:sp>
      </p:grpSp>
      <p:sp>
        <p:nvSpPr>
          <p:cNvPr id="773" name="Shape 773"/>
          <p:cNvSpPr txBox="1"/>
          <p:nvPr/>
        </p:nvSpPr>
        <p:spPr>
          <a:xfrm>
            <a:off x="2001372" y="2211709"/>
            <a:ext cx="432047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900</a:t>
            </a:r>
          </a:p>
        </p:txBody>
      </p:sp>
      <p:grpSp>
        <p:nvGrpSpPr>
          <p:cNvPr id="774" name="Shape 774"/>
          <p:cNvGrpSpPr/>
          <p:nvPr/>
        </p:nvGrpSpPr>
        <p:grpSpPr>
          <a:xfrm>
            <a:off x="3657556" y="2189091"/>
            <a:ext cx="504056" cy="1560598"/>
            <a:chOff x="1835696" y="2067693"/>
            <a:chExt cx="504056" cy="1560598"/>
          </a:xfrm>
        </p:grpSpPr>
        <p:sp>
          <p:nvSpPr>
            <p:cNvPr id="775" name="Shape 775"/>
            <p:cNvSpPr/>
            <p:nvPr/>
          </p:nvSpPr>
          <p:spPr>
            <a:xfrm>
              <a:off x="1935441" y="2067693"/>
              <a:ext cx="304567" cy="1560598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Shape 776"/>
            <p:cNvSpPr txBox="1"/>
            <p:nvPr/>
          </p:nvSpPr>
          <p:spPr>
            <a:xfrm>
              <a:off x="1835696" y="2067693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1014</a:t>
              </a:r>
            </a:p>
          </p:txBody>
        </p:sp>
      </p:grpSp>
      <p:grpSp>
        <p:nvGrpSpPr>
          <p:cNvPr id="777" name="Shape 777"/>
          <p:cNvGrpSpPr/>
          <p:nvPr/>
        </p:nvGrpSpPr>
        <p:grpSpPr>
          <a:xfrm>
            <a:off x="4173013" y="2891196"/>
            <a:ext cx="432047" cy="858452"/>
            <a:chOff x="2623793" y="2891196"/>
            <a:chExt cx="432047" cy="858452"/>
          </a:xfrm>
        </p:grpSpPr>
        <p:sp>
          <p:nvSpPr>
            <p:cNvPr id="778" name="Shape 778"/>
            <p:cNvSpPr/>
            <p:nvPr/>
          </p:nvSpPr>
          <p:spPr>
            <a:xfrm>
              <a:off x="2699791" y="2909172"/>
              <a:ext cx="303333" cy="840476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Shape 779"/>
            <p:cNvSpPr txBox="1"/>
            <p:nvPr/>
          </p:nvSpPr>
          <p:spPr>
            <a:xfrm>
              <a:off x="2623793" y="2891196"/>
              <a:ext cx="432047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580</a:t>
              </a:r>
            </a:p>
          </p:txBody>
        </p:sp>
      </p:grpSp>
      <p:sp>
        <p:nvSpPr>
          <p:cNvPr id="780" name="Shape 780"/>
          <p:cNvSpPr txBox="1"/>
          <p:nvPr/>
        </p:nvSpPr>
        <p:spPr>
          <a:xfrm>
            <a:off x="3657555" y="3939901"/>
            <a:ext cx="101894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TS-431X2</a:t>
            </a:r>
          </a:p>
        </p:txBody>
      </p:sp>
      <p:sp>
        <p:nvSpPr>
          <p:cNvPr id="781" name="Shape 781"/>
          <p:cNvSpPr txBox="1"/>
          <p:nvPr/>
        </p:nvSpPr>
        <p:spPr>
          <a:xfrm>
            <a:off x="2429048" y="3939901"/>
            <a:ext cx="1156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rgbClr val="1496CD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782" name="Shape 782"/>
          <p:cNvSpPr txBox="1"/>
          <p:nvPr/>
        </p:nvSpPr>
        <p:spPr>
          <a:xfrm>
            <a:off x="1929363" y="1767693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</a:p>
        </p:txBody>
      </p:sp>
      <p:sp>
        <p:nvSpPr>
          <p:cNvPr id="783" name="Shape 783"/>
          <p:cNvSpPr txBox="1"/>
          <p:nvPr/>
        </p:nvSpPr>
        <p:spPr>
          <a:xfrm>
            <a:off x="2145388" y="3579862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grpSp>
        <p:nvGrpSpPr>
          <p:cNvPr id="784" name="Shape 784"/>
          <p:cNvGrpSpPr/>
          <p:nvPr/>
        </p:nvGrpSpPr>
        <p:grpSpPr>
          <a:xfrm>
            <a:off x="6033819" y="1901059"/>
            <a:ext cx="2376264" cy="1842359"/>
            <a:chOff x="1016030" y="1901059"/>
            <a:chExt cx="1899785" cy="1842359"/>
          </a:xfrm>
        </p:grpSpPr>
        <p:cxnSp>
          <p:nvCxnSpPr>
            <p:cNvPr id="785" name="Shape 785"/>
            <p:cNvCxnSpPr/>
            <p:nvPr/>
          </p:nvCxnSpPr>
          <p:spPr>
            <a:xfrm>
              <a:off x="1016030" y="3281433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Shape 786"/>
            <p:cNvCxnSpPr/>
            <p:nvPr/>
          </p:nvCxnSpPr>
          <p:spPr>
            <a:xfrm>
              <a:off x="1016032" y="2361184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Shape 787"/>
            <p:cNvCxnSpPr/>
            <p:nvPr/>
          </p:nvCxnSpPr>
          <p:spPr>
            <a:xfrm>
              <a:off x="1016032" y="282130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Shape 788"/>
            <p:cNvCxnSpPr/>
            <p:nvPr/>
          </p:nvCxnSpPr>
          <p:spPr>
            <a:xfrm>
              <a:off x="1016030" y="3741557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Shape 789"/>
            <p:cNvCxnSpPr/>
            <p:nvPr/>
          </p:nvCxnSpPr>
          <p:spPr>
            <a:xfrm>
              <a:off x="1016032" y="190105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0" name="Shape 790"/>
          <p:cNvSpPr txBox="1"/>
          <p:nvPr/>
        </p:nvSpPr>
        <p:spPr>
          <a:xfrm>
            <a:off x="5593234" y="2680866"/>
            <a:ext cx="563863" cy="37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</a:p>
        </p:txBody>
      </p:sp>
      <p:sp>
        <p:nvSpPr>
          <p:cNvPr id="791" name="Shape 791"/>
          <p:cNvSpPr txBox="1"/>
          <p:nvPr/>
        </p:nvSpPr>
        <p:spPr>
          <a:xfrm>
            <a:off x="5593234" y="3147814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</a:p>
        </p:txBody>
      </p:sp>
      <p:grpSp>
        <p:nvGrpSpPr>
          <p:cNvPr id="792" name="Shape 792"/>
          <p:cNvGrpSpPr/>
          <p:nvPr/>
        </p:nvGrpSpPr>
        <p:grpSpPr>
          <a:xfrm>
            <a:off x="6097291" y="3147814"/>
            <a:ext cx="504056" cy="589435"/>
            <a:chOff x="971600" y="3147814"/>
            <a:chExt cx="504056" cy="589435"/>
          </a:xfrm>
        </p:grpSpPr>
        <p:sp>
          <p:nvSpPr>
            <p:cNvPr id="793" name="Shape 793"/>
            <p:cNvSpPr/>
            <p:nvPr/>
          </p:nvSpPr>
          <p:spPr>
            <a:xfrm>
              <a:off x="1075904" y="3147814"/>
              <a:ext cx="295445" cy="5894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Shape 794"/>
            <p:cNvSpPr txBox="1"/>
            <p:nvPr/>
          </p:nvSpPr>
          <p:spPr>
            <a:xfrm>
              <a:off x="971600" y="314781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362</a:t>
              </a:r>
            </a:p>
          </p:txBody>
        </p:sp>
      </p:grpSp>
      <p:grpSp>
        <p:nvGrpSpPr>
          <p:cNvPr id="795" name="Shape 795"/>
          <p:cNvGrpSpPr/>
          <p:nvPr/>
        </p:nvGrpSpPr>
        <p:grpSpPr>
          <a:xfrm>
            <a:off x="6605324" y="3219822"/>
            <a:ext cx="432047" cy="517386"/>
            <a:chOff x="1403648" y="3219822"/>
            <a:chExt cx="432047" cy="517386"/>
          </a:xfrm>
        </p:grpSpPr>
        <p:sp>
          <p:nvSpPr>
            <p:cNvPr id="796" name="Shape 796"/>
            <p:cNvSpPr/>
            <p:nvPr/>
          </p:nvSpPr>
          <p:spPr>
            <a:xfrm>
              <a:off x="1463445" y="3219822"/>
              <a:ext cx="312453" cy="5173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Shape 797"/>
            <p:cNvSpPr txBox="1"/>
            <p:nvPr/>
          </p:nvSpPr>
          <p:spPr>
            <a:xfrm>
              <a:off x="1403648" y="3219822"/>
              <a:ext cx="432047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345</a:t>
              </a:r>
            </a:p>
          </p:txBody>
        </p:sp>
      </p:grpSp>
      <p:sp>
        <p:nvSpPr>
          <p:cNvPr id="798" name="Shape 798"/>
          <p:cNvSpPr txBox="1"/>
          <p:nvPr/>
        </p:nvSpPr>
        <p:spPr>
          <a:xfrm>
            <a:off x="5593234" y="2211709"/>
            <a:ext cx="432047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900</a:t>
            </a:r>
          </a:p>
        </p:txBody>
      </p:sp>
      <p:grpSp>
        <p:nvGrpSpPr>
          <p:cNvPr id="799" name="Shape 799"/>
          <p:cNvGrpSpPr/>
          <p:nvPr/>
        </p:nvGrpSpPr>
        <p:grpSpPr>
          <a:xfrm>
            <a:off x="7329964" y="3219822"/>
            <a:ext cx="504056" cy="529868"/>
            <a:chOff x="1835696" y="3098424"/>
            <a:chExt cx="504056" cy="529868"/>
          </a:xfrm>
        </p:grpSpPr>
        <p:sp>
          <p:nvSpPr>
            <p:cNvPr id="800" name="Shape 800"/>
            <p:cNvSpPr/>
            <p:nvPr/>
          </p:nvSpPr>
          <p:spPr>
            <a:xfrm>
              <a:off x="1935441" y="3098424"/>
              <a:ext cx="304567" cy="529868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Shape 801"/>
            <p:cNvSpPr txBox="1"/>
            <p:nvPr/>
          </p:nvSpPr>
          <p:spPr>
            <a:xfrm>
              <a:off x="1835696" y="309842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357</a:t>
              </a:r>
            </a:p>
          </p:txBody>
        </p:sp>
      </p:grpSp>
      <p:grpSp>
        <p:nvGrpSpPr>
          <p:cNvPr id="802" name="Shape 802"/>
          <p:cNvGrpSpPr/>
          <p:nvPr/>
        </p:nvGrpSpPr>
        <p:grpSpPr>
          <a:xfrm>
            <a:off x="7784258" y="3219822"/>
            <a:ext cx="430919" cy="529826"/>
            <a:chOff x="6076758" y="3219822"/>
            <a:chExt cx="430919" cy="529826"/>
          </a:xfrm>
        </p:grpSpPr>
        <p:sp>
          <p:nvSpPr>
            <p:cNvPr id="803" name="Shape 803"/>
            <p:cNvSpPr/>
            <p:nvPr/>
          </p:nvSpPr>
          <p:spPr>
            <a:xfrm>
              <a:off x="6151628" y="3219822"/>
              <a:ext cx="303333" cy="529826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Shape 804"/>
            <p:cNvSpPr txBox="1"/>
            <p:nvPr/>
          </p:nvSpPr>
          <p:spPr>
            <a:xfrm>
              <a:off x="6076758" y="3219822"/>
              <a:ext cx="430919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8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321</a:t>
              </a:r>
            </a:p>
          </p:txBody>
        </p:sp>
      </p:grpSp>
      <p:sp>
        <p:nvSpPr>
          <p:cNvPr id="805" name="Shape 805"/>
          <p:cNvSpPr txBox="1"/>
          <p:nvPr/>
        </p:nvSpPr>
        <p:spPr>
          <a:xfrm>
            <a:off x="7401971" y="3939901"/>
            <a:ext cx="113217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TS-431X2</a:t>
            </a:r>
          </a:p>
        </p:txBody>
      </p:sp>
      <p:sp>
        <p:nvSpPr>
          <p:cNvPr id="806" name="Shape 806"/>
          <p:cNvSpPr txBox="1"/>
          <p:nvPr/>
        </p:nvSpPr>
        <p:spPr>
          <a:xfrm>
            <a:off x="6020911" y="3939901"/>
            <a:ext cx="1156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rgbClr val="1496CD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5521227" y="1767693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5737250" y="3579862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6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809" name="Shape 809"/>
          <p:cNvSpPr/>
          <p:nvPr/>
        </p:nvSpPr>
        <p:spPr>
          <a:xfrm>
            <a:off x="1857356" y="4286262"/>
            <a:ext cx="4184100" cy="8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2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25"/>
              <a:buFont typeface="Arial"/>
              <a:buNone/>
            </a:pPr>
            <a:r>
              <a:rPr lang="en-US" sz="900" b="1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Tested in QNAP Labs. Figures may vary by environment</a:t>
            </a:r>
            <a: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1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 environment</a:t>
            </a:r>
            <a: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NAS operating system: QTS 4.3 (TS-431P2)</a:t>
            </a:r>
          </a:p>
          <a:p>
            <a:pPr marL="0" marR="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00"/>
              <a:buFont typeface="Arial"/>
              <a:buNone/>
            </a:pPr>
            <a: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Volume type: RAID 5; 4 x Intel SSD S3500 240G</a:t>
            </a:r>
          </a:p>
        </p:txBody>
      </p:sp>
      <p:sp>
        <p:nvSpPr>
          <p:cNvPr id="810" name="Shape 810"/>
          <p:cNvSpPr/>
          <p:nvPr/>
        </p:nvSpPr>
        <p:spPr>
          <a:xfrm>
            <a:off x="4378509" y="4538942"/>
            <a:ext cx="35127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00"/>
              <a:buFont typeface="Arial"/>
              <a:buNone/>
            </a:pPr>
            <a:r>
              <a:rPr lang="en-US" sz="800" b="1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Client</a:t>
            </a:r>
            <a:r>
              <a:rPr lang="en-US" sz="8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PCs:</a:t>
            </a:r>
            <a:br>
              <a:rPr lang="en-US" sz="8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en-US" sz="800" b="0" i="0" u="none" strike="noStrike" cap="none" baseline="30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Core™ i7-6770 3.40GHz CPU; 32GB RAM; Mellanox 10GbE NIC ; Windows</a:t>
            </a:r>
            <a:r>
              <a:rPr lang="en-US" sz="800" b="0" i="0" u="none" strike="noStrike" cap="none" baseline="30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en-US" sz="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10 64-bit; 10GB file transfer by Robocopy</a:t>
            </a:r>
          </a:p>
        </p:txBody>
      </p:sp>
      <p:grpSp>
        <p:nvGrpSpPr>
          <p:cNvPr id="811" name="Shape 811"/>
          <p:cNvGrpSpPr/>
          <p:nvPr/>
        </p:nvGrpSpPr>
        <p:grpSpPr>
          <a:xfrm>
            <a:off x="2418544" y="3763725"/>
            <a:ext cx="1114945" cy="246308"/>
            <a:chOff x="1403504" y="3611325"/>
            <a:chExt cx="1114945" cy="246308"/>
          </a:xfrm>
        </p:grpSpPr>
        <p:sp>
          <p:nvSpPr>
            <p:cNvPr id="812" name="Shape 812"/>
            <p:cNvSpPr txBox="1"/>
            <p:nvPr/>
          </p:nvSpPr>
          <p:spPr>
            <a:xfrm>
              <a:off x="1403504" y="3611325"/>
              <a:ext cx="61488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Download</a:t>
              </a:r>
            </a:p>
          </p:txBody>
        </p:sp>
        <p:sp>
          <p:nvSpPr>
            <p:cNvPr id="813" name="Shape 813"/>
            <p:cNvSpPr txBox="1"/>
            <p:nvPr/>
          </p:nvSpPr>
          <p:spPr>
            <a:xfrm>
              <a:off x="1907548" y="3611333"/>
              <a:ext cx="610901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Upload</a:t>
              </a:r>
            </a:p>
          </p:txBody>
        </p:sp>
      </p:grpSp>
      <p:grpSp>
        <p:nvGrpSpPr>
          <p:cNvPr id="814" name="Shape 814"/>
          <p:cNvGrpSpPr/>
          <p:nvPr/>
        </p:nvGrpSpPr>
        <p:grpSpPr>
          <a:xfrm>
            <a:off x="3566306" y="3763725"/>
            <a:ext cx="1075583" cy="246308"/>
            <a:chOff x="1332066" y="3611325"/>
            <a:chExt cx="1075583" cy="246308"/>
          </a:xfrm>
        </p:grpSpPr>
        <p:sp>
          <p:nvSpPr>
            <p:cNvPr id="815" name="Shape 815"/>
            <p:cNvSpPr txBox="1"/>
            <p:nvPr/>
          </p:nvSpPr>
          <p:spPr>
            <a:xfrm>
              <a:off x="1332066" y="3611325"/>
              <a:ext cx="610126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Download</a:t>
              </a:r>
            </a:p>
          </p:txBody>
        </p:sp>
        <p:sp>
          <p:nvSpPr>
            <p:cNvPr id="816" name="Shape 816"/>
            <p:cNvSpPr txBox="1"/>
            <p:nvPr/>
          </p:nvSpPr>
          <p:spPr>
            <a:xfrm>
              <a:off x="1907549" y="3611333"/>
              <a:ext cx="500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Upload</a:t>
              </a:r>
            </a:p>
          </p:txBody>
        </p:sp>
      </p:grpSp>
      <p:grpSp>
        <p:nvGrpSpPr>
          <p:cNvPr id="817" name="Shape 817"/>
          <p:cNvGrpSpPr/>
          <p:nvPr/>
        </p:nvGrpSpPr>
        <p:grpSpPr>
          <a:xfrm>
            <a:off x="6033820" y="3763725"/>
            <a:ext cx="1046469" cy="246308"/>
            <a:chOff x="1361180" y="3611325"/>
            <a:chExt cx="1046469" cy="246308"/>
          </a:xfrm>
        </p:grpSpPr>
        <p:sp>
          <p:nvSpPr>
            <p:cNvPr id="818" name="Shape 818"/>
            <p:cNvSpPr txBox="1"/>
            <p:nvPr/>
          </p:nvSpPr>
          <p:spPr>
            <a:xfrm>
              <a:off x="1361180" y="3611325"/>
              <a:ext cx="642942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Download</a:t>
              </a:r>
            </a:p>
          </p:txBody>
        </p:sp>
        <p:sp>
          <p:nvSpPr>
            <p:cNvPr id="819" name="Shape 819"/>
            <p:cNvSpPr txBox="1"/>
            <p:nvPr/>
          </p:nvSpPr>
          <p:spPr>
            <a:xfrm>
              <a:off x="1907549" y="3611333"/>
              <a:ext cx="500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Upload</a:t>
              </a:r>
            </a:p>
          </p:txBody>
        </p:sp>
      </p:grpSp>
      <p:grpSp>
        <p:nvGrpSpPr>
          <p:cNvPr id="820" name="Shape 820"/>
          <p:cNvGrpSpPr/>
          <p:nvPr/>
        </p:nvGrpSpPr>
        <p:grpSpPr>
          <a:xfrm>
            <a:off x="7244253" y="3763725"/>
            <a:ext cx="1004145" cy="246308"/>
            <a:chOff x="1403504" y="3611325"/>
            <a:chExt cx="1004145" cy="246308"/>
          </a:xfrm>
        </p:grpSpPr>
        <p:sp>
          <p:nvSpPr>
            <p:cNvPr id="821" name="Shape 821"/>
            <p:cNvSpPr txBox="1"/>
            <p:nvPr/>
          </p:nvSpPr>
          <p:spPr>
            <a:xfrm>
              <a:off x="1403504" y="3611325"/>
              <a:ext cx="672064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Download</a:t>
              </a:r>
            </a:p>
          </p:txBody>
        </p:sp>
        <p:sp>
          <p:nvSpPr>
            <p:cNvPr id="822" name="Shape 822"/>
            <p:cNvSpPr txBox="1"/>
            <p:nvPr/>
          </p:nvSpPr>
          <p:spPr>
            <a:xfrm>
              <a:off x="1907549" y="3611333"/>
              <a:ext cx="500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11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ts val="175"/>
                <a:buFont typeface="Arial"/>
                <a:buNone/>
              </a:pPr>
              <a:r>
                <a:rPr lang="en-US" sz="700" b="1">
                  <a:solidFill>
                    <a:srgbClr val="59595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Upload</a:t>
              </a:r>
            </a:p>
          </p:txBody>
        </p:sp>
      </p:grpSp>
      <p:sp>
        <p:nvSpPr>
          <p:cNvPr id="823" name="Shape 823"/>
          <p:cNvSpPr txBox="1"/>
          <p:nvPr/>
        </p:nvSpPr>
        <p:spPr>
          <a:xfrm>
            <a:off x="2033292" y="3643320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(MB/s)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5603428" y="3643320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(MB/s)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/>
          <p:nvPr/>
        </p:nvSpPr>
        <p:spPr>
          <a:xfrm>
            <a:off x="548283" y="2065458"/>
            <a:ext cx="7680126" cy="50629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QTS 4.3.4</a:t>
            </a:r>
          </a:p>
        </p:txBody>
      </p:sp>
      <p:grpSp>
        <p:nvGrpSpPr>
          <p:cNvPr id="830" name="Shape 830"/>
          <p:cNvGrpSpPr/>
          <p:nvPr/>
        </p:nvGrpSpPr>
        <p:grpSpPr>
          <a:xfrm>
            <a:off x="2654499" y="1619250"/>
            <a:ext cx="400050" cy="400646"/>
            <a:chOff x="0" y="0"/>
            <a:chExt cx="1066800" cy="1068388"/>
          </a:xfrm>
        </p:grpSpPr>
        <p:cxnSp>
          <p:nvCxnSpPr>
            <p:cNvPr id="831" name="Shape 831"/>
            <p:cNvCxnSpPr/>
            <p:nvPr/>
          </p:nvCxnSpPr>
          <p:spPr>
            <a:xfrm>
              <a:off x="0" y="7527"/>
              <a:ext cx="1066800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Shape 832"/>
            <p:cNvCxnSpPr/>
            <p:nvPr/>
          </p:nvCxnSpPr>
          <p:spPr>
            <a:xfrm rot="10800000" flipH="1">
              <a:off x="7179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3" name="Shape 833"/>
          <p:cNvGrpSpPr/>
          <p:nvPr/>
        </p:nvGrpSpPr>
        <p:grpSpPr>
          <a:xfrm>
            <a:off x="5570934" y="2247305"/>
            <a:ext cx="400646" cy="400645"/>
            <a:chOff x="-1" y="0"/>
            <a:chExt cx="1068389" cy="1068388"/>
          </a:xfrm>
        </p:grpSpPr>
        <p:cxnSp>
          <p:nvCxnSpPr>
            <p:cNvPr id="834" name="Shape 834"/>
            <p:cNvCxnSpPr/>
            <p:nvPr/>
          </p:nvCxnSpPr>
          <p:spPr>
            <a:xfrm rot="10800000">
              <a:off x="-1" y="1060859"/>
              <a:ext cx="1068389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Shape 835"/>
            <p:cNvCxnSpPr/>
            <p:nvPr/>
          </p:nvCxnSpPr>
          <p:spPr>
            <a:xfrm flipH="1">
              <a:off x="1061195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/>
          <p:nvPr/>
        </p:nvSpPr>
        <p:spPr>
          <a:xfrm>
            <a:off x="357158" y="1714494"/>
            <a:ext cx="3286148" cy="571504"/>
          </a:xfrm>
          <a:prstGeom prst="roundRect">
            <a:avLst>
              <a:gd name="adj" fmla="val 6400"/>
            </a:avLst>
          </a:prstGeom>
          <a:solidFill>
            <a:srgbClr val="3C78D8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 Light"/>
              <a:buNone/>
            </a:pPr>
            <a:r>
              <a:rPr lang="en-US" sz="1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 efficient solution for mass data recovering </a:t>
            </a:r>
          </a:p>
        </p:txBody>
      </p:sp>
      <p:sp>
        <p:nvSpPr>
          <p:cNvPr id="841" name="Shape 841"/>
          <p:cNvSpPr/>
          <p:nvPr/>
        </p:nvSpPr>
        <p:spPr>
          <a:xfrm>
            <a:off x="428596" y="469199"/>
            <a:ext cx="7909216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Snapshots for ARM-based NAS </a:t>
            </a:r>
          </a:p>
        </p:txBody>
      </p:sp>
      <p:pic>
        <p:nvPicPr>
          <p:cNvPr id="842" name="Shape 842"/>
          <p:cNvPicPr preferRelativeResize="0"/>
          <p:nvPr/>
        </p:nvPicPr>
        <p:blipFill rotWithShape="1">
          <a:blip r:embed="rId3">
            <a:alphaModFix/>
          </a:blip>
          <a:srcRect l="11246" r="7957"/>
          <a:stretch/>
        </p:blipFill>
        <p:spPr>
          <a:xfrm>
            <a:off x="3786182" y="1760349"/>
            <a:ext cx="4279030" cy="2301775"/>
          </a:xfrm>
          <a:prstGeom prst="rect">
            <a:avLst/>
          </a:prstGeom>
          <a:noFill/>
          <a:ln w="9525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43" name="Shape 843"/>
          <p:cNvSpPr/>
          <p:nvPr/>
        </p:nvSpPr>
        <p:spPr>
          <a:xfrm>
            <a:off x="2050823" y="2285998"/>
            <a:ext cx="1534120" cy="1552575"/>
          </a:xfrm>
          <a:prstGeom prst="frame">
            <a:avLst>
              <a:gd name="adj1" fmla="val 1855"/>
            </a:avLst>
          </a:prstGeom>
          <a:solidFill>
            <a:srgbClr val="81C1FD"/>
          </a:solidFill>
          <a:ln>
            <a:noFill/>
          </a:ln>
        </p:spPr>
        <p:txBody>
          <a:bodyPr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Shape 844"/>
          <p:cNvSpPr/>
          <p:nvPr/>
        </p:nvSpPr>
        <p:spPr>
          <a:xfrm>
            <a:off x="2169834" y="2395275"/>
            <a:ext cx="1278106" cy="1334082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Shape 845"/>
          <p:cNvSpPr/>
          <p:nvPr/>
        </p:nvSpPr>
        <p:spPr>
          <a:xfrm>
            <a:off x="428596" y="2285998"/>
            <a:ext cx="1534120" cy="1552575"/>
          </a:xfrm>
          <a:prstGeom prst="frame">
            <a:avLst>
              <a:gd name="adj1" fmla="val 1855"/>
            </a:avLst>
          </a:prstGeom>
          <a:solidFill>
            <a:srgbClr val="81C1FD"/>
          </a:solidFill>
          <a:ln>
            <a:noFill/>
          </a:ln>
        </p:spPr>
        <p:txBody>
          <a:bodyPr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Shape 846"/>
          <p:cNvSpPr/>
          <p:nvPr/>
        </p:nvSpPr>
        <p:spPr>
          <a:xfrm>
            <a:off x="547532" y="2395275"/>
            <a:ext cx="1278106" cy="1334082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7" name="Shape 847"/>
          <p:cNvGrpSpPr/>
          <p:nvPr/>
        </p:nvGrpSpPr>
        <p:grpSpPr>
          <a:xfrm>
            <a:off x="2462220" y="2992612"/>
            <a:ext cx="759366" cy="216563"/>
            <a:chOff x="5308955" y="3452803"/>
            <a:chExt cx="1046405" cy="343200"/>
          </a:xfrm>
        </p:grpSpPr>
        <p:sp>
          <p:nvSpPr>
            <p:cNvPr id="848" name="Shape 848"/>
            <p:cNvSpPr/>
            <p:nvPr/>
          </p:nvSpPr>
          <p:spPr>
            <a:xfrm>
              <a:off x="5308955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Shape 849"/>
            <p:cNvSpPr/>
            <p:nvPr/>
          </p:nvSpPr>
          <p:spPr>
            <a:xfrm>
              <a:off x="5660557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1" name="Shape 851"/>
          <p:cNvGrpSpPr/>
          <p:nvPr/>
        </p:nvGrpSpPr>
        <p:grpSpPr>
          <a:xfrm>
            <a:off x="2463444" y="3209171"/>
            <a:ext cx="759366" cy="216563"/>
            <a:chOff x="5308955" y="3452803"/>
            <a:chExt cx="1046405" cy="343200"/>
          </a:xfrm>
        </p:grpSpPr>
        <p:sp>
          <p:nvSpPr>
            <p:cNvPr id="852" name="Shape 852"/>
            <p:cNvSpPr/>
            <p:nvPr/>
          </p:nvSpPr>
          <p:spPr>
            <a:xfrm>
              <a:off x="5308955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Shape 853"/>
            <p:cNvSpPr/>
            <p:nvPr/>
          </p:nvSpPr>
          <p:spPr>
            <a:xfrm>
              <a:off x="5660557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Shape 854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5" name="Shape 855"/>
          <p:cNvGrpSpPr/>
          <p:nvPr/>
        </p:nvGrpSpPr>
        <p:grpSpPr>
          <a:xfrm>
            <a:off x="2462220" y="3429987"/>
            <a:ext cx="759366" cy="216563"/>
            <a:chOff x="5308955" y="3452803"/>
            <a:chExt cx="1046405" cy="343200"/>
          </a:xfrm>
        </p:grpSpPr>
        <p:sp>
          <p:nvSpPr>
            <p:cNvPr id="856" name="Shape 856"/>
            <p:cNvSpPr/>
            <p:nvPr/>
          </p:nvSpPr>
          <p:spPr>
            <a:xfrm>
              <a:off x="5308955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Shape 857"/>
            <p:cNvSpPr/>
            <p:nvPr/>
          </p:nvSpPr>
          <p:spPr>
            <a:xfrm>
              <a:off x="5660557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Shape 858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82850" tIns="91400" rIns="18285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9" name="Shape 859"/>
          <p:cNvSpPr/>
          <p:nvPr/>
        </p:nvSpPr>
        <p:spPr>
          <a:xfrm>
            <a:off x="2547188" y="3129807"/>
            <a:ext cx="541884" cy="3620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lnTo>
                  <a:pt x="41883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lnTo>
                  <a:pt x="97379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lnTo>
                  <a:pt x="60010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wrap="square" lIns="182850" tIns="91400" rIns="182850" bIns="91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60" name="Shape 860"/>
          <p:cNvSpPr/>
          <p:nvPr/>
        </p:nvSpPr>
        <p:spPr>
          <a:xfrm>
            <a:off x="2205213" y="2374364"/>
            <a:ext cx="1295990" cy="407700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Block-based iSCSI LUN  </a:t>
            </a:r>
          </a:p>
        </p:txBody>
      </p:sp>
      <p:sp>
        <p:nvSpPr>
          <p:cNvPr id="861" name="Shape 861"/>
          <p:cNvSpPr/>
          <p:nvPr/>
        </p:nvSpPr>
        <p:spPr>
          <a:xfrm>
            <a:off x="555755" y="2419806"/>
            <a:ext cx="1239556" cy="325235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Volume </a:t>
            </a:r>
            <a:b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</p:txBody>
      </p:sp>
      <p:pic>
        <p:nvPicPr>
          <p:cNvPr id="862" name="Shape 8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791" y="2865712"/>
            <a:ext cx="870304" cy="656787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Shape 863"/>
          <p:cNvSpPr/>
          <p:nvPr/>
        </p:nvSpPr>
        <p:spPr>
          <a:xfrm>
            <a:off x="965557" y="3062342"/>
            <a:ext cx="689327" cy="46049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lnTo>
                  <a:pt x="41883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lnTo>
                  <a:pt x="97379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lnTo>
                  <a:pt x="60010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wrap="square" lIns="182850" tIns="91400" rIns="182850" bIns="91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64" name="Shape 864"/>
          <p:cNvSpPr txBox="1"/>
          <p:nvPr/>
        </p:nvSpPr>
        <p:spPr>
          <a:xfrm>
            <a:off x="500034" y="5857898"/>
            <a:ext cx="3219450" cy="165735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85725" marR="0" lvl="0" indent="-95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64 migawki</a:t>
            </a:r>
            <a:r>
              <a:rPr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per Wolumin/LUN, 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r>
              <a:rPr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migawek per NAS</a:t>
            </a:r>
          </a:p>
        </p:txBody>
      </p:sp>
      <p:pic>
        <p:nvPicPr>
          <p:cNvPr id="865" name="Shape 8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7950" y="2782064"/>
            <a:ext cx="2404215" cy="196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Shape 866" descr="C:\Users\Coco Chiang\Desktop\20170911直播母版16比9\PoweredBy_AL_Vert.Logo_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5074" y="4293394"/>
            <a:ext cx="1844218" cy="84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Shape 867"/>
          <p:cNvSpPr txBox="1"/>
          <p:nvPr/>
        </p:nvSpPr>
        <p:spPr>
          <a:xfrm>
            <a:off x="276600" y="1212332"/>
            <a:ext cx="8590800" cy="57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500"/>
              <a:buFont typeface="Helvetica Neue Light"/>
              <a:buNone/>
            </a:pPr>
            <a:r>
              <a:rPr lang="en-US" sz="2000" b="1" i="0" u="none" strike="noStrike" cap="none">
                <a:solidFill>
                  <a:srgbClr val="351C7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Whole volume and block-based LUN snapshots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/>
          <p:nvPr/>
        </p:nvSpPr>
        <p:spPr>
          <a:xfrm>
            <a:off x="428596" y="469199"/>
            <a:ext cx="2082301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RAID 50/60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1452563" y="5143500"/>
            <a:ext cx="104180" cy="242292"/>
          </a:xfrm>
          <a:prstGeom prst="rect">
            <a:avLst/>
          </a:prstGeom>
          <a:noFill/>
          <a:ln>
            <a:noFill/>
          </a:ln>
        </p:spPr>
        <p:txBody>
          <a:bodyPr wrap="square" lIns="51400" tIns="25700" rIns="51400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Shape 874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Shape 875"/>
          <p:cNvSpPr txBox="1"/>
          <p:nvPr/>
        </p:nvSpPr>
        <p:spPr>
          <a:xfrm>
            <a:off x="428596" y="4214824"/>
            <a:ext cx="7164672" cy="4155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-15875" algn="l" rtl="0">
              <a:spcBef>
                <a:spcPts val="0"/>
              </a:spcBef>
              <a:spcAft>
                <a:spcPts val="0"/>
              </a:spcAft>
              <a:buClr>
                <a:srgbClr val="384F8A"/>
              </a:buClr>
              <a:buSzPts val="250"/>
              <a:buFont typeface="Helvetica Neue Light"/>
              <a:buNone/>
            </a:pPr>
            <a:r>
              <a:rPr lang="en-US" sz="1000" b="0" i="0" u="none" strike="noStrike" cap="none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Actual </a:t>
            </a:r>
            <a:r>
              <a:rPr lang="en-US" sz="1000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</a:t>
            </a:r>
            <a:r>
              <a:rPr lang="en-US" sz="1000" b="0" i="0" u="none" strike="noStrike" cap="none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isk </a:t>
            </a:r>
            <a:r>
              <a:rPr lang="en-US" sz="1000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</a:t>
            </a:r>
            <a:r>
              <a:rPr lang="en-US" sz="1000" b="0" i="0" u="none" strike="noStrike" cap="none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ailure </a:t>
            </a:r>
            <a:r>
              <a:rPr lang="en-US" sz="1000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</a:t>
            </a:r>
            <a:r>
              <a:rPr lang="en-US" sz="1000" b="0" i="0" u="none" strike="noStrike" cap="none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olerance depend</a:t>
            </a:r>
            <a:r>
              <a:rPr lang="en-US" sz="1000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</a:t>
            </a:r>
            <a:r>
              <a:rPr lang="en-US" sz="1000" b="0" i="0" u="none" strike="noStrike" cap="none">
                <a:solidFill>
                  <a:srgbClr val="384F8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on the number of RAID50/60 sub-arrays.</a:t>
            </a:r>
          </a:p>
        </p:txBody>
      </p:sp>
      <p:pic>
        <p:nvPicPr>
          <p:cNvPr id="876" name="Shape 876" descr="C:\Users\user\Desktop\PPT\RAID50.6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6487" y="1643056"/>
            <a:ext cx="3546717" cy="2466647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Shape 877"/>
          <p:cNvSpPr txBox="1"/>
          <p:nvPr/>
        </p:nvSpPr>
        <p:spPr>
          <a:xfrm>
            <a:off x="214282" y="1285866"/>
            <a:ext cx="8644143" cy="285752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238125" marR="0" lvl="0" indent="-333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Less space used for redundancy + increased RAID protection</a:t>
            </a:r>
          </a:p>
          <a:p>
            <a:pPr marL="238125" marR="0" lvl="0" indent="-33337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endParaRPr sz="2000" b="1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78" name="Shape 878"/>
          <p:cNvSpPr/>
          <p:nvPr/>
        </p:nvSpPr>
        <p:spPr>
          <a:xfrm rot="10800000" flipH="1">
            <a:off x="214282" y="2874996"/>
            <a:ext cx="5328550" cy="631580"/>
          </a:xfrm>
          <a:prstGeom prst="roundRect">
            <a:avLst>
              <a:gd name="adj" fmla="val 0"/>
            </a:avLst>
          </a:prstGeom>
          <a:solidFill>
            <a:srgbClr val="0857E7">
              <a:alpha val="8196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879" name="Shape 879"/>
          <p:cNvGraphicFramePr/>
          <p:nvPr/>
        </p:nvGraphicFramePr>
        <p:xfrm>
          <a:off x="214282" y="1643056"/>
          <a:ext cx="5328550" cy="2554800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999100"/>
                <a:gridCol w="912225"/>
                <a:gridCol w="1260550"/>
                <a:gridCol w="773600"/>
                <a:gridCol w="1383075"/>
              </a:tblGrid>
              <a:tr h="577575">
                <a:tc>
                  <a:txBody>
                    <a:bodyPr/>
                    <a:lstStyle/>
                    <a:p>
                      <a:pPr marL="0" marR="0" lvl="0" indent="-190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rPr lang="en-US" sz="1200" b="0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RAID type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-190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Disks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-190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rPr lang="en-US" sz="1200" b="0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Disk Failure Tolerance 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-190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rPr lang="en-US" sz="1200" b="0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Capacity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-190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rPr lang="en-US" sz="1200" b="0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Chance of 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Failure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</a:tr>
              <a:tr h="650375">
                <a:tc>
                  <a:txBody>
                    <a:bodyPr/>
                    <a:lstStyle/>
                    <a:p>
                      <a:pPr marL="0" marR="0" lvl="0" indent="-190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rPr lang="en-US" sz="12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RAID 5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12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66TB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1112" algn="ctr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ts val="175"/>
                        <a:buFont typeface="Calibri"/>
                        <a:buNone/>
                      </a:pPr>
                      <a:r>
                        <a:rPr lang="en-US" sz="700" b="1" u="none" strike="noStrike" cap="non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6.15%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275"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QNAP </a:t>
                      </a:r>
                    </a:p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RAID 50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12 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1112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75"/>
                        <a:buFont typeface="Calibri"/>
                        <a:buNone/>
                      </a:pPr>
                      <a:r>
                        <a:rPr lang="en-US" sz="700" b="0" u="none" strike="noStrike" cap="none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  or more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60TB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50800" algn="ctr" rtl="0">
                        <a:spcBef>
                          <a:spcPts val="0"/>
                        </a:spcBef>
                        <a:buClr>
                          <a:schemeClr val="accent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3200" b="1" i="0" u="none" strike="noStrike" cap="none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0.6%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575">
                <a:tc>
                  <a:txBody>
                    <a:bodyPr/>
                    <a:lstStyle/>
                    <a:p>
                      <a:pPr marL="0" marR="0" lvl="0" indent="-190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rPr lang="en-US" sz="12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RAID 10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12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1112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75"/>
                        <a:buFont typeface="Arial"/>
                        <a:buNone/>
                      </a:pPr>
                      <a:r>
                        <a:rPr lang="en-US" sz="7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6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36TB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225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350"/>
                        <a:buFont typeface="Calibri"/>
                        <a:buNone/>
                      </a:pPr>
                      <a:r>
                        <a:rPr lang="en-US" sz="1400" b="1" u="none" strike="noStrike" cap="none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0.2%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7890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80" name="Shape 880"/>
          <p:cNvSpPr/>
          <p:nvPr/>
        </p:nvSpPr>
        <p:spPr>
          <a:xfrm rot="10800000" flipH="1">
            <a:off x="1223132" y="2211252"/>
            <a:ext cx="4319700" cy="9194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FFFFF">
                  <a:alpha val="40784"/>
                </a:srgbClr>
              </a:gs>
              <a:gs pos="100000">
                <a:srgbClr val="B3B3B3">
                  <a:alpha val="40784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81" name="Shape 881"/>
          <p:cNvSpPr/>
          <p:nvPr/>
        </p:nvSpPr>
        <p:spPr>
          <a:xfrm rot="10800000" flipH="1">
            <a:off x="214282" y="4197856"/>
            <a:ext cx="5328550" cy="9194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FFFFF">
                  <a:alpha val="40784"/>
                </a:srgbClr>
              </a:gs>
              <a:gs pos="100000">
                <a:srgbClr val="B3B3B3">
                  <a:alpha val="40784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82" name="Shape 882"/>
          <p:cNvSpPr/>
          <p:nvPr/>
        </p:nvSpPr>
        <p:spPr>
          <a:xfrm flipH="1">
            <a:off x="214282" y="421482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7D7D7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Shape 883"/>
          <p:cNvSpPr txBox="1">
            <a:spLocks noGrp="1"/>
          </p:cNvSpPr>
          <p:nvPr>
            <p:ph type="title"/>
          </p:nvPr>
        </p:nvSpPr>
        <p:spPr>
          <a:xfrm>
            <a:off x="214282" y="-1214464"/>
            <a:ext cx="8501123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4445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7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RAID 50 &amp; 60 Reduce the Risk of RAID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731640" y="1996083"/>
            <a:ext cx="7680126" cy="100335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QNAP </a:t>
            </a:r>
            <a:r>
              <a:rPr lang="en-US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Sets The Trends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FF93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2225278" y="2428874"/>
            <a:ext cx="4692849" cy="28168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rPr>
              <a:t>Leader in NAS servers</a:t>
            </a:r>
          </a:p>
        </p:txBody>
      </p:sp>
      <p:grpSp>
        <p:nvGrpSpPr>
          <p:cNvPr id="261" name="Shape 261"/>
          <p:cNvGrpSpPr/>
          <p:nvPr/>
        </p:nvGrpSpPr>
        <p:grpSpPr>
          <a:xfrm>
            <a:off x="1736527" y="1635919"/>
            <a:ext cx="400050" cy="400646"/>
            <a:chOff x="0" y="0"/>
            <a:chExt cx="1066800" cy="1068388"/>
          </a:xfrm>
        </p:grpSpPr>
        <p:cxnSp>
          <p:nvCxnSpPr>
            <p:cNvPr id="262" name="Shape 262"/>
            <p:cNvCxnSpPr/>
            <p:nvPr/>
          </p:nvCxnSpPr>
          <p:spPr>
            <a:xfrm>
              <a:off x="0" y="7527"/>
              <a:ext cx="1066800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Shape 263"/>
            <p:cNvCxnSpPr/>
            <p:nvPr/>
          </p:nvCxnSpPr>
          <p:spPr>
            <a:xfrm rot="10800000" flipH="1">
              <a:off x="7179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4" name="Shape 264"/>
          <p:cNvGrpSpPr/>
          <p:nvPr/>
        </p:nvGrpSpPr>
        <p:grpSpPr>
          <a:xfrm>
            <a:off x="6785968" y="2285998"/>
            <a:ext cx="400645" cy="400646"/>
            <a:chOff x="-1" y="0"/>
            <a:chExt cx="1068389" cy="1068388"/>
          </a:xfrm>
        </p:grpSpPr>
        <p:cxnSp>
          <p:nvCxnSpPr>
            <p:cNvPr id="265" name="Shape 265"/>
            <p:cNvCxnSpPr/>
            <p:nvPr/>
          </p:nvCxnSpPr>
          <p:spPr>
            <a:xfrm rot="10800000">
              <a:off x="-1" y="1060859"/>
              <a:ext cx="1068389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Shape 266"/>
            <p:cNvCxnSpPr/>
            <p:nvPr/>
          </p:nvCxnSpPr>
          <p:spPr>
            <a:xfrm flipH="1">
              <a:off x="1061195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6552" y="3192662"/>
            <a:ext cx="5140680" cy="182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/>
          <p:nvPr/>
        </p:nvSpPr>
        <p:spPr>
          <a:xfrm>
            <a:off x="391221" y="291174"/>
            <a:ext cx="3492900" cy="5310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RAID 50 vs. RAID 5</a:t>
            </a:r>
          </a:p>
        </p:txBody>
      </p:sp>
      <p:sp>
        <p:nvSpPr>
          <p:cNvPr id="889" name="Shape 889"/>
          <p:cNvSpPr/>
          <p:nvPr/>
        </p:nvSpPr>
        <p:spPr>
          <a:xfrm>
            <a:off x="250951" y="857238"/>
            <a:ext cx="7892949" cy="3456020"/>
          </a:xfrm>
          <a:prstGeom prst="round2DiagRect">
            <a:avLst>
              <a:gd name="adj1" fmla="val 3545"/>
              <a:gd name="adj2" fmla="val 0"/>
            </a:avLst>
          </a:prstGeom>
          <a:solidFill>
            <a:schemeClr val="lt1"/>
          </a:solidFill>
          <a:ln w="12700" cap="flat" cmpd="sng">
            <a:solidFill>
              <a:srgbClr val="2DA0B5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90" name="Shape 890" descr="iSER-01.png"/>
          <p:cNvPicPr preferRelativeResize="0"/>
          <p:nvPr/>
        </p:nvPicPr>
        <p:blipFill rotWithShape="1">
          <a:blip r:embed="rId3">
            <a:alphaModFix/>
          </a:blip>
          <a:srcRect t="227" b="227"/>
          <a:stretch/>
        </p:blipFill>
        <p:spPr>
          <a:xfrm>
            <a:off x="4857753" y="1507998"/>
            <a:ext cx="3151850" cy="274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Shape 891" descr="RAID-01.png"/>
          <p:cNvPicPr preferRelativeResize="0"/>
          <p:nvPr/>
        </p:nvPicPr>
        <p:blipFill rotWithShape="1">
          <a:blip r:embed="rId4">
            <a:alphaModFix/>
          </a:blip>
          <a:srcRect t="7826" b="7835"/>
          <a:stretch/>
        </p:blipFill>
        <p:spPr>
          <a:xfrm>
            <a:off x="250951" y="1643055"/>
            <a:ext cx="4310377" cy="2518903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Shape 892"/>
          <p:cNvSpPr/>
          <p:nvPr/>
        </p:nvSpPr>
        <p:spPr>
          <a:xfrm>
            <a:off x="1944369" y="1829080"/>
            <a:ext cx="1071300" cy="2817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-1905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"/>
              <a:buFont typeface="Arial"/>
              <a:buNone/>
            </a:pPr>
            <a:r>
              <a:rPr lang="en-US" sz="1200" b="1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RAID 5 Pool</a:t>
            </a:r>
          </a:p>
        </p:txBody>
      </p:sp>
      <p:sp>
        <p:nvSpPr>
          <p:cNvPr id="893" name="Shape 893"/>
          <p:cNvSpPr/>
          <p:nvPr/>
        </p:nvSpPr>
        <p:spPr>
          <a:xfrm>
            <a:off x="1831727" y="3068651"/>
            <a:ext cx="1287600" cy="36719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RAID 50 Pool</a:t>
            </a:r>
          </a:p>
        </p:txBody>
      </p:sp>
      <p:sp>
        <p:nvSpPr>
          <p:cNvPr id="894" name="Shape 894"/>
          <p:cNvSpPr/>
          <p:nvPr/>
        </p:nvSpPr>
        <p:spPr>
          <a:xfrm>
            <a:off x="4857753" y="1643056"/>
            <a:ext cx="3267851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Random Write IOPS</a:t>
            </a:r>
          </a:p>
        </p:txBody>
      </p:sp>
      <p:sp>
        <p:nvSpPr>
          <p:cNvPr id="895" name="Shape 895"/>
          <p:cNvSpPr/>
          <p:nvPr/>
        </p:nvSpPr>
        <p:spPr>
          <a:xfrm>
            <a:off x="5551432" y="3322448"/>
            <a:ext cx="932400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-15875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Single RAID 5</a:t>
            </a:r>
          </a:p>
        </p:txBody>
      </p:sp>
      <p:sp>
        <p:nvSpPr>
          <p:cNvPr id="896" name="Shape 896"/>
          <p:cNvSpPr/>
          <p:nvPr/>
        </p:nvSpPr>
        <p:spPr>
          <a:xfrm>
            <a:off x="6536840" y="2368011"/>
            <a:ext cx="952403" cy="84191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-15875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RAID 50</a:t>
            </a:r>
          </a:p>
          <a:p>
            <a:pPr marL="0" marR="0" lvl="0" indent="-15875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With 3 </a:t>
            </a:r>
          </a:p>
          <a:p>
            <a:pPr marL="0" marR="0" lvl="0" indent="-15875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Subgourps</a:t>
            </a:r>
          </a:p>
        </p:txBody>
      </p:sp>
      <p:sp>
        <p:nvSpPr>
          <p:cNvPr id="897" name="Shape 897"/>
          <p:cNvSpPr/>
          <p:nvPr/>
        </p:nvSpPr>
        <p:spPr>
          <a:xfrm>
            <a:off x="5521843" y="3952363"/>
            <a:ext cx="1967400" cy="9810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-15875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"/>
              <a:buFont typeface="Arial"/>
              <a:buNone/>
            </a:pPr>
            <a:r>
              <a:rPr lang="en-US" sz="100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Random Write 4K Performance</a:t>
            </a:r>
          </a:p>
        </p:txBody>
      </p:sp>
      <p:sp>
        <p:nvSpPr>
          <p:cNvPr id="898" name="Shape 898"/>
          <p:cNvSpPr/>
          <p:nvPr/>
        </p:nvSpPr>
        <p:spPr>
          <a:xfrm>
            <a:off x="7576865" y="1438773"/>
            <a:ext cx="1334748" cy="1062315"/>
          </a:xfrm>
          <a:prstGeom prst="wedgeEllipseCallout">
            <a:avLst>
              <a:gd name="adj1" fmla="val -44061"/>
              <a:gd name="adj2" fmla="val 59115"/>
            </a:avLst>
          </a:prstGeom>
          <a:gradFill>
            <a:gsLst>
              <a:gs pos="0">
                <a:srgbClr val="660066"/>
              </a:gs>
              <a:gs pos="100000">
                <a:srgbClr val="965BDD"/>
              </a:gs>
            </a:gsLst>
            <a:lin ang="5400000" scaled="0"/>
          </a:gradFill>
          <a:ln w="9525" cap="flat" cmpd="sng">
            <a:solidFill>
              <a:srgbClr val="8C3AD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None/>
            </a:pPr>
            <a:endParaRPr sz="1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99" name="Shape 899"/>
          <p:cNvSpPr/>
          <p:nvPr/>
        </p:nvSpPr>
        <p:spPr>
          <a:xfrm>
            <a:off x="356077" y="1008341"/>
            <a:ext cx="405062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016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Multiple RAID groups calculating parity at the same time  </a:t>
            </a:r>
          </a:p>
        </p:txBody>
      </p:sp>
      <p:sp>
        <p:nvSpPr>
          <p:cNvPr id="900" name="Shape 900"/>
          <p:cNvSpPr/>
          <p:nvPr/>
        </p:nvSpPr>
        <p:spPr>
          <a:xfrm>
            <a:off x="4573090" y="997102"/>
            <a:ext cx="3713686" cy="5745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016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Comparison between RAID 50 </a:t>
            </a:r>
          </a:p>
          <a:p>
            <a:pPr marL="10160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(3 sub-groups) and RAID 5 (SSD RAID)</a:t>
            </a:r>
          </a:p>
        </p:txBody>
      </p:sp>
      <p:cxnSp>
        <p:nvCxnSpPr>
          <p:cNvPr id="901" name="Shape 901"/>
          <p:cNvCxnSpPr/>
          <p:nvPr/>
        </p:nvCxnSpPr>
        <p:spPr>
          <a:xfrm>
            <a:off x="4643439" y="857238"/>
            <a:ext cx="0" cy="3456020"/>
          </a:xfrm>
          <a:prstGeom prst="straightConnector1">
            <a:avLst/>
          </a:prstGeom>
          <a:noFill/>
          <a:ln w="12700" cap="flat" cmpd="sng">
            <a:solidFill>
              <a:srgbClr val="2DA0B5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902" name="Shape 902"/>
          <p:cNvSpPr txBox="1"/>
          <p:nvPr/>
        </p:nvSpPr>
        <p:spPr>
          <a:xfrm>
            <a:off x="7572396" y="1643056"/>
            <a:ext cx="1334748" cy="4773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Increased to</a:t>
            </a:r>
          </a:p>
        </p:txBody>
      </p:sp>
      <p:sp>
        <p:nvSpPr>
          <p:cNvPr id="903" name="Shape 903"/>
          <p:cNvSpPr txBox="1"/>
          <p:nvPr/>
        </p:nvSpPr>
        <p:spPr>
          <a:xfrm>
            <a:off x="7719741" y="1928808"/>
            <a:ext cx="1209977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r>
              <a:rPr lang="en-US" sz="3000" b="1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300%</a:t>
            </a:r>
          </a:p>
        </p:txBody>
      </p:sp>
      <p:sp>
        <p:nvSpPr>
          <p:cNvPr id="904" name="Shape 904"/>
          <p:cNvSpPr txBox="1">
            <a:spLocks noGrp="1"/>
          </p:cNvSpPr>
          <p:nvPr>
            <p:ph type="title"/>
          </p:nvPr>
        </p:nvSpPr>
        <p:spPr>
          <a:xfrm>
            <a:off x="-428660" y="-624600"/>
            <a:ext cx="9885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4127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RAID 50 &amp; 60 Increase "Random Write" Performance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/>
          <p:nvPr/>
        </p:nvSpPr>
        <p:spPr>
          <a:xfrm>
            <a:off x="428596" y="316485"/>
            <a:ext cx="4845900" cy="5310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RAID – </a:t>
            </a: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Priority</a:t>
            </a:r>
          </a:p>
        </p:txBody>
      </p:sp>
      <p:sp>
        <p:nvSpPr>
          <p:cNvPr id="910" name="Shape 910"/>
          <p:cNvSpPr txBox="1"/>
          <p:nvPr/>
        </p:nvSpPr>
        <p:spPr>
          <a:xfrm>
            <a:off x="1452563" y="5143500"/>
            <a:ext cx="104180" cy="242292"/>
          </a:xfrm>
          <a:prstGeom prst="rect">
            <a:avLst/>
          </a:prstGeom>
          <a:noFill/>
          <a:ln>
            <a:noFill/>
          </a:ln>
        </p:spPr>
        <p:txBody>
          <a:bodyPr wrap="square" lIns="51400" tIns="25700" rIns="51400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1" name="Shape 911"/>
          <p:cNvPicPr preferRelativeResize="0"/>
          <p:nvPr/>
        </p:nvPicPr>
        <p:blipFill rotWithShape="1">
          <a:blip r:embed="rId3">
            <a:alphaModFix/>
          </a:blip>
          <a:srcRect l="42256"/>
          <a:stretch/>
        </p:blipFill>
        <p:spPr>
          <a:xfrm>
            <a:off x="2195736" y="979470"/>
            <a:ext cx="6284751" cy="3887027"/>
          </a:xfrm>
          <a:prstGeom prst="rect">
            <a:avLst/>
          </a:prstGeom>
          <a:noFill/>
          <a:ln w="9525" cap="flat" cmpd="sng">
            <a:solidFill>
              <a:srgbClr val="161D96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912" name="Shape 912"/>
          <p:cNvSpPr txBox="1"/>
          <p:nvPr/>
        </p:nvSpPr>
        <p:spPr>
          <a:xfrm>
            <a:off x="467544" y="2301478"/>
            <a:ext cx="2295525" cy="896399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Priority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dirty="0"/>
              <a:t>Service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dirty="0"/>
              <a:t>Balance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dirty="0"/>
              <a:t>Syncing</a:t>
            </a:r>
          </a:p>
        </p:txBody>
      </p:sp>
      <p:sp>
        <p:nvSpPr>
          <p:cNvPr id="913" name="Shape 913"/>
          <p:cNvSpPr/>
          <p:nvPr/>
        </p:nvSpPr>
        <p:spPr>
          <a:xfrm>
            <a:off x="6894314" y="2922985"/>
            <a:ext cx="1777008" cy="447080"/>
          </a:xfrm>
          <a:prstGeom prst="roundRect">
            <a:avLst>
              <a:gd name="adj" fmla="val 16667"/>
            </a:avLst>
          </a:prstGeom>
          <a:noFill/>
          <a:ln w="3492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/>
          <p:nvPr/>
        </p:nvSpPr>
        <p:spPr>
          <a:xfrm>
            <a:off x="428596" y="397761"/>
            <a:ext cx="1017907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Disks</a:t>
            </a:r>
          </a:p>
        </p:txBody>
      </p:sp>
      <p:sp>
        <p:nvSpPr>
          <p:cNvPr id="919" name="Shape 919"/>
          <p:cNvSpPr/>
          <p:nvPr/>
        </p:nvSpPr>
        <p:spPr>
          <a:xfrm>
            <a:off x="1143000" y="0"/>
            <a:ext cx="6858000" cy="342900"/>
          </a:xfrm>
          <a:prstGeom prst="rect">
            <a:avLst/>
          </a:prstGeom>
          <a:noFill/>
          <a:ln>
            <a:noFill/>
          </a:ln>
        </p:spPr>
        <p:txBody>
          <a:bodyPr wrap="square" lIns="51400" tIns="25675" rIns="51400" bIns="256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Shape 920"/>
          <p:cNvSpPr txBox="1">
            <a:spLocks noGrp="1"/>
          </p:cNvSpPr>
          <p:nvPr>
            <p:ph type="title"/>
          </p:nvPr>
        </p:nvSpPr>
        <p:spPr>
          <a:xfrm>
            <a:off x="1464469" y="267891"/>
            <a:ext cx="6215063" cy="535781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Secure Erase </a:t>
            </a:r>
          </a:p>
        </p:txBody>
      </p:sp>
      <p:pic>
        <p:nvPicPr>
          <p:cNvPr id="921" name="Shape 921"/>
          <p:cNvPicPr preferRelativeResize="0"/>
          <p:nvPr/>
        </p:nvPicPr>
        <p:blipFill rotWithShape="1">
          <a:blip r:embed="rId3">
            <a:alphaModFix/>
          </a:blip>
          <a:srcRect l="21140" t="14310" r="20587" b="14239"/>
          <a:stretch/>
        </p:blipFill>
        <p:spPr>
          <a:xfrm>
            <a:off x="2033587" y="1617464"/>
            <a:ext cx="6284284" cy="3350113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Shape 922"/>
          <p:cNvSpPr txBox="1"/>
          <p:nvPr/>
        </p:nvSpPr>
        <p:spPr>
          <a:xfrm>
            <a:off x="1223367" y="808434"/>
            <a:ext cx="6562130" cy="804863"/>
          </a:xfrm>
          <a:prstGeom prst="rect">
            <a:avLst/>
          </a:prstGeom>
          <a:noFill/>
          <a:ln>
            <a:noFill/>
          </a:ln>
        </p:spPr>
        <p:txBody>
          <a:bodyPr wrap="square" lIns="51400" tIns="25675" rIns="51400" bIns="25675" anchor="t" anchorCtr="0">
            <a:noAutofit/>
          </a:bodyPr>
          <a:lstStyle/>
          <a:p>
            <a:pPr marL="300038" marR="0" lvl="0" indent="-1984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0C0C0C"/>
                </a:solidFill>
              </a:rPr>
              <a:t>Erase data from disks according to</a:t>
            </a:r>
            <a:r>
              <a:rPr lang="en-US" sz="1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NIST standard</a:t>
            </a:r>
          </a:p>
          <a:p>
            <a:pPr marL="300038" marR="0" lvl="0" indent="-198438" algn="l" rtl="0">
              <a:spcBef>
                <a:spcPts val="27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0C0C0C"/>
                </a:solidFill>
              </a:rPr>
              <a:t>Support for </a:t>
            </a:r>
            <a:r>
              <a:rPr lang="en-US" sz="1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SSD ATA </a:t>
            </a:r>
            <a:r>
              <a:rPr lang="en-US">
                <a:solidFill>
                  <a:srgbClr val="0C0C0C"/>
                </a:solidFill>
              </a:rPr>
              <a:t>commands </a:t>
            </a:r>
          </a:p>
          <a:p>
            <a:pPr marL="300038" marR="0" lvl="0" indent="-198438" algn="l" rtl="0">
              <a:spcBef>
                <a:spcPts val="27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>
                <a:solidFill>
                  <a:srgbClr val="0C0C0C"/>
                </a:solidFill>
              </a:rPr>
              <a:t>Automatically detect disk order in raid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/>
        </p:nvSpPr>
        <p:spPr>
          <a:xfrm>
            <a:off x="428596" y="397761"/>
            <a:ext cx="5296322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Qtier 2.0 Tiering On Demand </a:t>
            </a:r>
          </a:p>
        </p:txBody>
      </p:sp>
      <p:sp>
        <p:nvSpPr>
          <p:cNvPr id="928" name="Shape 928"/>
          <p:cNvSpPr txBox="1"/>
          <p:nvPr/>
        </p:nvSpPr>
        <p:spPr>
          <a:xfrm>
            <a:off x="107504" y="1241655"/>
            <a:ext cx="8947200" cy="1258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57175" marR="0" lvl="0" indent="-2635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</a:pP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SSD only has limited capacity; needs to be used on key applications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Auto-tiering for individual shared folder or iSCSI LUN 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can be enabled or disabled</a:t>
            </a:r>
          </a:p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endParaRPr sz="2000" b="1" i="0" u="none" strike="noStrike" cap="none">
              <a:solidFill>
                <a:srgbClr val="0070C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endParaRPr sz="2000" b="0" i="0" u="none" strike="noStrike" cap="none">
              <a:solidFill>
                <a:srgbClr val="0070C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38125" marR="0" lvl="0" indent="-238125" algn="l" rtl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endParaRPr sz="2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30" name="Shape 930"/>
          <p:cNvPicPr preferRelativeResize="0"/>
          <p:nvPr/>
        </p:nvPicPr>
        <p:blipFill rotWithShape="1">
          <a:blip r:embed="rId3">
            <a:alphaModFix/>
          </a:blip>
          <a:srcRect l="19646" r="18608" b="4518"/>
          <a:stretch/>
        </p:blipFill>
        <p:spPr>
          <a:xfrm>
            <a:off x="500034" y="2130612"/>
            <a:ext cx="3629468" cy="24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Shape 931"/>
          <p:cNvSpPr txBox="1"/>
          <p:nvPr/>
        </p:nvSpPr>
        <p:spPr>
          <a:xfrm>
            <a:off x="7445971" y="2530699"/>
            <a:ext cx="1698029" cy="30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Helvetica Neue Light"/>
              <a:buNone/>
            </a:pPr>
            <a:r>
              <a:rPr lang="en-US" sz="1900" b="1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Hot data and reserved block</a:t>
            </a:r>
          </a:p>
        </p:txBody>
      </p:sp>
      <p:pic>
        <p:nvPicPr>
          <p:cNvPr id="932" name="Shape 932" descr="分層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3806" y="1785932"/>
            <a:ext cx="3330676" cy="302552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Shape 933"/>
          <p:cNvSpPr txBox="1"/>
          <p:nvPr/>
        </p:nvSpPr>
        <p:spPr>
          <a:xfrm>
            <a:off x="7445971" y="3539549"/>
            <a:ext cx="1449983" cy="509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3366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Cold and archived data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Shape 938"/>
          <p:cNvPicPr preferRelativeResize="0"/>
          <p:nvPr/>
        </p:nvPicPr>
        <p:blipFill rotWithShape="1">
          <a:blip r:embed="rId3">
            <a:alphaModFix/>
          </a:blip>
          <a:srcRect t="22405" r="32442" b="59805"/>
          <a:stretch/>
        </p:blipFill>
        <p:spPr>
          <a:xfrm>
            <a:off x="5857884" y="-3196828"/>
            <a:ext cx="2349361" cy="561614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Shape 939"/>
          <p:cNvSpPr/>
          <p:nvPr/>
        </p:nvSpPr>
        <p:spPr>
          <a:xfrm>
            <a:off x="469631" y="397761"/>
            <a:ext cx="6102633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Replace JBOD with iSCSI VJBOD </a:t>
            </a:r>
          </a:p>
        </p:txBody>
      </p:sp>
      <p:grpSp>
        <p:nvGrpSpPr>
          <p:cNvPr id="940" name="Shape 940"/>
          <p:cNvGrpSpPr/>
          <p:nvPr/>
        </p:nvGrpSpPr>
        <p:grpSpPr>
          <a:xfrm>
            <a:off x="2000232" y="1357304"/>
            <a:ext cx="5042360" cy="2895824"/>
            <a:chOff x="3810240" y="1500438"/>
            <a:chExt cx="5042360" cy="2895824"/>
          </a:xfrm>
        </p:grpSpPr>
        <p:sp>
          <p:nvSpPr>
            <p:cNvPr id="941" name="Shape 941"/>
            <p:cNvSpPr txBox="1"/>
            <p:nvPr/>
          </p:nvSpPr>
          <p:spPr>
            <a:xfrm>
              <a:off x="4432730" y="1784058"/>
              <a:ext cx="982147" cy="3474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Container Station</a:t>
              </a:r>
            </a:p>
          </p:txBody>
        </p:sp>
        <p:sp>
          <p:nvSpPr>
            <p:cNvPr id="942" name="Shape 942"/>
            <p:cNvSpPr txBox="1"/>
            <p:nvPr/>
          </p:nvSpPr>
          <p:spPr>
            <a:xfrm>
              <a:off x="5332257" y="2274331"/>
              <a:ext cx="890988" cy="3474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76200" algn="l" rtl="0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2 x 10G SFP+</a:t>
              </a:r>
            </a:p>
          </p:txBody>
        </p:sp>
        <p:sp>
          <p:nvSpPr>
            <p:cNvPr id="943" name="Shape 943"/>
            <p:cNvSpPr txBox="1"/>
            <p:nvPr/>
          </p:nvSpPr>
          <p:spPr>
            <a:xfrm>
              <a:off x="3810240" y="3125662"/>
              <a:ext cx="1377829" cy="3925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76200" algn="l" rtl="0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TS-831X</a:t>
              </a:r>
            </a:p>
          </p:txBody>
        </p:sp>
        <p:sp>
          <p:nvSpPr>
            <p:cNvPr id="944" name="Shape 944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Ethernet, flexible connection</a:t>
              </a:r>
            </a:p>
          </p:txBody>
        </p:sp>
        <p:sp>
          <p:nvSpPr>
            <p:cNvPr id="945" name="Shape 945"/>
            <p:cNvSpPr txBox="1"/>
            <p:nvPr/>
          </p:nvSpPr>
          <p:spPr>
            <a:xfrm>
              <a:off x="7609710" y="4128418"/>
              <a:ext cx="1242889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Virtual Pool  2</a:t>
              </a:r>
            </a:p>
          </p:txBody>
        </p:sp>
        <p:sp>
          <p:nvSpPr>
            <p:cNvPr id="946" name="Shape 946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rgbClr val="647E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6985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US" sz="1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iSCSI  LUN</a:t>
              </a:r>
            </a:p>
          </p:txBody>
        </p:sp>
        <p:pic>
          <p:nvPicPr>
            <p:cNvPr id="947" name="Shape 9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53765" y="2502255"/>
              <a:ext cx="953797" cy="693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8" name="Shape 948"/>
            <p:cNvSpPr txBox="1"/>
            <p:nvPr/>
          </p:nvSpPr>
          <p:spPr>
            <a:xfrm>
              <a:off x="7609710" y="3203182"/>
              <a:ext cx="124289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Virtual Pool  1</a:t>
              </a:r>
            </a:p>
          </p:txBody>
        </p:sp>
        <p:pic>
          <p:nvPicPr>
            <p:cNvPr id="949" name="Shape 949"/>
            <p:cNvPicPr preferRelativeResize="0"/>
            <p:nvPr/>
          </p:nvPicPr>
          <p:blipFill rotWithShape="1">
            <a:blip r:embed="rId5">
              <a:alphaModFix/>
            </a:blip>
            <a:srcRect r="36396"/>
            <a:stretch/>
          </p:blipFill>
          <p:spPr>
            <a:xfrm>
              <a:off x="7818480" y="3553395"/>
              <a:ext cx="606649" cy="5967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0" name="Shape 950"/>
            <p:cNvPicPr preferRelativeResize="0"/>
            <p:nvPr/>
          </p:nvPicPr>
          <p:blipFill rotWithShape="1">
            <a:blip r:embed="rId6">
              <a:alphaModFix/>
            </a:blip>
            <a:srcRect l="9169" t="5367" r="9013" b="4818"/>
            <a:stretch/>
          </p:blipFill>
          <p:spPr>
            <a:xfrm>
              <a:off x="7702905" y="1500438"/>
              <a:ext cx="935324" cy="578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Shape 951" descr="\\Marketing\Marketing\MarketingMaterials\DM\NAS\Software_Section_brochure\QNAP product icon_20170816-assets\Container_station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34976" y="1671530"/>
              <a:ext cx="493950" cy="4947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52" name="Shape 952"/>
            <p:cNvCxnSpPr/>
            <p:nvPr/>
          </p:nvCxnSpPr>
          <p:spPr>
            <a:xfrm>
              <a:off x="5216977" y="2984602"/>
              <a:ext cx="2322085" cy="1282596"/>
            </a:xfrm>
            <a:prstGeom prst="bentConnector3">
              <a:avLst>
                <a:gd name="adj1" fmla="val 127948"/>
              </a:avLst>
            </a:prstGeom>
            <a:noFill/>
            <a:ln w="38100" cap="flat" cmpd="sng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Shape 953"/>
            <p:cNvCxnSpPr/>
            <p:nvPr/>
          </p:nvCxnSpPr>
          <p:spPr>
            <a:xfrm rot="10800000" flipH="1">
              <a:off x="5216977" y="1870020"/>
              <a:ext cx="2471298" cy="853633"/>
            </a:xfrm>
            <a:prstGeom prst="bentConnector3">
              <a:avLst>
                <a:gd name="adj1" fmla="val 118801"/>
              </a:avLst>
            </a:prstGeom>
            <a:noFill/>
            <a:ln w="38100" cap="flat" cmpd="sng">
              <a:solidFill>
                <a:srgbClr val="647EB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Shape 954"/>
            <p:cNvCxnSpPr/>
            <p:nvPr/>
          </p:nvCxnSpPr>
          <p:spPr>
            <a:xfrm rot="10800000" flipH="1">
              <a:off x="5216977" y="2841746"/>
              <a:ext cx="2536788" cy="482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955" name="Shape 95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10240" y="2251922"/>
              <a:ext cx="1517983" cy="951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Shape 95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93285" y="3195867"/>
              <a:ext cx="525815" cy="535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957" name="Shape 957"/>
            <p:cNvSpPr/>
            <p:nvPr/>
          </p:nvSpPr>
          <p:spPr>
            <a:xfrm>
              <a:off x="4923804" y="3553394"/>
              <a:ext cx="593465" cy="177855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RAID</a:t>
              </a:r>
            </a:p>
          </p:txBody>
        </p:sp>
        <p:pic>
          <p:nvPicPr>
            <p:cNvPr id="958" name="Shape 958" descr="分享器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25806" y="2621815"/>
              <a:ext cx="1143945" cy="4518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/>
          <p:nvPr/>
        </p:nvSpPr>
        <p:spPr>
          <a:xfrm>
            <a:off x="428596" y="397761"/>
            <a:ext cx="864019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GPU</a:t>
            </a:r>
          </a:p>
        </p:txBody>
      </p:sp>
      <p:grpSp>
        <p:nvGrpSpPr>
          <p:cNvPr id="964" name="Shape 964"/>
          <p:cNvGrpSpPr/>
          <p:nvPr/>
        </p:nvGrpSpPr>
        <p:grpSpPr>
          <a:xfrm>
            <a:off x="467544" y="1069777"/>
            <a:ext cx="8376699" cy="3158077"/>
            <a:chOff x="0" y="2130200"/>
            <a:chExt cx="9028441" cy="2872026"/>
          </a:xfrm>
        </p:grpSpPr>
        <p:pic>
          <p:nvPicPr>
            <p:cNvPr id="965" name="Shape 965"/>
            <p:cNvPicPr preferRelativeResize="0"/>
            <p:nvPr/>
          </p:nvPicPr>
          <p:blipFill rotWithShape="1">
            <a:blip r:embed="rId3">
              <a:alphaModFix/>
            </a:blip>
            <a:srcRect b="30298"/>
            <a:stretch/>
          </p:blipFill>
          <p:spPr>
            <a:xfrm>
              <a:off x="0" y="2130200"/>
              <a:ext cx="9028441" cy="284781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sx="98000" sy="98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966" name="Shape 966" descr="Linux Station.png"/>
            <p:cNvPicPr preferRelativeResize="0"/>
            <p:nvPr/>
          </p:nvPicPr>
          <p:blipFill rotWithShape="1">
            <a:blip r:embed="rId4">
              <a:alphaModFix/>
            </a:blip>
            <a:srcRect r="22080" b="14309"/>
            <a:stretch/>
          </p:blipFill>
          <p:spPr>
            <a:xfrm>
              <a:off x="5827568" y="3861553"/>
              <a:ext cx="2121463" cy="1092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7" name="Shape 96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19366" y="4375410"/>
              <a:ext cx="1602846" cy="501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8" name="Shape 96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36536" y="4396991"/>
              <a:ext cx="667032" cy="458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Shape 969"/>
            <p:cNvPicPr preferRelativeResize="0"/>
            <p:nvPr/>
          </p:nvPicPr>
          <p:blipFill rotWithShape="1">
            <a:blip r:embed="rId7">
              <a:alphaModFix/>
            </a:blip>
            <a:srcRect t="10619"/>
            <a:stretch/>
          </p:blipFill>
          <p:spPr>
            <a:xfrm>
              <a:off x="7013782" y="4073002"/>
              <a:ext cx="1922583" cy="929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Shape 97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69270" y="4342690"/>
              <a:ext cx="667033" cy="56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Shape 97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47280" y="4385746"/>
              <a:ext cx="1080300" cy="48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2" name="Shape 972"/>
          <p:cNvSpPr/>
          <p:nvPr/>
        </p:nvSpPr>
        <p:spPr>
          <a:xfrm>
            <a:off x="7002066" y="2649736"/>
            <a:ext cx="1777008" cy="405408"/>
          </a:xfrm>
          <a:prstGeom prst="roundRect">
            <a:avLst>
              <a:gd name="adj" fmla="val 16667"/>
            </a:avLst>
          </a:prstGeom>
          <a:noFill/>
          <a:ln w="3492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/>
        </p:nvSpPr>
        <p:spPr>
          <a:xfrm>
            <a:off x="428596" y="397761"/>
            <a:ext cx="8063105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OCR : </a:t>
            </a:r>
            <a:r>
              <a:rPr lang="en-US" sz="3200" dirty="0">
                <a:solidFill>
                  <a:srgbClr val="000000"/>
                </a:solidFill>
                <a:latin typeface="Gill Sans" panose="020B0604020202020204" charset="0"/>
                <a:ea typeface="Helvetica Neue Light"/>
                <a:cs typeface="Helvetica Neue Light"/>
                <a:sym typeface="Helvetica Neue Light"/>
              </a:rPr>
              <a:t>Best solution for document digitization</a:t>
            </a:r>
          </a:p>
        </p:txBody>
      </p:sp>
      <p:pic>
        <p:nvPicPr>
          <p:cNvPr id="978" name="Shape 978" descr="P50_Convert images to editable files.png"/>
          <p:cNvPicPr preferRelativeResize="0"/>
          <p:nvPr/>
        </p:nvPicPr>
        <p:blipFill rotWithShape="1">
          <a:blip r:embed="rId3">
            <a:alphaModFix/>
          </a:blip>
          <a:srcRect l="1198" r="-1198"/>
          <a:stretch/>
        </p:blipFill>
        <p:spPr>
          <a:xfrm>
            <a:off x="332184" y="1785938"/>
            <a:ext cx="4211127" cy="241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Shape 979" descr="P50_Convert images to editable files.png"/>
          <p:cNvPicPr preferRelativeResize="0"/>
          <p:nvPr/>
        </p:nvPicPr>
        <p:blipFill rotWithShape="1">
          <a:blip r:embed="rId3">
            <a:alphaModFix/>
          </a:blip>
          <a:srcRect l="49417" t="24783" r="11824"/>
          <a:stretch/>
        </p:blipFill>
        <p:spPr>
          <a:xfrm>
            <a:off x="2032219" y="2518913"/>
            <a:ext cx="2378162" cy="21983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0" name="Shape 980" descr="螢幕快照 2017-10-30 上午11.09.07.png"/>
          <p:cNvPicPr preferRelativeResize="0"/>
          <p:nvPr/>
        </p:nvPicPr>
        <p:blipFill rotWithShape="1">
          <a:blip r:embed="rId4">
            <a:alphaModFix/>
          </a:blip>
          <a:srcRect t="1334" b="1343"/>
          <a:stretch/>
        </p:blipFill>
        <p:spPr>
          <a:xfrm>
            <a:off x="4643438" y="1837135"/>
            <a:ext cx="4023657" cy="204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Shape 981" descr="螢幕快照 2017-10-30 上午11.09.21.png"/>
          <p:cNvPicPr preferRelativeResize="0"/>
          <p:nvPr/>
        </p:nvPicPr>
        <p:blipFill rotWithShape="1">
          <a:blip r:embed="rId5">
            <a:alphaModFix/>
          </a:blip>
          <a:srcRect l="14922" t="1706" r="48066" b="36239"/>
          <a:stretch/>
        </p:blipFill>
        <p:spPr>
          <a:xfrm>
            <a:off x="4998054" y="1780998"/>
            <a:ext cx="2074277" cy="188388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2" name="Shape 982" descr="Text Editor_ic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1000" y="3239691"/>
            <a:ext cx="832247" cy="83224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Shape 983"/>
          <p:cNvSpPr/>
          <p:nvPr/>
        </p:nvSpPr>
        <p:spPr>
          <a:xfrm>
            <a:off x="309563" y="1071552"/>
            <a:ext cx="4453533" cy="423267"/>
          </a:xfrm>
          <a:prstGeom prst="homePlate">
            <a:avLst>
              <a:gd name="adj" fmla="val 49979"/>
            </a:avLst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Shape 984"/>
          <p:cNvSpPr/>
          <p:nvPr/>
        </p:nvSpPr>
        <p:spPr>
          <a:xfrm>
            <a:off x="4546402" y="1103710"/>
            <a:ext cx="4168973" cy="423267"/>
          </a:xfrm>
          <a:prstGeom prst="chevron">
            <a:avLst>
              <a:gd name="adj" fmla="val 50023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Shape 985"/>
          <p:cNvSpPr txBox="1"/>
          <p:nvPr/>
        </p:nvSpPr>
        <p:spPr>
          <a:xfrm>
            <a:off x="4719042" y="1148351"/>
            <a:ext cx="3823692" cy="423267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Edit with Text Editor</a:t>
            </a:r>
          </a:p>
        </p:txBody>
      </p:sp>
      <p:sp>
        <p:nvSpPr>
          <p:cNvPr id="986" name="Shape 986"/>
          <p:cNvSpPr txBox="1"/>
          <p:nvPr/>
        </p:nvSpPr>
        <p:spPr>
          <a:xfrm>
            <a:off x="526852" y="1143000"/>
            <a:ext cx="3718917" cy="341114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Convert images to editable files</a:t>
            </a:r>
          </a:p>
        </p:txBody>
      </p:sp>
      <p:cxnSp>
        <p:nvCxnSpPr>
          <p:cNvPr id="987" name="Shape 987"/>
          <p:cNvCxnSpPr/>
          <p:nvPr/>
        </p:nvCxnSpPr>
        <p:spPr>
          <a:xfrm>
            <a:off x="3519488" y="3249811"/>
            <a:ext cx="592336" cy="893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8" name="Shape 988" descr="D:\工作進行中\20170911直播母版16比9\放大鏡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42867" y="1428750"/>
            <a:ext cx="2442780" cy="256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Shape 989" descr="D:\工作進行中\20170911直播母版16比9\放大鏡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57375" y="2334221"/>
            <a:ext cx="2705938" cy="272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Shape 990" descr="「arrow icon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677042" flipH="1">
            <a:off x="4514425" y="3748462"/>
            <a:ext cx="834482" cy="80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Shape 99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37282" y="212950"/>
            <a:ext cx="810904" cy="8103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/>
        </p:nvSpPr>
        <p:spPr>
          <a:xfrm>
            <a:off x="428596" y="397761"/>
            <a:ext cx="4608634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Backup of mobile devices</a:t>
            </a:r>
          </a:p>
        </p:txBody>
      </p:sp>
      <p:pic>
        <p:nvPicPr>
          <p:cNvPr id="997" name="Shape 997" descr="P1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312" y="1423392"/>
            <a:ext cx="3661750" cy="206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Shape 9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6916" y="2602111"/>
            <a:ext cx="5158502" cy="1805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9" name="Shape 999"/>
          <p:cNvGrpSpPr/>
          <p:nvPr/>
        </p:nvGrpSpPr>
        <p:grpSpPr>
          <a:xfrm>
            <a:off x="4192164" y="1135494"/>
            <a:ext cx="4189836" cy="800811"/>
            <a:chOff x="4215196" y="2714087"/>
            <a:chExt cx="4858924" cy="928695"/>
          </a:xfrm>
        </p:grpSpPr>
        <p:sp>
          <p:nvSpPr>
            <p:cNvPr id="1000" name="Shape 1000"/>
            <p:cNvSpPr/>
            <p:nvPr/>
          </p:nvSpPr>
          <p:spPr>
            <a:xfrm rot="5400000">
              <a:off x="6380641" y="976886"/>
              <a:ext cx="928694" cy="4403098"/>
            </a:xfrm>
            <a:prstGeom prst="round2SameRect">
              <a:avLst>
                <a:gd name="adj1" fmla="val 45274"/>
                <a:gd name="adj2" fmla="val 0"/>
              </a:avLst>
            </a:prstGeom>
            <a:solidFill>
              <a:srgbClr val="CC006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Shape 1001"/>
            <p:cNvSpPr/>
            <p:nvPr/>
          </p:nvSpPr>
          <p:spPr>
            <a:xfrm rot="-5400000" flipH="1">
              <a:off x="4215196" y="2714087"/>
              <a:ext cx="928694" cy="928694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CC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Helvetica Neue Light"/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002" name="Shape 1002"/>
            <p:cNvSpPr txBox="1"/>
            <p:nvPr/>
          </p:nvSpPr>
          <p:spPr>
            <a:xfrm>
              <a:off x="5143890" y="2785525"/>
              <a:ext cx="3930230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Back up to </a:t>
              </a:r>
              <a:r>
                <a:rPr lang="en-US" sz="2400" b="1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QNAP NAS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using a direct USB connection.</a:t>
              </a:r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357686" y="2857502"/>
              <a:ext cx="642942" cy="6429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62" y="82041"/>
                  </a:moveTo>
                  <a:cubicBezTo>
                    <a:pt x="72579" y="88096"/>
                    <a:pt x="66712" y="92076"/>
                    <a:pt x="60167" y="92144"/>
                  </a:cubicBezTo>
                  <a:cubicBezTo>
                    <a:pt x="53623" y="92211"/>
                    <a:pt x="47675" y="88353"/>
                    <a:pt x="45067" y="82350"/>
                  </a:cubicBezTo>
                  <a:lnTo>
                    <a:pt x="38485" y="85209"/>
                  </a:lnTo>
                  <a:cubicBezTo>
                    <a:pt x="42242" y="93858"/>
                    <a:pt x="50812" y="99417"/>
                    <a:pt x="60241" y="99320"/>
                  </a:cubicBezTo>
                  <a:cubicBezTo>
                    <a:pt x="69670" y="99222"/>
                    <a:pt x="78125" y="93488"/>
                    <a:pt x="81702" y="84764"/>
                  </a:cubicBezTo>
                  <a:close/>
                  <a:moveTo>
                    <a:pt x="80200" y="36526"/>
                  </a:moveTo>
                  <a:cubicBezTo>
                    <a:pt x="76763" y="36526"/>
                    <a:pt x="73977" y="39313"/>
                    <a:pt x="73977" y="42750"/>
                  </a:cubicBezTo>
                  <a:cubicBezTo>
                    <a:pt x="73977" y="46187"/>
                    <a:pt x="76763" y="48973"/>
                    <a:pt x="80200" y="48973"/>
                  </a:cubicBezTo>
                  <a:cubicBezTo>
                    <a:pt x="83637" y="48973"/>
                    <a:pt x="86424" y="46187"/>
                    <a:pt x="86424" y="42750"/>
                  </a:cubicBezTo>
                  <a:cubicBezTo>
                    <a:pt x="86424" y="39313"/>
                    <a:pt x="83637" y="36526"/>
                    <a:pt x="80200" y="36526"/>
                  </a:cubicBezTo>
                  <a:close/>
                  <a:moveTo>
                    <a:pt x="41014" y="36526"/>
                  </a:moveTo>
                  <a:cubicBezTo>
                    <a:pt x="37577" y="36526"/>
                    <a:pt x="34791" y="39313"/>
                    <a:pt x="34791" y="42750"/>
                  </a:cubicBezTo>
                  <a:cubicBezTo>
                    <a:pt x="34791" y="46187"/>
                    <a:pt x="37577" y="48973"/>
                    <a:pt x="41014" y="48973"/>
                  </a:cubicBezTo>
                  <a:cubicBezTo>
                    <a:pt x="44451" y="48973"/>
                    <a:pt x="47238" y="46187"/>
                    <a:pt x="47238" y="42750"/>
                  </a:cubicBezTo>
                  <a:cubicBezTo>
                    <a:pt x="47238" y="39313"/>
                    <a:pt x="44451" y="36526"/>
                    <a:pt x="41014" y="36526"/>
                  </a:cubicBezTo>
                  <a:close/>
                  <a:moveTo>
                    <a:pt x="60000" y="0"/>
                  </a:moveTo>
                  <a:lnTo>
                    <a:pt x="66134" y="309"/>
                  </a:lnTo>
                  <a:lnTo>
                    <a:pt x="72092" y="1219"/>
                  </a:lnTo>
                  <a:lnTo>
                    <a:pt x="77842" y="2697"/>
                  </a:lnTo>
                  <a:lnTo>
                    <a:pt x="83354" y="4715"/>
                  </a:lnTo>
                  <a:lnTo>
                    <a:pt x="88599" y="7241"/>
                  </a:lnTo>
                  <a:lnTo>
                    <a:pt x="93546" y="10247"/>
                  </a:lnTo>
                  <a:lnTo>
                    <a:pt x="98165" y="13701"/>
                  </a:lnTo>
                  <a:lnTo>
                    <a:pt x="102426" y="17573"/>
                  </a:lnTo>
                  <a:lnTo>
                    <a:pt x="106298" y="21834"/>
                  </a:lnTo>
                  <a:lnTo>
                    <a:pt x="109752" y="26453"/>
                  </a:lnTo>
                  <a:lnTo>
                    <a:pt x="112758" y="31400"/>
                  </a:lnTo>
                  <a:lnTo>
                    <a:pt x="115284" y="36645"/>
                  </a:lnTo>
                  <a:lnTo>
                    <a:pt x="117302" y="42157"/>
                  </a:lnTo>
                  <a:lnTo>
                    <a:pt x="118781" y="47907"/>
                  </a:lnTo>
                  <a:lnTo>
                    <a:pt x="119690" y="53865"/>
                  </a:lnTo>
                  <a:lnTo>
                    <a:pt x="120000" y="60000"/>
                  </a:lnTo>
                  <a:lnTo>
                    <a:pt x="119690" y="66134"/>
                  </a:lnTo>
                  <a:lnTo>
                    <a:pt x="118781" y="72092"/>
                  </a:lnTo>
                  <a:lnTo>
                    <a:pt x="117302" y="77842"/>
                  </a:lnTo>
                  <a:lnTo>
                    <a:pt x="115284" y="83354"/>
                  </a:lnTo>
                  <a:lnTo>
                    <a:pt x="112758" y="88599"/>
                  </a:lnTo>
                  <a:lnTo>
                    <a:pt x="109752" y="93546"/>
                  </a:lnTo>
                  <a:lnTo>
                    <a:pt x="106298" y="98165"/>
                  </a:lnTo>
                  <a:lnTo>
                    <a:pt x="102426" y="102426"/>
                  </a:lnTo>
                  <a:lnTo>
                    <a:pt x="98165" y="106298"/>
                  </a:lnTo>
                  <a:lnTo>
                    <a:pt x="93546" y="109752"/>
                  </a:lnTo>
                  <a:lnTo>
                    <a:pt x="88599" y="112758"/>
                  </a:lnTo>
                  <a:lnTo>
                    <a:pt x="83354" y="115284"/>
                  </a:lnTo>
                  <a:lnTo>
                    <a:pt x="77842" y="117302"/>
                  </a:lnTo>
                  <a:lnTo>
                    <a:pt x="72092" y="118781"/>
                  </a:lnTo>
                  <a:lnTo>
                    <a:pt x="66134" y="119690"/>
                  </a:lnTo>
                  <a:cubicBezTo>
                    <a:pt x="64117" y="119895"/>
                    <a:pt x="62071" y="120000"/>
                    <a:pt x="60000" y="120000"/>
                  </a:cubicBezTo>
                  <a:cubicBezTo>
                    <a:pt x="55857" y="120000"/>
                    <a:pt x="51813" y="119580"/>
                    <a:pt x="47907" y="118781"/>
                  </a:cubicBezTo>
                  <a:cubicBezTo>
                    <a:pt x="45955" y="118381"/>
                    <a:pt x="44036" y="117886"/>
                    <a:pt x="42157" y="117302"/>
                  </a:cubicBezTo>
                  <a:cubicBezTo>
                    <a:pt x="40279" y="116718"/>
                    <a:pt x="38439" y="116043"/>
                    <a:pt x="36645" y="115284"/>
                  </a:cubicBezTo>
                  <a:cubicBezTo>
                    <a:pt x="34850" y="114525"/>
                    <a:pt x="33100" y="113682"/>
                    <a:pt x="31400" y="112758"/>
                  </a:cubicBezTo>
                  <a:cubicBezTo>
                    <a:pt x="29700" y="111834"/>
                    <a:pt x="28049" y="110831"/>
                    <a:pt x="26453" y="109752"/>
                  </a:cubicBezTo>
                  <a:cubicBezTo>
                    <a:pt x="24857" y="108674"/>
                    <a:pt x="23316" y="107521"/>
                    <a:pt x="21834" y="106298"/>
                  </a:cubicBezTo>
                  <a:cubicBezTo>
                    <a:pt x="20352" y="105076"/>
                    <a:pt x="18930" y="103783"/>
                    <a:pt x="17573" y="102426"/>
                  </a:cubicBezTo>
                  <a:cubicBezTo>
                    <a:pt x="16216" y="101069"/>
                    <a:pt x="14923" y="99647"/>
                    <a:pt x="13701" y="98165"/>
                  </a:cubicBezTo>
                  <a:cubicBezTo>
                    <a:pt x="12478" y="96683"/>
                    <a:pt x="11325" y="95142"/>
                    <a:pt x="10247" y="93546"/>
                  </a:cubicBezTo>
                  <a:cubicBezTo>
                    <a:pt x="9168" y="91950"/>
                    <a:pt x="8165" y="90299"/>
                    <a:pt x="7241" y="88599"/>
                  </a:cubicBezTo>
                  <a:cubicBezTo>
                    <a:pt x="6318" y="86899"/>
                    <a:pt x="5474" y="85149"/>
                    <a:pt x="4715" y="83354"/>
                  </a:cubicBezTo>
                  <a:cubicBezTo>
                    <a:pt x="3956" y="81560"/>
                    <a:pt x="3281" y="79720"/>
                    <a:pt x="2697" y="77842"/>
                  </a:cubicBezTo>
                  <a:cubicBezTo>
                    <a:pt x="2113" y="75963"/>
                    <a:pt x="1618" y="74045"/>
                    <a:pt x="1219" y="72092"/>
                  </a:cubicBezTo>
                  <a:cubicBezTo>
                    <a:pt x="819" y="70139"/>
                    <a:pt x="514" y="68151"/>
                    <a:pt x="309" y="66134"/>
                  </a:cubicBezTo>
                  <a:cubicBezTo>
                    <a:pt x="104" y="64117"/>
                    <a:pt x="0" y="62071"/>
                    <a:pt x="0" y="60000"/>
                  </a:cubicBezTo>
                  <a:cubicBezTo>
                    <a:pt x="0" y="55857"/>
                    <a:pt x="419" y="51813"/>
                    <a:pt x="1219" y="47907"/>
                  </a:cubicBezTo>
                  <a:cubicBezTo>
                    <a:pt x="1618" y="45955"/>
                    <a:pt x="2113" y="44036"/>
                    <a:pt x="2697" y="42157"/>
                  </a:cubicBezTo>
                  <a:cubicBezTo>
                    <a:pt x="3281" y="40279"/>
                    <a:pt x="3956" y="38439"/>
                    <a:pt x="4715" y="36645"/>
                  </a:cubicBezTo>
                  <a:cubicBezTo>
                    <a:pt x="5474" y="34850"/>
                    <a:pt x="6318" y="33100"/>
                    <a:pt x="7241" y="31400"/>
                  </a:cubicBezTo>
                  <a:cubicBezTo>
                    <a:pt x="8165" y="29700"/>
                    <a:pt x="9168" y="28049"/>
                    <a:pt x="10247" y="26453"/>
                  </a:cubicBezTo>
                  <a:cubicBezTo>
                    <a:pt x="11325" y="24857"/>
                    <a:pt x="12478" y="23316"/>
                    <a:pt x="13701" y="21834"/>
                  </a:cubicBezTo>
                  <a:cubicBezTo>
                    <a:pt x="14923" y="20352"/>
                    <a:pt x="16216" y="18930"/>
                    <a:pt x="17573" y="17573"/>
                  </a:cubicBezTo>
                  <a:cubicBezTo>
                    <a:pt x="18930" y="16216"/>
                    <a:pt x="20352" y="14923"/>
                    <a:pt x="21834" y="13701"/>
                  </a:cubicBezTo>
                  <a:cubicBezTo>
                    <a:pt x="23316" y="12478"/>
                    <a:pt x="24857" y="11325"/>
                    <a:pt x="26453" y="10247"/>
                  </a:cubicBezTo>
                  <a:cubicBezTo>
                    <a:pt x="28049" y="9168"/>
                    <a:pt x="29700" y="8165"/>
                    <a:pt x="31400" y="7241"/>
                  </a:cubicBezTo>
                  <a:cubicBezTo>
                    <a:pt x="33100" y="6318"/>
                    <a:pt x="34850" y="5474"/>
                    <a:pt x="36645" y="4715"/>
                  </a:cubicBezTo>
                  <a:cubicBezTo>
                    <a:pt x="38439" y="3956"/>
                    <a:pt x="40279" y="3281"/>
                    <a:pt x="42157" y="2697"/>
                  </a:cubicBezTo>
                  <a:cubicBezTo>
                    <a:pt x="44036" y="2113"/>
                    <a:pt x="45955" y="1618"/>
                    <a:pt x="47907" y="1219"/>
                  </a:cubicBezTo>
                  <a:cubicBezTo>
                    <a:pt x="49860" y="819"/>
                    <a:pt x="51848" y="514"/>
                    <a:pt x="53865" y="309"/>
                  </a:cubicBezTo>
                  <a:cubicBezTo>
                    <a:pt x="55882" y="104"/>
                    <a:pt x="57928" y="0"/>
                    <a:pt x="60000" y="0"/>
                  </a:cubicBezTo>
                  <a:close/>
                </a:path>
              </a:pathLst>
            </a:custGeom>
            <a:solidFill>
              <a:srgbClr val="CC006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/>
          <p:nvPr/>
        </p:nvSpPr>
        <p:spPr>
          <a:xfrm>
            <a:off x="434327" y="182086"/>
            <a:ext cx="7933200" cy="5310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Qboost – Enhances the performance of NAS</a:t>
            </a:r>
          </a:p>
        </p:txBody>
      </p:sp>
      <p:grpSp>
        <p:nvGrpSpPr>
          <p:cNvPr id="1009" name="Shape 1009"/>
          <p:cNvGrpSpPr/>
          <p:nvPr/>
        </p:nvGrpSpPr>
        <p:grpSpPr>
          <a:xfrm>
            <a:off x="1279377" y="1806873"/>
            <a:ext cx="1998756" cy="2192687"/>
            <a:chOff x="1330473" y="1899251"/>
            <a:chExt cx="1998756" cy="2192687"/>
          </a:xfrm>
        </p:grpSpPr>
        <p:sp>
          <p:nvSpPr>
            <p:cNvPr id="1010" name="Shape 1010"/>
            <p:cNvSpPr/>
            <p:nvPr/>
          </p:nvSpPr>
          <p:spPr>
            <a:xfrm rot="5400000">
              <a:off x="1336929" y="18992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Shape 1011"/>
            <p:cNvSpPr/>
            <p:nvPr/>
          </p:nvSpPr>
          <p:spPr>
            <a:xfrm rot="5400000">
              <a:off x="1428778" y="2000246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Shape 1012"/>
            <p:cNvSpPr/>
            <p:nvPr/>
          </p:nvSpPr>
          <p:spPr>
            <a:xfrm>
              <a:off x="1330473" y="2306938"/>
              <a:ext cx="1989600" cy="178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Optimize</a:t>
              </a:r>
            </a:p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Releases memory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Increases operating speed</a:t>
              </a:r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3" name="Shape 1013"/>
          <p:cNvGrpSpPr/>
          <p:nvPr/>
        </p:nvGrpSpPr>
        <p:grpSpPr>
          <a:xfrm>
            <a:off x="3167147" y="401854"/>
            <a:ext cx="2817600" cy="2817600"/>
            <a:chOff x="3040284" y="367535"/>
            <a:chExt cx="2817600" cy="2817600"/>
          </a:xfrm>
        </p:grpSpPr>
        <p:sp>
          <p:nvSpPr>
            <p:cNvPr id="1014" name="Shape 1014"/>
            <p:cNvSpPr/>
            <p:nvPr/>
          </p:nvSpPr>
          <p:spPr>
            <a:xfrm rot="8100000">
              <a:off x="3452912" y="780163"/>
              <a:ext cx="1992344" cy="1992344"/>
            </a:xfrm>
            <a:prstGeom prst="teardrop">
              <a:avLst>
                <a:gd name="adj" fmla="val 10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Shape 1015"/>
            <p:cNvSpPr/>
            <p:nvPr/>
          </p:nvSpPr>
          <p:spPr>
            <a:xfrm rot="5400000">
              <a:off x="3544818" y="867601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Shape 1016"/>
            <p:cNvSpPr/>
            <p:nvPr/>
          </p:nvSpPr>
          <p:spPr>
            <a:xfrm>
              <a:off x="3484715" y="1232021"/>
              <a:ext cx="1928700" cy="173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4111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22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Clear</a:t>
              </a:r>
              <a:r>
                <a:rPr lang="en-U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Cleans up junk files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Recycles storage space</a:t>
              </a:r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Shape 1017"/>
          <p:cNvGrpSpPr/>
          <p:nvPr/>
        </p:nvGrpSpPr>
        <p:grpSpPr>
          <a:xfrm>
            <a:off x="5937286" y="1806854"/>
            <a:ext cx="1992300" cy="2336473"/>
            <a:chOff x="5500675" y="1857351"/>
            <a:chExt cx="1992300" cy="2336473"/>
          </a:xfrm>
        </p:grpSpPr>
        <p:sp>
          <p:nvSpPr>
            <p:cNvPr id="1018" name="Shape 1018"/>
            <p:cNvSpPr/>
            <p:nvPr/>
          </p:nvSpPr>
          <p:spPr>
            <a:xfrm rot="10800000">
              <a:off x="5500675" y="18573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EF86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Shape 1019"/>
            <p:cNvSpPr/>
            <p:nvPr/>
          </p:nvSpPr>
          <p:spPr>
            <a:xfrm rot="5400000">
              <a:off x="5592524" y="1958365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Shape 1020"/>
            <p:cNvSpPr/>
            <p:nvPr/>
          </p:nvSpPr>
          <p:spPr>
            <a:xfrm>
              <a:off x="5603859" y="2208724"/>
              <a:ext cx="1785900" cy="1985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Application Scheduling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Allocates system resources efficiently </a:t>
              </a:r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1" name="Shape 1021" descr="E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488" y="2798408"/>
            <a:ext cx="3404380" cy="340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/>
          <p:nvPr/>
        </p:nvSpPr>
        <p:spPr>
          <a:xfrm>
            <a:off x="521494" y="276225"/>
            <a:ext cx="1319272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Qboost</a:t>
            </a:r>
          </a:p>
        </p:txBody>
      </p:sp>
      <p:pic>
        <p:nvPicPr>
          <p:cNvPr id="1027" name="Shape 1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3946" y="0"/>
            <a:ext cx="9411263" cy="5094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 descr="55001197_xxl-filtered.jpeg"/>
          <p:cNvPicPr preferRelativeResize="0"/>
          <p:nvPr/>
        </p:nvPicPr>
        <p:blipFill rotWithShape="1">
          <a:blip r:embed="rId3">
            <a:alphaModFix/>
          </a:blip>
          <a:srcRect r="311" b="41960"/>
          <a:stretch/>
        </p:blipFill>
        <p:spPr>
          <a:xfrm>
            <a:off x="-114896" y="-87511"/>
            <a:ext cx="9210682" cy="35800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Shape 273"/>
          <p:cNvCxnSpPr/>
          <p:nvPr/>
        </p:nvCxnSpPr>
        <p:spPr>
          <a:xfrm rot="10800000">
            <a:off x="7698582" y="491729"/>
            <a:ext cx="135136" cy="308967"/>
          </a:xfrm>
          <a:prstGeom prst="straightConnector1">
            <a:avLst/>
          </a:prstGeom>
          <a:noFill/>
          <a:ln w="25400" cap="flat" cmpd="sng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Shape 274"/>
          <p:cNvCxnSpPr/>
          <p:nvPr/>
        </p:nvCxnSpPr>
        <p:spPr>
          <a:xfrm rot="10800000">
            <a:off x="7387233" y="494109"/>
            <a:ext cx="317301" cy="0"/>
          </a:xfrm>
          <a:prstGeom prst="straightConnector1">
            <a:avLst/>
          </a:prstGeom>
          <a:noFill/>
          <a:ln w="25400" cap="flat" cmpd="sng">
            <a:solidFill>
              <a:srgbClr val="FF9300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75" name="Shape 275" descr="10GbE.png"/>
          <p:cNvPicPr preferRelativeResize="0"/>
          <p:nvPr/>
        </p:nvPicPr>
        <p:blipFill rotWithShape="1">
          <a:blip r:embed="rId4">
            <a:alphaModFix/>
          </a:blip>
          <a:srcRect l="6824" t="35295" r="47955" b="2835"/>
          <a:stretch/>
        </p:blipFill>
        <p:spPr>
          <a:xfrm>
            <a:off x="4694634" y="526256"/>
            <a:ext cx="3815139" cy="2962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Shape 276"/>
          <p:cNvGrpSpPr/>
          <p:nvPr/>
        </p:nvGrpSpPr>
        <p:grpSpPr>
          <a:xfrm>
            <a:off x="6128147" y="171450"/>
            <a:ext cx="1584722" cy="297170"/>
            <a:chOff x="0" y="0"/>
            <a:chExt cx="4225925" cy="792452"/>
          </a:xfrm>
        </p:grpSpPr>
        <p:sp>
          <p:nvSpPr>
            <p:cNvPr id="277" name="Shape 277"/>
            <p:cNvSpPr/>
            <p:nvPr/>
          </p:nvSpPr>
          <p:spPr>
            <a:xfrm>
              <a:off x="0" y="0"/>
              <a:ext cx="4225925" cy="693738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0" y="67469"/>
              <a:ext cx="4225925" cy="7249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10GbE SFP+ Port</a:t>
              </a:r>
            </a:p>
          </p:txBody>
        </p:sp>
      </p:grpSp>
      <p:pic>
        <p:nvPicPr>
          <p:cNvPr id="279" name="Shape 279" descr="10Gb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071" y="3874294"/>
            <a:ext cx="951540" cy="95154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1776413" y="4356497"/>
            <a:ext cx="6669286" cy="63863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QNAP offers powerful, affordable high-speed 10GbE-ready NAS suited for all organizations - from huge enterprises to small offices - that require high bandwidth to tackle IT inefficiencies.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1776412" y="3835003"/>
            <a:ext cx="5941219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10GbE-ready NAS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Expecting 10GbE as a standard</a:t>
            </a:r>
          </a:p>
        </p:txBody>
      </p:sp>
      <p:sp>
        <p:nvSpPr>
          <p:cNvPr id="282" name="Shape 282"/>
          <p:cNvSpPr/>
          <p:nvPr/>
        </p:nvSpPr>
        <p:spPr>
          <a:xfrm>
            <a:off x="6918722" y="2971800"/>
            <a:ext cx="952500" cy="260152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TS-431X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/>
          <p:nvPr/>
        </p:nvSpPr>
        <p:spPr>
          <a:xfrm>
            <a:off x="428596" y="397761"/>
            <a:ext cx="2183290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QUSBCam2</a:t>
            </a:r>
          </a:p>
        </p:txBody>
      </p:sp>
      <p:grpSp>
        <p:nvGrpSpPr>
          <p:cNvPr id="1033" name="Shape 1033"/>
          <p:cNvGrpSpPr/>
          <p:nvPr/>
        </p:nvGrpSpPr>
        <p:grpSpPr>
          <a:xfrm>
            <a:off x="5137547" y="2238971"/>
            <a:ext cx="3993952" cy="1007864"/>
            <a:chOff x="-1036240" y="3171819"/>
            <a:chExt cx="3993828" cy="1344151"/>
          </a:xfrm>
        </p:grpSpPr>
        <p:sp>
          <p:nvSpPr>
            <p:cNvPr id="1034" name="Shape 1034"/>
            <p:cNvSpPr/>
            <p:nvPr/>
          </p:nvSpPr>
          <p:spPr>
            <a:xfrm>
              <a:off x="-1036240" y="3171819"/>
              <a:ext cx="3993828" cy="1344151"/>
            </a:xfrm>
            <a:prstGeom prst="homePlate">
              <a:avLst>
                <a:gd name="adj" fmla="val 0"/>
              </a:avLst>
            </a:prstGeom>
            <a:solidFill>
              <a:srgbClr val="B7ECFF">
                <a:alpha val="81568"/>
              </a:srgbClr>
            </a:solidFill>
            <a:ln>
              <a:noFill/>
            </a:ln>
          </p:spPr>
          <p:txBody>
            <a:bodyPr wrap="square" lIns="243800" tIns="121850" rIns="243800" bIns="121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Shape 1035"/>
            <p:cNvSpPr/>
            <p:nvPr/>
          </p:nvSpPr>
          <p:spPr>
            <a:xfrm>
              <a:off x="2852192" y="4131925"/>
              <a:ext cx="105396" cy="384041"/>
            </a:xfrm>
            <a:prstGeom prst="homePlate">
              <a:avLst>
                <a:gd name="adj" fmla="val 0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243800" tIns="121850" rIns="243800" bIns="121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6" name="Shape 1036"/>
          <p:cNvSpPr/>
          <p:nvPr/>
        </p:nvSpPr>
        <p:spPr>
          <a:xfrm flipH="1">
            <a:off x="8593931" y="2377678"/>
            <a:ext cx="432197" cy="504230"/>
          </a:xfrm>
          <a:prstGeom prst="chevron">
            <a:avLst>
              <a:gd name="adj" fmla="val 45551"/>
            </a:avLst>
          </a:prstGeom>
          <a:solidFill>
            <a:schemeClr val="lt1">
              <a:alpha val="30588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7" name="Shape 1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364" y="2166938"/>
            <a:ext cx="4495417" cy="263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Shape 1038"/>
          <p:cNvSpPr/>
          <p:nvPr/>
        </p:nvSpPr>
        <p:spPr>
          <a:xfrm>
            <a:off x="1681163" y="1086446"/>
            <a:ext cx="3456384" cy="6411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QUSBCam2</a:t>
            </a:r>
          </a:p>
        </p:txBody>
      </p:sp>
      <p:pic>
        <p:nvPicPr>
          <p:cNvPr id="1039" name="Shape 1039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475" y="953096"/>
            <a:ext cx="815848" cy="81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Shape 1040"/>
          <p:cNvSpPr txBox="1"/>
          <p:nvPr/>
        </p:nvSpPr>
        <p:spPr>
          <a:xfrm>
            <a:off x="673298" y="1806774"/>
            <a:ext cx="8248055" cy="4321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C2C2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Live streaming </a:t>
            </a:r>
            <a:r>
              <a:rPr lang="en-US" sz="1600" b="1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1080P</a:t>
            </a:r>
            <a:r>
              <a:rPr lang="en-US" sz="1600" b="1">
                <a:solidFill>
                  <a:srgbClr val="2C2C2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image</a:t>
            </a:r>
          </a:p>
        </p:txBody>
      </p:sp>
      <p:sp>
        <p:nvSpPr>
          <p:cNvPr id="1041" name="Shape 1041"/>
          <p:cNvSpPr/>
          <p:nvPr/>
        </p:nvSpPr>
        <p:spPr>
          <a:xfrm>
            <a:off x="6349603" y="2931319"/>
            <a:ext cx="2748558" cy="219291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Record </a:t>
            </a:r>
            <a:r>
              <a:rPr lang="en-US" sz="1200" b="1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&amp;</a:t>
            </a:r>
            <a:r>
              <a:rPr lang="en-US" sz="1200" b="1">
                <a:solidFill>
                  <a:srgbClr val="0000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Replay </a:t>
            </a:r>
            <a:r>
              <a:rPr lang="en-US" sz="1200" b="1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video by MPEG</a:t>
            </a:r>
          </a:p>
        </p:txBody>
      </p:sp>
      <p:pic>
        <p:nvPicPr>
          <p:cNvPr id="1042" name="Shape 1042" descr="hd-webcam-pro-c920-galler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9683" y="2166938"/>
            <a:ext cx="2227195" cy="208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Shape 10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7407" y="2377678"/>
            <a:ext cx="503260" cy="503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Shape 1044"/>
          <p:cNvSpPr/>
          <p:nvPr/>
        </p:nvSpPr>
        <p:spPr>
          <a:xfrm>
            <a:off x="6349603" y="2453283"/>
            <a:ext cx="2786063" cy="3690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C0C0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Surveillance Station 5.1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Shape 1050" descr="i1804^cimgpsh_ori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691" y="384572"/>
            <a:ext cx="7605770" cy="442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Shape 10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5785" y="2787848"/>
            <a:ext cx="579737" cy="58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Shape 1052"/>
          <p:cNvSpPr/>
          <p:nvPr/>
        </p:nvSpPr>
        <p:spPr>
          <a:xfrm>
            <a:off x="621326" y="384575"/>
            <a:ext cx="4404900" cy="5310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QVR Pro and QIoT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Shape 1058" descr="C:\Users\user\Desktop\QVR PPT\P81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555" y="1221581"/>
            <a:ext cx="7201606" cy="267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Shape 1059"/>
          <p:cNvSpPr/>
          <p:nvPr/>
        </p:nvSpPr>
        <p:spPr>
          <a:xfrm>
            <a:off x="4058841" y="1365647"/>
            <a:ext cx="1728192" cy="342305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Event URL</a:t>
            </a:r>
          </a:p>
        </p:txBody>
      </p:sp>
      <p:pic>
        <p:nvPicPr>
          <p:cNvPr id="1060" name="Shape 1060" descr="https://lh6.googleusercontent.com/q21ltBR1FYD3uT3ui97H8spuibzyss192RnoHg73WN9T9u3zfusNL2ONegCxcYUtb6vN8D6FUTowX8lQiMMMUBHS67W1NnTp_UCEVNZJ5bI7dE4DhgP2EdB_7WeP8MDm8i-Jtdv7IG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5897" y="1806178"/>
            <a:ext cx="2167483" cy="1867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Shape 1061"/>
          <p:cNvSpPr/>
          <p:nvPr/>
        </p:nvSpPr>
        <p:spPr>
          <a:xfrm>
            <a:off x="428596" y="397761"/>
            <a:ext cx="3342262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QVR Pro and QIoT</a:t>
            </a:r>
          </a:p>
        </p:txBody>
      </p:sp>
      <p:sp>
        <p:nvSpPr>
          <p:cNvPr id="1062" name="Shape 1062"/>
          <p:cNvSpPr/>
          <p:nvPr/>
        </p:nvSpPr>
        <p:spPr>
          <a:xfrm>
            <a:off x="1571604" y="-107158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43"/>
              <a:buFont typeface="Verdana"/>
              <a:buChar char="•"/>
            </a:pPr>
            <a:r>
              <a:rPr lang="en-US"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Through event URL, 3</a:t>
            </a:r>
            <a:r>
              <a:rPr lang="en-US" sz="1800" baseline="30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rd</a:t>
            </a:r>
            <a:r>
              <a:rPr lang="en-US"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party can send events to QVR Pro via HTTP</a:t>
            </a:r>
          </a:p>
        </p:txBody>
      </p:sp>
      <p:sp>
        <p:nvSpPr>
          <p:cNvPr id="1063" name="Shape 1063"/>
          <p:cNvSpPr txBox="1">
            <a:spLocks noGrp="1"/>
          </p:cNvSpPr>
          <p:nvPr>
            <p:ph type="title"/>
          </p:nvPr>
        </p:nvSpPr>
        <p:spPr>
          <a:xfrm>
            <a:off x="0" y="-1857406"/>
            <a:ext cx="864399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Customizable QVR Pro Event 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Shape 1069" descr="action UR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07" y="1369219"/>
            <a:ext cx="8460875" cy="279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Shape 1070" descr="https://lh6.googleusercontent.com/z-QisGk6JiSDtPdMwDDTE1rJ5dCGmw3Jz-xH3b2SAFFV0__fMZjxk95aNyB9KOWLsm7N98mf3jAPOuU3OJno_RFhp93sT1aJ2_SmBs95EJfgZoFUT8_I0HigYwxZ6pE54PhTPcTuD_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3757" y="2004417"/>
            <a:ext cx="2673896" cy="2012878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Shape 1071"/>
          <p:cNvSpPr/>
          <p:nvPr/>
        </p:nvSpPr>
        <p:spPr>
          <a:xfrm>
            <a:off x="4319588" y="1500188"/>
            <a:ext cx="1728192" cy="342305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Action URL</a:t>
            </a:r>
          </a:p>
        </p:txBody>
      </p:sp>
      <p:pic>
        <p:nvPicPr>
          <p:cNvPr id="1072" name="Shape 1072" descr="https://lh5.googleusercontent.com/ZcHMdMGhXLmsddUYrQ2Z569g6-IqNSakYVSOE5Spd-Cgehmaff5pPOKwE9ewqVWXSCXbiK-nQqn1PqsvYbFHGkAl8FousCGIoZdtV-lyOlsuCpuCedA1z4c9mmSDGz1JC-b3rNhX8J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7822" y="1284089"/>
            <a:ext cx="895644" cy="896239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Shape 1073"/>
          <p:cNvSpPr/>
          <p:nvPr/>
        </p:nvSpPr>
        <p:spPr>
          <a:xfrm>
            <a:off x="500034" y="397761"/>
            <a:ext cx="3342262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QVR Pro and QIoT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/>
          <p:nvPr/>
        </p:nvSpPr>
        <p:spPr>
          <a:xfrm>
            <a:off x="428596" y="397761"/>
            <a:ext cx="8286807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QVR Pro</a:t>
            </a:r>
            <a:r>
              <a:rPr lang="en-US" sz="3200"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en-US"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More than a Surveillance System</a:t>
            </a:r>
          </a:p>
        </p:txBody>
      </p:sp>
      <p:pic>
        <p:nvPicPr>
          <p:cNvPr id="1080" name="Shape 1080" descr="C:\Users\user\Desktop\QVR PPT\P77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602" y="1194792"/>
            <a:ext cx="6527148" cy="38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Shape 10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6019" y="3976092"/>
            <a:ext cx="722618" cy="7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/>
          <p:nvPr/>
        </p:nvSpPr>
        <p:spPr>
          <a:xfrm>
            <a:off x="0" y="1066850"/>
            <a:ext cx="9144000" cy="4076650"/>
          </a:xfrm>
          <a:prstGeom prst="rect">
            <a:avLst/>
          </a:prstGeom>
          <a:solidFill>
            <a:srgbClr val="647EBF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</a:pPr>
            <a:r>
              <a:rPr lang="en-US" sz="1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lang="en-US" sz="1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</a:t>
            </a:r>
            <a: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Privilege Setting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Group-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Group-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Cashier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Role-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Employee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Role-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Manager</a:t>
            </a:r>
          </a:p>
        </p:txBody>
      </p:sp>
      <p:cxnSp>
        <p:nvCxnSpPr>
          <p:cNvPr id="1088" name="Shape 1088"/>
          <p:cNvCxnSpPr/>
          <p:nvPr/>
        </p:nvCxnSpPr>
        <p:spPr>
          <a:xfrm rot="5400000" flipH="1">
            <a:off x="4786314" y="2214560"/>
            <a:ext cx="1785950" cy="107157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089" name="Shape 1089"/>
          <p:cNvCxnSpPr/>
          <p:nvPr/>
        </p:nvCxnSpPr>
        <p:spPr>
          <a:xfrm rot="10800000">
            <a:off x="5214942" y="2857503"/>
            <a:ext cx="1008484" cy="936957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090" name="Shape 1090"/>
          <p:cNvSpPr txBox="1">
            <a:spLocks noGrp="1"/>
          </p:cNvSpPr>
          <p:nvPr>
            <p:ph type="title"/>
          </p:nvPr>
        </p:nvSpPr>
        <p:spPr>
          <a:xfrm>
            <a:off x="500034" y="357172"/>
            <a:ext cx="8358246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45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3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Allow and Deny</a:t>
            </a:r>
          </a:p>
        </p:txBody>
      </p:sp>
      <p:graphicFrame>
        <p:nvGraphicFramePr>
          <p:cNvPr id="1091" name="Shape 1091"/>
          <p:cNvGraphicFramePr/>
          <p:nvPr/>
        </p:nvGraphicFramePr>
        <p:xfrm>
          <a:off x="6617718" y="1438785"/>
          <a:ext cx="2240600" cy="67807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560150"/>
                <a:gridCol w="560150"/>
                <a:gridCol w="560150"/>
                <a:gridCol w="560150"/>
              </a:tblGrid>
              <a:tr h="275700"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S.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E.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C.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5715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900"/>
                        <a:buFont typeface="Helvetica Neue Light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FFFFFF"/>
                          </a:solidFill>
                        </a:rPr>
                        <a:t>E-map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8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92" name="Shape 1092"/>
          <p:cNvGraphicFramePr/>
          <p:nvPr/>
        </p:nvGraphicFramePr>
        <p:xfrm>
          <a:off x="6617718" y="2411794"/>
          <a:ext cx="2240600" cy="71527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560150"/>
                <a:gridCol w="560150"/>
                <a:gridCol w="560150"/>
                <a:gridCol w="560150"/>
              </a:tblGrid>
              <a:tr h="324325"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S.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E.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C.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5715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900"/>
                        <a:buFont typeface="Helvetica Neue Light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FFFFFF"/>
                          </a:solidFill>
                        </a:rPr>
                        <a:t>E-map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93" name="Shape 1093"/>
          <p:cNvGraphicFramePr/>
          <p:nvPr/>
        </p:nvGraphicFramePr>
        <p:xfrm>
          <a:off x="6617718" y="3286130"/>
          <a:ext cx="2240600" cy="71527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560150"/>
                <a:gridCol w="560150"/>
                <a:gridCol w="560150"/>
                <a:gridCol w="560150"/>
              </a:tblGrid>
              <a:tr h="324325"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S.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E.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C.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5715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900"/>
                        <a:buFont typeface="Helvetica Neue Light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FFFFFF"/>
                          </a:solidFill>
                        </a:rPr>
                        <a:t>E-map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94" name="Shape 1094"/>
          <p:cNvGraphicFramePr/>
          <p:nvPr/>
        </p:nvGraphicFramePr>
        <p:xfrm>
          <a:off x="6617718" y="4214824"/>
          <a:ext cx="2240600" cy="71527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560150"/>
                <a:gridCol w="560150"/>
                <a:gridCol w="560150"/>
                <a:gridCol w="560150"/>
              </a:tblGrid>
              <a:tr h="324325"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S.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E.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350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000"/>
                        <a:buFont typeface="Helvetica Neue Light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FFFF"/>
                          </a:solidFill>
                        </a:rPr>
                        <a:t>CH C.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57150" algn="ctr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900"/>
                        <a:buFont typeface="Helvetica Neue Light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FFFFFF"/>
                          </a:solidFill>
                        </a:rPr>
                        <a:t>E-map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0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95" name="Shape 1095"/>
          <p:cNvGraphicFramePr/>
          <p:nvPr/>
        </p:nvGraphicFramePr>
        <p:xfrm>
          <a:off x="990913" y="1428742"/>
          <a:ext cx="4118875" cy="70005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1366500"/>
                <a:gridCol w="876575"/>
                <a:gridCol w="1058450"/>
                <a:gridCol w="817350"/>
              </a:tblGrid>
              <a:tr h="308600"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Storage Room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Entrance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Cash Desk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E-map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  <a:tr h="3343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96" name="Shape 1096"/>
          <p:cNvGraphicFramePr/>
          <p:nvPr/>
        </p:nvGraphicFramePr>
        <p:xfrm>
          <a:off x="990913" y="2379718"/>
          <a:ext cx="4171000" cy="70005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1366500"/>
                <a:gridCol w="928700"/>
                <a:gridCol w="1058450"/>
                <a:gridCol w="817350"/>
              </a:tblGrid>
              <a:tr h="308600"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Storage Room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Entrance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Cash Desk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E-map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  <a:tr h="3343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97" name="Shape 1097"/>
          <p:cNvGraphicFramePr/>
          <p:nvPr/>
        </p:nvGraphicFramePr>
        <p:xfrm>
          <a:off x="990913" y="3314122"/>
          <a:ext cx="4171000" cy="70005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1366500"/>
                <a:gridCol w="928700"/>
                <a:gridCol w="1058450"/>
                <a:gridCol w="817350"/>
              </a:tblGrid>
              <a:tr h="308600"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Storage Room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Entrance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Cash Desk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E-map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  <a:tr h="3343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98" name="Shape 1098"/>
          <p:cNvGraphicFramePr/>
          <p:nvPr/>
        </p:nvGraphicFramePr>
        <p:xfrm>
          <a:off x="990913" y="4265098"/>
          <a:ext cx="4171000" cy="700055"/>
        </p:xfrm>
        <a:graphic>
          <a:graphicData uri="http://schemas.openxmlformats.org/drawingml/2006/table">
            <a:tbl>
              <a:tblPr>
                <a:noFill/>
                <a:tableStyleId>{BDDC44D6-E9DB-4B1B-845B-848BCDB54BEE}</a:tableStyleId>
              </a:tblPr>
              <a:tblGrid>
                <a:gridCol w="1366500"/>
                <a:gridCol w="928700"/>
                <a:gridCol w="1058450"/>
                <a:gridCol w="817350"/>
              </a:tblGrid>
              <a:tr h="308600"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Storage Room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Entrance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Cash Desk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E-map</a:t>
                      </a: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  <a:tr h="334325"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700"/>
                        <a:buFont typeface="Helvetica Neue Light"/>
                        <a:buNone/>
                      </a:pPr>
                      <a:endParaRPr sz="7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DF0F7"/>
                    </a:solidFill>
                  </a:tcPr>
                </a:tc>
              </a:tr>
            </a:tbl>
          </a:graphicData>
        </a:graphic>
      </p:graphicFrame>
      <p:cxnSp>
        <p:nvCxnSpPr>
          <p:cNvPr id="1099" name="Shape 1099"/>
          <p:cNvCxnSpPr/>
          <p:nvPr/>
        </p:nvCxnSpPr>
        <p:spPr>
          <a:xfrm flipH="1">
            <a:off x="5143505" y="1980757"/>
            <a:ext cx="1076785" cy="1727244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100" name="Shape 1100"/>
          <p:cNvCxnSpPr/>
          <p:nvPr/>
        </p:nvCxnSpPr>
        <p:spPr>
          <a:xfrm flipH="1">
            <a:off x="5143504" y="2946876"/>
            <a:ext cx="1079920" cy="767881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101" name="Shape 1101"/>
          <p:cNvCxnSpPr/>
          <p:nvPr/>
        </p:nvCxnSpPr>
        <p:spPr>
          <a:xfrm flipH="1">
            <a:off x="5162326" y="3794459"/>
            <a:ext cx="1061100" cy="72180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stealth" w="lg" len="lg"/>
            <a:tailEnd type="stealth" w="lg" len="lg"/>
          </a:ln>
        </p:spPr>
      </p:cxnSp>
      <p:pic>
        <p:nvPicPr>
          <p:cNvPr id="1102" name="Shape 1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580" y="1847094"/>
            <a:ext cx="347339" cy="28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Shape 1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8533" y="1790791"/>
            <a:ext cx="415301" cy="3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Shape 1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9046" y="2798449"/>
            <a:ext cx="319552" cy="29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Shape 1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5761" y="2798439"/>
            <a:ext cx="319552" cy="29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Shape 1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4870" y="4621630"/>
            <a:ext cx="319552" cy="29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Shape 1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8731" y="4621620"/>
            <a:ext cx="319552" cy="29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Shape 1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2592" y="4621630"/>
            <a:ext cx="319552" cy="29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Shape 1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9624" y="2746926"/>
            <a:ext cx="381930" cy="3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Shape 1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5140" y="3623448"/>
            <a:ext cx="381930" cy="3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Shape 11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93686" y="3623448"/>
            <a:ext cx="381930" cy="3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Shape 1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9624" y="3629662"/>
            <a:ext cx="381930" cy="3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Shape 11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29652" y="3629662"/>
            <a:ext cx="381930" cy="3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Shape 1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3603" y="4638959"/>
            <a:ext cx="319552" cy="29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Shape 1115" descr="aTexx6RT4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3438" y="4643452"/>
            <a:ext cx="373937" cy="28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Shape 1116" descr="aTexx6RT4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3306" y="2783677"/>
            <a:ext cx="373937" cy="28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Shape 1117" descr="aTexx6RT4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604" y="2786064"/>
            <a:ext cx="373937" cy="28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Shape 1118" descr="aTexx6RT4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604" y="1847331"/>
            <a:ext cx="373937" cy="28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Shape 1119" descr="aTexx6RT4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2738" y="1871827"/>
            <a:ext cx="373937" cy="280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0" name="Shape 1120"/>
          <p:cNvCxnSpPr/>
          <p:nvPr/>
        </p:nvCxnSpPr>
        <p:spPr>
          <a:xfrm>
            <a:off x="0" y="2285998"/>
            <a:ext cx="5143536" cy="1588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21" name="Shape 1121"/>
          <p:cNvCxnSpPr/>
          <p:nvPr/>
        </p:nvCxnSpPr>
        <p:spPr>
          <a:xfrm>
            <a:off x="0" y="3214692"/>
            <a:ext cx="5143536" cy="1588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22" name="Shape 1122"/>
          <p:cNvCxnSpPr/>
          <p:nvPr/>
        </p:nvCxnSpPr>
        <p:spPr>
          <a:xfrm>
            <a:off x="0" y="4143386"/>
            <a:ext cx="5143536" cy="1588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23" name="Shape 1123"/>
          <p:cNvCxnSpPr/>
          <p:nvPr/>
        </p:nvCxnSpPr>
        <p:spPr>
          <a:xfrm>
            <a:off x="6215074" y="2285998"/>
            <a:ext cx="2900616" cy="1588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24" name="Shape 1124"/>
          <p:cNvCxnSpPr/>
          <p:nvPr/>
        </p:nvCxnSpPr>
        <p:spPr>
          <a:xfrm>
            <a:off x="6215074" y="3214692"/>
            <a:ext cx="2900616" cy="1588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25" name="Shape 1125"/>
          <p:cNvCxnSpPr/>
          <p:nvPr/>
        </p:nvCxnSpPr>
        <p:spPr>
          <a:xfrm>
            <a:off x="6215074" y="4143386"/>
            <a:ext cx="2900616" cy="1588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126" name="Shape 1126" descr="D:\工作進行中\20170911直播母版16比9\20171026\打叉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643063" y="3714948"/>
            <a:ext cx="285731" cy="31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Shape 11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15140" y="2857502"/>
            <a:ext cx="351784" cy="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Shape 11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15140" y="1848005"/>
            <a:ext cx="351784" cy="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Shape 1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9457" y="1847094"/>
            <a:ext cx="347339" cy="28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Shape 1130" descr="C:\Users\user\Desktop\QVR PPT\p108-1-01-04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56817" y="4539716"/>
            <a:ext cx="429721" cy="42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Shape 1131" descr="C:\Users\user\Desktop\QVR PPT\p108-1-01-01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6176" y="1779662"/>
            <a:ext cx="430704" cy="42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Shape 1132" descr="C:\Users\user\Desktop\QVR PPT\p108-1-01-0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60466" y="2703891"/>
            <a:ext cx="422271" cy="4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Shape 1133" descr="C:\Users\user\Desktop\QVR PPT\p108-1-01-03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60466" y="3628120"/>
            <a:ext cx="422271" cy="422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4" name="Shape 1134"/>
          <p:cNvCxnSpPr/>
          <p:nvPr/>
        </p:nvCxnSpPr>
        <p:spPr>
          <a:xfrm>
            <a:off x="5220072" y="1923678"/>
            <a:ext cx="936104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stealth" w="lg" len="lg"/>
            <a:tailEnd type="stealth" w="lg" len="lg"/>
          </a:ln>
        </p:spPr>
      </p:cxnSp>
      <p:cxnSp>
        <p:nvCxnSpPr>
          <p:cNvPr id="1135" name="Shape 1135"/>
          <p:cNvCxnSpPr/>
          <p:nvPr/>
        </p:nvCxnSpPr>
        <p:spPr>
          <a:xfrm>
            <a:off x="5220072" y="2840326"/>
            <a:ext cx="936104" cy="0"/>
          </a:xfrm>
          <a:prstGeom prst="straightConnector1">
            <a:avLst/>
          </a:prstGeom>
          <a:noFill/>
          <a:ln w="12700" cap="flat" cmpd="sng">
            <a:solidFill>
              <a:srgbClr val="7030A0"/>
            </a:solidFill>
            <a:prstDash val="solid"/>
            <a:miter lim="800000"/>
            <a:headEnd type="stealth" w="lg" len="lg"/>
            <a:tailEnd type="stealth" w="lg" len="lg"/>
          </a:ln>
        </p:spPr>
      </p:cxnSp>
      <p:sp>
        <p:nvSpPr>
          <p:cNvPr id="1136" name="Shape 1136"/>
          <p:cNvSpPr/>
          <p:nvPr/>
        </p:nvSpPr>
        <p:spPr>
          <a:xfrm>
            <a:off x="5429289" y="1066900"/>
            <a:ext cx="3714743" cy="407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           Result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Security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Cashier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Manager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Subcontractor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Shape 1141" descr="C:\Users\user\Desktop\QVR PPT\P11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81" y="1221581"/>
            <a:ext cx="7070468" cy="271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Shape 11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238125" marR="0" lvl="0" indent="-2381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Centralized management </a:t>
            </a:r>
          </a:p>
          <a:p>
            <a:pPr marL="238125" marR="0" lvl="0" indent="-238125" algn="l" rtl="0"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Easy to manage up to 128 QVR Pro</a:t>
            </a:r>
          </a:p>
        </p:txBody>
      </p:sp>
      <p:sp>
        <p:nvSpPr>
          <p:cNvPr id="1143" name="Shape 1143"/>
          <p:cNvSpPr/>
          <p:nvPr/>
        </p:nvSpPr>
        <p:spPr>
          <a:xfrm>
            <a:off x="521494" y="397761"/>
            <a:ext cx="2176878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QVR Center</a:t>
            </a:r>
          </a:p>
        </p:txBody>
      </p:sp>
      <p:sp>
        <p:nvSpPr>
          <p:cNvPr id="1144" name="Shape 1144"/>
          <p:cNvSpPr txBox="1"/>
          <p:nvPr/>
        </p:nvSpPr>
        <p:spPr>
          <a:xfrm>
            <a:off x="214282" y="5429270"/>
            <a:ext cx="8643998" cy="35766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38125" marR="0" lvl="0" indent="-333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QVR Center is the central management QPKG of QVR Pro 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 can be installed on the same NAS with QVR Pro or </a:t>
            </a: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   on different NAS.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Easy to manage up to 128 QVR Pro (QVR Pro Gold) 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Helvetica Neue Light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Compatible with QVR Pro Client just like QVR Pro.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ts val="2000"/>
              <a:buFont typeface="Helvetica Neue Light"/>
              <a:buNone/>
            </a:pPr>
            <a:endParaRPr sz="2000" b="0" i="0" u="none" strike="noStrike" cap="none">
              <a:solidFill>
                <a:srgbClr val="0E79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38125" marR="0" lvl="0" indent="-3333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endParaRPr sz="2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QVR Guard - Standby</a:t>
            </a:r>
          </a:p>
        </p:txBody>
      </p:sp>
      <p:grpSp>
        <p:nvGrpSpPr>
          <p:cNvPr id="1151" name="Shape 1151"/>
          <p:cNvGrpSpPr/>
          <p:nvPr/>
        </p:nvGrpSpPr>
        <p:grpSpPr>
          <a:xfrm>
            <a:off x="1000125" y="1437680"/>
            <a:ext cx="7011591" cy="2848570"/>
            <a:chOff x="1800894" y="1666604"/>
            <a:chExt cx="5842940" cy="2373772"/>
          </a:xfrm>
        </p:grpSpPr>
        <p:cxnSp>
          <p:nvCxnSpPr>
            <p:cNvPr id="1152" name="Shape 1152"/>
            <p:cNvCxnSpPr>
              <a:stCxn id="1153" idx="3"/>
            </p:cNvCxnSpPr>
            <p:nvPr/>
          </p:nvCxnSpPr>
          <p:spPr>
            <a:xfrm>
              <a:off x="4437113" y="2432561"/>
              <a:ext cx="1466400" cy="540300"/>
            </a:xfrm>
            <a:prstGeom prst="bentConnector3">
              <a:avLst>
                <a:gd name="adj1" fmla="val 31899"/>
              </a:avLst>
            </a:prstGeom>
            <a:noFill/>
            <a:ln w="38100" cap="flat" cmpd="sng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54" name="Shape 1154"/>
            <p:cNvCxnSpPr/>
            <p:nvPr/>
          </p:nvCxnSpPr>
          <p:spPr>
            <a:xfrm>
              <a:off x="3861153" y="2324910"/>
              <a:ext cx="0" cy="1138022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dash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55" name="Shape 1155"/>
            <p:cNvCxnSpPr/>
            <p:nvPr/>
          </p:nvCxnSpPr>
          <p:spPr>
            <a:xfrm>
              <a:off x="2385287" y="2396843"/>
              <a:ext cx="1152416" cy="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pic>
          <p:nvPicPr>
            <p:cNvPr id="1156" name="Shape 11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53461" y="1892676"/>
              <a:ext cx="503493" cy="503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7" name="Shape 11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53461" y="2263393"/>
              <a:ext cx="503493" cy="503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8" name="Shape 11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53461" y="2612756"/>
              <a:ext cx="503493" cy="503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9" name="Shape 1159"/>
            <p:cNvSpPr txBox="1"/>
            <p:nvPr/>
          </p:nvSpPr>
          <p:spPr>
            <a:xfrm>
              <a:off x="1800894" y="3037964"/>
              <a:ext cx="1309664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IP Camera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Shape 1160"/>
            <p:cNvSpPr txBox="1"/>
            <p:nvPr/>
          </p:nvSpPr>
          <p:spPr>
            <a:xfrm>
              <a:off x="2396184" y="2075871"/>
              <a:ext cx="1188630" cy="28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Connected</a:t>
              </a:r>
            </a:p>
          </p:txBody>
        </p:sp>
        <p:pic>
          <p:nvPicPr>
            <p:cNvPr id="1161" name="Shape 11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86116" y="1928808"/>
              <a:ext cx="1078392" cy="674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2" name="Shape 1162"/>
            <p:cNvSpPr txBox="1"/>
            <p:nvPr/>
          </p:nvSpPr>
          <p:spPr>
            <a:xfrm>
              <a:off x="2753371" y="2612640"/>
              <a:ext cx="1180706" cy="2882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24C90"/>
                  </a:solidFill>
                  <a:latin typeface="Arial"/>
                  <a:ea typeface="Arial"/>
                  <a:cs typeface="Arial"/>
                  <a:sym typeface="Arial"/>
                </a:rPr>
                <a:t>Health Detection</a:t>
              </a:r>
            </a:p>
          </p:txBody>
        </p:sp>
        <p:sp>
          <p:nvSpPr>
            <p:cNvPr id="1163" name="Shape 1163"/>
            <p:cNvSpPr txBox="1"/>
            <p:nvPr/>
          </p:nvSpPr>
          <p:spPr>
            <a:xfrm>
              <a:off x="4737743" y="2680604"/>
              <a:ext cx="1153408" cy="2882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Connected</a:t>
              </a:r>
            </a:p>
          </p:txBody>
        </p:sp>
        <p:pic>
          <p:nvPicPr>
            <p:cNvPr id="1164" name="Shape 1164" descr="C:\Users\user\Desktop\QVR PPT\pc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58490" y="2468740"/>
              <a:ext cx="1963820" cy="792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5" name="Shape 116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86116" y="3116812"/>
              <a:ext cx="1078392" cy="674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6" name="Shape 1166"/>
            <p:cNvSpPr txBox="1"/>
            <p:nvPr/>
          </p:nvSpPr>
          <p:spPr>
            <a:xfrm>
              <a:off x="3429116" y="1666604"/>
              <a:ext cx="864096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QVR Pro</a:t>
              </a:r>
            </a:p>
          </p:txBody>
        </p:sp>
        <p:sp>
          <p:nvSpPr>
            <p:cNvPr id="1167" name="Shape 1167"/>
            <p:cNvSpPr txBox="1"/>
            <p:nvPr/>
          </p:nvSpPr>
          <p:spPr>
            <a:xfrm>
              <a:off x="3357108" y="3752344"/>
              <a:ext cx="1152128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QVR Guard</a:t>
              </a:r>
            </a:p>
          </p:txBody>
        </p:sp>
        <p:pic>
          <p:nvPicPr>
            <p:cNvPr id="1168" name="Shape 1168" descr="C:\Users\user\Desktop\QVR_Pro_直播_CHT_20171025場次 (1)\ppt\media\image8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77188" y="2252716"/>
              <a:ext cx="359776" cy="359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9" name="Shape 1169" descr="C:\Users\user\Desktop\QVR_Pro_直播_CHT_20171025場次 (1)\ppt\media\image9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077188" y="3404844"/>
              <a:ext cx="359776" cy="359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0" name="Shape 1170"/>
            <p:cNvSpPr txBox="1"/>
            <p:nvPr/>
          </p:nvSpPr>
          <p:spPr>
            <a:xfrm>
              <a:off x="6059658" y="3252278"/>
              <a:ext cx="1584176" cy="298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QVR Pro Client</a:t>
              </a:r>
            </a:p>
          </p:txBody>
        </p:sp>
      </p:grpSp>
      <p:sp>
        <p:nvSpPr>
          <p:cNvPr id="1171" name="Shape 1171"/>
          <p:cNvSpPr/>
          <p:nvPr/>
        </p:nvSpPr>
        <p:spPr>
          <a:xfrm>
            <a:off x="521494" y="276225"/>
            <a:ext cx="3903313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QVR </a:t>
            </a:r>
            <a:r>
              <a:rPr lang="en-US" sz="3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Guard</a:t>
            </a:r>
            <a:r>
              <a:rPr lang="en-US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- Standby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7" name="Shape 1177"/>
          <p:cNvCxnSpPr/>
          <p:nvPr/>
        </p:nvCxnSpPr>
        <p:spPr>
          <a:xfrm rot="10800000">
            <a:off x="1200206" y="3253355"/>
            <a:ext cx="2088300" cy="613200"/>
          </a:xfrm>
          <a:prstGeom prst="bentConnector3">
            <a:avLst>
              <a:gd name="adj1" fmla="val 26115"/>
            </a:avLst>
          </a:prstGeom>
          <a:noFill/>
          <a:ln w="38100" cap="flat" cmpd="sng">
            <a:solidFill>
              <a:srgbClr val="006666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78" name="Shape 1178"/>
          <p:cNvCxnSpPr/>
          <p:nvPr/>
        </p:nvCxnSpPr>
        <p:spPr>
          <a:xfrm>
            <a:off x="3870722" y="2397919"/>
            <a:ext cx="0" cy="136564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1179" name="Shape 1179"/>
          <p:cNvSpPr txBox="1"/>
          <p:nvPr/>
        </p:nvSpPr>
        <p:spPr>
          <a:xfrm>
            <a:off x="428625" y="3693914"/>
            <a:ext cx="1209675" cy="345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IP Camera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Shape 1180"/>
          <p:cNvSpPr txBox="1"/>
          <p:nvPr/>
        </p:nvSpPr>
        <p:spPr>
          <a:xfrm>
            <a:off x="2743200" y="2743200"/>
            <a:ext cx="1209675" cy="3458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24C90"/>
                </a:solidFill>
                <a:latin typeface="Arial"/>
                <a:ea typeface="Arial"/>
                <a:cs typeface="Arial"/>
                <a:sym typeface="Arial"/>
              </a:rPr>
              <a:t>Health Detection</a:t>
            </a:r>
          </a:p>
        </p:txBody>
      </p:sp>
      <p:sp>
        <p:nvSpPr>
          <p:cNvPr id="1181" name="Shape 1181"/>
          <p:cNvSpPr txBox="1"/>
          <p:nvPr/>
        </p:nvSpPr>
        <p:spPr>
          <a:xfrm>
            <a:off x="4572000" y="3357568"/>
            <a:ext cx="2124075" cy="7971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Switch Connection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Manually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/>
            </a:r>
            <a:br>
              <a:rPr lang="en-US" sz="1400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lang="en-US" sz="1400">
              <a:solidFill>
                <a:schemeClr val="accent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82" name="Shape 1182"/>
          <p:cNvCxnSpPr/>
          <p:nvPr/>
        </p:nvCxnSpPr>
        <p:spPr>
          <a:xfrm rot="10800000" flipH="1">
            <a:off x="4173736" y="3246155"/>
            <a:ext cx="2341500" cy="620400"/>
          </a:xfrm>
          <a:prstGeom prst="bentConnector3">
            <a:avLst>
              <a:gd name="adj1" fmla="val 13178"/>
            </a:avLst>
          </a:prstGeom>
          <a:noFill/>
          <a:ln w="38100" cap="flat" cmpd="sng">
            <a:solidFill>
              <a:srgbClr val="006666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183" name="Shape 1183" descr="C:\Users\user\Desktop\QVR PPT\p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484239"/>
            <a:ext cx="2356310" cy="95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Shape 1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7519" y="3401616"/>
            <a:ext cx="1294516" cy="81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Shape 11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2298502"/>
            <a:ext cx="604163" cy="60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Shape 11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2743200"/>
            <a:ext cx="604163" cy="60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Shape 11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3162300"/>
            <a:ext cx="604163" cy="60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Shape 1188"/>
          <p:cNvSpPr txBox="1"/>
          <p:nvPr/>
        </p:nvSpPr>
        <p:spPr>
          <a:xfrm>
            <a:off x="1371600" y="3336727"/>
            <a:ext cx="1471017" cy="345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Automatic Connection</a:t>
            </a:r>
          </a:p>
        </p:txBody>
      </p:sp>
      <p:pic>
        <p:nvPicPr>
          <p:cNvPr id="1189" name="Shape 11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7519" y="1706166"/>
            <a:ext cx="1294516" cy="810309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Shape 1190"/>
          <p:cNvSpPr txBox="1"/>
          <p:nvPr/>
        </p:nvSpPr>
        <p:spPr>
          <a:xfrm>
            <a:off x="6943725" y="3417689"/>
            <a:ext cx="1900833" cy="3583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QVR Pro Client</a:t>
            </a:r>
          </a:p>
        </p:txBody>
      </p:sp>
      <p:sp>
        <p:nvSpPr>
          <p:cNvPr id="1191" name="Shape 1191"/>
          <p:cNvSpPr txBox="1"/>
          <p:nvPr/>
        </p:nvSpPr>
        <p:spPr>
          <a:xfrm>
            <a:off x="3179564" y="1357312"/>
            <a:ext cx="1036439" cy="3458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QVR Pro</a:t>
            </a:r>
          </a:p>
        </p:txBody>
      </p:sp>
      <p:sp>
        <p:nvSpPr>
          <p:cNvPr id="1192" name="Shape 1192"/>
          <p:cNvSpPr txBox="1"/>
          <p:nvPr/>
        </p:nvSpPr>
        <p:spPr>
          <a:xfrm>
            <a:off x="3092649" y="4212431"/>
            <a:ext cx="1382911" cy="345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QVR Guard</a:t>
            </a:r>
          </a:p>
        </p:txBody>
      </p:sp>
      <p:pic>
        <p:nvPicPr>
          <p:cNvPr id="1193" name="Shape 1193" descr="C:\Users\user\Desktop\QVR_Pro_直播_CHT_20171025場次 (1)\ppt\media\image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0722" y="2052043"/>
            <a:ext cx="431880" cy="43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Shape 1194" descr="C:\Users\user\Desktop\QVR_Pro_直播_CHT_20171025場次 (1)\ppt\media\image9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0722" y="3780235"/>
            <a:ext cx="431880" cy="431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5" name="Shape 1195"/>
          <p:cNvCxnSpPr/>
          <p:nvPr/>
        </p:nvCxnSpPr>
        <p:spPr>
          <a:xfrm>
            <a:off x="3000375" y="1714500"/>
            <a:ext cx="1500188" cy="78581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96" name="Shape 1196"/>
          <p:cNvCxnSpPr/>
          <p:nvPr/>
        </p:nvCxnSpPr>
        <p:spPr>
          <a:xfrm rot="10800000" flipH="1">
            <a:off x="2928937" y="1714500"/>
            <a:ext cx="1500188" cy="78581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197" name="Shape 1197"/>
          <p:cNvSpPr/>
          <p:nvPr/>
        </p:nvSpPr>
        <p:spPr>
          <a:xfrm>
            <a:off x="521494" y="276225"/>
            <a:ext cx="3903313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QVR Guard - </a:t>
            </a:r>
            <a:r>
              <a:rPr lang="en-US"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Failover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Shape 1203"/>
          <p:cNvGrpSpPr/>
          <p:nvPr/>
        </p:nvGrpSpPr>
        <p:grpSpPr>
          <a:xfrm>
            <a:off x="1000125" y="1214438"/>
            <a:ext cx="7316986" cy="3418284"/>
            <a:chOff x="2130122" y="1666604"/>
            <a:chExt cx="6097756" cy="2373772"/>
          </a:xfrm>
        </p:grpSpPr>
        <p:cxnSp>
          <p:nvCxnSpPr>
            <p:cNvPr id="1204" name="Shape 1204"/>
            <p:cNvCxnSpPr/>
            <p:nvPr/>
          </p:nvCxnSpPr>
          <p:spPr>
            <a:xfrm>
              <a:off x="4579444" y="2180880"/>
              <a:ext cx="1992896" cy="605225"/>
            </a:xfrm>
            <a:prstGeom prst="bentConnector3">
              <a:avLst>
                <a:gd name="adj1" fmla="val 40384"/>
              </a:avLst>
            </a:prstGeom>
            <a:noFill/>
            <a:ln w="38100" cap="flat" cmpd="sng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205" name="Shape 1205"/>
            <p:cNvCxnSpPr/>
            <p:nvPr/>
          </p:nvCxnSpPr>
          <p:spPr>
            <a:xfrm>
              <a:off x="4218272" y="2324745"/>
              <a:ext cx="0" cy="1138104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dash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206" name="Shape 1206"/>
            <p:cNvCxnSpPr/>
            <p:nvPr/>
          </p:nvCxnSpPr>
          <p:spPr>
            <a:xfrm>
              <a:off x="2742825" y="2396677"/>
              <a:ext cx="1151980" cy="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pic>
          <p:nvPicPr>
            <p:cNvPr id="1207" name="Shape 120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10651" y="1892676"/>
              <a:ext cx="503905" cy="503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8" name="Shape 120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10651" y="2263393"/>
              <a:ext cx="503905" cy="503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9" name="Shape 120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10651" y="2612756"/>
              <a:ext cx="503905" cy="5039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0" name="Shape 1210"/>
            <p:cNvSpPr txBox="1"/>
            <p:nvPr/>
          </p:nvSpPr>
          <p:spPr>
            <a:xfrm>
              <a:off x="2130122" y="3037964"/>
              <a:ext cx="1131130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IP Camera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Shape 1211"/>
            <p:cNvSpPr txBox="1"/>
            <p:nvPr/>
          </p:nvSpPr>
          <p:spPr>
            <a:xfrm>
              <a:off x="2784978" y="2183772"/>
              <a:ext cx="1260630" cy="2765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Connected</a:t>
              </a:r>
            </a:p>
          </p:txBody>
        </p:sp>
        <p:pic>
          <p:nvPicPr>
            <p:cNvPr id="1212" name="Shape 12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43306" y="1928808"/>
              <a:ext cx="1078392" cy="6742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3" name="Shape 1213"/>
            <p:cNvSpPr txBox="1"/>
            <p:nvPr/>
          </p:nvSpPr>
          <p:spPr>
            <a:xfrm>
              <a:off x="3142185" y="2612888"/>
              <a:ext cx="1149017" cy="28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24C90"/>
                  </a:solidFill>
                  <a:latin typeface="Arial"/>
                  <a:ea typeface="Arial"/>
                  <a:cs typeface="Arial"/>
                  <a:sym typeface="Arial"/>
                </a:rPr>
                <a:t>Health Detection</a:t>
              </a:r>
            </a:p>
          </p:txBody>
        </p:sp>
        <p:sp>
          <p:nvSpPr>
            <p:cNvPr id="1214" name="Shape 1214"/>
            <p:cNvSpPr txBox="1"/>
            <p:nvPr/>
          </p:nvSpPr>
          <p:spPr>
            <a:xfrm>
              <a:off x="4939624" y="2509949"/>
              <a:ext cx="1223917" cy="262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Connected</a:t>
              </a:r>
            </a:p>
          </p:txBody>
        </p:sp>
        <p:sp>
          <p:nvSpPr>
            <p:cNvPr id="1215" name="Shape 1215"/>
            <p:cNvSpPr txBox="1"/>
            <p:nvPr/>
          </p:nvSpPr>
          <p:spPr>
            <a:xfrm>
              <a:off x="4781363" y="3230516"/>
              <a:ext cx="1719536" cy="555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EE7612"/>
                  </a:solidFill>
                  <a:latin typeface="Arial"/>
                  <a:ea typeface="Arial"/>
                  <a:cs typeface="Arial"/>
                  <a:sym typeface="Arial"/>
                </a:rPr>
                <a:t>Check Recording</a:t>
              </a:r>
            </a:p>
          </p:txBody>
        </p:sp>
        <p:cxnSp>
          <p:nvCxnSpPr>
            <p:cNvPr id="1216" name="Shape 1216"/>
            <p:cNvCxnSpPr/>
            <p:nvPr/>
          </p:nvCxnSpPr>
          <p:spPr>
            <a:xfrm rot="10800000" flipH="1">
              <a:off x="4614669" y="3071768"/>
              <a:ext cx="1957672" cy="477069"/>
            </a:xfrm>
            <a:prstGeom prst="bentConnector3">
              <a:avLst>
                <a:gd name="adj1" fmla="val 38540"/>
              </a:avLst>
            </a:prstGeom>
            <a:noFill/>
            <a:ln w="38100" cap="flat" cmpd="sng">
              <a:solidFill>
                <a:srgbClr val="EE7612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pic>
          <p:nvPicPr>
            <p:cNvPr id="1217" name="Shape 1217" descr="C:\Users\user\Desktop\QVR PPT\pc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15074" y="2468740"/>
              <a:ext cx="1963820" cy="7903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8" name="Shape 12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43306" y="3116812"/>
              <a:ext cx="1078392" cy="6742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9" name="Shape 1219"/>
            <p:cNvSpPr txBox="1"/>
            <p:nvPr/>
          </p:nvSpPr>
          <p:spPr>
            <a:xfrm>
              <a:off x="3786306" y="1666604"/>
              <a:ext cx="1141906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QVR Pro</a:t>
              </a:r>
            </a:p>
          </p:txBody>
        </p:sp>
        <p:sp>
          <p:nvSpPr>
            <p:cNvPr id="1220" name="Shape 1220"/>
            <p:cNvSpPr txBox="1"/>
            <p:nvPr/>
          </p:nvSpPr>
          <p:spPr>
            <a:xfrm>
              <a:off x="3714298" y="3752344"/>
              <a:ext cx="1152128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QVR Guard</a:t>
              </a:r>
            </a:p>
          </p:txBody>
        </p:sp>
        <p:pic>
          <p:nvPicPr>
            <p:cNvPr id="1221" name="Shape 1221" descr="C:\Users\user\Desktop\QVR_Pro_直播_CHT_20171025場次 (1)\ppt\media\image8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34378" y="2252716"/>
              <a:ext cx="359776" cy="36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Shape 1222" descr="C:\Users\user\Desktop\QVR_Pro_直播_CHT_20171025場次 (1)\ppt\media\image9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34378" y="3404844"/>
              <a:ext cx="359776" cy="360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3" name="Shape 1223"/>
            <p:cNvSpPr txBox="1"/>
            <p:nvPr/>
          </p:nvSpPr>
          <p:spPr>
            <a:xfrm>
              <a:off x="6643702" y="3214692"/>
              <a:ext cx="1584176" cy="298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43800" tIns="121850" rIns="243800" bIns="121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QVR Pro Client</a:t>
              </a:r>
            </a:p>
          </p:txBody>
        </p:sp>
      </p:grpSp>
      <p:sp>
        <p:nvSpPr>
          <p:cNvPr id="1224" name="Shape 1224"/>
          <p:cNvSpPr/>
          <p:nvPr/>
        </p:nvSpPr>
        <p:spPr>
          <a:xfrm>
            <a:off x="521494" y="276225"/>
            <a:ext cx="4062009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QVR Guard</a:t>
            </a:r>
            <a:r>
              <a:rPr lang="en-US"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- Playback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 descr="65166369_xxl-small-filtered.jpeg"/>
          <p:cNvPicPr preferRelativeResize="0"/>
          <p:nvPr/>
        </p:nvPicPr>
        <p:blipFill rotWithShape="1">
          <a:blip r:embed="rId3">
            <a:alphaModFix/>
          </a:blip>
          <a:srcRect t="20609" b="20608"/>
          <a:stretch/>
        </p:blipFill>
        <p:spPr>
          <a:xfrm>
            <a:off x="-160734" y="-140493"/>
            <a:ext cx="9369095" cy="365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 descr="company profile_icon-0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071" y="3874294"/>
            <a:ext cx="952468" cy="952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Shape 289"/>
          <p:cNvGrpSpPr/>
          <p:nvPr/>
        </p:nvGrpSpPr>
        <p:grpSpPr>
          <a:xfrm>
            <a:off x="1507927" y="603647"/>
            <a:ext cx="447675" cy="309563"/>
            <a:chOff x="0" y="0"/>
            <a:chExt cx="1193800" cy="825500"/>
          </a:xfrm>
        </p:grpSpPr>
        <p:cxnSp>
          <p:nvCxnSpPr>
            <p:cNvPr id="290" name="Shape 290"/>
            <p:cNvCxnSpPr/>
            <p:nvPr/>
          </p:nvCxnSpPr>
          <p:spPr>
            <a:xfrm rot="10800000" flipH="1">
              <a:off x="0" y="0"/>
              <a:ext cx="360363" cy="825500"/>
            </a:xfrm>
            <a:prstGeom prst="straightConnector1">
              <a:avLst/>
            </a:prstGeom>
            <a:noFill/>
            <a:ln w="254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Shape 291"/>
            <p:cNvCxnSpPr/>
            <p:nvPr/>
          </p:nvCxnSpPr>
          <p:spPr>
            <a:xfrm>
              <a:off x="347662" y="6349"/>
              <a:ext cx="846138" cy="1"/>
            </a:xfrm>
            <a:prstGeom prst="straightConnector1">
              <a:avLst/>
            </a:prstGeom>
            <a:noFill/>
            <a:ln w="25400" cap="flat" cmpd="sng">
              <a:solidFill>
                <a:srgbClr val="FF93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pic>
        <p:nvPicPr>
          <p:cNvPr id="292" name="Shape 292" descr="pasted-image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4763" y="257175"/>
            <a:ext cx="571433" cy="689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Shape 293"/>
          <p:cNvGrpSpPr/>
          <p:nvPr/>
        </p:nvGrpSpPr>
        <p:grpSpPr>
          <a:xfrm>
            <a:off x="2015133" y="471488"/>
            <a:ext cx="1584722" cy="297467"/>
            <a:chOff x="0" y="0"/>
            <a:chExt cx="4225925" cy="793245"/>
          </a:xfrm>
        </p:grpSpPr>
        <p:sp>
          <p:nvSpPr>
            <p:cNvPr id="294" name="Shape 294"/>
            <p:cNvSpPr/>
            <p:nvPr/>
          </p:nvSpPr>
          <p:spPr>
            <a:xfrm>
              <a:off x="0" y="0"/>
              <a:ext cx="4225925" cy="695325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0" y="68261"/>
              <a:ext cx="4225925" cy="7249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Thunderbolt 3 Port</a:t>
              </a:r>
            </a:p>
          </p:txBody>
        </p:sp>
      </p:grpSp>
      <p:grpSp>
        <p:nvGrpSpPr>
          <p:cNvPr id="296" name="Shape 296"/>
          <p:cNvGrpSpPr/>
          <p:nvPr/>
        </p:nvGrpSpPr>
        <p:grpSpPr>
          <a:xfrm>
            <a:off x="727472" y="2900958"/>
            <a:ext cx="1060252" cy="297169"/>
            <a:chOff x="0" y="0"/>
            <a:chExt cx="2827338" cy="792453"/>
          </a:xfrm>
        </p:grpSpPr>
        <p:sp>
          <p:nvSpPr>
            <p:cNvPr id="297" name="Shape 297"/>
            <p:cNvSpPr/>
            <p:nvPr/>
          </p:nvSpPr>
          <p:spPr>
            <a:xfrm>
              <a:off x="0" y="0"/>
              <a:ext cx="2827338" cy="693738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0" y="67467"/>
              <a:ext cx="2827338" cy="7249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TVS-1282T3</a:t>
              </a:r>
            </a:p>
          </p:txBody>
        </p:sp>
      </p:grpSp>
      <p:grpSp>
        <p:nvGrpSpPr>
          <p:cNvPr id="299" name="Shape 299"/>
          <p:cNvGrpSpPr/>
          <p:nvPr/>
        </p:nvGrpSpPr>
        <p:grpSpPr>
          <a:xfrm>
            <a:off x="598885" y="857250"/>
            <a:ext cx="3988140" cy="2530403"/>
            <a:chOff x="0" y="0"/>
            <a:chExt cx="10635621" cy="6748196"/>
          </a:xfrm>
        </p:grpSpPr>
        <p:pic>
          <p:nvPicPr>
            <p:cNvPr id="300" name="Shape 300" descr="TVS-1282T3_back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8220031" cy="5156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Shape 301" descr="TVS-1282T3_Front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15591" y="1591359"/>
              <a:ext cx="8220030" cy="51568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2" name="Shape 302" descr="TVS-1282T3_back_0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744" y="389335"/>
            <a:ext cx="1727805" cy="156815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/>
          <p:nvPr/>
        </p:nvSpPr>
        <p:spPr>
          <a:xfrm>
            <a:off x="1700213" y="4238030"/>
            <a:ext cx="6669286" cy="63863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QNAP Thunderbolt NAS solutions features ultra-high transfer speeds with expandable data storage, boosting productivity with 4K workflows and collaborative video editing for Thunderbolt-equipped Mac &amp; Windows users.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1700212" y="3682603"/>
            <a:ext cx="5941219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Thunderbolt™ NAS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Boost creative media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/>
          <p:nvPr/>
        </p:nvSpPr>
        <p:spPr>
          <a:xfrm>
            <a:off x="500024" y="397750"/>
            <a:ext cx="1586400" cy="5310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QButton</a:t>
            </a:r>
          </a:p>
        </p:txBody>
      </p:sp>
      <p:pic>
        <p:nvPicPr>
          <p:cNvPr id="1230" name="Shape 1230" descr="qbutton-IR004_170918-bg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166" y="1022747"/>
            <a:ext cx="2750344" cy="333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Shape 1231"/>
          <p:cNvSpPr/>
          <p:nvPr/>
        </p:nvSpPr>
        <p:spPr>
          <a:xfrm>
            <a:off x="3982641" y="3429006"/>
            <a:ext cx="485775" cy="485775"/>
          </a:xfrm>
          <a:prstGeom prst="ellipse">
            <a:avLst/>
          </a:prstGeom>
          <a:solidFill>
            <a:srgbClr val="00717D"/>
          </a:solidFill>
          <a:ln>
            <a:noFill/>
          </a:ln>
        </p:spPr>
        <p:txBody>
          <a:bodyPr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Shape 1232"/>
          <p:cNvSpPr/>
          <p:nvPr/>
        </p:nvSpPr>
        <p:spPr>
          <a:xfrm>
            <a:off x="3917752" y="1000114"/>
            <a:ext cx="485180" cy="485775"/>
          </a:xfrm>
          <a:prstGeom prst="ellipse">
            <a:avLst/>
          </a:prstGeom>
          <a:solidFill>
            <a:srgbClr val="3773E3"/>
          </a:solidFill>
          <a:ln>
            <a:noFill/>
          </a:ln>
        </p:spPr>
        <p:txBody>
          <a:bodyPr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Shape 1233"/>
          <p:cNvSpPr/>
          <p:nvPr/>
        </p:nvSpPr>
        <p:spPr>
          <a:xfrm rot="-900710">
            <a:off x="4001691" y="1164431"/>
            <a:ext cx="278606" cy="23872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lnTo>
                  <a:pt x="120000" y="4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68550" tIns="34275" rIns="68550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4" name="Shape 1234"/>
          <p:cNvSpPr/>
          <p:nvPr/>
        </p:nvSpPr>
        <p:spPr>
          <a:xfrm>
            <a:off x="3982641" y="2250280"/>
            <a:ext cx="485775" cy="4857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5" name="Shape 1235" descr="icon.png"/>
          <p:cNvPicPr preferRelativeResize="0"/>
          <p:nvPr/>
        </p:nvPicPr>
        <p:blipFill rotWithShape="1">
          <a:blip r:embed="rId4">
            <a:alphaModFix/>
          </a:blip>
          <a:srcRect l="15298" t="44444" r="8200" b="8334"/>
          <a:stretch/>
        </p:blipFill>
        <p:spPr>
          <a:xfrm>
            <a:off x="4089797" y="3511160"/>
            <a:ext cx="283303" cy="31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Shape 1236" descr="icon.png"/>
          <p:cNvPicPr preferRelativeResize="0"/>
          <p:nvPr/>
        </p:nvPicPr>
        <p:blipFill rotWithShape="1">
          <a:blip r:embed="rId5">
            <a:alphaModFix/>
          </a:blip>
          <a:srcRect r="35291" b="69791"/>
          <a:stretch/>
        </p:blipFill>
        <p:spPr>
          <a:xfrm>
            <a:off x="4021336" y="2342553"/>
            <a:ext cx="374913" cy="319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Shape 1237"/>
          <p:cNvSpPr txBox="1">
            <a:spLocks noGrp="1"/>
          </p:cNvSpPr>
          <p:nvPr>
            <p:ph type="title"/>
          </p:nvPr>
        </p:nvSpPr>
        <p:spPr>
          <a:xfrm>
            <a:off x="357127" y="-660551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34275" tIns="17125" rIns="34275" bIns="171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Customize actions of buttons</a:t>
            </a:r>
          </a:p>
        </p:txBody>
      </p:sp>
      <p:sp>
        <p:nvSpPr>
          <p:cNvPr id="1238" name="Shape 1238"/>
          <p:cNvSpPr txBox="1"/>
          <p:nvPr/>
        </p:nvSpPr>
        <p:spPr>
          <a:xfrm>
            <a:off x="4714876" y="1000114"/>
            <a:ext cx="4071966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Play your favorite music playlist with a single button or set other buttons to play the previous or next song.</a:t>
            </a:r>
          </a:p>
        </p:txBody>
      </p:sp>
      <p:sp>
        <p:nvSpPr>
          <p:cNvPr id="1239" name="Shape 1239"/>
          <p:cNvSpPr txBox="1"/>
          <p:nvPr/>
        </p:nvSpPr>
        <p:spPr>
          <a:xfrm>
            <a:off x="4714876" y="2214560"/>
            <a:ext cx="3643338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View pre-selected channels on Surveillance Station for quick surveillance monitoring.</a:t>
            </a:r>
          </a:p>
        </p:txBody>
      </p:sp>
      <p:sp>
        <p:nvSpPr>
          <p:cNvPr id="1240" name="Shape 1240"/>
          <p:cNvSpPr txBox="1"/>
          <p:nvPr/>
        </p:nvSpPr>
        <p:spPr>
          <a:xfrm>
            <a:off x="4714876" y="3429006"/>
            <a:ext cx="3357586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Set a button to restart or power off your NAS for greater convenience</a:t>
            </a:r>
            <a:r>
              <a:rPr lang="en-US"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 txBox="1"/>
          <p:nvPr/>
        </p:nvSpPr>
        <p:spPr>
          <a:xfrm>
            <a:off x="6429375" y="2698552"/>
            <a:ext cx="3000375" cy="3018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Przenieś aplikację do okienka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 lewej stronie</a:t>
            </a:r>
          </a:p>
        </p:txBody>
      </p:sp>
      <p:sp>
        <p:nvSpPr>
          <p:cNvPr id="1246" name="Shape 1246"/>
          <p:cNvSpPr/>
          <p:nvPr/>
        </p:nvSpPr>
        <p:spPr>
          <a:xfrm>
            <a:off x="500023" y="397750"/>
            <a:ext cx="1858500" cy="5310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</a:t>
            </a: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B</a:t>
            </a: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utton</a:t>
            </a:r>
          </a:p>
        </p:txBody>
      </p:sp>
      <p:pic>
        <p:nvPicPr>
          <p:cNvPr id="1247" name="Shape 1247" descr="Image 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8187" y="1142805"/>
            <a:ext cx="2774164" cy="1498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8" name="Shape 1248"/>
          <p:cNvGrpSpPr/>
          <p:nvPr/>
        </p:nvGrpSpPr>
        <p:grpSpPr>
          <a:xfrm>
            <a:off x="214282" y="2071684"/>
            <a:ext cx="5702674" cy="2285102"/>
            <a:chOff x="-156303" y="2500312"/>
            <a:chExt cx="6059092" cy="2427920"/>
          </a:xfrm>
        </p:grpSpPr>
        <p:pic>
          <p:nvPicPr>
            <p:cNvPr id="1249" name="Shape 1249" descr="pimgpsh_fullsize_distr.png"/>
            <p:cNvPicPr preferRelativeResize="0"/>
            <p:nvPr/>
          </p:nvPicPr>
          <p:blipFill rotWithShape="1">
            <a:blip r:embed="rId4">
              <a:alphaModFix/>
            </a:blip>
            <a:srcRect b="5555"/>
            <a:stretch/>
          </p:blipFill>
          <p:spPr>
            <a:xfrm>
              <a:off x="281206" y="2500312"/>
              <a:ext cx="5012621" cy="2427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0" name="Shape 1250"/>
            <p:cNvSpPr/>
            <p:nvPr/>
          </p:nvSpPr>
          <p:spPr>
            <a:xfrm>
              <a:off x="-156303" y="2901855"/>
              <a:ext cx="1745766" cy="621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70C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Music Station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Next Song</a:t>
              </a:r>
            </a:p>
          </p:txBody>
        </p:sp>
        <p:sp>
          <p:nvSpPr>
            <p:cNvPr id="1251" name="Shape 1251"/>
            <p:cNvSpPr/>
            <p:nvPr/>
          </p:nvSpPr>
          <p:spPr>
            <a:xfrm>
              <a:off x="-156303" y="3942467"/>
              <a:ext cx="2201184" cy="621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70C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Music Station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Stop playing music</a:t>
              </a: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4229699" y="2863601"/>
              <a:ext cx="1606167" cy="621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70C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Music Station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Play music</a:t>
              </a: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4296622" y="3867455"/>
              <a:ext cx="1606167" cy="621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70C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NAS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Restart NAS</a:t>
              </a:r>
            </a:p>
          </p:txBody>
        </p:sp>
      </p:grpSp>
      <p:cxnSp>
        <p:nvCxnSpPr>
          <p:cNvPr id="1254" name="Shape 1254"/>
          <p:cNvCxnSpPr/>
          <p:nvPr/>
        </p:nvCxnSpPr>
        <p:spPr>
          <a:xfrm rot="5400000">
            <a:off x="4358480" y="4285468"/>
            <a:ext cx="428628" cy="1588"/>
          </a:xfrm>
          <a:prstGeom prst="straightConnector1">
            <a:avLst/>
          </a:prstGeom>
          <a:noFill/>
          <a:ln w="28575" cap="flat" cmpd="sng">
            <a:solidFill>
              <a:srgbClr val="3773E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255" name="Shape 1255"/>
          <p:cNvSpPr/>
          <p:nvPr/>
        </p:nvSpPr>
        <p:spPr>
          <a:xfrm rot="5400000">
            <a:off x="3110356" y="-604406"/>
            <a:ext cx="428088" cy="449546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73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Shape 1256"/>
          <p:cNvSpPr/>
          <p:nvPr/>
        </p:nvSpPr>
        <p:spPr>
          <a:xfrm rot="-5400000" flipH="1">
            <a:off x="785786" y="1357304"/>
            <a:ext cx="576000" cy="576000"/>
          </a:xfrm>
          <a:prstGeom prst="ellipse">
            <a:avLst/>
          </a:prstGeom>
          <a:solidFill>
            <a:srgbClr val="3773E3"/>
          </a:solidFill>
          <a:ln w="50800" cap="flat" cmpd="sng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77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57" name="Shape 1257"/>
          <p:cNvSpPr txBox="1"/>
          <p:nvPr/>
        </p:nvSpPr>
        <p:spPr>
          <a:xfrm>
            <a:off x="788885" y="1460638"/>
            <a:ext cx="56980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-38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</a:p>
        </p:txBody>
      </p:sp>
      <p:sp>
        <p:nvSpPr>
          <p:cNvPr id="1258" name="Shape 1258"/>
          <p:cNvSpPr txBox="1"/>
          <p:nvPr/>
        </p:nvSpPr>
        <p:spPr>
          <a:xfrm>
            <a:off x="1357290" y="1483975"/>
            <a:ext cx="4429156" cy="4448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Click the color button to open create rule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Shape 1259"/>
          <p:cNvSpPr/>
          <p:nvPr/>
        </p:nvSpPr>
        <p:spPr>
          <a:xfrm rot="5400000">
            <a:off x="4932025" y="3146089"/>
            <a:ext cx="428088" cy="2709514"/>
          </a:xfrm>
          <a:prstGeom prst="round2SameRect">
            <a:avLst>
              <a:gd name="adj1" fmla="val 48648"/>
              <a:gd name="adj2" fmla="val 0"/>
            </a:avLst>
          </a:prstGeom>
          <a:solidFill>
            <a:srgbClr val="3773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Shape 1260"/>
          <p:cNvSpPr/>
          <p:nvPr/>
        </p:nvSpPr>
        <p:spPr>
          <a:xfrm rot="-5400000" flipH="1">
            <a:off x="3500430" y="4214824"/>
            <a:ext cx="576000" cy="576000"/>
          </a:xfrm>
          <a:prstGeom prst="ellipse">
            <a:avLst/>
          </a:prstGeom>
          <a:solidFill>
            <a:srgbClr val="3773E3"/>
          </a:solidFill>
          <a:ln w="50800" cap="flat" cmpd="sng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77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61" name="Shape 1261"/>
          <p:cNvSpPr txBox="1"/>
          <p:nvPr/>
        </p:nvSpPr>
        <p:spPr>
          <a:xfrm>
            <a:off x="3503529" y="4318158"/>
            <a:ext cx="56980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-38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</a:p>
        </p:txBody>
      </p:sp>
      <p:sp>
        <p:nvSpPr>
          <p:cNvPr id="1262" name="Shape 1262"/>
          <p:cNvSpPr txBox="1"/>
          <p:nvPr/>
        </p:nvSpPr>
        <p:spPr>
          <a:xfrm>
            <a:off x="4071934" y="4341495"/>
            <a:ext cx="2675311" cy="3019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Enable and disable rules</a:t>
            </a:r>
          </a:p>
        </p:txBody>
      </p:sp>
      <p:sp>
        <p:nvSpPr>
          <p:cNvPr id="1263" name="Shape 1263"/>
          <p:cNvSpPr/>
          <p:nvPr/>
        </p:nvSpPr>
        <p:spPr>
          <a:xfrm rot="5400000">
            <a:off x="7289479" y="1502475"/>
            <a:ext cx="570964" cy="28523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73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Shape 1264"/>
          <p:cNvSpPr/>
          <p:nvPr/>
        </p:nvSpPr>
        <p:spPr>
          <a:xfrm rot="-5400000" flipH="1">
            <a:off x="5857884" y="2638692"/>
            <a:ext cx="576000" cy="576000"/>
          </a:xfrm>
          <a:prstGeom prst="ellipse">
            <a:avLst/>
          </a:prstGeom>
          <a:solidFill>
            <a:srgbClr val="3773E3"/>
          </a:solidFill>
          <a:ln w="50800" cap="flat" cmpd="sng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77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65" name="Shape 1265"/>
          <p:cNvSpPr txBox="1"/>
          <p:nvPr/>
        </p:nvSpPr>
        <p:spPr>
          <a:xfrm>
            <a:off x="5860983" y="2742026"/>
            <a:ext cx="56980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-38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</a:p>
        </p:txBody>
      </p:sp>
      <p:sp>
        <p:nvSpPr>
          <p:cNvPr id="1266" name="Shape 1266"/>
          <p:cNvSpPr txBox="1"/>
          <p:nvPr/>
        </p:nvSpPr>
        <p:spPr>
          <a:xfrm>
            <a:off x="6429388" y="2698421"/>
            <a:ext cx="3000396" cy="3019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Drag and drop an app to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left box</a:t>
            </a:r>
          </a:p>
        </p:txBody>
      </p:sp>
      <p:cxnSp>
        <p:nvCxnSpPr>
          <p:cNvPr id="1267" name="Shape 1267"/>
          <p:cNvCxnSpPr/>
          <p:nvPr/>
        </p:nvCxnSpPr>
        <p:spPr>
          <a:xfrm rot="5400000">
            <a:off x="2144299" y="2714229"/>
            <a:ext cx="1713718" cy="1588"/>
          </a:xfrm>
          <a:prstGeom prst="straightConnector1">
            <a:avLst/>
          </a:prstGeom>
          <a:noFill/>
          <a:ln w="28575" cap="flat" cmpd="sng">
            <a:solidFill>
              <a:srgbClr val="3773E3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268" name="Shape 1268"/>
          <p:cNvCxnSpPr/>
          <p:nvPr/>
        </p:nvCxnSpPr>
        <p:spPr>
          <a:xfrm rot="5400000">
            <a:off x="8787604" y="2142328"/>
            <a:ext cx="714380" cy="1588"/>
          </a:xfrm>
          <a:prstGeom prst="straightConnector1">
            <a:avLst/>
          </a:prstGeom>
          <a:noFill/>
          <a:ln w="28575" cap="flat" cmpd="sng">
            <a:solidFill>
              <a:srgbClr val="3773E3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269" name="Shape 1269"/>
          <p:cNvCxnSpPr/>
          <p:nvPr/>
        </p:nvCxnSpPr>
        <p:spPr>
          <a:xfrm rot="5400000">
            <a:off x="7073124" y="2499518"/>
            <a:ext cx="428628" cy="1588"/>
          </a:xfrm>
          <a:prstGeom prst="straightConnector1">
            <a:avLst/>
          </a:prstGeom>
          <a:noFill/>
          <a:ln w="28575" cap="flat" cmpd="sng">
            <a:solidFill>
              <a:srgbClr val="3773E3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Shape 1274"/>
          <p:cNvSpPr txBox="1">
            <a:spLocks noGrp="1"/>
          </p:cNvSpPr>
          <p:nvPr>
            <p:ph type="title"/>
          </p:nvPr>
        </p:nvSpPr>
        <p:spPr>
          <a:xfrm>
            <a:off x="142875" y="142875"/>
            <a:ext cx="8786813" cy="6607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Easily drag and drop files in Cinema28</a:t>
            </a:r>
          </a:p>
        </p:txBody>
      </p:sp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-2571750" y="-4357688"/>
            <a:ext cx="6215063" cy="1214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800"/>
              <a:buFont typeface="Noto Sans Symbols"/>
              <a:buChar char="✓"/>
            </a:pPr>
            <a:r>
              <a:rPr lang="en-US" sz="1800" b="0" i="0" u="none" strike="noStrike" cap="none">
                <a:solidFill>
                  <a:srgbClr val="A7A7A7"/>
                </a:solidFill>
                <a:latin typeface="Verdana"/>
                <a:ea typeface="Verdana"/>
                <a:cs typeface="Verdana"/>
                <a:sym typeface="Verdana"/>
              </a:rPr>
              <a:t> 資料夾瀏覽功能，快速播放檔案到每個裝置</a:t>
            </a:r>
          </a:p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800"/>
              <a:buFont typeface="Noto Sans Symbols"/>
              <a:buChar char="✓"/>
            </a:pPr>
            <a:r>
              <a:rPr lang="en-US" sz="1800" b="0" i="0" u="none" strike="noStrike" cap="none">
                <a:solidFill>
                  <a:srgbClr val="A7A7A7"/>
                </a:solidFill>
                <a:latin typeface="Verdana"/>
                <a:ea typeface="Verdana"/>
                <a:cs typeface="Verdana"/>
                <a:sym typeface="Verdana"/>
              </a:rPr>
              <a:t> 享受影音不中斷</a:t>
            </a:r>
          </a:p>
        </p:txBody>
      </p:sp>
      <p:pic>
        <p:nvPicPr>
          <p:cNvPr id="1276" name="Shape 1276" descr="C:\Users\Han Tsai\Desktop\Cinema28直播發表會投影片\A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9789" y="492324"/>
            <a:ext cx="7556263" cy="4048569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Shape 1277"/>
          <p:cNvSpPr/>
          <p:nvPr/>
        </p:nvSpPr>
        <p:spPr>
          <a:xfrm>
            <a:off x="500034" y="469199"/>
            <a:ext cx="1869101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Cinema28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Shape 1282"/>
          <p:cNvSpPr/>
          <p:nvPr/>
        </p:nvSpPr>
        <p:spPr>
          <a:xfrm>
            <a:off x="500034" y="397761"/>
            <a:ext cx="3951403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360° Panorama Video</a:t>
            </a:r>
          </a:p>
        </p:txBody>
      </p:sp>
      <p:pic>
        <p:nvPicPr>
          <p:cNvPr id="1283" name="Shape 1283"/>
          <p:cNvPicPr preferRelativeResize="0"/>
          <p:nvPr/>
        </p:nvPicPr>
        <p:blipFill rotWithShape="1">
          <a:blip r:embed="rId3">
            <a:alphaModFix/>
          </a:blip>
          <a:srcRect t="2480" b="-9361"/>
          <a:stretch/>
        </p:blipFill>
        <p:spPr>
          <a:xfrm>
            <a:off x="0" y="1071552"/>
            <a:ext cx="9473974" cy="3342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Shape 1288"/>
          <p:cNvSpPr/>
          <p:nvPr/>
        </p:nvSpPr>
        <p:spPr>
          <a:xfrm>
            <a:off x="521494" y="397761"/>
            <a:ext cx="1437894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Qmedia</a:t>
            </a:r>
          </a:p>
        </p:txBody>
      </p:sp>
      <p:pic>
        <p:nvPicPr>
          <p:cNvPr id="1289" name="Shape 1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606" y="870347"/>
            <a:ext cx="8447919" cy="412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Shape 1294"/>
          <p:cNvSpPr/>
          <p:nvPr/>
        </p:nvSpPr>
        <p:spPr>
          <a:xfrm>
            <a:off x="2786050" y="2313980"/>
            <a:ext cx="5625716" cy="65402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rPr>
              <a:t>QNAP</a:t>
            </a:r>
            <a:r>
              <a:rPr lang="en-US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Security</a:t>
            </a:r>
          </a:p>
        </p:txBody>
      </p:sp>
      <p:grpSp>
        <p:nvGrpSpPr>
          <p:cNvPr id="1295" name="Shape 1295"/>
          <p:cNvGrpSpPr/>
          <p:nvPr/>
        </p:nvGrpSpPr>
        <p:grpSpPr>
          <a:xfrm>
            <a:off x="1980009" y="2031802"/>
            <a:ext cx="400646" cy="400645"/>
            <a:chOff x="0" y="0"/>
            <a:chExt cx="1068388" cy="1068388"/>
          </a:xfrm>
        </p:grpSpPr>
        <p:cxnSp>
          <p:nvCxnSpPr>
            <p:cNvPr id="1296" name="Shape 1296"/>
            <p:cNvCxnSpPr/>
            <p:nvPr/>
          </p:nvCxnSpPr>
          <p:spPr>
            <a:xfrm>
              <a:off x="0" y="7527"/>
              <a:ext cx="1068388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Shape 1297"/>
            <p:cNvCxnSpPr/>
            <p:nvPr/>
          </p:nvCxnSpPr>
          <p:spPr>
            <a:xfrm rot="10800000" flipH="1">
              <a:off x="7189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8" name="Shape 1298"/>
          <p:cNvGrpSpPr/>
          <p:nvPr/>
        </p:nvGrpSpPr>
        <p:grpSpPr>
          <a:xfrm>
            <a:off x="6732390" y="2602111"/>
            <a:ext cx="400645" cy="400645"/>
            <a:chOff x="-1" y="0"/>
            <a:chExt cx="1068389" cy="1068388"/>
          </a:xfrm>
        </p:grpSpPr>
        <p:cxnSp>
          <p:nvCxnSpPr>
            <p:cNvPr id="1299" name="Shape 1299"/>
            <p:cNvCxnSpPr/>
            <p:nvPr/>
          </p:nvCxnSpPr>
          <p:spPr>
            <a:xfrm rot="10800000">
              <a:off x="-1" y="1060859"/>
              <a:ext cx="1068389" cy="2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Shape 1300"/>
            <p:cNvCxnSpPr/>
            <p:nvPr/>
          </p:nvCxnSpPr>
          <p:spPr>
            <a:xfrm flipH="1">
              <a:off x="1061195" y="0"/>
              <a:ext cx="2" cy="1068388"/>
            </a:xfrm>
            <a:prstGeom prst="straightConnector1">
              <a:avLst/>
            </a:prstGeom>
            <a:noFill/>
            <a:ln w="381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hape 1305"/>
          <p:cNvSpPr/>
          <p:nvPr/>
        </p:nvSpPr>
        <p:spPr>
          <a:xfrm>
            <a:off x="521494" y="276225"/>
            <a:ext cx="1965282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Certyfikaty</a:t>
            </a:r>
          </a:p>
        </p:txBody>
      </p:sp>
      <p:pic>
        <p:nvPicPr>
          <p:cNvPr id="1306" name="Shape 1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-9478"/>
            <a:ext cx="9433047" cy="5157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7" name="Shape 1317"/>
          <p:cNvCxnSpPr/>
          <p:nvPr/>
        </p:nvCxnSpPr>
        <p:spPr>
          <a:xfrm>
            <a:off x="1122759" y="2588419"/>
            <a:ext cx="6843713" cy="0"/>
          </a:xfrm>
          <a:prstGeom prst="straightConnector1">
            <a:avLst/>
          </a:prstGeom>
          <a:noFill/>
          <a:ln w="889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8" name="Shape 1318" descr="03.png"/>
          <p:cNvPicPr preferRelativeResize="0"/>
          <p:nvPr/>
        </p:nvPicPr>
        <p:blipFill rotWithShape="1">
          <a:blip r:embed="rId3">
            <a:alphaModFix/>
          </a:blip>
          <a:srcRect b="935"/>
          <a:stretch/>
        </p:blipFill>
        <p:spPr>
          <a:xfrm>
            <a:off x="3368873" y="739378"/>
            <a:ext cx="2558746" cy="739828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Shape 1319"/>
          <p:cNvSpPr/>
          <p:nvPr/>
        </p:nvSpPr>
        <p:spPr>
          <a:xfrm>
            <a:off x="335161" y="1944291"/>
            <a:ext cx="1171575" cy="1170980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0" name="Shape 1320"/>
          <p:cNvSpPr/>
          <p:nvPr/>
        </p:nvSpPr>
        <p:spPr>
          <a:xfrm>
            <a:off x="1796058" y="1944291"/>
            <a:ext cx="1170980" cy="1170980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1" name="Shape 1321"/>
          <p:cNvSpPr/>
          <p:nvPr/>
        </p:nvSpPr>
        <p:spPr>
          <a:xfrm>
            <a:off x="3256360" y="1944291"/>
            <a:ext cx="1170384" cy="1170980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2" name="Shape 1322"/>
          <p:cNvSpPr/>
          <p:nvPr/>
        </p:nvSpPr>
        <p:spPr>
          <a:xfrm>
            <a:off x="4716661" y="1944291"/>
            <a:ext cx="1170385" cy="1170980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3" name="Shape 1323"/>
          <p:cNvSpPr/>
          <p:nvPr/>
        </p:nvSpPr>
        <p:spPr>
          <a:xfrm>
            <a:off x="6176367" y="1944291"/>
            <a:ext cx="1170980" cy="1170980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4" name="Shape 1324"/>
          <p:cNvSpPr/>
          <p:nvPr/>
        </p:nvSpPr>
        <p:spPr>
          <a:xfrm>
            <a:off x="7636669" y="1944291"/>
            <a:ext cx="1170980" cy="1170980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25" name="Shape 1325" descr="04.png"/>
          <p:cNvPicPr preferRelativeResize="0"/>
          <p:nvPr/>
        </p:nvPicPr>
        <p:blipFill rotWithShape="1">
          <a:blip r:embed="rId4">
            <a:alphaModFix/>
          </a:blip>
          <a:srcRect r="626"/>
          <a:stretch/>
        </p:blipFill>
        <p:spPr>
          <a:xfrm>
            <a:off x="626269" y="2343746"/>
            <a:ext cx="585739" cy="37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Shape 1326" descr="QNAP_LOGO_標準色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8812" y="2450901"/>
            <a:ext cx="926701" cy="1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Shape 1327" descr="02.png"/>
          <p:cNvPicPr preferRelativeResize="0"/>
          <p:nvPr/>
        </p:nvPicPr>
        <p:blipFill rotWithShape="1">
          <a:blip r:embed="rId6">
            <a:alphaModFix/>
          </a:blip>
          <a:srcRect t="131" b="128"/>
          <a:stretch/>
        </p:blipFill>
        <p:spPr>
          <a:xfrm>
            <a:off x="3446264" y="2265164"/>
            <a:ext cx="789850" cy="52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Shape 1328" descr="0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8814" y="2454473"/>
            <a:ext cx="1003723" cy="15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Shape 1329" descr="01.png"/>
          <p:cNvPicPr preferRelativeResize="0"/>
          <p:nvPr/>
        </p:nvPicPr>
        <p:blipFill rotWithShape="1">
          <a:blip r:embed="rId8">
            <a:alphaModFix/>
          </a:blip>
          <a:srcRect l="430" r="428"/>
          <a:stretch/>
        </p:blipFill>
        <p:spPr>
          <a:xfrm>
            <a:off x="6388298" y="2369344"/>
            <a:ext cx="744821" cy="32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Shape 1330" descr="08.png"/>
          <p:cNvPicPr preferRelativeResize="0"/>
          <p:nvPr/>
        </p:nvPicPr>
        <p:blipFill rotWithShape="1">
          <a:blip r:embed="rId9">
            <a:alphaModFix/>
          </a:blip>
          <a:srcRect t="1197" b="1196"/>
          <a:stretch/>
        </p:blipFill>
        <p:spPr>
          <a:xfrm>
            <a:off x="7909322" y="2343745"/>
            <a:ext cx="625716" cy="455233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Shape 1331"/>
          <p:cNvSpPr txBox="1"/>
          <p:nvPr/>
        </p:nvSpPr>
        <p:spPr>
          <a:xfrm>
            <a:off x="305991" y="3500444"/>
            <a:ext cx="1230511" cy="52322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Industrial Integrated IoT Solution Provider </a:t>
            </a:r>
          </a:p>
        </p:txBody>
      </p:sp>
      <p:sp>
        <p:nvSpPr>
          <p:cNvPr id="1332" name="Shape 1332"/>
          <p:cNvSpPr txBox="1"/>
          <p:nvPr/>
        </p:nvSpPr>
        <p:spPr>
          <a:xfrm>
            <a:off x="1766292" y="3500444"/>
            <a:ext cx="1229916" cy="52322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Leading Network-Attached Storage Provider </a:t>
            </a:r>
          </a:p>
        </p:txBody>
      </p:sp>
      <p:sp>
        <p:nvSpPr>
          <p:cNvPr id="1333" name="Shape 1333"/>
          <p:cNvSpPr txBox="1"/>
          <p:nvPr/>
        </p:nvSpPr>
        <p:spPr>
          <a:xfrm>
            <a:off x="3226594" y="3500444"/>
            <a:ext cx="1229916" cy="52322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Unique Electronic Manufacturing Service</a:t>
            </a:r>
          </a:p>
        </p:txBody>
      </p:sp>
      <p:sp>
        <p:nvSpPr>
          <p:cNvPr id="1334" name="Shape 1334"/>
          <p:cNvSpPr txBox="1"/>
          <p:nvPr/>
        </p:nvSpPr>
        <p:spPr>
          <a:xfrm>
            <a:off x="4686895" y="3500444"/>
            <a:ext cx="1229916" cy="361637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Intelligent Medical System Provider</a:t>
            </a:r>
          </a:p>
        </p:txBody>
      </p:sp>
      <p:sp>
        <p:nvSpPr>
          <p:cNvPr id="1335" name="Shape 1335"/>
          <p:cNvSpPr txBox="1"/>
          <p:nvPr/>
        </p:nvSpPr>
        <p:spPr>
          <a:xfrm>
            <a:off x="6147197" y="3500444"/>
            <a:ext cx="1229916" cy="52322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Leading Automation System Products Provider</a:t>
            </a:r>
          </a:p>
        </p:txBody>
      </p:sp>
      <p:sp>
        <p:nvSpPr>
          <p:cNvPr id="1336" name="Shape 1336"/>
          <p:cNvSpPr txBox="1"/>
          <p:nvPr/>
        </p:nvSpPr>
        <p:spPr>
          <a:xfrm>
            <a:off x="7606903" y="3500444"/>
            <a:ext cx="1230511" cy="52322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Professional Chassis Manufacturer</a:t>
            </a:r>
          </a:p>
        </p:txBody>
      </p:sp>
      <p:cxnSp>
        <p:nvCxnSpPr>
          <p:cNvPr id="1337" name="Shape 1337"/>
          <p:cNvCxnSpPr/>
          <p:nvPr/>
        </p:nvCxnSpPr>
        <p:spPr>
          <a:xfrm rot="10800000">
            <a:off x="920353" y="3186112"/>
            <a:ext cx="0" cy="109538"/>
          </a:xfrm>
          <a:prstGeom prst="straightConnector1">
            <a:avLst/>
          </a:prstGeom>
          <a:noFill/>
          <a:ln w="25400" cap="flat" cmpd="sng">
            <a:solidFill>
              <a:srgbClr val="DCDEE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38" name="Shape 1338"/>
          <p:cNvCxnSpPr/>
          <p:nvPr/>
        </p:nvCxnSpPr>
        <p:spPr>
          <a:xfrm rot="10800000">
            <a:off x="2381250" y="3186112"/>
            <a:ext cx="0" cy="109538"/>
          </a:xfrm>
          <a:prstGeom prst="straightConnector1">
            <a:avLst/>
          </a:prstGeom>
          <a:noFill/>
          <a:ln w="25400" cap="flat" cmpd="sng">
            <a:solidFill>
              <a:srgbClr val="DCDEE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39" name="Shape 1339"/>
          <p:cNvCxnSpPr/>
          <p:nvPr/>
        </p:nvCxnSpPr>
        <p:spPr>
          <a:xfrm rot="10800000">
            <a:off x="3840956" y="3186112"/>
            <a:ext cx="0" cy="109538"/>
          </a:xfrm>
          <a:prstGeom prst="straightConnector1">
            <a:avLst/>
          </a:prstGeom>
          <a:noFill/>
          <a:ln w="25400" cap="flat" cmpd="sng">
            <a:solidFill>
              <a:srgbClr val="DCDEE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40" name="Shape 1340"/>
          <p:cNvCxnSpPr/>
          <p:nvPr/>
        </p:nvCxnSpPr>
        <p:spPr>
          <a:xfrm rot="10800000">
            <a:off x="5301854" y="3186112"/>
            <a:ext cx="0" cy="109538"/>
          </a:xfrm>
          <a:prstGeom prst="straightConnector1">
            <a:avLst/>
          </a:prstGeom>
          <a:noFill/>
          <a:ln w="25400" cap="flat" cmpd="sng">
            <a:solidFill>
              <a:srgbClr val="DCDEE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41" name="Shape 1341"/>
          <p:cNvCxnSpPr/>
          <p:nvPr/>
        </p:nvCxnSpPr>
        <p:spPr>
          <a:xfrm rot="10800000">
            <a:off x="6762155" y="3186112"/>
            <a:ext cx="0" cy="109538"/>
          </a:xfrm>
          <a:prstGeom prst="straightConnector1">
            <a:avLst/>
          </a:prstGeom>
          <a:noFill/>
          <a:ln w="25400" cap="flat" cmpd="sng">
            <a:solidFill>
              <a:srgbClr val="DCDEE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42" name="Shape 1342"/>
          <p:cNvCxnSpPr/>
          <p:nvPr/>
        </p:nvCxnSpPr>
        <p:spPr>
          <a:xfrm rot="10800000">
            <a:off x="8261152" y="3206948"/>
            <a:ext cx="0" cy="109538"/>
          </a:xfrm>
          <a:prstGeom prst="straightConnector1">
            <a:avLst/>
          </a:prstGeom>
          <a:noFill/>
          <a:ln w="25400" cap="flat" cmpd="sng">
            <a:solidFill>
              <a:srgbClr val="DCDEE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343" name="Shape 1343"/>
          <p:cNvSpPr/>
          <p:nvPr/>
        </p:nvSpPr>
        <p:spPr>
          <a:xfrm>
            <a:off x="0" y="0"/>
            <a:ext cx="928662" cy="8720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50800" tIns="50800" rIns="50800" bIns="50800" anchor="ctr" anchorCtr="0">
            <a:noAutofit/>
          </a:bodyPr>
          <a:lstStyle/>
          <a:p>
            <a:pPr marL="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Shape 1348"/>
          <p:cNvSpPr txBox="1"/>
          <p:nvPr/>
        </p:nvSpPr>
        <p:spPr>
          <a:xfrm>
            <a:off x="479839" y="336206"/>
            <a:ext cx="6521053" cy="59247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AfoBot</a:t>
            </a:r>
          </a:p>
        </p:txBody>
      </p:sp>
      <p:pic>
        <p:nvPicPr>
          <p:cNvPr id="1349" name="Shape 1349" descr="18.png"/>
          <p:cNvPicPr preferRelativeResize="0"/>
          <p:nvPr/>
        </p:nvPicPr>
        <p:blipFill rotWithShape="1">
          <a:blip r:embed="rId3">
            <a:alphaModFix/>
          </a:blip>
          <a:srcRect b="2328"/>
          <a:stretch/>
        </p:blipFill>
        <p:spPr>
          <a:xfrm>
            <a:off x="3540324" y="1209675"/>
            <a:ext cx="2232589" cy="2710800"/>
          </a:xfrm>
          <a:prstGeom prst="rect">
            <a:avLst/>
          </a:prstGeom>
          <a:noFill/>
          <a:ln>
            <a:noFill/>
          </a:ln>
          <a:effectLst>
            <a:outerShdw blurRad="63500" rotWithShape="0">
              <a:srgbClr val="000000">
                <a:alpha val="74901"/>
              </a:srgbClr>
            </a:outerShdw>
          </a:effectLst>
        </p:spPr>
      </p:pic>
      <p:cxnSp>
        <p:nvCxnSpPr>
          <p:cNvPr id="1350" name="Shape 1350"/>
          <p:cNvCxnSpPr/>
          <p:nvPr/>
        </p:nvCxnSpPr>
        <p:spPr>
          <a:xfrm rot="10800000" flipH="1">
            <a:off x="5375077" y="1391840"/>
            <a:ext cx="348258" cy="576263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51" name="Shape 1351"/>
          <p:cNvCxnSpPr/>
          <p:nvPr/>
        </p:nvCxnSpPr>
        <p:spPr>
          <a:xfrm>
            <a:off x="5716787" y="1396008"/>
            <a:ext cx="294084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52" name="Shape 1352"/>
          <p:cNvSpPr txBox="1"/>
          <p:nvPr/>
        </p:nvSpPr>
        <p:spPr>
          <a:xfrm>
            <a:off x="6199585" y="1373386"/>
            <a:ext cx="1777730" cy="110030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rPr>
              <a:t>Innovation in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software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development</a:t>
            </a:r>
          </a:p>
        </p:txBody>
      </p:sp>
      <p:sp>
        <p:nvSpPr>
          <p:cNvPr id="1353" name="Shape 1353"/>
          <p:cNvSpPr txBox="1"/>
          <p:nvPr/>
        </p:nvSpPr>
        <p:spPr>
          <a:xfrm>
            <a:off x="1250752" y="2737247"/>
            <a:ext cx="1703993" cy="74635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rPr>
              <a:t>Reliability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hardware</a:t>
            </a:r>
          </a:p>
        </p:txBody>
      </p:sp>
      <p:pic>
        <p:nvPicPr>
          <p:cNvPr id="1354" name="Shape 1354" descr="04.png"/>
          <p:cNvPicPr preferRelativeResize="0"/>
          <p:nvPr/>
        </p:nvPicPr>
        <p:blipFill rotWithShape="1">
          <a:blip r:embed="rId4">
            <a:alphaModFix/>
          </a:blip>
          <a:srcRect r="626"/>
          <a:stretch/>
        </p:blipFill>
        <p:spPr>
          <a:xfrm>
            <a:off x="1826419" y="2277071"/>
            <a:ext cx="585739" cy="37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Shape 1355" descr="QNAP_LOGO_標準色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6868" y="1056084"/>
            <a:ext cx="1494524" cy="2541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6" name="Shape 1356"/>
          <p:cNvCxnSpPr/>
          <p:nvPr/>
        </p:nvCxnSpPr>
        <p:spPr>
          <a:xfrm rot="10800000">
            <a:off x="3642717" y="3117652"/>
            <a:ext cx="611386" cy="61138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57" name="Shape 1357"/>
          <p:cNvCxnSpPr/>
          <p:nvPr/>
        </p:nvCxnSpPr>
        <p:spPr>
          <a:xfrm rot="10800000">
            <a:off x="3131344" y="3118842"/>
            <a:ext cx="517922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58" name="Shape 1358"/>
          <p:cNvSpPr/>
          <p:nvPr/>
        </p:nvSpPr>
        <p:spPr>
          <a:xfrm>
            <a:off x="2935487" y="4124920"/>
            <a:ext cx="3656450" cy="25391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AfoBot - Your Intelligent Companion Assistant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Shape 1363" descr="Qboat_Top_left-angle+heat sin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848" y="2450902"/>
            <a:ext cx="4662488" cy="2914055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Shape 1364"/>
          <p:cNvSpPr txBox="1"/>
          <p:nvPr/>
        </p:nvSpPr>
        <p:spPr>
          <a:xfrm>
            <a:off x="479839" y="280988"/>
            <a:ext cx="6521053" cy="59247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QBoat</a:t>
            </a:r>
          </a:p>
        </p:txBody>
      </p:sp>
      <p:cxnSp>
        <p:nvCxnSpPr>
          <p:cNvPr id="1365" name="Shape 1365"/>
          <p:cNvCxnSpPr/>
          <p:nvPr/>
        </p:nvCxnSpPr>
        <p:spPr>
          <a:xfrm rot="10800000" flipH="1">
            <a:off x="5932289" y="2842022"/>
            <a:ext cx="348258" cy="576263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66" name="Shape 1366"/>
          <p:cNvCxnSpPr/>
          <p:nvPr/>
        </p:nvCxnSpPr>
        <p:spPr>
          <a:xfrm>
            <a:off x="6273999" y="2846189"/>
            <a:ext cx="294084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67" name="Shape 1367"/>
          <p:cNvSpPr txBox="1"/>
          <p:nvPr/>
        </p:nvSpPr>
        <p:spPr>
          <a:xfrm>
            <a:off x="6756797" y="2823567"/>
            <a:ext cx="1777731" cy="100796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rPr>
              <a:t>Innovation in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software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development</a:t>
            </a:r>
          </a:p>
        </p:txBody>
      </p:sp>
      <p:sp>
        <p:nvSpPr>
          <p:cNvPr id="1368" name="Shape 1368"/>
          <p:cNvSpPr txBox="1"/>
          <p:nvPr/>
        </p:nvSpPr>
        <p:spPr>
          <a:xfrm>
            <a:off x="306586" y="2143125"/>
            <a:ext cx="1703992" cy="70019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rPr>
              <a:t>Reliability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hardware</a:t>
            </a:r>
          </a:p>
        </p:txBody>
      </p:sp>
      <p:pic>
        <p:nvPicPr>
          <p:cNvPr id="1369" name="Shape 1369" descr="04.png"/>
          <p:cNvPicPr preferRelativeResize="0"/>
          <p:nvPr/>
        </p:nvPicPr>
        <p:blipFill rotWithShape="1">
          <a:blip r:embed="rId4">
            <a:alphaModFix/>
          </a:blip>
          <a:srcRect r="626"/>
          <a:stretch/>
        </p:blipFill>
        <p:spPr>
          <a:xfrm>
            <a:off x="882253" y="1682949"/>
            <a:ext cx="585739" cy="37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Shape 1370" descr="QNAP_LOGO_標準色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4080" y="2506266"/>
            <a:ext cx="1494524" cy="2541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1" name="Shape 1371"/>
          <p:cNvCxnSpPr/>
          <p:nvPr/>
        </p:nvCxnSpPr>
        <p:spPr>
          <a:xfrm rot="10800000">
            <a:off x="2698552" y="2523530"/>
            <a:ext cx="611386" cy="61138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72" name="Shape 1372"/>
          <p:cNvCxnSpPr/>
          <p:nvPr/>
        </p:nvCxnSpPr>
        <p:spPr>
          <a:xfrm rot="10800000">
            <a:off x="2187178" y="2524721"/>
            <a:ext cx="517922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373" name="Shape 1373" descr="光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03947" y="654249"/>
            <a:ext cx="3484887" cy="271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Shape 1374" descr="Container-Station-icon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2394" y="939999"/>
            <a:ext cx="782640" cy="7832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5" name="Shape 1375" descr="Shape 1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41081" y="297061"/>
            <a:ext cx="853505" cy="854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6" name="Shape 1376" descr="\\MARKETING\Marketing\MarketingMaterials\素材\_icons\2016\QVPN_25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6644" y="1940124"/>
            <a:ext cx="641909" cy="6425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7" name="Shape 1377" descr="\\MARKETING\Marketing\MarketingMaterials\素材\_icons\ICON_Sabrina\Hybrid Bakcup Sync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41144" y="2011561"/>
            <a:ext cx="642777" cy="6433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8" name="Shape 1378" descr="\\MARKETING\Marketing\MarketingMaterials\素材\_icons\2016\App Center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12644" y="368498"/>
            <a:ext cx="784674" cy="7846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9" name="Shape 1379" descr="\\MARKETING\Marketing\MarketingMaterials\素材\_icons\00_4.2iconPNG\myclou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83894" y="1654374"/>
            <a:ext cx="642777" cy="6433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80" name="Shape 1380" descr="\\MARKETING\Marketing\TO 明俐\直播PPT\20171023_QIoT Suite Lite+QBoat\Qboat\素材\imgpsh_fullsiz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12581" y="1082873"/>
            <a:ext cx="784674" cy="7846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81" name="Shape 1381" descr="\\MARKETING\Marketing\TO 明俐\直播PPT\20171023_QIoT Suite Lite+QBoat\Qboat\素材\QTS Lite logo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55144" y="225624"/>
            <a:ext cx="856478" cy="8564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82" name="Shape 1382" descr="\\MARKETING\Marketing\TO 明俐\1023_PPT元素\QBoat_Sunny\LOGO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50261" y="311349"/>
            <a:ext cx="1812927" cy="1896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 descr="20039156_xxl-small-filtered.jpeg"/>
          <p:cNvPicPr preferRelativeResize="0"/>
          <p:nvPr/>
        </p:nvPicPr>
        <p:blipFill rotWithShape="1">
          <a:blip r:embed="rId3">
            <a:alphaModFix/>
          </a:blip>
          <a:srcRect l="4823" t="9779" r="4821" b="37067"/>
          <a:stretch/>
        </p:blipFill>
        <p:spPr>
          <a:xfrm>
            <a:off x="-160139" y="-140494"/>
            <a:ext cx="9389864" cy="36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 descr="company profile_icon-0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336" y="3897511"/>
            <a:ext cx="951540" cy="951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Shape 311"/>
          <p:cNvGrpSpPr/>
          <p:nvPr/>
        </p:nvGrpSpPr>
        <p:grpSpPr>
          <a:xfrm>
            <a:off x="5039321" y="357172"/>
            <a:ext cx="3912783" cy="2895774"/>
            <a:chOff x="0" y="0"/>
            <a:chExt cx="10435667" cy="7722066"/>
          </a:xfrm>
        </p:grpSpPr>
        <p:pic>
          <p:nvPicPr>
            <p:cNvPr id="312" name="Shape 312" descr="雙控架構-filter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0435667" cy="772206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3" name="Shape 313"/>
            <p:cNvCxnSpPr/>
            <p:nvPr/>
          </p:nvCxnSpPr>
          <p:spPr>
            <a:xfrm rot="10800000">
              <a:off x="2459731" y="1240672"/>
              <a:ext cx="416697" cy="931938"/>
            </a:xfrm>
            <a:prstGeom prst="straightConnector1">
              <a:avLst/>
            </a:prstGeom>
            <a:noFill/>
            <a:ln w="25400" cap="flat" cmpd="sng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Shape 314"/>
            <p:cNvCxnSpPr/>
            <p:nvPr/>
          </p:nvCxnSpPr>
          <p:spPr>
            <a:xfrm rot="10800000">
              <a:off x="1065720" y="1246058"/>
              <a:ext cx="1405273" cy="2"/>
            </a:xfrm>
            <a:prstGeom prst="straightConnector1">
              <a:avLst/>
            </a:prstGeom>
            <a:noFill/>
            <a:ln w="25400" cap="flat" cmpd="sng">
              <a:solidFill>
                <a:srgbClr val="FF93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315" name="Shape 315"/>
          <p:cNvGrpSpPr/>
          <p:nvPr/>
        </p:nvGrpSpPr>
        <p:grpSpPr>
          <a:xfrm>
            <a:off x="4276731" y="710197"/>
            <a:ext cx="1223963" cy="304229"/>
            <a:chOff x="0" y="-9967"/>
            <a:chExt cx="6510338" cy="727985"/>
          </a:xfrm>
        </p:grpSpPr>
        <p:sp>
          <p:nvSpPr>
            <p:cNvPr id="316" name="Shape 316"/>
            <p:cNvSpPr/>
            <p:nvPr/>
          </p:nvSpPr>
          <p:spPr>
            <a:xfrm>
              <a:off x="0" y="-9967"/>
              <a:ext cx="6510338" cy="693738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0" y="67467"/>
              <a:ext cx="6510338" cy="650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D</a:t>
              </a:r>
              <a:r>
                <a:rPr lang="en-US" sz="1100">
                  <a:latin typeface="Gill Sans"/>
                  <a:ea typeface="Gill Sans"/>
                  <a:cs typeface="Gill Sans"/>
                  <a:sym typeface="Gill Sans"/>
                </a:rPr>
                <a:t>ual-controllers</a:t>
              </a:r>
            </a:p>
          </p:txBody>
        </p:sp>
      </p:grpSp>
      <p:grpSp>
        <p:nvGrpSpPr>
          <p:cNvPr id="318" name="Shape 318"/>
          <p:cNvGrpSpPr/>
          <p:nvPr/>
        </p:nvGrpSpPr>
        <p:grpSpPr>
          <a:xfrm>
            <a:off x="5286380" y="2631473"/>
            <a:ext cx="1071570" cy="297467"/>
            <a:chOff x="381002" y="0"/>
            <a:chExt cx="2857520" cy="793245"/>
          </a:xfrm>
        </p:grpSpPr>
        <p:sp>
          <p:nvSpPr>
            <p:cNvPr id="319" name="Shape 319"/>
            <p:cNvSpPr/>
            <p:nvPr/>
          </p:nvSpPr>
          <p:spPr>
            <a:xfrm>
              <a:off x="381002" y="0"/>
              <a:ext cx="2857520" cy="695325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571504" y="68261"/>
              <a:ext cx="2627311" cy="7249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ES1640dc v2</a:t>
              </a:r>
            </a:p>
          </p:txBody>
        </p:sp>
      </p:grpSp>
      <p:sp>
        <p:nvSpPr>
          <p:cNvPr id="321" name="Shape 321"/>
          <p:cNvSpPr/>
          <p:nvPr/>
        </p:nvSpPr>
        <p:spPr>
          <a:xfrm>
            <a:off x="1115616" y="800696"/>
            <a:ext cx="2106216" cy="2023467"/>
          </a:xfrm>
          <a:prstGeom prst="ellipse">
            <a:avLst/>
          </a:prstGeom>
          <a:solidFill>
            <a:srgbClr val="044981">
              <a:alpha val="80000"/>
            </a:srgbClr>
          </a:solidFill>
          <a:ln>
            <a:noFill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ZFS</a:t>
            </a:r>
          </a:p>
        </p:txBody>
      </p:sp>
      <p:sp>
        <p:nvSpPr>
          <p:cNvPr id="322" name="Shape 322"/>
          <p:cNvSpPr/>
          <p:nvPr/>
        </p:nvSpPr>
        <p:spPr>
          <a:xfrm>
            <a:off x="1700213" y="4238030"/>
            <a:ext cx="6669286" cy="63863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Designed for mission-critical IT tasks, the Enterprise ZFS NAS excels in providing High Availability solutions for file servers, virtualization servers, virtual desktops, online video streaming, snapshots and remote recovery.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1700212" y="3682603"/>
            <a:ext cx="5941219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High Availability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Dual-controllers for near-zero downtime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 txBox="1"/>
          <p:nvPr/>
        </p:nvSpPr>
        <p:spPr>
          <a:xfrm>
            <a:off x="479839" y="336206"/>
            <a:ext cx="6521053" cy="59247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Mustang 200</a:t>
            </a:r>
          </a:p>
        </p:txBody>
      </p:sp>
      <p:pic>
        <p:nvPicPr>
          <p:cNvPr id="1388" name="Shape 1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5826" y="1842669"/>
            <a:ext cx="3321369" cy="24663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389" name="Shape 1389"/>
          <p:cNvCxnSpPr/>
          <p:nvPr/>
        </p:nvCxnSpPr>
        <p:spPr>
          <a:xfrm rot="10800000" flipH="1">
            <a:off x="5963841" y="1968103"/>
            <a:ext cx="348258" cy="576263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90" name="Shape 1390"/>
          <p:cNvCxnSpPr/>
          <p:nvPr/>
        </p:nvCxnSpPr>
        <p:spPr>
          <a:xfrm>
            <a:off x="6305550" y="1972271"/>
            <a:ext cx="294084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91" name="Shape 1391"/>
          <p:cNvSpPr txBox="1"/>
          <p:nvPr/>
        </p:nvSpPr>
        <p:spPr>
          <a:xfrm>
            <a:off x="6788349" y="1949649"/>
            <a:ext cx="1777731" cy="1007968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rPr>
              <a:t>Innovation in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software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development</a:t>
            </a:r>
          </a:p>
        </p:txBody>
      </p:sp>
      <p:sp>
        <p:nvSpPr>
          <p:cNvPr id="1392" name="Shape 1392"/>
          <p:cNvSpPr txBox="1"/>
          <p:nvPr/>
        </p:nvSpPr>
        <p:spPr>
          <a:xfrm>
            <a:off x="697706" y="2546152"/>
            <a:ext cx="1703992" cy="70019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rPr>
              <a:t>Reliability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hardware</a:t>
            </a:r>
          </a:p>
        </p:txBody>
      </p:sp>
      <p:pic>
        <p:nvPicPr>
          <p:cNvPr id="1393" name="Shape 1393" descr="04.png"/>
          <p:cNvPicPr preferRelativeResize="0"/>
          <p:nvPr/>
        </p:nvPicPr>
        <p:blipFill rotWithShape="1">
          <a:blip r:embed="rId4">
            <a:alphaModFix/>
          </a:blip>
          <a:srcRect r="626"/>
          <a:stretch/>
        </p:blipFill>
        <p:spPr>
          <a:xfrm>
            <a:off x="1273373" y="2085975"/>
            <a:ext cx="585739" cy="37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Shape 1394" descr="QNAP_LOGO_標準色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5631" y="1632347"/>
            <a:ext cx="1494525" cy="2541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5" name="Shape 1395"/>
          <p:cNvCxnSpPr/>
          <p:nvPr/>
        </p:nvCxnSpPr>
        <p:spPr>
          <a:xfrm rot="10800000">
            <a:off x="3089672" y="2926557"/>
            <a:ext cx="611386" cy="61138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96" name="Shape 1396"/>
          <p:cNvCxnSpPr/>
          <p:nvPr/>
        </p:nvCxnSpPr>
        <p:spPr>
          <a:xfrm rot="10800000">
            <a:off x="2578299" y="2927747"/>
            <a:ext cx="517922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397" name="Shape 13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5605" y="910828"/>
            <a:ext cx="2422398" cy="10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Shape 1398" descr="\\MARKETING\Marketing\TO 明俐\直播PPT\20171023_QIoT Suite Lite+QBoat\Qboat\素材\QTS Lite log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6924" y="960834"/>
            <a:ext cx="856478" cy="8564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Shape 1410" descr="49254871_xxl-small-filtered.jpeg"/>
          <p:cNvPicPr preferRelativeResize="0"/>
          <p:nvPr/>
        </p:nvPicPr>
        <p:blipFill rotWithShape="1">
          <a:blip r:embed="rId3">
            <a:alphaModFix/>
          </a:blip>
          <a:srcRect l="30351" r="30351"/>
          <a:stretch/>
        </p:blipFill>
        <p:spPr>
          <a:xfrm>
            <a:off x="-4167" y="-20538"/>
            <a:ext cx="3000025" cy="5094122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Shape 1411"/>
          <p:cNvSpPr/>
          <p:nvPr/>
        </p:nvSpPr>
        <p:spPr>
          <a:xfrm>
            <a:off x="5064919" y="2247305"/>
            <a:ext cx="1904367" cy="53091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Thank you</a:t>
            </a:r>
          </a:p>
        </p:txBody>
      </p:sp>
      <p:sp>
        <p:nvSpPr>
          <p:cNvPr id="1412" name="Shape 1412"/>
          <p:cNvSpPr/>
          <p:nvPr/>
        </p:nvSpPr>
        <p:spPr>
          <a:xfrm>
            <a:off x="5217914" y="2831902"/>
            <a:ext cx="1585317" cy="63698"/>
          </a:xfrm>
          <a:prstGeom prst="rect">
            <a:avLst/>
          </a:prstGeom>
          <a:solidFill>
            <a:srgbClr val="DE6A10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13" name="Shape 1413"/>
          <p:cNvSpPr/>
          <p:nvPr/>
        </p:nvSpPr>
        <p:spPr>
          <a:xfrm>
            <a:off x="4861917" y="4797623"/>
            <a:ext cx="2665794" cy="16158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Copyright ©2017 QNAP Systems, Inc.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 descr="11465898_xxl-small-filtered.jpeg"/>
          <p:cNvPicPr preferRelativeResize="0"/>
          <p:nvPr/>
        </p:nvPicPr>
        <p:blipFill rotWithShape="1">
          <a:blip r:embed="rId3">
            <a:alphaModFix/>
          </a:blip>
          <a:srcRect t="20586" b="20586"/>
          <a:stretch/>
        </p:blipFill>
        <p:spPr>
          <a:xfrm>
            <a:off x="-160734" y="-140493"/>
            <a:ext cx="9369095" cy="365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 descr="company profile_icon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656" y="3921324"/>
            <a:ext cx="875190" cy="875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Shape 330"/>
          <p:cNvGrpSpPr/>
          <p:nvPr/>
        </p:nvGrpSpPr>
        <p:grpSpPr>
          <a:xfrm>
            <a:off x="2666406" y="3056931"/>
            <a:ext cx="1119776" cy="297168"/>
            <a:chOff x="0" y="3"/>
            <a:chExt cx="2986069" cy="792450"/>
          </a:xfrm>
        </p:grpSpPr>
        <p:sp>
          <p:nvSpPr>
            <p:cNvPr id="331" name="Shape 331"/>
            <p:cNvSpPr/>
            <p:nvPr/>
          </p:nvSpPr>
          <p:spPr>
            <a:xfrm>
              <a:off x="0" y="3"/>
              <a:ext cx="2986069" cy="611202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0" y="67467"/>
              <a:ext cx="2817813" cy="7249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TDS-16489U</a:t>
              </a:r>
            </a:p>
          </p:txBody>
        </p:sp>
      </p:grpSp>
      <p:pic>
        <p:nvPicPr>
          <p:cNvPr id="333" name="Shape 333" descr="VM_dashboard.png"/>
          <p:cNvPicPr preferRelativeResize="0"/>
          <p:nvPr/>
        </p:nvPicPr>
        <p:blipFill rotWithShape="1">
          <a:blip r:embed="rId5">
            <a:alphaModFix/>
          </a:blip>
          <a:srcRect l="23296" t="30226" r="30414" b="8597"/>
          <a:stretch/>
        </p:blipFill>
        <p:spPr>
          <a:xfrm>
            <a:off x="6005513" y="155972"/>
            <a:ext cx="3363803" cy="252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 descr="lunix_VM.png"/>
          <p:cNvPicPr preferRelativeResize="0"/>
          <p:nvPr/>
        </p:nvPicPr>
        <p:blipFill rotWithShape="1">
          <a:blip r:embed="rId6">
            <a:alphaModFix/>
          </a:blip>
          <a:srcRect l="7294" t="36324" r="42761" b="11360"/>
          <a:stretch/>
        </p:blipFill>
        <p:spPr>
          <a:xfrm>
            <a:off x="4341615" y="838200"/>
            <a:ext cx="3098069" cy="18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 descr="VM_windows.png"/>
          <p:cNvPicPr preferRelativeResize="0"/>
          <p:nvPr/>
        </p:nvPicPr>
        <p:blipFill rotWithShape="1">
          <a:blip r:embed="rId7">
            <a:alphaModFix/>
          </a:blip>
          <a:srcRect l="7177" t="35258" r="42975" b="12632"/>
          <a:stretch/>
        </p:blipFill>
        <p:spPr>
          <a:xfrm>
            <a:off x="6940153" y="1337668"/>
            <a:ext cx="3091588" cy="1834828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4901"/>
              </a:srgbClr>
            </a:outerShdw>
          </a:effectLst>
        </p:spPr>
      </p:pic>
      <p:pic>
        <p:nvPicPr>
          <p:cNvPr id="336" name="Shape 336" descr="TDS-16489U_Front.png"/>
          <p:cNvPicPr preferRelativeResize="0"/>
          <p:nvPr/>
        </p:nvPicPr>
        <p:blipFill rotWithShape="1">
          <a:blip r:embed="rId8">
            <a:alphaModFix/>
          </a:blip>
          <a:srcRect b="30625"/>
          <a:stretch/>
        </p:blipFill>
        <p:spPr>
          <a:xfrm>
            <a:off x="3555206" y="1765697"/>
            <a:ext cx="3710812" cy="1606488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4901"/>
              </a:srgbClr>
            </a:outerShdw>
          </a:effectLst>
        </p:spPr>
      </p:pic>
      <p:sp>
        <p:nvSpPr>
          <p:cNvPr id="337" name="Shape 337"/>
          <p:cNvSpPr/>
          <p:nvPr/>
        </p:nvSpPr>
        <p:spPr>
          <a:xfrm>
            <a:off x="1687711" y="4163616"/>
            <a:ext cx="6669286" cy="83869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QNAP NAS provides high-performance, reliable and affordable storage solutions for VMware</a:t>
            </a:r>
            <a:r>
              <a:rPr lang="en-US" sz="1300" baseline="30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®</a:t>
            </a: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vSphere™, Microsoft</a:t>
            </a:r>
            <a:r>
              <a:rPr lang="en-US" sz="1300" baseline="30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®</a:t>
            </a: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Hyper-V</a:t>
            </a:r>
            <a:r>
              <a:rPr lang="en-US" sz="1300" baseline="30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®</a:t>
            </a: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and Citrix</a:t>
            </a:r>
            <a:r>
              <a:rPr lang="en-US" sz="1300" baseline="30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®</a:t>
            </a: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XenServer™. It is also a server to host virtual machines (with Virtualization Station) and containerized apps (with Container Station) for greater usage potential.</a:t>
            </a:r>
          </a:p>
        </p:txBody>
      </p:sp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687711" y="3641527"/>
            <a:ext cx="5941219" cy="51613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Virtualization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Storage for virtualized environments, VMs and containers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 descr="35850744_xxl-small-filtered.jpeg"/>
          <p:cNvPicPr preferRelativeResize="0"/>
          <p:nvPr/>
        </p:nvPicPr>
        <p:blipFill rotWithShape="1">
          <a:blip r:embed="rId3">
            <a:alphaModFix/>
          </a:blip>
          <a:srcRect t="20586" b="20586"/>
          <a:stretch/>
        </p:blipFill>
        <p:spPr>
          <a:xfrm>
            <a:off x="-160734" y="-140493"/>
            <a:ext cx="9255863" cy="36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 descr="Qti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656" y="3921324"/>
            <a:ext cx="875190" cy="875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Shape 345"/>
          <p:cNvGrpSpPr/>
          <p:nvPr/>
        </p:nvGrpSpPr>
        <p:grpSpPr>
          <a:xfrm>
            <a:off x="4326737" y="2901553"/>
            <a:ext cx="1031081" cy="297467"/>
            <a:chOff x="0" y="0"/>
            <a:chExt cx="2749550" cy="793245"/>
          </a:xfrm>
        </p:grpSpPr>
        <p:sp>
          <p:nvSpPr>
            <p:cNvPr id="346" name="Shape 346"/>
            <p:cNvSpPr/>
            <p:nvPr/>
          </p:nvSpPr>
          <p:spPr>
            <a:xfrm>
              <a:off x="0" y="0"/>
              <a:ext cx="2749550" cy="695325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0" y="68261"/>
              <a:ext cx="2749550" cy="7249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TES-3085U</a:t>
              </a:r>
            </a:p>
          </p:txBody>
        </p:sp>
      </p:grpSp>
      <p:pic>
        <p:nvPicPr>
          <p:cNvPr id="348" name="Shape 348" descr="Qtire-12G-SAS-filtered.png"/>
          <p:cNvPicPr preferRelativeResize="0"/>
          <p:nvPr/>
        </p:nvPicPr>
        <p:blipFill rotWithShape="1">
          <a:blip r:embed="rId5">
            <a:alphaModFix/>
          </a:blip>
          <a:srcRect l="12045" r="51102" b="16936"/>
          <a:stretch/>
        </p:blipFill>
        <p:spPr>
          <a:xfrm>
            <a:off x="522090" y="656630"/>
            <a:ext cx="1977562" cy="1535078"/>
          </a:xfrm>
          <a:prstGeom prst="rect">
            <a:avLst/>
          </a:prstGeom>
          <a:noFill/>
          <a:ln>
            <a:noFill/>
          </a:ln>
          <a:effectLst>
            <a:outerShdw dist="1270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349" name="Shape 349" descr="Qtire-12G-SAS-filtered.png"/>
          <p:cNvPicPr preferRelativeResize="0"/>
          <p:nvPr/>
        </p:nvPicPr>
        <p:blipFill rotWithShape="1">
          <a:blip r:embed="rId5">
            <a:alphaModFix/>
          </a:blip>
          <a:srcRect l="54158" r="8951" b="17931"/>
          <a:stretch/>
        </p:blipFill>
        <p:spPr>
          <a:xfrm>
            <a:off x="2581870" y="655439"/>
            <a:ext cx="1979343" cy="1517311"/>
          </a:xfrm>
          <a:prstGeom prst="rect">
            <a:avLst/>
          </a:prstGeom>
          <a:noFill/>
          <a:ln>
            <a:noFill/>
          </a:ln>
          <a:effectLst>
            <a:outerShdw dist="1270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350" name="Shape 350" descr="Qtire-12G-SAS-filtered.png"/>
          <p:cNvPicPr preferRelativeResize="0"/>
          <p:nvPr/>
        </p:nvPicPr>
        <p:blipFill rotWithShape="1">
          <a:blip r:embed="rId5">
            <a:alphaModFix/>
          </a:blip>
          <a:srcRect l="12044" t="85681" r="8948"/>
          <a:stretch/>
        </p:blipFill>
        <p:spPr>
          <a:xfrm>
            <a:off x="344091" y="2262783"/>
            <a:ext cx="4239330" cy="264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Shape 351"/>
          <p:cNvGrpSpPr/>
          <p:nvPr/>
        </p:nvGrpSpPr>
        <p:grpSpPr>
          <a:xfrm>
            <a:off x="985242" y="408384"/>
            <a:ext cx="1056680" cy="297261"/>
            <a:chOff x="-1" y="0"/>
            <a:chExt cx="2818052" cy="793388"/>
          </a:xfrm>
        </p:grpSpPr>
        <p:sp>
          <p:nvSpPr>
            <p:cNvPr id="352" name="Shape 352"/>
            <p:cNvSpPr/>
            <p:nvPr/>
          </p:nvSpPr>
          <p:spPr>
            <a:xfrm>
              <a:off x="-1" y="0"/>
              <a:ext cx="2818052" cy="694344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-1" y="67771"/>
              <a:ext cx="2818052" cy="7256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Before</a:t>
              </a:r>
            </a:p>
          </p:txBody>
        </p:sp>
      </p:grpSp>
      <p:grpSp>
        <p:nvGrpSpPr>
          <p:cNvPr id="354" name="Shape 354"/>
          <p:cNvGrpSpPr/>
          <p:nvPr/>
        </p:nvGrpSpPr>
        <p:grpSpPr>
          <a:xfrm>
            <a:off x="3046810" y="403622"/>
            <a:ext cx="1056680" cy="297261"/>
            <a:chOff x="-1" y="0"/>
            <a:chExt cx="2818052" cy="793388"/>
          </a:xfrm>
        </p:grpSpPr>
        <p:sp>
          <p:nvSpPr>
            <p:cNvPr id="355" name="Shape 355"/>
            <p:cNvSpPr/>
            <p:nvPr/>
          </p:nvSpPr>
          <p:spPr>
            <a:xfrm>
              <a:off x="-1" y="0"/>
              <a:ext cx="2818052" cy="694344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-1" y="67771"/>
              <a:ext cx="2818052" cy="7256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After</a:t>
              </a:r>
            </a:p>
          </p:txBody>
        </p:sp>
      </p:grpSp>
      <p:pic>
        <p:nvPicPr>
          <p:cNvPr id="357" name="Shape 357" descr="TES-3085SU_Front.png"/>
          <p:cNvPicPr preferRelativeResize="0"/>
          <p:nvPr/>
        </p:nvPicPr>
        <p:blipFill rotWithShape="1">
          <a:blip r:embed="rId6">
            <a:alphaModFix/>
          </a:blip>
          <a:srcRect t="35222" b="30927"/>
          <a:stretch/>
        </p:blipFill>
        <p:spPr>
          <a:xfrm>
            <a:off x="683419" y="2493764"/>
            <a:ext cx="3668607" cy="777267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000000">
                <a:alpha val="74901"/>
              </a:srgbClr>
            </a:outerShdw>
          </a:effectLst>
        </p:spPr>
      </p:pic>
      <p:sp>
        <p:nvSpPr>
          <p:cNvPr id="358" name="Shape 358"/>
          <p:cNvSpPr/>
          <p:nvPr/>
        </p:nvSpPr>
        <p:spPr>
          <a:xfrm>
            <a:off x="1687711" y="4367808"/>
            <a:ext cx="6669286" cy="43858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Qtier Technology empowers QNAP NAS with Auto Tiering that helps continuously optimize storage efficiency across SSD, SAS, and SATA drives for around-the-clock acceleration.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687711" y="3827264"/>
            <a:ext cx="5941219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Qtier™ Optimization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Enabling 24/7 optimized storage efficiency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 descr="62560174_xxl-small-filtered.jpeg"/>
          <p:cNvPicPr preferRelativeResize="0"/>
          <p:nvPr/>
        </p:nvPicPr>
        <p:blipFill rotWithShape="1">
          <a:blip r:embed="rId3">
            <a:alphaModFix/>
          </a:blip>
          <a:srcRect t="20586" b="20586"/>
          <a:stretch/>
        </p:blipFill>
        <p:spPr>
          <a:xfrm>
            <a:off x="-160734" y="-140493"/>
            <a:ext cx="9255863" cy="362920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1679972" y="4214824"/>
            <a:ext cx="6669286" cy="83869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QM2 series PCIe cards add support for M.2 SSDs and 10GbE RJ45 connectivity (optional) to a QNAP NAS. Combining SSD and 10GbE connectivity into one solution, the QM2 helps improve overall NAS performance while providing an affordable upgrade path for adopting 10GbE networks.</a:t>
            </a:r>
          </a:p>
        </p:txBody>
      </p:sp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1679972" y="3730228"/>
            <a:ext cx="5941814" cy="516731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QM2 </a:t>
            </a:r>
            <a:r>
              <a:rPr lang="en-US"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expansion card to QNAP</a:t>
            </a:r>
          </a:p>
        </p:txBody>
      </p:sp>
      <p:pic>
        <p:nvPicPr>
          <p:cNvPr id="367" name="Shape 367" descr="QM2爆炸圖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8033" y="-140494"/>
            <a:ext cx="4014684" cy="356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networkin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001" y="3929072"/>
            <a:ext cx="951350" cy="9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hite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hite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1924</Words>
  <Application>Microsoft Office PowerPoint</Application>
  <PresentationFormat>如螢幕大小 (16:9)</PresentationFormat>
  <Paragraphs>528</Paragraphs>
  <Slides>61</Slides>
  <Notes>61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61</vt:i4>
      </vt:variant>
    </vt:vector>
  </HeadingPairs>
  <TitlesOfParts>
    <vt:vector size="74" baseType="lpstr">
      <vt:lpstr>Arial</vt:lpstr>
      <vt:lpstr>新細明體</vt:lpstr>
      <vt:lpstr>Gill Sans</vt:lpstr>
      <vt:lpstr>Noto Sans Symbols</vt:lpstr>
      <vt:lpstr>Helvetica Neue Light</vt:lpstr>
      <vt:lpstr>Helvetica Neue</vt:lpstr>
      <vt:lpstr>Arial Black</vt:lpstr>
      <vt:lpstr>Calibri</vt:lpstr>
      <vt:lpstr>Verdana</vt:lpstr>
      <vt:lpstr>White</vt:lpstr>
      <vt:lpstr>White - Default</vt:lpstr>
      <vt:lpstr>1_White - Default</vt:lpstr>
      <vt:lpstr>2_White - Default</vt:lpstr>
      <vt:lpstr>PowerPoint 簡報</vt:lpstr>
      <vt:lpstr>PowerPoint 簡報</vt:lpstr>
      <vt:lpstr>PowerPoint 簡報</vt:lpstr>
      <vt:lpstr>10GbE-ready NAS Expecting 10GbE as a standard</vt:lpstr>
      <vt:lpstr>Thunderbolt™ NAS Boost creative media collaboration</vt:lpstr>
      <vt:lpstr>High Availability Dual-controllers for near-zero downtime</vt:lpstr>
      <vt:lpstr>Virtualization Storage for virtualized environments, VMs and containers</vt:lpstr>
      <vt:lpstr>Qtier™ Optimization Enabling 24/7 optimized storage efficiency</vt:lpstr>
      <vt:lpstr>QM2 expansion card to QNAP</vt:lpstr>
      <vt:lpstr>4K live-stream broadcasts Embracing live-streaming trends</vt:lpstr>
      <vt:lpstr>Snapshots data versioning and backup</vt:lpstr>
      <vt:lpstr>Internet of Things Private IoT cloud platform &amp; IoT server</vt:lpstr>
      <vt:lpstr>Blu-ray NAS NAS with optical disc drive compatibility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TS-453BT3 Rear Side</vt:lpstr>
      <vt:lpstr>PowerPoint 簡報</vt:lpstr>
      <vt:lpstr>Thunderbolt to Ethernet (T2E) Technology</vt:lpstr>
      <vt:lpstr>Photographer's Best Partner</vt:lpstr>
      <vt:lpstr>PowerPoint 簡報</vt:lpstr>
      <vt:lpstr>PowerPoint 簡報</vt:lpstr>
      <vt:lpstr>PowerPoint 簡報</vt:lpstr>
      <vt:lpstr>PowerPoint 簡報</vt:lpstr>
      <vt:lpstr>PowerPoint 簡報</vt:lpstr>
      <vt:lpstr>RAID 50 &amp; 60 Reduce the Risk of RAID Failure</vt:lpstr>
      <vt:lpstr>RAID 50 &amp; 60 Increase "Random Write" Performance </vt:lpstr>
      <vt:lpstr>PowerPoint 簡報</vt:lpstr>
      <vt:lpstr>Advanced Secure Erase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Customizable QVR Pro Event Type</vt:lpstr>
      <vt:lpstr>PowerPoint 簡報</vt:lpstr>
      <vt:lpstr>PowerPoint 簡報</vt:lpstr>
      <vt:lpstr>Allow and Deny</vt:lpstr>
      <vt:lpstr>PowerPoint 簡報</vt:lpstr>
      <vt:lpstr>QVR Guard - Standby</vt:lpstr>
      <vt:lpstr>PowerPoint 簡報</vt:lpstr>
      <vt:lpstr>PowerPoint 簡報</vt:lpstr>
      <vt:lpstr>Customize actions of buttons</vt:lpstr>
      <vt:lpstr>PowerPoint 簡報</vt:lpstr>
      <vt:lpstr>Easily drag and drop files in Cinema28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Sabrina</cp:lastModifiedBy>
  <cp:revision>2</cp:revision>
  <dcterms:modified xsi:type="dcterms:W3CDTF">2017-12-04T10:52:14Z</dcterms:modified>
</cp:coreProperties>
</file>