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05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96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63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68.xml" ContentType="application/vnd.openxmlformats-officedocument.presentationml.notesSlide+xml"/>
  <Override PartName="/ppt/notesSlides/notesSlide79.xml" ContentType="application/vnd.openxmlformats-officedocument.presentationml.notesSlide+xml"/>
  <Override PartName="/ppt/slides/slide55.xml" ContentType="application/vnd.openxmlformats-officedocument.presentationml.slide+xml"/>
  <Override PartName="/ppt/theme/theme2.xml" ContentType="application/vnd.openxmlformats-officedocument.theme+xml"/>
  <Override PartName="/ppt/notesSlides/notesSlide57.xml" ContentType="application/vnd.openxmlformats-officedocument.presentationml.notesSlide+xml"/>
  <Override PartName="/ppt/notesSlides/notesSlide102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93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notesSlides/notesSlide107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69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98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103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83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90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99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104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95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100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91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67.xml" ContentType="application/vnd.openxmlformats-officedocument.presentationml.notesSlide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101.xml" ContentType="application/vnd.openxmlformats-officedocument.presentationml.notesSlide+xml"/>
  <Override PartName="/ppt/slides/slide32.xml" ContentType="application/vnd.openxmlformats-officedocument.presentationml.slide+xml"/>
  <Default Extension="fntdata" ContentType="application/x-fontdata"/>
  <Override PartName="/ppt/notesSlides/notesSlide34.xml" ContentType="application/vnd.openxmlformats-officedocument.presentationml.notesSlide+xml"/>
  <Override PartName="/ppt/notesSlides/notesSlide81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notesSlides/notesSlide106.xml" ContentType="application/vnd.openxmlformats-officedocument.presentationml.notesSlide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97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notesSlides/notesSlide39.xml" ContentType="application/vnd.openxmlformats-officedocument.presentationml.notesSlide+xml"/>
  <Override PartName="/ppt/notesSlides/notesSlide8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824" r:id="rId1"/>
  </p:sldMasterIdLst>
  <p:notesMasterIdLst>
    <p:notesMasterId r:id="rId111"/>
  </p:notesMasterIdLst>
  <p:handoutMasterIdLst>
    <p:handoutMasterId r:id="rId112"/>
  </p:handoutMasterIdLst>
  <p:sldIdLst>
    <p:sldId id="256" r:id="rId2"/>
    <p:sldId id="257" r:id="rId3"/>
    <p:sldId id="258" r:id="rId4"/>
    <p:sldId id="259" r:id="rId5"/>
    <p:sldId id="260" r:id="rId6"/>
    <p:sldId id="39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31" r:id="rId75"/>
    <p:sldId id="329" r:id="rId76"/>
    <p:sldId id="332" r:id="rId77"/>
    <p:sldId id="333" r:id="rId78"/>
    <p:sldId id="334" r:id="rId79"/>
    <p:sldId id="335" r:id="rId80"/>
    <p:sldId id="391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36" r:id="rId90"/>
    <p:sldId id="345" r:id="rId91"/>
    <p:sldId id="346" r:id="rId92"/>
    <p:sldId id="347" r:id="rId93"/>
    <p:sldId id="348" r:id="rId94"/>
    <p:sldId id="349" r:id="rId95"/>
    <p:sldId id="385" r:id="rId96"/>
    <p:sldId id="351" r:id="rId97"/>
    <p:sldId id="386" r:id="rId98"/>
    <p:sldId id="387" r:id="rId99"/>
    <p:sldId id="388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92" r:id="rId109"/>
    <p:sldId id="382" r:id="rId110"/>
  </p:sldIdLst>
  <p:sldSz cx="9144000" cy="5143500" type="screen16x9"/>
  <p:notesSz cx="6858000" cy="9144000"/>
  <p:embeddedFontLst>
    <p:embeddedFont>
      <p:font typeface="Microsoft JhengHei" pitchFamily="34" charset="-120"/>
      <p:regular r:id="rId113"/>
      <p:bold r:id="rId114"/>
    </p:embeddedFont>
    <p:embeddedFont>
      <p:font typeface="Verdana" pitchFamily="34" charset="0"/>
      <p:regular r:id="rId115"/>
      <p:bold r:id="rId116"/>
      <p:italic r:id="rId117"/>
      <p:boldItalic r:id="rId118"/>
    </p:embeddedFont>
    <p:embeddedFont>
      <p:font typeface="Calibri" pitchFamily="34" charset="0"/>
      <p:regular r:id="rId119"/>
      <p:bold r:id="rId120"/>
      <p:italic r:id="rId121"/>
      <p:boldItalic r:id="rId122"/>
    </p:embeddedFont>
    <p:embeddedFont>
      <p:font typeface="Arial Black" pitchFamily="34" charset="0"/>
      <p:bold r:id="rId123"/>
      <p:italic r:id="rId1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DDA"/>
    <a:srgbClr val="142772"/>
    <a:srgbClr val="60367B"/>
    <a:srgbClr val="3FB1CD"/>
    <a:srgbClr val="002060"/>
    <a:srgbClr val="FF0066"/>
    <a:srgbClr val="FF3399"/>
    <a:srgbClr val="FF0000"/>
    <a:srgbClr val="673600"/>
    <a:srgbClr val="351E0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946A5E9D-15BB-4838-8578-5A17FF5F102A}">
  <a:tblStyle styleId="{946A5E9D-15BB-4838-8578-5A17FF5F102A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TxStyle b="off" i="off"/>
      <a:tcStyle>
        <a:tcBdr/>
      </a:tcStyle>
    </a:band2V>
    <a:lastCol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lastCol>
    <a:firstCol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firstCol>
    <a:lastRow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DA69F02A-7B10-463F-BED9-FBD5589388BE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BEA3426-C93F-49A8-94AD-5BD669B2E5CC}" styleName="Table_2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6A7CC22E-4414-4BAC-9171-069ACCE581FB}" styleName="Table_3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54FBED5-1549-486A-AB25-EEE7A358BEEA}" styleName="Table_4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lastCol>
    <a:firstCol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firstCol>
    <a:lastRow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8603FDC-E32A-4AB5-989C-0864C3EAD2B8}" styleName="佈景主題樣式 2 - 輔色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佈景主題樣式 1 - 輔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8FD4443E-F989-4FC4-A0C8-D5A2AF1F390B}" styleName="深色樣式 1 - 輔色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338" autoAdjust="0"/>
    <p:restoredTop sz="70740" autoAdjust="0"/>
  </p:normalViewPr>
  <p:slideViewPr>
    <p:cSldViewPr snapToGrid="0" snapToObjects="1">
      <p:cViewPr>
        <p:scale>
          <a:sx n="120" d="100"/>
          <a:sy n="120" d="100"/>
        </p:scale>
        <p:origin x="-1590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298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font" Target="fonts/font5.fntdata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handoutMaster" Target="handoutMasters/handoutMaster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font" Target="fonts/font11.fntdata"/><Relationship Id="rId128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font" Target="fonts/font1.fntdata"/><Relationship Id="rId118" Type="http://schemas.openxmlformats.org/officeDocument/2006/relationships/font" Target="fonts/font6.fntdata"/><Relationship Id="rId12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font" Target="fonts/font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font" Target="fonts/font4.fntdata"/><Relationship Id="rId124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font" Target="fonts/font2.fntdata"/><Relationship Id="rId119" Type="http://schemas.openxmlformats.org/officeDocument/2006/relationships/font" Target="fonts/font7.fntdata"/><Relationship Id="rId12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font" Target="fonts/font8.fntdata"/><Relationship Id="rId125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font" Target="fonts/font3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F6A371-4BC0-BB42-8386-E04161E58065}" type="datetimeFigureOut">
              <a:rPr kumimoji="1" lang="zh-TW" altLang="en-US" smtClean="0"/>
              <a:pPr/>
              <a:t>2017/11/27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99B113-148E-EF40-B792-1D4709793193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3239346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SzPct val="116666"/>
              <a:buChar char="●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1pPr>
            <a:lvl2pPr marL="0" marR="0" lvl="1" indent="228600" algn="l" rtl="0">
              <a:spcBef>
                <a:spcPts val="0"/>
              </a:spcBef>
              <a:buSzPct val="116666"/>
              <a:buChar char="○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2pPr>
            <a:lvl3pPr marL="0" marR="0" lvl="2" indent="457200" algn="l" rtl="0">
              <a:spcBef>
                <a:spcPts val="0"/>
              </a:spcBef>
              <a:buSzPct val="116666"/>
              <a:buChar char="■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3pPr>
            <a:lvl4pPr marL="0" marR="0" lvl="3" indent="685800" algn="l" rtl="0">
              <a:spcBef>
                <a:spcPts val="0"/>
              </a:spcBef>
              <a:buSzPct val="116666"/>
              <a:buChar char="●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4pPr>
            <a:lvl5pPr marL="0" marR="0" lvl="4" indent="914400" algn="l" rtl="0">
              <a:spcBef>
                <a:spcPts val="0"/>
              </a:spcBef>
              <a:buSzPct val="116666"/>
              <a:buChar char="○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5pPr>
            <a:lvl6pPr marL="0" marR="0" lvl="5" indent="1143000" algn="l" rtl="0">
              <a:spcBef>
                <a:spcPts val="0"/>
              </a:spcBef>
              <a:buSzPct val="116666"/>
              <a:buChar char="■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6pPr>
            <a:lvl7pPr marL="0" marR="0" lvl="6" indent="1371600" algn="l" rtl="0">
              <a:spcBef>
                <a:spcPts val="0"/>
              </a:spcBef>
              <a:buSzPct val="116666"/>
              <a:buChar char="●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7pPr>
            <a:lvl8pPr marL="0" marR="0" lvl="7" indent="1600200" algn="l" rtl="0">
              <a:spcBef>
                <a:spcPts val="0"/>
              </a:spcBef>
              <a:buSzPct val="116666"/>
              <a:buChar char="○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8pPr>
            <a:lvl9pPr marL="0" marR="0" lvl="8" indent="1828800" algn="l" rtl="0">
              <a:spcBef>
                <a:spcPts val="0"/>
              </a:spcBef>
              <a:buSzPct val="116666"/>
              <a:buChar char="■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60757548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172.17.30.95:8080/cgi-bin/" TargetMode="External"/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Shape 7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38" name="Shape 7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69850" marR="0" lvl="0" indent="-4921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Shape 8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50" name="Shape 8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0" name="Shape 24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411" name="Shape 24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8" name="Shape 24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429" name="Shape 24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5" name="Shape 24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446" name="Shape 24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2" name="Shape 24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53" name="Shape 24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69850" marR="0" lvl="0" indent="-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9" name="Shape 24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470" name="Shape 24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Shape 24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477" name="Shape 24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1" name="Shape 16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92" name="Shape 1692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6985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3" name="Shape 28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14" name="Shape 28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Shape 8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57" name="Shape 8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磁碟區快照圖會再換</a:t>
            </a:r>
          </a:p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Shape 8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84" name="Shape 8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Shape 8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96" name="Shape 8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Shape 9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15" name="Shape 9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Shape 9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22" name="Shape 9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Shape 9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37" name="Shape 9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1100">
                <a:solidFill>
                  <a:schemeClr val="dk1"/>
                </a:solidFill>
              </a:rPr>
              <a:t>demo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Shape 9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49" name="Shape 9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Shape 965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19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6" name="Shape 9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67" name="Shape 967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Shape 9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78" name="Shape 9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Shape 7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Shape 74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Shape 9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86" name="Shape 9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Shape 9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94" name="Shape 9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5" name="Shape 995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22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Shape 1003"/>
          <p:cNvSpPr txBox="1"/>
          <p:nvPr/>
        </p:nvSpPr>
        <p:spPr>
          <a:xfrm>
            <a:off x="3887788" y="8689977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23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4" name="Shape 10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05" name="Shape 1005"/>
          <p:cNvSpPr txBox="1">
            <a:spLocks noGrp="1"/>
          </p:cNvSpPr>
          <p:nvPr>
            <p:ph type="body" idx="1"/>
          </p:nvPr>
        </p:nvSpPr>
        <p:spPr>
          <a:xfrm>
            <a:off x="914401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Shape 10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22" name="Shape 1022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76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12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Shape 1071"/>
          <p:cNvSpPr txBox="1"/>
          <p:nvPr/>
        </p:nvSpPr>
        <p:spPr>
          <a:xfrm>
            <a:off x="3887788" y="8689977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25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2" name="Shape 10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73" name="Shape 1073"/>
          <p:cNvSpPr txBox="1">
            <a:spLocks noGrp="1"/>
          </p:cNvSpPr>
          <p:nvPr>
            <p:ph type="body" idx="1"/>
          </p:nvPr>
        </p:nvSpPr>
        <p:spPr>
          <a:xfrm>
            <a:off x="914401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Shape 1132"/>
          <p:cNvSpPr txBox="1"/>
          <p:nvPr/>
        </p:nvSpPr>
        <p:spPr>
          <a:xfrm>
            <a:off x="3887788" y="8689977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26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3" name="Shape 11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34" name="Shape 1134"/>
          <p:cNvSpPr txBox="1">
            <a:spLocks noGrp="1"/>
          </p:cNvSpPr>
          <p:nvPr>
            <p:ph type="body" idx="1"/>
          </p:nvPr>
        </p:nvSpPr>
        <p:spPr>
          <a:xfrm>
            <a:off x="914401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演示SSD快取、關閉Qtier和開啟Qtier間針對連續檔案傳檔的效能差異。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Shape 1146"/>
          <p:cNvSpPr txBox="1"/>
          <p:nvPr/>
        </p:nvSpPr>
        <p:spPr>
          <a:xfrm>
            <a:off x="3887788" y="8689977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27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Shape 11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48" name="Shape 1148"/>
          <p:cNvSpPr txBox="1">
            <a:spLocks noGrp="1"/>
          </p:cNvSpPr>
          <p:nvPr>
            <p:ph type="body" idx="1"/>
          </p:nvPr>
        </p:nvSpPr>
        <p:spPr>
          <a:xfrm>
            <a:off x="914401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流程圖 &gt; 移除 Cache &gt; 升級Qtier Pool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Shape 1158"/>
          <p:cNvSpPr txBox="1"/>
          <p:nvPr/>
        </p:nvSpPr>
        <p:spPr>
          <a:xfrm>
            <a:off x="3887788" y="8689977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28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Shape 11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60" name="Shape 1160"/>
          <p:cNvSpPr txBox="1">
            <a:spLocks noGrp="1"/>
          </p:cNvSpPr>
          <p:nvPr>
            <p:ph type="body" idx="1"/>
          </p:nvPr>
        </p:nvSpPr>
        <p:spPr>
          <a:xfrm>
            <a:off x="914401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演示如何移除快取後直接升級至Qtier儲存池。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Shape 1187"/>
          <p:cNvSpPr txBox="1"/>
          <p:nvPr/>
        </p:nvSpPr>
        <p:spPr>
          <a:xfrm>
            <a:off x="3887788" y="8689977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29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8" name="Shape 11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89" name="Shape 1189"/>
          <p:cNvSpPr txBox="1">
            <a:spLocks noGrp="1"/>
          </p:cNvSpPr>
          <p:nvPr>
            <p:ph type="body" idx="1"/>
          </p:nvPr>
        </p:nvSpPr>
        <p:spPr>
          <a:xfrm>
            <a:off x="914401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CPU: i7</a:t>
            </a:r>
          </a:p>
          <a:p>
            <a:pPr marL="0" marR="0" lvl="0" indent="-190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RAM: 32G</a:t>
            </a:r>
          </a:p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SSD read cache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" name="Shape 1204"/>
          <p:cNvSpPr txBox="1"/>
          <p:nvPr/>
        </p:nvSpPr>
        <p:spPr>
          <a:xfrm>
            <a:off x="3887788" y="8689977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30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5" name="Shape 12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06" name="Shape 1206"/>
          <p:cNvSpPr txBox="1">
            <a:spLocks noGrp="1"/>
          </p:cNvSpPr>
          <p:nvPr>
            <p:ph type="body" idx="1"/>
          </p:nvPr>
        </p:nvSpPr>
        <p:spPr>
          <a:xfrm>
            <a:off x="914401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Shape 7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77" name="Shape 7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8" name="Shape 778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Shape 12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8" name="Shape 1238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Shape 1239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Shape 1249"/>
          <p:cNvSpPr txBox="1"/>
          <p:nvPr/>
        </p:nvSpPr>
        <p:spPr>
          <a:xfrm>
            <a:off x="3887788" y="8689977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32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0" name="Shape 12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51" name="Shape 1251"/>
          <p:cNvSpPr txBox="1">
            <a:spLocks noGrp="1"/>
          </p:cNvSpPr>
          <p:nvPr>
            <p:ph type="body" idx="1"/>
          </p:nvPr>
        </p:nvSpPr>
        <p:spPr>
          <a:xfrm>
            <a:off x="914401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4~8~12</a:t>
            </a:r>
            <a:b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4TB 8TB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Shape 1265"/>
          <p:cNvSpPr txBox="1"/>
          <p:nvPr/>
        </p:nvSpPr>
        <p:spPr>
          <a:xfrm>
            <a:off x="3887788" y="8689977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33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6" name="Shape 12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67" name="Shape 1267"/>
          <p:cNvSpPr txBox="1">
            <a:spLocks noGrp="1"/>
          </p:cNvSpPr>
          <p:nvPr>
            <p:ph type="body" idx="1"/>
          </p:nvPr>
        </p:nvSpPr>
        <p:spPr>
          <a:xfrm>
            <a:off x="914401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Shape 1282"/>
          <p:cNvSpPr txBox="1"/>
          <p:nvPr/>
        </p:nvSpPr>
        <p:spPr>
          <a:xfrm>
            <a:off x="3887788" y="8689977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34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3" name="Shape 12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84" name="Shape 1284"/>
          <p:cNvSpPr txBox="1">
            <a:spLocks noGrp="1"/>
          </p:cNvSpPr>
          <p:nvPr>
            <p:ph type="body" idx="1"/>
          </p:nvPr>
        </p:nvSpPr>
        <p:spPr>
          <a:xfrm>
            <a:off x="914401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" name="Shape 1305"/>
          <p:cNvSpPr txBox="1"/>
          <p:nvPr/>
        </p:nvSpPr>
        <p:spPr>
          <a:xfrm>
            <a:off x="3887788" y="8689977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35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6" name="Shape 13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07" name="Shape 1307"/>
          <p:cNvSpPr txBox="1">
            <a:spLocks noGrp="1"/>
          </p:cNvSpPr>
          <p:nvPr>
            <p:ph type="body" idx="1"/>
          </p:nvPr>
        </p:nvSpPr>
        <p:spPr>
          <a:xfrm>
            <a:off x="914401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Shape 1313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36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4" name="Shape 13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15" name="Shape 1315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Shape 1323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24" name="Shape 13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Shape 13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32" name="Shape 1332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3" name="Shape 1333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38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0" name="Shape 13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41" name="Shape 1341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Shape 13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59" name="Shape 1359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貼LOGO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Shape 7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86" name="Shape 7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50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快照與檔案系統獨立，達成全域共享，兼顧共享資料與 iSCSI LUN</a:t>
            </a:r>
          </a:p>
          <a:p>
            <a:pPr marL="0" marR="0" lvl="0" indent="-50800" algn="l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快照與檔案系統獨立，空間分開管理</a:t>
            </a: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Shape 1372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73" name="Shape 13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Shape 1404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42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5" name="Shape 14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06" name="Shape 1406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NAS &gt; eSATA &lt; JBOD &gt; LUN backup &gt; to other NAS</a:t>
            </a: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Shape 143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43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3" name="Shape 14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34" name="Shape 1434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" name="Shape 14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55" name="Shape 14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44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http://172.17.31.247:8080/cgi-bin/</a:t>
            </a: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  <a:p>
            <a:pPr marL="0" marR="0" lvl="0" indent="-4445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TS-1635 with snapshot</a:t>
            </a: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0" name="Shape 14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6666"/>
              <a:buFontTx/>
              <a:buNone/>
              <a:tabLst/>
              <a:defRPr/>
            </a:pPr>
            <a:endParaRPr dirty="0"/>
          </a:p>
        </p:txBody>
      </p:sp>
      <p:sp>
        <p:nvSpPr>
          <p:cNvPr id="1461" name="Shape 14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Shape 14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6666"/>
              <a:buFontTx/>
              <a:buNone/>
              <a:tabLst/>
              <a:defRPr/>
            </a:pPr>
            <a:endParaRPr dirty="0"/>
          </a:p>
        </p:txBody>
      </p:sp>
      <p:sp>
        <p:nvSpPr>
          <p:cNvPr id="1474" name="Shape 14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3" name="Shape 14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6666"/>
              <a:buFontTx/>
              <a:buNone/>
              <a:tabLst/>
              <a:defRPr/>
            </a:pPr>
            <a:endParaRPr dirty="0"/>
          </a:p>
        </p:txBody>
      </p:sp>
      <p:sp>
        <p:nvSpPr>
          <p:cNvPr id="1494" name="Shape 14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" name="Shape 15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6666"/>
              <a:buFontTx/>
              <a:buNone/>
              <a:tabLst/>
              <a:defRPr/>
            </a:pPr>
            <a:endParaRPr dirty="0"/>
          </a:p>
        </p:txBody>
      </p:sp>
      <p:sp>
        <p:nvSpPr>
          <p:cNvPr id="1503" name="Shape 15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" name="Shape 15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6666"/>
              <a:buFontTx/>
              <a:buNone/>
              <a:tabLst/>
              <a:defRPr/>
            </a:pPr>
            <a:endParaRPr dirty="0"/>
          </a:p>
        </p:txBody>
      </p:sp>
      <p:sp>
        <p:nvSpPr>
          <p:cNvPr id="1516" name="Shape 15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4" name="Shape 1524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25" name="Shape 15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Shape 7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92" name="Shape 7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Shape 15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6666"/>
              <a:buFontTx/>
              <a:buNone/>
              <a:tabLst/>
              <a:defRPr/>
            </a:pPr>
            <a:endParaRPr dirty="0"/>
          </a:p>
        </p:txBody>
      </p:sp>
      <p:sp>
        <p:nvSpPr>
          <p:cNvPr id="1533" name="Shape 15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" name="Shape 15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6666"/>
              <a:buFontTx/>
              <a:buNone/>
              <a:tabLst/>
              <a:defRPr/>
            </a:pPr>
            <a:endParaRPr dirty="0"/>
          </a:p>
        </p:txBody>
      </p:sp>
      <p:sp>
        <p:nvSpPr>
          <p:cNvPr id="1557" name="Shape 15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" name="Shape 15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6666"/>
              <a:buFontTx/>
              <a:buNone/>
              <a:tabLst/>
              <a:defRPr/>
            </a:pPr>
            <a:endParaRPr dirty="0"/>
          </a:p>
        </p:txBody>
      </p:sp>
      <p:sp>
        <p:nvSpPr>
          <p:cNvPr id="1567" name="Shape 15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" name="Shape 15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6666"/>
              <a:buFontTx/>
              <a:buNone/>
              <a:tabLst/>
              <a:defRPr/>
            </a:pPr>
            <a:endParaRPr lang="en-US" altLang="zh-TW" dirty="0" smtClean="0"/>
          </a:p>
        </p:txBody>
      </p:sp>
      <p:sp>
        <p:nvSpPr>
          <p:cNvPr id="1578" name="Shape 15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Shape 16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6666"/>
              <a:buFontTx/>
              <a:buNone/>
              <a:tabLst/>
              <a:defRPr/>
            </a:pPr>
            <a:endParaRPr dirty="0"/>
          </a:p>
        </p:txBody>
      </p:sp>
      <p:sp>
        <p:nvSpPr>
          <p:cNvPr id="1614" name="Shape 16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Shape 16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1" name="Shape 1621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檔案管理 一次到位&gt;&gt;手機掛載&gt;&gt;Linus</a:t>
            </a: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9" name="Shape 16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30" name="Shape 1630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" name="Shape 16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80" name="Shape 1680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2" name="Shape 1712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6666"/>
              <a:buFontTx/>
              <a:buNone/>
              <a:tabLst/>
              <a:defRPr/>
            </a:pPr>
            <a:r>
              <a:rPr lang="zh-TW" altLang="en-US" dirty="0" smtClean="0"/>
              <a:t>狀況一：該如何同時管理多個空間與裝置</a:t>
            </a:r>
            <a:r>
              <a:rPr lang="en-US" altLang="zh-TW" dirty="0" smtClean="0"/>
              <a:t>?</a:t>
            </a:r>
            <a:endParaRPr dirty="0"/>
          </a:p>
        </p:txBody>
      </p:sp>
      <p:sp>
        <p:nvSpPr>
          <p:cNvPr id="1713" name="Shape 17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2" name="Shape 17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33" name="Shape 1733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Shape 8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11" name="Shape 8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7" name="Shape 17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58" name="Shape 1758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5" name="Shape 1795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796" name="Shape 17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Shape 1812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813" name="Shape 18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7" name="Shape 1827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6666"/>
              <a:buFontTx/>
              <a:buNone/>
              <a:tabLst/>
              <a:defRPr/>
            </a:pPr>
            <a:r>
              <a:rPr lang="zh-TW" altLang="en-US" dirty="0" smtClean="0"/>
              <a:t>料？</a:t>
            </a:r>
            <a:endParaRPr dirty="0"/>
          </a:p>
        </p:txBody>
      </p:sp>
      <p:sp>
        <p:nvSpPr>
          <p:cNvPr id="1828" name="Shape 18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6" name="Shape 1856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857" name="Shape 18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5" name="Shape 18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66" name="Shape 1866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49" algn="l" rtl="0">
              <a:spcBef>
                <a:spcPts val="0"/>
              </a:spcBef>
              <a:buClr>
                <a:schemeClr val="dk1"/>
              </a:buClr>
              <a:buSzPct val="91665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OCR &gt;&gt;Linus</a:t>
            </a: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3" name="Shape 19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04" name="Shape 1904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4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5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註：因OCR目前中文辨識度較不高，示意圖維持英文圖檔，PM口頭說明中英支援辨識。</a:t>
            </a:r>
          </a:p>
          <a:p>
            <a:pPr marL="0" marR="0" lvl="0" indent="-6984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5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12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OCR Converter 適用於安裝 2GB 以上記憶體的所有 x86 及 ARM 機種 (不含TAS 系列)，使用 4GB 可達最佳效能。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12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支援語系: 英文、繁中、簡中、德文(1.0 版本將支援更多語系)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12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建議您使用 TS-x51、TS-x53、TS-x53B、TS-x63、TS-x70、TS-x71、TS-x73、TS-x80、TS-x82、TS-EC 系列機種，並搭配 QTS 4.3.4 或更新版本。</a:t>
            </a:r>
          </a:p>
          <a:p>
            <a:pPr marL="0" marR="0" lvl="0" indent="-63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endParaRPr sz="10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69849" algn="l" rtl="0">
              <a:spcBef>
                <a:spcPts val="0"/>
              </a:spcBef>
              <a:buClr>
                <a:schemeClr val="dk1"/>
              </a:buClr>
              <a:buSzPct val="91665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4" name="Shape 1924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25" name="Shape 19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2" name="Shape 1932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933" name="Shape 19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4" name="Shape 19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45" name="Shape 1945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Shape 8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24" name="Shape 8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5" name="Shape 825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8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8" name="Shape 20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9" name="Shape 20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6" name="Shape 20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017" name="Shape 20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9" name="Shape 20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0" name="Shape 203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9" name="Shape 20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zh-TW" altLang="en-US" sz="1200" dirty="0" smtClean="0">
              <a:solidFill>
                <a:srgbClr val="000000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1200" dirty="0">
              <a:solidFill>
                <a:srgbClr val="000000"/>
              </a:solidFill>
            </a:endParaRPr>
          </a:p>
        </p:txBody>
      </p:sp>
      <p:sp>
        <p:nvSpPr>
          <p:cNvPr id="2070" name="Shape 20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Shape 20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0" name="Shape 204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4" name="Shape 20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5" name="Shape 208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" name="Shape 20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0" name="Shape 210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5" name="Shape 21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6" name="Shape 210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" name="Shape 21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0" name="Shape 212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3" name="Shape 21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4" name="Shape 2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Shape 8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32" name="Shape 8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3" name="Shape 833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9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8" name="Shape 21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9" name="Shape 2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78571"/>
              <a:buFont typeface="Arial"/>
              <a:buNone/>
              <a:tabLst/>
              <a:defRPr/>
            </a:pPr>
            <a:endParaRPr dirty="0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9" name="Shape 21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0" name="Shape 21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78571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" name="Shape 21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1" name="Shape 21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200" dirty="0">
              <a:solidFill>
                <a:srgbClr val="545454"/>
              </a:solidFill>
              <a:highlight>
                <a:srgbClr val="F5F5F5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Shape 21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1" name="Shape 21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78571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" name="Shape 21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2" name="Shape 21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6666"/>
              <a:buFontTx/>
              <a:buNone/>
              <a:tabLst/>
              <a:defRPr/>
            </a:pPr>
            <a:endParaRPr dirty="0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9" name="Shape 21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0" name="Shape 2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78571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0" name="Shape 22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1" name="Shape 2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6666"/>
              <a:buFontTx/>
              <a:buNone/>
              <a:tabLst/>
              <a:defRPr/>
            </a:pPr>
            <a:endParaRPr dirty="0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4" name="Shape 2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200" dirty="0">
              <a:solidFill>
                <a:srgbClr val="000000"/>
              </a:solidFill>
            </a:endParaRPr>
          </a:p>
        </p:txBody>
      </p:sp>
      <p:sp>
        <p:nvSpPr>
          <p:cNvPr id="2135" name="Shape 21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7" name="Shape 22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18" name="Shape 22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44450" algn="l" rtl="0">
              <a:spcBef>
                <a:spcPts val="0"/>
              </a:spcBef>
              <a:buClr>
                <a:schemeClr val="dk1"/>
              </a:buClr>
              <a:buSzPct val="58333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3" name="Shape 22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4" name="Shape 2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Shape 8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40" name="Shape 84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https://www.phoronix.com/scan.php?page=article&amp;item=linux-412-fs&amp;num=2</a:t>
            </a:r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1" name="Shape 22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2" name="Shape 22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4" name="Shape 22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45" name="Shape 2245"/>
          <p:cNvSpPr txBox="1">
            <a:spLocks noGrp="1"/>
          </p:cNvSpPr>
          <p:nvPr>
            <p:ph type="body" idx="1"/>
          </p:nvPr>
        </p:nvSpPr>
        <p:spPr>
          <a:xfrm>
            <a:off x="685801" y="434340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3275" tIns="93275" rIns="93275" bIns="93275" anchor="t" anchorCtr="0">
            <a:noAutofit/>
          </a:bodyPr>
          <a:lstStyle/>
          <a:p>
            <a:pPr marL="6350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sz="1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8" name="Shape 22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69" name="Shape 2269"/>
          <p:cNvSpPr txBox="1">
            <a:spLocks noGrp="1"/>
          </p:cNvSpPr>
          <p:nvPr>
            <p:ph type="body" idx="1"/>
          </p:nvPr>
        </p:nvSpPr>
        <p:spPr>
          <a:xfrm>
            <a:off x="685801" y="434340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3275" tIns="93275" rIns="93275" bIns="93275" anchor="t" anchorCtr="0">
            <a:noAutofit/>
          </a:bodyPr>
          <a:lstStyle/>
          <a:p>
            <a:pPr marL="6350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sz="1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8" name="Shape 1458"/>
          <p:cNvSpPr>
            <a:spLocks noGrp="1" noRot="1" noChangeAspect="1"/>
          </p:cNvSpPr>
          <p:nvPr>
            <p:ph type="sldImg" idx="2"/>
          </p:nvPr>
        </p:nvSpPr>
        <p:spPr>
          <a:xfrm>
            <a:off x="1863087" y="685481"/>
            <a:ext cx="3131827" cy="342953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59" name="Shape 1459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媒體平臺</a:t>
            </a:r>
            <a:r>
              <a:rPr lang="zh-TW" altLang="zh-TW" dirty="0" smtClean="0">
                <a:effectLst/>
              </a:rPr>
              <a:t> </a:t>
            </a:r>
            <a:r>
              <a:rPr lang="en-US" altLang="zh-TW" dirty="0" smtClean="0">
                <a:effectLst/>
              </a:rPr>
              <a:t>&gt;&gt;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VLC playback&gt;&gt;</a:t>
            </a:r>
            <a:r>
              <a:rPr lang="zh-TW" altLang="zh-TW" dirty="0" smtClean="0">
                <a:effectLst/>
              </a:rPr>
              <a:t> 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Claire</a:t>
            </a:r>
            <a:r>
              <a:rPr lang="zh-TW" altLang="zh-TW" dirty="0" smtClean="0">
                <a:effectLst/>
              </a:rPr>
              <a:t> 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0" name="Shape 1460"/>
          <p:cNvSpPr txBox="1">
            <a:spLocks noGrp="1"/>
          </p:cNvSpPr>
          <p:nvPr>
            <p:ph type="sldNum" idx="12"/>
          </p:nvPr>
        </p:nvSpPr>
        <p:spPr>
          <a:xfrm>
            <a:off x="3884614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95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9" name="Shape 23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6666"/>
              <a:buFontTx/>
              <a:buNone/>
              <a:tabLst/>
              <a:defRPr/>
            </a:pPr>
            <a:endParaRPr sz="1200" dirty="0">
              <a:solidFill>
                <a:srgbClr val="000000"/>
              </a:solidFill>
            </a:endParaRPr>
          </a:p>
        </p:txBody>
      </p:sp>
      <p:sp>
        <p:nvSpPr>
          <p:cNvPr id="2310" name="Shape 23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Shape 1479"/>
          <p:cNvSpPr>
            <a:spLocks noGrp="1" noRot="1" noChangeAspect="1"/>
          </p:cNvSpPr>
          <p:nvPr>
            <p:ph type="sldImg" idx="2"/>
          </p:nvPr>
        </p:nvSpPr>
        <p:spPr>
          <a:xfrm>
            <a:off x="1863087" y="685481"/>
            <a:ext cx="3131827" cy="342953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0" name="Shape 1480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Shape 1494"/>
          <p:cNvSpPr>
            <a:spLocks noGrp="1" noRot="1" noChangeAspect="1"/>
          </p:cNvSpPr>
          <p:nvPr>
            <p:ph type="sldImg" idx="2"/>
          </p:nvPr>
        </p:nvSpPr>
        <p:spPr>
          <a:xfrm>
            <a:off x="1863087" y="685481"/>
            <a:ext cx="3131827" cy="342953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5" name="Shape 1495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3" name="Shape 15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54" name="Shape 1554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加速功能</a:t>
            </a:r>
            <a:r>
              <a:rPr lang="zh-TW" altLang="zh-TW" dirty="0" smtClean="0">
                <a:effectLst/>
              </a:rPr>
              <a:t> </a:t>
            </a:r>
            <a:r>
              <a:rPr lang="en-US" altLang="zh-TW" dirty="0" smtClean="0">
                <a:effectLst/>
              </a:rPr>
              <a:t>&gt;&gt;</a:t>
            </a:r>
            <a:r>
              <a:rPr lang="zh-TW" altLang="en-US" dirty="0" smtClean="0">
                <a:effectLst/>
              </a:rPr>
              <a:t>Q</a:t>
            </a:r>
            <a:r>
              <a:rPr lang="zh-TW" altLang="zh-TW" dirty="0" smtClean="0">
                <a:effectLst/>
              </a:rPr>
              <a:t>b</a:t>
            </a:r>
            <a:r>
              <a:rPr lang="en-US" altLang="zh-TW" dirty="0" err="1" smtClean="0">
                <a:effectLst/>
              </a:rPr>
              <a:t>oost</a:t>
            </a:r>
            <a:r>
              <a:rPr lang="en-US" altLang="zh-TW" dirty="0" smtClean="0">
                <a:effectLst/>
              </a:rPr>
              <a:t>&gt;&gt;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Claire</a:t>
            </a:r>
            <a:r>
              <a:rPr lang="zh-TW" altLang="zh-TW" dirty="0" smtClean="0">
                <a:effectLst/>
              </a:rPr>
              <a:t> </a:t>
            </a:r>
            <a:endParaRPr lang="zh-TW"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0" name="Shape 23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81" name="Shape 23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(放搜尋系統卡頓的訊息)</a:t>
            </a:r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Shape 23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98" name="Shape 23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cover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77" name="Shape 177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8" name="Shape 178" descr="20171026_NEW_PPT母片_Cover.pn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-48099" y="-27057"/>
            <a:ext cx="9240200" cy="5197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two columns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214282" y="1152475"/>
            <a:ext cx="4097318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241300" algn="l" rtl="0">
              <a:spcBef>
                <a:spcPts val="0"/>
              </a:spcBef>
              <a:buClr>
                <a:srgbClr val="002060"/>
              </a:buClr>
              <a:buSzPct val="100000"/>
              <a:buChar char="•"/>
              <a:defRPr sz="16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742950" marR="0" lvl="1" indent="-209550" algn="l" rtl="0">
              <a:spcBef>
                <a:spcPts val="0"/>
              </a:spcBef>
              <a:buClr>
                <a:srgbClr val="262626"/>
              </a:buClr>
              <a:buSzPct val="100000"/>
              <a:buChar char="–"/>
              <a:defRPr sz="1200" i="0" u="none" strike="noStrike" cap="none">
                <a:solidFill>
                  <a:srgbClr val="262626"/>
                </a:solidFill>
              </a:defRPr>
            </a:lvl2pPr>
            <a:lvl3pPr marL="1143000" marR="0" lvl="2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•"/>
              <a:defRPr sz="1200" i="0" u="none" strike="noStrike" cap="none">
                <a:solidFill>
                  <a:srgbClr val="262626"/>
                </a:solidFill>
              </a:defRPr>
            </a:lvl3pPr>
            <a:lvl4pPr marL="1600200" marR="0" lvl="3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–"/>
              <a:defRPr sz="1200" i="0" u="none" strike="noStrike" cap="none">
                <a:solidFill>
                  <a:srgbClr val="262626"/>
                </a:solidFill>
              </a:defRPr>
            </a:lvl4pPr>
            <a:lvl5pPr marL="2057400" marR="0" lvl="4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»"/>
              <a:defRPr sz="1200" i="0" u="none" strike="noStrike" cap="none">
                <a:solidFill>
                  <a:srgbClr val="262626"/>
                </a:solidFill>
              </a:defRPr>
            </a:lvl5pPr>
            <a:lvl6pPr marL="2514600" marR="0" lvl="5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6pPr>
            <a:lvl7pPr marL="2971800" marR="0" lvl="6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7pPr>
            <a:lvl8pPr marL="3429000" marR="0" lvl="7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8pPr>
            <a:lvl9pPr marL="3886200" marR="0" lvl="8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4714876" y="1152475"/>
            <a:ext cx="4143404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241300" algn="l" rtl="0">
              <a:spcBef>
                <a:spcPts val="0"/>
              </a:spcBef>
              <a:buClr>
                <a:srgbClr val="002060"/>
              </a:buClr>
              <a:buSzPct val="100000"/>
              <a:buChar char="•"/>
              <a:defRPr sz="16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742950" marR="0" lvl="1" indent="-209550" algn="l" rtl="0">
              <a:spcBef>
                <a:spcPts val="0"/>
              </a:spcBef>
              <a:buClr>
                <a:srgbClr val="262626"/>
              </a:buClr>
              <a:buSzPct val="100000"/>
              <a:buChar char="–"/>
              <a:defRPr sz="1200" i="0" u="none" strike="noStrike" cap="none">
                <a:solidFill>
                  <a:srgbClr val="262626"/>
                </a:solidFill>
              </a:defRPr>
            </a:lvl2pPr>
            <a:lvl3pPr marL="1143000" marR="0" lvl="2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•"/>
              <a:defRPr sz="1200" i="0" u="none" strike="noStrike" cap="none">
                <a:solidFill>
                  <a:srgbClr val="262626"/>
                </a:solidFill>
              </a:defRPr>
            </a:lvl3pPr>
            <a:lvl4pPr marL="1600200" marR="0" lvl="3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–"/>
              <a:defRPr sz="1200" i="0" u="none" strike="noStrike" cap="none">
                <a:solidFill>
                  <a:srgbClr val="262626"/>
                </a:solidFill>
              </a:defRPr>
            </a:lvl4pPr>
            <a:lvl5pPr marL="2057400" marR="0" lvl="4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»"/>
              <a:defRPr sz="1200" i="0" u="none" strike="noStrike" cap="none">
                <a:solidFill>
                  <a:srgbClr val="262626"/>
                </a:solidFill>
              </a:defRPr>
            </a:lvl5pPr>
            <a:lvl6pPr marL="2514600" marR="0" lvl="5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6pPr>
            <a:lvl7pPr marL="2971800" marR="0" lvl="6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7pPr>
            <a:lvl8pPr marL="3429000" marR="0" lvl="7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8pPr>
            <a:lvl9pPr marL="3886200" marR="0" lvl="8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47" name="Shape 1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Shape 148"/>
          <p:cNvSpPr txBox="1">
            <a:spLocks noGrp="1"/>
          </p:cNvSpPr>
          <p:nvPr>
            <p:ph type="title"/>
          </p:nvPr>
        </p:nvSpPr>
        <p:spPr>
          <a:xfrm>
            <a:off x="223025" y="206375"/>
            <a:ext cx="86607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r>
              <a:rPr lang="zh-TW" altLang="en-US" smtClean="0"/>
              <a:t>按一下以編輯母片標題樣式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區段標題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title"/>
          </p:nvPr>
        </p:nvSpPr>
        <p:spPr>
          <a:xfrm>
            <a:off x="1357289" y="3305175"/>
            <a:ext cx="6500859" cy="10223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4000" i="0" u="none" strike="noStrike" cap="none">
                <a:solidFill>
                  <a:srgbClr val="002060"/>
                </a:solidFill>
              </a:defRPr>
            </a:lvl1pPr>
            <a:lvl2pPr lvl="1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1357289" y="2179638"/>
            <a:ext cx="6500859" cy="11255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1pPr>
            <a:lvl2pPr marL="457200" marR="0" lvl="1" indent="0" algn="l" rtl="0">
              <a:spcBef>
                <a:spcPts val="360"/>
              </a:spcBef>
              <a:buClr>
                <a:srgbClr val="888888"/>
              </a:buClr>
              <a:buSzPct val="100000"/>
              <a:buNone/>
              <a:defRPr sz="1800" i="0" u="none" strike="noStrike" cap="none">
                <a:solidFill>
                  <a:srgbClr val="888888"/>
                </a:solidFill>
              </a:defRPr>
            </a:lvl2pPr>
            <a:lvl3pPr marL="914400" marR="0" lvl="2" indent="0" algn="l" rtl="0">
              <a:spcBef>
                <a:spcPts val="320"/>
              </a:spcBef>
              <a:buClr>
                <a:srgbClr val="888888"/>
              </a:buClr>
              <a:buSzPct val="100000"/>
              <a:buNone/>
              <a:defRPr sz="1600" i="0" u="none" strike="noStrike" cap="none">
                <a:solidFill>
                  <a:srgbClr val="888888"/>
                </a:solidFill>
              </a:defRPr>
            </a:lvl3pPr>
            <a:lvl4pPr marL="1371600" marR="0" lvl="3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4pPr>
            <a:lvl5pPr marL="1828800" marR="0" lvl="4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5pPr>
            <a:lvl6pPr marL="2286000" marR="0" lvl="5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6pPr>
            <a:lvl7pPr marL="2743200" marR="0" lvl="6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7pPr>
            <a:lvl8pPr marL="3200400" marR="0" lvl="7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8pPr>
            <a:lvl9pPr marL="3657600" marR="0" lvl="8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52" name="Shape 15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53" name="Shape 153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左側１項物件 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19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20"/>
          <p:cNvSpPr/>
          <p:nvPr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xfrm>
            <a:off x="223025" y="285734"/>
            <a:ext cx="8660700" cy="6554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3792843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002060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L="742950" marR="0" lvl="1" indent="-158750" algn="l" rtl="0">
              <a:spcBef>
                <a:spcPts val="400"/>
              </a:spcBef>
              <a:buClr>
                <a:srgbClr val="262626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buClr>
                <a:srgbClr val="262626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63" name="Shape 16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含標題的內容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000" i="0" u="none" strike="noStrike" cap="none">
                <a:solidFill>
                  <a:srgbClr val="002060"/>
                </a:solidFill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3894450" y="204800"/>
            <a:ext cx="4792200" cy="438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rgbClr val="262626"/>
              </a:buClr>
              <a:buSzPct val="100000"/>
              <a:buFontTx/>
              <a:buNone/>
              <a:defRPr sz="28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742950" marR="0" lvl="1" indent="-133350" algn="l" rtl="0">
              <a:spcBef>
                <a:spcPts val="480"/>
              </a:spcBef>
              <a:buClr>
                <a:srgbClr val="262626"/>
              </a:buClr>
              <a:buSzPct val="100000"/>
              <a:buChar char="–"/>
              <a:defRPr sz="2400" i="0" u="none" strike="noStrike" cap="none">
                <a:solidFill>
                  <a:srgbClr val="262626"/>
                </a:solidFill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Char char="•"/>
              <a:defRPr sz="2000" i="0" u="none" strike="noStrike" cap="none">
                <a:solidFill>
                  <a:srgbClr val="262626"/>
                </a:solidFill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Char char="–"/>
              <a:defRPr sz="1800" i="0" u="none" strike="noStrike" cap="none">
                <a:solidFill>
                  <a:srgbClr val="262626"/>
                </a:solidFill>
              </a:defRPr>
            </a:lvl4pPr>
            <a:lvl5pPr marL="2057400" marR="0" lvl="4" indent="-114300" algn="l" rtl="0">
              <a:spcBef>
                <a:spcPts val="360"/>
              </a:spcBef>
              <a:buClr>
                <a:srgbClr val="262626"/>
              </a:buClr>
              <a:buSzPct val="100000"/>
              <a:buChar char="»"/>
              <a:defRPr sz="1800" i="0" u="none" strike="noStrike" cap="none">
                <a:solidFill>
                  <a:srgbClr val="262626"/>
                </a:solidFill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2000" i="0" u="none" strike="noStrike" cap="none">
                <a:solidFill>
                  <a:schemeClr val="dk1"/>
                </a:solidFill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2000" i="0" u="none" strike="noStrike" cap="none">
                <a:solidFill>
                  <a:schemeClr val="dk1"/>
                </a:solidFill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2000" i="0" u="none" strike="noStrike" cap="none">
                <a:solidFill>
                  <a:schemeClr val="dk1"/>
                </a:solidFill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20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72" name="Shape 172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363900" cy="351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rgbClr val="262626"/>
              </a:buClr>
              <a:buSzPct val="100000"/>
              <a:buNone/>
              <a:defRPr sz="14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marR="0" lvl="1" indent="0" algn="l" rtl="0">
              <a:spcBef>
                <a:spcPts val="240"/>
              </a:spcBef>
              <a:buClr>
                <a:srgbClr val="262626"/>
              </a:buClr>
              <a:buSzPct val="100000"/>
              <a:buNone/>
              <a:defRPr sz="1200" i="0" u="none" strike="noStrike" cap="none">
                <a:solidFill>
                  <a:srgbClr val="262626"/>
                </a:solidFill>
              </a:defRPr>
            </a:lvl2pPr>
            <a:lvl3pPr marL="914400" marR="0" lvl="2" indent="0" algn="l" rtl="0">
              <a:spcBef>
                <a:spcPts val="200"/>
              </a:spcBef>
              <a:buClr>
                <a:srgbClr val="262626"/>
              </a:buClr>
              <a:buSzPct val="100000"/>
              <a:buNone/>
              <a:defRPr sz="1000" i="0" u="none" strike="noStrike" cap="none">
                <a:solidFill>
                  <a:srgbClr val="262626"/>
                </a:solidFill>
              </a:defRPr>
            </a:lvl3pPr>
            <a:lvl4pPr marL="1371600" marR="0" lvl="3" indent="0" algn="l" rtl="0">
              <a:spcBef>
                <a:spcPts val="180"/>
              </a:spcBef>
              <a:buClr>
                <a:srgbClr val="262626"/>
              </a:buClr>
              <a:buSzPct val="100000"/>
              <a:buNone/>
              <a:defRPr sz="900" i="0" u="none" strike="noStrike" cap="none">
                <a:solidFill>
                  <a:srgbClr val="262626"/>
                </a:solidFill>
              </a:defRPr>
            </a:lvl4pPr>
            <a:lvl5pPr marL="1828800" marR="0" lvl="4" indent="0" algn="l" rtl="0">
              <a:spcBef>
                <a:spcPts val="180"/>
              </a:spcBef>
              <a:buClr>
                <a:srgbClr val="262626"/>
              </a:buClr>
              <a:buSzPct val="100000"/>
              <a:buNone/>
              <a:defRPr sz="900" i="0" u="none" strike="noStrike" cap="none">
                <a:solidFill>
                  <a:srgbClr val="262626"/>
                </a:solidFill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SzPct val="100000"/>
              <a:buNone/>
              <a:defRPr sz="900" i="0" u="none" strike="noStrike" cap="none">
                <a:solidFill>
                  <a:schemeClr val="dk1"/>
                </a:solidFill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SzPct val="100000"/>
              <a:buNone/>
              <a:defRPr sz="900" i="0" u="none" strike="noStrike" cap="none">
                <a:solidFill>
                  <a:schemeClr val="dk1"/>
                </a:solidFill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SzPct val="100000"/>
              <a:buNone/>
              <a:defRPr sz="900" i="0" u="none" strike="noStrike" cap="none">
                <a:solidFill>
                  <a:schemeClr val="dk1"/>
                </a:solidFill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SzPct val="100000"/>
              <a:buNone/>
              <a:defRPr sz="9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73" name="Shape 17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74" name="Shape 174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標題投影片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ctrTitle"/>
          </p:nvPr>
        </p:nvSpPr>
        <p:spPr>
          <a:xfrm>
            <a:off x="683575" y="1491625"/>
            <a:ext cx="8152800" cy="1296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262626"/>
              </a:buClr>
              <a:buNone/>
              <a:defRPr sz="4000" i="0" u="none" strike="noStrike" cap="none">
                <a:solidFill>
                  <a:srgbClr val="262626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subTitle" idx="1"/>
          </p:nvPr>
        </p:nvSpPr>
        <p:spPr>
          <a:xfrm>
            <a:off x="1331640" y="2787774"/>
            <a:ext cx="64008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520"/>
              </a:spcBef>
              <a:buClr>
                <a:srgbClr val="0C0C0C"/>
              </a:buClr>
              <a:buNone/>
              <a:defRPr sz="2600" i="0" u="none" strike="noStrike" cap="none">
                <a:solidFill>
                  <a:srgbClr val="0C0C0C"/>
                </a:solidFill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None/>
              <a:defRPr sz="2800" i="0" u="none" strike="noStrike" cap="none">
                <a:solidFill>
                  <a:srgbClr val="888888"/>
                </a:solidFill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None/>
              <a:defRPr sz="2400" i="0" u="none" strike="noStrike" cap="none">
                <a:solidFill>
                  <a:srgbClr val="888888"/>
                </a:solidFill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None/>
              <a:defRPr sz="2000" i="0" u="none" strike="noStrike" cap="none">
                <a:solidFill>
                  <a:srgbClr val="888888"/>
                </a:solidFill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None/>
              <a:defRPr sz="2000" i="0" u="none" strike="noStrike" cap="none">
                <a:solidFill>
                  <a:srgbClr val="888888"/>
                </a:solidFill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None/>
              <a:defRPr sz="2000" i="0" u="none" strike="noStrike" cap="none">
                <a:solidFill>
                  <a:srgbClr val="888888"/>
                </a:solidFill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None/>
              <a:defRPr sz="2000" i="0" u="none" strike="noStrike" cap="none">
                <a:solidFill>
                  <a:srgbClr val="888888"/>
                </a:solidFill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None/>
              <a:defRPr sz="2000" i="0" u="none" strike="noStrike" cap="none">
                <a:solidFill>
                  <a:srgbClr val="888888"/>
                </a:solidFill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None/>
              <a:defRPr sz="2000" i="0" u="none" strike="noStrike" cap="none">
                <a:solidFill>
                  <a:srgbClr val="888888"/>
                </a:solidFill>
              </a:defRPr>
            </a:lvl9pPr>
          </a:lstStyle>
          <a:p>
            <a:r>
              <a:rPr lang="zh-TW" altLang="en-US" smtClean="0"/>
              <a:t> 按一下以編輯母片子標題樣式</a:t>
            </a:r>
            <a:endParaRPr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標題及物件 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title"/>
          </p:nvPr>
        </p:nvSpPr>
        <p:spPr>
          <a:xfrm>
            <a:off x="214282" y="357172"/>
            <a:ext cx="8643900" cy="78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3600" b="1" i="0" u="none" strike="noStrike" cap="none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  <p:sp>
        <p:nvSpPr>
          <p:cNvPr id="4" name="Shape 91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 pitchFamily="34" charset="0"/>
              <a:buChar char="•"/>
              <a:defRPr sz="1800" i="0" u="none" strike="noStrike" cap="none">
                <a:solidFill>
                  <a:srgbClr val="585858"/>
                </a:solidFill>
              </a:defRPr>
            </a:lvl1pPr>
            <a:lvl2pPr marL="1143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○"/>
              <a:defRPr sz="1800" i="0" u="none" strike="noStrike" cap="none">
                <a:solidFill>
                  <a:srgbClr val="585858"/>
                </a:solidFill>
              </a:defRPr>
            </a:lvl2pPr>
            <a:lvl3pPr marL="1143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Char char="■"/>
              <a:defRPr i="0" u="none" strike="noStrike" cap="none">
                <a:solidFill>
                  <a:srgbClr val="585858"/>
                </a:solidFill>
              </a:defRPr>
            </a:lvl3pPr>
            <a:lvl4pPr marL="1143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●"/>
              <a:defRPr sz="1800" i="0" u="none" strike="noStrike" cap="none">
                <a:solidFill>
                  <a:srgbClr val="585858"/>
                </a:solidFill>
              </a:defRPr>
            </a:lvl4pPr>
            <a:lvl5pPr marL="1143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○"/>
              <a:defRPr sz="1800" i="0" u="none" strike="noStrike" cap="none">
                <a:solidFill>
                  <a:srgbClr val="585858"/>
                </a:solidFill>
              </a:defRPr>
            </a:lvl5pPr>
            <a:lvl6pPr marL="88900" marR="0" lvl="5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■"/>
              <a:defRPr sz="1800" i="0" u="none" strike="noStrike" cap="none">
                <a:solidFill>
                  <a:srgbClr val="585858"/>
                </a:solidFill>
              </a:defRPr>
            </a:lvl6pPr>
            <a:lvl7pPr marL="88900" marR="0" lvl="6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●"/>
              <a:defRPr sz="1800" i="0" u="none" strike="noStrike" cap="none">
                <a:solidFill>
                  <a:srgbClr val="585858"/>
                </a:solidFill>
              </a:defRPr>
            </a:lvl7pPr>
            <a:lvl8pPr marL="88900" marR="0" lvl="7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○"/>
              <a:defRPr sz="1800" i="0" u="none" strike="noStrike" cap="none">
                <a:solidFill>
                  <a:srgbClr val="585858"/>
                </a:solidFill>
              </a:defRPr>
            </a:lvl8pPr>
            <a:lvl9pPr marL="88900" marR="0" lvl="8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■"/>
              <a:defRPr sz="1800" i="0" u="none" strike="noStrike" cap="none">
                <a:solidFill>
                  <a:srgbClr val="585858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只有標題 1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19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20"/>
          <p:cNvSpPr/>
          <p:nvPr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539552" y="285734"/>
            <a:ext cx="8001000" cy="6554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i="0" u="none" strike="noStrike" cap="none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只有標題 1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214282" y="214296"/>
            <a:ext cx="8643998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i="0" u="none" strike="noStrike" cap="none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smtClean="0"/>
              <a:t>按一下以編輯母片標題樣式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37932434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Shape 114" descr="NEW_16比9_back_主題_1028.pn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-45924" y="-12916"/>
            <a:ext cx="9189918" cy="5169329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8215339" y="4929203"/>
            <a:ext cx="650438" cy="120929"/>
          </a:xfrm>
          <a:prstGeom prst="rect">
            <a:avLst/>
          </a:prstGeom>
          <a:noFill/>
          <a:ln>
            <a:noFill/>
          </a:ln>
        </p:spPr>
        <p:txBody>
          <a:bodyPr wrap="square" lIns="91400" tIns="91400" rIns="91400" bIns="914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2428860" y="2000250"/>
            <a:ext cx="5740715" cy="1454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2pPr>
            <a:lvl3pPr lvl="2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3pPr>
            <a:lvl4pPr lvl="3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4pPr>
            <a:lvl5pPr lvl="4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5pPr>
            <a:lvl6pPr lvl="5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6pPr>
            <a:lvl7pPr lvl="6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7pPr>
            <a:lvl8pPr lvl="7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8pPr>
            <a:lvl9pPr lvl="8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9pPr>
          </a:lstStyle>
          <a:p>
            <a:r>
              <a:rPr lang="zh-TW" altLang="en-US" smtClean="0"/>
              <a:t>按一下以編輯母片標題樣式</a:t>
            </a:r>
            <a:endParaRPr dirty="0"/>
          </a:p>
        </p:txBody>
      </p:sp>
      <p:sp>
        <p:nvSpPr>
          <p:cNvPr id="117" name="Shape 117"/>
          <p:cNvSpPr txBox="1">
            <a:spLocks noGrp="1"/>
          </p:cNvSpPr>
          <p:nvPr>
            <p:ph type="subTitle" idx="1"/>
          </p:nvPr>
        </p:nvSpPr>
        <p:spPr>
          <a:xfrm>
            <a:off x="2428860" y="3413020"/>
            <a:ext cx="5697790" cy="43814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342900" marR="0" lvl="0" indent="-342900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400" i="0" u="none" strike="noStrike" cap="none">
                <a:solidFill>
                  <a:srgbClr val="002060"/>
                </a:solidFill>
              </a:defRPr>
            </a:lvl1pPr>
            <a:lvl2pPr marL="742950" marR="0" lvl="1" indent="-28575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2pPr>
            <a:lvl3pPr marL="1143000" marR="0" lvl="2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3pPr>
            <a:lvl4pPr marL="1600200" marR="0" lvl="3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800" i="0" u="none" strike="noStrike" cap="none">
                <a:solidFill>
                  <a:schemeClr val="lt1"/>
                </a:solidFill>
              </a:defRPr>
            </a:lvl4pPr>
            <a:lvl5pPr marL="2057400" marR="0" lvl="4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600" i="0" u="none" strike="noStrike" cap="none">
                <a:solidFill>
                  <a:schemeClr val="lt1"/>
                </a:solidFill>
              </a:defRPr>
            </a:lvl5pPr>
            <a:lvl6pPr marL="2514600" marR="0" lvl="5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6pPr>
            <a:lvl7pPr marL="2971800" marR="0" lvl="6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7pPr>
            <a:lvl8pPr marL="3429000" marR="0" lvl="7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8pPr>
            <a:lvl9pPr marL="3886200" marR="0" lvl="8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9pPr>
          </a:lstStyle>
          <a:p>
            <a:r>
              <a:rPr lang="zh-TW" altLang="en-US" smtClean="0"/>
              <a:t> 按一下以編輯母片子標題樣式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標題投影片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hape 114" descr="NEW_16比9_back_主題_1028.png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45924" y="-12916"/>
            <a:ext cx="9189918" cy="516932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Shape 124"/>
          <p:cNvSpPr>
            <a:spLocks noGrp="1"/>
          </p:cNvSpPr>
          <p:nvPr>
            <p:ph type="pic" idx="2"/>
          </p:nvPr>
        </p:nvSpPr>
        <p:spPr>
          <a:xfrm>
            <a:off x="2403600" y="-45600"/>
            <a:ext cx="6769800" cy="52803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240"/>
              </a:spcBef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mtClean="0"/>
              <a:t>將圖片拖曳至版面配置區或按一下圖示以新增</a:t>
            </a:r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ctrTitle"/>
          </p:nvPr>
        </p:nvSpPr>
        <p:spPr>
          <a:xfrm>
            <a:off x="2500298" y="1598613"/>
            <a:ext cx="5957902" cy="133032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ubTitle" idx="1"/>
          </p:nvPr>
        </p:nvSpPr>
        <p:spPr>
          <a:xfrm>
            <a:off x="2500298" y="2914650"/>
            <a:ext cx="5272200" cy="13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480"/>
              </a:spcBef>
              <a:buClr>
                <a:srgbClr val="888888"/>
              </a:buClr>
              <a:buSzPct val="100000"/>
              <a:buNone/>
              <a:defRPr sz="2400" i="0" u="none" strike="noStrike" cap="none">
                <a:solidFill>
                  <a:srgbClr val="888888"/>
                </a:solidFill>
              </a:defRPr>
            </a:lvl1pPr>
            <a:lvl2pPr marL="457200" marR="0" lvl="1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2pPr>
            <a:lvl3pPr marL="914400" marR="0" lvl="2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3pPr>
            <a:lvl4pPr marL="1371600" marR="0" lvl="3" indent="0" algn="ctr" rtl="0">
              <a:spcBef>
                <a:spcPts val="360"/>
              </a:spcBef>
              <a:buClr>
                <a:srgbClr val="888888"/>
              </a:buClr>
              <a:buSzPct val="100000"/>
              <a:buNone/>
              <a:defRPr sz="1800" i="0" u="none" strike="noStrike" cap="none">
                <a:solidFill>
                  <a:srgbClr val="888888"/>
                </a:solidFill>
              </a:defRPr>
            </a:lvl4pPr>
            <a:lvl5pPr marL="1828800" marR="0" lvl="4" indent="0" algn="ctr" rtl="0">
              <a:spcBef>
                <a:spcPts val="320"/>
              </a:spcBef>
              <a:buClr>
                <a:srgbClr val="888888"/>
              </a:buClr>
              <a:buSzPct val="100000"/>
              <a:buNone/>
              <a:defRPr sz="1600" i="0" u="none" strike="noStrike" cap="none">
                <a:solidFill>
                  <a:srgbClr val="888888"/>
                </a:solidFill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9pPr>
          </a:lstStyle>
          <a:p>
            <a:r>
              <a:rPr lang="zh-TW" altLang="en-US" smtClean="0"/>
              <a:t> 按一下以編輯母片子標題樣式</a:t>
            </a:r>
            <a:endParaRPr/>
          </a:p>
        </p:txBody>
      </p:sp>
      <p:sp>
        <p:nvSpPr>
          <p:cNvPr id="127" name="Shape 127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空白 1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81" name="Shape 181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" name="Shape 182" descr="20171028_NEW_PPT母片_收尾_OK.pn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-48100" y="-27057"/>
            <a:ext cx="9240199" cy="5197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只有標題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19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20"/>
          <p:cNvSpPr/>
          <p:nvPr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43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6554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 baseline="0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  <p:sp>
        <p:nvSpPr>
          <p:cNvPr id="167" name="Shape 16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68" name="Shape 168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只有標題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19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20"/>
          <p:cNvSpPr/>
          <p:nvPr/>
        </p:nvSpPr>
        <p:spPr>
          <a:xfrm>
            <a:off x="274865" y="282399"/>
            <a:ext cx="8502093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43"/>
          <p:cNvSpPr txBox="1">
            <a:spLocks noGrp="1"/>
          </p:cNvSpPr>
          <p:nvPr>
            <p:ph type="title"/>
          </p:nvPr>
        </p:nvSpPr>
        <p:spPr>
          <a:xfrm>
            <a:off x="1592321" y="285734"/>
            <a:ext cx="7194521" cy="6554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  <p:sp>
        <p:nvSpPr>
          <p:cNvPr id="167" name="Shape 16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68" name="Shape 168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剪去單一角落矩形 15"/>
          <p:cNvSpPr/>
          <p:nvPr userDrawn="1"/>
        </p:nvSpPr>
        <p:spPr>
          <a:xfrm>
            <a:off x="274865" y="282399"/>
            <a:ext cx="1099460" cy="658810"/>
          </a:xfrm>
          <a:prstGeom prst="snip1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933132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bod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19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20"/>
          <p:cNvSpPr/>
          <p:nvPr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sldNum" idx="12"/>
          </p:nvPr>
        </p:nvSpPr>
        <p:spPr>
          <a:xfrm>
            <a:off x="8472457" y="4669899"/>
            <a:ext cx="393319" cy="380234"/>
          </a:xfrm>
          <a:prstGeom prst="rect">
            <a:avLst/>
          </a:prstGeom>
          <a:noFill/>
          <a:ln>
            <a:noFill/>
          </a:ln>
        </p:spPr>
        <p:txBody>
          <a:bodyPr wrap="square" lIns="91400" tIns="91400" rIns="91400" bIns="914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142844" y="1143000"/>
            <a:ext cx="8715581" cy="3451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215900" algn="l" rtl="0">
              <a:spcBef>
                <a:spcPts val="400"/>
              </a:spcBef>
              <a:buClr>
                <a:srgbClr val="002060"/>
              </a:buClr>
              <a:buSzPct val="100000"/>
              <a:buFont typeface="Arial" pitchFamily="34" charset="0"/>
              <a:buChar char="•"/>
              <a:defRPr sz="22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742950" marR="0" lvl="1" indent="-171450" algn="l" rtl="0">
              <a:spcBef>
                <a:spcPts val="360"/>
              </a:spcBef>
              <a:buClr>
                <a:srgbClr val="262626"/>
              </a:buClr>
              <a:buChar char="–"/>
              <a:defRPr i="0" u="none" strike="noStrike" cap="none">
                <a:solidFill>
                  <a:srgbClr val="262626"/>
                </a:solidFill>
              </a:defRPr>
            </a:lvl2pPr>
            <a:lvl3pPr marL="1143000" marR="0" lvl="2" indent="-127000" algn="l" rtl="0">
              <a:spcBef>
                <a:spcPts val="320"/>
              </a:spcBef>
              <a:buClr>
                <a:srgbClr val="262626"/>
              </a:buClr>
              <a:buSzPct val="100000"/>
              <a:buChar char="•"/>
              <a:defRPr sz="1800" i="0" u="none" strike="noStrike" cap="none">
                <a:solidFill>
                  <a:srgbClr val="262626"/>
                </a:solidFill>
              </a:defRPr>
            </a:lvl3pPr>
            <a:lvl4pPr marL="1600200" marR="0" lvl="3" indent="-139700" algn="l" rtl="0">
              <a:spcBef>
                <a:spcPts val="280"/>
              </a:spcBef>
              <a:buClr>
                <a:srgbClr val="262626"/>
              </a:buClr>
              <a:buSzPct val="100000"/>
              <a:buChar char="–"/>
              <a:defRPr sz="1600" i="0" u="none" strike="noStrike" cap="none">
                <a:solidFill>
                  <a:srgbClr val="262626"/>
                </a:solidFill>
              </a:defRPr>
            </a:lvl4pPr>
            <a:lvl5pPr marL="2057400" marR="0" lvl="4" indent="-152400" algn="l" rtl="0">
              <a:spcBef>
                <a:spcPts val="240"/>
              </a:spcBef>
              <a:buClr>
                <a:srgbClr val="262626"/>
              </a:buClr>
              <a:buSzPct val="100000"/>
              <a:buChar char="»"/>
              <a:defRPr sz="1400" i="0" u="none" strike="noStrike" cap="none">
                <a:solidFill>
                  <a:srgbClr val="262626"/>
                </a:solidFill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>
            <a:off x="285719" y="285734"/>
            <a:ext cx="8501123" cy="6554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sldNum" idx="12"/>
          </p:nvPr>
        </p:nvSpPr>
        <p:spPr>
          <a:xfrm>
            <a:off x="8472457" y="4669899"/>
            <a:ext cx="393319" cy="380234"/>
          </a:xfrm>
          <a:prstGeom prst="rect">
            <a:avLst/>
          </a:prstGeom>
          <a:noFill/>
          <a:ln>
            <a:noFill/>
          </a:ln>
        </p:spPr>
        <p:txBody>
          <a:bodyPr wrap="square" lIns="91400" tIns="91400" rIns="91400" bIns="914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797300" y="1315600"/>
            <a:ext cx="7405500" cy="9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subTitle" idx="1"/>
          </p:nvPr>
        </p:nvSpPr>
        <p:spPr>
          <a:xfrm>
            <a:off x="797300" y="2286000"/>
            <a:ext cx="7405500" cy="185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342900" marR="0" lvl="0" indent="-34290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400" i="0" u="none" strike="noStrike" cap="none">
                <a:solidFill>
                  <a:srgbClr val="002060"/>
                </a:solidFill>
              </a:defRPr>
            </a:lvl1pPr>
            <a:lvl2pPr marL="742950" marR="0" lvl="1" indent="-28575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2pPr>
            <a:lvl3pPr marL="1143000" marR="0" lvl="2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3pPr>
            <a:lvl4pPr marL="1600200" marR="0" lvl="3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800" i="0" u="none" strike="noStrike" cap="none">
                <a:solidFill>
                  <a:schemeClr val="lt1"/>
                </a:solidFill>
              </a:defRPr>
            </a:lvl4pPr>
            <a:lvl5pPr marL="2057400" marR="0" lvl="4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600" i="0" u="none" strike="noStrike" cap="none">
                <a:solidFill>
                  <a:schemeClr val="lt1"/>
                </a:solidFill>
              </a:defRPr>
            </a:lvl5pPr>
            <a:lvl6pPr marL="2514600" marR="0" lvl="5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6pPr>
            <a:lvl7pPr marL="2971800" marR="0" lvl="6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7pPr>
            <a:lvl8pPr marL="3429000" marR="0" lvl="7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8pPr>
            <a:lvl9pPr marL="3886200" marR="0" lvl="8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9pPr>
          </a:lstStyle>
          <a:p>
            <a:r>
              <a:rPr lang="zh-TW" altLang="en-US" smtClean="0"/>
              <a:t> 按一下以編輯母片子標題樣式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19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20"/>
          <p:cNvSpPr/>
          <p:nvPr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8606190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002060"/>
              </a:buClr>
              <a:buSzPct val="100000"/>
              <a:buFont typeface="Arial" pitchFamily="34" charset="0"/>
              <a:buChar char="•"/>
              <a:defRPr sz="22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742950" marR="0" lvl="1" indent="-158750" algn="l" rtl="0">
              <a:spcBef>
                <a:spcPts val="400"/>
              </a:spcBef>
              <a:buClr>
                <a:srgbClr val="262626"/>
              </a:buClr>
              <a:buSzPct val="100000"/>
              <a:buChar char="–"/>
              <a:defRPr sz="2000" i="0" u="none" strike="noStrike" cap="none">
                <a:solidFill>
                  <a:srgbClr val="262626"/>
                </a:solidFill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Char char="•"/>
              <a:defRPr sz="1800" i="0" u="none" strike="noStrike" cap="none">
                <a:solidFill>
                  <a:srgbClr val="262626"/>
                </a:solidFill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Char char="–"/>
              <a:defRPr sz="1600" i="0" u="none" strike="noStrike" cap="none">
                <a:solidFill>
                  <a:srgbClr val="262626"/>
                </a:solidFill>
              </a:defRPr>
            </a:lvl4pPr>
            <a:lvl5pPr marL="2057400" marR="0" lvl="4" indent="-127000" algn="l" rtl="0">
              <a:spcBef>
                <a:spcPts val="320"/>
              </a:spcBef>
              <a:buClr>
                <a:srgbClr val="262626"/>
              </a:buClr>
              <a:buSzPct val="100000"/>
              <a:buChar char="»"/>
              <a:defRPr sz="1400" i="0" u="none" strike="noStrike" cap="none">
                <a:solidFill>
                  <a:srgbClr val="262626"/>
                </a:solidFill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40" name="Shape 14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41" name="Shape 14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42" name="Shape 142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6554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Shape 107" descr="20171026_NEW_PPT母片_1028內頁OK.png"/>
          <p:cNvPicPr preferRelativeResize="0"/>
          <p:nvPr/>
        </p:nvPicPr>
        <p:blipFill>
          <a:blip r:embed="rId19"/>
          <a:stretch>
            <a:fillRect/>
          </a:stretch>
        </p:blipFill>
        <p:spPr>
          <a:xfrm>
            <a:off x="-38274" y="-10763"/>
            <a:ext cx="9182268" cy="5165026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223025" y="206375"/>
            <a:ext cx="86607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Font typeface="Microsoft JhengHei"/>
              <a:buNone/>
              <a:defRPr sz="3600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 dirty="0"/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8472618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262626"/>
              </a:buClr>
              <a:buSzPct val="100000"/>
              <a:buFont typeface="Microsoft JhengHei"/>
              <a:buChar char="•"/>
              <a:defRPr sz="22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L="742950" marR="0" lvl="1" indent="-158750" algn="l" rtl="0">
              <a:spcBef>
                <a:spcPts val="400"/>
              </a:spcBef>
              <a:buClr>
                <a:srgbClr val="262626"/>
              </a:buClr>
              <a:buSzPct val="100000"/>
              <a:buFont typeface="Microsoft JhengHei"/>
              <a:buChar char="–"/>
              <a:defRPr sz="20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Font typeface="Microsoft JhengHei"/>
              <a:buChar char="•"/>
              <a:defRPr sz="18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Font typeface="Microsoft JhengHei"/>
              <a:buChar char="–"/>
              <a:defRPr sz="16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marL="2057400" marR="0" lvl="4" indent="-127000" algn="l" rtl="0">
              <a:spcBef>
                <a:spcPts val="320"/>
              </a:spcBef>
              <a:buClr>
                <a:srgbClr val="262626"/>
              </a:buClr>
              <a:buFont typeface="Microsoft JhengHei"/>
              <a:buChar char="»"/>
              <a:defRPr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Microsoft JhengHei"/>
              <a:buChar char="•"/>
              <a:defRPr sz="120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Microsoft JhengHei"/>
              <a:buChar char="•"/>
              <a:defRPr sz="100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Microsoft JhengHei"/>
              <a:buChar char="•"/>
              <a:defRPr sz="100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Microsoft JhengHei"/>
              <a:buChar char="•"/>
              <a:defRPr sz="100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endParaRPr lang="zh-TW" altLang="en-US" dirty="0"/>
          </a:p>
        </p:txBody>
      </p:sp>
      <p:sp>
        <p:nvSpPr>
          <p:cNvPr id="110" name="Shape 11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37" r:id="rId1"/>
    <p:sldLayoutId id="2147483825" r:id="rId2"/>
    <p:sldLayoutId id="2147483827" r:id="rId3"/>
    <p:sldLayoutId id="2147483838" r:id="rId4"/>
    <p:sldLayoutId id="2147483835" r:id="rId5"/>
    <p:sldLayoutId id="2147483844" r:id="rId6"/>
    <p:sldLayoutId id="2147483828" r:id="rId7"/>
    <p:sldLayoutId id="2147483826" r:id="rId8"/>
    <p:sldLayoutId id="2147483830" r:id="rId9"/>
    <p:sldLayoutId id="2147483831" r:id="rId10"/>
    <p:sldLayoutId id="2147483832" r:id="rId11"/>
    <p:sldLayoutId id="2147483834" r:id="rId12"/>
    <p:sldLayoutId id="2147483836" r:id="rId13"/>
    <p:sldLayoutId id="2147483839" r:id="rId14"/>
    <p:sldLayoutId id="2147483840" r:id="rId15"/>
    <p:sldLayoutId id="2147483841" r:id="rId16"/>
    <p:sldLayoutId id="2147483842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2060"/>
        </a:buClr>
        <a:buNone/>
        <a:defRPr sz="2000" b="0" i="0" u="none" strike="noStrike" cap="none">
          <a:solidFill>
            <a:schemeClr val="tx1">
              <a:lumMod val="85000"/>
              <a:lumOff val="15000"/>
            </a:schemeClr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hyperlink" Target="https://www.facebook.com/gate.studios/videos/10214940914857902/" TargetMode="Externa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jpe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7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35.png"/><Relationship Id="rId5" Type="http://schemas.openxmlformats.org/officeDocument/2006/relationships/image" Target="../media/image240.png"/><Relationship Id="rId4" Type="http://schemas.openxmlformats.org/officeDocument/2006/relationships/image" Target="../media/image239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44.png"/><Relationship Id="rId5" Type="http://schemas.openxmlformats.org/officeDocument/2006/relationships/image" Target="../media/image243.png"/><Relationship Id="rId4" Type="http://schemas.openxmlformats.org/officeDocument/2006/relationships/image" Target="../media/image242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46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47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jpe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49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50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51.png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7.png"/><Relationship Id="rId13" Type="http://schemas.openxmlformats.org/officeDocument/2006/relationships/image" Target="../media/image262.png"/><Relationship Id="rId18" Type="http://schemas.openxmlformats.org/officeDocument/2006/relationships/image" Target="../media/image267.png"/><Relationship Id="rId3" Type="http://schemas.openxmlformats.org/officeDocument/2006/relationships/image" Target="../media/image252.png"/><Relationship Id="rId21" Type="http://schemas.openxmlformats.org/officeDocument/2006/relationships/image" Target="../media/image270.png"/><Relationship Id="rId7" Type="http://schemas.openxmlformats.org/officeDocument/2006/relationships/image" Target="../media/image256.png"/><Relationship Id="rId12" Type="http://schemas.openxmlformats.org/officeDocument/2006/relationships/image" Target="../media/image261.png"/><Relationship Id="rId17" Type="http://schemas.openxmlformats.org/officeDocument/2006/relationships/image" Target="../media/image266.png"/><Relationship Id="rId2" Type="http://schemas.openxmlformats.org/officeDocument/2006/relationships/notesSlide" Target="../notesSlides/notesSlide106.xml"/><Relationship Id="rId16" Type="http://schemas.openxmlformats.org/officeDocument/2006/relationships/image" Target="../media/image265.png"/><Relationship Id="rId20" Type="http://schemas.openxmlformats.org/officeDocument/2006/relationships/image" Target="../media/image26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5.png"/><Relationship Id="rId11" Type="http://schemas.openxmlformats.org/officeDocument/2006/relationships/image" Target="../media/image260.png"/><Relationship Id="rId24" Type="http://schemas.openxmlformats.org/officeDocument/2006/relationships/image" Target="../media/image180.png"/><Relationship Id="rId5" Type="http://schemas.openxmlformats.org/officeDocument/2006/relationships/image" Target="../media/image254.png"/><Relationship Id="rId15" Type="http://schemas.openxmlformats.org/officeDocument/2006/relationships/image" Target="../media/image264.png"/><Relationship Id="rId23" Type="http://schemas.openxmlformats.org/officeDocument/2006/relationships/image" Target="../media/image272.png"/><Relationship Id="rId10" Type="http://schemas.openxmlformats.org/officeDocument/2006/relationships/image" Target="../media/image259.png"/><Relationship Id="rId19" Type="http://schemas.openxmlformats.org/officeDocument/2006/relationships/image" Target="../media/image268.png"/><Relationship Id="rId4" Type="http://schemas.openxmlformats.org/officeDocument/2006/relationships/image" Target="../media/image253.png"/><Relationship Id="rId9" Type="http://schemas.openxmlformats.org/officeDocument/2006/relationships/image" Target="../media/image258.png"/><Relationship Id="rId14" Type="http://schemas.openxmlformats.org/officeDocument/2006/relationships/image" Target="../media/image263.png"/><Relationship Id="rId22" Type="http://schemas.openxmlformats.org/officeDocument/2006/relationships/image" Target="../media/image271.png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www.servethehome.com/raid-calculator/" TargetMode="External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0.png"/><Relationship Id="rId4" Type="http://schemas.openxmlformats.org/officeDocument/2006/relationships/hyperlink" Target="https://youtu.be/IES4KEDGSc0" TargetMode="Externa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88.png"/><Relationship Id="rId7" Type="http://schemas.openxmlformats.org/officeDocument/2006/relationships/image" Target="../media/image69.png"/><Relationship Id="rId12" Type="http://schemas.openxmlformats.org/officeDocument/2006/relationships/image" Target="../media/image7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1.png"/><Relationship Id="rId11" Type="http://schemas.openxmlformats.org/officeDocument/2006/relationships/image" Target="../media/image74.png"/><Relationship Id="rId5" Type="http://schemas.openxmlformats.org/officeDocument/2006/relationships/image" Target="../media/image90.png"/><Relationship Id="rId10" Type="http://schemas.openxmlformats.org/officeDocument/2006/relationships/image" Target="../media/image73.png"/><Relationship Id="rId4" Type="http://schemas.openxmlformats.org/officeDocument/2006/relationships/image" Target="../media/image89.png"/><Relationship Id="rId9" Type="http://schemas.openxmlformats.org/officeDocument/2006/relationships/image" Target="../media/image7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3" Type="http://schemas.openxmlformats.org/officeDocument/2006/relationships/image" Target="../media/image97.jpe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Relationship Id="rId9" Type="http://schemas.openxmlformats.org/officeDocument/2006/relationships/image" Target="../media/image1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youtu.be/kHyDbu1Tm4g" TargetMode="Externa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24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12" Type="http://schemas.openxmlformats.org/officeDocument/2006/relationships/image" Target="../media/image123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20.png"/><Relationship Id="rId11" Type="http://schemas.openxmlformats.org/officeDocument/2006/relationships/image" Target="../media/image122.png"/><Relationship Id="rId5" Type="http://schemas.openxmlformats.org/officeDocument/2006/relationships/image" Target="../media/image119.png"/><Relationship Id="rId15" Type="http://schemas.openxmlformats.org/officeDocument/2006/relationships/image" Target="../media/image116.png"/><Relationship Id="rId10" Type="http://schemas.openxmlformats.org/officeDocument/2006/relationships/image" Target="../media/image110.png"/><Relationship Id="rId4" Type="http://schemas.openxmlformats.org/officeDocument/2006/relationships/image" Target="../media/image118.png"/><Relationship Id="rId9" Type="http://schemas.openxmlformats.org/officeDocument/2006/relationships/image" Target="../media/image109.png"/><Relationship Id="rId14" Type="http://schemas.openxmlformats.org/officeDocument/2006/relationships/image" Target="../media/image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33.jpeg"/><Relationship Id="rId7" Type="http://schemas.openxmlformats.org/officeDocument/2006/relationships/image" Target="../media/image136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5.jpeg"/><Relationship Id="rId11" Type="http://schemas.openxmlformats.org/officeDocument/2006/relationships/image" Target="../media/image140.png"/><Relationship Id="rId5" Type="http://schemas.openxmlformats.org/officeDocument/2006/relationships/image" Target="../media/image134.jpeg"/><Relationship Id="rId10" Type="http://schemas.openxmlformats.org/officeDocument/2006/relationships/image" Target="../media/image139.png"/><Relationship Id="rId4" Type="http://schemas.openxmlformats.org/officeDocument/2006/relationships/image" Target="../media/image108.png"/><Relationship Id="rId9" Type="http://schemas.openxmlformats.org/officeDocument/2006/relationships/image" Target="../media/image138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3.png"/><Relationship Id="rId5" Type="http://schemas.openxmlformats.org/officeDocument/2006/relationships/image" Target="../media/image132.png"/><Relationship Id="rId4" Type="http://schemas.openxmlformats.org/officeDocument/2006/relationships/image" Target="../media/image142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3" Type="http://schemas.openxmlformats.org/officeDocument/2006/relationships/image" Target="../media/image144.png"/><Relationship Id="rId7" Type="http://schemas.openxmlformats.org/officeDocument/2006/relationships/image" Target="../media/image127.png"/><Relationship Id="rId12" Type="http://schemas.openxmlformats.org/officeDocument/2006/relationships/image" Target="../media/image151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47.png"/><Relationship Id="rId11" Type="http://schemas.openxmlformats.org/officeDocument/2006/relationships/image" Target="../media/image105.png"/><Relationship Id="rId5" Type="http://schemas.openxmlformats.org/officeDocument/2006/relationships/image" Target="../media/image146.png"/><Relationship Id="rId10" Type="http://schemas.openxmlformats.org/officeDocument/2006/relationships/image" Target="../media/image150.png"/><Relationship Id="rId4" Type="http://schemas.openxmlformats.org/officeDocument/2006/relationships/image" Target="../media/image145.png"/><Relationship Id="rId9" Type="http://schemas.openxmlformats.org/officeDocument/2006/relationships/image" Target="../media/image149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3" Type="http://schemas.openxmlformats.org/officeDocument/2006/relationships/image" Target="../media/image152.png"/><Relationship Id="rId7" Type="http://schemas.openxmlformats.org/officeDocument/2006/relationships/image" Target="../media/image105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32.png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image" Target="../media/image155.png"/><Relationship Id="rId7" Type="http://schemas.openxmlformats.org/officeDocument/2006/relationships/image" Target="../media/image157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3.png"/><Relationship Id="rId5" Type="http://schemas.openxmlformats.org/officeDocument/2006/relationships/image" Target="../media/image156.png"/><Relationship Id="rId4" Type="http://schemas.openxmlformats.org/officeDocument/2006/relationships/image" Target="../media/image99.png"/><Relationship Id="rId9" Type="http://schemas.openxmlformats.org/officeDocument/2006/relationships/image" Target="../media/image15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hyperlink" Target="https://www.facebook.com/groups/NAS.World/permalink/1784142828550586/" TargetMode="Externa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13" Type="http://schemas.openxmlformats.org/officeDocument/2006/relationships/image" Target="../media/image154.png"/><Relationship Id="rId18" Type="http://schemas.openxmlformats.org/officeDocument/2006/relationships/image" Target="../media/image171.png"/><Relationship Id="rId3" Type="http://schemas.openxmlformats.org/officeDocument/2006/relationships/image" Target="../media/image160.png"/><Relationship Id="rId7" Type="http://schemas.openxmlformats.org/officeDocument/2006/relationships/image" Target="../media/image163.png"/><Relationship Id="rId12" Type="http://schemas.openxmlformats.org/officeDocument/2006/relationships/image" Target="../media/image168.png"/><Relationship Id="rId17" Type="http://schemas.openxmlformats.org/officeDocument/2006/relationships/image" Target="../media/image90.png"/><Relationship Id="rId2" Type="http://schemas.openxmlformats.org/officeDocument/2006/relationships/notesSlide" Target="../notesSlides/notesSlide69.xml"/><Relationship Id="rId16" Type="http://schemas.openxmlformats.org/officeDocument/2006/relationships/image" Target="../media/image17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05.png"/><Relationship Id="rId11" Type="http://schemas.openxmlformats.org/officeDocument/2006/relationships/image" Target="../media/image167.png"/><Relationship Id="rId5" Type="http://schemas.openxmlformats.org/officeDocument/2006/relationships/image" Target="../media/image162.png"/><Relationship Id="rId15" Type="http://schemas.openxmlformats.org/officeDocument/2006/relationships/image" Target="../media/image169.png"/><Relationship Id="rId10" Type="http://schemas.openxmlformats.org/officeDocument/2006/relationships/image" Target="../media/image166.png"/><Relationship Id="rId4" Type="http://schemas.openxmlformats.org/officeDocument/2006/relationships/image" Target="../media/image161.png"/><Relationship Id="rId9" Type="http://schemas.openxmlformats.org/officeDocument/2006/relationships/image" Target="../media/image165.png"/><Relationship Id="rId14" Type="http://schemas.openxmlformats.org/officeDocument/2006/relationships/image" Target="../media/image116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1.png"/><Relationship Id="rId4" Type="http://schemas.openxmlformats.org/officeDocument/2006/relationships/image" Target="../media/image174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8.png"/><Relationship Id="rId5" Type="http://schemas.openxmlformats.org/officeDocument/2006/relationships/image" Target="../media/image177.png"/><Relationship Id="rId4" Type="http://schemas.openxmlformats.org/officeDocument/2006/relationships/image" Target="../media/image176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3" Type="http://schemas.openxmlformats.org/officeDocument/2006/relationships/image" Target="../media/image179.png"/><Relationship Id="rId7" Type="http://schemas.openxmlformats.org/officeDocument/2006/relationships/image" Target="../media/image178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2.png"/><Relationship Id="rId5" Type="http://schemas.openxmlformats.org/officeDocument/2006/relationships/image" Target="../media/image181.png"/><Relationship Id="rId4" Type="http://schemas.openxmlformats.org/officeDocument/2006/relationships/image" Target="../media/image180.png"/><Relationship Id="rId9" Type="http://schemas.openxmlformats.org/officeDocument/2006/relationships/image" Target="../media/image176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5.png"/><Relationship Id="rId4" Type="http://schemas.openxmlformats.org/officeDocument/2006/relationships/image" Target="../media/image184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7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6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eg"/><Relationship Id="rId7" Type="http://schemas.openxmlformats.org/officeDocument/2006/relationships/image" Target="../media/image178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1.png"/><Relationship Id="rId5" Type="http://schemas.openxmlformats.org/officeDocument/2006/relationships/image" Target="../media/image173.png"/><Relationship Id="rId4" Type="http://schemas.openxmlformats.org/officeDocument/2006/relationships/image" Target="../media/image19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6.png"/><Relationship Id="rId4" Type="http://schemas.openxmlformats.org/officeDocument/2006/relationships/image" Target="../media/image193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jpe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6.png"/><Relationship Id="rId5" Type="http://schemas.openxmlformats.org/officeDocument/2006/relationships/image" Target="../media/image195.png"/><Relationship Id="rId4" Type="http://schemas.openxmlformats.org/officeDocument/2006/relationships/image" Target="../media/image178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jpe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6.png"/><Relationship Id="rId5" Type="http://schemas.openxmlformats.org/officeDocument/2006/relationships/image" Target="../media/image195.png"/><Relationship Id="rId4" Type="http://schemas.openxmlformats.org/officeDocument/2006/relationships/image" Target="../media/image178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jpeg"/><Relationship Id="rId7" Type="http://schemas.openxmlformats.org/officeDocument/2006/relationships/image" Target="../media/image185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6.png"/><Relationship Id="rId5" Type="http://schemas.openxmlformats.org/officeDocument/2006/relationships/image" Target="../media/image198.png"/><Relationship Id="rId4" Type="http://schemas.openxmlformats.org/officeDocument/2006/relationships/image" Target="../media/image197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jpe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6.png"/><Relationship Id="rId5" Type="http://schemas.openxmlformats.org/officeDocument/2006/relationships/image" Target="../media/image195.png"/><Relationship Id="rId4" Type="http://schemas.openxmlformats.org/officeDocument/2006/relationships/image" Target="../media/image178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jpe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1.png"/><Relationship Id="rId5" Type="http://schemas.openxmlformats.org/officeDocument/2006/relationships/image" Target="../media/image200.png"/><Relationship Id="rId4" Type="http://schemas.openxmlformats.org/officeDocument/2006/relationships/image" Target="../media/image199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jpe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8.png"/><Relationship Id="rId5" Type="http://schemas.openxmlformats.org/officeDocument/2006/relationships/image" Target="../media/image196.png"/><Relationship Id="rId4" Type="http://schemas.openxmlformats.org/officeDocument/2006/relationships/image" Target="../media/image195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jpe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2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7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5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7" Type="http://schemas.openxmlformats.org/officeDocument/2006/relationships/image" Target="../media/image209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8.png"/><Relationship Id="rId5" Type="http://schemas.openxmlformats.org/officeDocument/2006/relationships/image" Target="../media/image207.png"/><Relationship Id="rId4" Type="http://schemas.openxmlformats.org/officeDocument/2006/relationships/image" Target="../media/image206.pn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10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2.png"/><Relationship Id="rId11" Type="http://schemas.openxmlformats.org/officeDocument/2006/relationships/image" Target="../media/image214.png"/><Relationship Id="rId5" Type="http://schemas.openxmlformats.org/officeDocument/2006/relationships/image" Target="../media/image211.png"/><Relationship Id="rId10" Type="http://schemas.openxmlformats.org/officeDocument/2006/relationships/image" Target="../media/image132.png"/><Relationship Id="rId4" Type="http://schemas.openxmlformats.org/officeDocument/2006/relationships/image" Target="../media/image208.png"/><Relationship Id="rId9" Type="http://schemas.openxmlformats.org/officeDocument/2006/relationships/image" Target="../media/image213.pn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3" Type="http://schemas.openxmlformats.org/officeDocument/2006/relationships/image" Target="../media/image215.png"/><Relationship Id="rId7" Type="http://schemas.openxmlformats.org/officeDocument/2006/relationships/image" Target="../media/image219.png"/><Relationship Id="rId12" Type="http://schemas.openxmlformats.org/officeDocument/2006/relationships/image" Target="../media/image187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8.png"/><Relationship Id="rId11" Type="http://schemas.openxmlformats.org/officeDocument/2006/relationships/image" Target="../media/image223.png"/><Relationship Id="rId5" Type="http://schemas.openxmlformats.org/officeDocument/2006/relationships/image" Target="../media/image217.png"/><Relationship Id="rId10" Type="http://schemas.openxmlformats.org/officeDocument/2006/relationships/image" Target="../media/image222.png"/><Relationship Id="rId4" Type="http://schemas.openxmlformats.org/officeDocument/2006/relationships/image" Target="../media/image216.png"/><Relationship Id="rId9" Type="http://schemas.openxmlformats.org/officeDocument/2006/relationships/image" Target="../media/image221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6.png"/><Relationship Id="rId4" Type="http://schemas.openxmlformats.org/officeDocument/2006/relationships/image" Target="../media/image225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28.png"/><Relationship Id="rId4" Type="http://schemas.openxmlformats.org/officeDocument/2006/relationships/image" Target="../media/image227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0.png"/><Relationship Id="rId5" Type="http://schemas.openxmlformats.org/officeDocument/2006/relationships/image" Target="../media/image230.png"/><Relationship Id="rId4" Type="http://schemas.openxmlformats.org/officeDocument/2006/relationships/image" Target="../media/image229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qnap.com/zh-tw/utilities?utility=QVHelper" TargetMode="External"/><Relationship Id="rId5" Type="http://schemas.openxmlformats.org/officeDocument/2006/relationships/image" Target="../media/image233.png"/><Relationship Id="rId4" Type="http://schemas.openxmlformats.org/officeDocument/2006/relationships/image" Target="../media/image232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jpe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Shape 8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8600" algn="ctr" rtl="0">
              <a:spcBef>
                <a:spcPts val="0"/>
              </a:spcBef>
              <a:buClr>
                <a:srgbClr val="002060"/>
              </a:buClr>
              <a:buSzPct val="100000"/>
              <a:buFont typeface="Arial"/>
              <a:buNone/>
            </a:pPr>
            <a:r>
              <a:rPr lang="en-US" sz="3600" i="0" u="none" strike="noStrike" cap="none"/>
              <a:t>為什麼我們不選擇客製版的BTRFS</a:t>
            </a:r>
          </a:p>
        </p:txBody>
      </p:sp>
      <p:sp>
        <p:nvSpPr>
          <p:cNvPr id="843" name="Shape 843"/>
          <p:cNvSpPr txBox="1">
            <a:spLocks noGrp="1"/>
          </p:cNvSpPr>
          <p:nvPr>
            <p:ph type="body" idx="4294967295"/>
          </p:nvPr>
        </p:nvSpPr>
        <p:spPr>
          <a:xfrm>
            <a:off x="314295" y="1017409"/>
            <a:ext cx="7643841" cy="7048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>
              <a:spcBef>
                <a:spcPts val="0"/>
              </a:spcBef>
              <a:buClr>
                <a:srgbClr val="002060"/>
              </a:buClr>
              <a:buFont typeface="Arial"/>
              <a:buChar char="•"/>
            </a:pPr>
            <a:r>
              <a:rPr lang="en-US" altLang="zh-TW" sz="2000" b="1" dirty="0" smtClean="0"/>
              <a:t>Linux Hardware Reviewer </a:t>
            </a:r>
            <a:r>
              <a:rPr lang="en-US" altLang="zh-TW" sz="2000" b="1" dirty="0" err="1" smtClean="0"/>
              <a:t>Phoronix</a:t>
            </a:r>
            <a:r>
              <a:rPr lang="en-US" altLang="zh-TW" sz="2000" b="1" dirty="0" smtClean="0"/>
              <a:t> </a:t>
            </a:r>
            <a:r>
              <a:rPr lang="zh-TW" altLang="en-US" sz="2000" b="1" dirty="0" smtClean="0"/>
              <a:t>最新</a:t>
            </a:r>
            <a:r>
              <a:rPr lang="en-US" altLang="zh-TW" sz="2000" b="1" dirty="0" smtClean="0"/>
              <a:t>11/18</a:t>
            </a:r>
            <a:r>
              <a:rPr lang="zh-TW" altLang="en-US" sz="2000" b="1" dirty="0" smtClean="0"/>
              <a:t>報告</a:t>
            </a:r>
            <a:endParaRPr lang="en-US" altLang="zh-TW" sz="2000" b="1" dirty="0" smtClean="0"/>
          </a:p>
          <a:p>
            <a:pPr marL="457200" marR="0" lvl="0" indent="-342900" algn="l" rtl="0">
              <a:spcBef>
                <a:spcPts val="0"/>
              </a:spcBef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2000" b="1" dirty="0" err="1" smtClean="0"/>
              <a:t>Btrfs</a:t>
            </a:r>
            <a:r>
              <a:rPr lang="zh-TW" altLang="en-US" sz="2000" b="1" dirty="0" smtClean="0"/>
              <a:t>總體效能依然大幅落後其他檔案系統如  </a:t>
            </a:r>
            <a:r>
              <a:rPr lang="en-US" altLang="zh-TW" sz="2000" b="1" dirty="0" smtClean="0"/>
              <a:t>EXT4</a:t>
            </a:r>
            <a:endParaRPr lang="en-US" sz="2000" b="1" dirty="0"/>
          </a:p>
          <a:p>
            <a:pPr marL="457200" marR="0" lvl="0" indent="-342900" algn="l" rtl="0">
              <a:spcBef>
                <a:spcPts val="0"/>
              </a:spcBef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2000" b="1" dirty="0">
                <a:solidFill>
                  <a:srgbClr val="002060"/>
                </a:solidFill>
              </a:rPr>
              <a:t>無法預期的快照空間管理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1800" dirty="0"/>
          </a:p>
        </p:txBody>
      </p:sp>
      <p:pic>
        <p:nvPicPr>
          <p:cNvPr id="846" name="Shape 8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7620" y="2149050"/>
            <a:ext cx="4560025" cy="2069318"/>
          </a:xfrm>
          <a:prstGeom prst="rect">
            <a:avLst/>
          </a:prstGeom>
          <a:noFill/>
          <a:ln>
            <a:noFill/>
          </a:ln>
        </p:spPr>
      </p:pic>
      <p:sp>
        <p:nvSpPr>
          <p:cNvPr id="847" name="Shape 847"/>
          <p:cNvSpPr txBox="1"/>
          <p:nvPr/>
        </p:nvSpPr>
        <p:spPr>
          <a:xfrm>
            <a:off x="3857620" y="4408927"/>
            <a:ext cx="5072100" cy="35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100000"/>
              <a:buFont typeface="Arial"/>
              <a:buNone/>
            </a:pPr>
            <a:r>
              <a:rPr lang="en-US" sz="1050" b="0" i="0" u="sng" strike="noStrike" cap="none" dirty="0" smtClean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https://www.facebook.com/gate.studios/videos/10214940914857902/</a:t>
            </a:r>
            <a:endParaRPr lang="en-US" sz="1050" b="0" i="0" u="sng" strike="noStrike" cap="none" dirty="0" smtClean="0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indent="-66675">
              <a:buClr>
                <a:schemeClr val="hlink"/>
              </a:buClr>
              <a:buSzPct val="100000"/>
            </a:pPr>
            <a:r>
              <a:rPr lang="en-US" sz="1050" u="sng" dirty="0" smtClean="0">
                <a:solidFill>
                  <a:srgbClr val="007DDA"/>
                </a:solidFill>
              </a:rPr>
              <a:t>https://www.phoronix.com/scan.php?page=article&amp;item=linux414-fs-compare&amp;num=1</a:t>
            </a:r>
            <a:r>
              <a:rPr lang="en-US" sz="105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05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2498" y="2196675"/>
            <a:ext cx="3115122" cy="256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3" name="Shape 2383"/>
          <p:cNvSpPr/>
          <p:nvPr/>
        </p:nvSpPr>
        <p:spPr>
          <a:xfrm>
            <a:off x="-71438" y="0"/>
            <a:ext cx="9215438" cy="521493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4" name="Shape 2384"/>
          <p:cNvSpPr txBox="1"/>
          <p:nvPr/>
        </p:nvSpPr>
        <p:spPr>
          <a:xfrm>
            <a:off x="4357686" y="1285866"/>
            <a:ext cx="4357800" cy="13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5" name="Shape 2385"/>
          <p:cNvSpPr txBox="1"/>
          <p:nvPr/>
        </p:nvSpPr>
        <p:spPr>
          <a:xfrm>
            <a:off x="4643438" y="1571618"/>
            <a:ext cx="3571800" cy="642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Shape 2386"/>
          <p:cNvSpPr txBox="1"/>
          <p:nvPr/>
        </p:nvSpPr>
        <p:spPr>
          <a:xfrm>
            <a:off x="4500562" y="1142990"/>
            <a:ext cx="3000300" cy="101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Shape 2388"/>
          <p:cNvSpPr/>
          <p:nvPr/>
        </p:nvSpPr>
        <p:spPr>
          <a:xfrm>
            <a:off x="3024000" y="857238"/>
            <a:ext cx="6120000" cy="1785900"/>
          </a:xfrm>
          <a:prstGeom prst="rect">
            <a:avLst/>
          </a:prstGeom>
          <a:solidFill>
            <a:srgbClr val="FFFF00">
              <a:alpha val="4588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89" name="Shape 2389" descr="報導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2890" y="357172"/>
            <a:ext cx="4435200" cy="3857700"/>
          </a:xfrm>
          <a:prstGeom prst="roundRect">
            <a:avLst>
              <a:gd name="adj" fmla="val 3853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fadeDir="5400012" sy="-100000" algn="bl" rotWithShape="0"/>
          </a:effectLst>
        </p:spPr>
      </p:pic>
      <p:pic>
        <p:nvPicPr>
          <p:cNvPr id="2390" name="Shape 2390" descr="煩惱人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5479" y="2143140"/>
            <a:ext cx="3295955" cy="319653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9"/>
              </a:srgbClr>
            </a:outerShdw>
          </a:effectLst>
        </p:spPr>
      </p:pic>
      <p:sp>
        <p:nvSpPr>
          <p:cNvPr id="2391" name="Shape 2391"/>
          <p:cNvSpPr txBox="1"/>
          <p:nvPr/>
        </p:nvSpPr>
        <p:spPr>
          <a:xfrm>
            <a:off x="4867276" y="1071552"/>
            <a:ext cx="4000500" cy="192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l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en-US" sz="4000" b="1">
                <a:latin typeface="Microsoft JhengHei"/>
                <a:ea typeface="Microsoft JhengHei"/>
                <a:cs typeface="Microsoft JhengHei"/>
                <a:sym typeface="Microsoft JhengHei"/>
              </a:rPr>
              <a:t>你還在</a:t>
            </a:r>
          </a:p>
          <a:p>
            <a:pPr lvl="0" algn="l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en-US" sz="4000" b="1">
                <a:latin typeface="Microsoft JhengHei"/>
                <a:ea typeface="Microsoft JhengHei"/>
                <a:cs typeface="Microsoft JhengHei"/>
                <a:sym typeface="Microsoft JhengHei"/>
              </a:rPr>
              <a:t>寶貴的時間嗎?</a:t>
            </a:r>
          </a:p>
        </p:txBody>
      </p:sp>
      <p:sp>
        <p:nvSpPr>
          <p:cNvPr id="2392" name="Shape 2392"/>
          <p:cNvSpPr txBox="1"/>
          <p:nvPr/>
        </p:nvSpPr>
        <p:spPr>
          <a:xfrm rot="409380">
            <a:off x="6486350" y="874222"/>
            <a:ext cx="2174198" cy="92878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en-US" sz="540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浪費</a:t>
            </a:r>
          </a:p>
        </p:txBody>
      </p:sp>
      <p:sp>
        <p:nvSpPr>
          <p:cNvPr id="2393" name="Shape 2393"/>
          <p:cNvSpPr txBox="1"/>
          <p:nvPr/>
        </p:nvSpPr>
        <p:spPr>
          <a:xfrm>
            <a:off x="4929190" y="2863996"/>
            <a:ext cx="3786300" cy="708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l" rtl="0">
              <a:spcBef>
                <a:spcPts val="0"/>
              </a:spcBef>
              <a:buClr>
                <a:srgbClr val="002060"/>
              </a:buClr>
              <a:buSzPct val="25000"/>
              <a:buFont typeface="Arial"/>
              <a:buNone/>
            </a:pPr>
            <a:r>
              <a:rPr lang="en-US" sz="2000">
                <a:latin typeface="Microsoft JhengHei"/>
                <a:ea typeface="Microsoft JhengHei"/>
                <a:cs typeface="Microsoft JhengHei"/>
                <a:sym typeface="Microsoft JhengHei"/>
              </a:rPr>
              <a:t>三不五時系統的嚴重卡頓，</a:t>
            </a:r>
          </a:p>
          <a:p>
            <a:pPr lvl="0" algn="l" rtl="0">
              <a:spcBef>
                <a:spcPts val="0"/>
              </a:spcBef>
              <a:buClr>
                <a:srgbClr val="002060"/>
              </a:buClr>
              <a:buSzPct val="25000"/>
              <a:buFont typeface="Arial"/>
              <a:buNone/>
            </a:pPr>
            <a:r>
              <a:rPr lang="en-US" sz="2000">
                <a:latin typeface="Microsoft JhengHei"/>
                <a:ea typeface="Microsoft JhengHei"/>
                <a:cs typeface="Microsoft JhengHei"/>
                <a:sym typeface="Microsoft JhengHei"/>
              </a:rPr>
              <a:t>大幅降低工作效率</a:t>
            </a:r>
          </a:p>
        </p:txBody>
      </p:sp>
      <p:sp>
        <p:nvSpPr>
          <p:cNvPr id="2394" name="Shape 2394"/>
          <p:cNvSpPr/>
          <p:nvPr/>
        </p:nvSpPr>
        <p:spPr>
          <a:xfrm>
            <a:off x="8429652" y="2643188"/>
            <a:ext cx="428700" cy="928800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770000"/>
              </a:gs>
              <a:gs pos="50000">
                <a:srgbClr val="AC0000"/>
              </a:gs>
              <a:gs pos="100000">
                <a:srgbClr val="CE0000"/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5" name="Shape 2395"/>
          <p:cNvSpPr/>
          <p:nvPr/>
        </p:nvSpPr>
        <p:spPr>
          <a:xfrm>
            <a:off x="8072462" y="2643188"/>
            <a:ext cx="357300" cy="714300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770000"/>
              </a:gs>
              <a:gs pos="50000">
                <a:srgbClr val="AC0000"/>
              </a:gs>
              <a:gs pos="100000">
                <a:srgbClr val="CE0000"/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583"/>
          <p:cNvSpPr/>
          <p:nvPr/>
        </p:nvSpPr>
        <p:spPr>
          <a:xfrm>
            <a:off x="185088" y="132950"/>
            <a:ext cx="3040200" cy="1857384"/>
          </a:xfrm>
          <a:prstGeom prst="cloud">
            <a:avLst/>
          </a:prstGeom>
          <a:solidFill>
            <a:srgbClr val="F3F3F3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1" name="Shape 2401" descr="P2-3_藍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596" y="1714494"/>
            <a:ext cx="2565120" cy="2536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2" name="Shape 2402" descr="P2-3_紫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14678" y="1714496"/>
            <a:ext cx="2561129" cy="2624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3" name="Shape 2403" descr="P2-3_黃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29322" y="1714493"/>
            <a:ext cx="2554944" cy="2536478"/>
          </a:xfrm>
          <a:prstGeom prst="rect">
            <a:avLst/>
          </a:prstGeom>
          <a:noFill/>
          <a:ln>
            <a:noFill/>
          </a:ln>
        </p:spPr>
      </p:pic>
      <p:sp>
        <p:nvSpPr>
          <p:cNvPr id="2404" name="Shape 2404"/>
          <p:cNvSpPr txBox="1">
            <a:spLocks noGrp="1"/>
          </p:cNvSpPr>
          <p:nvPr>
            <p:ph type="title"/>
          </p:nvPr>
        </p:nvSpPr>
        <p:spPr>
          <a:xfrm>
            <a:off x="767520" y="535767"/>
            <a:ext cx="2357384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en-US" sz="4000" b="1" i="0" u="none" strike="noStrike" cap="none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Qboost</a:t>
            </a:r>
            <a:endParaRPr lang="en-US" sz="40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5" name="Shape 2405"/>
          <p:cNvSpPr/>
          <p:nvPr/>
        </p:nvSpPr>
        <p:spPr>
          <a:xfrm>
            <a:off x="1071538" y="2214560"/>
            <a:ext cx="1571700" cy="1323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en-US" sz="40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一鍵加速</a:t>
            </a:r>
          </a:p>
        </p:txBody>
      </p:sp>
      <p:sp>
        <p:nvSpPr>
          <p:cNvPr id="2406" name="Shape 2406"/>
          <p:cNvSpPr/>
          <p:nvPr/>
        </p:nvSpPr>
        <p:spPr>
          <a:xfrm>
            <a:off x="3857620" y="2214560"/>
            <a:ext cx="1571700" cy="1323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en-US" sz="40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一鍵清理</a:t>
            </a:r>
          </a:p>
        </p:txBody>
      </p:sp>
      <p:sp>
        <p:nvSpPr>
          <p:cNvPr id="2407" name="Shape 2407"/>
          <p:cNvSpPr/>
          <p:nvPr/>
        </p:nvSpPr>
        <p:spPr>
          <a:xfrm>
            <a:off x="6572264" y="2214560"/>
            <a:ext cx="1571700" cy="1323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en-US" sz="4000" b="1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分時管理</a:t>
            </a:r>
            <a:endParaRPr lang="en-US" sz="4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408" name="Shape 2408" descr="A_h_1_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71754" y="285752"/>
            <a:ext cx="1423598" cy="1423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3" name="Shape 2413"/>
          <p:cNvSpPr/>
          <p:nvPr/>
        </p:nvSpPr>
        <p:spPr>
          <a:xfrm>
            <a:off x="-91371" y="-25401"/>
            <a:ext cx="9235371" cy="522572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14" name="Shape 2414" descr="P3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50759" y="357173"/>
            <a:ext cx="4984056" cy="4381911"/>
          </a:xfrm>
          <a:prstGeom prst="rect">
            <a:avLst/>
          </a:prstGeom>
          <a:noFill/>
          <a:ln>
            <a:noFill/>
          </a:ln>
        </p:spPr>
      </p:pic>
      <p:sp>
        <p:nvSpPr>
          <p:cNvPr id="2415" name="Shape 2415"/>
          <p:cNvSpPr txBox="1"/>
          <p:nvPr/>
        </p:nvSpPr>
        <p:spPr>
          <a:xfrm>
            <a:off x="214282" y="928676"/>
            <a:ext cx="29289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l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en-US" sz="40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一鍵加速</a:t>
            </a:r>
          </a:p>
        </p:txBody>
      </p:sp>
      <p:sp>
        <p:nvSpPr>
          <p:cNvPr id="2416" name="Shape 2416"/>
          <p:cNvSpPr txBox="1">
            <a:spLocks noGrp="1"/>
          </p:cNvSpPr>
          <p:nvPr>
            <p:ph type="body" idx="4294967295"/>
          </p:nvPr>
        </p:nvSpPr>
        <p:spPr>
          <a:xfrm>
            <a:off x="2829434" y="569079"/>
            <a:ext cx="4643437" cy="92868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清理快取記憶體</a:t>
            </a:r>
          </a:p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清理置換記憶體</a:t>
            </a:r>
          </a:p>
        </p:txBody>
      </p:sp>
      <p:sp>
        <p:nvSpPr>
          <p:cNvPr id="2417" name="Shape 2417"/>
          <p:cNvSpPr txBox="1"/>
          <p:nvPr/>
        </p:nvSpPr>
        <p:spPr>
          <a:xfrm>
            <a:off x="3150825" y="1714494"/>
            <a:ext cx="1571700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0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閒置記憶體</a:t>
            </a:r>
          </a:p>
        </p:txBody>
      </p:sp>
      <p:sp>
        <p:nvSpPr>
          <p:cNvPr id="2420" name="Shape 2420"/>
          <p:cNvSpPr txBox="1"/>
          <p:nvPr/>
        </p:nvSpPr>
        <p:spPr>
          <a:xfrm>
            <a:off x="3436577" y="4046548"/>
            <a:ext cx="1571700" cy="36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l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en-US" sz="1800" b="1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一鍵加速</a:t>
            </a:r>
            <a:endParaRPr lang="en-US" sz="18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21" name="Shape 2421"/>
          <p:cNvSpPr txBox="1"/>
          <p:nvPr/>
        </p:nvSpPr>
        <p:spPr>
          <a:xfrm>
            <a:off x="5646393" y="4046548"/>
            <a:ext cx="1571700" cy="36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800" b="1" dirty="0" err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加速中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</a:t>
            </a:r>
          </a:p>
        </p:txBody>
      </p:sp>
      <p:sp>
        <p:nvSpPr>
          <p:cNvPr id="2422" name="Shape 2422"/>
          <p:cNvSpPr txBox="1"/>
          <p:nvPr/>
        </p:nvSpPr>
        <p:spPr>
          <a:xfrm>
            <a:off x="5508279" y="1726636"/>
            <a:ext cx="1571700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en-US" sz="2000" b="1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閒置記憶體</a:t>
            </a:r>
            <a:endParaRPr lang="en-US" sz="2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sz="2000" b="1" dirty="0">
              <a:solidFill>
                <a:schemeClr val="lt1"/>
              </a:solidFill>
            </a:endParaRPr>
          </a:p>
        </p:txBody>
      </p:sp>
      <p:pic>
        <p:nvPicPr>
          <p:cNvPr id="2423" name="Shape 2423" descr="G_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337940">
            <a:off x="84722" y="2537594"/>
            <a:ext cx="2312560" cy="2312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4" name="Shape 2424" descr="G_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332539">
            <a:off x="287489" y="2581859"/>
            <a:ext cx="2312537" cy="2312537"/>
          </a:xfrm>
          <a:prstGeom prst="rect">
            <a:avLst/>
          </a:prstGeom>
          <a:noFill/>
          <a:ln>
            <a:noFill/>
          </a:ln>
        </p:spPr>
      </p:pic>
      <p:sp>
        <p:nvSpPr>
          <p:cNvPr id="2425" name="Shape 2425"/>
          <p:cNvSpPr/>
          <p:nvPr/>
        </p:nvSpPr>
        <p:spPr>
          <a:xfrm>
            <a:off x="142844" y="357172"/>
            <a:ext cx="1978500" cy="708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Qboost</a:t>
            </a:r>
          </a:p>
        </p:txBody>
      </p:sp>
      <p:pic>
        <p:nvPicPr>
          <p:cNvPr id="2426" name="Shape 2426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3025242" y="2035488"/>
            <a:ext cx="1971682" cy="20064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" name="群組 17"/>
          <p:cNvGrpSpPr/>
          <p:nvPr/>
        </p:nvGrpSpPr>
        <p:grpSpPr>
          <a:xfrm>
            <a:off x="3508015" y="2429693"/>
            <a:ext cx="1214510" cy="1213585"/>
            <a:chOff x="3428992" y="2429693"/>
            <a:chExt cx="1214510" cy="1213585"/>
          </a:xfrm>
        </p:grpSpPr>
        <p:sp>
          <p:nvSpPr>
            <p:cNvPr id="2418" name="Shape 2418"/>
            <p:cNvSpPr/>
            <p:nvPr/>
          </p:nvSpPr>
          <p:spPr>
            <a:xfrm>
              <a:off x="3428992" y="2429693"/>
              <a:ext cx="1214510" cy="642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17D"/>
                </a:buClr>
                <a:buSzPct val="25000"/>
                <a:buFont typeface="Arial"/>
                <a:buNone/>
              </a:pPr>
              <a:r>
                <a:rPr lang="en-US" sz="3600" i="0" u="none" strike="noStrike" cap="none" dirty="0" smtClean="0">
                  <a:solidFill>
                    <a:srgbClr val="00B0F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9</a:t>
              </a:r>
              <a:r>
                <a:rPr lang="en-US" altLang="zh-TW" sz="3600" i="0" u="none" strike="noStrike" cap="none" dirty="0" smtClean="0">
                  <a:solidFill>
                    <a:srgbClr val="00B0F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6</a:t>
              </a:r>
              <a:r>
                <a:rPr lang="en-US" sz="2400" i="0" u="none" strike="noStrike" cap="none" dirty="0" smtClean="0">
                  <a:solidFill>
                    <a:srgbClr val="00B0F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%</a:t>
              </a:r>
              <a:endParaRPr lang="en-US" sz="2400" i="0" u="none" strike="noStrike" cap="none" dirty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6" name="Shape 2418"/>
            <p:cNvSpPr/>
            <p:nvPr/>
          </p:nvSpPr>
          <p:spPr>
            <a:xfrm>
              <a:off x="3428992" y="3000378"/>
              <a:ext cx="1214510" cy="642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17D"/>
                </a:buClr>
                <a:buSzPct val="25000"/>
                <a:buFont typeface="Arial"/>
                <a:buNone/>
              </a:pPr>
              <a:r>
                <a:rPr lang="en-US" altLang="zh-TW" sz="3600" i="0" u="none" strike="noStrike" cap="none" dirty="0" smtClean="0">
                  <a:solidFill>
                    <a:srgbClr val="92D05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67</a:t>
              </a:r>
              <a:r>
                <a:rPr lang="en-US" sz="2400" i="0" u="none" strike="noStrike" cap="none" dirty="0" smtClean="0">
                  <a:solidFill>
                    <a:srgbClr val="92D05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%</a:t>
              </a:r>
              <a:endParaRPr lang="en-US" sz="2400" i="0" u="none" strike="noStrike" cap="none" dirty="0">
                <a:solidFill>
                  <a:srgbClr val="92D050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4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Shape 2431"/>
          <p:cNvSpPr/>
          <p:nvPr/>
        </p:nvSpPr>
        <p:spPr>
          <a:xfrm flipH="1">
            <a:off x="-53684" y="-82223"/>
            <a:ext cx="9197683" cy="5228118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32" name="Shape 2432" descr="P2-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71724" y="357175"/>
            <a:ext cx="5610125" cy="43819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3" name="Shape 2433"/>
          <p:cNvSpPr txBox="1"/>
          <p:nvPr/>
        </p:nvSpPr>
        <p:spPr>
          <a:xfrm>
            <a:off x="5418875" y="2231850"/>
            <a:ext cx="2763000" cy="203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l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-US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﹝</a:t>
            </a:r>
            <a:r>
              <a:rPr lang="en-US" b="1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一鍵清理﹞會刪除下列檔案</a:t>
            </a:r>
            <a:r>
              <a:rPr lang="en-US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b="1" dirty="0">
              <a:solidFill>
                <a:srgbClr val="7777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icrosoft JhengHei"/>
              <a:buChar char="●"/>
            </a:pPr>
            <a:r>
              <a:rPr lang="en-US" b="1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冗餘的系統檔案</a:t>
            </a:r>
            <a:r>
              <a:rPr lang="en-US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icrosoft JhengHei"/>
              <a:buChar char="●"/>
            </a:pPr>
            <a:r>
              <a:rPr lang="en-US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r>
              <a:rPr lang="en-US" b="1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資源回收桶檔案</a:t>
            </a:r>
            <a:endParaRPr lang="en-US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　　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</a:t>
            </a:r>
          </a:p>
          <a:p>
            <a:pPr lvl="0" algn="l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endParaRPr sz="1200" b="1" i="0" u="none" strike="noStrike" cap="none" dirty="0">
              <a:solidFill>
                <a:srgbClr val="00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4" name="Shape 2434"/>
          <p:cNvSpPr/>
          <p:nvPr/>
        </p:nvSpPr>
        <p:spPr>
          <a:xfrm>
            <a:off x="5989756" y="3143254"/>
            <a:ext cx="214200" cy="214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5" name="Shape 2435"/>
          <p:cNvSpPr txBox="1"/>
          <p:nvPr/>
        </p:nvSpPr>
        <p:spPr>
          <a:xfrm>
            <a:off x="214282" y="928676"/>
            <a:ext cx="29289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en-US" sz="4000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一鍵清理</a:t>
            </a:r>
            <a:endParaRPr lang="en-US" sz="400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36" name="Shape 2436"/>
          <p:cNvSpPr/>
          <p:nvPr/>
        </p:nvSpPr>
        <p:spPr>
          <a:xfrm>
            <a:off x="142844" y="357172"/>
            <a:ext cx="1978500" cy="708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Qboost</a:t>
            </a:r>
          </a:p>
        </p:txBody>
      </p:sp>
      <p:sp>
        <p:nvSpPr>
          <p:cNvPr id="2437" name="Shape 2437"/>
          <p:cNvSpPr txBox="1">
            <a:spLocks noGrp="1"/>
          </p:cNvSpPr>
          <p:nvPr>
            <p:ph type="body" idx="4294967295"/>
          </p:nvPr>
        </p:nvSpPr>
        <p:spPr>
          <a:xfrm>
            <a:off x="2714612" y="549146"/>
            <a:ext cx="4643437" cy="92868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刪除冗餘的系統檔案</a:t>
            </a:r>
          </a:p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清空資源回收桶</a:t>
            </a:r>
          </a:p>
        </p:txBody>
      </p:sp>
      <p:sp>
        <p:nvSpPr>
          <p:cNvPr id="2438" name="Shape 2438"/>
          <p:cNvSpPr txBox="1"/>
          <p:nvPr/>
        </p:nvSpPr>
        <p:spPr>
          <a:xfrm>
            <a:off x="2714612" y="1714494"/>
            <a:ext cx="2286000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en-US" sz="20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垃圾檔案</a:t>
            </a:r>
          </a:p>
        </p:txBody>
      </p:sp>
      <p:sp>
        <p:nvSpPr>
          <p:cNvPr id="2439" name="Shape 2439"/>
          <p:cNvSpPr txBox="1"/>
          <p:nvPr/>
        </p:nvSpPr>
        <p:spPr>
          <a:xfrm>
            <a:off x="5499879" y="1714511"/>
            <a:ext cx="2286000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en-US" sz="20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檔案清理設定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sz="2000" b="1">
              <a:solidFill>
                <a:schemeClr val="lt1"/>
              </a:solidFill>
            </a:endParaRPr>
          </a:p>
        </p:txBody>
      </p:sp>
      <p:sp>
        <p:nvSpPr>
          <p:cNvPr id="2440" name="Shape 2440"/>
          <p:cNvSpPr txBox="1"/>
          <p:nvPr/>
        </p:nvSpPr>
        <p:spPr>
          <a:xfrm>
            <a:off x="3194938" y="4046070"/>
            <a:ext cx="1571700" cy="28586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en-US" sz="18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一鍵清理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1800" dirty="0">
              <a:solidFill>
                <a:schemeClr val="dk1"/>
              </a:solidFill>
            </a:endParaRPr>
          </a:p>
        </p:txBody>
      </p:sp>
      <p:pic>
        <p:nvPicPr>
          <p:cNvPr id="2441" name="Shape 2441" descr="A_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89910">
            <a:off x="40394" y="2613626"/>
            <a:ext cx="2348967" cy="2348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2" name="Shape 2442" descr="A_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368760">
            <a:off x="262746" y="2588975"/>
            <a:ext cx="2348967" cy="2348967"/>
          </a:xfrm>
          <a:prstGeom prst="rect">
            <a:avLst/>
          </a:prstGeom>
          <a:noFill/>
          <a:ln>
            <a:noFill/>
          </a:ln>
        </p:spPr>
      </p:pic>
      <p:sp>
        <p:nvSpPr>
          <p:cNvPr id="2443" name="Shape 2443"/>
          <p:cNvSpPr txBox="1"/>
          <p:nvPr/>
        </p:nvSpPr>
        <p:spPr>
          <a:xfrm>
            <a:off x="5851050" y="3357450"/>
            <a:ext cx="21885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b="1" dirty="0" err="1">
                <a:solidFill>
                  <a:srgbClr val="00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注意：檔案會被永久刪除</a:t>
            </a:r>
            <a:r>
              <a:rPr lang="en-US" sz="1200" b="1" dirty="0">
                <a:solidFill>
                  <a:srgbClr val="00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4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8" name="Shape 2448" descr="話框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57488" y="500048"/>
            <a:ext cx="5653488" cy="3536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9" name="Shape 2449" descr="B_3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28660" y="2285998"/>
            <a:ext cx="4270849" cy="4270849"/>
          </a:xfrm>
          <a:prstGeom prst="rect">
            <a:avLst/>
          </a:prstGeom>
          <a:noFill/>
          <a:ln>
            <a:noFill/>
          </a:ln>
        </p:spPr>
      </p:pic>
      <p:sp>
        <p:nvSpPr>
          <p:cNvPr id="2450" name="Shape 2450"/>
          <p:cNvSpPr txBox="1">
            <a:spLocks noGrp="1"/>
          </p:cNvSpPr>
          <p:nvPr>
            <p:ph type="body" idx="4294967295"/>
          </p:nvPr>
        </p:nvSpPr>
        <p:spPr>
          <a:xfrm>
            <a:off x="3552798" y="1295398"/>
            <a:ext cx="4357687" cy="1981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en-US" sz="28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當安裝的應用程式過多、占用大量記憶體，一鍵加速也無法有效釋放快取記憶體怎麼辦？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5" name="Shape 2455"/>
          <p:cNvSpPr/>
          <p:nvPr/>
        </p:nvSpPr>
        <p:spPr>
          <a:xfrm>
            <a:off x="-82234" y="0"/>
            <a:ext cx="9226234" cy="5143500"/>
          </a:xfrm>
          <a:prstGeom prst="rect">
            <a:avLst/>
          </a:prstGeom>
          <a:solidFill>
            <a:srgbClr val="F9C79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6" name="Shape 2456"/>
          <p:cNvSpPr/>
          <p:nvPr/>
        </p:nvSpPr>
        <p:spPr>
          <a:xfrm>
            <a:off x="428596" y="357172"/>
            <a:ext cx="8286900" cy="1357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7" name="Shape 2457"/>
          <p:cNvSpPr txBox="1"/>
          <p:nvPr/>
        </p:nvSpPr>
        <p:spPr>
          <a:xfrm>
            <a:off x="928662" y="928676"/>
            <a:ext cx="22860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en-US" sz="4000" b="1">
                <a:latin typeface="Microsoft JhengHei"/>
                <a:ea typeface="Microsoft JhengHei"/>
                <a:cs typeface="Microsoft JhengHei"/>
                <a:sym typeface="Microsoft JhengHei"/>
              </a:rPr>
              <a:t>分時管理</a:t>
            </a:r>
          </a:p>
        </p:txBody>
      </p:sp>
      <p:sp>
        <p:nvSpPr>
          <p:cNvPr id="2458" name="Shape 2458"/>
          <p:cNvSpPr/>
          <p:nvPr/>
        </p:nvSpPr>
        <p:spPr>
          <a:xfrm>
            <a:off x="857224" y="357172"/>
            <a:ext cx="1978500" cy="708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Qboost</a:t>
            </a:r>
          </a:p>
        </p:txBody>
      </p:sp>
      <p:sp>
        <p:nvSpPr>
          <p:cNvPr id="2459" name="Shape 2459"/>
          <p:cNvSpPr/>
          <p:nvPr/>
        </p:nvSpPr>
        <p:spPr>
          <a:xfrm>
            <a:off x="500034" y="3429006"/>
            <a:ext cx="3714900" cy="1015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000" b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平日沒時間使用</a:t>
            </a:r>
            <a:r>
              <a:rPr lang="en-US" sz="2000" b="1">
                <a:solidFill>
                  <a:schemeClr val="dk1"/>
                </a:solidFill>
              </a:rPr>
              <a:t>OceanKTV</a:t>
            </a:r>
            <a:r>
              <a:rPr lang="en-US" sz="2000" b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，僅在假日時才有空歡唱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000" b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雖未使用但還是佔記憶體空間</a:t>
            </a:r>
          </a:p>
        </p:txBody>
      </p:sp>
      <p:sp>
        <p:nvSpPr>
          <p:cNvPr id="2460" name="Shape 2460"/>
          <p:cNvSpPr txBox="1"/>
          <p:nvPr/>
        </p:nvSpPr>
        <p:spPr>
          <a:xfrm>
            <a:off x="500034" y="2786064"/>
            <a:ext cx="37863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2987"/>
              </a:buClr>
              <a:buSzPct val="25000"/>
              <a:buFont typeface="Arial"/>
              <a:buNone/>
            </a:pPr>
            <a:r>
              <a:rPr lang="en-US" sz="3000" b="1">
                <a:solidFill>
                  <a:srgbClr val="5F298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手動排程</a:t>
            </a:r>
            <a:r>
              <a:rPr lang="en-US" sz="3000" b="1" i="0" u="none" strike="noStrike" cap="none">
                <a:solidFill>
                  <a:srgbClr val="5F2987"/>
                </a:solidFill>
                <a:latin typeface="Arial"/>
                <a:ea typeface="Arial"/>
                <a:cs typeface="Arial"/>
                <a:sym typeface="Arial"/>
              </a:rPr>
              <a:t> OceanKTV</a:t>
            </a:r>
          </a:p>
        </p:txBody>
      </p:sp>
      <p:pic>
        <p:nvPicPr>
          <p:cNvPr id="2461" name="Shape 2461" descr="OceanKTV 圖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36315" y="1928808"/>
            <a:ext cx="4410854" cy="2628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2" name="Shape 2462" descr="OceanKTV _51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472" y="1928808"/>
            <a:ext cx="855885" cy="855885"/>
          </a:xfrm>
          <a:prstGeom prst="rect">
            <a:avLst/>
          </a:prstGeom>
          <a:noFill/>
          <a:ln>
            <a:noFill/>
          </a:ln>
        </p:spPr>
      </p:pic>
      <p:sp>
        <p:nvSpPr>
          <p:cNvPr id="2463" name="Shape 2463"/>
          <p:cNvSpPr txBox="1"/>
          <p:nvPr/>
        </p:nvSpPr>
        <p:spPr>
          <a:xfrm>
            <a:off x="3071802" y="571486"/>
            <a:ext cx="5214900" cy="9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en-US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對各應用程式排定啟用/停用時程</a:t>
            </a:r>
          </a:p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en-US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更有效的系統資源分配</a:t>
            </a:r>
          </a:p>
        </p:txBody>
      </p:sp>
      <p:sp>
        <p:nvSpPr>
          <p:cNvPr id="2466" name="Shape 2466"/>
          <p:cNvSpPr/>
          <p:nvPr/>
        </p:nvSpPr>
        <p:spPr>
          <a:xfrm rot="-5400000">
            <a:off x="3893320" y="-3319385"/>
            <a:ext cx="428700" cy="500100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770000"/>
              </a:gs>
              <a:gs pos="50000">
                <a:srgbClr val="AC0000"/>
              </a:gs>
              <a:gs pos="100000">
                <a:srgbClr val="CE0000"/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7" name="Shape 2467"/>
          <p:cNvSpPr/>
          <p:nvPr/>
        </p:nvSpPr>
        <p:spPr>
          <a:xfrm>
            <a:off x="3428992" y="-3212174"/>
            <a:ext cx="428700" cy="214200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3" name="Shape 2473" descr="話框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772818" y="405857"/>
            <a:ext cx="5142560" cy="2913076"/>
          </a:xfrm>
          <a:prstGeom prst="rect">
            <a:avLst/>
          </a:prstGeom>
          <a:noFill/>
          <a:ln>
            <a:noFill/>
          </a:ln>
        </p:spPr>
      </p:pic>
      <p:sp>
        <p:nvSpPr>
          <p:cNvPr id="2474" name="Shape 2474"/>
          <p:cNvSpPr txBox="1">
            <a:spLocks noGrp="1"/>
          </p:cNvSpPr>
          <p:nvPr>
            <p:ph type="body" idx="4294967295"/>
          </p:nvPr>
        </p:nvSpPr>
        <p:spPr>
          <a:xfrm>
            <a:off x="1184869" y="993422"/>
            <a:ext cx="4286250" cy="16430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397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4000" b="1" i="0" u="none" strike="noStrike" cap="none" dirty="0" err="1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實機操作</a:t>
            </a:r>
            <a:r>
              <a:rPr lang="en-US" sz="40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Qboost</a:t>
            </a:r>
            <a:endParaRPr lang="en-US" sz="4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381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一鍵加速 一鍵清理 分時管理</a:t>
            </a:r>
          </a:p>
        </p:txBody>
      </p:sp>
      <p:pic>
        <p:nvPicPr>
          <p:cNvPr id="5" name="圖片 4" descr="E_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6275" y="1714512"/>
            <a:ext cx="3428988" cy="34289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9" name="Shape 2479"/>
          <p:cNvSpPr/>
          <p:nvPr/>
        </p:nvSpPr>
        <p:spPr>
          <a:xfrm>
            <a:off x="71406" y="500048"/>
            <a:ext cx="3214728" cy="1857384"/>
          </a:xfrm>
          <a:prstGeom prst="cloud">
            <a:avLst/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80" name="Shape 2480" descr="G_5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57488" y="2714608"/>
            <a:ext cx="3416680" cy="3416680"/>
          </a:xfrm>
          <a:prstGeom prst="rect">
            <a:avLst/>
          </a:prstGeom>
          <a:noFill/>
          <a:ln>
            <a:noFill/>
          </a:ln>
        </p:spPr>
      </p:pic>
      <p:sp>
        <p:nvSpPr>
          <p:cNvPr id="2481" name="Shape 24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en-US" sz="320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三大解決方案</a:t>
            </a:r>
          </a:p>
        </p:txBody>
      </p:sp>
      <p:grpSp>
        <p:nvGrpSpPr>
          <p:cNvPr id="2482" name="Shape 2482"/>
          <p:cNvGrpSpPr/>
          <p:nvPr/>
        </p:nvGrpSpPr>
        <p:grpSpPr>
          <a:xfrm>
            <a:off x="1285833" y="1806873"/>
            <a:ext cx="1992300" cy="1992300"/>
            <a:chOff x="1336929" y="1899251"/>
            <a:chExt cx="1992300" cy="1992300"/>
          </a:xfrm>
        </p:grpSpPr>
        <p:sp>
          <p:nvSpPr>
            <p:cNvPr id="2483" name="Shape 2483"/>
            <p:cNvSpPr/>
            <p:nvPr/>
          </p:nvSpPr>
          <p:spPr>
            <a:xfrm rot="5400000">
              <a:off x="1336929" y="1899251"/>
              <a:ext cx="1992300" cy="1992300"/>
            </a:xfrm>
            <a:prstGeom prst="teardrop">
              <a:avLst>
                <a:gd name="adj" fmla="val 100000"/>
              </a:avLst>
            </a:prstGeom>
            <a:solidFill>
              <a:srgbClr val="00B0F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" name="Shape 2484"/>
            <p:cNvSpPr/>
            <p:nvPr/>
          </p:nvSpPr>
          <p:spPr>
            <a:xfrm rot="5400000">
              <a:off x="1428778" y="2000246"/>
              <a:ext cx="1785900" cy="17859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endParaRPr sz="2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" name="Shape 2485"/>
            <p:cNvSpPr/>
            <p:nvPr/>
          </p:nvSpPr>
          <p:spPr>
            <a:xfrm>
              <a:off x="1500171" y="2415328"/>
              <a:ext cx="1571700" cy="1288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en-US"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一鍵加速</a:t>
              </a:r>
            </a:p>
            <a:p>
              <a:pPr lvl="0" algn="ctr" rtl="0">
                <a:spcBef>
                  <a:spcPts val="0"/>
                </a:spcBef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en-US" sz="180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釋放記憶體</a:t>
              </a:r>
            </a:p>
            <a:p>
              <a:pPr lvl="0" algn="ctr" rtl="0">
                <a:spcBef>
                  <a:spcPts val="0"/>
                </a:spcBef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en-US" sz="180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提升運行速度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C0C0C"/>
                </a:buClr>
                <a:buSzPct val="25000"/>
                <a:buFont typeface="Arial"/>
                <a:buNone/>
              </a:pPr>
              <a:endParaRPr sz="1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6" name="Shape 2486"/>
          <p:cNvGrpSpPr/>
          <p:nvPr/>
        </p:nvGrpSpPr>
        <p:grpSpPr>
          <a:xfrm>
            <a:off x="3167147" y="87389"/>
            <a:ext cx="2817600" cy="2817600"/>
            <a:chOff x="3040284" y="129270"/>
            <a:chExt cx="2817600" cy="2817600"/>
          </a:xfrm>
        </p:grpSpPr>
        <p:sp>
          <p:nvSpPr>
            <p:cNvPr id="2487" name="Shape 2487"/>
            <p:cNvSpPr/>
            <p:nvPr/>
          </p:nvSpPr>
          <p:spPr>
            <a:xfrm rot="8100000">
              <a:off x="3452912" y="541897"/>
              <a:ext cx="1992344" cy="1992344"/>
            </a:xfrm>
            <a:prstGeom prst="teardrop">
              <a:avLst>
                <a:gd name="adj" fmla="val 100000"/>
              </a:avLst>
            </a:prstGeom>
            <a:solidFill>
              <a:srgbClr val="9900FF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" name="Shape 2488"/>
            <p:cNvSpPr/>
            <p:nvPr/>
          </p:nvSpPr>
          <p:spPr>
            <a:xfrm rot="5400000">
              <a:off x="3544818" y="642924"/>
              <a:ext cx="1785900" cy="17859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endParaRPr sz="2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" name="Shape 2489"/>
            <p:cNvSpPr/>
            <p:nvPr/>
          </p:nvSpPr>
          <p:spPr>
            <a:xfrm>
              <a:off x="3643312" y="1000100"/>
              <a:ext cx="1571700" cy="1756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en-US"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一鍵清理</a:t>
              </a:r>
            </a:p>
            <a:p>
              <a:pPr lvl="0" algn="ctr" rtl="0">
                <a:spcBef>
                  <a:spcPts val="0"/>
                </a:spcBef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en-US" sz="180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清理垃圾檔案回收儲存空間</a:t>
              </a:r>
            </a:p>
          </p:txBody>
        </p:sp>
      </p:grpSp>
      <p:grpSp>
        <p:nvGrpSpPr>
          <p:cNvPr id="2490" name="Shape 2490"/>
          <p:cNvGrpSpPr/>
          <p:nvPr/>
        </p:nvGrpSpPr>
        <p:grpSpPr>
          <a:xfrm>
            <a:off x="5937286" y="1806854"/>
            <a:ext cx="1992300" cy="1992300"/>
            <a:chOff x="5500675" y="1857351"/>
            <a:chExt cx="1992300" cy="1992300"/>
          </a:xfrm>
        </p:grpSpPr>
        <p:sp>
          <p:nvSpPr>
            <p:cNvPr id="2491" name="Shape 2491"/>
            <p:cNvSpPr/>
            <p:nvPr/>
          </p:nvSpPr>
          <p:spPr>
            <a:xfrm rot="10800000">
              <a:off x="5500675" y="1857351"/>
              <a:ext cx="1992300" cy="1992300"/>
            </a:xfrm>
            <a:prstGeom prst="teardrop">
              <a:avLst>
                <a:gd name="adj" fmla="val 100000"/>
              </a:avLst>
            </a:prstGeom>
            <a:solidFill>
              <a:srgbClr val="EF86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" name="Shape 2492"/>
            <p:cNvSpPr/>
            <p:nvPr/>
          </p:nvSpPr>
          <p:spPr>
            <a:xfrm rot="5400000">
              <a:off x="5592524" y="1958365"/>
              <a:ext cx="1785900" cy="17859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endParaRPr sz="2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" name="Shape 2493"/>
            <p:cNvSpPr/>
            <p:nvPr/>
          </p:nvSpPr>
          <p:spPr>
            <a:xfrm>
              <a:off x="5663912" y="2392402"/>
              <a:ext cx="1622700" cy="1015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 algn="ctr" rtl="0">
                <a:spcBef>
                  <a:spcPts val="0"/>
                </a:spcBef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en-US" sz="2400" b="1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分時管理</a:t>
              </a:r>
            </a:p>
            <a:p>
              <a:pPr lvl="0" algn="ctr" rtl="0">
                <a:spcBef>
                  <a:spcPts val="0"/>
                </a:spcBef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en-US" sz="180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有效分配系統資源</a:t>
              </a:r>
            </a:p>
          </p:txBody>
        </p:sp>
      </p:grpSp>
      <p:pic>
        <p:nvPicPr>
          <p:cNvPr id="2494" name="Shape 2494" descr="E_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57488" y="2714626"/>
            <a:ext cx="3416680" cy="3416680"/>
          </a:xfrm>
          <a:prstGeom prst="rect">
            <a:avLst/>
          </a:prstGeom>
          <a:noFill/>
          <a:ln>
            <a:noFill/>
          </a:ln>
        </p:spPr>
      </p:pic>
      <p:sp>
        <p:nvSpPr>
          <p:cNvPr id="2495" name="Shape 2495"/>
          <p:cNvSpPr/>
          <p:nvPr/>
        </p:nvSpPr>
        <p:spPr>
          <a:xfrm rot="1479784">
            <a:off x="5286386" y="2857490"/>
            <a:ext cx="428488" cy="428488"/>
          </a:xfrm>
          <a:prstGeom prst="heart">
            <a:avLst/>
          </a:prstGeom>
          <a:solidFill>
            <a:srgbClr val="FF339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4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Shape 16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38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3600" dirty="0">
                <a:latin typeface="Microsoft JhengHei"/>
                <a:ea typeface="Microsoft JhengHei"/>
                <a:cs typeface="Microsoft JhengHei"/>
                <a:sym typeface="Microsoft JhengHei"/>
              </a:rPr>
              <a:t>許多既有機種也享 </a:t>
            </a:r>
            <a:r>
              <a:rPr lang="zh-TW" sz="3600" dirty="0">
                <a:latin typeface="+mj-lt"/>
                <a:ea typeface="微軟正黑體" pitchFamily="34" charset="-120"/>
                <a:sym typeface="Microsoft JhengHei"/>
              </a:rPr>
              <a:t>QTS 4.3.4</a:t>
            </a:r>
            <a:r>
              <a:rPr lang="zh-TW" sz="3600" dirty="0">
                <a:latin typeface="Microsoft JhengHei"/>
                <a:ea typeface="Microsoft JhengHei"/>
                <a:cs typeface="Microsoft JhengHei"/>
                <a:sym typeface="Microsoft JhengHei"/>
              </a:rPr>
              <a:t> 升級</a:t>
            </a:r>
          </a:p>
        </p:txBody>
      </p:sp>
      <p:pic>
        <p:nvPicPr>
          <p:cNvPr id="1702" name="Shape 1702"/>
          <p:cNvPicPr preferRelativeResize="0"/>
          <p:nvPr/>
        </p:nvPicPr>
        <p:blipFill>
          <a:blip r:embed="rId3"/>
          <a:srcRect b="34084"/>
          <a:stretch>
            <a:fillRect/>
          </a:stretch>
        </p:blipFill>
        <p:spPr>
          <a:xfrm>
            <a:off x="7379819" y="1673042"/>
            <a:ext cx="1297928" cy="534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6" name="Shape 1706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863038" y="2039370"/>
            <a:ext cx="1332590" cy="832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6" name="Shape 1696"/>
          <p:cNvPicPr preferRelativeResize="0"/>
          <p:nvPr/>
        </p:nvPicPr>
        <p:blipFill>
          <a:blip r:embed="rId5">
            <a:alphaModFix/>
          </a:blip>
          <a:srcRect r="31579"/>
          <a:stretch>
            <a:fillRect/>
          </a:stretch>
        </p:blipFill>
        <p:spPr>
          <a:xfrm>
            <a:off x="315496" y="3688728"/>
            <a:ext cx="541844" cy="500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7" name="Shape 1697"/>
          <p:cNvPicPr preferRelativeResize="0"/>
          <p:nvPr/>
        </p:nvPicPr>
        <p:blipFill>
          <a:blip r:embed="rId6">
            <a:alphaModFix/>
          </a:blip>
          <a:srcRect l="35000" r="30000"/>
          <a:stretch>
            <a:fillRect/>
          </a:stretch>
        </p:blipFill>
        <p:spPr>
          <a:xfrm>
            <a:off x="340220" y="3688728"/>
            <a:ext cx="291762" cy="500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8" name="Shape 1698"/>
          <p:cNvPicPr preferRelativeResize="0"/>
          <p:nvPr/>
        </p:nvPicPr>
        <p:blipFill>
          <a:blip r:embed="rId7">
            <a:alphaModFix/>
          </a:blip>
          <a:srcRect l="31579" r="26316"/>
          <a:stretch>
            <a:fillRect/>
          </a:stretch>
        </p:blipFill>
        <p:spPr>
          <a:xfrm>
            <a:off x="785786" y="3706996"/>
            <a:ext cx="353382" cy="500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9" name="Shape 1699"/>
          <p:cNvPicPr preferRelativeResize="0"/>
          <p:nvPr/>
        </p:nvPicPr>
        <p:blipFill>
          <a:blip r:embed="rId8">
            <a:alphaModFix/>
          </a:blip>
          <a:srcRect l="20989" r="15802"/>
          <a:stretch>
            <a:fillRect/>
          </a:stretch>
        </p:blipFill>
        <p:spPr>
          <a:xfrm>
            <a:off x="1071538" y="3704764"/>
            <a:ext cx="500066" cy="502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3" name="Shape 1703"/>
          <p:cNvPicPr preferRelativeResize="0"/>
          <p:nvPr/>
        </p:nvPicPr>
        <p:blipFill>
          <a:blip r:embed="rId9"/>
          <a:stretch>
            <a:fillRect/>
          </a:stretch>
        </p:blipFill>
        <p:spPr>
          <a:xfrm>
            <a:off x="5597942" y="3667274"/>
            <a:ext cx="888198" cy="555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8" name="Shape 1708"/>
          <p:cNvPicPr preferRelativeResize="0"/>
          <p:nvPr/>
        </p:nvPicPr>
        <p:blipFill>
          <a:blip r:embed="rId10"/>
          <a:stretch>
            <a:fillRect/>
          </a:stretch>
        </p:blipFill>
        <p:spPr>
          <a:xfrm>
            <a:off x="2314116" y="3610916"/>
            <a:ext cx="986588" cy="616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9" name="Shape 170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357290" y="3706996"/>
            <a:ext cx="853920" cy="502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1" name="Shape 171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857356" y="3713772"/>
            <a:ext cx="852058" cy="493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2" name="Shape 171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361323" y="1511038"/>
            <a:ext cx="890894" cy="52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4" name="Shape 1714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011144" y="3663792"/>
            <a:ext cx="910774" cy="56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7" name="Shape 1717"/>
          <p:cNvPicPr preferRelativeResize="0"/>
          <p:nvPr/>
        </p:nvPicPr>
        <p:blipFill>
          <a:blip r:embed="rId15"/>
          <a:stretch>
            <a:fillRect/>
          </a:stretch>
        </p:blipFill>
        <p:spPr>
          <a:xfrm>
            <a:off x="1848584" y="2054205"/>
            <a:ext cx="930546" cy="581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8" name="Shape 1718"/>
          <p:cNvPicPr preferRelativeResize="0"/>
          <p:nvPr/>
        </p:nvPicPr>
        <p:blipFill>
          <a:blip r:embed="rId16"/>
          <a:srcRect b="27952"/>
          <a:stretch>
            <a:fillRect/>
          </a:stretch>
        </p:blipFill>
        <p:spPr>
          <a:xfrm>
            <a:off x="6148922" y="2061948"/>
            <a:ext cx="1269156" cy="571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0" name="Shape 1720"/>
          <p:cNvPicPr preferRelativeResize="0"/>
          <p:nvPr/>
        </p:nvPicPr>
        <p:blipFill>
          <a:blip r:embed="rId17"/>
          <a:stretch>
            <a:fillRect/>
          </a:stretch>
        </p:blipFill>
        <p:spPr>
          <a:xfrm>
            <a:off x="3573642" y="2050120"/>
            <a:ext cx="1289396" cy="805872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Shape 211"/>
          <p:cNvSpPr txBox="1"/>
          <p:nvPr/>
        </p:nvSpPr>
        <p:spPr>
          <a:xfrm>
            <a:off x="3571868" y="1202078"/>
            <a:ext cx="5143536" cy="286813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>
            <a:solidFill>
              <a:schemeClr val="bg1"/>
            </a:solidFill>
            <a:prstDash val="dash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4784A1"/>
              </a:buClr>
              <a:buSzPct val="25000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機架式系列</a:t>
            </a:r>
            <a:endParaRPr lang="en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7" name="Shape 212"/>
          <p:cNvSpPr txBox="1"/>
          <p:nvPr/>
        </p:nvSpPr>
        <p:spPr>
          <a:xfrm>
            <a:off x="3571868" y="1488891"/>
            <a:ext cx="5143536" cy="42862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4784A1"/>
              </a:buClr>
              <a:buSzPct val="25000"/>
            </a:pPr>
            <a:r>
              <a:rPr lang="en-US" altLang="zh-TW" sz="1200" dirty="0" smtClean="0">
                <a:solidFill>
                  <a:srgbClr val="4784A1"/>
                </a:solidFill>
              </a:rPr>
              <a:t>1</a:t>
            </a:r>
            <a:r>
              <a:rPr lang="pl-PL" sz="1200" dirty="0" smtClean="0">
                <a:solidFill>
                  <a:srgbClr val="4784A1"/>
                </a:solidFill>
              </a:rPr>
              <a:t>6489U, x85U, 1582TU, x80U, x73U, x71U, x70U, x69U, x63U, x53BU, x53U,</a:t>
            </a:r>
            <a:r>
              <a:rPr lang="en-US" sz="1200" dirty="0" smtClean="0">
                <a:solidFill>
                  <a:srgbClr val="4784A1"/>
                </a:solidFill>
              </a:rPr>
              <a:t> </a:t>
            </a:r>
            <a:r>
              <a:rPr lang="pl-PL" sz="1200" dirty="0" smtClean="0">
                <a:solidFill>
                  <a:srgbClr val="4784A1"/>
                </a:solidFill>
              </a:rPr>
              <a:t>451U, x31XU, 431U</a:t>
            </a:r>
            <a:endParaRPr lang="en" sz="1200" dirty="0">
              <a:solidFill>
                <a:srgbClr val="4784A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Shape 211"/>
          <p:cNvSpPr txBox="1"/>
          <p:nvPr/>
        </p:nvSpPr>
        <p:spPr>
          <a:xfrm>
            <a:off x="285720" y="2748316"/>
            <a:ext cx="8358246" cy="28575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>
            <a:solidFill>
              <a:schemeClr val="bg1"/>
            </a:solidFill>
            <a:prstDash val="dash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4784A1"/>
              </a:buClr>
              <a:buSzPct val="25000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桌上型系列</a:t>
            </a:r>
            <a:endParaRPr lang="en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40" name="Shape 212"/>
          <p:cNvSpPr txBox="1"/>
          <p:nvPr/>
        </p:nvSpPr>
        <p:spPr>
          <a:xfrm>
            <a:off x="214282" y="3105506"/>
            <a:ext cx="8572560" cy="500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4784A1"/>
              </a:buClr>
              <a:buSzPct val="25000"/>
            </a:pPr>
            <a:r>
              <a:rPr lang="en-US" sz="1200" dirty="0" smtClean="0">
                <a:solidFill>
                  <a:srgbClr val="4784A1"/>
                </a:solidFill>
              </a:rPr>
              <a:t>TS-1685, x82, 882ST2/ST3, x80, x73, x71, x70, x69, x63, 453Bmini, x53B, x53A, x53 Pro, 453mini, x51A, x51, 1635, x31X, x31P, x31+, x31, x28</a:t>
            </a:r>
            <a:endParaRPr lang="en" sz="1200" dirty="0">
              <a:solidFill>
                <a:srgbClr val="4784A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Shape 211"/>
          <p:cNvSpPr txBox="1"/>
          <p:nvPr/>
        </p:nvSpPr>
        <p:spPr>
          <a:xfrm>
            <a:off x="285720" y="1203140"/>
            <a:ext cx="3180811" cy="285751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>
            <a:solidFill>
              <a:schemeClr val="bg1"/>
            </a:solidFill>
            <a:prstDash val="dash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4784A1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</a:rPr>
              <a:t>Thunderbolt NAS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系列</a:t>
            </a:r>
            <a:endParaRPr lang="en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44" name="Shape 1716"/>
          <p:cNvPicPr preferRelativeResize="0"/>
          <p:nvPr/>
        </p:nvPicPr>
        <p:blipFill>
          <a:blip r:embed="rId18"/>
          <a:stretch>
            <a:fillRect/>
          </a:stretch>
        </p:blipFill>
        <p:spPr>
          <a:xfrm>
            <a:off x="1165039" y="2039738"/>
            <a:ext cx="952022" cy="595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Shape 1705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047512" y="1387631"/>
            <a:ext cx="1341401" cy="838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Shape 1716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3838014" y="3635558"/>
            <a:ext cx="928694" cy="604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Shape 1716"/>
          <p:cNvPicPr preferRelativeResize="0"/>
          <p:nvPr/>
        </p:nvPicPr>
        <p:blipFill>
          <a:blip r:embed="rId20"/>
          <a:srcRect r="15643"/>
          <a:stretch>
            <a:fillRect/>
          </a:stretch>
        </p:blipFill>
        <p:spPr>
          <a:xfrm>
            <a:off x="401025" y="2025992"/>
            <a:ext cx="822138" cy="609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3" name="Shape 1713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6313119" y="3471183"/>
            <a:ext cx="1267800" cy="769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Shape 1702"/>
          <p:cNvPicPr preferRelativeResize="0"/>
          <p:nvPr/>
        </p:nvPicPr>
        <p:blipFill>
          <a:blip r:embed="rId22"/>
          <a:srcRect t="28026" b="26548"/>
          <a:stretch>
            <a:fillRect/>
          </a:stretch>
        </p:blipFill>
        <p:spPr>
          <a:xfrm>
            <a:off x="7400220" y="2276262"/>
            <a:ext cx="1292694" cy="3571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群組 37"/>
          <p:cNvGrpSpPr/>
          <p:nvPr/>
        </p:nvGrpSpPr>
        <p:grpSpPr>
          <a:xfrm>
            <a:off x="214282" y="4346724"/>
            <a:ext cx="6184305" cy="384241"/>
            <a:chOff x="302949" y="1032328"/>
            <a:chExt cx="6184305" cy="384241"/>
          </a:xfrm>
        </p:grpSpPr>
        <p:sp>
          <p:nvSpPr>
            <p:cNvPr id="33" name="Shape 264"/>
            <p:cNvSpPr/>
            <p:nvPr/>
          </p:nvSpPr>
          <p:spPr>
            <a:xfrm>
              <a:off x="302949" y="1032328"/>
              <a:ext cx="5983563" cy="384241"/>
            </a:xfrm>
            <a:prstGeom prst="chevron">
              <a:avLst>
                <a:gd name="adj" fmla="val 33915"/>
              </a:avLst>
            </a:prstGeom>
            <a:solidFill>
              <a:srgbClr val="C00000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415024" y="1077484"/>
              <a:ext cx="607223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完整產品支援狀態請至 </a:t>
              </a:r>
              <a:r>
                <a:rPr lang="en-US" altLang="zh-TW" b="1" dirty="0" smtClean="0">
                  <a:solidFill>
                    <a:schemeClr val="bg1"/>
                  </a:solidFill>
                </a:rPr>
                <a:t>https://www.qnap.com/zh-tw/product/eol.php</a:t>
              </a:r>
              <a:endParaRPr lang="en-US" altLang="zh-TW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46" name="Shape 1716"/>
          <p:cNvPicPr preferRelativeResize="0"/>
          <p:nvPr/>
        </p:nvPicPr>
        <p:blipFill>
          <a:blip r:embed="rId23"/>
          <a:srcRect r="29488"/>
          <a:stretch>
            <a:fillRect/>
          </a:stretch>
        </p:blipFill>
        <p:spPr>
          <a:xfrm>
            <a:off x="2432758" y="2066398"/>
            <a:ext cx="642748" cy="569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Shape 1714"/>
          <p:cNvPicPr preferRelativeResize="0"/>
          <p:nvPr/>
        </p:nvPicPr>
        <p:blipFill>
          <a:blip r:embed="rId24"/>
          <a:stretch>
            <a:fillRect/>
          </a:stretch>
        </p:blipFill>
        <p:spPr>
          <a:xfrm>
            <a:off x="4756136" y="3676770"/>
            <a:ext cx="872120" cy="5583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24555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3804356" y="2359379"/>
            <a:ext cx="2381956" cy="100543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360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Arial"/>
              </a:rPr>
              <a:t>謝謝收看</a:t>
            </a:r>
            <a:endParaRPr kumimoji="1" lang="zh-TW" altLang="en-US" sz="360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Shape 853"/>
          <p:cNvSpPr txBox="1">
            <a:spLocks noGrp="1"/>
          </p:cNvSpPr>
          <p:nvPr>
            <p:ph type="body" idx="1"/>
          </p:nvPr>
        </p:nvSpPr>
        <p:spPr>
          <a:xfrm>
            <a:off x="373475" y="1090925"/>
            <a:ext cx="8359800" cy="324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556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Char char="•"/>
            </a:pPr>
            <a:r>
              <a:rPr lang="en-US" sz="2000" b="1" i="0" u="none" strike="noStrike" cap="none" dirty="0">
                <a:solidFill>
                  <a:srgbClr val="262626"/>
                </a:solidFill>
              </a:rPr>
              <a:t>垃圾進、垃圾出，當檔案被勒索了，備份的檔案是無用的</a:t>
            </a:r>
          </a:p>
          <a:p>
            <a:pPr marL="342900" marR="0" lvl="0" indent="-355600" algn="l" rtl="0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Char char="•"/>
            </a:pPr>
            <a:r>
              <a:rPr lang="en-US" sz="2000" b="1" i="0" u="none" strike="noStrike" cap="none" dirty="0" err="1">
                <a:solidFill>
                  <a:srgbClr val="262626"/>
                </a:solidFill>
              </a:rPr>
              <a:t>不能只是"備份"檔案，還需要妥善"保護"備份</a:t>
            </a:r>
            <a:r>
              <a:rPr lang="en-US" sz="2000" b="1" i="0" u="none" strike="noStrike" cap="none" dirty="0">
                <a:solidFill>
                  <a:srgbClr val="262626"/>
                </a:solidFill>
              </a:rPr>
              <a:t> </a:t>
            </a:r>
          </a:p>
          <a:p>
            <a:pPr marL="342900" marR="0" lvl="0" indent="-355600" algn="l" rtl="0">
              <a:spcBef>
                <a:spcPts val="400"/>
              </a:spcBef>
              <a:buClr>
                <a:srgbClr val="262626"/>
              </a:buClr>
              <a:buSzPct val="100000"/>
              <a:buFont typeface="Arial"/>
              <a:buChar char="•"/>
            </a:pPr>
            <a:r>
              <a:rPr lang="en-US" sz="2000" b="1" i="0" u="none" strike="noStrike" cap="none" dirty="0">
                <a:solidFill>
                  <a:srgbClr val="262626"/>
                </a:solidFill>
              </a:rPr>
              <a:t>區塊層級的快照能有效避開基於檔案的綁架軟體攻擊</a:t>
            </a:r>
          </a:p>
        </p:txBody>
      </p:sp>
      <p:sp>
        <p:nvSpPr>
          <p:cNvPr id="852" name="Shape 852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6970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7777"/>
              <a:buFont typeface="Verdana"/>
              <a:buNone/>
            </a:pPr>
            <a:r>
              <a:rPr lang="en-US" i="0" u="none" strike="noStrike" cap="none" dirty="0">
                <a:solidFill>
                  <a:srgbClr val="002060"/>
                </a:solidFill>
              </a:rPr>
              <a:t>為什麼快照技術那麼重要</a:t>
            </a:r>
          </a:p>
        </p:txBody>
      </p:sp>
      <p:pic>
        <p:nvPicPr>
          <p:cNvPr id="854" name="Shape 854" descr="storage&amp;snapshot_170826-1.png"/>
          <p:cNvPicPr preferRelativeResize="0"/>
          <p:nvPr/>
        </p:nvPicPr>
        <p:blipFill rotWithShape="1">
          <a:blip r:embed="rId3">
            <a:alphaModFix/>
          </a:blip>
          <a:srcRect l="1304" r="1381"/>
          <a:stretch/>
        </p:blipFill>
        <p:spPr>
          <a:xfrm>
            <a:off x="733700" y="2344300"/>
            <a:ext cx="7309800" cy="264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圓角矩形 24"/>
          <p:cNvSpPr/>
          <p:nvPr/>
        </p:nvSpPr>
        <p:spPr>
          <a:xfrm>
            <a:off x="155813" y="2472350"/>
            <a:ext cx="4347300" cy="2236496"/>
          </a:xfrm>
          <a:prstGeom prst="roundRect">
            <a:avLst>
              <a:gd name="adj" fmla="val 4071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60" name="Shape 860"/>
          <p:cNvSpPr txBox="1">
            <a:spLocks noGrp="1"/>
          </p:cNvSpPr>
          <p:nvPr>
            <p:ph type="body" idx="1"/>
          </p:nvPr>
        </p:nvSpPr>
        <p:spPr>
          <a:xfrm>
            <a:off x="142844" y="1143000"/>
            <a:ext cx="8715581" cy="9861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ct val="100000"/>
            </a:pPr>
            <a:r>
              <a:rPr lang="en-US" sz="1800" b="1" u="none" strike="noStrike" cap="none" dirty="0" err="1">
                <a:solidFill>
                  <a:schemeClr val="tx1"/>
                </a:solidFill>
              </a:rPr>
              <a:t>支援磁碟區</a:t>
            </a:r>
            <a:r>
              <a:rPr lang="en-US" sz="1800" b="1" dirty="0" err="1">
                <a:solidFill>
                  <a:schemeClr val="tx1"/>
                </a:solidFill>
              </a:rPr>
              <a:t>包含檔案層級LUN</a:t>
            </a:r>
            <a:r>
              <a:rPr lang="en-US" sz="1800" b="1" u="none" strike="noStrike" cap="none" dirty="0" err="1">
                <a:solidFill>
                  <a:schemeClr val="tx1"/>
                </a:solidFill>
              </a:rPr>
              <a:t>快照</a:t>
            </a:r>
            <a:endParaRPr lang="en-US" sz="1800" b="1" u="none" strike="noStrike" cap="none" dirty="0">
              <a:solidFill>
                <a:schemeClr val="tx1"/>
              </a:solidFill>
            </a:endParaRPr>
          </a:p>
          <a:p>
            <a:pPr marL="457200" marR="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ct val="100000"/>
            </a:pPr>
            <a:r>
              <a:rPr lang="en-US" sz="1800" b="1" dirty="0" err="1">
                <a:solidFill>
                  <a:schemeClr val="tx1"/>
                </a:solidFill>
              </a:rPr>
              <a:t>支援區塊層級</a:t>
            </a:r>
            <a:r>
              <a:rPr lang="en-US" sz="1800" b="1" u="none" strike="noStrike" cap="none" dirty="0" err="1">
                <a:solidFill>
                  <a:schemeClr val="tx1"/>
                </a:solidFill>
              </a:rPr>
              <a:t>LUN快照</a:t>
            </a:r>
            <a:endParaRPr lang="en-US" sz="1800" b="1" u="none" strike="noStrike" cap="none" dirty="0">
              <a:solidFill>
                <a:schemeClr val="tx1"/>
              </a:solidFill>
            </a:endParaRPr>
          </a:p>
        </p:txBody>
      </p:sp>
      <p:sp>
        <p:nvSpPr>
          <p:cNvPr id="859" name="Shape 85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7777"/>
              <a:buFont typeface="Verdana"/>
              <a:buNone/>
            </a:pPr>
            <a:r>
              <a:rPr lang="en-US"/>
              <a:t>完整的快照保護方案</a:t>
            </a:r>
          </a:p>
        </p:txBody>
      </p:sp>
      <p:sp>
        <p:nvSpPr>
          <p:cNvPr id="861" name="Shape 861"/>
          <p:cNvSpPr/>
          <p:nvPr/>
        </p:nvSpPr>
        <p:spPr>
          <a:xfrm>
            <a:off x="2555310" y="2663754"/>
            <a:ext cx="1761300" cy="1876218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Shape 862"/>
          <p:cNvSpPr/>
          <p:nvPr/>
        </p:nvSpPr>
        <p:spPr>
          <a:xfrm>
            <a:off x="319707" y="2663754"/>
            <a:ext cx="1761300" cy="1876218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3" name="Shape 863"/>
          <p:cNvGrpSpPr/>
          <p:nvPr/>
        </p:nvGrpSpPr>
        <p:grpSpPr>
          <a:xfrm>
            <a:off x="2958050" y="3391559"/>
            <a:ext cx="1046404" cy="343200"/>
            <a:chOff x="5308956" y="3452803"/>
            <a:chExt cx="1046404" cy="343200"/>
          </a:xfrm>
        </p:grpSpPr>
        <p:sp>
          <p:nvSpPr>
            <p:cNvPr id="864" name="Shape 864"/>
            <p:cNvSpPr/>
            <p:nvPr/>
          </p:nvSpPr>
          <p:spPr>
            <a:xfrm>
              <a:off x="5308956" y="3452803"/>
              <a:ext cx="343200" cy="343200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Shape 865"/>
            <p:cNvSpPr/>
            <p:nvPr/>
          </p:nvSpPr>
          <p:spPr>
            <a:xfrm>
              <a:off x="5660558" y="3452803"/>
              <a:ext cx="343200" cy="343200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Shape 866"/>
            <p:cNvSpPr/>
            <p:nvPr/>
          </p:nvSpPr>
          <p:spPr>
            <a:xfrm>
              <a:off x="6012160" y="3452803"/>
              <a:ext cx="343200" cy="343200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7" name="Shape 867"/>
          <p:cNvGrpSpPr/>
          <p:nvPr/>
        </p:nvGrpSpPr>
        <p:grpSpPr>
          <a:xfrm>
            <a:off x="2959737" y="3734723"/>
            <a:ext cx="1046404" cy="343200"/>
            <a:chOff x="5308956" y="3452803"/>
            <a:chExt cx="1046404" cy="343200"/>
          </a:xfrm>
        </p:grpSpPr>
        <p:sp>
          <p:nvSpPr>
            <p:cNvPr id="868" name="Shape 868"/>
            <p:cNvSpPr/>
            <p:nvPr/>
          </p:nvSpPr>
          <p:spPr>
            <a:xfrm>
              <a:off x="5308956" y="3452803"/>
              <a:ext cx="343200" cy="343200"/>
            </a:xfrm>
            <a:prstGeom prst="rect">
              <a:avLst/>
            </a:prstGeom>
            <a:solidFill>
              <a:srgbClr val="91A000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Shape 869"/>
            <p:cNvSpPr/>
            <p:nvPr/>
          </p:nvSpPr>
          <p:spPr>
            <a:xfrm>
              <a:off x="5660558" y="3452803"/>
              <a:ext cx="343200" cy="343200"/>
            </a:xfrm>
            <a:prstGeom prst="rect">
              <a:avLst/>
            </a:prstGeom>
            <a:solidFill>
              <a:srgbClr val="91A000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Shape 870"/>
            <p:cNvSpPr/>
            <p:nvPr/>
          </p:nvSpPr>
          <p:spPr>
            <a:xfrm>
              <a:off x="6012160" y="3452803"/>
              <a:ext cx="343200" cy="343200"/>
            </a:xfrm>
            <a:prstGeom prst="rect">
              <a:avLst/>
            </a:prstGeom>
            <a:solidFill>
              <a:srgbClr val="91A000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1" name="Shape 871"/>
          <p:cNvGrpSpPr/>
          <p:nvPr/>
        </p:nvGrpSpPr>
        <p:grpSpPr>
          <a:xfrm>
            <a:off x="2958050" y="4084634"/>
            <a:ext cx="1046404" cy="343200"/>
            <a:chOff x="5308956" y="3452803"/>
            <a:chExt cx="1046404" cy="343200"/>
          </a:xfrm>
        </p:grpSpPr>
        <p:sp>
          <p:nvSpPr>
            <p:cNvPr id="872" name="Shape 872"/>
            <p:cNvSpPr/>
            <p:nvPr/>
          </p:nvSpPr>
          <p:spPr>
            <a:xfrm>
              <a:off x="5308956" y="3452803"/>
              <a:ext cx="343200" cy="343200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Shape 873"/>
            <p:cNvSpPr/>
            <p:nvPr/>
          </p:nvSpPr>
          <p:spPr>
            <a:xfrm>
              <a:off x="5660558" y="3452803"/>
              <a:ext cx="343200" cy="343200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Shape 874"/>
            <p:cNvSpPr/>
            <p:nvPr/>
          </p:nvSpPr>
          <p:spPr>
            <a:xfrm>
              <a:off x="6012160" y="3452803"/>
              <a:ext cx="343200" cy="343200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75" name="Shape 875"/>
          <p:cNvSpPr/>
          <p:nvPr/>
        </p:nvSpPr>
        <p:spPr>
          <a:xfrm>
            <a:off x="3075321" y="3608666"/>
            <a:ext cx="746700" cy="573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>
              <a:alpha val="6941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Shape 876"/>
          <p:cNvSpPr/>
          <p:nvPr/>
        </p:nvSpPr>
        <p:spPr>
          <a:xfrm>
            <a:off x="2545010" y="2702574"/>
            <a:ext cx="1785900" cy="64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1" indent="-285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區塊層級</a:t>
            </a:r>
            <a:r>
              <a:rPr lang="en-US" sz="1800" b="1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sz="1800" b="1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sz="18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iSCSI LUN快照</a:t>
            </a:r>
          </a:p>
        </p:txBody>
      </p:sp>
      <p:sp>
        <p:nvSpPr>
          <p:cNvPr id="877" name="Shape 877"/>
          <p:cNvSpPr/>
          <p:nvPr/>
        </p:nvSpPr>
        <p:spPr>
          <a:xfrm>
            <a:off x="331038" y="2702575"/>
            <a:ext cx="1708200" cy="51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1" indent="-285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磁碟區</a:t>
            </a:r>
            <a:r>
              <a:rPr lang="en-US" sz="1800" b="1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與檔案層級LUN</a:t>
            </a:r>
            <a:r>
              <a:rPr lang="en-US" sz="18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快照</a:t>
            </a:r>
          </a:p>
        </p:txBody>
      </p:sp>
      <p:pic>
        <p:nvPicPr>
          <p:cNvPr id="878" name="Shape 87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817150" y="2174109"/>
            <a:ext cx="3959902" cy="2207279"/>
          </a:xfrm>
          <a:prstGeom prst="rect">
            <a:avLst/>
          </a:prstGeom>
          <a:noFill/>
          <a:ln w="9525" cap="flat" cmpd="sng">
            <a:solidFill>
              <a:srgbClr val="BCBCB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79" name="Shape 87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6063" y="3340213"/>
            <a:ext cx="1199550" cy="1039326"/>
          </a:xfrm>
          <a:prstGeom prst="rect">
            <a:avLst/>
          </a:prstGeom>
          <a:noFill/>
          <a:ln>
            <a:noFill/>
          </a:ln>
        </p:spPr>
      </p:pic>
      <p:sp>
        <p:nvSpPr>
          <p:cNvPr id="880" name="Shape 880"/>
          <p:cNvSpPr/>
          <p:nvPr/>
        </p:nvSpPr>
        <p:spPr>
          <a:xfrm>
            <a:off x="895763" y="3651798"/>
            <a:ext cx="949800" cy="729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>
              <a:alpha val="6941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Shape 881"/>
          <p:cNvSpPr/>
          <p:nvPr/>
        </p:nvSpPr>
        <p:spPr>
          <a:xfrm>
            <a:off x="155813" y="2129150"/>
            <a:ext cx="4347300" cy="343200"/>
          </a:xfrm>
          <a:prstGeom prst="roundRect">
            <a:avLst>
              <a:gd name="adj" fmla="val 16667"/>
            </a:avLst>
          </a:prstGeom>
          <a:solidFill>
            <a:srgbClr val="3C78D8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457200" lvl="0" indent="-228600" algn="ctr" rtl="0">
              <a:spcBef>
                <a:spcPts val="0"/>
              </a:spcBef>
              <a:buNone/>
            </a:pPr>
            <a:r>
              <a:rPr lang="en-US" sz="1800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提供高速的大量資料保護與還原</a:t>
            </a:r>
            <a:endParaRPr lang="en-US" sz="1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Shape 8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3339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999"/>
              <a:buFont typeface="Verdana"/>
              <a:buNone/>
            </a:pPr>
            <a:r>
              <a:rPr lang="en-US">
                <a:latin typeface="Microsoft JhengHei"/>
                <a:ea typeface="Microsoft JhengHei"/>
                <a:cs typeface="Microsoft JhengHei"/>
                <a:sym typeface="Microsoft JhengHei"/>
              </a:rPr>
              <a:t>1GB 記憶體的</a:t>
            </a:r>
            <a:r>
              <a:rPr lang="en-US" sz="2800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 </a:t>
            </a:r>
            <a:r>
              <a:rPr lang="en-US">
                <a:latin typeface="Microsoft JhengHei"/>
                <a:ea typeface="Microsoft JhengHei"/>
                <a:cs typeface="Microsoft JhengHei"/>
                <a:sym typeface="Microsoft JhengHei"/>
              </a:rPr>
              <a:t>也可以使用快照了</a:t>
            </a:r>
          </a:p>
        </p:txBody>
      </p:sp>
      <p:sp>
        <p:nvSpPr>
          <p:cNvPr id="887" name="Shape 887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5039578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342900">
              <a:spcBef>
                <a:spcPts val="0"/>
              </a:spcBef>
              <a:buFont typeface="Microsoft JhengHei"/>
              <a:buChar char="•"/>
            </a:pPr>
            <a:r>
              <a:rPr lang="en-US" sz="18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家用 x86 NAS 將在出廠時即可享有快照</a:t>
            </a:r>
            <a:r>
              <a:rPr lang="en-US" sz="18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功能</a:t>
            </a:r>
            <a:r>
              <a:rPr lang="en-US" altLang="zh-TW" sz="1800" b="1" dirty="0"/>
              <a:t>，</a:t>
            </a:r>
            <a:r>
              <a:rPr lang="en-US" sz="18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保護</a:t>
            </a:r>
            <a:r>
              <a:rPr lang="en-US" sz="18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您的</a:t>
            </a:r>
            <a:r>
              <a:rPr lang="en-US" sz="18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資料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18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lang="en-US" sz="18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spcBef>
                <a:spcPts val="0"/>
              </a:spcBef>
            </a:pPr>
            <a:r>
              <a:rPr lang="en-US" sz="1800" b="1" dirty="0" err="1" smtClean="0">
                <a:latin typeface="Microsoft JhengHei"/>
                <a:ea typeface="Microsoft JhengHei"/>
                <a:cs typeface="Microsoft JhengHei"/>
                <a:sym typeface="Microsoft JhengHei"/>
              </a:rPr>
              <a:t>最大可保存快照數量</a:t>
            </a:r>
            <a:r>
              <a:rPr lang="zh-TW" altLang="en-US" sz="18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將因為記憶體容量而有所不同</a:t>
            </a:r>
            <a:r>
              <a:rPr lang="en-US" sz="18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* : </a:t>
            </a:r>
            <a:r>
              <a:rPr lang="en-US" sz="18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sz="1800" b="1" dirty="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lang="en-US" sz="18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marR="0" lvl="0" indent="-457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endParaRPr sz="1800" b="1" i="0" u="none" strike="noStrike" cap="none" dirty="0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888" name="Shape 888"/>
          <p:cNvGraphicFramePr/>
          <p:nvPr>
            <p:extLst>
              <p:ext uri="{D42A27DB-BD31-4B8C-83A1-F6EECF244321}">
                <p14:modId xmlns:p14="http://schemas.microsoft.com/office/powerpoint/2010/main" xmlns="" val="2371686276"/>
              </p:ext>
            </p:extLst>
          </p:nvPr>
        </p:nvGraphicFramePr>
        <p:xfrm>
          <a:off x="223033" y="2749935"/>
          <a:ext cx="5444522" cy="1522740"/>
        </p:xfrm>
        <a:graphic>
          <a:graphicData uri="http://schemas.openxmlformats.org/drawingml/2006/table">
            <a:tbl>
              <a:tblPr>
                <a:gradFill>
                  <a:gsLst>
                    <a:gs pos="0">
                      <a:srgbClr val="9FC3FF"/>
                    </a:gs>
                    <a:gs pos="35000">
                      <a:srgbClr val="BDD5FF"/>
                    </a:gs>
                    <a:gs pos="100000">
                      <a:srgbClr val="E4EEFF"/>
                    </a:gs>
                  </a:gsLst>
                  <a:lin ang="16200038" scaled="0"/>
                </a:gradFill>
                <a:tableStyleId>{946A5E9D-15BB-4838-8578-5A17FF5F102A}</a:tableStyleId>
              </a:tblPr>
              <a:tblGrid>
                <a:gridCol w="1814841"/>
                <a:gridCol w="1607913"/>
                <a:gridCol w="2021768"/>
              </a:tblGrid>
              <a:tr h="402600">
                <a:tc>
                  <a:txBody>
                    <a:bodyPr/>
                    <a:lstStyle/>
                    <a:p>
                      <a:pPr marL="0" marR="0" lvl="0" indent="-16668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100" b="1" u="none" strike="noStrike" cap="none" dirty="0">
                          <a:solidFill>
                            <a:schemeClr val="lt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RAM Size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6668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100" b="1" dirty="0">
                          <a:solidFill>
                            <a:schemeClr val="lt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整機快照數量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6668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100" b="1" dirty="0" err="1">
                          <a:solidFill>
                            <a:schemeClr val="lt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每個磁碟區與LUN快照數量</a:t>
                      </a:r>
                      <a:endParaRPr lang="en-US" sz="1100" b="1" dirty="0">
                        <a:solidFill>
                          <a:schemeClr val="lt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</a:tr>
              <a:tr h="294425"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1G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32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16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425"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2G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64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32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425"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&gt;=4G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1024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256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89" name="Shape 889"/>
          <p:cNvSpPr/>
          <p:nvPr/>
        </p:nvSpPr>
        <p:spPr>
          <a:xfrm>
            <a:off x="-18625" y="849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0" name="Shape 8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5087" y="1721975"/>
            <a:ext cx="2892050" cy="2708625"/>
          </a:xfrm>
          <a:prstGeom prst="rect">
            <a:avLst/>
          </a:prstGeom>
          <a:noFill/>
          <a:ln>
            <a:noFill/>
          </a:ln>
        </p:spPr>
      </p:pic>
      <p:sp>
        <p:nvSpPr>
          <p:cNvPr id="891" name="Shape 891"/>
          <p:cNvSpPr/>
          <p:nvPr/>
        </p:nvSpPr>
        <p:spPr>
          <a:xfrm>
            <a:off x="7258914" y="1136700"/>
            <a:ext cx="1514400" cy="932100"/>
          </a:xfrm>
          <a:prstGeom prst="wedgeEllipseCallout">
            <a:avLst>
              <a:gd name="adj1" fmla="val -30163"/>
              <a:gd name="adj2" fmla="val 61990"/>
            </a:avLst>
          </a:prstGeom>
          <a:solidFill>
            <a:srgbClr val="674EA7"/>
          </a:solidFill>
          <a:ln w="9525" cap="flat" cmpd="sng">
            <a:solidFill>
              <a:srgbClr val="B4A7D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Shape 892"/>
          <p:cNvSpPr txBox="1"/>
          <p:nvPr/>
        </p:nvSpPr>
        <p:spPr>
          <a:xfrm>
            <a:off x="7357313" y="1243950"/>
            <a:ext cx="1353600" cy="761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更高的</a:t>
            </a:r>
            <a:br>
              <a:rPr lang="en-US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性價比</a:t>
            </a:r>
          </a:p>
        </p:txBody>
      </p:sp>
      <p:sp>
        <p:nvSpPr>
          <p:cNvPr id="893" name="Shape 893"/>
          <p:cNvSpPr txBox="1"/>
          <p:nvPr/>
        </p:nvSpPr>
        <p:spPr>
          <a:xfrm>
            <a:off x="414368" y="4384073"/>
            <a:ext cx="5831660" cy="42055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altLang="en-US" sz="12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＊</a:t>
            </a:r>
            <a:r>
              <a:rPr lang="en-US" sz="12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TS</a:t>
            </a:r>
            <a:r>
              <a:rPr lang="en-US" sz="12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-x51 整機快照數量為256</a:t>
            </a:r>
          </a:p>
        </p:txBody>
      </p:sp>
      <p:sp>
        <p:nvSpPr>
          <p:cNvPr id="10" name="Shape 1280"/>
          <p:cNvSpPr/>
          <p:nvPr/>
        </p:nvSpPr>
        <p:spPr>
          <a:xfrm flipH="1">
            <a:off x="214165" y="4430600"/>
            <a:ext cx="273300" cy="213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Shape 89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69848">
              <a:buClr>
                <a:schemeClr val="dk1"/>
              </a:buClr>
              <a:buSzPct val="30554"/>
            </a:pPr>
            <a:r>
              <a:rPr lang="en-US" sz="3600" i="0" u="none" strike="noStrike" cap="none" dirty="0" smtClean="0">
                <a:solidFill>
                  <a:srgbClr val="002060"/>
                </a:solidFill>
              </a:rPr>
              <a:t>“</a:t>
            </a:r>
            <a:r>
              <a:rPr lang="zh-TW" altLang="en-US" dirty="0" smtClean="0"/>
              <a:t>磁碟區</a:t>
            </a:r>
            <a:r>
              <a:rPr lang="en-US" sz="3600" i="0" u="none" strike="noStrike" cap="none" dirty="0" err="1" smtClean="0">
                <a:solidFill>
                  <a:srgbClr val="002060"/>
                </a:solidFill>
              </a:rPr>
              <a:t>外</a:t>
            </a:r>
            <a:r>
              <a:rPr lang="en-US" sz="3600" i="0" u="none" strike="noStrike" cap="none" dirty="0" err="1">
                <a:solidFill>
                  <a:srgbClr val="002060"/>
                </a:solidFill>
              </a:rPr>
              <a:t>”的快照保存架構</a:t>
            </a:r>
            <a:endParaRPr lang="en-US" sz="3600" i="0" u="none" strike="noStrike" cap="none" dirty="0">
              <a:solidFill>
                <a:srgbClr val="002060"/>
              </a:solidFill>
            </a:endParaRPr>
          </a:p>
        </p:txBody>
      </p:sp>
      <p:sp>
        <p:nvSpPr>
          <p:cNvPr id="904" name="Shape 904"/>
          <p:cNvSpPr txBox="1"/>
          <p:nvPr/>
        </p:nvSpPr>
        <p:spPr>
          <a:xfrm>
            <a:off x="391650" y="976539"/>
            <a:ext cx="8359800" cy="138973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285750" lvl="0" indent="-273050" rtl="0">
              <a:lnSpc>
                <a:spcPct val="115000"/>
              </a:lnSpc>
              <a:spcBef>
                <a:spcPts val="0"/>
              </a:spcBef>
              <a:buClr>
                <a:srgbClr val="1F497D"/>
              </a:buClr>
              <a:buSzPct val="100000"/>
              <a:buFont typeface="Microsoft JhengHei"/>
              <a:buChar char="•"/>
            </a:pPr>
            <a:r>
              <a:rPr lang="en-US" sz="1800" b="1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快照儲存在磁碟區 (Volume) 外的儲存池未配置空間</a:t>
            </a:r>
          </a:p>
          <a:p>
            <a:pPr marL="285750" lvl="0" indent="-273050" rtl="0">
              <a:lnSpc>
                <a:spcPct val="115000"/>
              </a:lnSpc>
              <a:spcBef>
                <a:spcPts val="0"/>
              </a:spcBef>
              <a:buClr>
                <a:srgbClr val="1F497D"/>
              </a:buClr>
              <a:buSzPct val="100000"/>
              <a:buFont typeface="Microsoft JhengHei"/>
              <a:buChar char="•"/>
            </a:pPr>
            <a:r>
              <a:rPr lang="en-US" sz="1800" b="1" dirty="0" err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快照的儲存將不會影響到NAS資料儲存運作</a:t>
            </a:r>
            <a:r>
              <a:rPr lang="en-US" sz="1800" b="1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</a:p>
          <a:p>
            <a:pPr marL="285750" lvl="0" indent="-273050" rtl="0">
              <a:lnSpc>
                <a:spcPct val="115000"/>
              </a:lnSpc>
              <a:spcBef>
                <a:spcPts val="0"/>
              </a:spcBef>
              <a:buClr>
                <a:srgbClr val="262626"/>
              </a:buClr>
              <a:buSzPct val="100000"/>
              <a:buFont typeface="Microsoft JhengHei"/>
              <a:buChar char="•"/>
            </a:pPr>
            <a:r>
              <a:rPr lang="zh-TW" altLang="en-US" sz="18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完整磁碟區可以轉換為精簡磁碟區</a:t>
            </a:r>
            <a:r>
              <a:rPr lang="en-US" altLang="zh-TW" sz="18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, </a:t>
            </a:r>
          </a:p>
          <a:p>
            <a:pPr marL="285750" lvl="0" indent="-273050" rtl="0">
              <a:lnSpc>
                <a:spcPct val="115000"/>
              </a:lnSpc>
              <a:spcBef>
                <a:spcPts val="0"/>
              </a:spcBef>
              <a:buClr>
                <a:srgbClr val="262626"/>
              </a:buClr>
              <a:buSzPct val="100000"/>
              <a:buFont typeface="Microsoft JhengHei"/>
              <a:buChar char="•"/>
            </a:pPr>
            <a:r>
              <a:rPr lang="en-US" sz="1800" b="1" dirty="0" err="1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多個磁碟區</a:t>
            </a:r>
            <a:r>
              <a:rPr lang="zh-TW" altLang="en-US" sz="18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時</a:t>
            </a:r>
            <a:r>
              <a:rPr lang="en-US" sz="18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, </a:t>
            </a:r>
            <a:r>
              <a:rPr lang="en-US" sz="1800" b="1" dirty="0" err="1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共用快照儲存空間可發揮極大效益</a:t>
            </a:r>
            <a:endParaRPr lang="en-US" sz="1800" b="1" dirty="0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51" name="群組 50"/>
          <p:cNvGrpSpPr/>
          <p:nvPr/>
        </p:nvGrpSpPr>
        <p:grpSpPr>
          <a:xfrm>
            <a:off x="1533418" y="2085252"/>
            <a:ext cx="6068034" cy="2951240"/>
            <a:chOff x="-6171464" y="1907387"/>
            <a:chExt cx="6068034" cy="2951240"/>
          </a:xfrm>
        </p:grpSpPr>
        <p:sp>
          <p:nvSpPr>
            <p:cNvPr id="19" name="Shape 358"/>
            <p:cNvSpPr/>
            <p:nvPr/>
          </p:nvSpPr>
          <p:spPr>
            <a:xfrm>
              <a:off x="-6127477" y="2524596"/>
              <a:ext cx="2866924" cy="643800"/>
            </a:xfrm>
            <a:prstGeom prst="rect">
              <a:avLst/>
            </a:prstGeom>
            <a:solidFill>
              <a:srgbClr val="F6B26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indent="-19050">
                <a:buClr>
                  <a:srgbClr val="000000"/>
                </a:buClr>
                <a:buSzPct val="25000"/>
              </a:pPr>
              <a:r>
                <a:rPr lang="en-US" altLang="zh-TW" sz="1200" b="1" dirty="0" err="1" smtClean="0">
                  <a:latin typeface="微軟正黑體" pitchFamily="34" charset="-120"/>
                  <a:ea typeface="微軟正黑體" pitchFamily="34" charset="-120"/>
                </a:rPr>
                <a:t>磁碟區</a:t>
              </a:r>
              <a:r>
                <a:rPr lang="en-US" altLang="zh-TW" sz="1200" b="1" dirty="0" smtClean="0">
                  <a:latin typeface="微軟正黑體" pitchFamily="34" charset="-120"/>
                  <a:ea typeface="微軟正黑體" pitchFamily="34" charset="-120"/>
                </a:rPr>
                <a:t> 3TB</a:t>
              </a:r>
              <a:r>
                <a:rPr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1200" b="1" dirty="0" smtClean="0">
                  <a:latin typeface="微軟正黑體" pitchFamily="34" charset="-120"/>
                  <a:ea typeface="微軟正黑體" pitchFamily="34" charset="-120"/>
                </a:rPr>
                <a:t>(</a:t>
              </a:r>
              <a:r>
                <a:rPr lang="en-US" altLang="zh-TW" sz="1200" b="1" dirty="0" err="1" smtClean="0">
                  <a:latin typeface="微軟正黑體" pitchFamily="34" charset="-120"/>
                  <a:ea typeface="微軟正黑體" pitchFamily="34" charset="-120"/>
                </a:rPr>
                <a:t>完整</a:t>
              </a:r>
              <a:r>
                <a:rPr lang="en-US" altLang="zh-TW" sz="1200" b="1" dirty="0" smtClean="0">
                  <a:latin typeface="微軟正黑體" pitchFamily="34" charset="-120"/>
                  <a:ea typeface="微軟正黑體" pitchFamily="34" charset="-120"/>
                </a:rPr>
                <a:t>) </a:t>
              </a:r>
              <a:endParaRPr lang="en-US" altLang="zh-TW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0" name="Shape 359"/>
            <p:cNvSpPr/>
            <p:nvPr/>
          </p:nvSpPr>
          <p:spPr>
            <a:xfrm>
              <a:off x="-6127477" y="3289412"/>
              <a:ext cx="2866924" cy="643800"/>
            </a:xfrm>
            <a:prstGeom prst="rect">
              <a:avLst/>
            </a:prstGeom>
            <a:solidFill>
              <a:srgbClr val="F6B26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indent="-19050">
                <a:buClr>
                  <a:srgbClr val="000000"/>
                </a:buClr>
                <a:buSzPct val="25000"/>
              </a:pPr>
              <a:r>
                <a:rPr lang="en-US" altLang="zh-TW" sz="1200" b="1" dirty="0" err="1" smtClean="0">
                  <a:latin typeface="微軟正黑體" pitchFamily="34" charset="-120"/>
                  <a:ea typeface="微軟正黑體" pitchFamily="34" charset="-120"/>
                </a:rPr>
                <a:t>磁碟區</a:t>
              </a:r>
              <a:r>
                <a:rPr lang="en-US" altLang="zh-TW" sz="1200" b="1" dirty="0" smtClean="0">
                  <a:latin typeface="微軟正黑體" pitchFamily="34" charset="-120"/>
                  <a:ea typeface="微軟正黑體" pitchFamily="34" charset="-120"/>
                </a:rPr>
                <a:t> 3TB</a:t>
              </a:r>
              <a:r>
                <a:rPr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1200" b="1" dirty="0" smtClean="0">
                  <a:latin typeface="微軟正黑體" pitchFamily="34" charset="-120"/>
                  <a:ea typeface="微軟正黑體" pitchFamily="34" charset="-120"/>
                </a:rPr>
                <a:t>(</a:t>
              </a:r>
              <a:r>
                <a:rPr lang="en-US" altLang="zh-TW" sz="1200" b="1" dirty="0" err="1" smtClean="0">
                  <a:latin typeface="微軟正黑體" pitchFamily="34" charset="-120"/>
                  <a:ea typeface="微軟正黑體" pitchFamily="34" charset="-120"/>
                </a:rPr>
                <a:t>完整</a:t>
              </a:r>
              <a:r>
                <a:rPr lang="en-US" altLang="zh-TW" sz="1200" b="1" dirty="0" smtClean="0">
                  <a:latin typeface="微軟正黑體" pitchFamily="34" charset="-120"/>
                  <a:ea typeface="微軟正黑體" pitchFamily="34" charset="-120"/>
                </a:rPr>
                <a:t>) </a:t>
              </a:r>
              <a:endParaRPr lang="en-US" altLang="zh-TW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1" name="Shape 360"/>
            <p:cNvSpPr/>
            <p:nvPr/>
          </p:nvSpPr>
          <p:spPr>
            <a:xfrm>
              <a:off x="-6118142" y="4040452"/>
              <a:ext cx="2760985" cy="643500"/>
            </a:xfrm>
            <a:prstGeom prst="rect">
              <a:avLst/>
            </a:prstGeom>
            <a:solidFill>
              <a:srgbClr val="F4CCCC"/>
            </a:solidFill>
            <a:ln w="19050" cap="flat" cmpd="sng">
              <a:solidFill>
                <a:srgbClr val="134F5C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indent="-19050">
                <a:buClr>
                  <a:srgbClr val="000000"/>
                </a:buClr>
                <a:buSzPct val="25000"/>
              </a:pPr>
              <a:r>
                <a:rPr lang="en-US" altLang="zh-TW" sz="1200" b="1" dirty="0" err="1" smtClean="0">
                  <a:latin typeface="微軟正黑體" pitchFamily="34" charset="-120"/>
                  <a:ea typeface="微軟正黑體" pitchFamily="34" charset="-120"/>
                </a:rPr>
                <a:t>磁碟區</a:t>
              </a:r>
              <a:r>
                <a:rPr lang="en-US" altLang="zh-TW" sz="1200" b="1" dirty="0" smtClean="0">
                  <a:latin typeface="微軟正黑體" pitchFamily="34" charset="-120"/>
                  <a:ea typeface="微軟正黑體" pitchFamily="34" charset="-120"/>
                </a:rPr>
                <a:t> </a:t>
              </a:r>
            </a:p>
            <a:p>
              <a:pPr lvl="0" indent="-19050">
                <a:buClr>
                  <a:srgbClr val="000000"/>
                </a:buClr>
                <a:buSzPct val="25000"/>
              </a:pPr>
              <a:r>
                <a:rPr lang="en-US" altLang="zh-TW" sz="1200" b="1" dirty="0" smtClean="0">
                  <a:latin typeface="微軟正黑體" pitchFamily="34" charset="-120"/>
                  <a:ea typeface="微軟正黑體" pitchFamily="34" charset="-120"/>
                </a:rPr>
                <a:t>1TB</a:t>
              </a:r>
              <a:r>
                <a:rPr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1200" b="1" dirty="0" smtClean="0">
                  <a:latin typeface="微軟正黑體" pitchFamily="34" charset="-120"/>
                  <a:ea typeface="微軟正黑體" pitchFamily="34" charset="-120"/>
                </a:rPr>
                <a:t> (</a:t>
              </a:r>
              <a:r>
                <a:rPr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精簡</a:t>
              </a:r>
              <a:r>
                <a:rPr lang="en-US" altLang="zh-TW" sz="1200" b="1" dirty="0" smtClean="0">
                  <a:latin typeface="微軟正黑體" pitchFamily="34" charset="-120"/>
                  <a:ea typeface="微軟正黑體" pitchFamily="34" charset="-120"/>
                </a:rPr>
                <a:t>)</a:t>
              </a:r>
              <a:endParaRPr lang="en-US" altLang="zh-TW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2" name="Shape 361"/>
            <p:cNvSpPr/>
            <p:nvPr/>
          </p:nvSpPr>
          <p:spPr>
            <a:xfrm>
              <a:off x="-5063445" y="4054202"/>
              <a:ext cx="1706314" cy="6438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indent="-19050">
                <a:buClr>
                  <a:srgbClr val="000000"/>
                </a:buClr>
                <a:buSzPct val="25000"/>
              </a:pPr>
              <a:r>
                <a:rPr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可用</a:t>
              </a:r>
              <a:endParaRPr lang="en-US" altLang="zh-TW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3" name="Shape 362"/>
            <p:cNvSpPr/>
            <p:nvPr/>
          </p:nvSpPr>
          <p:spPr>
            <a:xfrm>
              <a:off x="-3331871" y="2524596"/>
              <a:ext cx="1857300" cy="6438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indent="-19050">
                <a:buClr>
                  <a:srgbClr val="000000"/>
                </a:buClr>
                <a:buSzPct val="25000"/>
              </a:pPr>
              <a:r>
                <a:rPr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可用</a:t>
              </a:r>
              <a:endParaRPr lang="en-US" altLang="zh-TW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4" name="Shape 363"/>
            <p:cNvSpPr/>
            <p:nvPr/>
          </p:nvSpPr>
          <p:spPr>
            <a:xfrm>
              <a:off x="-3331871" y="3289412"/>
              <a:ext cx="785700" cy="637800"/>
            </a:xfrm>
            <a:prstGeom prst="rect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indent="-19050">
                <a:buClr>
                  <a:srgbClr val="000000"/>
                </a:buClr>
                <a:buSzPct val="25000"/>
              </a:pPr>
              <a:r>
                <a:rPr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可用</a:t>
              </a:r>
              <a:endParaRPr lang="en-US" altLang="zh-TW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5" name="Shape 364"/>
            <p:cNvSpPr/>
            <p:nvPr/>
          </p:nvSpPr>
          <p:spPr>
            <a:xfrm>
              <a:off x="-3331871" y="4040452"/>
              <a:ext cx="785700" cy="6438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indent="-19050">
                <a:buClr>
                  <a:srgbClr val="000000"/>
                </a:buClr>
                <a:buSzPct val="25000"/>
              </a:pPr>
              <a:r>
                <a:rPr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可用</a:t>
              </a:r>
              <a:endParaRPr lang="en-US" altLang="zh-TW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6" name="Shape 367"/>
            <p:cNvSpPr/>
            <p:nvPr/>
          </p:nvSpPr>
          <p:spPr>
            <a:xfrm>
              <a:off x="-1600053" y="2524596"/>
              <a:ext cx="1482900" cy="643800"/>
            </a:xfrm>
            <a:prstGeom prst="rect">
              <a:avLst/>
            </a:prstGeom>
            <a:solidFill>
              <a:srgbClr val="75F2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indent="-19050">
                <a:buClr>
                  <a:srgbClr val="000000"/>
                </a:buClr>
                <a:buSzPct val="25000"/>
              </a:pPr>
              <a:r>
                <a:rPr lang="en-US" altLang="zh-TW" sz="1200" b="1" dirty="0">
                  <a:latin typeface="微軟正黑體" pitchFamily="34" charset="-120"/>
                  <a:ea typeface="微軟正黑體" pitchFamily="34" charset="-120"/>
                </a:rPr>
                <a:t>快照</a:t>
              </a:r>
            </a:p>
          </p:txBody>
        </p:sp>
        <p:sp>
          <p:nvSpPr>
            <p:cNvPr id="27" name="Shape 368"/>
            <p:cNvSpPr/>
            <p:nvPr/>
          </p:nvSpPr>
          <p:spPr>
            <a:xfrm>
              <a:off x="-2546053" y="3289412"/>
              <a:ext cx="2428800" cy="643800"/>
            </a:xfrm>
            <a:prstGeom prst="rect">
              <a:avLst/>
            </a:prstGeom>
            <a:solidFill>
              <a:srgbClr val="75F2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indent="-19050">
                <a:buClr>
                  <a:srgbClr val="000000"/>
                </a:buClr>
                <a:buSzPct val="25000"/>
              </a:pPr>
              <a:r>
                <a:rPr lang="en-US" altLang="zh-TW" sz="1200" b="1" dirty="0">
                  <a:latin typeface="微軟正黑體" pitchFamily="34" charset="-120"/>
                  <a:ea typeface="微軟正黑體" pitchFamily="34" charset="-120"/>
                </a:rPr>
                <a:t>快照</a:t>
              </a:r>
            </a:p>
          </p:txBody>
        </p:sp>
        <p:sp>
          <p:nvSpPr>
            <p:cNvPr id="28" name="Shape 369"/>
            <p:cNvSpPr txBox="1"/>
            <p:nvPr/>
          </p:nvSpPr>
          <p:spPr>
            <a:xfrm>
              <a:off x="-6171464" y="1907387"/>
              <a:ext cx="3396776" cy="78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25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zh-TW" altLang="en-US" sz="1600" b="1" i="0" u="none" strike="noStrike" cap="none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儲存池 </a:t>
              </a:r>
              <a:r>
                <a:rPr lang="zh-TW" sz="1600" b="1" i="0" u="none" strike="noStrike" cap="none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(10TB)</a:t>
              </a:r>
              <a:endParaRPr lang="zh-TW" sz="16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cxnSp>
          <p:nvCxnSpPr>
            <p:cNvPr id="29" name="Shape 370"/>
            <p:cNvCxnSpPr/>
            <p:nvPr/>
          </p:nvCxnSpPr>
          <p:spPr>
            <a:xfrm>
              <a:off x="-103430" y="2211127"/>
              <a:ext cx="0" cy="2647500"/>
            </a:xfrm>
            <a:prstGeom prst="straightConnector1">
              <a:avLst/>
            </a:prstGeom>
            <a:noFill/>
            <a:ln w="28575" cap="flat" cmpd="sng">
              <a:solidFill>
                <a:srgbClr val="1C458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" name="Shape 371"/>
            <p:cNvSpPr/>
            <p:nvPr/>
          </p:nvSpPr>
          <p:spPr>
            <a:xfrm>
              <a:off x="-2546053" y="4043684"/>
              <a:ext cx="2428800" cy="643500"/>
            </a:xfrm>
            <a:prstGeom prst="rect">
              <a:avLst/>
            </a:prstGeom>
            <a:solidFill>
              <a:srgbClr val="75F2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indent="-19050">
                <a:buClr>
                  <a:srgbClr val="000000"/>
                </a:buClr>
                <a:buSzPct val="25000"/>
              </a:pPr>
              <a:r>
                <a:rPr lang="en-US" altLang="zh-TW" sz="1200" b="1" dirty="0">
                  <a:latin typeface="微軟正黑體" pitchFamily="34" charset="-120"/>
                  <a:ea typeface="微軟正黑體" pitchFamily="34" charset="-120"/>
                </a:rPr>
                <a:t>快照</a:t>
              </a:r>
            </a:p>
          </p:txBody>
        </p:sp>
        <p:cxnSp>
          <p:nvCxnSpPr>
            <p:cNvPr id="31" name="Shape 372"/>
            <p:cNvCxnSpPr/>
            <p:nvPr/>
          </p:nvCxnSpPr>
          <p:spPr>
            <a:xfrm>
              <a:off x="-4653210" y="2355775"/>
              <a:ext cx="4549635" cy="1588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sp>
          <p:nvSpPr>
            <p:cNvPr id="32" name="Shape 373"/>
            <p:cNvSpPr/>
            <p:nvPr/>
          </p:nvSpPr>
          <p:spPr>
            <a:xfrm>
              <a:off x="-6104740" y="4042527"/>
              <a:ext cx="2760985" cy="641700"/>
            </a:xfrm>
            <a:prstGeom prst="rect">
              <a:avLst/>
            </a:prstGeom>
            <a:noFill/>
            <a:ln w="28575" cap="flat" cmpd="sng">
              <a:solidFill>
                <a:srgbClr val="4A86E8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Shape 9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en-US" sz="3600" i="0" u="none" strike="noStrike" cap="none"/>
              <a:t>啟用最小快照保證空間</a:t>
            </a:r>
          </a:p>
        </p:txBody>
      </p:sp>
      <p:sp>
        <p:nvSpPr>
          <p:cNvPr id="918" name="Shape 918"/>
          <p:cNvSpPr txBox="1">
            <a:spLocks noGrp="1"/>
          </p:cNvSpPr>
          <p:nvPr>
            <p:ph type="body" idx="4294967295"/>
          </p:nvPr>
        </p:nvSpPr>
        <p:spPr>
          <a:xfrm>
            <a:off x="182742" y="990600"/>
            <a:ext cx="8604100" cy="34512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228600" lvl="0" indent="0">
              <a:lnSpc>
                <a:spcPct val="115000"/>
              </a:lnSpc>
              <a:spcBef>
                <a:spcPts val="0"/>
              </a:spcBef>
              <a:buClr>
                <a:srgbClr val="5A5A5A"/>
              </a:buClr>
              <a:buNone/>
            </a:pPr>
            <a:r>
              <a:rPr lang="en-US" sz="2000" b="1" i="0" u="none" strike="noStrike" cap="none" dirty="0" err="1" smtClean="0">
                <a:solidFill>
                  <a:srgbClr val="262626"/>
                </a:solidFill>
              </a:rPr>
              <a:t>可在儲存池的</a:t>
            </a:r>
            <a:r>
              <a:rPr lang="zh-TW" altLang="en-US" sz="2000" b="1" dirty="0" smtClean="0">
                <a:solidFill>
                  <a:srgbClr val="FF0000"/>
                </a:solidFill>
              </a:rPr>
              <a:t>未配置 </a:t>
            </a:r>
            <a:r>
              <a:rPr lang="en-US" altLang="zh-TW" sz="2000" b="1" dirty="0" smtClean="0">
                <a:solidFill>
                  <a:srgbClr val="FF0000"/>
                </a:solidFill>
              </a:rPr>
              <a:t>(</a:t>
            </a:r>
            <a:r>
              <a:rPr lang="zh-TW" altLang="en-US" sz="2000" b="1" dirty="0" smtClean="0">
                <a:solidFill>
                  <a:srgbClr val="FF0000"/>
                </a:solidFill>
              </a:rPr>
              <a:t>可用</a:t>
            </a:r>
            <a:r>
              <a:rPr lang="en-US" altLang="zh-TW" sz="2000" b="1" dirty="0" smtClean="0">
                <a:solidFill>
                  <a:srgbClr val="FF0000"/>
                </a:solidFill>
              </a:rPr>
              <a:t>) </a:t>
            </a:r>
            <a:r>
              <a:rPr lang="zh-TW" altLang="en-US" sz="2000" b="1" dirty="0" smtClean="0">
                <a:solidFill>
                  <a:srgbClr val="FF0000"/>
                </a:solidFill>
              </a:rPr>
              <a:t>空間</a:t>
            </a:r>
            <a:r>
              <a:rPr lang="en-US" sz="2000" b="1" i="0" u="none" strike="noStrike" cap="none" dirty="0" err="1" smtClean="0">
                <a:solidFill>
                  <a:srgbClr val="262626"/>
                </a:solidFill>
              </a:rPr>
              <a:t>中建立一個存放快照位置的專屬空間</a:t>
            </a:r>
            <a:r>
              <a:rPr lang="en-US" sz="2000" b="1" i="0" u="none" strike="noStrike" cap="none" dirty="0" err="1">
                <a:solidFill>
                  <a:srgbClr val="262626"/>
                </a:solidFill>
              </a:rPr>
              <a:t>，進一步防止勒索軟體持續寫入加密資料，而使得儲存空間不足</a:t>
            </a:r>
            <a:endParaRPr lang="en-US" sz="2000" b="1" i="0" u="none" strike="noStrike" cap="none" dirty="0">
              <a:solidFill>
                <a:srgbClr val="262626"/>
              </a:solidFill>
            </a:endParaRPr>
          </a:p>
        </p:txBody>
      </p:sp>
      <p:pic>
        <p:nvPicPr>
          <p:cNvPr id="919" name="Shape 91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899331" y="1943801"/>
            <a:ext cx="5157852" cy="28776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Shape 924"/>
          <p:cNvSpPr/>
          <p:nvPr/>
        </p:nvSpPr>
        <p:spPr>
          <a:xfrm>
            <a:off x="611560" y="1188838"/>
            <a:ext cx="7776900" cy="3240300"/>
          </a:xfrm>
          <a:prstGeom prst="rect">
            <a:avLst/>
          </a:pr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5" name="Shape 925"/>
          <p:cNvSpPr/>
          <p:nvPr/>
        </p:nvSpPr>
        <p:spPr>
          <a:xfrm>
            <a:off x="1250462" y="1899748"/>
            <a:ext cx="1943100" cy="1943100"/>
          </a:xfrm>
          <a:prstGeom prst="chevron">
            <a:avLst>
              <a:gd name="adj" fmla="val 50000"/>
            </a:avLst>
          </a:prstGeom>
          <a:solidFill>
            <a:schemeClr val="lt1">
              <a:alpha val="4039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Shape 9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en-US" sz="3600" i="0" u="none" strike="noStrike" cap="none">
                <a:solidFill>
                  <a:srgbClr val="002060"/>
                </a:solidFill>
              </a:rPr>
              <a:t>一眼即可掌握快照保護狀況</a:t>
            </a:r>
            <a:r>
              <a:rPr lang="en-US"/>
              <a:t>與空間運用</a:t>
            </a:r>
          </a:p>
        </p:txBody>
      </p:sp>
      <p:grpSp>
        <p:nvGrpSpPr>
          <p:cNvPr id="927" name="Shape 927"/>
          <p:cNvGrpSpPr/>
          <p:nvPr/>
        </p:nvGrpSpPr>
        <p:grpSpPr>
          <a:xfrm>
            <a:off x="731818" y="1332893"/>
            <a:ext cx="1843899" cy="1031633"/>
            <a:chOff x="803638" y="3161807"/>
            <a:chExt cx="1943401" cy="1064307"/>
          </a:xfrm>
        </p:grpSpPr>
        <p:sp>
          <p:nvSpPr>
            <p:cNvPr id="928" name="Shape 928"/>
            <p:cNvSpPr txBox="1"/>
            <p:nvPr/>
          </p:nvSpPr>
          <p:spPr>
            <a:xfrm>
              <a:off x="803638" y="3456614"/>
              <a:ext cx="1943400" cy="769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90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en-US" sz="1200" i="0" u="none" strike="noStrike" cap="non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集中化的快照保護管理工具，掌握快照使用量</a:t>
              </a:r>
            </a:p>
          </p:txBody>
        </p:sp>
        <p:sp>
          <p:nvSpPr>
            <p:cNvPr id="929" name="Shape 929"/>
            <p:cNvSpPr txBox="1"/>
            <p:nvPr/>
          </p:nvSpPr>
          <p:spPr>
            <a:xfrm>
              <a:off x="803639" y="3161807"/>
              <a:ext cx="1943400" cy="477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en-US" sz="1800" b="1" i="0" u="none" strike="noStrike" cap="non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儲存與快照管理</a:t>
              </a:r>
            </a:p>
          </p:txBody>
        </p:sp>
      </p:grpSp>
      <p:grpSp>
        <p:nvGrpSpPr>
          <p:cNvPr id="930" name="Shape 930"/>
          <p:cNvGrpSpPr/>
          <p:nvPr/>
        </p:nvGrpSpPr>
        <p:grpSpPr>
          <a:xfrm>
            <a:off x="731825" y="3349119"/>
            <a:ext cx="1819137" cy="985419"/>
            <a:chOff x="612710" y="3372624"/>
            <a:chExt cx="1917303" cy="1016629"/>
          </a:xfrm>
        </p:grpSpPr>
        <p:sp>
          <p:nvSpPr>
            <p:cNvPr id="931" name="Shape 931"/>
            <p:cNvSpPr txBox="1"/>
            <p:nvPr/>
          </p:nvSpPr>
          <p:spPr>
            <a:xfrm>
              <a:off x="612710" y="3689353"/>
              <a:ext cx="1843200" cy="699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90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en-US" sz="1200" i="0" u="none" strike="noStrike" cap="non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以共用資料夾為單位的快照方案</a:t>
              </a:r>
            </a:p>
          </p:txBody>
        </p:sp>
        <p:sp>
          <p:nvSpPr>
            <p:cNvPr id="932" name="Shape 932"/>
            <p:cNvSpPr txBox="1"/>
            <p:nvPr/>
          </p:nvSpPr>
          <p:spPr>
            <a:xfrm>
              <a:off x="612713" y="3372624"/>
              <a:ext cx="1917300" cy="430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en-US" sz="1800" b="1" i="0" u="none" strike="noStrike" cap="non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快照共用資料夾</a:t>
              </a:r>
            </a:p>
          </p:txBody>
        </p:sp>
      </p:grpSp>
      <p:pic>
        <p:nvPicPr>
          <p:cNvPr id="933" name="Shape 9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627784" y="1423966"/>
            <a:ext cx="5505832" cy="2769288"/>
          </a:xfrm>
          <a:prstGeom prst="rect">
            <a:avLst/>
          </a:prstGeom>
          <a:noFill/>
          <a:ln>
            <a:noFill/>
          </a:ln>
        </p:spPr>
      </p:pic>
      <p:sp>
        <p:nvSpPr>
          <p:cNvPr id="934" name="Shape 934"/>
          <p:cNvSpPr txBox="1"/>
          <p:nvPr/>
        </p:nvSpPr>
        <p:spPr>
          <a:xfrm>
            <a:off x="2784231" y="1836616"/>
            <a:ext cx="6085200" cy="255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Shape 939"/>
          <p:cNvSpPr/>
          <p:nvPr/>
        </p:nvSpPr>
        <p:spPr>
          <a:xfrm>
            <a:off x="467544" y="1214428"/>
            <a:ext cx="8136900" cy="3312300"/>
          </a:xfrm>
          <a:prstGeom prst="rect">
            <a:avLst/>
          </a:pr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0" name="Shape 940"/>
          <p:cNvSpPr/>
          <p:nvPr/>
        </p:nvSpPr>
        <p:spPr>
          <a:xfrm>
            <a:off x="700074" y="2000246"/>
            <a:ext cx="1943100" cy="1943100"/>
          </a:xfrm>
          <a:prstGeom prst="chevron">
            <a:avLst>
              <a:gd name="adj" fmla="val 50000"/>
            </a:avLst>
          </a:prstGeom>
          <a:solidFill>
            <a:schemeClr val="lt1">
              <a:alpha val="4039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Shape 9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en-US" sz="3600" i="0" u="none" strike="noStrike" cap="none">
                <a:solidFill>
                  <a:srgbClr val="002060"/>
                </a:solidFill>
              </a:rPr>
              <a:t>管理大量的快照輕而易舉</a:t>
            </a:r>
          </a:p>
        </p:txBody>
      </p:sp>
      <p:sp>
        <p:nvSpPr>
          <p:cNvPr id="942" name="Shape 942"/>
          <p:cNvSpPr/>
          <p:nvPr/>
        </p:nvSpPr>
        <p:spPr>
          <a:xfrm>
            <a:off x="2786050" y="3510134"/>
            <a:ext cx="484500" cy="48450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3" name="Shape 943"/>
          <p:cNvGrpSpPr/>
          <p:nvPr/>
        </p:nvGrpSpPr>
        <p:grpSpPr>
          <a:xfrm>
            <a:off x="646375" y="1438581"/>
            <a:ext cx="1436502" cy="985484"/>
            <a:chOff x="803633" y="3209441"/>
            <a:chExt cx="1932600" cy="1016697"/>
          </a:xfrm>
        </p:grpSpPr>
        <p:sp>
          <p:nvSpPr>
            <p:cNvPr id="944" name="Shape 944"/>
            <p:cNvSpPr txBox="1"/>
            <p:nvPr/>
          </p:nvSpPr>
          <p:spPr>
            <a:xfrm>
              <a:off x="803633" y="3544538"/>
              <a:ext cx="1932600" cy="681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90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en-US" sz="1200" i="0" u="none" strike="noStrike" cap="non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快速建立快照並任意選擇檔案來還原</a:t>
              </a:r>
            </a:p>
          </p:txBody>
        </p:sp>
        <p:sp>
          <p:nvSpPr>
            <p:cNvPr id="945" name="Shape 945"/>
            <p:cNvSpPr txBox="1"/>
            <p:nvPr/>
          </p:nvSpPr>
          <p:spPr>
            <a:xfrm>
              <a:off x="803639" y="3209441"/>
              <a:ext cx="1691400" cy="430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en-US" sz="1800" b="1" i="0" u="none" strike="noStrike" cap="non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檔案總管</a:t>
              </a:r>
            </a:p>
          </p:txBody>
        </p:sp>
      </p:grpSp>
      <p:pic>
        <p:nvPicPr>
          <p:cNvPr id="946" name="Shape 94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507707" y="1358469"/>
            <a:ext cx="5793617" cy="30192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Shape 9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en-US" sz="3600" i="0" u="none" strike="noStrike" cap="none">
                <a:solidFill>
                  <a:srgbClr val="002060"/>
                </a:solidFill>
              </a:rPr>
              <a:t>支援遠端快照備份</a:t>
            </a:r>
          </a:p>
        </p:txBody>
      </p:sp>
      <p:sp>
        <p:nvSpPr>
          <p:cNvPr id="952" name="Shape 952"/>
          <p:cNvSpPr/>
          <p:nvPr/>
        </p:nvSpPr>
        <p:spPr>
          <a:xfrm>
            <a:off x="500034" y="1555046"/>
            <a:ext cx="2561400" cy="2596800"/>
          </a:xfrm>
          <a:prstGeom prst="blockArc">
            <a:avLst>
              <a:gd name="adj1" fmla="val 15365083"/>
              <a:gd name="adj2" fmla="val 12410320"/>
              <a:gd name="adj3" fmla="val 9107"/>
            </a:avLst>
          </a:prstGeom>
          <a:solidFill>
            <a:srgbClr val="47A3D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Shape 953"/>
          <p:cNvSpPr/>
          <p:nvPr/>
        </p:nvSpPr>
        <p:spPr>
          <a:xfrm>
            <a:off x="816502" y="2937478"/>
            <a:ext cx="18909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228600" marR="0" lvl="0" indent="-22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Verdana"/>
              <a:buNone/>
            </a:pPr>
            <a:r>
              <a:rPr lang="en-US" sz="1400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漸進式的快照備份方案</a:t>
            </a:r>
          </a:p>
        </p:txBody>
      </p:sp>
      <p:sp>
        <p:nvSpPr>
          <p:cNvPr id="954" name="Shape 954"/>
          <p:cNvSpPr/>
          <p:nvPr/>
        </p:nvSpPr>
        <p:spPr>
          <a:xfrm>
            <a:off x="3643300" y="2937478"/>
            <a:ext cx="18660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22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Verdana"/>
              <a:buNone/>
            </a:pPr>
            <a:r>
              <a:rPr lang="en-US" sz="1400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允許在遠端的備份NAS還原快照或檔案</a:t>
            </a:r>
          </a:p>
        </p:txBody>
      </p:sp>
      <p:sp>
        <p:nvSpPr>
          <p:cNvPr id="955" name="Shape 955"/>
          <p:cNvSpPr/>
          <p:nvPr/>
        </p:nvSpPr>
        <p:spPr>
          <a:xfrm>
            <a:off x="933245" y="2316049"/>
            <a:ext cx="1712700" cy="61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49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en-US" sz="2200" b="1" i="0" u="none" strike="noStrike" cap="none" dirty="0" err="1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快照副本</a:t>
            </a:r>
            <a:endParaRPr lang="en-US" sz="2200" b="1" i="0" u="none" strike="noStrike" cap="none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(Snapshot Replica)</a:t>
            </a:r>
          </a:p>
        </p:txBody>
      </p:sp>
      <p:sp>
        <p:nvSpPr>
          <p:cNvPr id="956" name="Shape 956"/>
          <p:cNvSpPr/>
          <p:nvPr/>
        </p:nvSpPr>
        <p:spPr>
          <a:xfrm>
            <a:off x="3575984" y="2342924"/>
            <a:ext cx="2055300" cy="800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49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en-US" sz="22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快照保</a:t>
            </a:r>
            <a:r>
              <a:rPr lang="en-US" sz="22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險</a:t>
            </a:r>
            <a:r>
              <a:rPr lang="en-US" sz="22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庫</a:t>
            </a:r>
          </a:p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(Snapshot Vault)</a:t>
            </a:r>
            <a:b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Shape 957"/>
          <p:cNvSpPr/>
          <p:nvPr/>
        </p:nvSpPr>
        <p:spPr>
          <a:xfrm>
            <a:off x="6368150" y="2316024"/>
            <a:ext cx="2260800" cy="61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49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en-US" sz="22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備份快照保險庫</a:t>
            </a:r>
            <a:r>
              <a:rPr lang="en-US" sz="2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(Backup Snapshot Vault)</a:t>
            </a:r>
          </a:p>
        </p:txBody>
      </p:sp>
      <p:sp>
        <p:nvSpPr>
          <p:cNvPr id="958" name="Shape 958"/>
          <p:cNvSpPr/>
          <p:nvPr/>
        </p:nvSpPr>
        <p:spPr>
          <a:xfrm>
            <a:off x="6564206" y="2937478"/>
            <a:ext cx="1794000" cy="954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22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Verdana"/>
              <a:buNone/>
            </a:pPr>
            <a:r>
              <a:rPr lang="en-US" sz="1400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備份快照保險庫到</a:t>
            </a:r>
          </a:p>
          <a:p>
            <a:pPr marL="0" marR="0" lvl="0" indent="-222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Verdana"/>
              <a:buNone/>
            </a:pPr>
            <a:r>
              <a:rPr lang="en-US" sz="1400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其它本地的儲存池</a:t>
            </a:r>
          </a:p>
          <a:p>
            <a:pPr marL="0" marR="0" lvl="0" indent="-222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Verdana"/>
              <a:buNone/>
            </a:pPr>
            <a:r>
              <a:rPr lang="en-US" sz="1400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及遠端的儲存池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Shape 959"/>
          <p:cNvSpPr/>
          <p:nvPr/>
        </p:nvSpPr>
        <p:spPr>
          <a:xfrm>
            <a:off x="500034" y="1542006"/>
            <a:ext cx="803700" cy="617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Shape 960"/>
          <p:cNvSpPr/>
          <p:nvPr/>
        </p:nvSpPr>
        <p:spPr>
          <a:xfrm>
            <a:off x="3286116" y="1555046"/>
            <a:ext cx="2561400" cy="2596800"/>
          </a:xfrm>
          <a:prstGeom prst="blockArc">
            <a:avLst>
              <a:gd name="adj1" fmla="val 15365083"/>
              <a:gd name="adj2" fmla="val 12410320"/>
              <a:gd name="adj3" fmla="val 9107"/>
            </a:avLst>
          </a:prstGeom>
          <a:solidFill>
            <a:srgbClr val="47A3D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Shape 961"/>
          <p:cNvSpPr/>
          <p:nvPr/>
        </p:nvSpPr>
        <p:spPr>
          <a:xfrm>
            <a:off x="3286116" y="1508718"/>
            <a:ext cx="803700" cy="617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Shape 962"/>
          <p:cNvSpPr/>
          <p:nvPr/>
        </p:nvSpPr>
        <p:spPr>
          <a:xfrm>
            <a:off x="6143636" y="1500180"/>
            <a:ext cx="2561400" cy="2596800"/>
          </a:xfrm>
          <a:prstGeom prst="blockArc">
            <a:avLst>
              <a:gd name="adj1" fmla="val 15365083"/>
              <a:gd name="adj2" fmla="val 12410320"/>
              <a:gd name="adj3" fmla="val 9107"/>
            </a:avLst>
          </a:prstGeom>
          <a:solidFill>
            <a:srgbClr val="47A3D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Shape 963"/>
          <p:cNvSpPr/>
          <p:nvPr/>
        </p:nvSpPr>
        <p:spPr>
          <a:xfrm>
            <a:off x="6215074" y="1508718"/>
            <a:ext cx="803700" cy="617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0" name="Shape 9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88745" y="2525060"/>
            <a:ext cx="3483680" cy="2466772"/>
          </a:xfrm>
          <a:prstGeom prst="rect">
            <a:avLst/>
          </a:prstGeom>
          <a:noFill/>
          <a:ln>
            <a:noFill/>
          </a:ln>
        </p:spPr>
      </p:pic>
      <p:sp>
        <p:nvSpPr>
          <p:cNvPr id="971" name="Shape 971"/>
          <p:cNvSpPr txBox="1"/>
          <p:nvPr/>
        </p:nvSpPr>
        <p:spPr>
          <a:xfrm>
            <a:off x="3121748" y="2267325"/>
            <a:ext cx="3733500" cy="5076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105975" marR="0" lvl="0" indent="-1059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100000"/>
              <a:buFont typeface="Noto Sans Symbols"/>
              <a:buChar char="✓"/>
            </a:pPr>
            <a:r>
              <a:rPr lang="en-US" sz="1500" b="1" i="0" u="none" strike="noStrike" cap="none" dirty="0">
                <a:solidFill>
                  <a:srgbClr val="FF66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僅備份新建立過的快照</a:t>
            </a:r>
          </a:p>
          <a:p>
            <a:pPr marL="105975" marR="0" lvl="0" indent="-1059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100000"/>
              <a:buFont typeface="Noto Sans Symbols"/>
              <a:buChar char="✓"/>
            </a:pPr>
            <a:r>
              <a:rPr lang="en-US" sz="1500" b="1" i="0" u="none" strike="noStrike" cap="none" dirty="0">
                <a:solidFill>
                  <a:srgbClr val="FF66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設定多組快照備份排程</a:t>
            </a:r>
          </a:p>
        </p:txBody>
      </p:sp>
      <p:pic>
        <p:nvPicPr>
          <p:cNvPr id="972" name="Shape 97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5720" y="3071816"/>
            <a:ext cx="4905998" cy="670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73" name="Shape 97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5721" y="3936489"/>
            <a:ext cx="4938651" cy="675018"/>
          </a:xfrm>
          <a:prstGeom prst="rect">
            <a:avLst/>
          </a:prstGeom>
          <a:noFill/>
          <a:ln>
            <a:noFill/>
          </a:ln>
        </p:spPr>
      </p:pic>
      <p:sp>
        <p:nvSpPr>
          <p:cNvPr id="974" name="Shape 97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i="0" u="none" strike="noStrike" cap="none">
                <a:solidFill>
                  <a:srgbClr val="002060"/>
                </a:solidFill>
              </a:rPr>
              <a:t>更具彈性的快照備份計畫</a:t>
            </a:r>
          </a:p>
        </p:txBody>
      </p:sp>
      <p:sp>
        <p:nvSpPr>
          <p:cNvPr id="975" name="Shape 975"/>
          <p:cNvSpPr txBox="1">
            <a:spLocks noGrp="1"/>
          </p:cNvSpPr>
          <p:nvPr>
            <p:ph type="body" idx="4294967295"/>
          </p:nvPr>
        </p:nvSpPr>
        <p:spPr>
          <a:xfrm>
            <a:off x="285720" y="1143000"/>
            <a:ext cx="8501121" cy="1000125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Clr>
                <a:srgbClr val="262626"/>
              </a:buClr>
              <a:buSzPct val="25000"/>
              <a:buFont typeface="Arial"/>
              <a:buNone/>
            </a:pPr>
            <a:r>
              <a:rPr lang="en-US" sz="2000" b="1" dirty="0">
                <a:solidFill>
                  <a:srgbClr val="002060"/>
                </a:solidFill>
              </a:rPr>
              <a:t>快照不是備份，但是您可以善用快照來快速地將資料備份到遠端</a:t>
            </a:r>
          </a:p>
          <a:p>
            <a:pPr marL="457200" lvl="0" indent="-330200" rtl="0">
              <a:spcBef>
                <a:spcPts val="150"/>
              </a:spcBef>
              <a:spcAft>
                <a:spcPts val="0"/>
              </a:spcAft>
              <a:buSzPct val="100000"/>
            </a:pPr>
            <a:r>
              <a:rPr lang="en-US" sz="1800" dirty="0"/>
              <a:t>重新定義快照備份任務，選擇不同的備份計畫來備份快照</a:t>
            </a:r>
          </a:p>
          <a:p>
            <a:pPr marL="457200" lvl="0" indent="-330200" rtl="0">
              <a:spcBef>
                <a:spcPts val="0"/>
              </a:spcBef>
              <a:buSzPct val="100000"/>
            </a:pPr>
            <a:r>
              <a:rPr lang="en-US" sz="1800" dirty="0"/>
              <a:t>只有修改過的資料會被傳輸，大幅節省頻寬並加快備份速度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4" name="Shape 744" descr="D:\工作進行中\20170911直播母版16比9\202171101直播ppt元素\00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4025" y="-9526"/>
            <a:ext cx="9218025" cy="5186707"/>
          </a:xfrm>
          <a:prstGeom prst="rect">
            <a:avLst/>
          </a:prstGeom>
          <a:noFill/>
          <a:ln>
            <a:noFill/>
          </a:ln>
        </p:spPr>
      </p:pic>
      <p:sp>
        <p:nvSpPr>
          <p:cNvPr id="745" name="Shape 745"/>
          <p:cNvSpPr/>
          <p:nvPr/>
        </p:nvSpPr>
        <p:spPr>
          <a:xfrm>
            <a:off x="428568" y="571486"/>
            <a:ext cx="8143800" cy="4735800"/>
          </a:xfrm>
          <a:prstGeom prst="rect">
            <a:avLst/>
          </a:prstGeom>
          <a:gradFill>
            <a:gsLst>
              <a:gs pos="0">
                <a:srgbClr val="FFFFFF"/>
              </a:gs>
              <a:gs pos="77000">
                <a:srgbClr val="FFFFFF"/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Shape 746"/>
          <p:cNvSpPr/>
          <p:nvPr/>
        </p:nvSpPr>
        <p:spPr>
          <a:xfrm>
            <a:off x="714320" y="1500507"/>
            <a:ext cx="2286000" cy="1500300"/>
          </a:xfrm>
          <a:prstGeom prst="roundRect">
            <a:avLst>
              <a:gd name="adj" fmla="val 6703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350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Shape 747"/>
          <p:cNvSpPr/>
          <p:nvPr/>
        </p:nvSpPr>
        <p:spPr>
          <a:xfrm rot="10800000" flipH="1">
            <a:off x="428568" y="397803"/>
            <a:ext cx="8144100" cy="173700"/>
          </a:xfrm>
          <a:prstGeom prst="rect">
            <a:avLst/>
          </a:prstGeom>
          <a:gradFill>
            <a:gsLst>
              <a:gs pos="0">
                <a:srgbClr val="0F243E">
                  <a:alpha val="49411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Shape 748"/>
          <p:cNvSpPr/>
          <p:nvPr/>
        </p:nvSpPr>
        <p:spPr>
          <a:xfrm>
            <a:off x="893966" y="1632313"/>
            <a:ext cx="1957800" cy="582600"/>
          </a:xfrm>
          <a:prstGeom prst="roundRect">
            <a:avLst>
              <a:gd name="adj" fmla="val 10464"/>
            </a:avLst>
          </a:prstGeom>
          <a:gradFill>
            <a:gsLst>
              <a:gs pos="0">
                <a:srgbClr val="EAEAEA"/>
              </a:gs>
              <a:gs pos="100000">
                <a:srgbClr val="FFFFFF"/>
              </a:gs>
            </a:gsLst>
            <a:lin ang="8100019" scaled="0"/>
          </a:gradFill>
          <a:ln w="158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9" name="Shape 749"/>
          <p:cNvSpPr/>
          <p:nvPr/>
        </p:nvSpPr>
        <p:spPr>
          <a:xfrm>
            <a:off x="714320" y="3142625"/>
            <a:ext cx="2286000" cy="1500300"/>
          </a:xfrm>
          <a:prstGeom prst="roundRect">
            <a:avLst>
              <a:gd name="adj" fmla="val 6703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350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0" name="Shape 750"/>
          <p:cNvSpPr/>
          <p:nvPr/>
        </p:nvSpPr>
        <p:spPr>
          <a:xfrm>
            <a:off x="880610" y="3274431"/>
            <a:ext cx="1957800" cy="582600"/>
          </a:xfrm>
          <a:prstGeom prst="roundRect">
            <a:avLst>
              <a:gd name="adj" fmla="val 10464"/>
            </a:avLst>
          </a:prstGeom>
          <a:gradFill>
            <a:gsLst>
              <a:gs pos="0">
                <a:srgbClr val="EAEAEA"/>
              </a:gs>
              <a:gs pos="100000">
                <a:srgbClr val="FFFFFF"/>
              </a:gs>
            </a:gsLst>
            <a:lin ang="8100019" scaled="0"/>
          </a:gradFill>
          <a:ln w="158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1" name="Shape 751"/>
          <p:cNvSpPr/>
          <p:nvPr/>
        </p:nvSpPr>
        <p:spPr>
          <a:xfrm>
            <a:off x="3327612" y="3142625"/>
            <a:ext cx="2286000" cy="1500300"/>
          </a:xfrm>
          <a:prstGeom prst="roundRect">
            <a:avLst>
              <a:gd name="adj" fmla="val 6703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350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2" name="Shape 752"/>
          <p:cNvSpPr/>
          <p:nvPr/>
        </p:nvSpPr>
        <p:spPr>
          <a:xfrm>
            <a:off x="3493902" y="3274431"/>
            <a:ext cx="1957800" cy="582600"/>
          </a:xfrm>
          <a:prstGeom prst="roundRect">
            <a:avLst>
              <a:gd name="adj" fmla="val 10464"/>
            </a:avLst>
          </a:prstGeom>
          <a:gradFill>
            <a:gsLst>
              <a:gs pos="0">
                <a:srgbClr val="EAEAEA"/>
              </a:gs>
              <a:gs pos="100000">
                <a:srgbClr val="FFFFFF"/>
              </a:gs>
            </a:gsLst>
            <a:lin ang="8100019" scaled="0"/>
          </a:gradFill>
          <a:ln w="158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Shape 753"/>
          <p:cNvSpPr/>
          <p:nvPr/>
        </p:nvSpPr>
        <p:spPr>
          <a:xfrm>
            <a:off x="6000732" y="3142625"/>
            <a:ext cx="2286000" cy="1500300"/>
          </a:xfrm>
          <a:prstGeom prst="roundRect">
            <a:avLst>
              <a:gd name="adj" fmla="val 6703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350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Shape 754"/>
          <p:cNvSpPr/>
          <p:nvPr/>
        </p:nvSpPr>
        <p:spPr>
          <a:xfrm>
            <a:off x="6167022" y="3274431"/>
            <a:ext cx="1957800" cy="582600"/>
          </a:xfrm>
          <a:prstGeom prst="roundRect">
            <a:avLst>
              <a:gd name="adj" fmla="val 10464"/>
            </a:avLst>
          </a:prstGeom>
          <a:gradFill>
            <a:gsLst>
              <a:gs pos="0">
                <a:srgbClr val="EAEAEA"/>
              </a:gs>
              <a:gs pos="100000">
                <a:srgbClr val="FFFFFF"/>
              </a:gs>
            </a:gsLst>
            <a:lin ang="8100019" scaled="0"/>
          </a:gradFill>
          <a:ln w="158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Shape 755"/>
          <p:cNvSpPr/>
          <p:nvPr/>
        </p:nvSpPr>
        <p:spPr>
          <a:xfrm>
            <a:off x="3327612" y="1500507"/>
            <a:ext cx="2286000" cy="1500300"/>
          </a:xfrm>
          <a:prstGeom prst="roundRect">
            <a:avLst>
              <a:gd name="adj" fmla="val 6703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350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Shape 756"/>
          <p:cNvSpPr/>
          <p:nvPr/>
        </p:nvSpPr>
        <p:spPr>
          <a:xfrm>
            <a:off x="3493902" y="1632313"/>
            <a:ext cx="1957800" cy="582600"/>
          </a:xfrm>
          <a:prstGeom prst="roundRect">
            <a:avLst>
              <a:gd name="adj" fmla="val 10464"/>
            </a:avLst>
          </a:prstGeom>
          <a:gradFill>
            <a:gsLst>
              <a:gs pos="0">
                <a:srgbClr val="EAEAEA"/>
              </a:gs>
              <a:gs pos="100000">
                <a:srgbClr val="FFFFFF"/>
              </a:gs>
            </a:gsLst>
            <a:lin ang="8100019" scaled="0"/>
          </a:gradFill>
          <a:ln w="158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Shape 757"/>
          <p:cNvSpPr/>
          <p:nvPr/>
        </p:nvSpPr>
        <p:spPr>
          <a:xfrm>
            <a:off x="6000732" y="1500507"/>
            <a:ext cx="2286000" cy="1500300"/>
          </a:xfrm>
          <a:prstGeom prst="roundRect">
            <a:avLst>
              <a:gd name="adj" fmla="val 6703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350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Shape 758"/>
          <p:cNvSpPr/>
          <p:nvPr/>
        </p:nvSpPr>
        <p:spPr>
          <a:xfrm>
            <a:off x="6167022" y="1632313"/>
            <a:ext cx="1957800" cy="582600"/>
          </a:xfrm>
          <a:prstGeom prst="roundRect">
            <a:avLst>
              <a:gd name="adj" fmla="val 10464"/>
            </a:avLst>
          </a:prstGeom>
          <a:gradFill>
            <a:gsLst>
              <a:gs pos="0">
                <a:srgbClr val="EAEAEA"/>
              </a:gs>
              <a:gs pos="100000">
                <a:srgbClr val="FFFFFF"/>
              </a:gs>
            </a:gsLst>
            <a:lin ang="8100019" scaled="0"/>
          </a:gradFill>
          <a:ln w="158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Shape 759"/>
          <p:cNvSpPr txBox="1"/>
          <p:nvPr/>
        </p:nvSpPr>
        <p:spPr>
          <a:xfrm>
            <a:off x="1071510" y="714381"/>
            <a:ext cx="6955200" cy="91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3600" b="1">
                <a:solidFill>
                  <a:srgbClr val="002060"/>
                </a:solidFill>
              </a:rPr>
              <a:t>QTS 4.3.4 </a:t>
            </a:r>
            <a:r>
              <a:rPr lang="en-US" sz="3200" b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全新功能概觀</a:t>
            </a:r>
          </a:p>
        </p:txBody>
      </p:sp>
      <p:sp>
        <p:nvSpPr>
          <p:cNvPr id="760" name="Shape 760"/>
          <p:cNvSpPr/>
          <p:nvPr/>
        </p:nvSpPr>
        <p:spPr>
          <a:xfrm>
            <a:off x="857195" y="1639686"/>
            <a:ext cx="2015700" cy="64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lang="en-US" sz="1800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基本儲存架構</a:t>
            </a:r>
          </a:p>
        </p:txBody>
      </p:sp>
      <p:sp>
        <p:nvSpPr>
          <p:cNvPr id="761" name="Shape 761"/>
          <p:cNvSpPr/>
          <p:nvPr/>
        </p:nvSpPr>
        <p:spPr>
          <a:xfrm>
            <a:off x="857196" y="2286016"/>
            <a:ext cx="2036100" cy="292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13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效能與穩定性決定一切 !</a:t>
            </a:r>
          </a:p>
        </p:txBody>
      </p:sp>
      <p:sp>
        <p:nvSpPr>
          <p:cNvPr id="762" name="Shape 762"/>
          <p:cNvSpPr/>
          <p:nvPr/>
        </p:nvSpPr>
        <p:spPr>
          <a:xfrm>
            <a:off x="3571868" y="1607134"/>
            <a:ext cx="1871100" cy="64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Hybrid </a:t>
            </a:r>
          </a:p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Backup Sync</a:t>
            </a:r>
          </a:p>
        </p:txBody>
      </p:sp>
      <p:sp>
        <p:nvSpPr>
          <p:cNvPr id="763" name="Shape 763"/>
          <p:cNvSpPr/>
          <p:nvPr/>
        </p:nvSpPr>
        <p:spPr>
          <a:xfrm>
            <a:off x="3500402" y="2286017"/>
            <a:ext cx="2000400" cy="49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1300" b="1" i="0" u="none" strike="noStrike" cap="none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單一入口實現資料的備份及備援</a:t>
            </a:r>
            <a:endParaRPr lang="en-US" sz="1300" b="1" i="0" u="none" strike="noStrike" cap="none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764" name="Shape 764"/>
          <p:cNvGrpSpPr/>
          <p:nvPr/>
        </p:nvGrpSpPr>
        <p:grpSpPr>
          <a:xfrm>
            <a:off x="3483149" y="3416883"/>
            <a:ext cx="2071800" cy="1004508"/>
            <a:chOff x="339904" y="2631046"/>
            <a:chExt cx="2071800" cy="1004508"/>
          </a:xfrm>
        </p:grpSpPr>
        <p:sp>
          <p:nvSpPr>
            <p:cNvPr id="765" name="Shape 765"/>
            <p:cNvSpPr/>
            <p:nvPr/>
          </p:nvSpPr>
          <p:spPr>
            <a:xfrm>
              <a:off x="339904" y="2631046"/>
              <a:ext cx="2071800" cy="48978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ct val="100000"/>
                <a:buFont typeface="Arial"/>
                <a:buNone/>
              </a:pPr>
              <a:r>
                <a:rPr lang="en-US" sz="1800" b="1" i="0" u="none" strike="noStrike" cap="none" dirty="0">
                  <a:solidFill>
                    <a:srgbClr val="00206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File </a:t>
              </a:r>
              <a:r>
                <a:rPr lang="en-US" sz="1800" b="1" i="0" u="none" strike="noStrike" cap="none" dirty="0" smtClean="0">
                  <a:solidFill>
                    <a:srgbClr val="00206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Station</a:t>
              </a:r>
              <a:endParaRPr lang="en-US" sz="1800" b="1" i="0" u="none" strike="noStrike" cap="none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766" name="Shape 766"/>
            <p:cNvSpPr/>
            <p:nvPr/>
          </p:nvSpPr>
          <p:spPr>
            <a:xfrm>
              <a:off x="357157" y="3143254"/>
              <a:ext cx="2000400" cy="492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825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1300" b="1" i="0" u="none" strike="noStrike" cap="none" dirty="0" err="1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集中所有的檔案管理，所有文件操作一次到位</a:t>
              </a:r>
              <a:endParaRPr lang="en-US" sz="13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767" name="Shape 767"/>
          <p:cNvGrpSpPr/>
          <p:nvPr/>
        </p:nvGrpSpPr>
        <p:grpSpPr>
          <a:xfrm>
            <a:off x="6091250" y="1619921"/>
            <a:ext cx="2015700" cy="1135242"/>
            <a:chOff x="6025688" y="1477026"/>
            <a:chExt cx="2015700" cy="1135242"/>
          </a:xfrm>
        </p:grpSpPr>
        <p:sp>
          <p:nvSpPr>
            <p:cNvPr id="768" name="Shape 768"/>
            <p:cNvSpPr/>
            <p:nvPr/>
          </p:nvSpPr>
          <p:spPr>
            <a:xfrm>
              <a:off x="6025688" y="1477026"/>
              <a:ext cx="20157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 algn="ctr" rtl="0">
                <a:lnSpc>
                  <a:spcPct val="115000"/>
                </a:lnSpc>
                <a:spcBef>
                  <a:spcPts val="0"/>
                </a:spcBef>
                <a:buNone/>
              </a:pPr>
              <a:r>
                <a:rPr lang="en-US" sz="1600" b="1" dirty="0" err="1">
                  <a:solidFill>
                    <a:srgbClr val="00206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QVHelper</a:t>
              </a:r>
              <a:endParaRPr lang="en-US" sz="1600" b="1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ct val="100000"/>
                <a:buFont typeface="Arial"/>
                <a:buNone/>
              </a:pPr>
              <a:r>
                <a:rPr lang="en-US" sz="1800" b="1" i="0" u="none" strike="noStrike" cap="none" dirty="0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播放器整合</a:t>
              </a:r>
            </a:p>
          </p:txBody>
        </p:sp>
        <p:sp>
          <p:nvSpPr>
            <p:cNvPr id="769" name="Shape 769"/>
            <p:cNvSpPr/>
            <p:nvPr/>
          </p:nvSpPr>
          <p:spPr>
            <a:xfrm>
              <a:off x="6143636" y="2119968"/>
              <a:ext cx="1857300" cy="492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825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1300" b="1" i="0" u="none" strike="noStrike" cap="none" dirty="0" err="1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廣泛支援各種媒體串流播放</a:t>
              </a:r>
              <a:endParaRPr lang="en-US" sz="13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770" name="Shape 770"/>
          <p:cNvGrpSpPr/>
          <p:nvPr/>
        </p:nvGrpSpPr>
        <p:grpSpPr>
          <a:xfrm>
            <a:off x="6091002" y="3416883"/>
            <a:ext cx="2143068" cy="1204608"/>
            <a:chOff x="6000760" y="3273988"/>
            <a:chExt cx="2214600" cy="1204608"/>
          </a:xfrm>
        </p:grpSpPr>
        <p:sp>
          <p:nvSpPr>
            <p:cNvPr id="771" name="Shape 771"/>
            <p:cNvSpPr/>
            <p:nvPr/>
          </p:nvSpPr>
          <p:spPr>
            <a:xfrm>
              <a:off x="6000760" y="3273988"/>
              <a:ext cx="22146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ct val="100000"/>
                <a:buFont typeface="Arial"/>
                <a:buNone/>
              </a:pPr>
              <a:r>
                <a:rPr lang="en-US" sz="1800" b="1" i="0" u="none" strike="noStrike" cap="none" dirty="0" err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Qboost</a:t>
              </a:r>
              <a:r>
                <a:rPr lang="en-US" sz="1800" b="1" i="0" u="none" strike="noStrike" cap="none" dirty="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</a:p>
          </p:txBody>
        </p:sp>
        <p:sp>
          <p:nvSpPr>
            <p:cNvPr id="772" name="Shape 772"/>
            <p:cNvSpPr/>
            <p:nvPr/>
          </p:nvSpPr>
          <p:spPr>
            <a:xfrm>
              <a:off x="6074578" y="3786196"/>
              <a:ext cx="2067000" cy="692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 rtl="0">
                <a:lnSpc>
                  <a:spcPct val="115000"/>
                </a:lnSpc>
                <a:spcBef>
                  <a:spcPts val="0"/>
                </a:spcBef>
                <a:buNone/>
              </a:pPr>
              <a:r>
                <a:rPr lang="en-US" sz="1200" b="1" dirty="0" err="1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讓QTS充分發揮的效能優化與加速功能</a:t>
              </a:r>
              <a:endParaRPr lang="en-US" sz="12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773" name="Shape 773"/>
          <p:cNvSpPr/>
          <p:nvPr/>
        </p:nvSpPr>
        <p:spPr>
          <a:xfrm>
            <a:off x="822784" y="3261865"/>
            <a:ext cx="2015700" cy="642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lang="en-US" sz="1800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儲存與快照總管</a:t>
            </a:r>
          </a:p>
        </p:txBody>
      </p:sp>
      <p:sp>
        <p:nvSpPr>
          <p:cNvPr id="774" name="Shape 774"/>
          <p:cNvSpPr/>
          <p:nvPr/>
        </p:nvSpPr>
        <p:spPr>
          <a:xfrm>
            <a:off x="857196" y="3904807"/>
            <a:ext cx="2036100" cy="692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1300" b="1" i="0" u="none" strike="noStrike" cap="none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入門級</a:t>
            </a:r>
            <a:r>
              <a:rPr lang="en-US" sz="13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ARM </a:t>
            </a:r>
            <a:r>
              <a:rPr lang="en-US" sz="1300" b="1" i="0" u="none" strike="noStrike" cap="none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架構</a:t>
            </a:r>
            <a:r>
              <a:rPr lang="en-US" sz="13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NAS </a:t>
            </a:r>
            <a:r>
              <a:rPr lang="en-US" sz="1300" b="1" i="0" u="none" strike="noStrike" cap="none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也提供進階的儲存管理與快照功能</a:t>
            </a:r>
            <a:endParaRPr lang="en-US" sz="1300" b="1" i="0" u="none" strike="noStrike" cap="none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Shape 98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i="0" u="none" strike="noStrike" cap="none" dirty="0" err="1">
                <a:solidFill>
                  <a:srgbClr val="002060"/>
                </a:solidFill>
              </a:rPr>
              <a:t>備份到遠端NAS的快照，可以直接透過File</a:t>
            </a:r>
            <a:r>
              <a:rPr lang="en-US" sz="2000" b="1" i="0" u="none" strike="noStrike" cap="none" dirty="0">
                <a:solidFill>
                  <a:srgbClr val="002060"/>
                </a:solidFill>
              </a:rPr>
              <a:t> </a:t>
            </a:r>
            <a:r>
              <a:rPr lang="en-US" sz="2000" b="1" i="0" u="none" strike="noStrike" cap="none" dirty="0" err="1">
                <a:solidFill>
                  <a:srgbClr val="002060"/>
                </a:solidFill>
              </a:rPr>
              <a:t>Station</a:t>
            </a:r>
            <a:r>
              <a:rPr lang="en-US" sz="2000" b="1" i="0" u="none" strike="noStrike" cap="none" dirty="0" err="1" smtClean="0">
                <a:solidFill>
                  <a:srgbClr val="002060"/>
                </a:solidFill>
              </a:rPr>
              <a:t>瀏覽</a:t>
            </a:r>
            <a:endParaRPr lang="en-US" sz="2000" b="1" i="0" u="none" strike="noStrike" cap="none" dirty="0">
              <a:solidFill>
                <a:srgbClr val="002060"/>
              </a:solidFill>
            </a:endParaRPr>
          </a:p>
          <a:p>
            <a:pPr marL="285750" lvl="0" indent="-285750">
              <a:spcBef>
                <a:spcPts val="0"/>
              </a:spcBef>
              <a:buFont typeface="Arial"/>
              <a:buChar char="•"/>
            </a:pPr>
            <a:r>
              <a:rPr lang="en-US" sz="1800" dirty="0" err="1" smtClean="0"/>
              <a:t>備份的快照將同樣依</a:t>
            </a:r>
            <a:r>
              <a:rPr lang="en-US" sz="1800" i="0" u="none" strike="noStrike" cap="none" dirty="0" err="1" smtClean="0">
                <a:solidFill>
                  <a:srgbClr val="262626"/>
                </a:solidFill>
              </a:rPr>
              <a:t>時間</a:t>
            </a:r>
            <a:r>
              <a:rPr lang="zh-TW" altLang="en-US" sz="1800" dirty="0" smtClean="0"/>
              <a:t>排序，以</a:t>
            </a:r>
            <a:r>
              <a:rPr lang="en-US" sz="1800" i="0" u="none" strike="noStrike" cap="none" dirty="0" err="1" smtClean="0">
                <a:solidFill>
                  <a:srgbClr val="262626"/>
                </a:solidFill>
              </a:rPr>
              <a:t>目錄方式呈現</a:t>
            </a:r>
            <a:r>
              <a:rPr lang="en-US" sz="1800" i="0" u="none" strike="noStrike" cap="none" dirty="0" err="1">
                <a:solidFill>
                  <a:srgbClr val="262626"/>
                </a:solidFill>
              </a:rPr>
              <a:t>，如同本地目錄</a:t>
            </a:r>
            <a:endParaRPr lang="en-US" sz="1800" i="0" u="none" strike="noStrike" cap="none" dirty="0">
              <a:solidFill>
                <a:srgbClr val="262626"/>
              </a:solidFill>
            </a:endParaRPr>
          </a:p>
          <a:p>
            <a:pPr marL="2857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sz="1800" i="0" u="none" strike="noStrike" cap="none" dirty="0" smtClean="0">
                <a:solidFill>
                  <a:srgbClr val="262626"/>
                </a:solidFill>
              </a:rPr>
              <a:t>可以</a:t>
            </a:r>
            <a:r>
              <a:rPr lang="en-US" sz="1800" i="0" u="none" strike="noStrike" cap="none" dirty="0">
                <a:solidFill>
                  <a:srgbClr val="262626"/>
                </a:solidFill>
              </a:rPr>
              <a:t>在遠端直接還原檔案或將檔案複製到其他地方</a:t>
            </a:r>
          </a:p>
          <a:p>
            <a:pPr marL="342900" marR="0" lvl="0" indent="-342900" algn="l" rtl="0">
              <a:spcBef>
                <a:spcPts val="400"/>
              </a:spcBef>
              <a:buClr>
                <a:srgbClr val="262626"/>
              </a:buClr>
              <a:buSzPct val="100000"/>
              <a:buFont typeface="Arial"/>
              <a:buNone/>
            </a:pPr>
            <a:endParaRPr sz="2000" i="0" u="none" strike="noStrike" cap="none" dirty="0">
              <a:solidFill>
                <a:srgbClr val="262626"/>
              </a:solidFill>
            </a:endParaRPr>
          </a:p>
        </p:txBody>
      </p:sp>
      <p:sp>
        <p:nvSpPr>
          <p:cNvPr id="980" name="Shape 98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i="0" u="none" strike="noStrike" cap="none">
                <a:solidFill>
                  <a:srgbClr val="002060"/>
                </a:solidFill>
              </a:rPr>
              <a:t>在備份端NAS直接瀏覽快照保險庫的檔案</a:t>
            </a:r>
          </a:p>
        </p:txBody>
      </p:sp>
      <p:sp>
        <p:nvSpPr>
          <p:cNvPr id="982" name="Shape 982"/>
          <p:cNvSpPr/>
          <p:nvPr/>
        </p:nvSpPr>
        <p:spPr>
          <a:xfrm>
            <a:off x="2786050" y="3643319"/>
            <a:ext cx="484500" cy="48450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3" name="Shape 98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005315" y="2289394"/>
            <a:ext cx="4713494" cy="270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Shape 988"/>
          <p:cNvSpPr/>
          <p:nvPr/>
        </p:nvSpPr>
        <p:spPr>
          <a:xfrm>
            <a:off x="-48126" y="1942186"/>
            <a:ext cx="9286800" cy="17145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Shape 989"/>
          <p:cNvSpPr txBox="1"/>
          <p:nvPr/>
        </p:nvSpPr>
        <p:spPr>
          <a:xfrm>
            <a:off x="598311" y="2268129"/>
            <a:ext cx="8071555" cy="111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304800">
              <a:buClr>
                <a:srgbClr val="002060"/>
              </a:buClr>
              <a:buSzPct val="133333"/>
            </a:pPr>
            <a:r>
              <a:rPr lang="en-US" sz="3600" b="1" i="0" u="none" strike="noStrike" cap="none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Demo</a:t>
            </a:r>
            <a:r>
              <a:rPr lang="zh-TW" altLang="en-US" sz="3600" dirty="0" smtClean="0"/>
              <a:t>：</a:t>
            </a:r>
            <a:r>
              <a:rPr lang="en-US" sz="36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使用快照來使</a:t>
            </a:r>
            <a:r>
              <a:rPr lang="zh-TW" altLang="en-US" sz="3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3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珍貴資料</a:t>
            </a:r>
            <a:r>
              <a:rPr lang="zh-TW" altLang="en-US" sz="3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en-US" sz="36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33333"/>
              <a:buFont typeface="Arial"/>
              <a:buNone/>
            </a:pPr>
            <a:r>
              <a:rPr lang="zh-TW" altLang="en-US" sz="3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               </a:t>
            </a:r>
            <a:r>
              <a:rPr lang="en-US" sz="36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免受勒索軟體威脅</a:t>
            </a:r>
            <a:endParaRPr lang="en-US" sz="36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Shape 1328"/>
          <p:cNvSpPr/>
          <p:nvPr/>
        </p:nvSpPr>
        <p:spPr>
          <a:xfrm>
            <a:off x="-99023" y="1928809"/>
            <a:ext cx="9324900" cy="183300"/>
          </a:xfrm>
          <a:prstGeom prst="rect">
            <a:avLst/>
          </a:prstGeom>
          <a:gradFill>
            <a:gsLst>
              <a:gs pos="0">
                <a:srgbClr val="0F243E">
                  <a:alpha val="2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hape 1329"/>
          <p:cNvSpPr/>
          <p:nvPr/>
        </p:nvSpPr>
        <p:spPr>
          <a:xfrm rot="10800000" flipH="1">
            <a:off x="-71469" y="3469619"/>
            <a:ext cx="9324900" cy="173700"/>
          </a:xfrm>
          <a:prstGeom prst="rect">
            <a:avLst/>
          </a:prstGeom>
          <a:gradFill>
            <a:gsLst>
              <a:gs pos="0">
                <a:srgbClr val="0F243E">
                  <a:alpha val="2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Shape 1000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 </a:t>
            </a: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997" name="Shape 997"/>
          <p:cNvPicPr preferRelativeResize="0"/>
          <p:nvPr/>
        </p:nvPicPr>
        <p:blipFill rotWithShape="1">
          <a:blip r:embed="rId3">
            <a:alphaModFix/>
          </a:blip>
          <a:srcRect r="25964"/>
          <a:stretch/>
        </p:blipFill>
        <p:spPr>
          <a:xfrm>
            <a:off x="2403600" y="-45600"/>
            <a:ext cx="6769800" cy="5189100"/>
          </a:xfrm>
          <a:prstGeom prst="rect">
            <a:avLst/>
          </a:prstGeom>
          <a:noFill/>
          <a:ln>
            <a:noFill/>
          </a:ln>
        </p:spPr>
      </p:pic>
      <p:sp>
        <p:nvSpPr>
          <p:cNvPr id="998" name="Shape 998"/>
          <p:cNvSpPr/>
          <p:nvPr/>
        </p:nvSpPr>
        <p:spPr>
          <a:xfrm>
            <a:off x="2403600" y="2751665"/>
            <a:ext cx="6772500" cy="14067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4200">
              <a:solidFill>
                <a:srgbClr val="161D9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99" name="Shape 999"/>
          <p:cNvSpPr txBox="1"/>
          <p:nvPr/>
        </p:nvSpPr>
        <p:spPr>
          <a:xfrm>
            <a:off x="2698350" y="2792490"/>
            <a:ext cx="6337200" cy="136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000" b="1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您的挑戰，我們解決: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3600" b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昂貴的SSD，發揮效益最重要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Shape 100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2000" b="1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自動將冷熱資料在</a:t>
            </a:r>
            <a:br>
              <a:rPr lang="en-US" sz="2000" b="1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2000" b="1" i="0" u="none" strike="noStrike" cap="none" dirty="0" err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SSD與HDD層間移動</a:t>
            </a:r>
            <a:r>
              <a:rPr lang="en-US" sz="2000" b="1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sz="2000" b="1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lang="en-US" sz="2000" b="1" i="0" u="none" strike="noStrike" cap="none" dirty="0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R="0" lvl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2000" b="1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不因記憶體量限制</a:t>
            </a:r>
            <a:br>
              <a:rPr lang="en-US" sz="2000" b="1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2000" b="1" i="0" u="none" strike="noStrike" cap="none" dirty="0" err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SSD加速容量</a:t>
            </a:r>
            <a:endParaRPr lang="en-US" sz="2000" b="1" i="0" u="none" strike="noStrike" cap="none" dirty="0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08" name="Shape 100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自動分層兼具高效能與大容量</a:t>
            </a:r>
          </a:p>
        </p:txBody>
      </p:sp>
      <p:grpSp>
        <p:nvGrpSpPr>
          <p:cNvPr id="1009" name="Shape 1009"/>
          <p:cNvGrpSpPr/>
          <p:nvPr/>
        </p:nvGrpSpPr>
        <p:grpSpPr>
          <a:xfrm>
            <a:off x="3189975" y="1085850"/>
            <a:ext cx="5910300" cy="3791338"/>
            <a:chOff x="1545025" y="2929875"/>
            <a:chExt cx="5910300" cy="3791338"/>
          </a:xfrm>
        </p:grpSpPr>
        <p:sp>
          <p:nvSpPr>
            <p:cNvPr id="1010" name="Shape 1010"/>
            <p:cNvSpPr/>
            <p:nvPr/>
          </p:nvSpPr>
          <p:spPr>
            <a:xfrm>
              <a:off x="4483508" y="3275113"/>
              <a:ext cx="178200" cy="3231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50" tIns="34275" rIns="68550" bIns="34275" anchor="t" anchorCtr="0">
              <a:noAutofit/>
            </a:bodyPr>
            <a:lstStyle/>
            <a:p>
              <a:pPr marL="0" marR="0" lvl="0" indent="-1746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en-US"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</a:p>
          </p:txBody>
        </p:sp>
        <p:pic>
          <p:nvPicPr>
            <p:cNvPr id="1011" name="Shape 1011" descr="1_Qtier-01-01.png"/>
            <p:cNvPicPr preferRelativeResize="0"/>
            <p:nvPr/>
          </p:nvPicPr>
          <p:blipFill rotWithShape="1">
            <a:blip r:embed="rId3">
              <a:alphaModFix/>
            </a:blip>
            <a:srcRect t="3513" b="3523"/>
            <a:stretch/>
          </p:blipFill>
          <p:spPr>
            <a:xfrm>
              <a:off x="1545025" y="2929875"/>
              <a:ext cx="5770222" cy="37913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2" name="Shape 1012"/>
            <p:cNvSpPr txBox="1"/>
            <p:nvPr/>
          </p:nvSpPr>
          <p:spPr>
            <a:xfrm>
              <a:off x="1826450" y="3209400"/>
              <a:ext cx="1416600" cy="20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76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ct val="100000"/>
                <a:buFont typeface="Arial"/>
                <a:buNone/>
              </a:pPr>
              <a:r>
                <a:rPr lang="en-US" sz="1200" b="1" i="0" u="none" strike="noStrike" cap="none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熱資料</a:t>
              </a:r>
            </a:p>
          </p:txBody>
        </p:sp>
        <p:sp>
          <p:nvSpPr>
            <p:cNvPr id="1013" name="Shape 1013"/>
            <p:cNvSpPr txBox="1"/>
            <p:nvPr/>
          </p:nvSpPr>
          <p:spPr>
            <a:xfrm>
              <a:off x="1826450" y="3403500"/>
              <a:ext cx="1416600" cy="20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76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ct val="100000"/>
                <a:buFont typeface="Arial"/>
                <a:buNone/>
              </a:pPr>
              <a:r>
                <a:rPr lang="en-US" sz="1200" b="1" i="0" u="none" strike="noStrike" cap="none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暖資料</a:t>
              </a:r>
            </a:p>
          </p:txBody>
        </p:sp>
        <p:sp>
          <p:nvSpPr>
            <p:cNvPr id="1014" name="Shape 1014"/>
            <p:cNvSpPr txBox="1"/>
            <p:nvPr/>
          </p:nvSpPr>
          <p:spPr>
            <a:xfrm>
              <a:off x="1826450" y="3605675"/>
              <a:ext cx="1416600" cy="20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76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ct val="100000"/>
                <a:buFont typeface="Arial"/>
                <a:buNone/>
              </a:pPr>
              <a:r>
                <a:rPr lang="en-US" sz="1200" b="1" i="0" u="none" strike="noStrike" cap="none" dirty="0" err="1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冷資料</a:t>
              </a:r>
              <a:endParaRPr lang="en-US" sz="12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015" name="Shape 1015"/>
            <p:cNvSpPr txBox="1"/>
            <p:nvPr/>
          </p:nvSpPr>
          <p:spPr>
            <a:xfrm>
              <a:off x="2172950" y="4193975"/>
              <a:ext cx="1663800" cy="362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76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ct val="100000"/>
                <a:buFont typeface="Arial"/>
                <a:buNone/>
              </a:pPr>
              <a:r>
                <a:rPr lang="en-US" sz="1200" b="1" i="0" u="none" strike="noStrike" cap="none" dirty="0" err="1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資料存取行為改變</a:t>
              </a:r>
              <a:endParaRPr lang="en-US" sz="12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016" name="Shape 1016"/>
            <p:cNvSpPr txBox="1"/>
            <p:nvPr/>
          </p:nvSpPr>
          <p:spPr>
            <a:xfrm>
              <a:off x="3914249" y="3117774"/>
              <a:ext cx="1939800" cy="318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76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ct val="100000"/>
                <a:buFont typeface="Arial"/>
                <a:buNone/>
              </a:pPr>
              <a:r>
                <a:rPr lang="en-US" sz="1200" b="1" i="0" u="none" strike="noStrike" cap="none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分層前</a:t>
              </a:r>
            </a:p>
            <a:p>
              <a:pPr marL="0" marR="0" lvl="0" indent="-571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ct val="100000"/>
                <a:buFont typeface="Arial"/>
                <a:buNone/>
              </a:pPr>
              <a:r>
                <a:rPr lang="en-US" sz="900" b="1" i="0" u="none" strike="noStrike" cap="none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頻繁存取資料效能未優化</a:t>
              </a:r>
            </a:p>
          </p:txBody>
        </p:sp>
        <p:sp>
          <p:nvSpPr>
            <p:cNvPr id="1017" name="Shape 1017"/>
            <p:cNvSpPr txBox="1"/>
            <p:nvPr/>
          </p:nvSpPr>
          <p:spPr>
            <a:xfrm>
              <a:off x="5853925" y="4236600"/>
              <a:ext cx="1601400" cy="267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76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ct val="100000"/>
                <a:buFont typeface="Arial"/>
                <a:buNone/>
              </a:pPr>
              <a:r>
                <a:rPr lang="en-US" sz="1200" b="1" i="0" u="none" strike="noStrike" cap="none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開始分層</a:t>
              </a:r>
            </a:p>
          </p:txBody>
        </p:sp>
        <p:sp>
          <p:nvSpPr>
            <p:cNvPr id="1018" name="Shape 1018"/>
            <p:cNvSpPr txBox="1"/>
            <p:nvPr/>
          </p:nvSpPr>
          <p:spPr>
            <a:xfrm>
              <a:off x="3914249" y="5625885"/>
              <a:ext cx="1555800" cy="413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76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ct val="100000"/>
                <a:buFont typeface="Arial"/>
                <a:buNone/>
              </a:pPr>
              <a:r>
                <a:rPr lang="en-US" sz="1200" b="1" i="0" u="none" strike="noStrike" cap="none" dirty="0" err="1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分層後</a:t>
              </a:r>
              <a:endParaRPr lang="en-US" sz="12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  <a:p>
              <a:pPr marL="0" marR="0" lvl="0" indent="-571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ct val="100000"/>
                <a:buFont typeface="Arial"/>
                <a:buNone/>
              </a:pPr>
              <a:r>
                <a:rPr lang="en-US" sz="900" b="1" i="0" u="none" strike="noStrike" cap="none" dirty="0" err="1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頻繁存取資料效能已優化</a:t>
              </a:r>
              <a:endParaRPr lang="en-US" sz="9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1019" name="Shape 1019"/>
            <p:cNvSpPr txBox="1"/>
            <p:nvPr/>
          </p:nvSpPr>
          <p:spPr>
            <a:xfrm>
              <a:off x="3702700" y="4671300"/>
              <a:ext cx="1601400" cy="439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152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ct val="100000"/>
                <a:buFont typeface="Arial"/>
                <a:buNone/>
              </a:pPr>
              <a:r>
                <a:rPr lang="en-US" sz="2400" b="1" i="0" u="none" strike="noStrike" cap="none" dirty="0" err="1">
                  <a:solidFill>
                    <a:srgbClr val="262626"/>
                  </a:solidFill>
                  <a:latin typeface="+mj-lt"/>
                  <a:ea typeface="微軟正黑體" pitchFamily="34" charset="-120"/>
                  <a:sym typeface="Arial"/>
                </a:rPr>
                <a:t>Qtier</a:t>
              </a:r>
              <a:r>
                <a:rPr lang="en-US" sz="2400" b="0" i="0" u="none" strike="noStrike" cap="none" dirty="0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 </a:t>
              </a:r>
            </a:p>
            <a:p>
              <a:pPr marL="0" marR="0" lvl="0" indent="-1016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ct val="100000"/>
                <a:buFont typeface="Arial"/>
                <a:buNone/>
              </a:pPr>
              <a:r>
                <a:rPr lang="en-US" sz="1600" b="1" i="0" u="none" strike="noStrike" cap="none" dirty="0" err="1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引擎</a:t>
              </a:r>
              <a:endParaRPr lang="en-US" sz="16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Shape 10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lang="en-US" sz="3600" b="1" i="0" u="none" strike="noStrike" cap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Qtier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2.0</a:t>
            </a:r>
            <a:r>
              <a:rPr lang="en-US" sz="3600" b="1" i="0" u="none" strike="noStrike" cap="none" baseline="300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™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就是取代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SSD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快取</a:t>
            </a:r>
            <a:endParaRPr lang="en-US" sz="3600" b="1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1025" name="Shape 1025"/>
          <p:cNvSpPr/>
          <p:nvPr/>
        </p:nvSpPr>
        <p:spPr>
          <a:xfrm>
            <a:off x="230540" y="1517281"/>
            <a:ext cx="3798900" cy="1216800"/>
          </a:xfrm>
          <a:prstGeom prst="roundRect">
            <a:avLst>
              <a:gd name="adj" fmla="val 14518"/>
            </a:avLst>
          </a:prstGeom>
          <a:solidFill>
            <a:srgbClr val="EAF1DD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Shape 1026"/>
          <p:cNvSpPr/>
          <p:nvPr/>
        </p:nvSpPr>
        <p:spPr>
          <a:xfrm>
            <a:off x="4391540" y="2398442"/>
            <a:ext cx="485400" cy="323700"/>
          </a:xfrm>
          <a:prstGeom prst="rect">
            <a:avLst/>
          </a:prstGeom>
          <a:gradFill>
            <a:gsLst>
              <a:gs pos="0">
                <a:srgbClr val="3E7FCD"/>
              </a:gs>
              <a:gs pos="100000">
                <a:srgbClr val="96C0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Shape 1027"/>
          <p:cNvSpPr/>
          <p:nvPr/>
        </p:nvSpPr>
        <p:spPr>
          <a:xfrm>
            <a:off x="6889679" y="2135223"/>
            <a:ext cx="485400" cy="1718100"/>
          </a:xfrm>
          <a:prstGeom prst="rect">
            <a:avLst/>
          </a:prstGeom>
          <a:gradFill>
            <a:gsLst>
              <a:gs pos="0">
                <a:srgbClr val="38B6D8"/>
              </a:gs>
              <a:gs pos="100000">
                <a:srgbClr val="91ECFF"/>
              </a:gs>
            </a:gsLst>
            <a:lin ang="16200038" scaled="0"/>
          </a:gradFill>
          <a:ln w="9525" cap="flat" cmpd="sng">
            <a:solidFill>
              <a:srgbClr val="45A9C4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Shape 1028"/>
          <p:cNvSpPr/>
          <p:nvPr/>
        </p:nvSpPr>
        <p:spPr>
          <a:xfrm>
            <a:off x="6889685" y="2135223"/>
            <a:ext cx="485400" cy="263100"/>
          </a:xfrm>
          <a:prstGeom prst="rect">
            <a:avLst/>
          </a:prstGeom>
          <a:gradFill>
            <a:gsLst>
              <a:gs pos="0">
                <a:srgbClr val="3E7FCD"/>
              </a:gs>
              <a:gs pos="100000">
                <a:srgbClr val="96C0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Shape 1029"/>
          <p:cNvSpPr txBox="1"/>
          <p:nvPr/>
        </p:nvSpPr>
        <p:spPr>
          <a:xfrm>
            <a:off x="4286248" y="3853307"/>
            <a:ext cx="1557300" cy="27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114300" marR="0" lvl="0" indent="-88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1400" b="0" i="0" u="none" strike="noStrike" cap="none">
                <a:solidFill>
                  <a:srgbClr val="04498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SSD</a:t>
            </a:r>
            <a:r>
              <a:rPr lang="en-US" sz="1400" b="1" i="0" u="none" strike="noStrike" cap="none">
                <a:solidFill>
                  <a:srgbClr val="04498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快取加速</a:t>
            </a:r>
          </a:p>
        </p:txBody>
      </p:sp>
      <p:cxnSp>
        <p:nvCxnSpPr>
          <p:cNvPr id="1030" name="Shape 1030"/>
          <p:cNvCxnSpPr/>
          <p:nvPr/>
        </p:nvCxnSpPr>
        <p:spPr>
          <a:xfrm rot="10800000" flipH="1">
            <a:off x="7692436" y="2119148"/>
            <a:ext cx="1800" cy="1720500"/>
          </a:xfrm>
          <a:prstGeom prst="straightConnector1">
            <a:avLst/>
          </a:prstGeom>
          <a:noFill/>
          <a:ln w="19050" cap="flat" cmpd="sng">
            <a:solidFill>
              <a:srgbClr val="0C0C0C"/>
            </a:solidFill>
            <a:prstDash val="dash"/>
            <a:round/>
            <a:headEnd type="stealth" w="lg" len="lg"/>
            <a:tailEnd type="stealth" w="lg" len="lg"/>
          </a:ln>
        </p:spPr>
      </p:cxnSp>
      <p:cxnSp>
        <p:nvCxnSpPr>
          <p:cNvPr id="1031" name="Shape 1031"/>
          <p:cNvCxnSpPr/>
          <p:nvPr/>
        </p:nvCxnSpPr>
        <p:spPr>
          <a:xfrm>
            <a:off x="4350933" y="2398487"/>
            <a:ext cx="15162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32" name="Shape 1032"/>
          <p:cNvSpPr/>
          <p:nvPr/>
        </p:nvSpPr>
        <p:spPr>
          <a:xfrm>
            <a:off x="4351002" y="1271950"/>
            <a:ext cx="3650400" cy="404700"/>
          </a:xfrm>
          <a:prstGeom prst="rect">
            <a:avLst/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38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Shape 1033"/>
          <p:cNvSpPr/>
          <p:nvPr/>
        </p:nvSpPr>
        <p:spPr>
          <a:xfrm>
            <a:off x="5015707" y="2398448"/>
            <a:ext cx="485400" cy="1441200"/>
          </a:xfrm>
          <a:prstGeom prst="rect">
            <a:avLst/>
          </a:prstGeom>
          <a:gradFill>
            <a:gsLst>
              <a:gs pos="0">
                <a:srgbClr val="38B6D8"/>
              </a:gs>
              <a:gs pos="100000">
                <a:srgbClr val="91ECFF"/>
              </a:gs>
            </a:gsLst>
            <a:lin ang="16200038" scaled="0"/>
          </a:gradFill>
          <a:ln w="9525" cap="flat" cmpd="sng">
            <a:solidFill>
              <a:srgbClr val="45A9C4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34" name="Shape 1034"/>
          <p:cNvCxnSpPr/>
          <p:nvPr/>
        </p:nvCxnSpPr>
        <p:spPr>
          <a:xfrm rot="10800000">
            <a:off x="4614032" y="1795900"/>
            <a:ext cx="0" cy="5640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035" name="Shape 1035"/>
          <p:cNvCxnSpPr/>
          <p:nvPr/>
        </p:nvCxnSpPr>
        <p:spPr>
          <a:xfrm>
            <a:off x="4783528" y="1797692"/>
            <a:ext cx="0" cy="5604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036" name="Shape 1036"/>
          <p:cNvCxnSpPr/>
          <p:nvPr/>
        </p:nvCxnSpPr>
        <p:spPr>
          <a:xfrm flipH="1">
            <a:off x="4793165" y="2493139"/>
            <a:ext cx="323400" cy="48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1037" name="Shape 1037"/>
          <p:cNvCxnSpPr/>
          <p:nvPr/>
        </p:nvCxnSpPr>
        <p:spPr>
          <a:xfrm rot="10800000">
            <a:off x="5639888" y="2425005"/>
            <a:ext cx="0" cy="1428300"/>
          </a:xfrm>
          <a:prstGeom prst="straightConnector1">
            <a:avLst/>
          </a:prstGeom>
          <a:noFill/>
          <a:ln w="19050" cap="flat" cmpd="sng">
            <a:solidFill>
              <a:srgbClr val="0C0C0C"/>
            </a:solidFill>
            <a:prstDash val="dash"/>
            <a:round/>
            <a:headEnd type="stealth" w="lg" len="lg"/>
            <a:tailEnd type="stealth" w="lg" len="lg"/>
          </a:ln>
        </p:spPr>
      </p:cxnSp>
      <p:cxnSp>
        <p:nvCxnSpPr>
          <p:cNvPr id="1038" name="Shape 1038"/>
          <p:cNvCxnSpPr/>
          <p:nvPr/>
        </p:nvCxnSpPr>
        <p:spPr>
          <a:xfrm>
            <a:off x="4350933" y="3854242"/>
            <a:ext cx="15573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039" name="Shape 1039"/>
          <p:cNvCxnSpPr/>
          <p:nvPr/>
        </p:nvCxnSpPr>
        <p:spPr>
          <a:xfrm rot="10800000">
            <a:off x="6485448" y="1757350"/>
            <a:ext cx="0" cy="1088400"/>
          </a:xfrm>
          <a:prstGeom prst="straightConnector1">
            <a:avLst/>
          </a:prstGeom>
          <a:noFill/>
          <a:ln w="38100" cap="flat" cmpd="sng">
            <a:solidFill>
              <a:srgbClr val="E36C09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040" name="Shape 1040"/>
          <p:cNvSpPr txBox="1"/>
          <p:nvPr/>
        </p:nvSpPr>
        <p:spPr>
          <a:xfrm>
            <a:off x="4350920" y="1352810"/>
            <a:ext cx="3650700" cy="235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114300" marR="0" lvl="0" indent="-2857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1800" b="1" i="0" u="none" strike="noStrike" cap="none" dirty="0" err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應用層</a:t>
            </a:r>
            <a:endParaRPr lang="en-US" sz="1800" b="1" i="0" u="none" strike="noStrike" cap="none" dirty="0">
              <a:solidFill>
                <a:srgbClr val="262626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041" name="Shape 1041"/>
          <p:cNvSpPr txBox="1"/>
          <p:nvPr/>
        </p:nvSpPr>
        <p:spPr>
          <a:xfrm>
            <a:off x="6116396" y="3853306"/>
            <a:ext cx="1820400" cy="27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114300" marR="0" lvl="0" indent="-88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1400" b="0" i="0" u="none" strike="noStrike" cap="none">
                <a:solidFill>
                  <a:srgbClr val="04498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Qtier 2.0 </a:t>
            </a:r>
            <a:r>
              <a:rPr lang="en-US" sz="1400" b="1" i="0" u="none" strike="noStrike" cap="none">
                <a:solidFill>
                  <a:srgbClr val="04498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自動分層</a:t>
            </a:r>
          </a:p>
        </p:txBody>
      </p:sp>
      <p:cxnSp>
        <p:nvCxnSpPr>
          <p:cNvPr id="1042" name="Shape 1042"/>
          <p:cNvCxnSpPr/>
          <p:nvPr/>
        </p:nvCxnSpPr>
        <p:spPr>
          <a:xfrm>
            <a:off x="6279360" y="2398487"/>
            <a:ext cx="16395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043" name="Shape 1043"/>
          <p:cNvCxnSpPr/>
          <p:nvPr/>
        </p:nvCxnSpPr>
        <p:spPr>
          <a:xfrm>
            <a:off x="6279360" y="2121903"/>
            <a:ext cx="16395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044" name="Shape 1044"/>
          <p:cNvCxnSpPr/>
          <p:nvPr/>
        </p:nvCxnSpPr>
        <p:spPr>
          <a:xfrm>
            <a:off x="6317590" y="3854242"/>
            <a:ext cx="16839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045" name="Shape 1045"/>
          <p:cNvCxnSpPr/>
          <p:nvPr/>
        </p:nvCxnSpPr>
        <p:spPr>
          <a:xfrm>
            <a:off x="4836657" y="2662175"/>
            <a:ext cx="2949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1046" name="Shape 1046"/>
          <p:cNvCxnSpPr/>
          <p:nvPr/>
        </p:nvCxnSpPr>
        <p:spPr>
          <a:xfrm rot="10800000">
            <a:off x="7027648" y="1747676"/>
            <a:ext cx="0" cy="3102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047" name="Shape 1047"/>
          <p:cNvCxnSpPr/>
          <p:nvPr/>
        </p:nvCxnSpPr>
        <p:spPr>
          <a:xfrm>
            <a:off x="7228198" y="1748470"/>
            <a:ext cx="0" cy="3084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048" name="Shape 1048"/>
          <p:cNvCxnSpPr/>
          <p:nvPr/>
        </p:nvCxnSpPr>
        <p:spPr>
          <a:xfrm>
            <a:off x="6476648" y="2831575"/>
            <a:ext cx="385200" cy="0"/>
          </a:xfrm>
          <a:prstGeom prst="straightConnector1">
            <a:avLst/>
          </a:prstGeom>
          <a:noFill/>
          <a:ln w="38100" cap="flat" cmpd="sng">
            <a:solidFill>
              <a:srgbClr val="E36C09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grpSp>
        <p:nvGrpSpPr>
          <p:cNvPr id="1049" name="Shape 1049"/>
          <p:cNvGrpSpPr/>
          <p:nvPr/>
        </p:nvGrpSpPr>
        <p:grpSpPr>
          <a:xfrm>
            <a:off x="5223632" y="1795900"/>
            <a:ext cx="177593" cy="564000"/>
            <a:chOff x="5101975" y="1872100"/>
            <a:chExt cx="177593" cy="564000"/>
          </a:xfrm>
        </p:grpSpPr>
        <p:cxnSp>
          <p:nvCxnSpPr>
            <p:cNvPr id="1050" name="Shape 1050"/>
            <p:cNvCxnSpPr/>
            <p:nvPr/>
          </p:nvCxnSpPr>
          <p:spPr>
            <a:xfrm rot="10800000">
              <a:off x="5101975" y="1872100"/>
              <a:ext cx="0" cy="564000"/>
            </a:xfrm>
            <a:prstGeom prst="straightConnector1">
              <a:avLst/>
            </a:prstGeom>
            <a:noFill/>
            <a:ln w="38100" cap="flat" cmpd="sng">
              <a:solidFill>
                <a:srgbClr val="E36C09"/>
              </a:solidFill>
              <a:prstDash val="solid"/>
              <a:round/>
              <a:headEnd type="none" w="med" len="med"/>
              <a:tailEnd type="stealth" w="lg" len="lg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051" name="Shape 1051"/>
            <p:cNvCxnSpPr/>
            <p:nvPr/>
          </p:nvCxnSpPr>
          <p:spPr>
            <a:xfrm>
              <a:off x="5279568" y="1873892"/>
              <a:ext cx="0" cy="560400"/>
            </a:xfrm>
            <a:prstGeom prst="straightConnector1">
              <a:avLst/>
            </a:prstGeom>
            <a:noFill/>
            <a:ln w="38100" cap="flat" cmpd="sng">
              <a:solidFill>
                <a:srgbClr val="E36C09"/>
              </a:solidFill>
              <a:prstDash val="solid"/>
              <a:round/>
              <a:headEnd type="none" w="med" len="med"/>
              <a:tailEnd type="stealth" w="lg" len="lg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</p:grpSp>
      <p:sp>
        <p:nvSpPr>
          <p:cNvPr id="1052" name="Shape 1052"/>
          <p:cNvSpPr/>
          <p:nvPr/>
        </p:nvSpPr>
        <p:spPr>
          <a:xfrm>
            <a:off x="8133752" y="1931323"/>
            <a:ext cx="182700" cy="179700"/>
          </a:xfrm>
          <a:prstGeom prst="rect">
            <a:avLst/>
          </a:prstGeom>
          <a:gradFill>
            <a:gsLst>
              <a:gs pos="0">
                <a:srgbClr val="3E7FCD"/>
              </a:gs>
              <a:gs pos="100000">
                <a:srgbClr val="96C0FF"/>
              </a:gs>
            </a:gsLst>
            <a:lin ang="16200038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3" name="Shape 1053"/>
          <p:cNvSpPr/>
          <p:nvPr/>
        </p:nvSpPr>
        <p:spPr>
          <a:xfrm>
            <a:off x="8133752" y="2219723"/>
            <a:ext cx="182700" cy="179700"/>
          </a:xfrm>
          <a:prstGeom prst="rect">
            <a:avLst/>
          </a:prstGeom>
          <a:gradFill>
            <a:gsLst>
              <a:gs pos="0">
                <a:srgbClr val="38B6D8"/>
              </a:gs>
              <a:gs pos="100000">
                <a:srgbClr val="91ECFF"/>
              </a:gs>
            </a:gsLst>
            <a:lin ang="16200038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54" name="Shape 1054"/>
          <p:cNvCxnSpPr/>
          <p:nvPr/>
        </p:nvCxnSpPr>
        <p:spPr>
          <a:xfrm>
            <a:off x="8117682" y="2734184"/>
            <a:ext cx="198900" cy="0"/>
          </a:xfrm>
          <a:prstGeom prst="straightConnector1">
            <a:avLst/>
          </a:prstGeom>
          <a:noFill/>
          <a:ln w="38100" cap="flat" cmpd="sng">
            <a:solidFill>
              <a:srgbClr val="E36C09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srgbClr val="7F7F7F">
                <a:alpha val="78820"/>
              </a:srgbClr>
            </a:outerShdw>
          </a:effectLst>
        </p:spPr>
      </p:cxnSp>
      <p:cxnSp>
        <p:nvCxnSpPr>
          <p:cNvPr id="1055" name="Shape 1055"/>
          <p:cNvCxnSpPr/>
          <p:nvPr/>
        </p:nvCxnSpPr>
        <p:spPr>
          <a:xfrm>
            <a:off x="8117682" y="2991562"/>
            <a:ext cx="1989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srgbClr val="7F7F7F">
                <a:alpha val="78820"/>
              </a:srgbClr>
            </a:outerShdw>
          </a:effectLst>
        </p:spPr>
      </p:cxnSp>
      <p:sp>
        <p:nvSpPr>
          <p:cNvPr id="1056" name="Shape 1056"/>
          <p:cNvSpPr txBox="1"/>
          <p:nvPr/>
        </p:nvSpPr>
        <p:spPr>
          <a:xfrm>
            <a:off x="8314888" y="1898649"/>
            <a:ext cx="642900" cy="19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00000"/>
              <a:buFont typeface="Arial"/>
              <a:buNone/>
            </a:pPr>
            <a:r>
              <a:rPr lang="en-US" sz="1200" b="1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SSD</a:t>
            </a:r>
          </a:p>
        </p:txBody>
      </p:sp>
      <p:sp>
        <p:nvSpPr>
          <p:cNvPr id="1057" name="Shape 1057"/>
          <p:cNvSpPr txBox="1"/>
          <p:nvPr/>
        </p:nvSpPr>
        <p:spPr>
          <a:xfrm>
            <a:off x="8314888" y="2219723"/>
            <a:ext cx="642900" cy="17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00000"/>
              <a:buFont typeface="Arial"/>
              <a:buNone/>
            </a:pPr>
            <a:r>
              <a:rPr lang="en-US" sz="1200" b="1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HDD</a:t>
            </a:r>
          </a:p>
        </p:txBody>
      </p:sp>
      <p:sp>
        <p:nvSpPr>
          <p:cNvPr id="1058" name="Shape 1058"/>
          <p:cNvSpPr txBox="1"/>
          <p:nvPr/>
        </p:nvSpPr>
        <p:spPr>
          <a:xfrm>
            <a:off x="8305810" y="2533742"/>
            <a:ext cx="1202400" cy="376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00000"/>
              <a:buFont typeface="Arial"/>
              <a:buNone/>
            </a:pPr>
            <a:r>
              <a:rPr lang="en-US" sz="1100" b="1" i="0" u="none" strike="noStrike" cap="none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連續讀寫</a:t>
            </a:r>
          </a:p>
        </p:txBody>
      </p:sp>
      <p:sp>
        <p:nvSpPr>
          <p:cNvPr id="1059" name="Shape 1059"/>
          <p:cNvSpPr txBox="1"/>
          <p:nvPr/>
        </p:nvSpPr>
        <p:spPr>
          <a:xfrm>
            <a:off x="8317259" y="2823825"/>
            <a:ext cx="992100" cy="361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00000"/>
              <a:buFont typeface="Arial"/>
              <a:buNone/>
            </a:pPr>
            <a:r>
              <a:rPr lang="en-US" sz="1100" b="1" i="0" u="none" strike="noStrike" cap="none" dirty="0" err="1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隨機讀寫</a:t>
            </a:r>
            <a:endParaRPr lang="en-US" sz="1100" b="1" i="0" u="none" strike="noStrike" cap="none" dirty="0">
              <a:solidFill>
                <a:srgbClr val="0C0C0C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060" name="Shape 1060"/>
          <p:cNvSpPr/>
          <p:nvPr/>
        </p:nvSpPr>
        <p:spPr>
          <a:xfrm>
            <a:off x="6776871" y="2172496"/>
            <a:ext cx="696900" cy="489600"/>
          </a:xfrm>
          <a:prstGeom prst="ellipse">
            <a:avLst/>
          </a:prstGeom>
          <a:solidFill>
            <a:schemeClr val="lt1">
              <a:alpha val="41960"/>
            </a:schemeClr>
          </a:solidFill>
          <a:ln w="28575" cap="flat" cmpd="sng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61" name="Shape 1061"/>
          <p:cNvCxnSpPr/>
          <p:nvPr/>
        </p:nvCxnSpPr>
        <p:spPr>
          <a:xfrm rot="5400000">
            <a:off x="7060486" y="2418183"/>
            <a:ext cx="322800" cy="9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1062" name="Shape 1062"/>
          <p:cNvCxnSpPr/>
          <p:nvPr/>
        </p:nvCxnSpPr>
        <p:spPr>
          <a:xfrm rot="-5400000">
            <a:off x="6880552" y="2424555"/>
            <a:ext cx="322800" cy="900"/>
          </a:xfrm>
          <a:prstGeom prst="straightConnector1">
            <a:avLst/>
          </a:prstGeom>
          <a:noFill/>
          <a:ln w="38100" cap="flat" cmpd="sng">
            <a:solidFill>
              <a:srgbClr val="E36C09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063" name="Shape 1063"/>
          <p:cNvSpPr/>
          <p:nvPr/>
        </p:nvSpPr>
        <p:spPr>
          <a:xfrm>
            <a:off x="230540" y="3157357"/>
            <a:ext cx="3798900" cy="1289100"/>
          </a:xfrm>
          <a:prstGeom prst="roundRect">
            <a:avLst>
              <a:gd name="adj" fmla="val 7805"/>
            </a:avLst>
          </a:prstGeom>
          <a:solidFill>
            <a:srgbClr val="EAF1DD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Shape 1064"/>
          <p:cNvSpPr/>
          <p:nvPr/>
        </p:nvSpPr>
        <p:spPr>
          <a:xfrm>
            <a:off x="230540" y="3476863"/>
            <a:ext cx="3860100" cy="1200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873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4981"/>
              </a:buClr>
              <a:buSzPct val="100000"/>
              <a:buFont typeface="Arial"/>
              <a:buChar char="•"/>
            </a:pPr>
            <a:r>
              <a:rPr lang="en-US" sz="1600" b="1" i="0" u="none" strike="noStrike" cap="none" dirty="0" err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SSD空間直接用來存放關鍵資料</a:t>
            </a:r>
            <a:endParaRPr lang="en-US" sz="1600" b="1" i="0" u="none" strike="noStrike" cap="none" dirty="0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873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4981"/>
              </a:buClr>
              <a:buSzPct val="100000"/>
              <a:buFont typeface="Arial"/>
              <a:buChar char="•"/>
            </a:pPr>
            <a:r>
              <a:rPr lang="en-US" sz="1600" b="1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結合</a:t>
            </a:r>
            <a:r>
              <a:rPr lang="en-US" sz="16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智慧判別</a:t>
            </a:r>
            <a:r>
              <a:rPr lang="en-US" sz="1600" b="1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</a:t>
            </a:r>
            <a:r>
              <a:rPr lang="en-US" sz="16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資料夾分層</a:t>
            </a:r>
            <a:r>
              <a:rPr lang="en-US" sz="1600" b="1" i="0" u="none" strike="noStrike" cap="none" dirty="0">
                <a:solidFill>
                  <a:srgbClr val="0000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sz="1600" b="1" i="0" u="none" strike="noStrike" cap="none" dirty="0">
                <a:solidFill>
                  <a:srgbClr val="0000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1600" b="1" i="0" u="none" strike="noStrike" cap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&gt;從長短期全面提升儲存性價比</a:t>
            </a:r>
            <a:r>
              <a:rPr lang="en-US" sz="1600" b="1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sz="1600" b="1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lang="en-US" sz="1600" b="1" i="0" u="none" strike="noStrike" cap="none" dirty="0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65" name="Shape 1065"/>
          <p:cNvSpPr/>
          <p:nvPr/>
        </p:nvSpPr>
        <p:spPr>
          <a:xfrm>
            <a:off x="230539" y="2930156"/>
            <a:ext cx="3798900" cy="401700"/>
          </a:xfrm>
          <a:prstGeom prst="roundRect">
            <a:avLst>
              <a:gd name="adj" fmla="val 0"/>
            </a:avLst>
          </a:prstGeom>
          <a:solidFill>
            <a:srgbClr val="3C96B7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000" b="1" i="0" u="none" strike="noStrike" cap="none" dirty="0" err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Qtier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2.0 自動分層技術 </a:t>
            </a:r>
          </a:p>
        </p:txBody>
      </p:sp>
      <p:sp>
        <p:nvSpPr>
          <p:cNvPr id="1066" name="Shape 1066"/>
          <p:cNvSpPr/>
          <p:nvPr/>
        </p:nvSpPr>
        <p:spPr>
          <a:xfrm rot="5400000">
            <a:off x="3335014" y="2354823"/>
            <a:ext cx="914100" cy="474900"/>
          </a:xfrm>
          <a:prstGeom prst="chevron">
            <a:avLst>
              <a:gd name="adj" fmla="val 47018"/>
            </a:avLst>
          </a:prstGeom>
          <a:solidFill>
            <a:srgbClr val="EAF1DD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Shape 1067"/>
          <p:cNvSpPr/>
          <p:nvPr/>
        </p:nvSpPr>
        <p:spPr>
          <a:xfrm>
            <a:off x="164942" y="1795568"/>
            <a:ext cx="3864600" cy="92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873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4981"/>
              </a:buClr>
              <a:buSzPct val="100000"/>
              <a:buFont typeface="Arial"/>
              <a:buChar char="•"/>
            </a:pPr>
            <a:r>
              <a:rPr lang="en-US" sz="1600" b="1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快取純加速，不能當做儲存使用 </a:t>
            </a:r>
          </a:p>
          <a:p>
            <a:pPr marL="3873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4981"/>
              </a:buClr>
              <a:buSzPct val="100000"/>
              <a:buFont typeface="Arial"/>
              <a:buChar char="•"/>
            </a:pPr>
            <a:r>
              <a:rPr lang="en-US" sz="1600" b="1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僅以區塊大小篩選快取</a:t>
            </a:r>
            <a:br>
              <a:rPr lang="en-US" sz="1600" b="1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1600" b="1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&gt;</a:t>
            </a:r>
            <a:r>
              <a:rPr lang="en-US" sz="1600" b="1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比較適合短期隨機加速</a:t>
            </a:r>
          </a:p>
        </p:txBody>
      </p:sp>
      <p:sp>
        <p:nvSpPr>
          <p:cNvPr id="1068" name="Shape 1068"/>
          <p:cNvSpPr/>
          <p:nvPr/>
        </p:nvSpPr>
        <p:spPr>
          <a:xfrm>
            <a:off x="230540" y="1301166"/>
            <a:ext cx="3798900" cy="401700"/>
          </a:xfrm>
          <a:prstGeom prst="roundRect">
            <a:avLst>
              <a:gd name="adj" fmla="val 0"/>
            </a:avLst>
          </a:prstGeom>
          <a:solidFill>
            <a:srgbClr val="3C96B7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31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SSD 快取技術</a:t>
            </a:r>
          </a:p>
        </p:txBody>
      </p:sp>
      <p:sp>
        <p:nvSpPr>
          <p:cNvPr id="1069" name="Shape 1069"/>
          <p:cNvSpPr/>
          <p:nvPr/>
        </p:nvSpPr>
        <p:spPr>
          <a:xfrm rot="5400000">
            <a:off x="3626766" y="2675690"/>
            <a:ext cx="330600" cy="474900"/>
          </a:xfrm>
          <a:prstGeom prst="chevron">
            <a:avLst>
              <a:gd name="adj" fmla="val 47018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75" name="Shape 1075"/>
          <p:cNvGraphicFramePr/>
          <p:nvPr/>
        </p:nvGraphicFramePr>
        <p:xfrm>
          <a:off x="6509130" y="3251386"/>
          <a:ext cx="2446300" cy="785475"/>
        </p:xfrm>
        <a:graphic>
          <a:graphicData uri="http://schemas.openxmlformats.org/drawingml/2006/table">
            <a:tbl>
              <a:tblPr>
                <a:noFill/>
                <a:tableStyleId>{DA69F02A-7B10-463F-BED9-FBD5589388BE}</a:tableStyleId>
              </a:tblPr>
              <a:tblGrid>
                <a:gridCol w="1223150"/>
                <a:gridCol w="1223150"/>
              </a:tblGrid>
              <a:tr h="261825"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區塊</a:t>
                      </a:r>
                    </a:p>
                  </a:txBody>
                  <a:tcPr marL="43750" marR="43750" marT="21875" marB="218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Hit紀錄</a:t>
                      </a:r>
                    </a:p>
                  </a:txBody>
                  <a:tcPr marL="43750" marR="43750" marT="21875" marB="2187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</a:tr>
              <a:tr h="261825"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C</a:t>
                      </a:r>
                    </a:p>
                  </a:txBody>
                  <a:tcPr marL="43750" marR="43750" marT="21875" marB="218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50</a:t>
                      </a:r>
                    </a:p>
                  </a:txBody>
                  <a:tcPr marL="43750" marR="43750" marT="21875" marB="2187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1825"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</a:p>
                  </a:txBody>
                  <a:tcPr marL="43750" marR="43750" marT="21875" marB="218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50</a:t>
                      </a:r>
                    </a:p>
                  </a:txBody>
                  <a:tcPr marL="43750" marR="43750" marT="21875" marB="2187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  <p:sp>
        <p:nvSpPr>
          <p:cNvPr id="1076" name="Shape 107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b="1" i="0" u="none" strike="noStrike" cap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Qtier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2.0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智能感知，效能更強</a:t>
            </a:r>
            <a:endParaRPr lang="en-US" sz="3600" b="1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1077" name="Shape 1077"/>
          <p:cNvSpPr txBox="1">
            <a:spLocks noGrp="1"/>
          </p:cNvSpPr>
          <p:nvPr>
            <p:ph type="body" idx="1"/>
          </p:nvPr>
        </p:nvSpPr>
        <p:spPr>
          <a:xfrm>
            <a:off x="214283" y="1200150"/>
            <a:ext cx="3364128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2000" b="1" u="none" strike="noStrike" cap="none" dirty="0" err="1">
                <a:solidFill>
                  <a:srgbClr val="262626"/>
                </a:solidFill>
                <a:cs typeface="微軟正黑體"/>
                <a:sym typeface="Arial"/>
              </a:rPr>
              <a:t>模擬SSD快取的保留</a:t>
            </a:r>
            <a:r>
              <a:rPr lang="en-US" sz="2000" b="1" u="none" strike="noStrike" cap="none" dirty="0">
                <a:solidFill>
                  <a:srgbClr val="262626"/>
                </a:solidFill>
                <a:cs typeface="微軟正黑體"/>
                <a:sym typeface="Arial"/>
              </a:rPr>
              <a:t/>
            </a:r>
            <a:br>
              <a:rPr lang="en-US" sz="2000" b="1" u="none" strike="noStrike" cap="none" dirty="0">
                <a:solidFill>
                  <a:srgbClr val="262626"/>
                </a:solidFill>
                <a:cs typeface="微軟正黑體"/>
                <a:sym typeface="Arial"/>
              </a:rPr>
            </a:br>
            <a:r>
              <a:rPr lang="en-US" sz="2000" b="1" u="none" strike="noStrike" cap="none" dirty="0">
                <a:solidFill>
                  <a:srgbClr val="262626"/>
                </a:solidFill>
                <a:cs typeface="微軟正黑體"/>
                <a:sym typeface="Arial"/>
              </a:rPr>
              <a:t>空間、隨機讀寫需</a:t>
            </a:r>
            <a:br>
              <a:rPr lang="en-US" sz="2000" b="1" u="none" strike="noStrike" cap="none" dirty="0">
                <a:solidFill>
                  <a:srgbClr val="262626"/>
                </a:solidFill>
                <a:cs typeface="微軟正黑體"/>
                <a:sym typeface="Arial"/>
              </a:rPr>
            </a:br>
            <a:r>
              <a:rPr lang="en-US" sz="2000" b="1" u="none" strike="noStrike" cap="none" dirty="0">
                <a:solidFill>
                  <a:srgbClr val="262626"/>
                </a:solidFill>
                <a:cs typeface="微軟正黑體"/>
                <a:sym typeface="Arial"/>
              </a:rPr>
              <a:t>求隨時</a:t>
            </a:r>
            <a:r>
              <a:rPr lang="en-US" sz="2000" b="1" u="none" strike="noStrike" cap="none" dirty="0" smtClean="0">
                <a:solidFill>
                  <a:srgbClr val="262626"/>
                </a:solidFill>
                <a:cs typeface="微軟正黑體"/>
                <a:sym typeface="Arial"/>
              </a:rPr>
              <a:t>調整</a:t>
            </a:r>
          </a:p>
          <a:p>
            <a:pPr>
              <a:spcBef>
                <a:spcPts val="0"/>
              </a:spcBef>
            </a:pPr>
            <a:endParaRPr lang="en-US" sz="2000" b="1" u="none" strike="noStrike" cap="none" dirty="0">
              <a:solidFill>
                <a:srgbClr val="262626"/>
              </a:solidFill>
              <a:cs typeface="微軟正黑體"/>
              <a:sym typeface="Arial"/>
            </a:endParaRPr>
          </a:p>
          <a:p>
            <a:r>
              <a:rPr lang="en-US" sz="2000" b="1" u="none" strike="noStrike" cap="none" dirty="0" smtClean="0">
                <a:solidFill>
                  <a:srgbClr val="262626"/>
                </a:solidFill>
                <a:cs typeface="微軟正黑體"/>
                <a:sym typeface="Arial"/>
              </a:rPr>
              <a:t>當</a:t>
            </a:r>
            <a:r>
              <a:rPr lang="zh-TW" altLang="en-US" b="1" dirty="0" smtClean="0">
                <a:cs typeface="微軟正黑體"/>
              </a:rPr>
              <a:t>應用程式</a:t>
            </a:r>
            <a:r>
              <a:rPr lang="en-US" sz="2000" b="1" u="none" strike="noStrike" cap="none" dirty="0" err="1" smtClean="0">
                <a:solidFill>
                  <a:srgbClr val="262626"/>
                </a:solidFill>
                <a:cs typeface="微軟正黑體"/>
                <a:sym typeface="Arial"/>
              </a:rPr>
              <a:t>需要頻繁讀寫</a:t>
            </a:r>
            <a:r>
              <a:rPr lang="zh-TW" altLang="en-US" b="1" dirty="0" smtClean="0">
                <a:cs typeface="微軟正黑體"/>
              </a:rPr>
              <a:t>中繼資料 </a:t>
            </a:r>
            <a:r>
              <a:rPr lang="en-US" altLang="zh-TW" b="1" dirty="0" smtClean="0">
                <a:cs typeface="微軟正黑體"/>
              </a:rPr>
              <a:t>(</a:t>
            </a:r>
            <a:r>
              <a:rPr lang="en-US" b="1" dirty="0" smtClean="0">
                <a:cs typeface="微軟正黑體"/>
              </a:rPr>
              <a:t>metadata)，</a:t>
            </a:r>
            <a:r>
              <a:rPr lang="en-US" sz="2000" b="1" u="none" strike="noStrike" cap="none" dirty="0" err="1">
                <a:solidFill>
                  <a:srgbClr val="262626"/>
                </a:solidFill>
                <a:cs typeface="微軟正黑體"/>
                <a:sym typeface="Arial"/>
              </a:rPr>
              <a:t>例如備份軟體時</a:t>
            </a:r>
            <a:r>
              <a:rPr lang="en-US" sz="2000" b="1" u="none" strike="noStrike" cap="none" dirty="0">
                <a:solidFill>
                  <a:srgbClr val="262626"/>
                </a:solidFill>
                <a:cs typeface="微軟正黑體"/>
                <a:sym typeface="Arial"/>
              </a:rPr>
              <a:t>， </a:t>
            </a:r>
            <a:r>
              <a:rPr lang="en-US" sz="2000" b="1" u="none" strike="noStrike" cap="none" dirty="0" err="1">
                <a:solidFill>
                  <a:srgbClr val="262626"/>
                </a:solidFill>
                <a:cs typeface="微軟正黑體"/>
                <a:sym typeface="Arial"/>
              </a:rPr>
              <a:t>Qtier提速效果比快取更明顯</a:t>
            </a:r>
            <a:endParaRPr lang="en-US" sz="2000" b="1" u="none" strike="noStrike" cap="none" dirty="0">
              <a:solidFill>
                <a:srgbClr val="262626"/>
              </a:solidFill>
              <a:cs typeface="微軟正黑體"/>
              <a:sym typeface="Arial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endParaRPr sz="2000" b="1" u="none" strike="noStrike" cap="none" dirty="0">
              <a:solidFill>
                <a:srgbClr val="262626"/>
              </a:solidFill>
              <a:cs typeface="Calibri"/>
              <a:sym typeface="Arial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endParaRPr sz="2000" b="1" u="none" strike="noStrike" cap="none" dirty="0">
              <a:solidFill>
                <a:srgbClr val="262626"/>
              </a:solidFill>
              <a:cs typeface="Calibri"/>
              <a:sym typeface="Arial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endParaRPr sz="2000" b="1" i="0" u="none" strike="noStrike" cap="none" dirty="0">
              <a:solidFill>
                <a:srgbClr val="262626"/>
              </a:solidFill>
              <a:sym typeface="Arial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endParaRPr sz="2000" b="1" i="0" u="none" strike="noStrike" cap="none" dirty="0">
              <a:solidFill>
                <a:srgbClr val="262626"/>
              </a:solidFill>
              <a:sym typeface="Arial"/>
            </a:endParaRPr>
          </a:p>
        </p:txBody>
      </p:sp>
      <p:sp>
        <p:nvSpPr>
          <p:cNvPr id="1078" name="Shape 1078"/>
          <p:cNvSpPr/>
          <p:nvPr/>
        </p:nvSpPr>
        <p:spPr>
          <a:xfrm>
            <a:off x="3930113" y="1797085"/>
            <a:ext cx="462900" cy="26670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9" name="Shape 1079"/>
          <p:cNvSpPr/>
          <p:nvPr/>
        </p:nvSpPr>
        <p:spPr>
          <a:xfrm>
            <a:off x="4420708" y="1797085"/>
            <a:ext cx="462900" cy="26670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0" name="Shape 1080"/>
          <p:cNvSpPr/>
          <p:nvPr/>
        </p:nvSpPr>
        <p:spPr>
          <a:xfrm>
            <a:off x="4929734" y="1797085"/>
            <a:ext cx="462900" cy="26670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1" name="Shape 1081"/>
          <p:cNvSpPr/>
          <p:nvPr/>
        </p:nvSpPr>
        <p:spPr>
          <a:xfrm>
            <a:off x="5423593" y="1797085"/>
            <a:ext cx="462900" cy="26670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82" name="Shape 1082"/>
          <p:cNvCxnSpPr/>
          <p:nvPr/>
        </p:nvCxnSpPr>
        <p:spPr>
          <a:xfrm>
            <a:off x="3952151" y="2095677"/>
            <a:ext cx="1917300" cy="6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4510"/>
              </a:srgbClr>
            </a:outerShdw>
          </a:effectLst>
        </p:spPr>
      </p:cxnSp>
      <p:sp>
        <p:nvSpPr>
          <p:cNvPr id="1083" name="Shape 1083"/>
          <p:cNvSpPr/>
          <p:nvPr/>
        </p:nvSpPr>
        <p:spPr>
          <a:xfrm>
            <a:off x="3930113" y="2570084"/>
            <a:ext cx="462900" cy="26670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4" name="Shape 1084"/>
          <p:cNvSpPr/>
          <p:nvPr/>
        </p:nvSpPr>
        <p:spPr>
          <a:xfrm>
            <a:off x="4420708" y="2570084"/>
            <a:ext cx="462900" cy="26670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5" name="Shape 1085"/>
          <p:cNvSpPr/>
          <p:nvPr/>
        </p:nvSpPr>
        <p:spPr>
          <a:xfrm>
            <a:off x="4929734" y="2570084"/>
            <a:ext cx="462900" cy="266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6" name="Shape 1086"/>
          <p:cNvSpPr/>
          <p:nvPr/>
        </p:nvSpPr>
        <p:spPr>
          <a:xfrm>
            <a:off x="5439359" y="2570084"/>
            <a:ext cx="462900" cy="266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87" name="Shape 1087"/>
          <p:cNvCxnSpPr/>
          <p:nvPr/>
        </p:nvCxnSpPr>
        <p:spPr>
          <a:xfrm>
            <a:off x="3952151" y="2868676"/>
            <a:ext cx="1917300" cy="60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088" name="Shape 1088"/>
          <p:cNvCxnSpPr/>
          <p:nvPr/>
        </p:nvCxnSpPr>
        <p:spPr>
          <a:xfrm>
            <a:off x="3583838" y="1709096"/>
            <a:ext cx="876600" cy="873000"/>
          </a:xfrm>
          <a:prstGeom prst="bentConnector3">
            <a:avLst>
              <a:gd name="adj1" fmla="val 0"/>
            </a:avLst>
          </a:prstGeom>
          <a:noFill/>
          <a:ln w="28575" cap="flat" cmpd="sng">
            <a:solidFill>
              <a:srgbClr val="4A7DBA"/>
            </a:solidFill>
            <a:prstDash val="solid"/>
            <a:round/>
            <a:headEnd type="none" w="med" len="med"/>
            <a:tailEnd type="stealth" w="lg" len="lg"/>
          </a:ln>
        </p:spPr>
      </p:cxnSp>
      <p:grpSp>
        <p:nvGrpSpPr>
          <p:cNvPr id="1089" name="Shape 1089"/>
          <p:cNvGrpSpPr/>
          <p:nvPr/>
        </p:nvGrpSpPr>
        <p:grpSpPr>
          <a:xfrm>
            <a:off x="3583880" y="2262131"/>
            <a:ext cx="362333" cy="516738"/>
            <a:chOff x="642204" y="3502820"/>
            <a:chExt cx="500806" cy="999300"/>
          </a:xfrm>
        </p:grpSpPr>
        <p:cxnSp>
          <p:nvCxnSpPr>
            <p:cNvPr id="1090" name="Shape 1090"/>
            <p:cNvCxnSpPr/>
            <p:nvPr/>
          </p:nvCxnSpPr>
          <p:spPr>
            <a:xfrm>
              <a:off x="642910" y="4500570"/>
              <a:ext cx="500100" cy="1500"/>
            </a:xfrm>
            <a:prstGeom prst="straightConnector1">
              <a:avLst/>
            </a:prstGeom>
            <a:noFill/>
            <a:ln w="28575" cap="flat" cmpd="sng">
              <a:solidFill>
                <a:srgbClr val="4A7DBA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091" name="Shape 1091"/>
            <p:cNvCxnSpPr/>
            <p:nvPr/>
          </p:nvCxnSpPr>
          <p:spPr>
            <a:xfrm rot="5400000">
              <a:off x="143304" y="4001720"/>
              <a:ext cx="999300" cy="1500"/>
            </a:xfrm>
            <a:prstGeom prst="straightConnector1">
              <a:avLst/>
            </a:prstGeom>
            <a:noFill/>
            <a:ln w="28575" cap="flat" cmpd="sng">
              <a:solidFill>
                <a:srgbClr val="4A7DBA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92" name="Shape 1092"/>
          <p:cNvSpPr/>
          <p:nvPr/>
        </p:nvSpPr>
        <p:spPr>
          <a:xfrm>
            <a:off x="4635348" y="2100827"/>
            <a:ext cx="829200" cy="2448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-158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25000"/>
              <a:buFont typeface="Arial"/>
              <a:buNone/>
            </a:pPr>
            <a:r>
              <a:rPr lang="en-US" sz="1000" b="1" i="0" u="none" strike="noStrike" cap="none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SSD 層</a:t>
            </a:r>
          </a:p>
        </p:txBody>
      </p:sp>
      <p:sp>
        <p:nvSpPr>
          <p:cNvPr id="1093" name="Shape 1093"/>
          <p:cNvSpPr/>
          <p:nvPr/>
        </p:nvSpPr>
        <p:spPr>
          <a:xfrm>
            <a:off x="3891344" y="1481419"/>
            <a:ext cx="2216100" cy="3009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200" b="1" i="0" u="none" strike="noStrike" cap="none" dirty="0" err="1">
                <a:solidFill>
                  <a:srgbClr val="1C4587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C、D有瞬間HDD隨機讀寫</a:t>
            </a:r>
            <a:endParaRPr lang="en-US" sz="1200" b="1" i="0" u="none" strike="noStrike" cap="none" dirty="0">
              <a:solidFill>
                <a:srgbClr val="1C4587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094" name="Shape 1094"/>
          <p:cNvSpPr/>
          <p:nvPr/>
        </p:nvSpPr>
        <p:spPr>
          <a:xfrm>
            <a:off x="4635348" y="2872470"/>
            <a:ext cx="829200" cy="264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-158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25000"/>
              <a:buFont typeface="Arial"/>
              <a:buNone/>
            </a:pPr>
            <a:r>
              <a:rPr lang="en-US" sz="1000" b="1" i="0" u="none" strike="noStrike" cap="none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HDD 層</a:t>
            </a:r>
          </a:p>
        </p:txBody>
      </p:sp>
      <p:sp>
        <p:nvSpPr>
          <p:cNvPr id="1095" name="Shape 1095"/>
          <p:cNvSpPr/>
          <p:nvPr/>
        </p:nvSpPr>
        <p:spPr>
          <a:xfrm>
            <a:off x="4106422" y="1869506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-158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</a:p>
        </p:txBody>
      </p:sp>
      <p:sp>
        <p:nvSpPr>
          <p:cNvPr id="1096" name="Shape 1096"/>
          <p:cNvSpPr/>
          <p:nvPr/>
        </p:nvSpPr>
        <p:spPr>
          <a:xfrm>
            <a:off x="4605004" y="1869506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-158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</a:p>
        </p:txBody>
      </p:sp>
      <p:sp>
        <p:nvSpPr>
          <p:cNvPr id="1097" name="Shape 1097"/>
          <p:cNvSpPr/>
          <p:nvPr/>
        </p:nvSpPr>
        <p:spPr>
          <a:xfrm>
            <a:off x="4106422" y="2638767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-158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</a:p>
        </p:txBody>
      </p:sp>
      <p:sp>
        <p:nvSpPr>
          <p:cNvPr id="1098" name="Shape 1098"/>
          <p:cNvSpPr/>
          <p:nvPr/>
        </p:nvSpPr>
        <p:spPr>
          <a:xfrm>
            <a:off x="4605004" y="2638767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-158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</a:p>
        </p:txBody>
      </p:sp>
      <p:cxnSp>
        <p:nvCxnSpPr>
          <p:cNvPr id="1099" name="Shape 1099"/>
          <p:cNvCxnSpPr/>
          <p:nvPr/>
        </p:nvCxnSpPr>
        <p:spPr>
          <a:xfrm rot="10800000">
            <a:off x="3578411" y="1716003"/>
            <a:ext cx="86700" cy="600"/>
          </a:xfrm>
          <a:prstGeom prst="straightConnector1">
            <a:avLst/>
          </a:prstGeom>
          <a:noFill/>
          <a:ln w="2857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</p:cxnSp>
      <p:graphicFrame>
        <p:nvGraphicFramePr>
          <p:cNvPr id="1100" name="Shape 1100"/>
          <p:cNvGraphicFramePr/>
          <p:nvPr/>
        </p:nvGraphicFramePr>
        <p:xfrm>
          <a:off x="3592936" y="3251386"/>
          <a:ext cx="2446300" cy="785475"/>
        </p:xfrm>
        <a:graphic>
          <a:graphicData uri="http://schemas.openxmlformats.org/drawingml/2006/table">
            <a:tbl>
              <a:tblPr>
                <a:noFill/>
                <a:tableStyleId>{DA69F02A-7B10-463F-BED9-FBD5589388BE}</a:tableStyleId>
              </a:tblPr>
              <a:tblGrid>
                <a:gridCol w="1223150"/>
                <a:gridCol w="1223150"/>
              </a:tblGrid>
              <a:tr h="261825"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b="1" u="none" strike="noStrike" cap="none" dirty="0" err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區塊</a:t>
                      </a:r>
                      <a:endParaRPr lang="en-US" sz="1200" b="1" u="none" strike="noStrike" cap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3750" marR="43750" marT="21875" marB="218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Hit紀錄</a:t>
                      </a:r>
                    </a:p>
                  </a:txBody>
                  <a:tcPr marL="43750" marR="43750" marT="21875" marB="2187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</a:tr>
              <a:tr h="261825"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C</a:t>
                      </a:r>
                    </a:p>
                  </a:txBody>
                  <a:tcPr marL="43750" marR="43750" marT="21875" marB="218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50</a:t>
                      </a:r>
                    </a:p>
                  </a:txBody>
                  <a:tcPr marL="43750" marR="43750" marT="21875" marB="2187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1825"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</a:p>
                  </a:txBody>
                  <a:tcPr marL="43750" marR="43750" marT="21875" marB="218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b="1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50</a:t>
                      </a:r>
                    </a:p>
                  </a:txBody>
                  <a:tcPr marL="43750" marR="43750" marT="21875" marB="2187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  <p:sp>
        <p:nvSpPr>
          <p:cNvPr id="1101" name="Shape 1101"/>
          <p:cNvSpPr/>
          <p:nvPr/>
        </p:nvSpPr>
        <p:spPr>
          <a:xfrm>
            <a:off x="6722430" y="1794831"/>
            <a:ext cx="462900" cy="26670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2" name="Shape 1102"/>
          <p:cNvSpPr/>
          <p:nvPr/>
        </p:nvSpPr>
        <p:spPr>
          <a:xfrm>
            <a:off x="7244182" y="1794831"/>
            <a:ext cx="462900" cy="26670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3" name="Shape 1103"/>
          <p:cNvSpPr/>
          <p:nvPr/>
        </p:nvSpPr>
        <p:spPr>
          <a:xfrm>
            <a:off x="8278480" y="1794830"/>
            <a:ext cx="462900" cy="26670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04" name="Shape 1104"/>
          <p:cNvCxnSpPr/>
          <p:nvPr/>
        </p:nvCxnSpPr>
        <p:spPr>
          <a:xfrm rot="10800000" flipH="1">
            <a:off x="6712098" y="2095737"/>
            <a:ext cx="2066400" cy="6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4510"/>
              </a:srgbClr>
            </a:outerShdw>
          </a:effectLst>
        </p:spPr>
      </p:cxnSp>
      <p:sp>
        <p:nvSpPr>
          <p:cNvPr id="1105" name="Shape 1105"/>
          <p:cNvSpPr/>
          <p:nvPr/>
        </p:nvSpPr>
        <p:spPr>
          <a:xfrm>
            <a:off x="6722430" y="2570663"/>
            <a:ext cx="462900" cy="26670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6" name="Shape 1106"/>
          <p:cNvSpPr/>
          <p:nvPr/>
        </p:nvSpPr>
        <p:spPr>
          <a:xfrm>
            <a:off x="7768544" y="2570663"/>
            <a:ext cx="462900" cy="266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7" name="Shape 1107"/>
          <p:cNvSpPr/>
          <p:nvPr/>
        </p:nvSpPr>
        <p:spPr>
          <a:xfrm>
            <a:off x="8278480" y="2570662"/>
            <a:ext cx="462900" cy="266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08" name="Shape 1108"/>
          <p:cNvCxnSpPr/>
          <p:nvPr/>
        </p:nvCxnSpPr>
        <p:spPr>
          <a:xfrm>
            <a:off x="6712098" y="2876142"/>
            <a:ext cx="2066400" cy="300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109" name="Shape 1109"/>
          <p:cNvSpPr/>
          <p:nvPr/>
        </p:nvSpPr>
        <p:spPr>
          <a:xfrm>
            <a:off x="6588273" y="1481419"/>
            <a:ext cx="2337300" cy="3009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-76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00000"/>
              <a:buFont typeface="Arial"/>
              <a:buNone/>
            </a:pPr>
            <a:r>
              <a:rPr lang="en-US" sz="1200" b="1" i="0" u="none" strike="noStrike" cap="none">
                <a:solidFill>
                  <a:srgbClr val="1C4587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D 區塊被移入SSD保留空間</a:t>
            </a:r>
          </a:p>
        </p:txBody>
      </p:sp>
      <p:sp>
        <p:nvSpPr>
          <p:cNvPr id="1110" name="Shape 1110"/>
          <p:cNvSpPr/>
          <p:nvPr/>
        </p:nvSpPr>
        <p:spPr>
          <a:xfrm>
            <a:off x="7377628" y="2890246"/>
            <a:ext cx="949200" cy="2205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-158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25000"/>
              <a:buFont typeface="Arial"/>
              <a:buNone/>
            </a:pPr>
            <a:r>
              <a:rPr lang="en-US" sz="1000" b="1" i="0" u="none" strike="noStrike" cap="none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HDD 層</a:t>
            </a:r>
          </a:p>
        </p:txBody>
      </p:sp>
      <p:sp>
        <p:nvSpPr>
          <p:cNvPr id="1111" name="Shape 1111"/>
          <p:cNvSpPr/>
          <p:nvPr/>
        </p:nvSpPr>
        <p:spPr>
          <a:xfrm>
            <a:off x="6898100" y="1870886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-158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</a:p>
        </p:txBody>
      </p:sp>
      <p:sp>
        <p:nvSpPr>
          <p:cNvPr id="1112" name="Shape 1112"/>
          <p:cNvSpPr/>
          <p:nvPr/>
        </p:nvSpPr>
        <p:spPr>
          <a:xfrm>
            <a:off x="7431279" y="1870886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-158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</a:p>
        </p:txBody>
      </p:sp>
      <p:sp>
        <p:nvSpPr>
          <p:cNvPr id="1113" name="Shape 1113"/>
          <p:cNvSpPr/>
          <p:nvPr/>
        </p:nvSpPr>
        <p:spPr>
          <a:xfrm>
            <a:off x="6898100" y="2641372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-158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</a:p>
        </p:txBody>
      </p:sp>
      <p:sp>
        <p:nvSpPr>
          <p:cNvPr id="1114" name="Shape 1114"/>
          <p:cNvSpPr/>
          <p:nvPr/>
        </p:nvSpPr>
        <p:spPr>
          <a:xfrm>
            <a:off x="7062059" y="4330959"/>
            <a:ext cx="1083900" cy="1761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00000"/>
              <a:buFont typeface="Arial"/>
              <a:buNone/>
            </a:pPr>
            <a:endParaRPr sz="1000" b="1" i="0" u="none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5" name="Shape 1115"/>
          <p:cNvGrpSpPr/>
          <p:nvPr/>
        </p:nvGrpSpPr>
        <p:grpSpPr>
          <a:xfrm>
            <a:off x="7179031" y="1212633"/>
            <a:ext cx="547049" cy="163866"/>
            <a:chOff x="712747" y="6215082"/>
            <a:chExt cx="1143737" cy="342600"/>
          </a:xfrm>
        </p:grpSpPr>
        <p:sp>
          <p:nvSpPr>
            <p:cNvPr id="1116" name="Shape 1116"/>
            <p:cNvSpPr/>
            <p:nvPr/>
          </p:nvSpPr>
          <p:spPr>
            <a:xfrm>
              <a:off x="712747" y="6286520"/>
              <a:ext cx="285900" cy="221100"/>
            </a:xfrm>
            <a:prstGeom prst="roundRect">
              <a:avLst>
                <a:gd name="adj" fmla="val 16667"/>
              </a:avLst>
            </a:prstGeom>
            <a:solidFill>
              <a:srgbClr val="FF7D1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69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100" b="0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117" name="Shape 1117"/>
            <p:cNvSpPr/>
            <p:nvPr/>
          </p:nvSpPr>
          <p:spPr>
            <a:xfrm>
              <a:off x="785784" y="6215082"/>
              <a:ext cx="1070700" cy="342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9050" tIns="19050" rIns="19050" bIns="19050" anchor="ctr" anchorCtr="0">
              <a:noAutofit/>
            </a:bodyPr>
            <a:lstStyle/>
            <a:p>
              <a:pPr marL="0" marR="0" lvl="0" indent="-1746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C0C0C"/>
                </a:buClr>
                <a:buSzPct val="25000"/>
                <a:buFont typeface="Arial"/>
                <a:buNone/>
              </a:pPr>
              <a:r>
                <a:rPr lang="en-US" sz="1100" b="1" i="0" u="none" strike="noStrike" cap="none">
                  <a:solidFill>
                    <a:srgbClr val="0C0C0C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資料</a:t>
              </a:r>
            </a:p>
          </p:txBody>
        </p:sp>
      </p:grpSp>
      <p:grpSp>
        <p:nvGrpSpPr>
          <p:cNvPr id="1118" name="Shape 1118"/>
          <p:cNvGrpSpPr/>
          <p:nvPr/>
        </p:nvGrpSpPr>
        <p:grpSpPr>
          <a:xfrm>
            <a:off x="8030691" y="1212633"/>
            <a:ext cx="714617" cy="163866"/>
            <a:chOff x="2000232" y="6215079"/>
            <a:chExt cx="1494076" cy="342600"/>
          </a:xfrm>
        </p:grpSpPr>
        <p:sp>
          <p:nvSpPr>
            <p:cNvPr id="1119" name="Shape 1119"/>
            <p:cNvSpPr/>
            <p:nvPr/>
          </p:nvSpPr>
          <p:spPr>
            <a:xfrm>
              <a:off x="2000232" y="6286520"/>
              <a:ext cx="285900" cy="2211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5400" cap="flat" cmpd="sng">
              <a:solidFill>
                <a:srgbClr val="3F3F3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69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100" b="0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120" name="Shape 1120"/>
            <p:cNvSpPr/>
            <p:nvPr/>
          </p:nvSpPr>
          <p:spPr>
            <a:xfrm>
              <a:off x="2228908" y="6215079"/>
              <a:ext cx="1265400" cy="342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9050" tIns="19050" rIns="19050" bIns="19050" anchor="ctr" anchorCtr="0">
              <a:noAutofit/>
            </a:bodyPr>
            <a:lstStyle/>
            <a:p>
              <a:pPr marL="0" marR="0" lvl="0" indent="-1746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C0C0C"/>
                </a:buClr>
                <a:buSzPct val="25000"/>
                <a:buFont typeface="Arial"/>
                <a:buNone/>
              </a:pPr>
              <a:r>
                <a:rPr lang="en-US" sz="1100" b="1" i="0" u="none" strike="noStrike" cap="none" dirty="0" err="1">
                  <a:solidFill>
                    <a:srgbClr val="0C0C0C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空區塊</a:t>
              </a:r>
              <a:endParaRPr lang="en-US" sz="1100" b="1" i="0" u="none" strike="noStrike" cap="none" dirty="0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</p:grpSp>
      <p:sp>
        <p:nvSpPr>
          <p:cNvPr id="1121" name="Shape 1121"/>
          <p:cNvSpPr/>
          <p:nvPr/>
        </p:nvSpPr>
        <p:spPr>
          <a:xfrm>
            <a:off x="7759476" y="1794831"/>
            <a:ext cx="462900" cy="26670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2" name="Shape 1122"/>
          <p:cNvSpPr/>
          <p:nvPr/>
        </p:nvSpPr>
        <p:spPr>
          <a:xfrm>
            <a:off x="7946573" y="1870886"/>
            <a:ext cx="107400" cy="1386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-158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</a:p>
        </p:txBody>
      </p:sp>
      <p:sp>
        <p:nvSpPr>
          <p:cNvPr id="1123" name="Shape 1123"/>
          <p:cNvSpPr/>
          <p:nvPr/>
        </p:nvSpPr>
        <p:spPr>
          <a:xfrm>
            <a:off x="7243563" y="2570663"/>
            <a:ext cx="462900" cy="266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4" name="Shape 1124"/>
          <p:cNvSpPr/>
          <p:nvPr/>
        </p:nvSpPr>
        <p:spPr>
          <a:xfrm>
            <a:off x="6058228" y="2817519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5" name="Shape 1125"/>
          <p:cNvSpPr/>
          <p:nvPr/>
        </p:nvSpPr>
        <p:spPr>
          <a:xfrm>
            <a:off x="6191580" y="2817519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6" name="Shape 1126"/>
          <p:cNvSpPr/>
          <p:nvPr/>
        </p:nvSpPr>
        <p:spPr>
          <a:xfrm>
            <a:off x="6330465" y="2817519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7" name="Shape 1127"/>
          <p:cNvSpPr/>
          <p:nvPr/>
        </p:nvSpPr>
        <p:spPr>
          <a:xfrm>
            <a:off x="6461467" y="2817519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28" name="Shape 1128"/>
          <p:cNvCxnSpPr/>
          <p:nvPr/>
        </p:nvCxnSpPr>
        <p:spPr>
          <a:xfrm>
            <a:off x="6572264" y="3643320"/>
            <a:ext cx="2286000" cy="1500"/>
          </a:xfrm>
          <a:prstGeom prst="straightConnector1">
            <a:avLst/>
          </a:prstGeom>
          <a:noFill/>
          <a:ln w="19050" cap="flat" cmpd="sng">
            <a:solidFill>
              <a:srgbClr val="BD4B4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29" name="Shape 1129"/>
          <p:cNvCxnSpPr>
            <a:stCxn id="1123" idx="0"/>
          </p:cNvCxnSpPr>
          <p:nvPr/>
        </p:nvCxnSpPr>
        <p:spPr>
          <a:xfrm rot="5400000" flipH="1" flipV="1">
            <a:off x="7418872" y="2065628"/>
            <a:ext cx="561177" cy="448895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4A7DBA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1130" name="Shape 1130"/>
          <p:cNvSpPr/>
          <p:nvPr/>
        </p:nvSpPr>
        <p:spPr>
          <a:xfrm>
            <a:off x="7888705" y="2105272"/>
            <a:ext cx="829200" cy="2448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-158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25000"/>
              <a:buFont typeface="Arial"/>
              <a:buNone/>
            </a:pPr>
            <a:r>
              <a:rPr lang="en-US" sz="1000" b="1" i="0" u="none" strike="noStrike" cap="none" dirty="0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SSD 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Shape 1136"/>
          <p:cNvSpPr txBox="1">
            <a:spLocks noGrp="1"/>
          </p:cNvSpPr>
          <p:nvPr>
            <p:ph type="title"/>
          </p:nvPr>
        </p:nvSpPr>
        <p:spPr>
          <a:xfrm>
            <a:off x="223025" y="214296"/>
            <a:ext cx="8660700" cy="78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b="1" i="0" u="none" strike="noStrike" cap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Tiering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On Demand </a:t>
            </a:r>
            <a:r>
              <a:rPr lang="en-US" sz="25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25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選擇資料夾做自動分層</a:t>
            </a:r>
            <a:r>
              <a:rPr lang="en-US" sz="25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)</a:t>
            </a:r>
          </a:p>
        </p:txBody>
      </p:sp>
      <p:sp>
        <p:nvSpPr>
          <p:cNvPr id="1137" name="Shape 1137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5463365" cy="107090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</a:pPr>
            <a:r>
              <a:rPr lang="en-US" sz="2000" b="1" i="0" u="none" strike="noStrike" cap="none" dirty="0" err="1">
                <a:solidFill>
                  <a:srgbClr val="262626"/>
                </a:solidFill>
                <a:sym typeface="Arial"/>
              </a:rPr>
              <a:t>SSD容量很貴，選擇關鍵應用才划算</a:t>
            </a:r>
            <a:endParaRPr lang="en-US" sz="2000" b="1" i="0" u="none" strike="noStrike" cap="none" dirty="0">
              <a:solidFill>
                <a:srgbClr val="262626"/>
              </a:solidFill>
              <a:sym typeface="Arial"/>
            </a:endParaRPr>
          </a:p>
          <a:p>
            <a:pPr marR="0" lvl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2060"/>
              </a:buClr>
              <a:buSzPct val="100000"/>
            </a:pPr>
            <a:r>
              <a:rPr lang="en-US" sz="2000" b="1" i="0" u="none" strike="noStrike" cap="none" dirty="0" err="1">
                <a:solidFill>
                  <a:srgbClr val="262626"/>
                </a:solidFill>
                <a:sym typeface="Arial"/>
              </a:rPr>
              <a:t>針對個別共用資料夾或LUN啟用Qtier</a:t>
            </a:r>
            <a:endParaRPr lang="en-US" sz="2000" b="1" i="0" u="none" strike="noStrike" cap="none" dirty="0">
              <a:solidFill>
                <a:srgbClr val="262626"/>
              </a:solidFill>
              <a:sym typeface="Arial"/>
            </a:endParaRPr>
          </a:p>
          <a:p>
            <a:pPr marR="0" lvl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2060"/>
              </a:buClr>
              <a:buSzPct val="100000"/>
            </a:pPr>
            <a:endParaRPr sz="2000" b="1" i="0" u="none" strike="noStrike" cap="none" dirty="0">
              <a:solidFill>
                <a:srgbClr val="262626"/>
              </a:solidFill>
              <a:sym typeface="Arial"/>
            </a:endParaRPr>
          </a:p>
        </p:txBody>
      </p:sp>
      <p:sp>
        <p:nvSpPr>
          <p:cNvPr id="1138" name="Shape 1138"/>
          <p:cNvSpPr txBox="1"/>
          <p:nvPr/>
        </p:nvSpPr>
        <p:spPr>
          <a:xfrm>
            <a:off x="2710100" y="3727375"/>
            <a:ext cx="1608900" cy="309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冷資料與停用Qtier資料</a:t>
            </a:r>
          </a:p>
        </p:txBody>
      </p:sp>
      <p:grpSp>
        <p:nvGrpSpPr>
          <p:cNvPr id="1140" name="Shape 1140"/>
          <p:cNvGrpSpPr/>
          <p:nvPr/>
        </p:nvGrpSpPr>
        <p:grpSpPr>
          <a:xfrm>
            <a:off x="4357829" y="1643093"/>
            <a:ext cx="5466799" cy="3021245"/>
            <a:chOff x="4758905" y="1204775"/>
            <a:chExt cx="5228385" cy="2827029"/>
          </a:xfrm>
        </p:grpSpPr>
        <p:sp>
          <p:nvSpPr>
            <p:cNvPr id="1141" name="Shape 1141"/>
            <p:cNvSpPr txBox="1"/>
            <p:nvPr/>
          </p:nvSpPr>
          <p:spPr>
            <a:xfrm>
              <a:off x="7717580" y="1992154"/>
              <a:ext cx="17556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101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100000"/>
                <a:buFont typeface="Arial"/>
                <a:buNone/>
              </a:pPr>
              <a:r>
                <a:rPr lang="en-US" sz="1600" b="1" i="0" u="none" strike="noStrike" cap="none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熱資料 &amp; </a:t>
              </a:r>
            </a:p>
            <a:p>
              <a:pPr marL="0" marR="0" lvl="0" indent="-101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100000"/>
                <a:buFont typeface="Arial"/>
                <a:buNone/>
              </a:pPr>
              <a:r>
                <a:rPr lang="en-US" sz="1600" b="1" i="0" u="none" strike="noStrike" cap="none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即時IO需求</a:t>
              </a:r>
            </a:p>
          </p:txBody>
        </p:sp>
        <p:pic>
          <p:nvPicPr>
            <p:cNvPr id="1142" name="Shape 1142" descr="分層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758905" y="1204775"/>
              <a:ext cx="3175416" cy="282702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3" name="Shape 1143"/>
            <p:cNvSpPr txBox="1"/>
            <p:nvPr/>
          </p:nvSpPr>
          <p:spPr>
            <a:xfrm>
              <a:off x="7719590" y="2887944"/>
              <a:ext cx="22677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101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857E7"/>
                </a:buClr>
                <a:buSzPct val="100000"/>
                <a:buFont typeface="Arial"/>
                <a:buNone/>
              </a:pPr>
              <a:r>
                <a:rPr lang="en-US" sz="1600" b="1" i="0" u="none" strike="noStrike" cap="none" dirty="0" err="1">
                  <a:solidFill>
                    <a:srgbClr val="0857E7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冷資料</a:t>
              </a:r>
              <a:r>
                <a:rPr lang="en-US" sz="1600" b="1" i="0" u="none" strike="noStrike" cap="none" dirty="0">
                  <a:solidFill>
                    <a:srgbClr val="0857E7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 &amp; </a:t>
              </a:r>
            </a:p>
            <a:p>
              <a:pPr marL="0" marR="0" lvl="0" indent="-101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857E7"/>
                </a:buClr>
                <a:buSzPct val="100000"/>
                <a:buFont typeface="Arial"/>
                <a:buNone/>
              </a:pPr>
              <a:r>
                <a:rPr lang="en-US" sz="1600" b="1" i="0" u="none" strike="noStrike" cap="none" dirty="0" err="1">
                  <a:solidFill>
                    <a:srgbClr val="0857E7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停用Qtier資料</a:t>
              </a:r>
              <a:endParaRPr lang="en-US" sz="1600" b="1" i="0" u="none" strike="noStrike" cap="none" dirty="0">
                <a:solidFill>
                  <a:srgbClr val="0857E7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</p:grpSp>
      <p:pic>
        <p:nvPicPr>
          <p:cNvPr id="1144" name="Shape 11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3950" y="2063250"/>
            <a:ext cx="3883876" cy="2704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Shape 1150"/>
          <p:cNvSpPr txBox="1">
            <a:spLocks noGrp="1"/>
          </p:cNvSpPr>
          <p:nvPr>
            <p:ph type="body" idx="1"/>
          </p:nvPr>
        </p:nvSpPr>
        <p:spPr>
          <a:xfrm>
            <a:off x="250900" y="1123950"/>
            <a:ext cx="8205806" cy="12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20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透過空槽位、擴充裝置或是QM2擴充卡增加SSD或HDD升級Qtier</a:t>
            </a:r>
          </a:p>
          <a:p>
            <a:pPr marL="457200" lvl="0" indent="-355600">
              <a:spcBef>
                <a:spcPts val="400"/>
              </a:spcBef>
              <a:buSzPct val="111111"/>
              <a:buFont typeface="Arial"/>
              <a:buChar char="•"/>
            </a:pPr>
            <a:r>
              <a:rPr lang="zh-TW" altLang="en-US" sz="1800" b="1" dirty="0" smtClean="0">
                <a:latin typeface="微軟正黑體" pitchFamily="34" charset="-120"/>
                <a:ea typeface="微軟正黑體" pitchFamily="34" charset="-120"/>
              </a:rPr>
              <a:t>支援更多型號：</a:t>
            </a:r>
            <a:r>
              <a:rPr lang="en-US" sz="18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sz="1200" dirty="0">
                <a:latin typeface="微軟正黑體" pitchFamily="34" charset="-120"/>
                <a:ea typeface="微軟正黑體" pitchFamily="34" charset="-120"/>
              </a:rPr>
              <a:t>TDS-x89U, TES-x85/x85U (QTS), TS-x85, TVS-x82/x82U, TVS-x80/x80U, TS-x80/x80U, TVS-x79U, TS-x79U, SS-x79U, TS-x77, TVS-x73, TS-x73/x73U, TVS-x71/x71U, TVS-x70, TS-x70/x70U, TVS-x63, TS-x63/x63U, TS-x53A, TS-x53B/x53BU, TS-x53pro</a:t>
            </a:r>
          </a:p>
          <a:p>
            <a:pPr marL="3429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endParaRPr sz="2200" b="0" i="0" u="none" strike="noStrike" cap="none" dirty="0">
              <a:solidFill>
                <a:srgbClr val="262626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1151" name="Shape 1151"/>
          <p:cNvSpPr txBox="1">
            <a:spLocks noGrp="1"/>
          </p:cNvSpPr>
          <p:nvPr>
            <p:ph type="title"/>
          </p:nvPr>
        </p:nvSpPr>
        <p:spPr>
          <a:xfrm>
            <a:off x="285720" y="294360"/>
            <a:ext cx="8501122" cy="65547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i="0" u="none" strike="noStrike" cap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可不停機直接升級至</a:t>
            </a:r>
            <a:r>
              <a:rPr lang="en-US" sz="3600" i="0" u="none" strike="noStrike" cap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sz="3600" i="0" u="none" strike="noStrike" cap="none" dirty="0" err="1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Qtier</a:t>
            </a:r>
            <a:r>
              <a:rPr lang="en-US" sz="3600" i="0" u="none" strike="noStrike" cap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sz="3600" i="0" u="none" strike="noStrike" cap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儲存池</a:t>
            </a:r>
            <a:endParaRPr lang="en-US" sz="3600" i="0" u="none" strike="noStrike" cap="none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152" name="Shape 1152" descr="C:\Users\user\Desktop\PPT\QM2.png"/>
          <p:cNvPicPr preferRelativeResize="0"/>
          <p:nvPr/>
        </p:nvPicPr>
        <p:blipFill rotWithShape="1">
          <a:blip r:embed="rId3">
            <a:alphaModFix/>
          </a:blip>
          <a:srcRect l="7304" r="39798"/>
          <a:stretch/>
        </p:blipFill>
        <p:spPr>
          <a:xfrm>
            <a:off x="1401589" y="1705691"/>
            <a:ext cx="3859124" cy="3730499"/>
          </a:xfrm>
          <a:prstGeom prst="rect">
            <a:avLst/>
          </a:prstGeom>
          <a:noFill/>
          <a:ln>
            <a:noFill/>
          </a:ln>
        </p:spPr>
      </p:pic>
      <p:sp>
        <p:nvSpPr>
          <p:cNvPr id="1153" name="Shape 1153"/>
          <p:cNvSpPr/>
          <p:nvPr/>
        </p:nvSpPr>
        <p:spPr>
          <a:xfrm>
            <a:off x="4479667" y="2417862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grpSp>
        <p:nvGrpSpPr>
          <p:cNvPr id="1154" name="Shape 1154"/>
          <p:cNvGrpSpPr/>
          <p:nvPr/>
        </p:nvGrpSpPr>
        <p:grpSpPr>
          <a:xfrm>
            <a:off x="5081419" y="2352750"/>
            <a:ext cx="2705586" cy="2470290"/>
            <a:chOff x="5071963" y="2226780"/>
            <a:chExt cx="2705586" cy="2470290"/>
          </a:xfrm>
        </p:grpSpPr>
        <p:pic>
          <p:nvPicPr>
            <p:cNvPr id="1155" name="Shape 1155" descr="D:\工作進行中\20170911直播母版16比9\20171012直播ppt元素\QM2爆炸圖_coco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071963" y="2226780"/>
              <a:ext cx="2705586" cy="24702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56" name="Shape 1156"/>
            <p:cNvSpPr txBox="1"/>
            <p:nvPr/>
          </p:nvSpPr>
          <p:spPr>
            <a:xfrm>
              <a:off x="5793639" y="3070480"/>
              <a:ext cx="1521600" cy="532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100000"/>
                <a:buFont typeface="Arial"/>
                <a:buNone/>
              </a:pPr>
              <a:r>
                <a:rPr lang="en-US" sz="1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QM2 SSD RAID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Shape 11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將SSD快取轉換成Qtier以立即提升效益</a:t>
            </a:r>
            <a:endParaRPr lang="en-US" sz="3600" b="1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pic>
        <p:nvPicPr>
          <p:cNvPr id="1163" name="Shape 1163" descr="10_TCH.png"/>
          <p:cNvPicPr preferRelativeResize="0"/>
          <p:nvPr/>
        </p:nvPicPr>
        <p:blipFill rotWithShape="1">
          <a:blip r:embed="rId3">
            <a:alphaModFix/>
          </a:blip>
          <a:srcRect l="17603" t="2425" r="17126" b="2091"/>
          <a:stretch/>
        </p:blipFill>
        <p:spPr>
          <a:xfrm>
            <a:off x="3891218" y="1096962"/>
            <a:ext cx="5021369" cy="3188024"/>
          </a:xfrm>
          <a:prstGeom prst="rect">
            <a:avLst/>
          </a:prstGeom>
          <a:noFill/>
          <a:ln>
            <a:noFill/>
          </a:ln>
        </p:spPr>
      </p:pic>
      <p:sp>
        <p:nvSpPr>
          <p:cNvPr id="1164" name="Shape 1164"/>
          <p:cNvSpPr/>
          <p:nvPr/>
        </p:nvSpPr>
        <p:spPr>
          <a:xfrm>
            <a:off x="410624" y="1650179"/>
            <a:ext cx="1645800" cy="850200"/>
          </a:xfrm>
          <a:prstGeom prst="roundRect">
            <a:avLst>
              <a:gd name="adj" fmla="val 11233"/>
            </a:avLst>
          </a:prstGeom>
          <a:noFill/>
          <a:ln w="12700" cap="flat" cmpd="sng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5" name="Shape 1165"/>
          <p:cNvSpPr/>
          <p:nvPr/>
        </p:nvSpPr>
        <p:spPr>
          <a:xfrm>
            <a:off x="410625" y="1826545"/>
            <a:ext cx="17787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101600" marR="0" lvl="0" indent="-88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None/>
            </a:pPr>
            <a:r>
              <a:rPr lang="en-US" sz="1400" b="1" i="0" u="none" strike="noStrike" cap="none" dirty="0" err="1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以線上即時方式</a:t>
            </a:r>
            <a:endParaRPr lang="en-US" sz="1400" b="1" i="0" u="none" strike="noStrike" cap="none" dirty="0" smtClean="0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01600" marR="0" lvl="0" indent="-88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None/>
            </a:pPr>
            <a:r>
              <a:rPr lang="en-US" sz="1400" b="1" i="0" u="none" strike="noStrike" cap="none" dirty="0" err="1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停止</a:t>
            </a:r>
            <a:r>
              <a:rPr lang="en-US" sz="1400" b="1" i="0" u="none" strike="noStrike" cap="none" dirty="0" err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SSD快取服務</a:t>
            </a:r>
            <a:endParaRPr lang="en-US" sz="1400" b="1" i="0" u="none" strike="noStrike" cap="none" dirty="0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66" name="Shape 1166"/>
          <p:cNvSpPr/>
          <p:nvPr/>
        </p:nvSpPr>
        <p:spPr>
          <a:xfrm>
            <a:off x="522012" y="1444465"/>
            <a:ext cx="1145400" cy="370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7" name="Shape 1167"/>
          <p:cNvSpPr/>
          <p:nvPr/>
        </p:nvSpPr>
        <p:spPr>
          <a:xfrm>
            <a:off x="522011" y="1452081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100000"/>
              <a:buFont typeface="Arial"/>
              <a:buNone/>
            </a:pPr>
            <a:r>
              <a:rPr lang="en-US" sz="1600" i="0" u="none" strike="noStrike" cap="none">
                <a:solidFill>
                  <a:srgbClr val="FF66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Step</a:t>
            </a:r>
          </a:p>
        </p:txBody>
      </p:sp>
      <p:grpSp>
        <p:nvGrpSpPr>
          <p:cNvPr id="1168" name="Shape 1168"/>
          <p:cNvGrpSpPr/>
          <p:nvPr/>
        </p:nvGrpSpPr>
        <p:grpSpPr>
          <a:xfrm>
            <a:off x="1067592" y="1347463"/>
            <a:ext cx="553045" cy="444502"/>
            <a:chOff x="1546637" y="3304257"/>
            <a:chExt cx="473700" cy="380762"/>
          </a:xfrm>
        </p:grpSpPr>
        <p:sp>
          <p:nvSpPr>
            <p:cNvPr id="1169" name="Shape 1169"/>
            <p:cNvSpPr/>
            <p:nvPr/>
          </p:nvSpPr>
          <p:spPr>
            <a:xfrm>
              <a:off x="1601781" y="3335219"/>
              <a:ext cx="349800" cy="34980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170" name="Shape 1170"/>
            <p:cNvSpPr txBox="1"/>
            <p:nvPr/>
          </p:nvSpPr>
          <p:spPr>
            <a:xfrm>
              <a:off x="1546637" y="3304257"/>
              <a:ext cx="473700" cy="3797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77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100000"/>
                <a:buFont typeface="Arial"/>
                <a:buNone/>
              </a:pPr>
              <a:r>
                <a:rPr lang="en-US" sz="2800" b="1" i="0" u="none" strike="noStrike" cap="none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１</a:t>
              </a:r>
            </a:p>
          </p:txBody>
        </p:sp>
      </p:grpSp>
      <p:sp>
        <p:nvSpPr>
          <p:cNvPr id="1172" name="Shape 1172"/>
          <p:cNvSpPr/>
          <p:nvPr/>
        </p:nvSpPr>
        <p:spPr>
          <a:xfrm>
            <a:off x="2143102" y="1650179"/>
            <a:ext cx="1645653" cy="850200"/>
          </a:xfrm>
          <a:prstGeom prst="roundRect">
            <a:avLst>
              <a:gd name="adj" fmla="val 11233"/>
            </a:avLst>
          </a:prstGeom>
          <a:noFill/>
          <a:ln w="12700" cap="flat" cmpd="sng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i="0" u="none" strike="noStrike" cap="none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1173" name="Shape 1173"/>
          <p:cNvSpPr/>
          <p:nvPr/>
        </p:nvSpPr>
        <p:spPr>
          <a:xfrm>
            <a:off x="2143103" y="1826545"/>
            <a:ext cx="1645653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101600" lvl="1" indent="-88900">
              <a:buClr>
                <a:srgbClr val="262626"/>
              </a:buClr>
              <a:buSzPct val="100000"/>
              <a:buFont typeface="Arial"/>
              <a:buNone/>
            </a:pPr>
            <a:r>
              <a:rPr lang="en-US" b="1" i="0" u="none" strike="noStrike" cap="none" dirty="0" err="1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確認欲加入建立</a:t>
            </a:r>
            <a:endParaRPr lang="en-US" b="1" i="0" u="none" strike="noStrike" cap="none" dirty="0" smtClean="0">
              <a:solidFill>
                <a:srgbClr val="262626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  <a:p>
            <a:pPr marL="101600" lvl="1" indent="-88900">
              <a:buClr>
                <a:srgbClr val="262626"/>
              </a:buClr>
              <a:buSzPct val="100000"/>
              <a:buFont typeface="Arial"/>
              <a:buNone/>
            </a:pPr>
            <a:r>
              <a:rPr lang="en-US" b="1" i="0" u="none" strike="noStrike" cap="none" dirty="0" err="1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Qtier</a:t>
            </a:r>
            <a:r>
              <a:rPr lang="en-US" b="1" i="0" u="none" strike="noStrike" cap="none" dirty="0" err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的SSD數量</a:t>
            </a:r>
            <a:endParaRPr lang="en-US" b="1" i="0" u="none" strike="noStrike" cap="none" dirty="0">
              <a:solidFill>
                <a:srgbClr val="262626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1174" name="Shape 1174"/>
          <p:cNvSpPr/>
          <p:nvPr/>
        </p:nvSpPr>
        <p:spPr>
          <a:xfrm>
            <a:off x="2246158" y="1444465"/>
            <a:ext cx="1059724" cy="370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i="0" u="none" strike="noStrike" cap="none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1175" name="Shape 1175"/>
          <p:cNvSpPr/>
          <p:nvPr/>
        </p:nvSpPr>
        <p:spPr>
          <a:xfrm>
            <a:off x="2189325" y="1452081"/>
            <a:ext cx="673062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100000"/>
              <a:buFont typeface="Arial"/>
              <a:buNone/>
            </a:pPr>
            <a:r>
              <a:rPr lang="en-US" sz="1600" i="0" u="none" strike="noStrike" cap="none" dirty="0">
                <a:solidFill>
                  <a:srgbClr val="FF6600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Step</a:t>
            </a:r>
          </a:p>
        </p:txBody>
      </p:sp>
      <p:grpSp>
        <p:nvGrpSpPr>
          <p:cNvPr id="1176" name="Shape 1176"/>
          <p:cNvGrpSpPr/>
          <p:nvPr/>
        </p:nvGrpSpPr>
        <p:grpSpPr>
          <a:xfrm>
            <a:off x="2750911" y="1326475"/>
            <a:ext cx="511624" cy="527591"/>
            <a:chOff x="1580964" y="3316455"/>
            <a:chExt cx="405000" cy="386400"/>
          </a:xfrm>
        </p:grpSpPr>
        <p:sp>
          <p:nvSpPr>
            <p:cNvPr id="1177" name="Shape 1177"/>
            <p:cNvSpPr/>
            <p:nvPr/>
          </p:nvSpPr>
          <p:spPr>
            <a:xfrm>
              <a:off x="1601781" y="3335219"/>
              <a:ext cx="349800" cy="34980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1178" name="Shape 1178"/>
            <p:cNvSpPr txBox="1"/>
            <p:nvPr/>
          </p:nvSpPr>
          <p:spPr>
            <a:xfrm>
              <a:off x="1580964" y="3316455"/>
              <a:ext cx="405000" cy="386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77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100000"/>
                <a:buFont typeface="Arial"/>
                <a:buNone/>
              </a:pPr>
              <a:r>
                <a:rPr lang="en-US" sz="2800" b="1" i="0" u="none" strike="noStrike" cap="none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２</a:t>
              </a:r>
            </a:p>
          </p:txBody>
        </p:sp>
      </p:grpSp>
      <p:sp>
        <p:nvSpPr>
          <p:cNvPr id="1180" name="Shape 1180"/>
          <p:cNvSpPr/>
          <p:nvPr/>
        </p:nvSpPr>
        <p:spPr>
          <a:xfrm>
            <a:off x="428596" y="2962681"/>
            <a:ext cx="3360159" cy="638138"/>
          </a:xfrm>
          <a:prstGeom prst="roundRect">
            <a:avLst>
              <a:gd name="adj" fmla="val 11233"/>
            </a:avLst>
          </a:prstGeom>
          <a:noFill/>
          <a:ln w="12700" cap="flat" cmpd="sng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81" name="Shape 1181"/>
          <p:cNvSpPr/>
          <p:nvPr/>
        </p:nvSpPr>
        <p:spPr>
          <a:xfrm>
            <a:off x="428597" y="3172345"/>
            <a:ext cx="3357619" cy="30765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10160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None/>
            </a:pPr>
            <a:r>
              <a:rPr lang="en-US" sz="1400" b="1" i="0" u="none" strike="noStrike" cap="none" dirty="0" err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使用升級精靈升級為Qtier儲存池</a:t>
            </a:r>
            <a:endParaRPr lang="en-US" sz="1400" b="1" i="0" u="none" strike="noStrike" cap="none" dirty="0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82" name="Shape 1182"/>
          <p:cNvSpPr/>
          <p:nvPr/>
        </p:nvSpPr>
        <p:spPr>
          <a:xfrm>
            <a:off x="528491" y="2742237"/>
            <a:ext cx="1215480" cy="397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83" name="Shape 1183"/>
          <p:cNvSpPr/>
          <p:nvPr/>
        </p:nvSpPr>
        <p:spPr>
          <a:xfrm>
            <a:off x="528490" y="2750398"/>
            <a:ext cx="614756" cy="36295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100000"/>
              <a:buFont typeface="Arial"/>
              <a:buNone/>
            </a:pPr>
            <a:r>
              <a:rPr lang="en-US" sz="1600" i="0" u="none" strike="noStrike" cap="none" dirty="0">
                <a:solidFill>
                  <a:srgbClr val="FF66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Step</a:t>
            </a:r>
          </a:p>
        </p:txBody>
      </p:sp>
      <p:sp>
        <p:nvSpPr>
          <p:cNvPr id="1184" name="Shape 1184"/>
          <p:cNvSpPr/>
          <p:nvPr/>
        </p:nvSpPr>
        <p:spPr>
          <a:xfrm>
            <a:off x="1143153" y="2643126"/>
            <a:ext cx="511176" cy="511796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85" name="Shape 1185"/>
          <p:cNvSpPr txBox="1"/>
          <p:nvPr/>
        </p:nvSpPr>
        <p:spPr>
          <a:xfrm>
            <a:off x="1127412" y="2632889"/>
            <a:ext cx="540000" cy="50669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３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Shape 1191"/>
          <p:cNvSpPr txBox="1">
            <a:spLocks noGrp="1"/>
          </p:cNvSpPr>
          <p:nvPr>
            <p:ph type="body" idx="1"/>
          </p:nvPr>
        </p:nvSpPr>
        <p:spPr>
          <a:xfrm>
            <a:off x="142845" y="1143000"/>
            <a:ext cx="5072100" cy="1643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en-US" sz="20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TVS-EC2480U-SAS-RP </a:t>
            </a:r>
          </a:p>
          <a:p>
            <a:pPr marL="67500" marR="0" lvl="0" indent="-6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18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12 SSD 的 RAID 10 與 12 HDD 的 RAID 6</a:t>
            </a:r>
          </a:p>
          <a:p>
            <a:pPr marL="67500" marR="0" lvl="0" indent="-6750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18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5 個 VM 的 </a:t>
            </a:r>
            <a:r>
              <a:rPr lang="en-US" sz="1800" b="1" i="0" u="none" strike="noStrike" cap="none" dirty="0" err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IOmeter</a:t>
            </a:r>
            <a:r>
              <a:rPr lang="en-US" sz="18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en-US" sz="1800" b="1" i="0" u="none" strike="noStrike" cap="none" dirty="0" err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標準</a:t>
            </a:r>
            <a:r>
              <a:rPr lang="en-US" sz="18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4K </a:t>
            </a:r>
            <a:r>
              <a:rPr lang="en-US" sz="1800" b="1" i="0" u="none" strike="noStrike" cap="none" dirty="0" err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讀寫測試</a:t>
            </a:r>
            <a:endParaRPr lang="en-US" sz="1800" b="1" i="0" u="none" strike="noStrike" cap="none" dirty="0">
              <a:solidFill>
                <a:srgbClr val="262626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  <a:p>
            <a:pPr marL="67500" marR="0" lvl="0" indent="-6750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18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en-US" sz="1800" b="1" i="0" u="none" strike="noStrike" cap="none" dirty="0" err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採用</a:t>
            </a:r>
            <a:r>
              <a:rPr lang="en-US" sz="18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en-US" sz="1800" b="1" i="0" u="none" strike="noStrike" cap="none" dirty="0" err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Mellanox's</a:t>
            </a:r>
            <a:r>
              <a:rPr lang="en-US" sz="18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40GbE </a:t>
            </a:r>
            <a:r>
              <a:rPr lang="en-US" sz="1800" b="1" i="0" u="none" strike="noStrike" cap="none" dirty="0" err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iSER</a:t>
            </a:r>
            <a:r>
              <a:rPr lang="en-US" sz="18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en-US" sz="1800" b="1" i="0" u="none" strike="noStrike" cap="none" dirty="0" err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解決方案</a:t>
            </a:r>
            <a:endParaRPr lang="en-US" sz="1800" b="1" i="0" u="none" strike="noStrike" cap="none" dirty="0">
              <a:solidFill>
                <a:srgbClr val="262626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rgbClr val="0C0C0C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endParaRPr sz="2200" b="0" i="0" u="none" strike="noStrike" cap="none" dirty="0">
              <a:solidFill>
                <a:srgbClr val="262626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1192" name="Shape 1192"/>
          <p:cNvSpPr txBox="1">
            <a:spLocks noGrp="1"/>
          </p:cNvSpPr>
          <p:nvPr>
            <p:ph type="title"/>
          </p:nvPr>
        </p:nvSpPr>
        <p:spPr>
          <a:xfrm>
            <a:off x="285719" y="297023"/>
            <a:ext cx="8501123" cy="65547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i="0" u="none" strike="noStrike" cap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有效發揮SSD高速儲存效能</a:t>
            </a:r>
            <a:endParaRPr lang="en-US" sz="4000" i="0" u="none" strike="noStrike" cap="none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193" name="Shape 1193" descr="「TVS-2480」的圖片搜尋結果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59085" y="1928808"/>
            <a:ext cx="4893313" cy="3068210"/>
          </a:xfrm>
          <a:prstGeom prst="rect">
            <a:avLst/>
          </a:prstGeom>
          <a:noFill/>
          <a:ln>
            <a:noFill/>
          </a:ln>
        </p:spPr>
      </p:pic>
      <p:sp>
        <p:nvSpPr>
          <p:cNvPr id="1194" name="Shape 1194"/>
          <p:cNvSpPr/>
          <p:nvPr/>
        </p:nvSpPr>
        <p:spPr>
          <a:xfrm>
            <a:off x="4698075" y="2860145"/>
            <a:ext cx="4086600" cy="803100"/>
          </a:xfrm>
          <a:prstGeom prst="roundRect">
            <a:avLst>
              <a:gd name="adj" fmla="val 6360"/>
            </a:avLst>
          </a:prstGeom>
          <a:solidFill>
            <a:srgbClr val="FF0000">
              <a:alpha val="63919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85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SDD 高速效能</a:t>
            </a:r>
          </a:p>
        </p:txBody>
      </p:sp>
      <p:sp>
        <p:nvSpPr>
          <p:cNvPr id="1195" name="Shape 1195"/>
          <p:cNvSpPr/>
          <p:nvPr/>
        </p:nvSpPr>
        <p:spPr>
          <a:xfrm>
            <a:off x="4698100" y="3663245"/>
            <a:ext cx="4086600" cy="739500"/>
          </a:xfrm>
          <a:prstGeom prst="roundRect">
            <a:avLst>
              <a:gd name="adj" fmla="val 5919"/>
            </a:avLst>
          </a:prstGeom>
          <a:solidFill>
            <a:srgbClr val="0070C0">
              <a:alpha val="63919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85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SATA HDD大容量</a:t>
            </a:r>
          </a:p>
        </p:txBody>
      </p:sp>
      <p:sp>
        <p:nvSpPr>
          <p:cNvPr id="1196" name="Shape 1196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-174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grpSp>
        <p:nvGrpSpPr>
          <p:cNvPr id="1197" name="Shape 1197"/>
          <p:cNvGrpSpPr/>
          <p:nvPr/>
        </p:nvGrpSpPr>
        <p:grpSpPr>
          <a:xfrm>
            <a:off x="428579" y="2786177"/>
            <a:ext cx="3377768" cy="1726374"/>
            <a:chOff x="-1654446" y="2762292"/>
            <a:chExt cx="5875401" cy="2791227"/>
          </a:xfrm>
        </p:grpSpPr>
        <p:sp>
          <p:nvSpPr>
            <p:cNvPr id="1198" name="Shape 1198"/>
            <p:cNvSpPr/>
            <p:nvPr/>
          </p:nvSpPr>
          <p:spPr>
            <a:xfrm>
              <a:off x="-1654446" y="2762292"/>
              <a:ext cx="3036900" cy="2761500"/>
            </a:xfrm>
            <a:prstGeom prst="ellipse">
              <a:avLst/>
            </a:prstGeom>
            <a:gradFill>
              <a:gsLst>
                <a:gs pos="0">
                  <a:srgbClr val="5D427D"/>
                </a:gs>
                <a:gs pos="80000">
                  <a:srgbClr val="7A57A5"/>
                </a:gs>
                <a:gs pos="100000">
                  <a:srgbClr val="7A56A7"/>
                </a:gs>
              </a:gsLst>
              <a:lin ang="16200038" scaled="0"/>
            </a:gradFill>
            <a:ln w="9525" cap="flat" cmpd="sng">
              <a:solidFill>
                <a:srgbClr val="7C5F9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9999" dist="23000" dir="5400000" rotWithShape="0">
                <a:srgbClr val="000000">
                  <a:alpha val="3451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25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r>
                <a:rPr lang="en-US" sz="1600" b="1" i="0" u="none" strike="noStrike" cap="none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180,000 IOPS </a:t>
              </a:r>
              <a:br>
                <a:rPr lang="en-US" sz="1600" b="1" i="0" u="none" strike="noStrike" cap="none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</a:br>
              <a:r>
                <a:rPr lang="en-US" sz="1600" b="1" i="0" u="none" strike="noStrike" cap="none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+ 40TB 空間</a:t>
              </a:r>
            </a:p>
          </p:txBody>
        </p:sp>
        <p:sp>
          <p:nvSpPr>
            <p:cNvPr id="1199" name="Shape 1199"/>
            <p:cNvSpPr/>
            <p:nvPr/>
          </p:nvSpPr>
          <p:spPr>
            <a:xfrm>
              <a:off x="1201755" y="2792019"/>
              <a:ext cx="3019200" cy="2761500"/>
            </a:xfrm>
            <a:prstGeom prst="ellipse">
              <a:avLst/>
            </a:prstGeom>
            <a:gradFill>
              <a:gsLst>
                <a:gs pos="0">
                  <a:srgbClr val="5D427D"/>
                </a:gs>
                <a:gs pos="80000">
                  <a:srgbClr val="7A57A5"/>
                </a:gs>
                <a:gs pos="100000">
                  <a:srgbClr val="7A56A7"/>
                </a:gs>
              </a:gsLst>
              <a:lin ang="16200038" scaled="0"/>
            </a:gradFill>
            <a:ln w="9525" cap="flat" cmpd="sng">
              <a:solidFill>
                <a:srgbClr val="7C5F9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9999" dist="23000" dir="5400000" rotWithShape="0">
                <a:srgbClr val="000000">
                  <a:alpha val="3451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25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r>
                <a:rPr lang="en-US" sz="1600" b="1" i="0" u="none" strike="noStrike" cap="none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&lt;1 ms</a:t>
              </a:r>
            </a:p>
            <a:p>
              <a:pPr marL="0" marR="0" lvl="0" indent="-254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r>
                <a:rPr lang="en-US" sz="1600" b="1" i="0" u="none" strike="noStrike" cap="none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反應延遲</a:t>
              </a:r>
            </a:p>
          </p:txBody>
        </p:sp>
      </p:grpSp>
      <p:sp>
        <p:nvSpPr>
          <p:cNvPr id="1200" name="Shape 1200"/>
          <p:cNvSpPr/>
          <p:nvPr/>
        </p:nvSpPr>
        <p:spPr>
          <a:xfrm>
            <a:off x="7786710" y="1171600"/>
            <a:ext cx="663300" cy="1524000"/>
          </a:xfrm>
          <a:prstGeom prst="can">
            <a:avLst>
              <a:gd name="adj" fmla="val 25000"/>
            </a:avLst>
          </a:prstGeom>
          <a:gradFill>
            <a:gsLst>
              <a:gs pos="0">
                <a:srgbClr val="992D2B"/>
              </a:gs>
              <a:gs pos="80000">
                <a:srgbClr val="C93D39"/>
              </a:gs>
              <a:gs pos="100000">
                <a:srgbClr val="CD3A36"/>
              </a:gs>
            </a:gsLst>
            <a:lin ang="16200038" scaled="0"/>
          </a:gradFill>
          <a:ln w="9525" cap="flat" cmpd="sng">
            <a:solidFill>
              <a:srgbClr val="BD4B48"/>
            </a:solidFill>
            <a:prstDash val="solid"/>
            <a:round/>
            <a:headEnd type="none" w="med" len="med"/>
            <a:tailEnd type="none" w="med" len="med"/>
          </a:ln>
          <a:effectLst>
            <a:outerShdw blurRad="39999" dist="23000" dir="5400000" rotWithShape="0">
              <a:srgbClr val="000000">
                <a:alpha val="3451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1" name="Shape 1201"/>
          <p:cNvSpPr txBox="1"/>
          <p:nvPr/>
        </p:nvSpPr>
        <p:spPr>
          <a:xfrm rot="5400000">
            <a:off x="7447520" y="1632858"/>
            <a:ext cx="1357200" cy="806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5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Calibri"/>
                <a:sym typeface="Calibri"/>
              </a:rPr>
              <a:t>40 </a:t>
            </a:r>
            <a:r>
              <a:rPr lang="en-US" sz="1600" b="1" i="0" u="none" strike="noStrike" cap="none" dirty="0" err="1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Calibri"/>
                <a:sym typeface="Calibri"/>
              </a:rPr>
              <a:t>GbE</a:t>
            </a:r>
            <a:r>
              <a:rPr lang="en-US" sz="16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Calibri"/>
                <a:sym typeface="Calibri"/>
              </a:rPr>
              <a:t> </a:t>
            </a:r>
            <a:r>
              <a:rPr lang="en-US" sz="1600" b="1" i="0" u="none" strike="noStrike" cap="none" dirty="0" err="1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Calibri"/>
                <a:sym typeface="Calibri"/>
              </a:rPr>
              <a:t>iSER</a:t>
            </a:r>
            <a:endParaRPr lang="en-US" sz="16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1202" name="Shape 1202"/>
          <p:cNvSpPr txBox="1"/>
          <p:nvPr/>
        </p:nvSpPr>
        <p:spPr>
          <a:xfrm>
            <a:off x="544475" y="1231225"/>
            <a:ext cx="5769600" cy="14646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Shape 780"/>
          <p:cNvSpPr>
            <a:spLocks noGrp="1"/>
          </p:cNvSpPr>
          <p:nvPr>
            <p:ph type="pic" idx="2"/>
          </p:nvPr>
        </p:nvSpPr>
        <p:spPr>
          <a:xfrm>
            <a:off x="2435403" y="-1"/>
            <a:ext cx="6708597" cy="514350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781" name="Shape 781"/>
          <p:cNvSpPr/>
          <p:nvPr/>
        </p:nvSpPr>
        <p:spPr>
          <a:xfrm>
            <a:off x="2439184" y="1857375"/>
            <a:ext cx="6731999" cy="22146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Shape 782"/>
          <p:cNvSpPr txBox="1">
            <a:spLocks noGrp="1"/>
          </p:cNvSpPr>
          <p:nvPr>
            <p:ph type="ctrTitle"/>
          </p:nvPr>
        </p:nvSpPr>
        <p:spPr>
          <a:xfrm>
            <a:off x="2500298" y="1785932"/>
            <a:ext cx="5958000" cy="2286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3500" algn="l" rtl="0"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ct val="25000"/>
              <a:buFont typeface="Arial"/>
              <a:buNone/>
            </a:pPr>
            <a:r>
              <a:rPr lang="en-US" sz="4200" i="0" u="none" strike="noStrike" cap="none" dirty="0">
                <a:solidFill>
                  <a:srgbClr val="17375E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基本儲存架構</a:t>
            </a:r>
          </a:p>
          <a:p>
            <a:pPr marL="0" marR="0" lvl="0" indent="-63500" algn="l" rtl="0">
              <a:spcBef>
                <a:spcPts val="0"/>
              </a:spcBef>
              <a:buClr>
                <a:srgbClr val="17375E"/>
              </a:buClr>
              <a:buSzPct val="25000"/>
              <a:buFont typeface="Arial"/>
              <a:buNone/>
            </a:pPr>
            <a:r>
              <a:rPr lang="en-US" sz="4200" i="0" u="none" strike="noStrike" cap="none" dirty="0">
                <a:solidFill>
                  <a:srgbClr val="17375E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效能與穩定性決定一切!</a:t>
            </a:r>
          </a:p>
        </p:txBody>
      </p:sp>
      <p:sp>
        <p:nvSpPr>
          <p:cNvPr id="783" name="Shape 783"/>
          <p:cNvSpPr/>
          <p:nvPr/>
        </p:nvSpPr>
        <p:spPr>
          <a:xfrm>
            <a:off x="2439184" y="4071925"/>
            <a:ext cx="6731999" cy="214500"/>
          </a:xfrm>
          <a:prstGeom prst="rect">
            <a:avLst/>
          </a:prstGeom>
          <a:gradFill>
            <a:gsLst>
              <a:gs pos="0">
                <a:srgbClr val="0F243E">
                  <a:alpha val="4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9457257" y="2675924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Shape 120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cap="none" dirty="0">
                <a:solidFill>
                  <a:srgbClr val="002060"/>
                </a:solidFill>
                <a:latin typeface="+mj-lt"/>
                <a:ea typeface="微軟正黑體" pitchFamily="34" charset="-120"/>
                <a:sym typeface="Microsoft JhengHei"/>
              </a:rPr>
              <a:t> </a:t>
            </a:r>
            <a:r>
              <a:rPr lang="en-US" sz="3600" i="0" u="none" strike="noStrike" cap="none" dirty="0" smtClean="0">
                <a:solidFill>
                  <a:srgbClr val="002060"/>
                </a:solidFill>
                <a:latin typeface="+mj-lt"/>
                <a:ea typeface="微軟正黑體" pitchFamily="34" charset="-120"/>
                <a:sym typeface="Microsoft JhengHei"/>
              </a:rPr>
              <a:t>QNAP</a:t>
            </a:r>
            <a:r>
              <a:rPr lang="zh-TW" altLang="en-US" sz="3600" i="0" u="none" strike="noStrike" cap="none" dirty="0" smtClean="0">
                <a:solidFill>
                  <a:srgbClr val="002060"/>
                </a:solidFill>
                <a:latin typeface="+mj-lt"/>
                <a:ea typeface="微軟正黑體" pitchFamily="34" charset="-120"/>
                <a:sym typeface="Microsoft JhengHei"/>
              </a:rPr>
              <a:t> </a:t>
            </a:r>
            <a:r>
              <a:rPr lang="en-US" sz="3600" i="0" u="none" strike="noStrike" cap="none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Microsoft JhengHei"/>
              </a:rPr>
              <a:t>領先的混合儲存技術</a:t>
            </a:r>
            <a:endParaRPr lang="en-US" sz="3600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sym typeface="Microsoft JhengHei"/>
            </a:endParaRPr>
          </a:p>
        </p:txBody>
      </p:sp>
      <p:grpSp>
        <p:nvGrpSpPr>
          <p:cNvPr id="1209" name="Shape 1209"/>
          <p:cNvGrpSpPr/>
          <p:nvPr/>
        </p:nvGrpSpPr>
        <p:grpSpPr>
          <a:xfrm>
            <a:off x="3429155" y="1205630"/>
            <a:ext cx="4342857" cy="3272760"/>
            <a:chOff x="3709700" y="1228800"/>
            <a:chExt cx="4722550" cy="3558895"/>
          </a:xfrm>
        </p:grpSpPr>
        <p:pic>
          <p:nvPicPr>
            <p:cNvPr id="1210" name="Shape 1210" descr="2_Qtier-01.png"/>
            <p:cNvPicPr preferRelativeResize="0"/>
            <p:nvPr/>
          </p:nvPicPr>
          <p:blipFill rotWithShape="1">
            <a:blip r:embed="rId3">
              <a:alphaModFix/>
            </a:blip>
            <a:srcRect l="1858" r="1848"/>
            <a:stretch/>
          </p:blipFill>
          <p:spPr>
            <a:xfrm>
              <a:off x="3709700" y="1299150"/>
              <a:ext cx="4666325" cy="348854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11" name="Shape 1211"/>
            <p:cNvSpPr txBox="1"/>
            <p:nvPr/>
          </p:nvSpPr>
          <p:spPr>
            <a:xfrm>
              <a:off x="3918450" y="1650850"/>
              <a:ext cx="1068300" cy="149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76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ct val="100000"/>
                <a:buFont typeface="Arial"/>
                <a:buNone/>
              </a:pPr>
              <a:r>
                <a:rPr lang="en-US" sz="1200" b="1" i="0" u="none" strike="noStrike" cap="none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檔案伺服器</a:t>
              </a:r>
            </a:p>
          </p:txBody>
        </p:sp>
        <p:sp>
          <p:nvSpPr>
            <p:cNvPr id="1212" name="Shape 1212"/>
            <p:cNvSpPr txBox="1"/>
            <p:nvPr/>
          </p:nvSpPr>
          <p:spPr>
            <a:xfrm>
              <a:off x="4867325" y="1299150"/>
              <a:ext cx="1068300" cy="149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76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ct val="100000"/>
                <a:buFont typeface="Arial"/>
                <a:buNone/>
              </a:pPr>
              <a:r>
                <a:rPr lang="en-US" sz="1200" b="1" i="0" u="none" strike="noStrike" cap="none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網站伺服器</a:t>
              </a:r>
            </a:p>
          </p:txBody>
        </p:sp>
        <p:sp>
          <p:nvSpPr>
            <p:cNvPr id="1213" name="Shape 1213"/>
            <p:cNvSpPr txBox="1"/>
            <p:nvPr/>
          </p:nvSpPr>
          <p:spPr>
            <a:xfrm>
              <a:off x="5982500" y="1228800"/>
              <a:ext cx="1068300" cy="149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76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ct val="100000"/>
                <a:buFont typeface="Arial"/>
                <a:buNone/>
              </a:pPr>
              <a:r>
                <a:rPr lang="en-US" sz="1200" b="1" i="0" u="none" strike="noStrike" cap="none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電郵伺服器</a:t>
              </a:r>
            </a:p>
          </p:txBody>
        </p:sp>
        <p:sp>
          <p:nvSpPr>
            <p:cNvPr id="1214" name="Shape 1214"/>
            <p:cNvSpPr txBox="1"/>
            <p:nvPr/>
          </p:nvSpPr>
          <p:spPr>
            <a:xfrm>
              <a:off x="7305775" y="1650850"/>
              <a:ext cx="934200" cy="225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76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ct val="100000"/>
                <a:buFont typeface="Arial"/>
                <a:buNone/>
              </a:pPr>
              <a:r>
                <a:rPr lang="en-US" sz="1200" b="1" i="0" u="none" strike="noStrike" cap="none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VDI 建立</a:t>
              </a:r>
            </a:p>
          </p:txBody>
        </p:sp>
        <p:sp>
          <p:nvSpPr>
            <p:cNvPr id="1215" name="Shape 1215"/>
            <p:cNvSpPr txBox="1"/>
            <p:nvPr/>
          </p:nvSpPr>
          <p:spPr>
            <a:xfrm>
              <a:off x="4851150" y="2351225"/>
              <a:ext cx="3364800" cy="309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          資料分層、應用分層</a:t>
              </a:r>
            </a:p>
          </p:txBody>
        </p:sp>
        <p:sp>
          <p:nvSpPr>
            <p:cNvPr id="1216" name="Shape 1216"/>
            <p:cNvSpPr txBox="1"/>
            <p:nvPr/>
          </p:nvSpPr>
          <p:spPr>
            <a:xfrm>
              <a:off x="4503850" y="2884700"/>
              <a:ext cx="1068300" cy="564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50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ct val="100000"/>
                <a:buFont typeface="Arial"/>
                <a:buNone/>
              </a:pPr>
              <a:r>
                <a:rPr lang="en-US" sz="800" b="1" i="0" u="none" strike="noStrike" cap="none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PCIE NVMe, </a:t>
              </a:r>
            </a:p>
            <a:p>
              <a:pPr marL="0" marR="0" lvl="0" indent="-50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ct val="100000"/>
                <a:buFont typeface="Arial"/>
                <a:buNone/>
              </a:pPr>
              <a:r>
                <a:rPr lang="en-US" sz="800" b="1" i="0" u="none" strike="noStrike" cap="none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M.2, SSD RAID </a:t>
              </a:r>
            </a:p>
          </p:txBody>
        </p:sp>
        <p:sp>
          <p:nvSpPr>
            <p:cNvPr id="1217" name="Shape 1217"/>
            <p:cNvSpPr txBox="1"/>
            <p:nvPr/>
          </p:nvSpPr>
          <p:spPr>
            <a:xfrm>
              <a:off x="6165675" y="2884700"/>
              <a:ext cx="770100" cy="564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50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ct val="100000"/>
                <a:buFont typeface="Arial"/>
                <a:buNone/>
              </a:pPr>
              <a:r>
                <a:rPr lang="en-US" sz="800" b="1" i="0" u="none" strike="noStrike" cap="none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SAS HDD </a:t>
              </a:r>
              <a:br>
                <a:rPr lang="en-US" sz="800" b="1" i="0" u="none" strike="noStrike" cap="none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</a:br>
              <a:r>
                <a:rPr lang="en-US" sz="800" b="1" i="0" u="none" strike="noStrike" cap="none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RAID</a:t>
              </a:r>
            </a:p>
          </p:txBody>
        </p:sp>
        <p:sp>
          <p:nvSpPr>
            <p:cNvPr id="1218" name="Shape 1218"/>
            <p:cNvSpPr txBox="1"/>
            <p:nvPr/>
          </p:nvSpPr>
          <p:spPr>
            <a:xfrm>
              <a:off x="7662150" y="2884700"/>
              <a:ext cx="770100" cy="564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50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ct val="100000"/>
                <a:buFont typeface="Arial"/>
                <a:buNone/>
              </a:pPr>
              <a:r>
                <a:rPr lang="en-US" sz="800" b="1" i="0" u="none" strike="noStrike" cap="none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NL、SATA HDD RAID</a:t>
              </a:r>
            </a:p>
          </p:txBody>
        </p:sp>
        <p:sp>
          <p:nvSpPr>
            <p:cNvPr id="1219" name="Shape 1219"/>
            <p:cNvSpPr txBox="1"/>
            <p:nvPr/>
          </p:nvSpPr>
          <p:spPr>
            <a:xfrm>
              <a:off x="4893750" y="3897925"/>
              <a:ext cx="2259600" cy="282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儲存池</a:t>
              </a:r>
            </a:p>
          </p:txBody>
        </p:sp>
        <p:sp>
          <p:nvSpPr>
            <p:cNvPr id="1220" name="Shape 1220"/>
            <p:cNvSpPr txBox="1"/>
            <p:nvPr/>
          </p:nvSpPr>
          <p:spPr>
            <a:xfrm>
              <a:off x="3709700" y="4363533"/>
              <a:ext cx="1269000" cy="282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69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1100" b="1" i="0" u="none" strike="noStrike" cap="none" dirty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本機</a:t>
              </a:r>
            </a:p>
          </p:txBody>
        </p:sp>
        <p:sp>
          <p:nvSpPr>
            <p:cNvPr id="1221" name="Shape 1221"/>
            <p:cNvSpPr txBox="1"/>
            <p:nvPr/>
          </p:nvSpPr>
          <p:spPr>
            <a:xfrm>
              <a:off x="4622550" y="3571150"/>
              <a:ext cx="2743200" cy="309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自動分層</a:t>
              </a:r>
            </a:p>
          </p:txBody>
        </p:sp>
        <p:sp>
          <p:nvSpPr>
            <p:cNvPr id="1222" name="Shape 1222"/>
            <p:cNvSpPr txBox="1"/>
            <p:nvPr/>
          </p:nvSpPr>
          <p:spPr>
            <a:xfrm>
              <a:off x="5371450" y="4363533"/>
              <a:ext cx="1310100" cy="282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69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1100" b="1" i="0" u="none" strike="noStrike" cap="none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擴充裝置1</a:t>
              </a:r>
            </a:p>
          </p:txBody>
        </p:sp>
        <p:sp>
          <p:nvSpPr>
            <p:cNvPr id="1223" name="Shape 1223"/>
            <p:cNvSpPr txBox="1"/>
            <p:nvPr/>
          </p:nvSpPr>
          <p:spPr>
            <a:xfrm>
              <a:off x="7141550" y="4363533"/>
              <a:ext cx="1241400" cy="282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69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1100" b="1" i="0" u="none" strike="noStrike" cap="none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擴充裝置2</a:t>
              </a:r>
            </a:p>
          </p:txBody>
        </p:sp>
      </p:grpSp>
      <p:sp>
        <p:nvSpPr>
          <p:cNvPr id="1224" name="Shape 1224"/>
          <p:cNvSpPr/>
          <p:nvPr/>
        </p:nvSpPr>
        <p:spPr>
          <a:xfrm>
            <a:off x="451716" y="3303676"/>
            <a:ext cx="2834400" cy="1148400"/>
          </a:xfrm>
          <a:prstGeom prst="roundRect">
            <a:avLst>
              <a:gd name="adj" fmla="val 7805"/>
            </a:avLst>
          </a:prstGeom>
          <a:solidFill>
            <a:srgbClr val="660066">
              <a:alpha val="2863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225" name="Shape 1225"/>
          <p:cNvSpPr/>
          <p:nvPr/>
        </p:nvSpPr>
        <p:spPr>
          <a:xfrm>
            <a:off x="763247" y="4056289"/>
            <a:ext cx="2448000" cy="324000"/>
          </a:xfrm>
          <a:prstGeom prst="roundRect">
            <a:avLst>
              <a:gd name="adj" fmla="val 20433"/>
            </a:avLst>
          </a:prstGeom>
          <a:solidFill>
            <a:srgbClr val="FFFF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</a:t>
            </a:r>
          </a:p>
        </p:txBody>
      </p:sp>
      <p:sp>
        <p:nvSpPr>
          <p:cNvPr id="1226" name="Shape 1226"/>
          <p:cNvSpPr/>
          <p:nvPr/>
        </p:nvSpPr>
        <p:spPr>
          <a:xfrm>
            <a:off x="451716" y="1576528"/>
            <a:ext cx="2834400" cy="1307700"/>
          </a:xfrm>
          <a:prstGeom prst="roundRect">
            <a:avLst>
              <a:gd name="adj" fmla="val 11233"/>
            </a:avLst>
          </a:prstGeom>
          <a:solidFill>
            <a:srgbClr val="41BEC8">
              <a:alpha val="4863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227" name="Shape 1227"/>
          <p:cNvSpPr/>
          <p:nvPr/>
        </p:nvSpPr>
        <p:spPr>
          <a:xfrm>
            <a:off x="778889" y="1883718"/>
            <a:ext cx="2432400" cy="10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400" marR="0" lvl="0" indent="-118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None/>
            </a:pPr>
            <a:r>
              <a:rPr lang="en-US" sz="1800" b="1" i="0" u="none" strike="noStrike" cap="none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可使用SSD空間 </a:t>
            </a:r>
          </a:p>
          <a:p>
            <a:pPr marL="4400" marR="0" lvl="0" indent="-118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None/>
            </a:pPr>
            <a:r>
              <a:rPr lang="en-US" sz="1800" b="1" i="0" u="none" strike="noStrike" cap="none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支援高速連續和隨機讀寫需求</a:t>
            </a:r>
          </a:p>
        </p:txBody>
      </p:sp>
      <p:sp>
        <p:nvSpPr>
          <p:cNvPr id="1228" name="Shape 1228"/>
          <p:cNvSpPr txBox="1"/>
          <p:nvPr/>
        </p:nvSpPr>
        <p:spPr>
          <a:xfrm>
            <a:off x="2007921" y="3615031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229" name="Shape 1229"/>
          <p:cNvSpPr/>
          <p:nvPr/>
        </p:nvSpPr>
        <p:spPr>
          <a:xfrm>
            <a:off x="734796" y="3686236"/>
            <a:ext cx="2551269" cy="723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10160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None/>
            </a:pPr>
            <a:r>
              <a:rPr lang="en-US" sz="18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檔案、網站、郵件服務</a:t>
            </a:r>
          </a:p>
          <a:p>
            <a:pPr marL="101600" marR="0" lvl="0" indent="-1143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73763"/>
              </a:buClr>
              <a:buSzPct val="100000"/>
              <a:buFont typeface="Arial"/>
              <a:buNone/>
            </a:pPr>
            <a:r>
              <a:rPr lang="en-US" sz="1800" b="1" i="0" u="none" strike="noStrike" cap="none" dirty="0">
                <a:solidFill>
                  <a:srgbClr val="66006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虛擬桌面與資料庫應用</a:t>
            </a:r>
            <a:r>
              <a:rPr lang="en-US" sz="1800" b="1" i="0" u="none" strike="noStrike" cap="none" dirty="0">
                <a:solidFill>
                  <a:srgbClr val="4A86E8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 </a:t>
            </a:r>
          </a:p>
        </p:txBody>
      </p:sp>
      <p:sp>
        <p:nvSpPr>
          <p:cNvPr id="1230" name="Shape 1230"/>
          <p:cNvSpPr/>
          <p:nvPr/>
        </p:nvSpPr>
        <p:spPr>
          <a:xfrm>
            <a:off x="567168" y="1991031"/>
            <a:ext cx="196200" cy="172200"/>
          </a:xfrm>
          <a:prstGeom prst="chevron">
            <a:avLst>
              <a:gd name="adj" fmla="val 50000"/>
            </a:avLst>
          </a:prstGeom>
          <a:solidFill>
            <a:srgbClr val="FFFFFF">
              <a:alpha val="749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231" name="Shape 1231"/>
          <p:cNvSpPr/>
          <p:nvPr/>
        </p:nvSpPr>
        <p:spPr>
          <a:xfrm>
            <a:off x="567168" y="2328359"/>
            <a:ext cx="196200" cy="172200"/>
          </a:xfrm>
          <a:prstGeom prst="chevron">
            <a:avLst>
              <a:gd name="adj" fmla="val 50000"/>
            </a:avLst>
          </a:prstGeom>
          <a:solidFill>
            <a:srgbClr val="FFFFFF">
              <a:alpha val="749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232" name="Shape 1232"/>
          <p:cNvSpPr/>
          <p:nvPr/>
        </p:nvSpPr>
        <p:spPr>
          <a:xfrm>
            <a:off x="567168" y="3776451"/>
            <a:ext cx="196200" cy="172200"/>
          </a:xfrm>
          <a:prstGeom prst="chevron">
            <a:avLst>
              <a:gd name="adj" fmla="val 50000"/>
            </a:avLst>
          </a:prstGeom>
          <a:solidFill>
            <a:srgbClr val="FFFFFF">
              <a:alpha val="749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233" name="Shape 1233"/>
          <p:cNvSpPr/>
          <p:nvPr/>
        </p:nvSpPr>
        <p:spPr>
          <a:xfrm>
            <a:off x="451716" y="3242629"/>
            <a:ext cx="2834400" cy="372300"/>
          </a:xfrm>
          <a:prstGeom prst="roundRect">
            <a:avLst>
              <a:gd name="adj" fmla="val 0"/>
            </a:avLst>
          </a:prstGeom>
          <a:solidFill>
            <a:srgbClr val="660066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適用情境</a:t>
            </a:r>
          </a:p>
        </p:txBody>
      </p:sp>
      <p:sp>
        <p:nvSpPr>
          <p:cNvPr id="1234" name="Shape 1234"/>
          <p:cNvSpPr/>
          <p:nvPr/>
        </p:nvSpPr>
        <p:spPr>
          <a:xfrm>
            <a:off x="451716" y="1468573"/>
            <a:ext cx="2834400" cy="372300"/>
          </a:xfrm>
          <a:prstGeom prst="roundRect">
            <a:avLst>
              <a:gd name="adj" fmla="val 0"/>
            </a:avLst>
          </a:prstGeom>
          <a:solidFill>
            <a:srgbClr val="04498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5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技術優勢</a:t>
            </a:r>
          </a:p>
        </p:txBody>
      </p:sp>
      <p:sp>
        <p:nvSpPr>
          <p:cNvPr id="1235" name="Shape 1235"/>
          <p:cNvSpPr/>
          <p:nvPr/>
        </p:nvSpPr>
        <p:spPr>
          <a:xfrm>
            <a:off x="538597" y="4121728"/>
            <a:ext cx="196200" cy="172200"/>
          </a:xfrm>
          <a:prstGeom prst="chevron">
            <a:avLst>
              <a:gd name="adj" fmla="val 50000"/>
            </a:avLst>
          </a:prstGeom>
          <a:solidFill>
            <a:srgbClr val="FFFFFF">
              <a:alpha val="749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Shape 1241"/>
          <p:cNvSpPr txBox="1">
            <a:spLocks noGrp="1"/>
          </p:cNvSpPr>
          <p:nvPr>
            <p:ph type="ctrTitle"/>
          </p:nvPr>
        </p:nvSpPr>
        <p:spPr>
          <a:xfrm>
            <a:off x="5352" y="2067694"/>
            <a:ext cx="9144000" cy="1008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57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ct val="25000"/>
              <a:buFont typeface="Arial"/>
              <a:buNone/>
            </a:pPr>
            <a:r>
              <a:rPr lang="en-US" sz="5400" b="0" i="0" u="none" strike="noStrike" cap="non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Storage &amp; Snapshot</a:t>
            </a:r>
            <a:br>
              <a:rPr lang="en-US" sz="5400" b="0" i="0" u="none" strike="noStrike" cap="non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5400" b="0" i="0" u="none" strike="noStrike" cap="none">
              <a:solidFill>
                <a:srgbClr val="17375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2" name="Shape 1242"/>
          <p:cNvSpPr txBox="1">
            <a:spLocks noGrp="1"/>
          </p:cNvSpPr>
          <p:nvPr>
            <p:ph type="subTitle" idx="1"/>
          </p:nvPr>
        </p:nvSpPr>
        <p:spPr>
          <a:xfrm>
            <a:off x="285712" y="2859782"/>
            <a:ext cx="8520600" cy="642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8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QTS 4.3.4</a:t>
            </a:r>
          </a:p>
        </p:txBody>
      </p:sp>
      <p:sp>
        <p:nvSpPr>
          <p:cNvPr id="1243" name="Shape 1243"/>
          <p:cNvSpPr txBox="1"/>
          <p:nvPr/>
        </p:nvSpPr>
        <p:spPr>
          <a:xfrm>
            <a:off x="2771800" y="3714229"/>
            <a:ext cx="1500300" cy="21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PM</a:t>
            </a:r>
          </a:p>
        </p:txBody>
      </p:sp>
      <p:sp>
        <p:nvSpPr>
          <p:cNvPr id="1244" name="Shape 1244"/>
          <p:cNvSpPr txBox="1"/>
          <p:nvPr/>
        </p:nvSpPr>
        <p:spPr>
          <a:xfrm>
            <a:off x="4218013" y="3507854"/>
            <a:ext cx="1424100" cy="320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44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25000"/>
              <a:buFont typeface="Arial"/>
              <a:buNone/>
            </a:pPr>
            <a:r>
              <a:rPr lang="en-US" sz="2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Ripple</a:t>
            </a:r>
          </a:p>
        </p:txBody>
      </p:sp>
      <p:pic>
        <p:nvPicPr>
          <p:cNvPr id="1245" name="Shape 1245"/>
          <p:cNvPicPr preferRelativeResize="0"/>
          <p:nvPr/>
        </p:nvPicPr>
        <p:blipFill rotWithShape="1">
          <a:blip r:embed="rId3">
            <a:alphaModFix/>
          </a:blip>
          <a:srcRect l="773"/>
          <a:stretch/>
        </p:blipFill>
        <p:spPr>
          <a:xfrm>
            <a:off x="-71470" y="-5044"/>
            <a:ext cx="9216000" cy="5218434"/>
          </a:xfrm>
          <a:prstGeom prst="rect">
            <a:avLst/>
          </a:prstGeom>
          <a:noFill/>
          <a:ln>
            <a:noFill/>
          </a:ln>
        </p:spPr>
      </p:pic>
      <p:sp>
        <p:nvSpPr>
          <p:cNvPr id="1246" name="Shape 1246"/>
          <p:cNvSpPr/>
          <p:nvPr/>
        </p:nvSpPr>
        <p:spPr>
          <a:xfrm>
            <a:off x="-71470" y="2036475"/>
            <a:ext cx="9220800" cy="17922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66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4200" b="0" i="0" u="none" strike="noStrike" cap="none">
              <a:solidFill>
                <a:srgbClr val="161D9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Shape 1247"/>
          <p:cNvSpPr/>
          <p:nvPr/>
        </p:nvSpPr>
        <p:spPr>
          <a:xfrm>
            <a:off x="71406" y="2036475"/>
            <a:ext cx="9112800" cy="1792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3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50000"/>
              <a:buFont typeface="Arial"/>
              <a:buNone/>
            </a:pPr>
            <a:r>
              <a:rPr lang="en-US" sz="2000" b="1" i="0" u="none" strike="noStrike" cap="none" dirty="0" err="1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您的挑戰，我們解決</a:t>
            </a:r>
            <a:r>
              <a:rPr lang="en-US" sz="2000" b="1" i="0" u="none" strike="noStrike" cap="none" dirty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:</a:t>
            </a:r>
            <a:r>
              <a:rPr lang="en-US" sz="1600" b="1" i="0" u="none" strike="noStrike" cap="none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/>
            </a:r>
            <a:br>
              <a:rPr lang="en-US" sz="1600" b="1" i="0" u="none" strike="noStrike" cap="none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</a:br>
            <a:r>
              <a:rPr lang="en-US" sz="40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超過8顆磁碟 RAID </a:t>
            </a:r>
            <a:r>
              <a:rPr lang="en-US" sz="4000" b="1" i="0" u="none" strike="noStrike" cap="none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5 </a:t>
            </a:r>
            <a:r>
              <a:rPr lang="en-US" sz="40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不適用</a:t>
            </a:r>
            <a:endParaRPr lang="en-US" sz="4000" b="1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3" name="Shape 1253"/>
          <p:cNvSpPr txBox="1">
            <a:spLocks noGrp="1"/>
          </p:cNvSpPr>
          <p:nvPr>
            <p:ph type="body" idx="1"/>
          </p:nvPr>
        </p:nvSpPr>
        <p:spPr>
          <a:xfrm>
            <a:off x="214282" y="1071080"/>
            <a:ext cx="8472600" cy="170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1800" b="1" i="0" u="none" strike="noStrike" cap="none" dirty="0" err="1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依照網站ServeTheHome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en-US" sz="1800" b="1" i="0" u="none" strike="noStrike" cap="none" dirty="0" err="1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RAID計算器計算</a:t>
            </a:r>
            <a:endParaRPr lang="en-US" sz="1800" b="1" i="0" u="none" strike="noStrike" cap="none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1800" b="1" i="0" u="none" strike="noStrike" cap="none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一個 RIAD 5 群組在5年內損壞的機會</a:t>
            </a:r>
          </a:p>
          <a:p>
            <a:pPr marL="3429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endParaRPr sz="2200" b="0" i="0" u="none" strike="noStrike" cap="none" dirty="0">
              <a:solidFill>
                <a:srgbClr val="262626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1254" name="Shape 12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RAID</a:t>
            </a:r>
            <a:r>
              <a:rPr lang="en-US" sz="40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en-US" sz="40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保護隨儲存容量上升而減少</a:t>
            </a:r>
            <a:endParaRPr lang="en-US" sz="4000" b="1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1255" name="Shape 1255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-22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/>
            </a:r>
            <a:br>
              <a:rPr lang="en-US" sz="1400" b="0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</a:br>
            <a:endParaRPr lang="en-US" sz="1400" b="0" i="0" u="none" strike="noStrike" cap="none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graphicFrame>
        <p:nvGraphicFramePr>
          <p:cNvPr id="1256" name="Shape 1256"/>
          <p:cNvGraphicFramePr/>
          <p:nvPr/>
        </p:nvGraphicFramePr>
        <p:xfrm>
          <a:off x="251520" y="1925480"/>
          <a:ext cx="5392050" cy="2476615"/>
        </p:xfrm>
        <a:graphic>
          <a:graphicData uri="http://schemas.openxmlformats.org/drawingml/2006/table">
            <a:tbl>
              <a:tblPr>
                <a:noFill/>
                <a:tableStyleId>{BBEA3426-C93F-49A8-94AD-5BD669B2E5CC}</a:tableStyleId>
              </a:tblPr>
              <a:tblGrid>
                <a:gridCol w="1943450"/>
                <a:gridCol w="1943450"/>
                <a:gridCol w="1505150"/>
              </a:tblGrid>
              <a:tr h="351425"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u="none" strike="noStrike" cap="none" dirty="0" err="1"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磁碟數目</a:t>
                      </a:r>
                      <a:endParaRPr lang="en-US" sz="1400" b="1" u="none" strike="noStrike" cap="none" dirty="0"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2F2F2"/>
                        </a:gs>
                        <a:gs pos="100000">
                          <a:srgbClr val="A6A6A6"/>
                        </a:gs>
                      </a:gsLst>
                      <a:lin ang="5400012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u="none" strike="noStrike" cap="none" dirty="0" err="1"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磁碟容量</a:t>
                      </a:r>
                      <a:endParaRPr lang="en-US" sz="1400" b="1" u="none" strike="noStrike" cap="none" dirty="0"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2F2F2"/>
                        </a:gs>
                        <a:gs pos="100000">
                          <a:srgbClr val="A6A6A6"/>
                        </a:gs>
                      </a:gsLst>
                      <a:lin ang="5400012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u="none" strike="noStrike" cap="none" dirty="0" err="1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資料遺失風險</a:t>
                      </a:r>
                      <a:r>
                        <a:rPr lang="en-US" sz="1400" b="1" u="none" strike="noStrike" cap="none" dirty="0"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 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2F2F2"/>
                        </a:gs>
                        <a:gs pos="100000">
                          <a:srgbClr val="A6A6A6"/>
                        </a:gs>
                      </a:gsLst>
                      <a:lin ang="5400012" scaled="0"/>
                    </a:gradFill>
                  </a:tcPr>
                </a:tc>
              </a:tr>
              <a:tr h="374500"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4TB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0.1%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5925"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8TB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0.2%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1650">
                <a:tc>
                  <a:txBody>
                    <a:bodyPr/>
                    <a:lstStyle/>
                    <a:p>
                      <a:pPr marL="0" marR="0" lvl="0" indent="-1016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016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4TB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016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1%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7350">
                <a:tc>
                  <a:txBody>
                    <a:bodyPr/>
                    <a:lstStyle/>
                    <a:p>
                      <a:pPr marL="0" marR="0" lvl="0" indent="-1016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016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8TB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016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2.2%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3075"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4TB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b="1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4.1%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175"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 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8TB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b="1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6.5%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57" name="Shape 1257"/>
          <p:cNvSpPr txBox="1"/>
          <p:nvPr/>
        </p:nvSpPr>
        <p:spPr>
          <a:xfrm>
            <a:off x="412997" y="5143501"/>
            <a:ext cx="1386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1258" name="Shape 12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43570" y="1805614"/>
            <a:ext cx="3553731" cy="2620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9" name="Shape 1259" descr="話框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77263" y="1000114"/>
            <a:ext cx="1665391" cy="1300445"/>
          </a:xfrm>
          <a:prstGeom prst="rect">
            <a:avLst/>
          </a:prstGeom>
          <a:noFill/>
          <a:ln>
            <a:noFill/>
          </a:ln>
        </p:spPr>
      </p:pic>
      <p:sp>
        <p:nvSpPr>
          <p:cNvPr id="1260" name="Shape 1260"/>
          <p:cNvSpPr/>
          <p:nvPr/>
        </p:nvSpPr>
        <p:spPr>
          <a:xfrm>
            <a:off x="7477263" y="1214428"/>
            <a:ext cx="1666800" cy="92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85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800" b="1" i="0" u="none" strike="noStrike" cap="none">
                <a:solidFill>
                  <a:srgbClr val="66006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要如何</a:t>
            </a:r>
            <a:br>
              <a:rPr lang="en-US" sz="1800" b="1" i="0" u="none" strike="noStrike" cap="none">
                <a:solidFill>
                  <a:srgbClr val="66006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</a:br>
            <a:r>
              <a:rPr lang="en-US" sz="1800" b="1" i="0" u="none" strike="noStrike" cap="none">
                <a:solidFill>
                  <a:srgbClr val="66006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兼顧容量</a:t>
            </a:r>
            <a:br>
              <a:rPr lang="en-US" sz="1800" b="1" i="0" u="none" strike="noStrike" cap="none">
                <a:solidFill>
                  <a:srgbClr val="66006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</a:br>
            <a:r>
              <a:rPr lang="en-US" sz="1800" b="1" i="0" u="none" strike="noStrike" cap="none">
                <a:solidFill>
                  <a:srgbClr val="66006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和保護？</a:t>
            </a:r>
          </a:p>
        </p:txBody>
      </p:sp>
      <p:sp>
        <p:nvSpPr>
          <p:cNvPr id="1261" name="Shape 1261"/>
          <p:cNvSpPr txBox="1"/>
          <p:nvPr/>
        </p:nvSpPr>
        <p:spPr>
          <a:xfrm>
            <a:off x="214282" y="4477250"/>
            <a:ext cx="5392200" cy="594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-142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en-US" sz="900" b="0" i="0" u="sng" strike="noStrike" cap="none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  <a:sym typeface="Arial"/>
                <a:hlinkClick r:id="rId5"/>
              </a:rPr>
              <a:t>https://www.servethehome.com/raid-calculator/</a:t>
            </a:r>
            <a:r>
              <a:rPr lang="en-US" sz="900" b="0" i="0" u="none" strike="noStrike" cap="none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， conservative estimate assuming bit error chance is 10^(-15), 150MB/sec rebuild speed </a:t>
            </a:r>
          </a:p>
        </p:txBody>
      </p:sp>
      <p:sp>
        <p:nvSpPr>
          <p:cNvPr id="1262" name="Shape 1262"/>
          <p:cNvSpPr/>
          <p:nvPr/>
        </p:nvSpPr>
        <p:spPr>
          <a:xfrm rot="10800000" flipH="1">
            <a:off x="243582" y="4408775"/>
            <a:ext cx="5400000" cy="918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FFFFF">
                  <a:alpha val="40784"/>
                </a:srgbClr>
              </a:gs>
              <a:gs pos="100000">
                <a:srgbClr val="B3B3B3">
                  <a:alpha val="40784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263" name="Shape 1263"/>
          <p:cNvSpPr/>
          <p:nvPr/>
        </p:nvSpPr>
        <p:spPr>
          <a:xfrm rot="10800000" flipH="1">
            <a:off x="243582" y="2286143"/>
            <a:ext cx="5400000" cy="918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FFFFF">
                  <a:alpha val="40784"/>
                </a:srgbClr>
              </a:gs>
              <a:gs pos="100000">
                <a:srgbClr val="B3B3B3">
                  <a:alpha val="40784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Shape 1269"/>
          <p:cNvSpPr txBox="1">
            <a:spLocks noGrp="1"/>
          </p:cNvSpPr>
          <p:nvPr>
            <p:ph type="body" idx="1"/>
          </p:nvPr>
        </p:nvSpPr>
        <p:spPr>
          <a:xfrm>
            <a:off x="285720" y="928676"/>
            <a:ext cx="8401180" cy="826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1016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60000"/>
              <a:buNone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以較</a:t>
            </a:r>
            <a:r>
              <a:rPr lang="en-US" sz="3200" b="1" i="0" u="none" strike="noStrike" cap="none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低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的空間損失換取絕佳 RAID 保護</a:t>
            </a:r>
          </a:p>
          <a:p>
            <a:pPr marL="3429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endParaRPr sz="2200" b="0" i="0" u="none" strike="noStrike" cap="none" dirty="0">
              <a:solidFill>
                <a:srgbClr val="262626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1270" name="Shape 127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RAID 50 &amp; 60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強化資料保護</a:t>
            </a:r>
            <a:endParaRPr lang="en-US" sz="3600" b="1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1271" name="Shape 1271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-22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2" name="Shape 1272"/>
          <p:cNvSpPr txBox="1"/>
          <p:nvPr/>
        </p:nvSpPr>
        <p:spPr>
          <a:xfrm>
            <a:off x="412997" y="5143501"/>
            <a:ext cx="1386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3" name="Shape 1273"/>
          <p:cNvSpPr txBox="1"/>
          <p:nvPr/>
        </p:nvSpPr>
        <p:spPr>
          <a:xfrm>
            <a:off x="465848" y="4443428"/>
            <a:ext cx="73923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lvl="0" indent="-15875">
              <a:buClr>
                <a:schemeClr val="dk2"/>
              </a:buClr>
              <a:buSzPct val="25000"/>
            </a:pPr>
            <a:r>
              <a:rPr lang="zh-TW" altLang="en-US" sz="1000" dirty="0" smtClean="0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</a:rPr>
              <a:t>磁碟實際容錯能力須視 </a:t>
            </a:r>
            <a:r>
              <a:rPr lang="en-US" altLang="zh-TW" sz="1000" dirty="0" smtClean="0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</a:rPr>
              <a:t>RAID 50/60 </a:t>
            </a:r>
            <a:r>
              <a:rPr lang="zh-TW" altLang="en-US" sz="1000" dirty="0" smtClean="0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</a:rPr>
              <a:t>子陣列數量而定。</a:t>
            </a:r>
            <a:endParaRPr lang="en-US" sz="1000" b="0" i="0" u="none" strike="noStrike" cap="none" dirty="0">
              <a:solidFill>
                <a:schemeClr val="dk2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pic>
        <p:nvPicPr>
          <p:cNvPr id="1274" name="Shape 1274" descr="C:\Users\user\Desktop\PPT\RAID50.60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7675" y="1995675"/>
            <a:ext cx="3546717" cy="2466647"/>
          </a:xfrm>
          <a:prstGeom prst="rect">
            <a:avLst/>
          </a:prstGeom>
          <a:noFill/>
          <a:ln>
            <a:noFill/>
          </a:ln>
        </p:spPr>
      </p:pic>
      <p:sp>
        <p:nvSpPr>
          <p:cNvPr id="1275" name="Shape 1275"/>
          <p:cNvSpPr/>
          <p:nvPr/>
        </p:nvSpPr>
        <p:spPr>
          <a:xfrm rot="10800000" flipH="1">
            <a:off x="208613" y="2976949"/>
            <a:ext cx="5328600" cy="631500"/>
          </a:xfrm>
          <a:prstGeom prst="roundRect">
            <a:avLst>
              <a:gd name="adj" fmla="val 0"/>
            </a:avLst>
          </a:prstGeom>
          <a:solidFill>
            <a:srgbClr val="0857E7">
              <a:alpha val="8196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6" name="Shape 1276"/>
          <p:cNvSpPr txBox="1"/>
          <p:nvPr/>
        </p:nvSpPr>
        <p:spPr>
          <a:xfrm>
            <a:off x="412997" y="4972556"/>
            <a:ext cx="1386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77" name="Shape 1277"/>
          <p:cNvGraphicFramePr/>
          <p:nvPr/>
        </p:nvGraphicFramePr>
        <p:xfrm>
          <a:off x="208613" y="1744929"/>
          <a:ext cx="5328550" cy="2554800"/>
        </p:xfrm>
        <a:graphic>
          <a:graphicData uri="http://schemas.openxmlformats.org/drawingml/2006/table">
            <a:tbl>
              <a:tblPr>
                <a:noFill/>
                <a:tableStyleId>{DA69F02A-7B10-463F-BED9-FBD5589388BE}</a:tableStyleId>
              </a:tblPr>
              <a:tblGrid>
                <a:gridCol w="999100"/>
                <a:gridCol w="912225"/>
                <a:gridCol w="1260550"/>
                <a:gridCol w="773600"/>
                <a:gridCol w="1383075"/>
              </a:tblGrid>
              <a:tr h="577575"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u="none" strike="noStrike" cap="none" dirty="0"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RAID </a:t>
                      </a:r>
                      <a:r>
                        <a:rPr lang="en-US" sz="1400" b="1" u="none" strike="noStrike" cap="none" dirty="0" err="1"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類型</a:t>
                      </a:r>
                      <a:endParaRPr lang="en-US" sz="1400" b="1" u="none" strike="noStrike" cap="none" dirty="0"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2F2F2"/>
                        </a:gs>
                        <a:gs pos="100000">
                          <a:srgbClr val="A6A6A6"/>
                        </a:gs>
                      </a:gsLst>
                      <a:lin ang="5400012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400" b="1" u="none" strike="noStrike" cap="none" dirty="0" err="1"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磁碟數目</a:t>
                      </a:r>
                      <a:endParaRPr lang="en-US" sz="1400" b="1" u="none" strike="noStrike" cap="none" dirty="0"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2F2F2"/>
                        </a:gs>
                        <a:gs pos="100000">
                          <a:srgbClr val="A6A6A6"/>
                        </a:gs>
                      </a:gsLst>
                      <a:lin ang="5400012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u="none" strike="noStrike" cap="none" dirty="0" err="1"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磁碟損壞保護</a:t>
                      </a:r>
                      <a:endParaRPr lang="en-US" sz="1400" b="1" u="none" strike="noStrike" cap="none" dirty="0"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2F2F2"/>
                        </a:gs>
                        <a:gs pos="100000">
                          <a:srgbClr val="A6A6A6"/>
                        </a:gs>
                      </a:gsLst>
                      <a:lin ang="5400012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u="none" strike="noStrike" cap="none" dirty="0" err="1"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容量</a:t>
                      </a:r>
                      <a:endParaRPr lang="en-US" sz="1400" b="1" u="none" strike="noStrike" cap="none" dirty="0"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2F2F2"/>
                        </a:gs>
                        <a:gs pos="100000">
                          <a:srgbClr val="A6A6A6"/>
                        </a:gs>
                      </a:gsLst>
                      <a:lin ang="5400012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-25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b="1" u="none" strike="noStrike" cap="none" dirty="0" err="1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資料遺失風險</a:t>
                      </a:r>
                      <a:r>
                        <a:rPr lang="en-US" sz="1600" b="1" u="none" strike="noStrike" cap="none" dirty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 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2F2F2"/>
                        </a:gs>
                        <a:gs pos="100000">
                          <a:srgbClr val="A6A6A6"/>
                        </a:gs>
                      </a:gsLst>
                      <a:lin ang="5400012" scaled="0"/>
                    </a:gradFill>
                  </a:tcPr>
                </a:tc>
              </a:tr>
              <a:tr h="650375"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RAID 5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2F2F2"/>
                        </a:gs>
                        <a:gs pos="100000">
                          <a:srgbClr val="A6A6A6"/>
                        </a:gs>
                      </a:gsLst>
                      <a:lin ang="5400012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66TB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6.15%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8275"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QNAP </a:t>
                      </a:r>
                    </a:p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RAID 50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 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u="none" strike="noStrike" cap="non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</a:t>
                      </a:r>
                      <a:r>
                        <a:rPr lang="en-US" sz="1400" b="1" u="none" strike="noStrike" cap="none" dirty="0" err="1">
                          <a:solidFill>
                            <a:srgbClr val="FFFFF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或更多</a:t>
                      </a:r>
                      <a:endParaRPr lang="en-US" sz="1400" b="1" u="none" strike="noStrike" cap="none" dirty="0">
                        <a:solidFill>
                          <a:srgbClr val="FFFFFF"/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60TB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508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3200" b="1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0.6%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8575"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RAID 10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2F2F2"/>
                        </a:gs>
                        <a:gs pos="100000">
                          <a:srgbClr val="A6A6A6"/>
                        </a:gs>
                      </a:gsLst>
                      <a:lin ang="5400012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36TB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0.2%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7890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78" name="Shape 1278"/>
          <p:cNvSpPr/>
          <p:nvPr/>
        </p:nvSpPr>
        <p:spPr>
          <a:xfrm rot="10800000" flipH="1">
            <a:off x="1217463" y="2313267"/>
            <a:ext cx="4319700" cy="918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FFFFF">
                  <a:alpha val="40784"/>
                </a:srgbClr>
              </a:gs>
              <a:gs pos="100000">
                <a:srgbClr val="B3B3B3">
                  <a:alpha val="40784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9" name="Shape 1279"/>
          <p:cNvSpPr/>
          <p:nvPr/>
        </p:nvSpPr>
        <p:spPr>
          <a:xfrm rot="10800000" flipH="1">
            <a:off x="208613" y="4299872"/>
            <a:ext cx="5328600" cy="918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FFFFF">
                  <a:alpha val="40784"/>
                </a:srgbClr>
              </a:gs>
              <a:gs pos="100000">
                <a:srgbClr val="B3B3B3">
                  <a:alpha val="40784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0" name="Shape 1280"/>
          <p:cNvSpPr/>
          <p:nvPr/>
        </p:nvSpPr>
        <p:spPr>
          <a:xfrm flipH="1">
            <a:off x="214165" y="4430600"/>
            <a:ext cx="273300" cy="213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Shape 1286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-22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7" name="Shape 1287"/>
          <p:cNvSpPr txBox="1">
            <a:spLocks noGrp="1"/>
          </p:cNvSpPr>
          <p:nvPr>
            <p:ph type="title"/>
          </p:nvPr>
        </p:nvSpPr>
        <p:spPr>
          <a:xfrm>
            <a:off x="142844" y="214296"/>
            <a:ext cx="8858400" cy="78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50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RAID 50 &amp; 60 </a:t>
            </a:r>
            <a:r>
              <a:rPr lang="en-US" sz="3200"/>
              <a:t>提升SSD隨機寫入效能</a:t>
            </a:r>
          </a:p>
        </p:txBody>
      </p:sp>
      <p:sp>
        <p:nvSpPr>
          <p:cNvPr id="1288" name="Shape 1288"/>
          <p:cNvSpPr/>
          <p:nvPr/>
        </p:nvSpPr>
        <p:spPr>
          <a:xfrm>
            <a:off x="642911" y="1214428"/>
            <a:ext cx="7801200" cy="3456000"/>
          </a:xfrm>
          <a:prstGeom prst="round2DiagRect">
            <a:avLst>
              <a:gd name="adj1" fmla="val 3545"/>
              <a:gd name="adj2" fmla="val 0"/>
            </a:avLst>
          </a:prstGeom>
          <a:solidFill>
            <a:schemeClr val="lt1"/>
          </a:solidFill>
          <a:ln w="12700" cap="flat" cmpd="sng">
            <a:solidFill>
              <a:srgbClr val="2DA0B5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9" name="Shape 1289" descr="iSER-01.png"/>
          <p:cNvPicPr preferRelativeResize="0"/>
          <p:nvPr/>
        </p:nvPicPr>
        <p:blipFill rotWithShape="1">
          <a:blip r:embed="rId3">
            <a:alphaModFix/>
          </a:blip>
          <a:srcRect t="228" b="228"/>
          <a:stretch/>
        </p:blipFill>
        <p:spPr>
          <a:xfrm>
            <a:off x="5176361" y="1865188"/>
            <a:ext cx="3128038" cy="2723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0" name="Shape 1290" descr="RAID-01.png"/>
          <p:cNvPicPr preferRelativeResize="0"/>
          <p:nvPr/>
        </p:nvPicPr>
        <p:blipFill rotWithShape="1">
          <a:blip r:embed="rId4">
            <a:alphaModFix/>
          </a:blip>
          <a:srcRect t="7826" b="7835"/>
          <a:stretch/>
        </p:blipFill>
        <p:spPr>
          <a:xfrm>
            <a:off x="642910" y="1748673"/>
            <a:ext cx="4341856" cy="2764668"/>
          </a:xfrm>
          <a:prstGeom prst="rect">
            <a:avLst/>
          </a:prstGeom>
          <a:noFill/>
          <a:ln>
            <a:noFill/>
          </a:ln>
        </p:spPr>
      </p:pic>
      <p:sp>
        <p:nvSpPr>
          <p:cNvPr id="1291" name="Shape 1291"/>
          <p:cNvSpPr/>
          <p:nvPr/>
        </p:nvSpPr>
        <p:spPr>
          <a:xfrm>
            <a:off x="2468848" y="1937313"/>
            <a:ext cx="1071300" cy="2817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25000"/>
              <a:buFont typeface="Arial"/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RAID 5 儲存池</a:t>
            </a:r>
          </a:p>
        </p:txBody>
      </p:sp>
      <p:sp>
        <p:nvSpPr>
          <p:cNvPr id="1292" name="Shape 1292"/>
          <p:cNvSpPr/>
          <p:nvPr/>
        </p:nvSpPr>
        <p:spPr>
          <a:xfrm>
            <a:off x="2468848" y="3312443"/>
            <a:ext cx="1287600" cy="3672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25000"/>
              <a:buFont typeface="Arial"/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RAID 50 儲存池</a:t>
            </a:r>
          </a:p>
        </p:txBody>
      </p:sp>
      <p:sp>
        <p:nvSpPr>
          <p:cNvPr id="1293" name="Shape 1293"/>
          <p:cNvSpPr/>
          <p:nvPr/>
        </p:nvSpPr>
        <p:spPr>
          <a:xfrm>
            <a:off x="5286381" y="1937312"/>
            <a:ext cx="3157800" cy="2772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25000"/>
              <a:buFont typeface="Arial"/>
              <a:buNone/>
            </a:pPr>
            <a:r>
              <a:rPr lang="en-US" sz="1200" b="1" i="0" u="none" strike="noStrike" cap="none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隨機寫入效能</a:t>
            </a:r>
            <a:endParaRPr lang="en-US" sz="1200" b="1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294" name="Shape 1294"/>
          <p:cNvSpPr/>
          <p:nvPr/>
        </p:nvSpPr>
        <p:spPr>
          <a:xfrm>
            <a:off x="5923048" y="3679638"/>
            <a:ext cx="932400" cy="222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-158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25000"/>
              <a:buFont typeface="Arial"/>
              <a:buNone/>
            </a:pPr>
            <a:r>
              <a:rPr lang="en-US" sz="1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單一 RAID 5</a:t>
            </a:r>
          </a:p>
        </p:txBody>
      </p:sp>
      <p:sp>
        <p:nvSpPr>
          <p:cNvPr id="1295" name="Shape 1295"/>
          <p:cNvSpPr/>
          <p:nvPr/>
        </p:nvSpPr>
        <p:spPr>
          <a:xfrm>
            <a:off x="6855448" y="2562713"/>
            <a:ext cx="1071300" cy="10044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-158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25000"/>
              <a:buFont typeface="Arial"/>
              <a:buNone/>
            </a:pPr>
            <a:r>
              <a:rPr lang="en-US" sz="1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RAID 50</a:t>
            </a:r>
          </a:p>
          <a:p>
            <a:pPr marL="0" marR="0" lvl="0" indent="-158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25000"/>
              <a:buFont typeface="Arial"/>
              <a:buNone/>
            </a:pPr>
            <a:r>
              <a:rPr lang="en-US" sz="1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(3 個子群組)</a:t>
            </a:r>
          </a:p>
        </p:txBody>
      </p:sp>
      <p:sp>
        <p:nvSpPr>
          <p:cNvPr id="1296" name="Shape 1296"/>
          <p:cNvSpPr/>
          <p:nvPr/>
        </p:nvSpPr>
        <p:spPr>
          <a:xfrm>
            <a:off x="5840451" y="4309553"/>
            <a:ext cx="1967400" cy="981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-222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25000"/>
              <a:buFont typeface="Arial"/>
              <a:buNone/>
            </a:pPr>
            <a:r>
              <a:rPr lang="en-US" sz="1400" b="1" i="0" u="none" strike="noStrike" cap="none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4K 隨機寫入效能</a:t>
            </a:r>
          </a:p>
        </p:txBody>
      </p:sp>
      <p:sp>
        <p:nvSpPr>
          <p:cNvPr id="1297" name="Shape 1297"/>
          <p:cNvSpPr/>
          <p:nvPr/>
        </p:nvSpPr>
        <p:spPr>
          <a:xfrm>
            <a:off x="7552799" y="1643056"/>
            <a:ext cx="1334700" cy="1062300"/>
          </a:xfrm>
          <a:prstGeom prst="wedgeEllipseCallout">
            <a:avLst>
              <a:gd name="adj1" fmla="val -44061"/>
              <a:gd name="adj2" fmla="val 59115"/>
            </a:avLst>
          </a:prstGeom>
          <a:gradFill>
            <a:gsLst>
              <a:gs pos="0">
                <a:srgbClr val="660066"/>
              </a:gs>
              <a:gs pos="100000">
                <a:srgbClr val="965BDD"/>
              </a:gs>
            </a:gsLst>
            <a:lin ang="16200038" scaled="0"/>
          </a:gradFill>
          <a:ln w="9525" cap="flat" cmpd="sng">
            <a:solidFill>
              <a:srgbClr val="8C3AD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98" name="Shape 1298"/>
          <p:cNvGrpSpPr/>
          <p:nvPr/>
        </p:nvGrpSpPr>
        <p:grpSpPr>
          <a:xfrm>
            <a:off x="7648216" y="1733091"/>
            <a:ext cx="1567114" cy="840457"/>
            <a:chOff x="7853480" y="1304497"/>
            <a:chExt cx="1374300" cy="780079"/>
          </a:xfrm>
        </p:grpSpPr>
        <p:sp>
          <p:nvSpPr>
            <p:cNvPr id="1299" name="Shape 1299"/>
            <p:cNvSpPr txBox="1"/>
            <p:nvPr/>
          </p:nvSpPr>
          <p:spPr>
            <a:xfrm>
              <a:off x="7853480" y="1514876"/>
              <a:ext cx="1374300" cy="569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0" marR="0" lvl="0" indent="-190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3000" b="1" i="0" u="none" strike="noStrike" cap="none" dirty="0">
                  <a:solidFill>
                    <a:srgbClr val="FFFFFF"/>
                  </a:solidFill>
                  <a:latin typeface="+mj-lt"/>
                  <a:ea typeface="微軟正黑體" pitchFamily="34" charset="-120"/>
                  <a:sym typeface="Arial"/>
                </a:rPr>
                <a:t>300%</a:t>
              </a:r>
            </a:p>
          </p:txBody>
        </p:sp>
        <p:sp>
          <p:nvSpPr>
            <p:cNvPr id="1300" name="Shape 1300"/>
            <p:cNvSpPr txBox="1"/>
            <p:nvPr/>
          </p:nvSpPr>
          <p:spPr>
            <a:xfrm>
              <a:off x="8123943" y="1304497"/>
              <a:ext cx="601200" cy="4431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101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1600" b="1" i="0" u="none" strike="noStrike" cap="none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提升</a:t>
              </a:r>
            </a:p>
          </p:txBody>
        </p:sp>
      </p:grpSp>
      <p:sp>
        <p:nvSpPr>
          <p:cNvPr id="1301" name="Shape 1301"/>
          <p:cNvSpPr/>
          <p:nvPr/>
        </p:nvSpPr>
        <p:spPr>
          <a:xfrm>
            <a:off x="748036" y="1280412"/>
            <a:ext cx="40506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101600" marR="0" lvl="0" indent="-101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4981"/>
              </a:buClr>
              <a:buSzPct val="100000"/>
              <a:buFont typeface="Arial"/>
              <a:buNone/>
            </a:pPr>
            <a:r>
              <a:rPr lang="en-US" sz="1600" b="1" i="0" u="none" strike="noStrike" cap="none" dirty="0" err="1">
                <a:solidFill>
                  <a:srgbClr val="00009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多組RAID同位檢查資料同時計算，讓隨機寫入效能快速提升</a:t>
            </a:r>
            <a:endParaRPr lang="en-US" sz="1600" b="1" i="0" u="none" strike="noStrike" cap="none" dirty="0">
              <a:solidFill>
                <a:srgbClr val="00009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302" name="Shape 1302"/>
          <p:cNvSpPr/>
          <p:nvPr/>
        </p:nvSpPr>
        <p:spPr>
          <a:xfrm>
            <a:off x="5101547" y="1269173"/>
            <a:ext cx="33426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10160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4981"/>
              </a:buClr>
              <a:buSzPct val="1000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00009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RAID 50 ( 3組子群組的 SSD </a:t>
            </a:r>
            <a:r>
              <a:rPr lang="en-US" sz="1600" b="1" i="0" u="none" strike="noStrike" cap="none" dirty="0" err="1">
                <a:solidFill>
                  <a:srgbClr val="00009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磁碟</a:t>
            </a:r>
            <a:r>
              <a:rPr lang="en-US" sz="1600" b="1" i="0" u="none" strike="noStrike" cap="none" dirty="0">
                <a:solidFill>
                  <a:srgbClr val="00009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) </a:t>
            </a:r>
            <a:r>
              <a:rPr lang="en-US" sz="1600" b="1" i="0" u="none" strike="noStrike" cap="none" dirty="0" err="1">
                <a:solidFill>
                  <a:srgbClr val="00009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與單一</a:t>
            </a:r>
            <a:r>
              <a:rPr lang="en-US" sz="1600" b="1" i="0" u="none" strike="noStrike" cap="none" dirty="0">
                <a:solidFill>
                  <a:srgbClr val="00009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SSD RAID 5 </a:t>
            </a:r>
            <a:r>
              <a:rPr lang="en-US" sz="1600" b="1" i="0" u="none" strike="noStrike" cap="none" dirty="0" err="1">
                <a:solidFill>
                  <a:srgbClr val="00009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比較</a:t>
            </a:r>
            <a:endParaRPr lang="en-US" sz="1600" b="1" i="0" u="none" strike="noStrike" cap="none" dirty="0">
              <a:solidFill>
                <a:srgbClr val="00009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cxnSp>
        <p:nvCxnSpPr>
          <p:cNvPr id="1303" name="Shape 1303"/>
          <p:cNvCxnSpPr/>
          <p:nvPr/>
        </p:nvCxnSpPr>
        <p:spPr>
          <a:xfrm>
            <a:off x="5065063" y="1214428"/>
            <a:ext cx="0" cy="3456000"/>
          </a:xfrm>
          <a:prstGeom prst="straightConnector1">
            <a:avLst/>
          </a:prstGeom>
          <a:noFill/>
          <a:ln w="12700" cap="flat" cmpd="sng">
            <a:solidFill>
              <a:srgbClr val="2DA0B5"/>
            </a:solidFill>
            <a:prstDash val="dash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Shape 1309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-22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0" name="Shape 13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QNAP RAID </a:t>
            </a:r>
            <a:r>
              <a:rPr lang="en-US" sz="40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組態間的選擇</a:t>
            </a:r>
            <a:endParaRPr lang="en-US" sz="4000" b="1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graphicFrame>
        <p:nvGraphicFramePr>
          <p:cNvPr id="1311" name="Shape 1311"/>
          <p:cNvGraphicFramePr/>
          <p:nvPr/>
        </p:nvGraphicFramePr>
        <p:xfrm>
          <a:off x="224575" y="1361814"/>
          <a:ext cx="8666400" cy="2850455"/>
        </p:xfrm>
        <a:graphic>
          <a:graphicData uri="http://schemas.openxmlformats.org/drawingml/2006/table">
            <a:tbl>
              <a:tblPr>
                <a:noFill/>
                <a:tableStyleId>{DA69F02A-7B10-463F-BED9-FBD5589388BE}</a:tableStyleId>
              </a:tblPr>
              <a:tblGrid>
                <a:gridCol w="1444400"/>
                <a:gridCol w="1381725"/>
                <a:gridCol w="1306525"/>
                <a:gridCol w="1644950"/>
                <a:gridCol w="1444400"/>
                <a:gridCol w="1444400"/>
              </a:tblGrid>
              <a:tr h="367475"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400" b="1" u="none" strike="noStrike" cap="none" dirty="0">
                          <a:solidFill>
                            <a:srgbClr val="FFFFF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RAID </a:t>
                      </a:r>
                      <a:r>
                        <a:rPr lang="en-US" sz="1400" b="1" u="none" strike="noStrike" cap="none" dirty="0" err="1">
                          <a:solidFill>
                            <a:srgbClr val="FFFFF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組態</a:t>
                      </a:r>
                      <a:endParaRPr lang="en-US" sz="1400" b="1" u="none" strike="noStrike" cap="none" dirty="0">
                        <a:solidFill>
                          <a:srgbClr val="FFFFFF"/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5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FFFFF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RAID 5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FFFFF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RAID 6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FFFFF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RAID 10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FFFFF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RAID 50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FFFFF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RAID 60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367475"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FFFFF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磁碟數量要求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5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400" b="1" u="none" strike="noStrike" cap="none" dirty="0" err="1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至少</a:t>
                      </a:r>
                      <a:r>
                        <a:rPr lang="en-US" sz="1400" b="1" u="none" strike="noStrike" cap="none" dirty="0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 3 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至少 4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至少 4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至少 6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至少 8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9600">
                <a:tc>
                  <a:txBody>
                    <a:bodyPr/>
                    <a:lstStyle/>
                    <a:p>
                      <a:pPr marL="0" marR="0" lvl="0" indent="-2222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FFFFF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磁碟損壞保護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5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8570"/>
                        <a:buFont typeface="Arial"/>
                        <a:buNone/>
                      </a:pPr>
                      <a:r>
                        <a:rPr lang="en-US" sz="1400" b="1" u="none" strike="noStrike" cap="none" dirty="0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857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一半的磁碟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857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2~5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857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4~10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9600"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FFFFF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寫入效能 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5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857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857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8570"/>
                        <a:buFont typeface="Arial"/>
                        <a:buNone/>
                      </a:pPr>
                      <a:r>
                        <a:rPr lang="en-US" sz="1400" b="1" u="none" strike="noStrike" cap="none" dirty="0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★★★★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857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★★★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857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★★★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7475"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FFFFF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容量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5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857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★★★★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857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★★★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857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8570"/>
                        <a:buFont typeface="Arial"/>
                        <a:buNone/>
                      </a:pPr>
                      <a:r>
                        <a:rPr lang="en-US" sz="1400" b="1" u="none" strike="noStrike" cap="none" dirty="0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★★★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857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62625">
                <a:tc>
                  <a:txBody>
                    <a:bodyPr/>
                    <a:lstStyle/>
                    <a:p>
                      <a:pPr marL="0" marR="0" lvl="0" indent="-69849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7857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FFFFF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應用情境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5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備份儲存 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通用檔案</a:t>
                      </a:r>
                    </a:p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儲存伺服器 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虛擬應用佈建或</a:t>
                      </a:r>
                    </a:p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資料庫應用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400" b="1" u="none" strike="noStrike" cap="none" dirty="0" err="1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高頻率備份</a:t>
                      </a:r>
                      <a:endParaRPr lang="en-US" sz="1400" b="1" u="none" strike="noStrike" cap="none" dirty="0">
                        <a:solidFill>
                          <a:srgbClr val="3F3F3F"/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400" b="1" u="none" strike="noStrike" cap="none" dirty="0" err="1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虛擬應用與</a:t>
                      </a:r>
                      <a:endParaRPr lang="en-US" sz="1400" b="1" u="none" strike="noStrike" cap="none" dirty="0">
                        <a:solidFill>
                          <a:srgbClr val="3F3F3F"/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  <a:p>
                      <a:pPr marL="0" marR="0" lvl="0" indent="-88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ct val="100000"/>
                        <a:buFont typeface="Arial"/>
                        <a:buNone/>
                      </a:pPr>
                      <a:r>
                        <a:rPr lang="en-US" sz="1400" b="1" u="none" strike="noStrike" cap="none" dirty="0" err="1">
                          <a:solidFill>
                            <a:srgbClr val="3F3F3F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線上編輯作業</a:t>
                      </a:r>
                      <a:endParaRPr lang="en-US" sz="1400" b="1" u="none" strike="noStrike" cap="none" dirty="0">
                        <a:solidFill>
                          <a:srgbClr val="3F3F3F"/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Shape 1317"/>
          <p:cNvSpPr txBox="1">
            <a:spLocks noGrp="1"/>
          </p:cNvSpPr>
          <p:nvPr>
            <p:ph type="body" idx="1"/>
          </p:nvPr>
        </p:nvSpPr>
        <p:spPr>
          <a:xfrm>
            <a:off x="327100" y="1200150"/>
            <a:ext cx="8531100" cy="2130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00050" marR="0" lvl="0" indent="-273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b="1" i="0" u="none" strike="noStrike" cap="none" dirty="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HDD RAID 50 </a:t>
            </a:r>
            <a:r>
              <a:rPr lang="en-US" sz="2000" b="1" i="0" u="none" strike="noStrike" cap="none" dirty="0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= 高保護的備份伺服器</a:t>
            </a:r>
          </a:p>
          <a:p>
            <a:pPr marL="400050" lvl="0" indent="-273050">
              <a:spcBef>
                <a:spcPts val="360"/>
              </a:spcBef>
              <a:buClr>
                <a:schemeClr val="dk1"/>
              </a:buClr>
              <a:buFont typeface="Arial"/>
              <a:buChar char="•"/>
            </a:pPr>
            <a:r>
              <a:rPr lang="en-US" sz="2000" b="1" i="0" u="none" strike="noStrike" cap="none" dirty="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HDD RAID 60 </a:t>
            </a:r>
            <a:r>
              <a:rPr lang="en-US" sz="2000" b="1" i="0" u="none" strike="noStrike" cap="none" dirty="0" smtClean="0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+</a:t>
            </a:r>
            <a:r>
              <a:rPr lang="zh-TW" altLang="en-US" sz="2000" b="1" i="0" u="none" strike="noStrike" cap="none" dirty="0" smtClean="0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zh-TW" altLang="en-US" sz="2000" b="1" dirty="0" smtClean="0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唯讀 </a:t>
            </a:r>
            <a:r>
              <a:rPr lang="en-US" sz="2000" b="1" dirty="0" smtClean="0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SSD </a:t>
            </a:r>
            <a:r>
              <a:rPr lang="zh-TW" altLang="en-US" sz="2000" b="1" dirty="0" smtClean="0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快取</a:t>
            </a:r>
            <a:r>
              <a:rPr lang="en-US" sz="2000" b="1" i="0" u="none" strike="noStrike" cap="none" dirty="0" smtClean="0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=  </a:t>
            </a:r>
            <a:r>
              <a:rPr lang="en-US" sz="2000" b="1" i="0" u="none" strike="noStrike" cap="none" dirty="0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高保護的檔案伺服器</a:t>
            </a:r>
          </a:p>
          <a:p>
            <a:pPr marL="400050" marR="0" lvl="0" indent="-27305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73763"/>
              </a:buClr>
              <a:buSzPct val="100000"/>
              <a:buFont typeface="Arial"/>
              <a:buChar char="•"/>
            </a:pPr>
            <a:r>
              <a:rPr lang="en-US" sz="2000" b="1" i="0" u="none" strike="noStrike" cap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SSD RAID 50 + HDD RAID 60 </a:t>
            </a:r>
            <a:r>
              <a:rPr lang="en-US" sz="2000" b="1" i="0" u="none" strike="noStrike" cap="none" dirty="0">
                <a:solidFill>
                  <a:srgbClr val="073763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= 兼具高效能與保護的虛擬儲存伺服器</a:t>
            </a:r>
          </a:p>
          <a:p>
            <a:pPr marL="3429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endParaRPr sz="22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8" name="Shape 13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cap="none" dirty="0" err="1">
                <a:solidFill>
                  <a:srgbClr val="002060"/>
                </a:solidFill>
                <a:latin typeface="+mj-lt"/>
                <a:ea typeface="微軟正黑體" pitchFamily="34" charset="-120"/>
                <a:sym typeface="Microsoft JhengHei"/>
              </a:rPr>
              <a:t>Qtier</a:t>
            </a:r>
            <a:r>
              <a:rPr lang="en-US" sz="3600" i="0" u="none" strike="noStrike" cap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sz="3600" i="0" u="none" strike="noStrike" cap="none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也可以搭配</a:t>
            </a:r>
            <a:r>
              <a:rPr lang="en-US" sz="3600" i="0" u="none" strike="noStrike" cap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RAID 50/60</a:t>
            </a:r>
          </a:p>
        </p:txBody>
      </p:sp>
      <p:sp>
        <p:nvSpPr>
          <p:cNvPr id="1319" name="Shape 1319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-22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0" name="Shape 1320"/>
          <p:cNvSpPr txBox="1"/>
          <p:nvPr/>
        </p:nvSpPr>
        <p:spPr>
          <a:xfrm>
            <a:off x="72008" y="4917082"/>
            <a:ext cx="5076000" cy="246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1" name="Shape 1321" descr="給coco.png"/>
          <p:cNvPicPr preferRelativeResize="0"/>
          <p:nvPr/>
        </p:nvPicPr>
        <p:blipFill rotWithShape="1">
          <a:blip r:embed="rId3">
            <a:alphaModFix/>
          </a:blip>
          <a:srcRect t="3962" b="-2040"/>
          <a:stretch/>
        </p:blipFill>
        <p:spPr>
          <a:xfrm>
            <a:off x="1214414" y="2428874"/>
            <a:ext cx="6165406" cy="2577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6" name="Shape 1326"/>
          <p:cNvSpPr/>
          <p:nvPr/>
        </p:nvSpPr>
        <p:spPr>
          <a:xfrm>
            <a:off x="-71470" y="1928808"/>
            <a:ext cx="9286800" cy="17145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7" name="Shape 1327"/>
          <p:cNvSpPr txBox="1">
            <a:spLocks noGrp="1"/>
          </p:cNvSpPr>
          <p:nvPr>
            <p:ph type="title" idx="4294967295"/>
          </p:nvPr>
        </p:nvSpPr>
        <p:spPr>
          <a:xfrm>
            <a:off x="0" y="2171700"/>
            <a:ext cx="9471025" cy="11144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25000"/>
              <a:buFont typeface="Arial"/>
              <a:buNone/>
            </a:pPr>
            <a:r>
              <a:rPr lang="en-US" sz="4400" i="0" u="none" strike="noStrike" cap="none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Demo </a:t>
            </a:r>
            <a:r>
              <a:rPr lang="en-US" sz="44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: </a:t>
            </a:r>
            <a:r>
              <a:rPr lang="en-US" sz="4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以 RAID 50/60 </a:t>
            </a:r>
            <a:br>
              <a:rPr lang="en-US" sz="4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4000" dirty="0" err="1" smtClean="0">
                <a:latin typeface="Microsoft JhengHei"/>
                <a:ea typeface="Microsoft JhengHei"/>
                <a:cs typeface="Microsoft JhengHei"/>
                <a:sym typeface="Microsoft JhengHei"/>
              </a:rPr>
              <a:t>搭配</a:t>
            </a:r>
            <a:r>
              <a:rPr lang="en-US" sz="4000" dirty="0" err="1">
                <a:latin typeface="+mj-lt"/>
                <a:ea typeface="Microsoft JhengHei"/>
                <a:cs typeface="Microsoft JhengHei"/>
                <a:sym typeface="Microsoft JhengHei"/>
              </a:rPr>
              <a:t>Qtier</a:t>
            </a:r>
            <a:r>
              <a:rPr lang="en-US" sz="4000" dirty="0">
                <a:latin typeface="Microsoft JhengHei"/>
                <a:ea typeface="Microsoft JhengHei"/>
                <a:cs typeface="Microsoft JhengHei"/>
                <a:sym typeface="Microsoft JhengHei"/>
              </a:rPr>
              <a:t> 建立儲存空間</a:t>
            </a:r>
          </a:p>
        </p:txBody>
      </p:sp>
      <p:sp>
        <p:nvSpPr>
          <p:cNvPr id="1328" name="Shape 1328"/>
          <p:cNvSpPr/>
          <p:nvPr/>
        </p:nvSpPr>
        <p:spPr>
          <a:xfrm>
            <a:off x="-99023" y="1928809"/>
            <a:ext cx="9324900" cy="183300"/>
          </a:xfrm>
          <a:prstGeom prst="rect">
            <a:avLst/>
          </a:prstGeom>
          <a:gradFill>
            <a:gsLst>
              <a:gs pos="0">
                <a:srgbClr val="0F243E">
                  <a:alpha val="2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9" name="Shape 1329"/>
          <p:cNvSpPr/>
          <p:nvPr/>
        </p:nvSpPr>
        <p:spPr>
          <a:xfrm rot="10800000" flipH="1">
            <a:off x="-71469" y="3469619"/>
            <a:ext cx="9324900" cy="173700"/>
          </a:xfrm>
          <a:prstGeom prst="rect">
            <a:avLst/>
          </a:prstGeom>
          <a:gradFill>
            <a:gsLst>
              <a:gs pos="0">
                <a:srgbClr val="0F243E">
                  <a:alpha val="2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5" name="Shape 1335"/>
          <p:cNvPicPr preferRelativeResize="0"/>
          <p:nvPr/>
        </p:nvPicPr>
        <p:blipFill rotWithShape="1">
          <a:blip r:embed="rId3">
            <a:alphaModFix/>
          </a:blip>
          <a:srcRect l="1184" r="7724"/>
          <a:stretch/>
        </p:blipFill>
        <p:spPr>
          <a:xfrm>
            <a:off x="-71470" y="-71456"/>
            <a:ext cx="9199343" cy="5195574"/>
          </a:xfrm>
          <a:prstGeom prst="rect">
            <a:avLst/>
          </a:prstGeom>
          <a:noFill/>
          <a:ln>
            <a:noFill/>
          </a:ln>
        </p:spPr>
      </p:pic>
      <p:sp>
        <p:nvSpPr>
          <p:cNvPr id="1336" name="Shape 1336"/>
          <p:cNvSpPr txBox="1"/>
          <p:nvPr/>
        </p:nvSpPr>
        <p:spPr>
          <a:xfrm>
            <a:off x="2771800" y="3714229"/>
            <a:ext cx="1500300" cy="21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PM</a:t>
            </a:r>
          </a:p>
        </p:txBody>
      </p:sp>
      <p:sp>
        <p:nvSpPr>
          <p:cNvPr id="1337" name="Shape 1337"/>
          <p:cNvSpPr/>
          <p:nvPr/>
        </p:nvSpPr>
        <p:spPr>
          <a:xfrm>
            <a:off x="-71470" y="2576114"/>
            <a:ext cx="9215400" cy="19443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66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4200" b="0" i="0" u="none" strike="noStrike" cap="none">
              <a:solidFill>
                <a:srgbClr val="161D9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8" name="Shape 1338"/>
          <p:cNvSpPr/>
          <p:nvPr/>
        </p:nvSpPr>
        <p:spPr>
          <a:xfrm>
            <a:off x="214282" y="2786064"/>
            <a:ext cx="6715200" cy="158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57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45000"/>
              <a:buFont typeface="Arial"/>
              <a:buNone/>
            </a:pPr>
            <a:r>
              <a:rPr lang="en-US" sz="2000" b="1" i="0" u="none" strike="noStrike" cap="none" dirty="0" err="1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您的挑戰，我們解決</a:t>
            </a:r>
            <a:r>
              <a:rPr lang="en-US" sz="2000" b="1" i="0" u="none" strike="noStrike" cap="none" dirty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: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/>
            </a:r>
            <a:br>
              <a:rPr lang="en-US" sz="36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</a:br>
            <a:r>
              <a:rPr lang="en-US" sz="36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iSCSI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VJBOD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虛擬擴充櫃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br>
              <a:rPr lang="en-US" sz="36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</a:br>
            <a:r>
              <a:rPr lang="en-US" sz="36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性價比最高的儲存空間擴充術</a:t>
            </a:r>
            <a:endParaRPr lang="en-US" sz="3600" b="1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Shape 13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lang="en-US" sz="3600" b="1" i="0" u="none" strike="noStrike" cap="none" dirty="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Arial"/>
              </a:rPr>
              <a:t>支援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Arial"/>
              </a:rPr>
              <a:t>iSCSI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Arial"/>
              </a:rPr>
              <a:t>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Arial"/>
              </a:rPr>
              <a:t>目標端&amp;</a:t>
            </a:r>
            <a:r>
              <a:rPr lang="en-US" sz="3600" b="1" i="0" u="none" strike="noStrike" cap="none" dirty="0" err="1" smtClean="0">
                <a:solidFill>
                  <a:srgbClr val="002060"/>
                </a:solidFill>
                <a:latin typeface="微軟正黑體"/>
                <a:ea typeface="微軟正黑體"/>
                <a:cs typeface="微軟正黑體"/>
                <a:sym typeface="Arial"/>
              </a:rPr>
              <a:t>啟動器-雙模式</a:t>
            </a:r>
            <a:endParaRPr lang="en-US" sz="3600" b="1" i="0" u="none" strike="noStrike" cap="none" dirty="0">
              <a:solidFill>
                <a:srgbClr val="002060"/>
              </a:solidFill>
              <a:latin typeface="微軟正黑體"/>
              <a:ea typeface="微軟正黑體"/>
              <a:cs typeface="微軟正黑體"/>
              <a:sym typeface="Arial"/>
            </a:endParaRPr>
          </a:p>
        </p:txBody>
      </p:sp>
      <p:pic>
        <p:nvPicPr>
          <p:cNvPr id="1344" name="Shape 134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63964" y="1828801"/>
            <a:ext cx="5107530" cy="2540757"/>
          </a:xfrm>
          <a:prstGeom prst="rect">
            <a:avLst/>
          </a:prstGeom>
          <a:noFill/>
          <a:ln>
            <a:noFill/>
          </a:ln>
        </p:spPr>
      </p:pic>
      <p:sp>
        <p:nvSpPr>
          <p:cNvPr id="1345" name="Shape 1345"/>
          <p:cNvSpPr/>
          <p:nvPr/>
        </p:nvSpPr>
        <p:spPr>
          <a:xfrm>
            <a:off x="5646573" y="1992759"/>
            <a:ext cx="3005400" cy="637500"/>
          </a:xfrm>
          <a:prstGeom prst="roundRect">
            <a:avLst>
              <a:gd name="adj" fmla="val 5839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6" name="Shape 1346"/>
          <p:cNvSpPr/>
          <p:nvPr/>
        </p:nvSpPr>
        <p:spPr>
          <a:xfrm>
            <a:off x="5514691" y="1840359"/>
            <a:ext cx="3279600" cy="2103300"/>
          </a:xfrm>
          <a:prstGeom prst="roundRect">
            <a:avLst>
              <a:gd name="adj" fmla="val 5839"/>
            </a:avLst>
          </a:prstGeom>
          <a:noFill/>
          <a:ln w="25400" cap="flat" cmpd="sng">
            <a:solidFill>
              <a:srgbClr val="0070C0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8" name="Shape 1348"/>
          <p:cNvSpPr/>
          <p:nvPr/>
        </p:nvSpPr>
        <p:spPr>
          <a:xfrm>
            <a:off x="5928327" y="2749874"/>
            <a:ext cx="2723400" cy="1018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2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4981"/>
              </a:buClr>
              <a:buSzPct val="100000"/>
              <a:buFont typeface="Arial"/>
              <a:buNone/>
            </a:pPr>
            <a:r>
              <a:rPr lang="en-US" sz="1400" b="1" i="0" u="none" strike="noStrike" cap="none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掛載儲存空間遠端iSCSI target 磁碟 </a:t>
            </a:r>
          </a:p>
          <a:p>
            <a:pPr marL="0" marR="0" lvl="2" indent="-88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44981"/>
              </a:buClr>
              <a:buSzPct val="100000"/>
              <a:buFont typeface="Arial"/>
              <a:buNone/>
            </a:pPr>
            <a:r>
              <a:rPr lang="en-US" sz="1400" b="1" i="0" u="none" strike="noStrike" cap="none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掛載QNAP iSCSI NAS專屬虛擬擴充櫃 (VJBOD)</a:t>
            </a:r>
          </a:p>
        </p:txBody>
      </p:sp>
      <p:sp>
        <p:nvSpPr>
          <p:cNvPr id="1349" name="Shape 1349"/>
          <p:cNvSpPr/>
          <p:nvPr/>
        </p:nvSpPr>
        <p:spPr>
          <a:xfrm>
            <a:off x="183893" y="1167729"/>
            <a:ext cx="7451047" cy="38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4981"/>
              </a:buClr>
              <a:buSzPct val="100000"/>
              <a:buFont typeface="Arial"/>
              <a:buNone/>
            </a:pPr>
            <a:r>
              <a:rPr lang="en-US" sz="20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一般儲存設備廠商均支援iSCSI</a:t>
            </a:r>
            <a:r>
              <a:rPr lang="en-US" sz="20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目標端的功能設計</a:t>
            </a:r>
          </a:p>
        </p:txBody>
      </p:sp>
      <p:sp>
        <p:nvSpPr>
          <p:cNvPr id="1350" name="Shape 1350"/>
          <p:cNvSpPr/>
          <p:nvPr/>
        </p:nvSpPr>
        <p:spPr>
          <a:xfrm>
            <a:off x="5602159" y="1971735"/>
            <a:ext cx="3192000" cy="658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lvl="0" indent="-457200">
              <a:lnSpc>
                <a:spcPct val="115000"/>
              </a:lnSpc>
              <a:buClr>
                <a:srgbClr val="044981"/>
              </a:buClr>
              <a:buSzPct val="100000"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QNAP </a:t>
            </a:r>
            <a:r>
              <a:rPr lang="en-US" sz="1600" b="1" i="0" u="none" strike="noStrike" cap="none" dirty="0" err="1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NAS</a:t>
            </a:r>
            <a:r>
              <a:rPr lang="en-US" sz="1600" b="1" i="0" u="none" strike="noStrike" cap="none" dirty="0" err="1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還特別設計</a:t>
            </a:r>
            <a:r>
              <a:rPr lang="zh-TW" altLang="en-US" sz="16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支援</a:t>
            </a:r>
            <a:endParaRPr lang="en-US" sz="16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457200" marR="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4981"/>
              </a:buClr>
              <a:buSzPct val="100000"/>
              <a:buFont typeface="Arial"/>
              <a:buNone/>
            </a:pPr>
            <a:r>
              <a:rPr lang="en-US" sz="1600" b="1" i="0" u="none" strike="noStrike" cap="none" dirty="0" err="1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iSCSI</a:t>
            </a:r>
            <a:r>
              <a:rPr lang="en-US" sz="16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啟動器並有下列兩種模式</a:t>
            </a:r>
            <a:endParaRPr lang="en-US" sz="16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grpSp>
        <p:nvGrpSpPr>
          <p:cNvPr id="1351" name="Shape 1351"/>
          <p:cNvGrpSpPr/>
          <p:nvPr/>
        </p:nvGrpSpPr>
        <p:grpSpPr>
          <a:xfrm>
            <a:off x="5602146" y="2795102"/>
            <a:ext cx="381518" cy="307824"/>
            <a:chOff x="1546636" y="3304266"/>
            <a:chExt cx="473700" cy="382200"/>
          </a:xfrm>
        </p:grpSpPr>
        <p:sp>
          <p:nvSpPr>
            <p:cNvPr id="1352" name="Shape 1352"/>
            <p:cNvSpPr/>
            <p:nvPr/>
          </p:nvSpPr>
          <p:spPr>
            <a:xfrm>
              <a:off x="1601781" y="3335219"/>
              <a:ext cx="349800" cy="3498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3" name="Shape 1353"/>
            <p:cNvSpPr txBox="1"/>
            <p:nvPr/>
          </p:nvSpPr>
          <p:spPr>
            <a:xfrm>
              <a:off x="1546636" y="3304266"/>
              <a:ext cx="4737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100000"/>
                <a:buFont typeface="Arial"/>
                <a:buNone/>
              </a:pPr>
              <a:r>
                <a:rPr lang="en-US" sz="1400" b="1" i="0" u="none" strike="noStrike" cap="none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１</a:t>
              </a:r>
            </a:p>
          </p:txBody>
        </p:sp>
      </p:grpSp>
      <p:grpSp>
        <p:nvGrpSpPr>
          <p:cNvPr id="1354" name="Shape 1354"/>
          <p:cNvGrpSpPr/>
          <p:nvPr/>
        </p:nvGrpSpPr>
        <p:grpSpPr>
          <a:xfrm>
            <a:off x="5602146" y="3351872"/>
            <a:ext cx="381518" cy="307824"/>
            <a:chOff x="1546636" y="3304266"/>
            <a:chExt cx="473700" cy="382200"/>
          </a:xfrm>
        </p:grpSpPr>
        <p:sp>
          <p:nvSpPr>
            <p:cNvPr id="1355" name="Shape 1355"/>
            <p:cNvSpPr/>
            <p:nvPr/>
          </p:nvSpPr>
          <p:spPr>
            <a:xfrm>
              <a:off x="1601781" y="3335219"/>
              <a:ext cx="349800" cy="3498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Shape 1356"/>
            <p:cNvSpPr txBox="1"/>
            <p:nvPr/>
          </p:nvSpPr>
          <p:spPr>
            <a:xfrm>
              <a:off x="1546636" y="3304266"/>
              <a:ext cx="4737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100000"/>
                <a:buFont typeface="Arial"/>
                <a:buNone/>
              </a:pPr>
              <a:r>
                <a:rPr lang="en-US" sz="1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</a:p>
          </p:txBody>
        </p:sp>
      </p:grpSp>
      <p:sp>
        <p:nvSpPr>
          <p:cNvPr id="16" name="圓角矩形 15"/>
          <p:cNvSpPr/>
          <p:nvPr/>
        </p:nvSpPr>
        <p:spPr>
          <a:xfrm>
            <a:off x="1196623" y="2325511"/>
            <a:ext cx="2912533" cy="424363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圓角矩形 16"/>
          <p:cNvSpPr/>
          <p:nvPr/>
        </p:nvSpPr>
        <p:spPr>
          <a:xfrm>
            <a:off x="1219202" y="3555892"/>
            <a:ext cx="1152000" cy="189603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Shape 789"/>
          <p:cNvSpPr txBox="1">
            <a:spLocks noGrp="1"/>
          </p:cNvSpPr>
          <p:nvPr>
            <p:ph type="title"/>
          </p:nvPr>
        </p:nvSpPr>
        <p:spPr>
          <a:xfrm>
            <a:off x="232675" y="282575"/>
            <a:ext cx="86607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600" i="0" u="none" strike="noStrike" cap="none"/>
              <a:t>為什麼我們決定不使用Btrfs檔案系統 ?</a:t>
            </a:r>
          </a:p>
        </p:txBody>
      </p:sp>
      <p:sp>
        <p:nvSpPr>
          <p:cNvPr id="788" name="Shape 788"/>
          <p:cNvSpPr txBox="1">
            <a:spLocks noGrp="1"/>
          </p:cNvSpPr>
          <p:nvPr>
            <p:ph type="body" idx="4294967295"/>
          </p:nvPr>
        </p:nvSpPr>
        <p:spPr>
          <a:xfrm>
            <a:off x="232675" y="1143000"/>
            <a:ext cx="8660700" cy="34512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Microsoft JhengHei"/>
              <a:buChar char="•"/>
            </a:pPr>
            <a:r>
              <a:rPr lang="en-US" sz="24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儲存的本質：效能與穩定性必須兼顧</a:t>
            </a:r>
          </a:p>
          <a:p>
            <a:pPr marL="742950" marR="0" lvl="1" indent="-285750" algn="l" rtl="0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Microsoft JhengHei"/>
              <a:buChar char="–"/>
            </a:pPr>
            <a:r>
              <a:rPr lang="en-US" sz="2000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NAS 對於效能無法妥協</a:t>
            </a:r>
          </a:p>
          <a:p>
            <a:pPr marL="742950" marR="0" lvl="1" indent="-285750" algn="l" rtl="0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Microsoft JhengHei"/>
              <a:buChar char="–"/>
            </a:pPr>
            <a:r>
              <a:rPr lang="en-US" sz="2000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NAS 必須使用成熟穩定，可以管理的儲存空間架構</a:t>
            </a:r>
            <a:br>
              <a:rPr lang="en-US" sz="2000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lang="en-US" sz="2000" i="0" u="none" strike="noStrike" cap="none" dirty="0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Microsoft JhengHei"/>
              <a:buChar char="•"/>
            </a:pPr>
            <a:r>
              <a:rPr lang="en-US" sz="24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在深入分析評估 </a:t>
            </a:r>
            <a:r>
              <a:rPr lang="en-US" sz="2400" b="1" i="0" u="none" strike="noStrike" cap="none" dirty="0" err="1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Btrfs</a:t>
            </a:r>
            <a:r>
              <a:rPr lang="en-US" sz="24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後，我們發現下面的致命缺點</a:t>
            </a:r>
          </a:p>
          <a:p>
            <a:pPr lvl="1" indent="-285750"/>
            <a:r>
              <a:rPr lang="en-US" dirty="0" err="1" smtClean="0"/>
              <a:t>Btrfs</a:t>
            </a:r>
            <a:r>
              <a:rPr lang="en-US" dirty="0" smtClean="0"/>
              <a:t> </a:t>
            </a:r>
            <a:r>
              <a:rPr lang="en-US" dirty="0" err="1" smtClean="0"/>
              <a:t>效能不佳：完全無法發揮市面上主流硬碟的效能，更遑論</a:t>
            </a:r>
            <a:r>
              <a:rPr lang="en-US" dirty="0" smtClean="0"/>
              <a:t> SSD</a:t>
            </a:r>
          </a:p>
          <a:p>
            <a:pPr lvl="1" indent="-285750"/>
            <a:r>
              <a:rPr lang="en-US" dirty="0" err="1" smtClean="0"/>
              <a:t>Btrfs</a:t>
            </a:r>
            <a:r>
              <a:rPr lang="en-US" dirty="0" smtClean="0"/>
              <a:t> </a:t>
            </a:r>
            <a:r>
              <a:rPr lang="en-US" dirty="0" err="1" smtClean="0"/>
              <a:t>資料儲存空間管理困難：快照混在工作磁碟區裡，無法區隔工作磁碟區和快照儲存區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Shape 1361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8606190" cy="189746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900" marR="0" lvl="0" indent="-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2000" b="1" i="0" u="none" strike="noStrike" cap="none" dirty="0" err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iSCSI</a:t>
            </a:r>
            <a:r>
              <a:rPr lang="en-US" sz="20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啟動器與目標端為產業標準協定</a:t>
            </a:r>
            <a:r>
              <a:rPr lang="en-US" sz="20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：</a:t>
            </a:r>
          </a:p>
          <a:p>
            <a:pPr marL="342900" marR="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20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QNAP </a:t>
            </a:r>
            <a:r>
              <a:rPr lang="en-US" sz="2000" b="1" i="0" u="none" strike="noStrike" cap="none" dirty="0" err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iSCSI</a:t>
            </a:r>
            <a:r>
              <a:rPr lang="en-US" sz="20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啟動器相容</a:t>
            </a:r>
            <a:r>
              <a:rPr lang="en-US" sz="20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EMC、NetApp、Synology、QSAN</a:t>
            </a:r>
            <a:r>
              <a:rPr lang="en-US" sz="20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br>
              <a:rPr lang="en-US" sz="20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</a:br>
            <a:r>
              <a:rPr lang="en-US" sz="2000" b="1" i="0" u="none" strike="noStrike" cap="none" dirty="0" err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等廠商</a:t>
            </a:r>
            <a:r>
              <a:rPr lang="en-US" sz="20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iSCSI</a:t>
            </a:r>
            <a:r>
              <a:rPr lang="en-US" sz="20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目標端</a:t>
            </a:r>
            <a:r>
              <a:rPr lang="en-US" sz="20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可以直接掛載不需特殊修改軟體</a:t>
            </a:r>
            <a:endParaRPr lang="en-US" sz="2000" b="1" i="0" u="none" strike="noStrike" cap="none" dirty="0">
              <a:solidFill>
                <a:srgbClr val="262626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2000" b="1" i="0" u="none" strike="noStrike" cap="none" dirty="0" err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活用閒置的儲存設備空間、同時享受QNAP</a:t>
            </a:r>
            <a:r>
              <a:rPr lang="en-US" sz="20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NAS智慧化功能</a:t>
            </a:r>
            <a:endParaRPr lang="en-US" sz="2000" b="1" i="0" u="none" strike="noStrike" cap="none" dirty="0">
              <a:solidFill>
                <a:srgbClr val="262626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endParaRPr sz="2200" b="0" i="0" u="none" strike="noStrike" cap="none" dirty="0">
              <a:solidFill>
                <a:srgbClr val="262626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1362" name="Shape 13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lang="en-US" sz="36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使用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iSCSI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啟動器掛載各家儲存設備</a:t>
            </a:r>
            <a:endParaRPr lang="en-US" sz="3600" b="1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1363" name="Shape 1363"/>
          <p:cNvSpPr txBox="1"/>
          <p:nvPr/>
        </p:nvSpPr>
        <p:spPr>
          <a:xfrm>
            <a:off x="714348" y="4357700"/>
            <a:ext cx="5701200" cy="21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lang="en-US" sz="11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商標為各公司所有</a:t>
            </a:r>
            <a:r>
              <a:rPr lang="en-US" sz="11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。</a:t>
            </a:r>
          </a:p>
        </p:txBody>
      </p:sp>
      <p:pic>
        <p:nvPicPr>
          <p:cNvPr id="1364" name="Shape 1364"/>
          <p:cNvPicPr preferRelativeResize="0"/>
          <p:nvPr/>
        </p:nvPicPr>
        <p:blipFill rotWithShape="1">
          <a:blip r:embed="rId3">
            <a:alphaModFix/>
          </a:blip>
          <a:srcRect t="22405" r="32441" b="59806"/>
          <a:stretch/>
        </p:blipFill>
        <p:spPr>
          <a:xfrm>
            <a:off x="411258" y="2952071"/>
            <a:ext cx="2349513" cy="561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5" name="Shape 1365"/>
          <p:cNvPicPr preferRelativeResize="0"/>
          <p:nvPr/>
        </p:nvPicPr>
        <p:blipFill rotWithShape="1">
          <a:blip r:embed="rId4">
            <a:alphaModFix/>
          </a:blip>
          <a:srcRect t="16289"/>
          <a:stretch/>
        </p:blipFill>
        <p:spPr>
          <a:xfrm>
            <a:off x="2786050" y="2857502"/>
            <a:ext cx="2242274" cy="68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6" name="Shape 1366"/>
          <p:cNvPicPr preferRelativeResize="0"/>
          <p:nvPr/>
        </p:nvPicPr>
        <p:blipFill rotWithShape="1">
          <a:blip r:embed="rId5">
            <a:alphaModFix/>
          </a:blip>
          <a:srcRect l="10038" t="10178" r="8415" b="10919"/>
          <a:stretch/>
        </p:blipFill>
        <p:spPr>
          <a:xfrm>
            <a:off x="411258" y="3676623"/>
            <a:ext cx="1832856" cy="500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7" name="Shape 136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09249" y="2883935"/>
            <a:ext cx="761064" cy="761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8" name="Shape 136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945684" y="3676623"/>
            <a:ext cx="1554788" cy="428827"/>
          </a:xfrm>
          <a:prstGeom prst="rect">
            <a:avLst/>
          </a:prstGeom>
          <a:noFill/>
          <a:ln>
            <a:noFill/>
          </a:ln>
        </p:spPr>
      </p:pic>
      <p:sp>
        <p:nvSpPr>
          <p:cNvPr id="1369" name="Shape 1369"/>
          <p:cNvSpPr txBox="1"/>
          <p:nvPr/>
        </p:nvSpPr>
        <p:spPr>
          <a:xfrm>
            <a:off x="357158" y="1928808"/>
            <a:ext cx="8653200" cy="1934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4981"/>
              </a:buClr>
              <a:buSzPct val="100000"/>
              <a:buFont typeface="Noto Sans Symbols"/>
              <a:buNone/>
            </a:pPr>
            <a:endParaRPr sz="2000" b="1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0" name="Shape 1370"/>
          <p:cNvSpPr/>
          <p:nvPr/>
        </p:nvSpPr>
        <p:spPr>
          <a:xfrm flipH="1">
            <a:off x="428479" y="4429138"/>
            <a:ext cx="273300" cy="213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rgbClr val="558ED5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Shape 137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lang="en-US" sz="36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區塊層級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vs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檔案層級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iSCSI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LUN</a:t>
            </a:r>
          </a:p>
        </p:txBody>
      </p:sp>
      <p:sp>
        <p:nvSpPr>
          <p:cNvPr id="1376" name="Shape 1376"/>
          <p:cNvSpPr/>
          <p:nvPr/>
        </p:nvSpPr>
        <p:spPr>
          <a:xfrm>
            <a:off x="214282" y="1430714"/>
            <a:ext cx="4556400" cy="3260100"/>
          </a:xfrm>
          <a:prstGeom prst="roundRect">
            <a:avLst>
              <a:gd name="adj" fmla="val 1852"/>
            </a:avLst>
          </a:prstGeom>
          <a:solidFill>
            <a:schemeClr val="lt1"/>
          </a:solidFill>
          <a:ln w="25400" cap="flat" cmpd="sng">
            <a:solidFill>
              <a:srgbClr val="41BE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377" name="Shape 1377"/>
          <p:cNvSpPr/>
          <p:nvPr/>
        </p:nvSpPr>
        <p:spPr>
          <a:xfrm>
            <a:off x="336135" y="3451937"/>
            <a:ext cx="4307400" cy="1152000"/>
          </a:xfrm>
          <a:prstGeom prst="rect">
            <a:avLst/>
          </a:prstGeom>
          <a:solidFill>
            <a:srgbClr val="00B0F0">
              <a:alpha val="498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378" name="Shape 1378"/>
          <p:cNvSpPr/>
          <p:nvPr/>
        </p:nvSpPr>
        <p:spPr>
          <a:xfrm>
            <a:off x="214282" y="1142990"/>
            <a:ext cx="4572300" cy="600000"/>
          </a:xfrm>
          <a:prstGeom prst="roundRect">
            <a:avLst>
              <a:gd name="adj" fmla="val 0"/>
            </a:avLst>
          </a:prstGeom>
          <a:solidFill>
            <a:srgbClr val="04498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457200" marR="0" lvl="0" indent="-469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4981"/>
              </a:buClr>
              <a:buSzPct val="100000"/>
              <a:buFont typeface="Arial"/>
              <a:buNone/>
            </a:pPr>
            <a:r>
              <a:rPr lang="en-US" sz="1800" b="1" i="0" u="none" strike="noStrike" cap="none" dirty="0" err="1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iSCSI</a:t>
            </a:r>
            <a:r>
              <a:rPr lang="en-US" sz="18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en-US" sz="1800" b="1" i="0" u="none" strike="noStrike" cap="none" dirty="0" err="1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檔案層級</a:t>
            </a:r>
            <a:r>
              <a:rPr lang="en-US" sz="18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LUN</a:t>
            </a:r>
          </a:p>
          <a:p>
            <a:pPr marL="457200" marR="0" lvl="0" indent="-469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4981"/>
              </a:buClr>
              <a:buSzPct val="100000"/>
              <a:buFont typeface="Arial"/>
              <a:buNone/>
            </a:pPr>
            <a:r>
              <a:rPr lang="en-US" sz="1800" b="1" i="0" u="none" strike="noStrike" cap="none" dirty="0" err="1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在檔案系統中配置空間</a:t>
            </a:r>
            <a:endParaRPr lang="en-US" sz="18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379" name="Shape 1379"/>
          <p:cNvSpPr/>
          <p:nvPr/>
        </p:nvSpPr>
        <p:spPr>
          <a:xfrm>
            <a:off x="336135" y="1836813"/>
            <a:ext cx="4307400" cy="648000"/>
          </a:xfrm>
          <a:prstGeom prst="rect">
            <a:avLst/>
          </a:prstGeom>
          <a:solidFill>
            <a:srgbClr val="41BEC8">
              <a:alpha val="80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380" name="Shape 1380"/>
          <p:cNvSpPr/>
          <p:nvPr/>
        </p:nvSpPr>
        <p:spPr>
          <a:xfrm>
            <a:off x="488536" y="1949047"/>
            <a:ext cx="3956100" cy="423600"/>
          </a:xfrm>
          <a:prstGeom prst="roundRect">
            <a:avLst>
              <a:gd name="adj" fmla="val 0"/>
            </a:avLst>
          </a:prstGeom>
          <a:solidFill>
            <a:srgbClr val="31859B">
              <a:alpha val="898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457200" marR="0" lvl="0" indent="-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4981"/>
              </a:buClr>
              <a:buSzPct val="100000"/>
              <a:buFont typeface="Arial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多種應用程式</a:t>
            </a:r>
          </a:p>
        </p:txBody>
      </p:sp>
      <p:sp>
        <p:nvSpPr>
          <p:cNvPr id="1381" name="Shape 1381"/>
          <p:cNvSpPr/>
          <p:nvPr/>
        </p:nvSpPr>
        <p:spPr>
          <a:xfrm>
            <a:off x="336135" y="2569361"/>
            <a:ext cx="4307400" cy="720000"/>
          </a:xfrm>
          <a:prstGeom prst="rect">
            <a:avLst/>
          </a:prstGeom>
          <a:solidFill>
            <a:srgbClr val="FABF8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382" name="Shape 1382"/>
          <p:cNvSpPr/>
          <p:nvPr/>
        </p:nvSpPr>
        <p:spPr>
          <a:xfrm>
            <a:off x="488536" y="2661938"/>
            <a:ext cx="831300" cy="540000"/>
          </a:xfrm>
          <a:prstGeom prst="roundRect">
            <a:avLst>
              <a:gd name="adj" fmla="val 0"/>
            </a:avLst>
          </a:prstGeom>
          <a:solidFill>
            <a:srgbClr val="974806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共用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資料夾</a:t>
            </a:r>
          </a:p>
        </p:txBody>
      </p:sp>
      <p:sp>
        <p:nvSpPr>
          <p:cNvPr id="1383" name="Shape 1383"/>
          <p:cNvSpPr/>
          <p:nvPr/>
        </p:nvSpPr>
        <p:spPr>
          <a:xfrm>
            <a:off x="1431774" y="2661938"/>
            <a:ext cx="1080900" cy="540000"/>
          </a:xfrm>
          <a:prstGeom prst="roundRect">
            <a:avLst>
              <a:gd name="adj" fmla="val 0"/>
            </a:avLst>
          </a:prstGeom>
          <a:solidFill>
            <a:srgbClr val="974806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檔案層級iSCSI LUN</a:t>
            </a:r>
          </a:p>
        </p:txBody>
      </p:sp>
      <p:grpSp>
        <p:nvGrpSpPr>
          <p:cNvPr id="1384" name="Shape 1384"/>
          <p:cNvGrpSpPr/>
          <p:nvPr/>
        </p:nvGrpSpPr>
        <p:grpSpPr>
          <a:xfrm>
            <a:off x="472631" y="3558050"/>
            <a:ext cx="4051802" cy="939843"/>
            <a:chOff x="583945" y="3786438"/>
            <a:chExt cx="4051802" cy="939843"/>
          </a:xfrm>
        </p:grpSpPr>
        <p:sp>
          <p:nvSpPr>
            <p:cNvPr id="1385" name="Shape 1385"/>
            <p:cNvSpPr/>
            <p:nvPr/>
          </p:nvSpPr>
          <p:spPr>
            <a:xfrm>
              <a:off x="583945" y="3786438"/>
              <a:ext cx="2055900" cy="432000"/>
            </a:xfrm>
            <a:prstGeom prst="roundRect">
              <a:avLst>
                <a:gd name="adj" fmla="val 0"/>
              </a:avLst>
            </a:pr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100000"/>
                <a:buFont typeface="Arial"/>
                <a:buNone/>
              </a:pPr>
              <a:r>
                <a:rPr lang="en-US" sz="1400" b="1" i="0" u="none" strike="noStrike" cap="none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磁碟區 Volume</a:t>
              </a:r>
            </a:p>
          </p:txBody>
        </p:sp>
        <p:sp>
          <p:nvSpPr>
            <p:cNvPr id="1386" name="Shape 1386"/>
            <p:cNvSpPr/>
            <p:nvPr/>
          </p:nvSpPr>
          <p:spPr>
            <a:xfrm>
              <a:off x="2743202" y="3786438"/>
              <a:ext cx="1880100" cy="432000"/>
            </a:xfrm>
            <a:prstGeom prst="roundRect">
              <a:avLst>
                <a:gd name="adj" fmla="val 0"/>
              </a:avLst>
            </a:pr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100000"/>
                <a:buFont typeface="Arial"/>
                <a:buNone/>
              </a:pPr>
              <a:r>
                <a:rPr lang="en-US" sz="1400" b="1" i="0" u="none" strike="noStrike" cap="none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區塊層級 iSCSI LUN</a:t>
              </a:r>
            </a:p>
          </p:txBody>
        </p:sp>
        <p:sp>
          <p:nvSpPr>
            <p:cNvPr id="1387" name="Shape 1387"/>
            <p:cNvSpPr/>
            <p:nvPr/>
          </p:nvSpPr>
          <p:spPr>
            <a:xfrm>
              <a:off x="583947" y="4302681"/>
              <a:ext cx="4051800" cy="423600"/>
            </a:xfrm>
            <a:prstGeom prst="roundRect">
              <a:avLst>
                <a:gd name="adj" fmla="val 0"/>
              </a:avLst>
            </a:pr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100000"/>
                <a:buFont typeface="Arial"/>
                <a:buNone/>
              </a:pPr>
              <a:r>
                <a:rPr lang="en-US" sz="1400" b="1" i="0" u="none" strike="noStrike" cap="none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儲存池</a:t>
              </a:r>
            </a:p>
          </p:txBody>
        </p:sp>
      </p:grpSp>
      <p:cxnSp>
        <p:nvCxnSpPr>
          <p:cNvPr id="1388" name="Shape 1388"/>
          <p:cNvCxnSpPr/>
          <p:nvPr/>
        </p:nvCxnSpPr>
        <p:spPr>
          <a:xfrm rot="5400000">
            <a:off x="2057252" y="3382603"/>
            <a:ext cx="445500" cy="1500"/>
          </a:xfrm>
          <a:prstGeom prst="straightConnector1">
            <a:avLst/>
          </a:prstGeom>
          <a:noFill/>
          <a:ln w="28575" cap="flat" cmpd="sng">
            <a:solidFill>
              <a:srgbClr val="5A2700"/>
            </a:solidFill>
            <a:prstDash val="dash"/>
            <a:round/>
            <a:headEnd type="stealth" w="lg" len="lg"/>
            <a:tailEnd type="stealth" w="lg" len="lg"/>
          </a:ln>
        </p:spPr>
      </p:cxnSp>
      <p:cxnSp>
        <p:nvCxnSpPr>
          <p:cNvPr id="1389" name="Shape 1389"/>
          <p:cNvCxnSpPr/>
          <p:nvPr/>
        </p:nvCxnSpPr>
        <p:spPr>
          <a:xfrm rot="5400000">
            <a:off x="407195" y="3426319"/>
            <a:ext cx="445500" cy="1500"/>
          </a:xfrm>
          <a:prstGeom prst="straightConnector1">
            <a:avLst/>
          </a:prstGeom>
          <a:noFill/>
          <a:ln w="28575" cap="flat" cmpd="sng">
            <a:solidFill>
              <a:srgbClr val="5A2700"/>
            </a:solidFill>
            <a:prstDash val="dash"/>
            <a:round/>
            <a:headEnd type="stealth" w="lg" len="lg"/>
            <a:tailEnd type="stealth" w="lg" len="lg"/>
          </a:ln>
        </p:spPr>
      </p:cxnSp>
      <p:cxnSp>
        <p:nvCxnSpPr>
          <p:cNvPr id="1390" name="Shape 1390"/>
          <p:cNvCxnSpPr/>
          <p:nvPr/>
        </p:nvCxnSpPr>
        <p:spPr>
          <a:xfrm rot="5400000">
            <a:off x="2767694" y="2968708"/>
            <a:ext cx="1177200" cy="1500"/>
          </a:xfrm>
          <a:prstGeom prst="straightConnector1">
            <a:avLst/>
          </a:prstGeom>
          <a:noFill/>
          <a:ln w="38100" cap="flat" cmpd="sng">
            <a:solidFill>
              <a:srgbClr val="31859B"/>
            </a:solidFill>
            <a:prstDash val="dash"/>
            <a:round/>
            <a:headEnd type="none" w="med" len="med"/>
            <a:tailEnd type="stealth" w="lg" len="lg"/>
          </a:ln>
        </p:spPr>
      </p:cxnSp>
      <p:cxnSp>
        <p:nvCxnSpPr>
          <p:cNvPr id="1391" name="Shape 1391"/>
          <p:cNvCxnSpPr/>
          <p:nvPr/>
        </p:nvCxnSpPr>
        <p:spPr>
          <a:xfrm rot="5400000">
            <a:off x="1862159" y="2532523"/>
            <a:ext cx="319800" cy="1500"/>
          </a:xfrm>
          <a:prstGeom prst="straightConnector1">
            <a:avLst/>
          </a:prstGeom>
          <a:noFill/>
          <a:ln w="38100" cap="flat" cmpd="sng">
            <a:solidFill>
              <a:srgbClr val="31859B"/>
            </a:solidFill>
            <a:prstDash val="dash"/>
            <a:round/>
            <a:headEnd type="none" w="med" len="med"/>
            <a:tailEnd type="stealth" w="lg" len="lg"/>
          </a:ln>
        </p:spPr>
      </p:cxnSp>
      <p:cxnSp>
        <p:nvCxnSpPr>
          <p:cNvPr id="1392" name="Shape 1392"/>
          <p:cNvCxnSpPr/>
          <p:nvPr/>
        </p:nvCxnSpPr>
        <p:spPr>
          <a:xfrm rot="5400000">
            <a:off x="705992" y="2532523"/>
            <a:ext cx="319800" cy="1500"/>
          </a:xfrm>
          <a:prstGeom prst="straightConnector1">
            <a:avLst/>
          </a:prstGeom>
          <a:noFill/>
          <a:ln w="38100" cap="flat" cmpd="sng">
            <a:solidFill>
              <a:srgbClr val="31859B"/>
            </a:solidFill>
            <a:prstDash val="dash"/>
            <a:round/>
            <a:headEnd type="none" w="med" len="med"/>
            <a:tailEnd type="stealth" w="lg" len="lg"/>
          </a:ln>
        </p:spPr>
      </p:cxnSp>
      <p:sp>
        <p:nvSpPr>
          <p:cNvPr id="1393" name="Shape 1393"/>
          <p:cNvSpPr/>
          <p:nvPr/>
        </p:nvSpPr>
        <p:spPr>
          <a:xfrm>
            <a:off x="3077796" y="2675336"/>
            <a:ext cx="617100" cy="527700"/>
          </a:xfrm>
          <a:prstGeom prst="roundRect">
            <a:avLst>
              <a:gd name="adj" fmla="val 16667"/>
            </a:avLst>
          </a:prstGeom>
          <a:solidFill>
            <a:schemeClr val="lt1">
              <a:alpha val="89800"/>
            </a:schemeClr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394" name="Shape 1394"/>
          <p:cNvSpPr/>
          <p:nvPr/>
        </p:nvSpPr>
        <p:spPr>
          <a:xfrm>
            <a:off x="3085111" y="2650201"/>
            <a:ext cx="6786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None/>
            </a:pPr>
            <a:r>
              <a:rPr lang="en-US" sz="1600" b="1" i="0" u="none" strike="noStrike" cap="none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乾淨</a:t>
            </a:r>
          </a:p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None/>
            </a:pPr>
            <a:r>
              <a:rPr lang="en-US" sz="1600" b="1" i="0" u="none" strike="noStrike" cap="none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環境</a:t>
            </a:r>
          </a:p>
        </p:txBody>
      </p:sp>
      <p:sp>
        <p:nvSpPr>
          <p:cNvPr id="1395" name="Shape 1395"/>
          <p:cNvSpPr/>
          <p:nvPr/>
        </p:nvSpPr>
        <p:spPr>
          <a:xfrm>
            <a:off x="724206" y="3253143"/>
            <a:ext cx="1463100" cy="249900"/>
          </a:xfrm>
          <a:prstGeom prst="roundRect">
            <a:avLst>
              <a:gd name="adj" fmla="val 16667"/>
            </a:avLst>
          </a:prstGeom>
          <a:solidFill>
            <a:schemeClr val="lt1">
              <a:alpha val="80000"/>
            </a:schemeClr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396" name="Shape 1396"/>
          <p:cNvSpPr/>
          <p:nvPr/>
        </p:nvSpPr>
        <p:spPr>
          <a:xfrm>
            <a:off x="731520" y="3225115"/>
            <a:ext cx="1463100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None/>
            </a:pPr>
            <a:r>
              <a:rPr lang="en-US" sz="1600" b="1" i="0" u="none" strike="noStrike" cap="none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彼此干擾嚴重</a:t>
            </a:r>
          </a:p>
        </p:txBody>
      </p:sp>
      <p:sp>
        <p:nvSpPr>
          <p:cNvPr id="1397" name="Shape 1397"/>
          <p:cNvSpPr/>
          <p:nvPr/>
        </p:nvSpPr>
        <p:spPr>
          <a:xfrm>
            <a:off x="4937762" y="1427668"/>
            <a:ext cx="3912000" cy="1533300"/>
          </a:xfrm>
          <a:prstGeom prst="roundRect">
            <a:avLst>
              <a:gd name="adj" fmla="val 11233"/>
            </a:avLst>
          </a:prstGeom>
          <a:solidFill>
            <a:srgbClr val="41BEC8">
              <a:alpha val="4863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398" name="Shape 1398"/>
          <p:cNvSpPr/>
          <p:nvPr/>
        </p:nvSpPr>
        <p:spPr>
          <a:xfrm>
            <a:off x="5236348" y="1806417"/>
            <a:ext cx="3867980" cy="1176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1" indent="-469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4981"/>
              </a:buClr>
              <a:buSzPct val="100000"/>
              <a:buFont typeface="Arial"/>
              <a:buNone/>
            </a:pPr>
            <a:r>
              <a:rPr lang="en-US" sz="18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支援VAAI精簡配置、微軟ODX等</a:t>
            </a:r>
            <a:endParaRPr lang="en-US" sz="1800" b="1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457200" lvl="1" indent="-469900">
              <a:lnSpc>
                <a:spcPct val="115000"/>
              </a:lnSpc>
              <a:spcBef>
                <a:spcPts val="500"/>
              </a:spcBef>
              <a:buClr>
                <a:srgbClr val="044981"/>
              </a:buClr>
              <a:buSzPct val="100000"/>
            </a:pP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直覺的操作並可分配空間</a:t>
            </a:r>
            <a:endParaRPr lang="en-US" altLang="zh-TW" sz="18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lvl="1" indent="-469900">
              <a:lnSpc>
                <a:spcPct val="115000"/>
              </a:lnSpc>
              <a:spcBef>
                <a:spcPts val="500"/>
              </a:spcBef>
              <a:buClr>
                <a:srgbClr val="044981"/>
              </a:buClr>
              <a:buSzPct val="100000"/>
            </a:pPr>
            <a:r>
              <a:rPr lang="en-US" sz="1800" b="1" i="0" u="none" strike="noStrike" cap="none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避免額外的處理及檔案系統干擾</a:t>
            </a:r>
            <a:endParaRPr lang="en-US" sz="1800" b="1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399" name="Shape 1399"/>
          <p:cNvSpPr/>
          <p:nvPr/>
        </p:nvSpPr>
        <p:spPr>
          <a:xfrm>
            <a:off x="5036399" y="1905779"/>
            <a:ext cx="207900" cy="172200"/>
          </a:xfrm>
          <a:prstGeom prst="chevron">
            <a:avLst>
              <a:gd name="adj" fmla="val 50000"/>
            </a:avLst>
          </a:prstGeom>
          <a:solidFill>
            <a:srgbClr val="FFFFFF">
              <a:alpha val="749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400" name="Shape 1400"/>
          <p:cNvSpPr/>
          <p:nvPr/>
        </p:nvSpPr>
        <p:spPr>
          <a:xfrm>
            <a:off x="5036399" y="2274911"/>
            <a:ext cx="207900" cy="172200"/>
          </a:xfrm>
          <a:prstGeom prst="chevron">
            <a:avLst>
              <a:gd name="adj" fmla="val 50000"/>
            </a:avLst>
          </a:prstGeom>
          <a:solidFill>
            <a:srgbClr val="FFFFFF">
              <a:alpha val="749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401" name="Shape 1401"/>
          <p:cNvSpPr/>
          <p:nvPr/>
        </p:nvSpPr>
        <p:spPr>
          <a:xfrm>
            <a:off x="4937761" y="1142990"/>
            <a:ext cx="3912000" cy="612600"/>
          </a:xfrm>
          <a:prstGeom prst="roundRect">
            <a:avLst>
              <a:gd name="adj" fmla="val 0"/>
            </a:avLst>
          </a:prstGeom>
          <a:solidFill>
            <a:srgbClr val="04498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iSCSI 區塊層級 </a:t>
            </a:r>
          </a:p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LUN在儲存池中配置空間</a:t>
            </a:r>
          </a:p>
        </p:txBody>
      </p:sp>
      <p:sp>
        <p:nvSpPr>
          <p:cNvPr id="1402" name="Shape 1402"/>
          <p:cNvSpPr/>
          <p:nvPr/>
        </p:nvSpPr>
        <p:spPr>
          <a:xfrm>
            <a:off x="5028448" y="2652025"/>
            <a:ext cx="207900" cy="172200"/>
          </a:xfrm>
          <a:prstGeom prst="chevron">
            <a:avLst>
              <a:gd name="adj" fmla="val 50000"/>
            </a:avLst>
          </a:prstGeom>
          <a:solidFill>
            <a:srgbClr val="FFFFFF">
              <a:alpha val="749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Shape 1408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-22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/>
            </a:r>
            <a:br>
              <a:rPr lang="en-US" sz="1400" b="0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</a:br>
            <a:endParaRPr lang="en-US" sz="1400" b="0" i="0" u="none" strike="noStrike" cap="none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409" name="Shape 1409"/>
          <p:cNvSpPr txBox="1"/>
          <p:nvPr/>
        </p:nvSpPr>
        <p:spPr>
          <a:xfrm>
            <a:off x="72008" y="4917082"/>
            <a:ext cx="5076000" cy="246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1410" name="Shape 1410"/>
          <p:cNvSpPr txBox="1">
            <a:spLocks noGrp="1"/>
          </p:cNvSpPr>
          <p:nvPr>
            <p:ph type="title"/>
          </p:nvPr>
        </p:nvSpPr>
        <p:spPr>
          <a:xfrm>
            <a:off x="223025" y="206375"/>
            <a:ext cx="8635200" cy="793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b="1" i="0" u="none" strike="noStrike" cap="none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iSCSI VJBOD 取代 JBOD</a:t>
            </a:r>
          </a:p>
        </p:txBody>
      </p:sp>
      <p:sp>
        <p:nvSpPr>
          <p:cNvPr id="1411" name="Shape 1411"/>
          <p:cNvSpPr txBox="1">
            <a:spLocks noGrp="1"/>
          </p:cNvSpPr>
          <p:nvPr>
            <p:ph type="body" idx="1"/>
          </p:nvPr>
        </p:nvSpPr>
        <p:spPr>
          <a:xfrm>
            <a:off x="214283" y="1200150"/>
            <a:ext cx="3206250" cy="251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</a:pPr>
            <a:r>
              <a:rPr lang="en-US" b="1" i="0" u="none" strike="noStrike" cap="none" dirty="0">
                <a:solidFill>
                  <a:srgbClr val="262626"/>
                </a:solidFill>
                <a:sym typeface="Arial"/>
              </a:rPr>
              <a:t>使用 VJBOD </a:t>
            </a:r>
            <a:r>
              <a:rPr lang="en-US" b="1" i="0" u="none" strike="noStrike" cap="none" dirty="0" err="1">
                <a:solidFill>
                  <a:srgbClr val="262626"/>
                </a:solidFill>
                <a:sym typeface="Arial"/>
              </a:rPr>
              <a:t>功能</a:t>
            </a:r>
            <a:r>
              <a:rPr lang="en-US" b="1" i="0" u="none" strike="noStrike" cap="none" dirty="0" err="1" smtClean="0">
                <a:solidFill>
                  <a:srgbClr val="262626"/>
                </a:solidFill>
                <a:sym typeface="Arial"/>
              </a:rPr>
              <a:t>直接建立</a:t>
            </a:r>
            <a:r>
              <a:rPr lang="en-US" b="1" i="0" u="none" strike="noStrike" cap="none" dirty="0" err="1">
                <a:solidFill>
                  <a:srgbClr val="262626"/>
                </a:solidFill>
                <a:sym typeface="Arial"/>
              </a:rPr>
              <a:t>遠端LUN並掛</a:t>
            </a:r>
            <a:r>
              <a:rPr lang="en-US" b="1" i="0" u="none" strike="noStrike" cap="none" dirty="0" err="1" smtClean="0">
                <a:solidFill>
                  <a:srgbClr val="262626"/>
                </a:solidFill>
                <a:sym typeface="Arial"/>
              </a:rPr>
              <a:t>載成為本機磁碟</a:t>
            </a:r>
            <a:r>
              <a:rPr lang="en-US" b="1" i="0" u="none" strike="noStrike" cap="none" dirty="0" smtClean="0">
                <a:solidFill>
                  <a:srgbClr val="262626"/>
                </a:solidFill>
                <a:sym typeface="Arial"/>
              </a:rPr>
              <a:t/>
            </a:r>
            <a:br>
              <a:rPr lang="en-US" b="1" i="0" u="none" strike="noStrike" cap="none" dirty="0" smtClean="0">
                <a:solidFill>
                  <a:srgbClr val="262626"/>
                </a:solidFill>
                <a:sym typeface="Arial"/>
              </a:rPr>
            </a:br>
            <a:endParaRPr lang="en-US" b="1" i="0" u="none" strike="noStrike" cap="none" dirty="0">
              <a:solidFill>
                <a:srgbClr val="262626"/>
              </a:solidFill>
              <a:sym typeface="Arial"/>
            </a:endParaRPr>
          </a:p>
          <a:p>
            <a:pPr marR="0" lvl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2060"/>
              </a:buClr>
              <a:buSzPct val="100000"/>
            </a:pPr>
            <a:r>
              <a:rPr lang="en-US" b="1" i="0" u="none" strike="noStrike" cap="none" dirty="0" err="1">
                <a:solidFill>
                  <a:srgbClr val="262626"/>
                </a:solidFill>
                <a:sym typeface="Arial"/>
              </a:rPr>
              <a:t>建立儲存池、擷取快照</a:t>
            </a:r>
            <a:r>
              <a:rPr lang="en-US" b="1" i="0" u="none" strike="noStrike" cap="none" dirty="0" err="1" smtClean="0">
                <a:solidFill>
                  <a:srgbClr val="262626"/>
                </a:solidFill>
                <a:sym typeface="Arial"/>
              </a:rPr>
              <a:t>、使用</a:t>
            </a:r>
            <a:r>
              <a:rPr lang="en-US" b="1" i="0" u="none" strike="noStrike" cap="none" dirty="0" err="1">
                <a:solidFill>
                  <a:srgbClr val="262626"/>
                </a:solidFill>
                <a:sym typeface="Arial"/>
              </a:rPr>
              <a:t>媒體櫃、用</a:t>
            </a:r>
            <a:r>
              <a:rPr lang="en-US" b="1" i="0" u="none" strike="noStrike" cap="none" dirty="0" err="1" smtClean="0">
                <a:solidFill>
                  <a:srgbClr val="262626"/>
                </a:solidFill>
                <a:sym typeface="Arial"/>
              </a:rPr>
              <a:t>Qsirch智慧搜尋等</a:t>
            </a:r>
            <a:r>
              <a:rPr lang="zh-TW" altLang="en-US" b="1" i="0" u="none" strike="noStrike" cap="none" dirty="0" smtClean="0">
                <a:solidFill>
                  <a:srgbClr val="262626"/>
                </a:solidFill>
                <a:sym typeface="Arial"/>
              </a:rPr>
              <a:t>，</a:t>
            </a:r>
            <a:r>
              <a:rPr lang="en-US" b="1" i="0" u="none" strike="noStrike" cap="none" dirty="0" err="1" smtClean="0">
                <a:solidFill>
                  <a:srgbClr val="262626"/>
                </a:solidFill>
                <a:sym typeface="Arial"/>
              </a:rPr>
              <a:t>發揮NAS儲存</a:t>
            </a:r>
            <a:r>
              <a:rPr lang="en-US" b="1" i="0" u="none" strike="noStrike" cap="none" dirty="0" err="1">
                <a:solidFill>
                  <a:srgbClr val="262626"/>
                </a:solidFill>
                <a:sym typeface="Arial"/>
              </a:rPr>
              <a:t>空間</a:t>
            </a:r>
            <a:endParaRPr lang="en-US" b="1" i="0" u="none" strike="noStrike" cap="none" dirty="0">
              <a:solidFill>
                <a:srgbClr val="262626"/>
              </a:solidFill>
              <a:sym typeface="Arial"/>
            </a:endParaRPr>
          </a:p>
        </p:txBody>
      </p:sp>
      <p:grpSp>
        <p:nvGrpSpPr>
          <p:cNvPr id="1412" name="Shape 1412"/>
          <p:cNvGrpSpPr/>
          <p:nvPr/>
        </p:nvGrpSpPr>
        <p:grpSpPr>
          <a:xfrm>
            <a:off x="3810240" y="1302933"/>
            <a:ext cx="4945735" cy="2895880"/>
            <a:chOff x="3810240" y="1500438"/>
            <a:chExt cx="4945735" cy="2895880"/>
          </a:xfrm>
        </p:grpSpPr>
        <p:sp>
          <p:nvSpPr>
            <p:cNvPr id="1413" name="Shape 1413"/>
            <p:cNvSpPr txBox="1"/>
            <p:nvPr/>
          </p:nvSpPr>
          <p:spPr>
            <a:xfrm>
              <a:off x="4432730" y="1784058"/>
              <a:ext cx="982200" cy="347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76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Container Station</a:t>
              </a:r>
            </a:p>
          </p:txBody>
        </p:sp>
        <p:sp>
          <p:nvSpPr>
            <p:cNvPr id="1414" name="Shape 1414"/>
            <p:cNvSpPr txBox="1"/>
            <p:nvPr/>
          </p:nvSpPr>
          <p:spPr>
            <a:xfrm>
              <a:off x="5332257" y="2274331"/>
              <a:ext cx="891000" cy="347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76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ct val="100000"/>
                <a:buFont typeface="Arial"/>
                <a:buNone/>
              </a:pPr>
              <a:r>
                <a:rPr lang="en-US" sz="1200" b="1" i="0" u="none" strike="noStrike" cap="none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2 x 10G SFP+</a:t>
              </a:r>
            </a:p>
          </p:txBody>
        </p:sp>
        <p:sp>
          <p:nvSpPr>
            <p:cNvPr id="1415" name="Shape 1415"/>
            <p:cNvSpPr txBox="1"/>
            <p:nvPr/>
          </p:nvSpPr>
          <p:spPr>
            <a:xfrm>
              <a:off x="3810240" y="3125662"/>
              <a:ext cx="1377900" cy="39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76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ct val="100000"/>
                <a:buFont typeface="Arial"/>
                <a:buNone/>
              </a:pPr>
              <a:r>
                <a:rPr lang="en-US" sz="1200" b="1" i="0" u="none" strike="noStrike" cap="none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TS-831X</a:t>
              </a:r>
            </a:p>
          </p:txBody>
        </p:sp>
        <p:sp>
          <p:nvSpPr>
            <p:cNvPr id="1416" name="Shape 1416"/>
            <p:cNvSpPr txBox="1"/>
            <p:nvPr/>
          </p:nvSpPr>
          <p:spPr>
            <a:xfrm>
              <a:off x="4806086" y="3755426"/>
              <a:ext cx="1682400" cy="522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76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lang="en-US" sz="1200" b="1" i="0" u="none" strike="noStrike" cap="none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乙太網路，彈性連線</a:t>
              </a:r>
            </a:p>
          </p:txBody>
        </p:sp>
        <p:sp>
          <p:nvSpPr>
            <p:cNvPr id="1417" name="Shape 1417"/>
            <p:cNvSpPr txBox="1"/>
            <p:nvPr/>
          </p:nvSpPr>
          <p:spPr>
            <a:xfrm>
              <a:off x="7688275" y="4128418"/>
              <a:ext cx="1067700" cy="267900"/>
            </a:xfrm>
            <a:prstGeom prst="rect">
              <a:avLst/>
            </a:prstGeom>
            <a:solidFill>
              <a:srgbClr val="3B7AE7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69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100000"/>
                <a:buFont typeface="Arial"/>
                <a:buNone/>
              </a:pPr>
              <a:r>
                <a:rPr lang="en-US" sz="1100" b="1" i="0" u="none" strike="noStrike" cap="none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虛擬儲存池 2</a:t>
              </a:r>
            </a:p>
          </p:txBody>
        </p:sp>
        <p:sp>
          <p:nvSpPr>
            <p:cNvPr id="1418" name="Shape 1418"/>
            <p:cNvSpPr txBox="1"/>
            <p:nvPr/>
          </p:nvSpPr>
          <p:spPr>
            <a:xfrm>
              <a:off x="7648098" y="2078672"/>
              <a:ext cx="1092600" cy="257700"/>
            </a:xfrm>
            <a:prstGeom prst="rect">
              <a:avLst/>
            </a:prstGeom>
            <a:solidFill>
              <a:srgbClr val="31859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69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100000"/>
                <a:buFont typeface="Arial"/>
                <a:buNone/>
              </a:pPr>
              <a:r>
                <a:rPr lang="en-US" sz="1100" b="1" i="0" u="none" strike="noStrike" cap="none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iSCSI  LUN</a:t>
              </a:r>
            </a:p>
          </p:txBody>
        </p:sp>
        <p:pic>
          <p:nvPicPr>
            <p:cNvPr id="1419" name="Shape 141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753765" y="2502255"/>
              <a:ext cx="952516" cy="69333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20" name="Shape 1420"/>
            <p:cNvSpPr txBox="1"/>
            <p:nvPr/>
          </p:nvSpPr>
          <p:spPr>
            <a:xfrm>
              <a:off x="7680960" y="3203182"/>
              <a:ext cx="1064400" cy="257700"/>
            </a:xfrm>
            <a:prstGeom prst="rect">
              <a:avLst/>
            </a:prstGeom>
            <a:solidFill>
              <a:srgbClr val="8C55D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69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100000"/>
                <a:buFont typeface="Arial"/>
                <a:buNone/>
              </a:pPr>
              <a:r>
                <a:rPr lang="en-US" sz="1100" b="1" i="0" u="none" strike="noStrike" cap="none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虛擬儲存池 1</a:t>
              </a:r>
            </a:p>
          </p:txBody>
        </p:sp>
        <p:pic>
          <p:nvPicPr>
            <p:cNvPr id="1421" name="Shape 1421"/>
            <p:cNvPicPr preferRelativeResize="0"/>
            <p:nvPr/>
          </p:nvPicPr>
          <p:blipFill rotWithShape="1">
            <a:blip r:embed="rId4">
              <a:alphaModFix/>
            </a:blip>
            <a:srcRect r="36394"/>
            <a:stretch/>
          </p:blipFill>
          <p:spPr>
            <a:xfrm>
              <a:off x="7818480" y="3553395"/>
              <a:ext cx="607510" cy="5969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2" name="Shape 1422"/>
            <p:cNvPicPr preferRelativeResize="0"/>
            <p:nvPr/>
          </p:nvPicPr>
          <p:blipFill rotWithShape="1">
            <a:blip r:embed="rId5">
              <a:alphaModFix/>
            </a:blip>
            <a:srcRect l="9171" t="5370" r="9008" b="4814"/>
            <a:stretch/>
          </p:blipFill>
          <p:spPr>
            <a:xfrm>
              <a:off x="7702905" y="1500438"/>
              <a:ext cx="934309" cy="5775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3" name="Shape 1423" descr="\\Marketing\Marketing\MarketingMaterials\DM\NAS\Software_Section_brochure\QNAP product icon_20170816-assets\Container_station.pn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934976" y="1671530"/>
              <a:ext cx="492060" cy="493602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424" name="Shape 1424"/>
            <p:cNvCxnSpPr/>
            <p:nvPr/>
          </p:nvCxnSpPr>
          <p:spPr>
            <a:xfrm>
              <a:off x="5216977" y="2984602"/>
              <a:ext cx="2322000" cy="1282500"/>
            </a:xfrm>
            <a:prstGeom prst="bentConnector3">
              <a:avLst>
                <a:gd name="adj1" fmla="val 50000"/>
              </a:avLst>
            </a:prstGeom>
            <a:noFill/>
            <a:ln w="38100" cap="flat" cmpd="sng">
              <a:solidFill>
                <a:srgbClr val="00B0F0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Shape 1425"/>
            <p:cNvCxnSpPr/>
            <p:nvPr/>
          </p:nvCxnSpPr>
          <p:spPr>
            <a:xfrm rot="10800000" flipH="1">
              <a:off x="5216977" y="1870153"/>
              <a:ext cx="2471400" cy="853500"/>
            </a:xfrm>
            <a:prstGeom prst="bentConnector3">
              <a:avLst>
                <a:gd name="adj1" fmla="val 45560"/>
              </a:avLst>
            </a:prstGeom>
            <a:noFill/>
            <a:ln w="38100" cap="flat" cmpd="sng">
              <a:solidFill>
                <a:srgbClr val="31859B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Shape 1426"/>
            <p:cNvCxnSpPr/>
            <p:nvPr/>
          </p:nvCxnSpPr>
          <p:spPr>
            <a:xfrm rot="10800000" flipH="1">
              <a:off x="5216977" y="2841766"/>
              <a:ext cx="2536800" cy="4800"/>
            </a:xfrm>
            <a:prstGeom prst="straightConnector1">
              <a:avLst/>
            </a:prstGeom>
            <a:noFill/>
            <a:ln w="38100" cap="flat" cmpd="sng">
              <a:solidFill>
                <a:srgbClr val="7030A0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pic>
          <p:nvPicPr>
            <p:cNvPr id="1427" name="Shape 1427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810240" y="2251922"/>
              <a:ext cx="1522015" cy="9512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8" name="Shape 1428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4693285" y="3195867"/>
              <a:ext cx="526262" cy="53532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</p:pic>
        <p:sp>
          <p:nvSpPr>
            <p:cNvPr id="1429" name="Shape 1429"/>
            <p:cNvSpPr/>
            <p:nvPr/>
          </p:nvSpPr>
          <p:spPr>
            <a:xfrm>
              <a:off x="4923804" y="3517708"/>
              <a:ext cx="593400" cy="237600"/>
            </a:xfrm>
            <a:prstGeom prst="roundRect">
              <a:avLst>
                <a:gd name="adj" fmla="val 50000"/>
              </a:avLst>
            </a:prstGeom>
            <a:solidFill>
              <a:srgbClr val="41BEC8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50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100000"/>
                <a:buFont typeface="Arial"/>
                <a:buNone/>
              </a:pPr>
              <a:r>
                <a:rPr lang="en-US" sz="800" b="0" i="0" u="none" strike="noStrike" cap="none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RAID</a:t>
              </a:r>
            </a:p>
          </p:txBody>
        </p:sp>
        <p:pic>
          <p:nvPicPr>
            <p:cNvPr id="1430" name="Shape 1430" descr="分享器.png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5825806" y="2621815"/>
              <a:ext cx="1146008" cy="45204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" name="Shape 1436"/>
          <p:cNvSpPr txBox="1">
            <a:spLocks noGrp="1"/>
          </p:cNvSpPr>
          <p:nvPr>
            <p:ph type="title"/>
          </p:nvPr>
        </p:nvSpPr>
        <p:spPr>
          <a:xfrm>
            <a:off x="539552" y="342900"/>
            <a:ext cx="8001000" cy="55476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b="1" i="0" u="none" strike="noStrike" cap="none" dirty="0">
                <a:solidFill>
                  <a:srgbClr val="002060"/>
                </a:solidFill>
                <a:cs typeface="Arial"/>
                <a:sym typeface="Arial"/>
              </a:rPr>
              <a:t>輕鬆建構超大容量儲存空間</a:t>
            </a:r>
          </a:p>
        </p:txBody>
      </p:sp>
      <p:sp>
        <p:nvSpPr>
          <p:cNvPr id="1437" name="Shape 1437"/>
          <p:cNvSpPr txBox="1">
            <a:spLocks noGrp="1"/>
          </p:cNvSpPr>
          <p:nvPr>
            <p:ph type="body" idx="4294967295"/>
          </p:nvPr>
        </p:nvSpPr>
        <p:spPr>
          <a:xfrm>
            <a:off x="250166" y="1173932"/>
            <a:ext cx="5018088" cy="33940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en-US" sz="2000" b="1" i="0" u="none" strike="noStrike" cap="none" dirty="0">
                <a:solidFill>
                  <a:srgbClr val="073763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同時使用8台NAS作為VJBOD虛擬磁碟</a:t>
            </a:r>
          </a:p>
          <a:p>
            <a:pPr marL="400050" marR="0" lvl="0" indent="-27305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Arial"/>
              <a:buChar char="•"/>
            </a:pPr>
            <a:r>
              <a:rPr lang="en-US" sz="1800" b="1" i="0" u="none" strike="noStrike" cap="none" dirty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一台8槽位NAS搭配</a:t>
            </a:r>
          </a:p>
          <a:p>
            <a:pPr marL="400050" marR="0" lvl="0" indent="-38735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Arial"/>
              <a:buNone/>
            </a:pPr>
            <a:r>
              <a:rPr lang="en-US" sz="1800" b="1" i="0" u="none" strike="noStrike" cap="none" dirty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    </a:t>
            </a:r>
            <a:r>
              <a:rPr lang="zh-TW" altLang="en-US" sz="1800" b="1" i="0" u="none" strike="noStrike" cap="none" dirty="0" smtClean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 </a:t>
            </a:r>
            <a:r>
              <a:rPr lang="en-US" sz="1800" b="1" i="0" u="none" strike="noStrike" cap="none" dirty="0" smtClean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4</a:t>
            </a:r>
            <a:r>
              <a:rPr lang="en-US" sz="1800" b="1" i="0" u="none" strike="noStrike" cap="none" dirty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個UX-800P最高</a:t>
            </a:r>
            <a:r>
              <a:rPr lang="en-US" sz="1800" b="1" i="0" u="none" strike="noStrike" cap="none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300TB</a:t>
            </a:r>
          </a:p>
          <a:p>
            <a:pPr marL="400050" marR="0" lvl="0" indent="-27305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Arial"/>
              <a:buChar char="•"/>
            </a:pPr>
            <a:r>
              <a:rPr lang="en-US" sz="1800" b="1" i="0" u="none" strike="noStrike" cap="none" dirty="0" err="1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再增加</a:t>
            </a:r>
            <a:r>
              <a:rPr lang="en-US" sz="1800" b="1" i="0" u="none" strike="noStrike" cap="none" dirty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VJBOD: </a:t>
            </a:r>
          </a:p>
          <a:p>
            <a:pPr marL="400050" marR="0" lvl="0" indent="-38735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Arial"/>
              <a:buNone/>
            </a:pPr>
            <a:r>
              <a:rPr lang="en-US" sz="1800" b="1" i="0" u="none" strike="noStrike" cap="none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   </a:t>
            </a:r>
            <a:r>
              <a:rPr lang="zh-TW" altLang="en-US" sz="1800" b="1" i="0" u="none" strike="noStrike" cap="none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 </a:t>
            </a:r>
            <a:r>
              <a:rPr lang="en-US" sz="1800" b="1" i="0" u="none" strike="noStrike" cap="none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en-US" sz="1800" b="1" i="0" u="none" strike="noStrike" cap="none" dirty="0" err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突破</a:t>
            </a:r>
            <a:r>
              <a:rPr lang="en-US" sz="1800" b="1" i="0" u="none" strike="noStrike" cap="none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1 PB total </a:t>
            </a:r>
            <a:r>
              <a:rPr lang="en-US" sz="1800" b="1" i="0" u="none" strike="noStrike" cap="none" dirty="0" err="1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原始可用空間</a:t>
            </a:r>
            <a:endParaRPr lang="en-US" sz="1800" b="1" i="0" u="none" strike="noStrike" cap="none" dirty="0">
              <a:solidFill>
                <a:srgbClr val="434343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  <a:p>
            <a:pPr marL="0" marR="0" lvl="0" indent="-6985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endParaRPr sz="2000" b="0" i="0" u="none" strike="noStrike" cap="none" dirty="0">
              <a:solidFill>
                <a:srgbClr val="24406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  <a:p>
            <a:pPr marL="0" marR="0" lvl="0" indent="-6985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endParaRPr sz="1800" b="1" i="0" u="none" strike="noStrike" cap="none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  <a:p>
            <a:pPr marL="3429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None/>
            </a:pPr>
            <a:endParaRPr sz="2200" b="0" i="0" u="none" strike="noStrike" cap="none" dirty="0">
              <a:solidFill>
                <a:srgbClr val="262626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1438" name="Shape 1438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-22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9" name="Shape 1439"/>
          <p:cNvSpPr txBox="1"/>
          <p:nvPr/>
        </p:nvSpPr>
        <p:spPr>
          <a:xfrm>
            <a:off x="72008" y="4917082"/>
            <a:ext cx="5076000" cy="246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0" name="Shape 1440"/>
          <p:cNvSpPr/>
          <p:nvPr/>
        </p:nvSpPr>
        <p:spPr>
          <a:xfrm>
            <a:off x="3954482" y="2025329"/>
            <a:ext cx="1864200" cy="461700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>
            <a:noFill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1" name="Shape 1441"/>
          <p:cNvSpPr/>
          <p:nvPr/>
        </p:nvSpPr>
        <p:spPr>
          <a:xfrm>
            <a:off x="3993549" y="2000246"/>
            <a:ext cx="1864200" cy="461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33333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總共超過 </a:t>
            </a:r>
            <a:r>
              <a:rPr lang="en-US" sz="24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1 PB  </a:t>
            </a:r>
          </a:p>
        </p:txBody>
      </p:sp>
      <p:sp>
        <p:nvSpPr>
          <p:cNvPr id="1442" name="Shape 1442"/>
          <p:cNvSpPr/>
          <p:nvPr/>
        </p:nvSpPr>
        <p:spPr>
          <a:xfrm>
            <a:off x="4129907" y="3634964"/>
            <a:ext cx="1497300" cy="253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None/>
            </a:pPr>
            <a:r>
              <a:rPr lang="en-US" sz="1050" b="1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8TB x 8=64TB  </a:t>
            </a:r>
          </a:p>
        </p:txBody>
      </p:sp>
      <p:sp>
        <p:nvSpPr>
          <p:cNvPr id="1443" name="Shape 1443"/>
          <p:cNvSpPr/>
          <p:nvPr/>
        </p:nvSpPr>
        <p:spPr>
          <a:xfrm>
            <a:off x="5627216" y="2648607"/>
            <a:ext cx="800100" cy="253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66"/>
              </a:buClr>
              <a:buSzPct val="100000"/>
              <a:buFont typeface="Arial"/>
              <a:buNone/>
            </a:pPr>
            <a:r>
              <a:rPr lang="en-US" sz="1050" b="0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USB 3.0</a:t>
            </a:r>
          </a:p>
        </p:txBody>
      </p:sp>
      <p:sp>
        <p:nvSpPr>
          <p:cNvPr id="1444" name="Shape 1444"/>
          <p:cNvSpPr/>
          <p:nvPr/>
        </p:nvSpPr>
        <p:spPr>
          <a:xfrm>
            <a:off x="7041427" y="2827952"/>
            <a:ext cx="1931700" cy="253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None/>
            </a:pPr>
            <a:r>
              <a:rPr lang="en-US" sz="1050" b="1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JBOD </a:t>
            </a:r>
            <a:r>
              <a:rPr lang="en-US" sz="105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8TB x 8 x 6 = 384TB</a:t>
            </a:r>
          </a:p>
        </p:txBody>
      </p:sp>
      <p:sp>
        <p:nvSpPr>
          <p:cNvPr id="1445" name="Shape 1445"/>
          <p:cNvSpPr/>
          <p:nvPr/>
        </p:nvSpPr>
        <p:spPr>
          <a:xfrm>
            <a:off x="7169801" y="3835309"/>
            <a:ext cx="1803300" cy="253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None/>
            </a:pPr>
            <a:r>
              <a:rPr lang="en-US" sz="1050" b="0" i="0" u="none" strike="noStrike" cap="none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8TB x 12 x 8 = 768TB</a:t>
            </a:r>
          </a:p>
        </p:txBody>
      </p:sp>
      <p:sp>
        <p:nvSpPr>
          <p:cNvPr id="1446" name="Shape 1446"/>
          <p:cNvSpPr/>
          <p:nvPr/>
        </p:nvSpPr>
        <p:spPr>
          <a:xfrm>
            <a:off x="5788764" y="3248247"/>
            <a:ext cx="800100" cy="253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SzPct val="100000"/>
              <a:buFont typeface="Arial"/>
              <a:buNone/>
            </a:pPr>
            <a:r>
              <a:rPr lang="en-US" sz="1050" b="0" i="0" u="none" strike="noStrike" cap="none">
                <a:solidFill>
                  <a:srgbClr val="974806"/>
                </a:solidFill>
                <a:latin typeface="Arial"/>
                <a:ea typeface="Arial"/>
                <a:cs typeface="Arial"/>
                <a:sym typeface="Arial"/>
              </a:rPr>
              <a:t>iSCSI</a:t>
            </a:r>
          </a:p>
        </p:txBody>
      </p:sp>
      <p:cxnSp>
        <p:nvCxnSpPr>
          <p:cNvPr id="1447" name="Shape 1447"/>
          <p:cNvCxnSpPr/>
          <p:nvPr/>
        </p:nvCxnSpPr>
        <p:spPr>
          <a:xfrm>
            <a:off x="5627216" y="3076347"/>
            <a:ext cx="1542600" cy="657300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rgbClr val="974806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448" name="Shape 1448"/>
          <p:cNvCxnSpPr/>
          <p:nvPr/>
        </p:nvCxnSpPr>
        <p:spPr>
          <a:xfrm rot="10800000" flipH="1">
            <a:off x="5592961" y="2486894"/>
            <a:ext cx="1576800" cy="507600"/>
          </a:xfrm>
          <a:prstGeom prst="bentConnector3">
            <a:avLst>
              <a:gd name="adj1" fmla="val 50001"/>
            </a:avLst>
          </a:prstGeom>
          <a:noFill/>
          <a:ln w="38100" cap="flat" cmpd="sng">
            <a:solidFill>
              <a:srgbClr val="8C55D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449" name="Shape 14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18818" y="2842422"/>
            <a:ext cx="1026813" cy="466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Shape 14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49584" y="2546629"/>
            <a:ext cx="1473322" cy="1072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1" name="Shape 1451" descr="QJBOD Express_2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41427" y="1829133"/>
            <a:ext cx="1689940" cy="1041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2" name="Shape 1452" descr="QJBOD Express_2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94924" y="3282723"/>
            <a:ext cx="2042713" cy="6211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版面配置區 6" descr="Hybrid Backup.png"/>
          <p:cNvPicPr>
            <a:picLocks noChangeAspect="1"/>
          </p:cNvPicPr>
          <p:nvPr/>
        </p:nvPicPr>
        <p:blipFill>
          <a:blip r:embed="rId3"/>
          <a:srcRect l="7256" r="7256"/>
          <a:stretch>
            <a:fillRect/>
          </a:stretch>
        </p:blipFill>
        <p:spPr>
          <a:xfrm>
            <a:off x="2431736" y="-45600"/>
            <a:ext cx="6769800" cy="5280300"/>
          </a:xfrm>
          <a:prstGeom prst="rect">
            <a:avLst/>
          </a:prstGeom>
        </p:spPr>
      </p:pic>
      <p:sp>
        <p:nvSpPr>
          <p:cNvPr id="7" name="Shape 1337"/>
          <p:cNvSpPr/>
          <p:nvPr/>
        </p:nvSpPr>
        <p:spPr>
          <a:xfrm>
            <a:off x="2428860" y="2044211"/>
            <a:ext cx="6772675" cy="1806956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66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4200" b="0" i="0" u="none" strike="noStrike" cap="none">
              <a:solidFill>
                <a:srgbClr val="161D9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7" name="Shape 1457"/>
          <p:cNvSpPr txBox="1">
            <a:spLocks noGrp="1"/>
          </p:cNvSpPr>
          <p:nvPr>
            <p:ph type="title"/>
          </p:nvPr>
        </p:nvSpPr>
        <p:spPr>
          <a:xfrm>
            <a:off x="2428860" y="1932316"/>
            <a:ext cx="6347566" cy="152203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79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4000" b="1" i="0" u="none" strike="noStrike" cap="none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Hybrid </a:t>
            </a:r>
            <a:r>
              <a:rPr lang="en-US" sz="40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Backup Sync</a:t>
            </a:r>
            <a:r>
              <a:rPr lang="en-US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2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完善的資料備份及備援解決方案</a:t>
            </a:r>
          </a:p>
        </p:txBody>
      </p:sp>
      <p:sp>
        <p:nvSpPr>
          <p:cNvPr id="4" name="子標題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en-US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實現 10GbE 的高效能備份體驗</a:t>
            </a:r>
          </a:p>
          <a:p>
            <a:endParaRPr kumimoji="1" lang="zh-TW" altLang="en-US" dirty="0"/>
          </a:p>
        </p:txBody>
      </p:sp>
      <p:sp>
        <p:nvSpPr>
          <p:cNvPr id="1458" name="Shape 1458"/>
          <p:cNvSpPr txBox="1"/>
          <p:nvPr/>
        </p:nvSpPr>
        <p:spPr>
          <a:xfrm>
            <a:off x="2456793" y="3016361"/>
            <a:ext cx="6687206" cy="58431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1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20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3" name="Shape 1463" descr="P2-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0430" y="2357436"/>
            <a:ext cx="2056617" cy="2049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4" name="Shape 1464" descr="P2-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1538" y="2357436"/>
            <a:ext cx="2056617" cy="2049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5" name="Shape 1465" descr="P2-3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29322" y="2357437"/>
            <a:ext cx="2056617" cy="20496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/>
              <a:t>單一入口實</a:t>
            </a:r>
            <a:r>
              <a:rPr lang="zh-TW" altLang="en-US" dirty="0" smtClean="0"/>
              <a:t>現資料的備份及備援</a:t>
            </a:r>
            <a:endParaRPr kumimoji="1" lang="zh-TW" altLang="en-US" dirty="0"/>
          </a:p>
        </p:txBody>
      </p:sp>
      <p:sp>
        <p:nvSpPr>
          <p:cNvPr id="1467" name="Shape 1467"/>
          <p:cNvSpPr txBox="1">
            <a:spLocks noGrp="1"/>
          </p:cNvSpPr>
          <p:nvPr>
            <p:ph type="body" idx="4294967295"/>
          </p:nvPr>
        </p:nvSpPr>
        <p:spPr>
          <a:xfrm>
            <a:off x="3380869" y="1285875"/>
            <a:ext cx="4322519" cy="92868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ct val="250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Hybrid Backup Sync</a:t>
            </a: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混合型備份與同步中心</a:t>
            </a:r>
          </a:p>
        </p:txBody>
      </p:sp>
      <p:pic>
        <p:nvPicPr>
          <p:cNvPr id="1468" name="Shape 1468" descr="Hybrid Bakcup Sync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28860" y="1285866"/>
            <a:ext cx="855885" cy="85588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Shape 1469"/>
          <p:cNvSpPr txBox="1"/>
          <p:nvPr/>
        </p:nvSpPr>
        <p:spPr>
          <a:xfrm>
            <a:off x="1071538" y="2464593"/>
            <a:ext cx="20718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備份</a:t>
            </a:r>
          </a:p>
        </p:txBody>
      </p:sp>
      <p:sp>
        <p:nvSpPr>
          <p:cNvPr id="1470" name="Shape 1470"/>
          <p:cNvSpPr txBox="1"/>
          <p:nvPr/>
        </p:nvSpPr>
        <p:spPr>
          <a:xfrm>
            <a:off x="3500430" y="2464593"/>
            <a:ext cx="20718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還原</a:t>
            </a:r>
          </a:p>
        </p:txBody>
      </p:sp>
      <p:sp>
        <p:nvSpPr>
          <p:cNvPr id="1471" name="Shape 1471"/>
          <p:cNvSpPr txBox="1"/>
          <p:nvPr/>
        </p:nvSpPr>
        <p:spPr>
          <a:xfrm>
            <a:off x="5929322" y="2464593"/>
            <a:ext cx="20718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800" b="1" i="0" u="none" strike="noStrike" cap="none" dirty="0" err="1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同步</a:t>
            </a:r>
            <a:endParaRPr lang="en-US" sz="28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7" name="Shape 1477" descr="P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71801" y="1285866"/>
            <a:ext cx="3354048" cy="335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78" name="Shape 1478"/>
          <p:cNvSpPr txBox="1"/>
          <p:nvPr/>
        </p:nvSpPr>
        <p:spPr>
          <a:xfrm>
            <a:off x="2857487" y="2272727"/>
            <a:ext cx="20718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3200" b="1" i="0" u="none" strike="noStrike" cap="none" dirty="0" err="1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雲端</a:t>
            </a:r>
            <a:endParaRPr lang="en-US" sz="32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479" name="Shape 1479"/>
          <p:cNvSpPr txBox="1"/>
          <p:nvPr/>
        </p:nvSpPr>
        <p:spPr>
          <a:xfrm>
            <a:off x="4571999" y="2272727"/>
            <a:ext cx="20718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本地端</a:t>
            </a:r>
          </a:p>
        </p:txBody>
      </p:sp>
      <p:sp>
        <p:nvSpPr>
          <p:cNvPr id="1480" name="Shape 1480"/>
          <p:cNvSpPr txBox="1"/>
          <p:nvPr/>
        </p:nvSpPr>
        <p:spPr>
          <a:xfrm>
            <a:off x="3714743" y="3643320"/>
            <a:ext cx="20718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異地端</a:t>
            </a:r>
          </a:p>
        </p:txBody>
      </p:sp>
      <p:grpSp>
        <p:nvGrpSpPr>
          <p:cNvPr id="1481" name="Shape 1481"/>
          <p:cNvGrpSpPr/>
          <p:nvPr/>
        </p:nvGrpSpPr>
        <p:grpSpPr>
          <a:xfrm>
            <a:off x="357150" y="2191950"/>
            <a:ext cx="1606543" cy="786201"/>
            <a:chOff x="251519" y="2499741"/>
            <a:chExt cx="1944025" cy="951357"/>
          </a:xfrm>
        </p:grpSpPr>
        <p:pic>
          <p:nvPicPr>
            <p:cNvPr id="1482" name="Shape 148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95536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83" name="Shape 148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99591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84" name="Shape 1484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763688" y="3003798"/>
              <a:ext cx="431856" cy="4318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85" name="Shape 1485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331640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86" name="Shape 148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55575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87" name="Shape 1487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251519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88" name="Shape 1488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1259632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489" name="Shape 1489" descr="P3-2-3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928793" y="1691951"/>
            <a:ext cx="1078962" cy="127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0" name="Shape 1490" descr="P3-2-2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081004" y="4000510"/>
            <a:ext cx="1776483" cy="752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1" name="Shape 1491" descr="P3-2-1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572263" y="2201822"/>
            <a:ext cx="2054715" cy="77988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/>
              <a:t>備份 </a:t>
            </a:r>
            <a:r>
              <a:rPr lang="en-US" altLang="zh-TW" dirty="0"/>
              <a:t>– </a:t>
            </a:r>
            <a:r>
              <a:rPr lang="zh-TW" altLang="en-US" dirty="0"/>
              <a:t>混合雲整合方</a:t>
            </a:r>
            <a:r>
              <a:rPr lang="zh-TW" altLang="en-US" dirty="0" smtClean="0"/>
              <a:t>案</a:t>
            </a:r>
            <a:endParaRPr kumimoji="1"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6" name="Shape 1496" descr="P4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503" y="440793"/>
            <a:ext cx="6812931" cy="519447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/>
              <a:t>備份 </a:t>
            </a:r>
            <a:r>
              <a:rPr lang="en-US" altLang="zh-TW" dirty="0"/>
              <a:t>– </a:t>
            </a:r>
            <a:r>
              <a:rPr lang="zh-TW" altLang="en-US" dirty="0"/>
              <a:t>三大要素完成</a:t>
            </a:r>
            <a:r>
              <a:rPr lang="zh-TW" altLang="en-US" dirty="0" smtClean="0"/>
              <a:t>聰明備份</a:t>
            </a:r>
            <a:endParaRPr kumimoji="1" lang="zh-TW" altLang="en-US" dirty="0"/>
          </a:p>
        </p:txBody>
      </p:sp>
      <p:sp>
        <p:nvSpPr>
          <p:cNvPr id="1498" name="Shape 1498"/>
          <p:cNvSpPr txBox="1"/>
          <p:nvPr/>
        </p:nvSpPr>
        <p:spPr>
          <a:xfrm>
            <a:off x="4572000" y="1857370"/>
            <a:ext cx="2071800" cy="831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2400" b="1" i="0" u="none" strike="noStrike" cap="none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資料</a:t>
            </a:r>
          </a:p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2400" b="1" i="0" u="none" strike="noStrike" cap="none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減量</a:t>
            </a:r>
          </a:p>
        </p:txBody>
      </p:sp>
      <p:sp>
        <p:nvSpPr>
          <p:cNvPr id="1499" name="Shape 1499"/>
          <p:cNvSpPr txBox="1"/>
          <p:nvPr/>
        </p:nvSpPr>
        <p:spPr>
          <a:xfrm>
            <a:off x="3286116" y="3000378"/>
            <a:ext cx="2071800" cy="831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2400" b="1" i="0" u="none" strike="noStrike" cap="none" dirty="0" err="1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多版本</a:t>
            </a:r>
            <a:endParaRPr lang="en-US" sz="2400" b="1" i="0" u="none" strike="noStrike" cap="none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2400" b="1" i="0" u="none" strike="noStrike" cap="none" dirty="0" err="1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備份</a:t>
            </a:r>
            <a:endParaRPr lang="en-US" sz="2400" b="1" i="0" u="none" strike="noStrike" cap="none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500" name="Shape 1500"/>
          <p:cNvSpPr txBox="1"/>
          <p:nvPr/>
        </p:nvSpPr>
        <p:spPr>
          <a:xfrm>
            <a:off x="4786314" y="3643320"/>
            <a:ext cx="2071800" cy="831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2400" b="1" i="0" u="none" strike="noStrike" cap="none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資料</a:t>
            </a:r>
          </a:p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2400" b="1" i="0" u="none" strike="noStrike" cap="none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安全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多重版本備份</a:t>
            </a:r>
            <a:endParaRPr kumimoji="1" lang="zh-TW" altLang="en-US" dirty="0"/>
          </a:p>
        </p:txBody>
      </p:sp>
      <p:sp>
        <p:nvSpPr>
          <p:cNvPr id="1506" name="Shape 1506"/>
          <p:cNvSpPr txBox="1"/>
          <p:nvPr/>
        </p:nvSpPr>
        <p:spPr>
          <a:xfrm>
            <a:off x="2123631" y="1142990"/>
            <a:ext cx="2760000" cy="35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826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80000"/>
              <a:buFont typeface="Wingdings" charset="2"/>
              <a:buChar char="n"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簡單版本備份</a:t>
            </a:r>
          </a:p>
        </p:txBody>
      </p:sp>
      <p:pic>
        <p:nvPicPr>
          <p:cNvPr id="1507" name="Shape 1507" descr="P5-New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06" y="1714494"/>
            <a:ext cx="8246386" cy="2275272"/>
          </a:xfrm>
          <a:prstGeom prst="rect">
            <a:avLst/>
          </a:prstGeom>
          <a:noFill/>
          <a:ln>
            <a:noFill/>
          </a:ln>
        </p:spPr>
      </p:pic>
      <p:sp>
        <p:nvSpPr>
          <p:cNvPr id="1508" name="Shape 1508"/>
          <p:cNvSpPr txBox="1"/>
          <p:nvPr/>
        </p:nvSpPr>
        <p:spPr>
          <a:xfrm>
            <a:off x="1013820" y="3192667"/>
            <a:ext cx="5715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4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JAN.</a:t>
            </a:r>
          </a:p>
        </p:txBody>
      </p:sp>
      <p:sp>
        <p:nvSpPr>
          <p:cNvPr id="1509" name="Shape 1509"/>
          <p:cNvSpPr txBox="1"/>
          <p:nvPr/>
        </p:nvSpPr>
        <p:spPr>
          <a:xfrm>
            <a:off x="2371142" y="3192667"/>
            <a:ext cx="5715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4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APR.</a:t>
            </a:r>
          </a:p>
        </p:txBody>
      </p:sp>
      <p:sp>
        <p:nvSpPr>
          <p:cNvPr id="1510" name="Shape 1510"/>
          <p:cNvSpPr txBox="1"/>
          <p:nvPr/>
        </p:nvSpPr>
        <p:spPr>
          <a:xfrm>
            <a:off x="3720879" y="3192667"/>
            <a:ext cx="5715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SEP.</a:t>
            </a:r>
          </a:p>
        </p:txBody>
      </p:sp>
      <p:sp>
        <p:nvSpPr>
          <p:cNvPr id="1511" name="Shape 1511"/>
          <p:cNvSpPr txBox="1"/>
          <p:nvPr/>
        </p:nvSpPr>
        <p:spPr>
          <a:xfrm>
            <a:off x="5078201" y="3192667"/>
            <a:ext cx="5715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DEC.</a:t>
            </a:r>
          </a:p>
        </p:txBody>
      </p:sp>
      <p:sp>
        <p:nvSpPr>
          <p:cNvPr id="1512" name="Shape 1512"/>
          <p:cNvSpPr txBox="1"/>
          <p:nvPr/>
        </p:nvSpPr>
        <p:spPr>
          <a:xfrm>
            <a:off x="6443108" y="3071816"/>
            <a:ext cx="714300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6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NOW</a:t>
            </a:r>
          </a:p>
        </p:txBody>
      </p:sp>
      <p:sp>
        <p:nvSpPr>
          <p:cNvPr id="1513" name="Shape 1513"/>
          <p:cNvSpPr txBox="1"/>
          <p:nvPr/>
        </p:nvSpPr>
        <p:spPr>
          <a:xfrm>
            <a:off x="4526543" y="1142990"/>
            <a:ext cx="2760000" cy="35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826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80000"/>
              <a:buFont typeface="Wingdings" charset="2"/>
              <a:buChar char="n"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智慧型版本備份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8" name="Shape 1518" descr="P1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28860" y="1610616"/>
            <a:ext cx="5912783" cy="255684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08206" y="285734"/>
            <a:ext cx="8132345" cy="714380"/>
          </a:xfrm>
        </p:spPr>
        <p:txBody>
          <a:bodyPr/>
          <a:lstStyle/>
          <a:p>
            <a:pPr lvl="0"/>
            <a:r>
              <a:rPr lang="en-US" altLang="zh-Hant" dirty="0" smtClean="0"/>
              <a:t>10GbE</a:t>
            </a:r>
            <a:r>
              <a:rPr lang="zh-TW" altLang="en-US" dirty="0" smtClean="0"/>
              <a:t> </a:t>
            </a:r>
            <a:r>
              <a:rPr lang="zh-Hant" altLang="en-US" dirty="0" smtClean="0"/>
              <a:t>企業</a:t>
            </a:r>
            <a:r>
              <a:rPr lang="zh-Hant" altLang="en-US" dirty="0"/>
              <a:t>級災難復原解決方</a:t>
            </a:r>
            <a:r>
              <a:rPr lang="zh-Hant" altLang="en-US" dirty="0" smtClean="0"/>
              <a:t>案</a:t>
            </a:r>
            <a:endParaRPr kumimoji="1" lang="zh-TW" altLang="en-US" dirty="0"/>
          </a:p>
        </p:txBody>
      </p:sp>
      <p:sp>
        <p:nvSpPr>
          <p:cNvPr id="1520" name="Shape 1520"/>
          <p:cNvSpPr txBox="1">
            <a:spLocks noGrp="1"/>
          </p:cNvSpPr>
          <p:nvPr>
            <p:ph type="body" idx="4294967295"/>
          </p:nvPr>
        </p:nvSpPr>
        <p:spPr>
          <a:xfrm>
            <a:off x="408206" y="1152525"/>
            <a:ext cx="8113494" cy="3416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864" marR="0" lvl="0" indent="-431764" algn="l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-US" sz="2000" b="1" i="0" u="none" strike="noStrike" cap="none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經濟實惠的企業級災難復原解決方案</a:t>
            </a:r>
          </a:p>
          <a:p>
            <a:pPr marL="3810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18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高效的資料備份</a:t>
            </a:r>
          </a:p>
          <a:p>
            <a:pPr marL="3810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18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及時的災難復原</a:t>
            </a:r>
          </a:p>
          <a:p>
            <a:pPr marL="3810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18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妥善保存機密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None/>
            </a:pPr>
            <a:r>
              <a:rPr lang="en-US" sz="18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　 </a:t>
            </a:r>
            <a:r>
              <a:rPr lang="en-US" sz="1800" b="1" i="0" u="none" strike="noStrike" cap="none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 </a:t>
            </a:r>
            <a:r>
              <a:rPr lang="en-US" sz="1800" b="1" i="0" u="none" strike="noStrike" cap="none" dirty="0" err="1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及敏感性資料</a:t>
            </a:r>
            <a:endParaRPr lang="en-US" sz="1800" b="1" i="0" u="none" strike="noStrike" cap="none" dirty="0">
              <a:solidFill>
                <a:srgbClr val="262626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1521" name="Shape 1521"/>
          <p:cNvSpPr txBox="1"/>
          <p:nvPr/>
        </p:nvSpPr>
        <p:spPr>
          <a:xfrm>
            <a:off x="4929190" y="2214560"/>
            <a:ext cx="928800" cy="472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Arial"/>
              <a:buNone/>
            </a:pPr>
            <a:r>
              <a:rPr lang="en-US" sz="2000" b="1" i="0" u="none" strike="noStrike" cap="none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備份</a:t>
            </a:r>
          </a:p>
        </p:txBody>
      </p:sp>
      <p:sp>
        <p:nvSpPr>
          <p:cNvPr id="1522" name="Shape 1522"/>
          <p:cNvSpPr txBox="1"/>
          <p:nvPr/>
        </p:nvSpPr>
        <p:spPr>
          <a:xfrm>
            <a:off x="4714876" y="4214824"/>
            <a:ext cx="1500300" cy="472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Arial"/>
              <a:buNone/>
            </a:pPr>
            <a:r>
              <a:rPr lang="en-US" sz="2000" b="1" i="0" u="none" strike="noStrike" cap="none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災難復原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Shape 796"/>
          <p:cNvSpPr/>
          <p:nvPr/>
        </p:nvSpPr>
        <p:spPr>
          <a:xfrm>
            <a:off x="405222" y="428610"/>
            <a:ext cx="2000400" cy="5715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Shape 797"/>
          <p:cNvSpPr txBox="1">
            <a:spLocks noGrp="1"/>
          </p:cNvSpPr>
          <p:nvPr>
            <p:ph type="title"/>
          </p:nvPr>
        </p:nvSpPr>
        <p:spPr>
          <a:xfrm>
            <a:off x="214282" y="370358"/>
            <a:ext cx="8086570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en-US" sz="3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EXT4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v.s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Btrfs</a:t>
            </a:r>
            <a:endParaRPr lang="en-US" sz="36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Shape 801"/>
          <p:cNvSpPr/>
          <p:nvPr/>
        </p:nvSpPr>
        <p:spPr>
          <a:xfrm>
            <a:off x="547900" y="428600"/>
            <a:ext cx="17859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3200" b="1" i="0" u="none" strike="noStrike" cap="none" dirty="0" err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效能</a:t>
            </a:r>
            <a:r>
              <a:rPr lang="en-US" sz="3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PK </a:t>
            </a:r>
          </a:p>
        </p:txBody>
      </p:sp>
      <p:pic>
        <p:nvPicPr>
          <p:cNvPr id="17" name="圖片 16" descr="公有雲VS私有雲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8641" y="964485"/>
            <a:ext cx="777015" cy="753966"/>
          </a:xfrm>
          <a:prstGeom prst="rect">
            <a:avLst/>
          </a:prstGeom>
        </p:spPr>
      </p:pic>
      <p:sp>
        <p:nvSpPr>
          <p:cNvPr id="18" name="Shape 794"/>
          <p:cNvSpPr/>
          <p:nvPr/>
        </p:nvSpPr>
        <p:spPr>
          <a:xfrm>
            <a:off x="405222" y="2035871"/>
            <a:ext cx="2714700" cy="1857300"/>
          </a:xfrm>
          <a:prstGeom prst="roundRect">
            <a:avLst>
              <a:gd name="adj" fmla="val 7476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9" name="Shape 795"/>
          <p:cNvSpPr/>
          <p:nvPr/>
        </p:nvSpPr>
        <p:spPr>
          <a:xfrm>
            <a:off x="548098" y="3107442"/>
            <a:ext cx="2428800" cy="642900"/>
          </a:xfrm>
          <a:prstGeom prst="roundRect">
            <a:avLst>
              <a:gd name="adj" fmla="val 7476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0" name="Shape 798"/>
          <p:cNvSpPr txBox="1">
            <a:spLocks/>
          </p:cNvSpPr>
          <p:nvPr/>
        </p:nvSpPr>
        <p:spPr>
          <a:xfrm>
            <a:off x="333775" y="1063775"/>
            <a:ext cx="8564100" cy="3505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2032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33333"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TS-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1277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8GB, EXT4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)  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DS3018xs (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8GB,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Btrfs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0" marR="0" lvl="0" indent="-2032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33333"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10GbE, Samba,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6 x HDD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Shape 799"/>
          <p:cNvSpPr txBox="1"/>
          <p:nvPr/>
        </p:nvSpPr>
        <p:spPr>
          <a:xfrm>
            <a:off x="619536" y="2678813"/>
            <a:ext cx="1141508" cy="42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52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2400" b="1" dirty="0" smtClean="0">
                <a:solidFill>
                  <a:schemeClr val="lt1"/>
                </a:solidFill>
                <a:latin typeface="+mj-lt"/>
                <a:ea typeface="微軟正黑體" pitchFamily="34" charset="-120"/>
              </a:rPr>
              <a:t>44.4</a:t>
            </a:r>
            <a:r>
              <a:rPr lang="en-US" sz="1400" b="1" i="0" u="none" strike="noStrike" cap="none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秒</a:t>
            </a:r>
            <a:endParaRPr lang="en-US" sz="14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2" name="Shape 801"/>
          <p:cNvSpPr/>
          <p:nvPr/>
        </p:nvSpPr>
        <p:spPr>
          <a:xfrm>
            <a:off x="290574" y="4008075"/>
            <a:ext cx="3071700" cy="60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164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28571"/>
              <a:buFont typeface="Arial"/>
              <a:buNone/>
            </a:pPr>
            <a:r>
              <a:rPr lang="en-US" sz="1000" b="1" i="0" u="none" strike="noStrike" cap="none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測試來源</a:t>
            </a:r>
            <a:r>
              <a:rPr lang="en-US" sz="1000" b="1" i="0" u="none" strike="noStrike" cap="none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:</a:t>
            </a:r>
          </a:p>
          <a:p>
            <a:pPr marL="0" marR="0" lvl="0" indent="-8164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28571"/>
              <a:buFont typeface="Arial"/>
              <a:buNone/>
            </a:pPr>
            <a:r>
              <a:rPr lang="en-US" sz="1000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NAS PK World in </a:t>
            </a:r>
            <a:r>
              <a:rPr lang="en-US" sz="1000" dirty="0" err="1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Youtube</a:t>
            </a:r>
            <a:endParaRPr lang="en-US" sz="1000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-8164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28571"/>
              <a:buFont typeface="Arial"/>
              <a:buNone/>
            </a:pPr>
            <a:r>
              <a:rPr lang="en-US" sz="1000" u="sng" dirty="0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  <a:hlinkClick r:id="rId4"/>
              </a:rPr>
              <a:t>https://youtu.be/IES4KEDGSc0</a:t>
            </a:r>
            <a:r>
              <a:rPr lang="en-US" sz="1000" b="0" i="0" u="none" strike="noStrike" cap="none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</a:p>
          <a:p>
            <a:pPr marL="0" marR="0" lvl="0" indent="-8164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28571"/>
              <a:buFont typeface="Arial"/>
              <a:buNone/>
            </a:pPr>
            <a:endParaRPr sz="1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Shape 802"/>
          <p:cNvSpPr/>
          <p:nvPr/>
        </p:nvSpPr>
        <p:spPr>
          <a:xfrm>
            <a:off x="405222" y="2393061"/>
            <a:ext cx="1285800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T</a:t>
            </a:r>
            <a:r>
              <a:rPr lang="en-US" sz="1600" b="1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S-1277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</a:p>
        </p:txBody>
      </p:sp>
      <p:sp>
        <p:nvSpPr>
          <p:cNvPr id="24" name="Shape 803"/>
          <p:cNvSpPr/>
          <p:nvPr/>
        </p:nvSpPr>
        <p:spPr>
          <a:xfrm>
            <a:off x="1905420" y="2393061"/>
            <a:ext cx="1227600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DS3018xs</a:t>
            </a:r>
          </a:p>
        </p:txBody>
      </p:sp>
      <p:sp>
        <p:nvSpPr>
          <p:cNvPr id="25" name="Shape 804"/>
          <p:cNvSpPr txBox="1"/>
          <p:nvPr/>
        </p:nvSpPr>
        <p:spPr>
          <a:xfrm>
            <a:off x="1976857" y="2643188"/>
            <a:ext cx="1219167" cy="43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77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2800" b="1" dirty="0">
                <a:solidFill>
                  <a:schemeClr val="lt1"/>
                </a:solidFill>
                <a:latin typeface="+mj-lt"/>
                <a:ea typeface="微軟正黑體" pitchFamily="34" charset="-120"/>
              </a:rPr>
              <a:t>71.7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秒</a:t>
            </a:r>
          </a:p>
        </p:txBody>
      </p:sp>
      <p:sp>
        <p:nvSpPr>
          <p:cNvPr id="26" name="Shape 805"/>
          <p:cNvSpPr/>
          <p:nvPr/>
        </p:nvSpPr>
        <p:spPr>
          <a:xfrm>
            <a:off x="548125" y="3107450"/>
            <a:ext cx="2456100" cy="72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7142"/>
              <a:buFont typeface="Arial"/>
              <a:buNone/>
            </a:pPr>
            <a:r>
              <a:rPr lang="en-US" b="1" dirty="0" err="1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快了</a:t>
            </a:r>
            <a:r>
              <a:rPr lang="en-US" sz="1400" b="1" i="0" u="none" strike="noStrike" cap="none" dirty="0" smtClean="0">
                <a:solidFill>
                  <a:srgbClr val="FF0000"/>
                </a:solidFill>
                <a:latin typeface="+mj-lt"/>
                <a:ea typeface="微軟正黑體" pitchFamily="34" charset="-120"/>
                <a:sym typeface="Arial"/>
              </a:rPr>
              <a:t>  </a:t>
            </a:r>
            <a:r>
              <a:rPr lang="en-US" sz="3600" b="1" dirty="0" smtClean="0">
                <a:solidFill>
                  <a:srgbClr val="FF0000"/>
                </a:solidFill>
                <a:latin typeface="+mj-lt"/>
                <a:ea typeface="微軟正黑體" pitchFamily="34" charset="-120"/>
              </a:rPr>
              <a:t>61.5</a:t>
            </a:r>
            <a:r>
              <a:rPr lang="en-US" sz="1400" b="1" i="0" u="none" strike="noStrike" cap="none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%</a:t>
            </a:r>
          </a:p>
        </p:txBody>
      </p:sp>
      <p:cxnSp>
        <p:nvCxnSpPr>
          <p:cNvPr id="27" name="Shape 806"/>
          <p:cNvCxnSpPr/>
          <p:nvPr/>
        </p:nvCxnSpPr>
        <p:spPr>
          <a:xfrm rot="5400000">
            <a:off x="1511294" y="2757112"/>
            <a:ext cx="501000" cy="15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" name="Shape 807"/>
          <p:cNvSpPr/>
          <p:nvPr/>
        </p:nvSpPr>
        <p:spPr>
          <a:xfrm>
            <a:off x="548098" y="2095175"/>
            <a:ext cx="2456100" cy="36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</a:pPr>
            <a:r>
              <a:rPr lang="en-US" b="1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3000 個檔案複製花費時間</a:t>
            </a:r>
          </a:p>
        </p:txBody>
      </p:sp>
      <p:pic>
        <p:nvPicPr>
          <p:cNvPr id="29" name="Shape 80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45400" y="2069075"/>
            <a:ext cx="5496005" cy="291103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矩形 29"/>
          <p:cNvSpPr/>
          <p:nvPr/>
        </p:nvSpPr>
        <p:spPr>
          <a:xfrm>
            <a:off x="606394" y="3202978"/>
            <a:ext cx="8707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TS</a:t>
            </a:r>
            <a:r>
              <a:rPr lang="en-US" altLang="zh-TW" b="1" dirty="0" smtClean="0">
                <a:solidFill>
                  <a:srgbClr val="FF0000"/>
                </a:solidFill>
              </a:rPr>
              <a:t>-</a:t>
            </a:r>
            <a:r>
              <a:rPr lang="en-US" b="1" dirty="0" smtClean="0">
                <a:solidFill>
                  <a:srgbClr val="FF0000"/>
                </a:solidFill>
              </a:rPr>
              <a:t>1277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7" name="Shape 1527"/>
          <p:cNvSpPr/>
          <p:nvPr/>
        </p:nvSpPr>
        <p:spPr>
          <a:xfrm>
            <a:off x="-71470" y="1928808"/>
            <a:ext cx="9286800" cy="17145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8" name="Shape 1528"/>
          <p:cNvSpPr txBox="1">
            <a:spLocks noGrp="1"/>
          </p:cNvSpPr>
          <p:nvPr>
            <p:ph type="title" idx="4294967295"/>
          </p:nvPr>
        </p:nvSpPr>
        <p:spPr>
          <a:xfrm>
            <a:off x="511680" y="2551448"/>
            <a:ext cx="8001000" cy="6556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50000"/>
              <a:buFont typeface="Arial"/>
              <a:buNone/>
            </a:pPr>
            <a:r>
              <a:rPr lang="en-US" sz="4000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Demo: </a:t>
            </a:r>
            <a:r>
              <a:rPr lang="en-US" sz="40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10GbE 的高效能備份</a:t>
            </a:r>
            <a:r>
              <a:rPr lang="en-US" sz="4000" dirty="0">
                <a:latin typeface="微軟正黑體" pitchFamily="34" charset="-120"/>
                <a:ea typeface="微軟正黑體" pitchFamily="34" charset="-120"/>
              </a:rPr>
              <a:t>體驗</a:t>
            </a:r>
          </a:p>
        </p:txBody>
      </p:sp>
      <p:sp>
        <p:nvSpPr>
          <p:cNvPr id="1529" name="Shape 1529"/>
          <p:cNvSpPr/>
          <p:nvPr/>
        </p:nvSpPr>
        <p:spPr>
          <a:xfrm>
            <a:off x="-99023" y="1928809"/>
            <a:ext cx="9324900" cy="183300"/>
          </a:xfrm>
          <a:prstGeom prst="rect">
            <a:avLst/>
          </a:prstGeom>
          <a:gradFill>
            <a:gsLst>
              <a:gs pos="0">
                <a:srgbClr val="0F243E">
                  <a:alpha val="2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Shape 1530"/>
          <p:cNvSpPr/>
          <p:nvPr/>
        </p:nvSpPr>
        <p:spPr>
          <a:xfrm rot="10800000" flipH="1">
            <a:off x="-71469" y="3469619"/>
            <a:ext cx="9324900" cy="173700"/>
          </a:xfrm>
          <a:prstGeom prst="rect">
            <a:avLst/>
          </a:prstGeom>
          <a:gradFill>
            <a:gsLst>
              <a:gs pos="0">
                <a:srgbClr val="0F243E">
                  <a:alpha val="2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5" name="Shape 1535" descr="Cloud-Security-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12391" y="1043102"/>
            <a:ext cx="5135812" cy="145356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/>
              <a:t>雲端安全及資料</a:t>
            </a:r>
            <a:r>
              <a:rPr lang="zh-TW" altLang="en-US" dirty="0" smtClean="0"/>
              <a:t>減量</a:t>
            </a:r>
            <a:endParaRPr kumimoji="1" lang="zh-TW" altLang="en-US" dirty="0"/>
          </a:p>
        </p:txBody>
      </p:sp>
      <p:sp>
        <p:nvSpPr>
          <p:cNvPr id="1537" name="Shape 1537"/>
          <p:cNvSpPr txBox="1">
            <a:spLocks noGrp="1"/>
          </p:cNvSpPr>
          <p:nvPr>
            <p:ph type="body" idx="4294967295"/>
          </p:nvPr>
        </p:nvSpPr>
        <p:spPr>
          <a:xfrm>
            <a:off x="214282" y="1152525"/>
            <a:ext cx="3189288" cy="99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79999"/>
              <a:buFont typeface="Arial" pitchFamily="34" charset="0"/>
              <a:buChar char="•"/>
            </a:pPr>
            <a:r>
              <a:rPr lang="en-US" sz="1800" b="1" i="0" u="none" strike="noStrike" cap="none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連線加密 (HTTPS)</a:t>
            </a: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79999"/>
              <a:buFont typeface="Arial" pitchFamily="34" charset="0"/>
              <a:buChar char="•"/>
            </a:pPr>
            <a:r>
              <a:rPr lang="en-US" sz="1800" b="1" i="0" u="none" strike="noStrike" cap="none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伺服器端加密</a:t>
            </a: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79999"/>
              <a:buFont typeface="Arial" pitchFamily="34" charset="0"/>
              <a:buChar char="•"/>
            </a:pPr>
            <a:r>
              <a:rPr lang="en-US" sz="1800" b="1" i="0" u="none" strike="noStrike" cap="none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客戶端加密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 pitchFamily="34" charset="0"/>
              <a:buChar char="•"/>
            </a:pPr>
            <a:endParaRPr sz="1800" b="1" i="0" u="none" strike="noStrike" cap="none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1538" name="Shape 1538"/>
          <p:cNvSpPr txBox="1"/>
          <p:nvPr/>
        </p:nvSpPr>
        <p:spPr>
          <a:xfrm>
            <a:off x="4071933" y="2214560"/>
            <a:ext cx="1000200" cy="35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58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客戶端加密</a:t>
            </a:r>
          </a:p>
        </p:txBody>
      </p:sp>
      <p:sp>
        <p:nvSpPr>
          <p:cNvPr id="1539" name="Shape 1539"/>
          <p:cNvSpPr txBox="1"/>
          <p:nvPr/>
        </p:nvSpPr>
        <p:spPr>
          <a:xfrm>
            <a:off x="5357818" y="2214560"/>
            <a:ext cx="1285800" cy="35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58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連線加密 </a:t>
            </a:r>
            <a:r>
              <a:rPr lang="en-US" sz="1000" b="0" i="0" u="none" strike="noStrike" cap="none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(HTTPS)</a:t>
            </a:r>
          </a:p>
        </p:txBody>
      </p:sp>
      <p:sp>
        <p:nvSpPr>
          <p:cNvPr id="1540" name="Shape 1540"/>
          <p:cNvSpPr txBox="1"/>
          <p:nvPr/>
        </p:nvSpPr>
        <p:spPr>
          <a:xfrm>
            <a:off x="7143768" y="2214561"/>
            <a:ext cx="1071600" cy="35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58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伺服器端加密</a:t>
            </a:r>
          </a:p>
        </p:txBody>
      </p:sp>
      <p:pic>
        <p:nvPicPr>
          <p:cNvPr id="1541" name="Shape 1541" descr="P4-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0516" y="1904110"/>
            <a:ext cx="3083054" cy="29852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42" name="Shape 1542"/>
          <p:cNvGrpSpPr/>
          <p:nvPr/>
        </p:nvGrpSpPr>
        <p:grpSpPr>
          <a:xfrm>
            <a:off x="3250393" y="2706553"/>
            <a:ext cx="4964694" cy="1626342"/>
            <a:chOff x="3428993" y="2857503"/>
            <a:chExt cx="4143460" cy="1357321"/>
          </a:xfrm>
        </p:grpSpPr>
        <p:sp>
          <p:nvSpPr>
            <p:cNvPr id="1543" name="Shape 1543"/>
            <p:cNvSpPr/>
            <p:nvPr/>
          </p:nvSpPr>
          <p:spPr>
            <a:xfrm rot="5400000">
              <a:off x="5398708" y="1255395"/>
              <a:ext cx="428700" cy="377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717D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544" name="Shape 1544"/>
            <p:cNvSpPr/>
            <p:nvPr/>
          </p:nvSpPr>
          <p:spPr>
            <a:xfrm rot="-5400000" flipH="1">
              <a:off x="3434124" y="2857503"/>
              <a:ext cx="576000" cy="576000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00717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77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28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 Black"/>
                <a:sym typeface="Arial Black"/>
              </a:endParaRPr>
            </a:p>
          </p:txBody>
        </p:sp>
        <p:sp>
          <p:nvSpPr>
            <p:cNvPr id="1545" name="Shape 1545"/>
            <p:cNvSpPr txBox="1"/>
            <p:nvPr/>
          </p:nvSpPr>
          <p:spPr>
            <a:xfrm>
              <a:off x="3437223" y="2960837"/>
              <a:ext cx="569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-381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17D"/>
                </a:buClr>
                <a:buSzPct val="25000"/>
                <a:buFont typeface="Arial"/>
                <a:buNone/>
              </a:pPr>
              <a:r>
                <a:rPr lang="en-US" sz="2400" b="1" i="0" u="none" strike="noStrike" cap="none">
                  <a:solidFill>
                    <a:srgbClr val="00717D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01</a:t>
              </a:r>
            </a:p>
          </p:txBody>
        </p:sp>
        <p:sp>
          <p:nvSpPr>
            <p:cNvPr id="1546" name="Shape 1546"/>
            <p:cNvSpPr txBox="1"/>
            <p:nvPr/>
          </p:nvSpPr>
          <p:spPr>
            <a:xfrm>
              <a:off x="4077066" y="2984174"/>
              <a:ext cx="32811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E7988"/>
                </a:buClr>
                <a:buSzPct val="25000"/>
                <a:buFont typeface="Arial"/>
                <a:buNone/>
              </a:pPr>
              <a:r>
                <a:rPr lang="en-US" sz="1800" b="1" i="0" u="none" strike="noStrike" cap="none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檔案過濾器 : 檔案大小/時間/類型</a:t>
              </a:r>
            </a:p>
          </p:txBody>
        </p:sp>
        <p:sp>
          <p:nvSpPr>
            <p:cNvPr id="1547" name="Shape 1547"/>
            <p:cNvSpPr/>
            <p:nvPr/>
          </p:nvSpPr>
          <p:spPr>
            <a:xfrm rot="5400000">
              <a:off x="4255573" y="3174463"/>
              <a:ext cx="428700" cy="1500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717D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548" name="Shape 1548"/>
            <p:cNvSpPr/>
            <p:nvPr/>
          </p:nvSpPr>
          <p:spPr>
            <a:xfrm rot="-5400000" flipH="1">
              <a:off x="3428993" y="3638822"/>
              <a:ext cx="576000" cy="576000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00717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77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28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 Black"/>
                <a:sym typeface="Arial Black"/>
              </a:endParaRPr>
            </a:p>
          </p:txBody>
        </p:sp>
        <p:sp>
          <p:nvSpPr>
            <p:cNvPr id="1549" name="Shape 1549"/>
            <p:cNvSpPr txBox="1"/>
            <p:nvPr/>
          </p:nvSpPr>
          <p:spPr>
            <a:xfrm>
              <a:off x="3432092" y="3742156"/>
              <a:ext cx="569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-381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17D"/>
                </a:buClr>
                <a:buSzPct val="25000"/>
                <a:buFont typeface="Arial"/>
                <a:buNone/>
              </a:pPr>
              <a:r>
                <a:rPr lang="en-US" sz="2400" b="1" i="0" u="none" strike="noStrike" cap="none">
                  <a:solidFill>
                    <a:srgbClr val="00717D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02</a:t>
              </a:r>
            </a:p>
          </p:txBody>
        </p:sp>
        <p:sp>
          <p:nvSpPr>
            <p:cNvPr id="1550" name="Shape 1550"/>
            <p:cNvSpPr txBox="1"/>
            <p:nvPr/>
          </p:nvSpPr>
          <p:spPr>
            <a:xfrm>
              <a:off x="4077066" y="3782947"/>
              <a:ext cx="10002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E7988"/>
                </a:buClr>
                <a:buSzPct val="25000"/>
                <a:buFont typeface="Arial"/>
                <a:buNone/>
              </a:pPr>
              <a:r>
                <a:rPr lang="en-US" sz="1800" b="1" i="0" u="none" strike="noStrike" cap="none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檔案壓縮</a:t>
              </a:r>
            </a:p>
          </p:txBody>
        </p:sp>
        <p:sp>
          <p:nvSpPr>
            <p:cNvPr id="1551" name="Shape 1551"/>
            <p:cNvSpPr/>
            <p:nvPr/>
          </p:nvSpPr>
          <p:spPr>
            <a:xfrm rot="5400000">
              <a:off x="6365639" y="2998516"/>
              <a:ext cx="428700" cy="18522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717D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552" name="Shape 1552"/>
            <p:cNvSpPr/>
            <p:nvPr/>
          </p:nvSpPr>
          <p:spPr>
            <a:xfrm rot="-5400000" flipH="1">
              <a:off x="5362949" y="3638824"/>
              <a:ext cx="576000" cy="576000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00717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77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28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 Black"/>
                <a:sym typeface="Arial Black"/>
              </a:endParaRPr>
            </a:p>
          </p:txBody>
        </p:sp>
        <p:sp>
          <p:nvSpPr>
            <p:cNvPr id="1553" name="Shape 1553"/>
            <p:cNvSpPr txBox="1"/>
            <p:nvPr/>
          </p:nvSpPr>
          <p:spPr>
            <a:xfrm>
              <a:off x="5366048" y="3742158"/>
              <a:ext cx="569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-381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17D"/>
                </a:buClr>
                <a:buSzPct val="25000"/>
                <a:buFont typeface="Arial"/>
                <a:buNone/>
              </a:pPr>
              <a:r>
                <a:rPr lang="en-US" sz="2400" b="1" i="0" u="none" strike="noStrike" cap="none">
                  <a:solidFill>
                    <a:srgbClr val="00717D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03</a:t>
              </a:r>
            </a:p>
          </p:txBody>
        </p:sp>
        <p:sp>
          <p:nvSpPr>
            <p:cNvPr id="1554" name="Shape 1554"/>
            <p:cNvSpPr txBox="1"/>
            <p:nvPr/>
          </p:nvSpPr>
          <p:spPr>
            <a:xfrm>
              <a:off x="5934453" y="3782949"/>
              <a:ext cx="1638000" cy="379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E7988"/>
                </a:buClr>
                <a:buSzPct val="25000"/>
                <a:buFont typeface="Arial"/>
                <a:buNone/>
              </a:pPr>
              <a:r>
                <a:rPr lang="en-US" sz="1800" b="1" i="0" u="none" strike="noStrike" cap="none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稀疏檔案偵測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/>
              <a:t>同步 </a:t>
            </a:r>
            <a:r>
              <a:rPr lang="en-US" altLang="zh-TW" dirty="0"/>
              <a:t>– </a:t>
            </a:r>
            <a:r>
              <a:rPr lang="zh-TW" altLang="en-US" dirty="0"/>
              <a:t>即時隨地資料存</a:t>
            </a:r>
            <a:r>
              <a:rPr lang="zh-TW" altLang="en-US" dirty="0" smtClean="0"/>
              <a:t>取</a:t>
            </a:r>
            <a:endParaRPr kumimoji="1" lang="zh-TW" altLang="en-US" dirty="0"/>
          </a:p>
        </p:txBody>
      </p:sp>
      <p:sp>
        <p:nvSpPr>
          <p:cNvPr id="1564" name="Shape 1564"/>
          <p:cNvSpPr txBox="1">
            <a:spLocks noGrp="1"/>
          </p:cNvSpPr>
          <p:nvPr>
            <p:ph type="body" idx="4294967295"/>
          </p:nvPr>
        </p:nvSpPr>
        <p:spPr>
          <a:xfrm>
            <a:off x="5621405" y="1471456"/>
            <a:ext cx="2546350" cy="177641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80000"/>
              <a:buFont typeface="Wingdings" charset="2"/>
              <a:buChar char="n"/>
            </a:pPr>
            <a:r>
              <a:rPr lang="en-US" sz="20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單向同步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80000"/>
              <a:buFont typeface="Wingdings" charset="2"/>
              <a:buChar char="n"/>
            </a:pPr>
            <a:r>
              <a:rPr lang="en-US" sz="20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主動式同步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80000"/>
              <a:buFont typeface="Wingdings" charset="2"/>
              <a:buChar char="n"/>
            </a:pPr>
            <a:r>
              <a:rPr lang="en-US" sz="20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雙向同步</a:t>
            </a:r>
          </a:p>
        </p:txBody>
      </p:sp>
      <p:pic>
        <p:nvPicPr>
          <p:cNvPr id="1560" name="Shape 1560" descr="P8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3042" y="1253491"/>
            <a:ext cx="3760846" cy="3496967"/>
          </a:xfrm>
          <a:prstGeom prst="rect">
            <a:avLst/>
          </a:prstGeom>
          <a:noFill/>
          <a:ln>
            <a:noFill/>
          </a:ln>
        </p:spPr>
      </p:pic>
      <p:sp>
        <p:nvSpPr>
          <p:cNvPr id="1561" name="Shape 1561"/>
          <p:cNvSpPr txBox="1"/>
          <p:nvPr/>
        </p:nvSpPr>
        <p:spPr>
          <a:xfrm>
            <a:off x="2500298" y="1925419"/>
            <a:ext cx="20718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3200" b="1" i="0" u="none" strike="noStrike" cap="none" dirty="0" err="1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雲端</a:t>
            </a:r>
            <a:endParaRPr lang="en-US" sz="32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562" name="Shape 1562"/>
          <p:cNvSpPr txBox="1"/>
          <p:nvPr/>
        </p:nvSpPr>
        <p:spPr>
          <a:xfrm>
            <a:off x="3428992" y="3571882"/>
            <a:ext cx="20718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本地端</a:t>
            </a:r>
          </a:p>
        </p:txBody>
      </p:sp>
      <p:sp>
        <p:nvSpPr>
          <p:cNvPr id="1563" name="Shape 1563"/>
          <p:cNvSpPr txBox="1"/>
          <p:nvPr/>
        </p:nvSpPr>
        <p:spPr>
          <a:xfrm>
            <a:off x="1428728" y="3571882"/>
            <a:ext cx="20718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異地端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彈性設定讓您靈活運用雲端服務</a:t>
            </a:r>
            <a:endParaRPr kumimoji="1" lang="zh-TW" altLang="en-US" dirty="0"/>
          </a:p>
        </p:txBody>
      </p:sp>
      <p:pic>
        <p:nvPicPr>
          <p:cNvPr id="1570" name="Shape 1570" descr="P9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4128" y="1596928"/>
            <a:ext cx="2391457" cy="239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1" name="Shape 1571" descr="P9-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77444" y="1596928"/>
            <a:ext cx="2403885" cy="239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2" name="Shape 1572" descr="P9-3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20650" y="1596928"/>
            <a:ext cx="2391457" cy="2398475"/>
          </a:xfrm>
          <a:prstGeom prst="rect">
            <a:avLst/>
          </a:prstGeom>
          <a:noFill/>
          <a:ln>
            <a:noFill/>
          </a:ln>
        </p:spPr>
      </p:pic>
      <p:sp>
        <p:nvSpPr>
          <p:cNvPr id="1573" name="Shape 1573"/>
          <p:cNvSpPr txBox="1"/>
          <p:nvPr/>
        </p:nvSpPr>
        <p:spPr>
          <a:xfrm>
            <a:off x="1430386" y="3357568"/>
            <a:ext cx="10716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45974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鏡像</a:t>
            </a:r>
          </a:p>
        </p:txBody>
      </p:sp>
      <p:sp>
        <p:nvSpPr>
          <p:cNvPr id="1574" name="Shape 1574"/>
          <p:cNvSpPr txBox="1"/>
          <p:nvPr/>
        </p:nvSpPr>
        <p:spPr>
          <a:xfrm>
            <a:off x="4002154" y="3357568"/>
            <a:ext cx="10716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45974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複製</a:t>
            </a:r>
          </a:p>
        </p:txBody>
      </p:sp>
      <p:sp>
        <p:nvSpPr>
          <p:cNvPr id="1575" name="Shape 1575"/>
          <p:cNvSpPr txBox="1"/>
          <p:nvPr/>
        </p:nvSpPr>
        <p:spPr>
          <a:xfrm>
            <a:off x="6645360" y="3357568"/>
            <a:ext cx="10716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45974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移動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 39"/>
          <p:cNvSpPr/>
          <p:nvPr/>
        </p:nvSpPr>
        <p:spPr>
          <a:xfrm>
            <a:off x="-36628" y="1171409"/>
            <a:ext cx="9180628" cy="84235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96" name="Shape 1596"/>
          <p:cNvSpPr txBox="1"/>
          <p:nvPr/>
        </p:nvSpPr>
        <p:spPr>
          <a:xfrm>
            <a:off x="2428860" y="2091396"/>
            <a:ext cx="1071600" cy="33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2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台北</a:t>
            </a:r>
          </a:p>
        </p:txBody>
      </p:sp>
      <p:sp>
        <p:nvSpPr>
          <p:cNvPr id="41" name="Shape 1580"/>
          <p:cNvSpPr/>
          <p:nvPr/>
        </p:nvSpPr>
        <p:spPr>
          <a:xfrm>
            <a:off x="-36628" y="1254269"/>
            <a:ext cx="2869144" cy="642900"/>
          </a:xfrm>
          <a:prstGeom prst="rect">
            <a:avLst/>
          </a:prstGeom>
          <a:solidFill>
            <a:schemeClr val="accent2">
              <a:lumMod val="20000"/>
              <a:lumOff val="80000"/>
              <a:alpha val="96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580" name="Shape 1580"/>
          <p:cNvSpPr/>
          <p:nvPr/>
        </p:nvSpPr>
        <p:spPr>
          <a:xfrm>
            <a:off x="6429388" y="1254269"/>
            <a:ext cx="2714700" cy="642900"/>
          </a:xfrm>
          <a:prstGeom prst="rect">
            <a:avLst/>
          </a:prstGeom>
          <a:solidFill>
            <a:schemeClr val="bg2">
              <a:lumMod val="20000"/>
              <a:lumOff val="80000"/>
              <a:alpha val="96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581" name="Shape 1581"/>
          <p:cNvSpPr/>
          <p:nvPr/>
        </p:nvSpPr>
        <p:spPr>
          <a:xfrm>
            <a:off x="2978710" y="1254269"/>
            <a:ext cx="3307738" cy="642900"/>
          </a:xfrm>
          <a:prstGeom prst="rect">
            <a:avLst/>
          </a:prstGeom>
          <a:solidFill>
            <a:srgbClr val="FFFF00">
              <a:alpha val="74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/>
              <a:t>完整的資料保護方</a:t>
            </a:r>
            <a:r>
              <a:rPr lang="zh-TW" altLang="en-US" dirty="0" smtClean="0"/>
              <a:t>案</a:t>
            </a:r>
            <a:endParaRPr kumimoji="1" lang="zh-TW" altLang="en-US" dirty="0"/>
          </a:p>
        </p:txBody>
      </p:sp>
      <p:sp>
        <p:nvSpPr>
          <p:cNvPr id="1584" name="Shape 1584"/>
          <p:cNvSpPr txBox="1"/>
          <p:nvPr/>
        </p:nvSpPr>
        <p:spPr>
          <a:xfrm>
            <a:off x="438583" y="1277708"/>
            <a:ext cx="2276097" cy="57154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900" marR="0" lvl="0" indent="-2095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ct val="250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本地端</a:t>
            </a:r>
          </a:p>
        </p:txBody>
      </p:sp>
      <p:sp>
        <p:nvSpPr>
          <p:cNvPr id="1585" name="Shape 1585"/>
          <p:cNvSpPr txBox="1"/>
          <p:nvPr/>
        </p:nvSpPr>
        <p:spPr>
          <a:xfrm>
            <a:off x="3286148" y="1277708"/>
            <a:ext cx="2953767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900" marR="0" lvl="0" indent="-2095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ct val="250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9966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異地端</a:t>
            </a:r>
          </a:p>
        </p:txBody>
      </p:sp>
      <p:sp>
        <p:nvSpPr>
          <p:cNvPr id="1586" name="Shape 1586"/>
          <p:cNvSpPr txBox="1"/>
          <p:nvPr/>
        </p:nvSpPr>
        <p:spPr>
          <a:xfrm>
            <a:off x="6429388" y="1277708"/>
            <a:ext cx="2571900" cy="500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900" marR="0" lvl="0" indent="-2095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ct val="250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雲端</a:t>
            </a:r>
          </a:p>
        </p:txBody>
      </p:sp>
      <p:sp>
        <p:nvSpPr>
          <p:cNvPr id="1587" name="Shape 1587"/>
          <p:cNvSpPr txBox="1"/>
          <p:nvPr/>
        </p:nvSpPr>
        <p:spPr>
          <a:xfrm>
            <a:off x="212194" y="3163130"/>
            <a:ext cx="1716600" cy="33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1" i="0" u="none" strike="noStrike" cap="none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Mac Time Machine</a:t>
            </a:r>
          </a:p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1" i="0" u="none" strike="noStrike" cap="none" dirty="0" err="1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Net</a:t>
            </a:r>
            <a:r>
              <a:rPr lang="en-US" altLang="zh-TW" sz="1200" b="1" i="0" u="none" strike="noStrike" cap="none" dirty="0" err="1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B</a:t>
            </a:r>
            <a:r>
              <a:rPr lang="en-US" sz="1200" b="1" i="0" u="none" strike="noStrike" cap="none" dirty="0" err="1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ak</a:t>
            </a:r>
            <a:r>
              <a:rPr lang="en-US" sz="1200" b="1" i="0" u="none" strike="noStrike" cap="none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Replicator</a:t>
            </a:r>
          </a:p>
        </p:txBody>
      </p:sp>
      <p:sp>
        <p:nvSpPr>
          <p:cNvPr id="1588" name="Shape 1588"/>
          <p:cNvSpPr txBox="1"/>
          <p:nvPr/>
        </p:nvSpPr>
        <p:spPr>
          <a:xfrm>
            <a:off x="1714480" y="4326103"/>
            <a:ext cx="1000200" cy="33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1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外接裝置</a:t>
            </a:r>
          </a:p>
        </p:txBody>
      </p:sp>
      <p:sp>
        <p:nvSpPr>
          <p:cNvPr id="1589" name="Shape 1589"/>
          <p:cNvSpPr txBox="1"/>
          <p:nvPr/>
        </p:nvSpPr>
        <p:spPr>
          <a:xfrm>
            <a:off x="3131582" y="4326116"/>
            <a:ext cx="734700" cy="33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1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JBOD</a:t>
            </a:r>
          </a:p>
        </p:txBody>
      </p:sp>
      <p:sp>
        <p:nvSpPr>
          <p:cNvPr id="1597" name="Shape 1597"/>
          <p:cNvSpPr txBox="1"/>
          <p:nvPr/>
        </p:nvSpPr>
        <p:spPr>
          <a:xfrm>
            <a:off x="5266063" y="2046283"/>
            <a:ext cx="1020300" cy="42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1" i="0" u="none" strike="noStrike" cap="none" dirty="0" err="1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高雄</a:t>
            </a:r>
            <a:endParaRPr lang="en-US" sz="1200" b="1" i="0" u="none" strike="noStrike" cap="none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598" name="Shape 1598"/>
          <p:cNvSpPr txBox="1"/>
          <p:nvPr/>
        </p:nvSpPr>
        <p:spPr>
          <a:xfrm>
            <a:off x="4071932" y="2760865"/>
            <a:ext cx="734700" cy="33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1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360km</a:t>
            </a:r>
          </a:p>
        </p:txBody>
      </p:sp>
      <p:sp>
        <p:nvSpPr>
          <p:cNvPr id="1599" name="Shape 1599"/>
          <p:cNvSpPr txBox="1"/>
          <p:nvPr/>
        </p:nvSpPr>
        <p:spPr>
          <a:xfrm>
            <a:off x="3500430" y="2111525"/>
            <a:ext cx="1908332" cy="500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1" i="0" u="none" strike="noStrike" cap="none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RTRR</a:t>
            </a:r>
          </a:p>
          <a:p>
            <a:pPr marL="0" marR="0" lvl="0" indent="-1746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100" b="1" i="0" u="none" strike="noStrike" cap="none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(本地到遠端的備份 / 同步)</a:t>
            </a:r>
          </a:p>
        </p:txBody>
      </p:sp>
      <p:pic>
        <p:nvPicPr>
          <p:cNvPr id="1600" name="Shape 1600" descr="硬碟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10865" y="3601136"/>
            <a:ext cx="776177" cy="795648"/>
          </a:xfrm>
          <a:prstGeom prst="rect">
            <a:avLst/>
          </a:prstGeom>
          <a:noFill/>
          <a:ln>
            <a:noFill/>
          </a:ln>
        </p:spPr>
      </p:pic>
      <p:sp>
        <p:nvSpPr>
          <p:cNvPr id="1601" name="Shape 1601"/>
          <p:cNvSpPr txBox="1"/>
          <p:nvPr/>
        </p:nvSpPr>
        <p:spPr>
          <a:xfrm>
            <a:off x="6286512" y="2254401"/>
            <a:ext cx="1000200" cy="42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1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備份 / 同步</a:t>
            </a:r>
          </a:p>
        </p:txBody>
      </p:sp>
      <p:pic>
        <p:nvPicPr>
          <p:cNvPr id="1602" name="Shape 1602" descr="白雲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0524" y="1672383"/>
            <a:ext cx="2383564" cy="1903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3" name="Shape 1603" descr="NAS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28860" y="2389027"/>
            <a:ext cx="1031763" cy="796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4" name="Shape 1604" descr="NAS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86380" y="2389027"/>
            <a:ext cx="1031763" cy="796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5" name="Shape 1605" descr="NAS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58740" y="3723590"/>
            <a:ext cx="774817" cy="597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6" name="Shape 1606" descr="螢幕+手機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5071" y="2347320"/>
            <a:ext cx="1267023" cy="7610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07" name="Shape 1607"/>
          <p:cNvCxnSpPr/>
          <p:nvPr/>
        </p:nvCxnSpPr>
        <p:spPr>
          <a:xfrm>
            <a:off x="1714480" y="2755856"/>
            <a:ext cx="571500" cy="150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dash"/>
            <a:round/>
            <a:headEnd type="triangle" w="lg" len="lg"/>
            <a:tailEnd type="triangle" w="lg" len="lg"/>
          </a:ln>
        </p:spPr>
      </p:cxnSp>
      <p:cxnSp>
        <p:nvCxnSpPr>
          <p:cNvPr id="1608" name="Shape 1608"/>
          <p:cNvCxnSpPr/>
          <p:nvPr/>
        </p:nvCxnSpPr>
        <p:spPr>
          <a:xfrm>
            <a:off x="3571868" y="2754467"/>
            <a:ext cx="1571700" cy="450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dash"/>
            <a:round/>
            <a:headEnd type="triangle" w="lg" len="lg"/>
            <a:tailEnd type="triangle" w="lg" len="lg"/>
          </a:ln>
        </p:spPr>
      </p:cxnSp>
      <p:cxnSp>
        <p:nvCxnSpPr>
          <p:cNvPr id="1609" name="Shape 1609"/>
          <p:cNvCxnSpPr/>
          <p:nvPr/>
        </p:nvCxnSpPr>
        <p:spPr>
          <a:xfrm>
            <a:off x="6429388" y="2755658"/>
            <a:ext cx="714300" cy="210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dash"/>
            <a:round/>
            <a:headEnd type="triangle" w="lg" len="lg"/>
            <a:tailEnd type="triangle" w="lg" len="lg"/>
          </a:ln>
        </p:spPr>
      </p:cxnSp>
      <p:cxnSp>
        <p:nvCxnSpPr>
          <p:cNvPr id="1610" name="Shape 1610"/>
          <p:cNvCxnSpPr/>
          <p:nvPr/>
        </p:nvCxnSpPr>
        <p:spPr>
          <a:xfrm rot="-5400000">
            <a:off x="2380098" y="3361561"/>
            <a:ext cx="357300" cy="28590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dash"/>
            <a:round/>
            <a:headEnd type="triangle" w="lg" len="lg"/>
            <a:tailEnd type="triangle" w="lg" len="lg"/>
          </a:ln>
        </p:spPr>
      </p:cxnSp>
      <p:cxnSp>
        <p:nvCxnSpPr>
          <p:cNvPr id="1611" name="Shape 1611"/>
          <p:cNvCxnSpPr/>
          <p:nvPr/>
        </p:nvCxnSpPr>
        <p:spPr>
          <a:xfrm rot="10800000">
            <a:off x="3130280" y="3325935"/>
            <a:ext cx="299700" cy="29970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dash"/>
            <a:round/>
            <a:headEnd type="triangle" w="lg" len="lg"/>
            <a:tailEnd type="triangle" w="lg" len="lg"/>
          </a:ln>
        </p:spPr>
      </p:cxnSp>
      <p:pic>
        <p:nvPicPr>
          <p:cNvPr id="1590" name="Shape 159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244924" y="2501827"/>
            <a:ext cx="447262" cy="447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1" name="Shape 159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733974" y="2501827"/>
            <a:ext cx="447262" cy="447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2" name="Shape 159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223024" y="2501831"/>
            <a:ext cx="447262" cy="447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3" name="Shape 159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223024" y="3009064"/>
            <a:ext cx="447262" cy="447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4" name="Shape 159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733985" y="3009064"/>
            <a:ext cx="447262" cy="447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5" name="Shape 159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244924" y="3009064"/>
            <a:ext cx="447262" cy="447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獲得更多資訊</a:t>
            </a:r>
            <a:endParaRPr kumimoji="1" lang="zh-TW" altLang="en-US" dirty="0"/>
          </a:p>
        </p:txBody>
      </p:sp>
      <p:sp>
        <p:nvSpPr>
          <p:cNvPr id="1617" name="Shape 1617"/>
          <p:cNvSpPr txBox="1"/>
          <p:nvPr/>
        </p:nvSpPr>
        <p:spPr>
          <a:xfrm>
            <a:off x="-71470" y="1071551"/>
            <a:ext cx="9144000" cy="3857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55600" marR="0" lvl="0" indent="-165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ct val="100000"/>
              <a:buFont typeface="Arial"/>
              <a:buNone/>
            </a:pPr>
            <a:r>
              <a:rPr lang="en-US" sz="24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https://www.qnap.com/solution/hybrid-backup-sync/zh-tw/</a:t>
            </a:r>
          </a:p>
        </p:txBody>
      </p:sp>
      <p:pic>
        <p:nvPicPr>
          <p:cNvPr id="1618" name="Shape 1618"/>
          <p:cNvPicPr preferRelativeResize="0"/>
          <p:nvPr/>
        </p:nvPicPr>
        <p:blipFill rotWithShape="1">
          <a:blip r:embed="rId3">
            <a:alphaModFix/>
          </a:blip>
          <a:srcRect r="3288"/>
          <a:stretch/>
        </p:blipFill>
        <p:spPr>
          <a:xfrm>
            <a:off x="1404787" y="1714494"/>
            <a:ext cx="6310500" cy="2970000"/>
          </a:xfrm>
          <a:prstGeom prst="roundRect">
            <a:avLst>
              <a:gd name="adj" fmla="val 6493"/>
            </a:avLst>
          </a:prstGeom>
          <a:noFill/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3" name="Shape 1623" descr="檔案管理 -2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40322" t="33329" r="10503" b="1714"/>
          <a:stretch/>
        </p:blipFill>
        <p:spPr>
          <a:xfrm>
            <a:off x="2357422" y="-142894"/>
            <a:ext cx="6786600" cy="52863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1624" name="Shape 1624"/>
          <p:cNvSpPr/>
          <p:nvPr/>
        </p:nvSpPr>
        <p:spPr>
          <a:xfrm>
            <a:off x="2357422" y="2214560"/>
            <a:ext cx="6786600" cy="19287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5" name="Shape 1625"/>
          <p:cNvSpPr txBox="1">
            <a:spLocks noGrp="1"/>
          </p:cNvSpPr>
          <p:nvPr>
            <p:ph type="ctrTitle"/>
          </p:nvPr>
        </p:nvSpPr>
        <p:spPr>
          <a:xfrm>
            <a:off x="2500298" y="2312998"/>
            <a:ext cx="5958000" cy="133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lang="en-US" sz="44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File Station </a:t>
            </a:r>
          </a:p>
          <a:p>
            <a:pPr marL="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lang="en-US" sz="44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檔案管理</a:t>
            </a:r>
            <a:r>
              <a:rPr lang="en-US" sz="44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 </a:t>
            </a:r>
            <a:r>
              <a:rPr lang="en-US" sz="44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一次到位</a:t>
            </a:r>
            <a:endParaRPr lang="en-US" sz="4400" b="1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1626" name="Shape 1626"/>
          <p:cNvSpPr txBox="1">
            <a:spLocks noGrp="1"/>
          </p:cNvSpPr>
          <p:nvPr>
            <p:ph type="subTitle" idx="1"/>
          </p:nvPr>
        </p:nvSpPr>
        <p:spPr>
          <a:xfrm>
            <a:off x="2143650" y="3629035"/>
            <a:ext cx="6183000" cy="63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r>
              <a:rPr lang="en-US" sz="2400" b="1" i="0" u="none" strike="noStrike" cap="none" dirty="0" err="1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儲存、數位化、檢索、歸檔，一次搞定</a:t>
            </a:r>
            <a:endParaRPr lang="en-US" sz="2400" b="1" i="0" u="none" strike="noStrike" cap="none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2" name="Shape 1632" descr="圖片 1.png"/>
          <p:cNvPicPr preferRelativeResize="0"/>
          <p:nvPr/>
        </p:nvPicPr>
        <p:blipFill rotWithShape="1">
          <a:blip r:embed="rId3">
            <a:alphaModFix/>
          </a:blip>
          <a:srcRect l="10854" t="4900" r="6976" b="-31852"/>
          <a:stretch/>
        </p:blipFill>
        <p:spPr>
          <a:xfrm>
            <a:off x="2682166" y="1062095"/>
            <a:ext cx="3324360" cy="33011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33" name="Shape 1633"/>
          <p:cNvGrpSpPr/>
          <p:nvPr/>
        </p:nvGrpSpPr>
        <p:grpSpPr>
          <a:xfrm>
            <a:off x="1517619" y="-795613"/>
            <a:ext cx="5750755" cy="5732972"/>
            <a:chOff x="907290" y="2139734"/>
            <a:chExt cx="6758438" cy="6737539"/>
          </a:xfrm>
        </p:grpSpPr>
        <p:sp>
          <p:nvSpPr>
            <p:cNvPr id="1634" name="Shape 1634"/>
            <p:cNvSpPr/>
            <p:nvPr/>
          </p:nvSpPr>
          <p:spPr>
            <a:xfrm rot="-8947080" flipH="1">
              <a:off x="1818214" y="3050473"/>
              <a:ext cx="4903252" cy="4903921"/>
            </a:xfrm>
            <a:prstGeom prst="blockArc">
              <a:avLst>
                <a:gd name="adj1" fmla="val 13427742"/>
                <a:gd name="adj2" fmla="val 16177393"/>
                <a:gd name="adj3" fmla="val 17073"/>
              </a:avLst>
            </a:prstGeom>
            <a:solidFill>
              <a:srgbClr val="5F497A"/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635" name="Shape 1635"/>
            <p:cNvSpPr/>
            <p:nvPr/>
          </p:nvSpPr>
          <p:spPr>
            <a:xfrm rot="-8947080">
              <a:off x="1839917" y="3063246"/>
              <a:ext cx="4903252" cy="4903252"/>
            </a:xfrm>
            <a:prstGeom prst="blockArc">
              <a:avLst>
                <a:gd name="adj1" fmla="val 11956545"/>
                <a:gd name="adj2" fmla="val 16134613"/>
                <a:gd name="adj3" fmla="val 16402"/>
              </a:avLst>
            </a:prstGeom>
            <a:solidFill>
              <a:srgbClr val="76923C"/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grpSp>
          <p:nvGrpSpPr>
            <p:cNvPr id="1636" name="Shape 1636"/>
            <p:cNvGrpSpPr/>
            <p:nvPr/>
          </p:nvGrpSpPr>
          <p:grpSpPr>
            <a:xfrm>
              <a:off x="929145" y="2152473"/>
              <a:ext cx="6736582" cy="6724800"/>
              <a:chOff x="929145" y="2152473"/>
              <a:chExt cx="6736582" cy="6724800"/>
            </a:xfrm>
          </p:grpSpPr>
          <p:sp>
            <p:nvSpPr>
              <p:cNvPr id="1637" name="Shape 1637"/>
              <p:cNvSpPr/>
              <p:nvPr/>
            </p:nvSpPr>
            <p:spPr>
              <a:xfrm>
                <a:off x="1535043" y="5485637"/>
                <a:ext cx="1576200" cy="610800"/>
              </a:xfrm>
              <a:prstGeom prst="triangle">
                <a:avLst>
                  <a:gd name="adj" fmla="val 50000"/>
                </a:avLst>
              </a:prstGeom>
              <a:solidFill>
                <a:srgbClr val="5F497A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88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endParaRPr>
              </a:p>
            </p:txBody>
          </p:sp>
          <p:grpSp>
            <p:nvGrpSpPr>
              <p:cNvPr id="1638" name="Shape 1638"/>
              <p:cNvGrpSpPr/>
              <p:nvPr/>
            </p:nvGrpSpPr>
            <p:grpSpPr>
              <a:xfrm>
                <a:off x="929145" y="2152473"/>
                <a:ext cx="6736582" cy="6724800"/>
                <a:chOff x="929145" y="2152473"/>
                <a:chExt cx="6736582" cy="6724800"/>
              </a:xfrm>
            </p:grpSpPr>
            <p:sp>
              <p:nvSpPr>
                <p:cNvPr id="1639" name="Shape 1639"/>
                <p:cNvSpPr/>
                <p:nvPr/>
              </p:nvSpPr>
              <p:spPr>
                <a:xfrm rot="-8947080">
                  <a:off x="1839919" y="3063246"/>
                  <a:ext cx="4903252" cy="4903252"/>
                </a:xfrm>
                <a:prstGeom prst="blockArc">
                  <a:avLst>
                    <a:gd name="adj1" fmla="val 9398856"/>
                    <a:gd name="adj2" fmla="val 12315375"/>
                    <a:gd name="adj3" fmla="val 16433"/>
                  </a:avLst>
                </a:prstGeom>
                <a:solidFill>
                  <a:schemeClr val="accent6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-1143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ct val="1000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微軟正黑體" pitchFamily="34" charset="-120"/>
                    <a:ea typeface="微軟正黑體" pitchFamily="34" charset="-120"/>
                    <a:sym typeface="Arial"/>
                  </a:endParaRPr>
                </a:p>
              </p:txBody>
            </p:sp>
            <p:sp>
              <p:nvSpPr>
                <p:cNvPr id="1640" name="Shape 1640"/>
                <p:cNvSpPr/>
                <p:nvPr/>
              </p:nvSpPr>
              <p:spPr>
                <a:xfrm>
                  <a:off x="4470046" y="5902361"/>
                  <a:ext cx="234600" cy="280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25" tIns="45700" rIns="91425" bIns="45700" anchor="t" anchorCtr="0">
                  <a:noAutofit/>
                </a:bodyPr>
                <a:lstStyle/>
                <a:p>
                  <a:pPr marL="0" marR="0" lvl="0" indent="-2222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ct val="25000"/>
                    <a:buFont typeface="Arial"/>
                    <a:buNone/>
                  </a:pPr>
                  <a:r>
                    <a:rPr lang="en-US" sz="1400" b="0" i="0" u="none" strike="noStrike" cap="none">
                      <a:solidFill>
                        <a:srgbClr val="000000"/>
                      </a:solidFill>
                      <a:latin typeface="微軟正黑體" pitchFamily="34" charset="-120"/>
                      <a:ea typeface="微軟正黑體" pitchFamily="34" charset="-120"/>
                      <a:sym typeface="Arial"/>
                    </a:rPr>
                    <a:t> </a:t>
                  </a:r>
                </a:p>
              </p:txBody>
            </p:sp>
            <p:sp>
              <p:nvSpPr>
                <p:cNvPr id="1641" name="Shape 1641"/>
                <p:cNvSpPr txBox="1"/>
                <p:nvPr/>
              </p:nvSpPr>
              <p:spPr>
                <a:xfrm>
                  <a:off x="3904660" y="7347479"/>
                  <a:ext cx="852600" cy="432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16500" tIns="16500" rIns="16500" bIns="16500" anchor="ctr" anchorCtr="0">
                  <a:noAutofit/>
                </a:bodyPr>
                <a:lstStyle/>
                <a:p>
                  <a:pPr marL="0" marR="0" lvl="0" indent="-31750" algn="ctr" rtl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ct val="25000"/>
                    <a:buFont typeface="Arial"/>
                    <a:buNone/>
                  </a:pPr>
                  <a:r>
                    <a:rPr lang="en-US" sz="2000" b="1" i="0" u="none" strike="noStrike" cap="none">
                      <a:solidFill>
                        <a:srgbClr val="FFFFFF"/>
                      </a:solidFill>
                      <a:latin typeface="微軟正黑體" pitchFamily="34" charset="-120"/>
                      <a:ea typeface="微軟正黑體" pitchFamily="34" charset="-120"/>
                      <a:sym typeface="Arial"/>
                    </a:rPr>
                    <a:t>搜尋</a:t>
                  </a:r>
                </a:p>
              </p:txBody>
            </p:sp>
            <p:sp>
              <p:nvSpPr>
                <p:cNvPr id="1642" name="Shape 1642"/>
                <p:cNvSpPr txBox="1"/>
                <p:nvPr/>
              </p:nvSpPr>
              <p:spPr>
                <a:xfrm>
                  <a:off x="1958189" y="6331929"/>
                  <a:ext cx="1140600" cy="453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16500" tIns="16500" rIns="16500" bIns="16500" anchor="ctr" anchorCtr="0">
                  <a:noAutofit/>
                </a:bodyPr>
                <a:lstStyle/>
                <a:p>
                  <a:pPr marL="0" marR="0" lvl="0" indent="-31750" algn="ctr" rtl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ct val="25000"/>
                    <a:buFont typeface="Arial"/>
                    <a:buNone/>
                  </a:pPr>
                  <a:r>
                    <a:rPr lang="en-US" sz="2000" b="1" i="0" u="none" strike="noStrike" cap="none">
                      <a:solidFill>
                        <a:srgbClr val="FFFFFF"/>
                      </a:solidFill>
                      <a:latin typeface="微軟正黑體" pitchFamily="34" charset="-120"/>
                      <a:ea typeface="微軟正黑體" pitchFamily="34" charset="-120"/>
                      <a:sym typeface="Arial"/>
                    </a:rPr>
                    <a:t>分類</a:t>
                  </a:r>
                </a:p>
              </p:txBody>
            </p:sp>
            <p:sp>
              <p:nvSpPr>
                <p:cNvPr id="1643" name="Shape 1643"/>
                <p:cNvSpPr/>
                <p:nvPr/>
              </p:nvSpPr>
              <p:spPr>
                <a:xfrm>
                  <a:off x="5427985" y="6331929"/>
                  <a:ext cx="1168500" cy="4401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25" tIns="45700" rIns="91425" bIns="45700" anchor="t" anchorCtr="0">
                  <a:noAutofit/>
                </a:bodyPr>
                <a:lstStyle/>
                <a:p>
                  <a:pPr marL="0" marR="0" lvl="0" indent="-31750" algn="ctr" rtl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ct val="25000"/>
                    <a:buFont typeface="Arial"/>
                    <a:buNone/>
                  </a:pPr>
                  <a:r>
                    <a:rPr lang="en-US" sz="2000" b="1" i="0" u="none" strike="noStrike" cap="none">
                      <a:solidFill>
                        <a:srgbClr val="FFFFFF"/>
                      </a:solidFill>
                      <a:latin typeface="微軟正黑體" pitchFamily="34" charset="-120"/>
                      <a:ea typeface="微軟正黑體" pitchFamily="34" charset="-120"/>
                      <a:sym typeface="Arial"/>
                    </a:rPr>
                    <a:t>管理</a:t>
                  </a:r>
                </a:p>
              </p:txBody>
            </p:sp>
            <p:sp>
              <p:nvSpPr>
                <p:cNvPr id="1644" name="Shape 1644"/>
                <p:cNvSpPr/>
                <p:nvPr/>
              </p:nvSpPr>
              <p:spPr>
                <a:xfrm rot="-7370954">
                  <a:off x="4562320" y="6938965"/>
                  <a:ext cx="1576239" cy="610625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-889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ct val="1000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微軟正黑體" pitchFamily="34" charset="-120"/>
                    <a:ea typeface="微軟正黑體" pitchFamily="34" charset="-120"/>
                    <a:sym typeface="Arial"/>
                  </a:endParaRPr>
                </a:p>
              </p:txBody>
            </p:sp>
            <p:sp>
              <p:nvSpPr>
                <p:cNvPr id="1645" name="Shape 1645"/>
                <p:cNvSpPr/>
                <p:nvPr/>
              </p:nvSpPr>
              <p:spPr>
                <a:xfrm rot="-3173411">
                  <a:off x="2396808" y="6839352"/>
                  <a:ext cx="1576214" cy="610565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76923C"/>
                </a:solidFill>
                <a:ln>
                  <a:noFill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-889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ct val="1000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微軟正黑體" pitchFamily="34" charset="-120"/>
                    <a:ea typeface="微軟正黑體" pitchFamily="34" charset="-120"/>
                    <a:sym typeface="Arial"/>
                  </a:endParaRPr>
                </a:p>
              </p:txBody>
            </p:sp>
            <p:sp>
              <p:nvSpPr>
                <p:cNvPr id="1646" name="Shape 1646"/>
                <p:cNvSpPr txBox="1"/>
                <p:nvPr/>
              </p:nvSpPr>
              <p:spPr>
                <a:xfrm>
                  <a:off x="7480927" y="7758806"/>
                  <a:ext cx="184800" cy="30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25" tIns="45700" rIns="91425" bIns="45700" anchor="t" anchorCtr="0">
                  <a:noAutofit/>
                </a:bodyPr>
                <a:lstStyle/>
                <a:p>
                  <a:pPr marL="0" marR="0" lvl="0" indent="-8890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ct val="1000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微軟正黑體" pitchFamily="34" charset="-120"/>
                    <a:ea typeface="微軟正黑體" pitchFamily="34" charset="-120"/>
                    <a:sym typeface="Arial"/>
                  </a:endParaRPr>
                </a:p>
              </p:txBody>
            </p:sp>
          </p:grpSp>
        </p:grpSp>
      </p:grpSp>
      <p:sp>
        <p:nvSpPr>
          <p:cNvPr id="1647" name="Shape 1647"/>
          <p:cNvSpPr/>
          <p:nvPr/>
        </p:nvSpPr>
        <p:spPr>
          <a:xfrm>
            <a:off x="7092280" y="2931790"/>
            <a:ext cx="1251600" cy="994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rgbClr val="938953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652" name="Shape 165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3600" b="1" i="0" u="none" strike="noStrike" cap="none" dirty="0">
                <a:solidFill>
                  <a:srgbClr val="002060"/>
                </a:solidFill>
                <a:cs typeface="Arial"/>
                <a:sym typeface="Arial"/>
              </a:rPr>
              <a:t>辦公室工作者的煩惱</a:t>
            </a:r>
          </a:p>
        </p:txBody>
      </p:sp>
      <p:sp>
        <p:nvSpPr>
          <p:cNvPr id="1653" name="Shape 1653"/>
          <p:cNvSpPr/>
          <p:nvPr/>
        </p:nvSpPr>
        <p:spPr>
          <a:xfrm>
            <a:off x="4461988" y="2662001"/>
            <a:ext cx="234600" cy="28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2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 </a:t>
            </a:r>
          </a:p>
        </p:txBody>
      </p:sp>
      <p:pic>
        <p:nvPicPr>
          <p:cNvPr id="1654" name="Shape 1654" descr="https://lh6.googleusercontent.com/L13hoADY3itrnZvSwBuAlG5y8gtHlOsn4ZTbnjZzzHGlWBs1hUT5dr2yqK7ElN0MKEZ1TyWOwmX342ZPW3dT5NAv3RJOgOTkLRGyAhGn0__AMYnD1G5XkiBcif-JBbE1quuus2M4yuw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75350" y="3878971"/>
            <a:ext cx="1882468" cy="112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5" name="Shape 1655" descr="https://lh6.googleusercontent.com/ulQmi4QMSjun33kPoZGIU6aL6A-E1KHJsxLhqHixw26cRQJxSfzbiZxWhae13_yYyfDSyFQ-Mx3efVmZ2TOZjs7M9btxAj066zZGYxb_lSjfvYglwpywwVfEbXKZ0JUlaZxLgK7YFDk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0760" y="1357304"/>
            <a:ext cx="3011380" cy="1636431"/>
          </a:xfrm>
          <a:prstGeom prst="rect">
            <a:avLst/>
          </a:prstGeom>
          <a:noFill/>
          <a:ln>
            <a:noFill/>
          </a:ln>
        </p:spPr>
      </p:pic>
      <p:sp>
        <p:nvSpPr>
          <p:cNvPr id="1656" name="Shape 1656"/>
          <p:cNvSpPr txBox="1"/>
          <p:nvPr/>
        </p:nvSpPr>
        <p:spPr>
          <a:xfrm>
            <a:off x="8323765" y="-2225263"/>
            <a:ext cx="852600" cy="574800"/>
          </a:xfrm>
          <a:prstGeom prst="rect">
            <a:avLst/>
          </a:prstGeom>
          <a:noFill/>
          <a:ln>
            <a:noFill/>
          </a:ln>
        </p:spPr>
        <p:txBody>
          <a:bodyPr wrap="square" lIns="16500" tIns="16500" rIns="16500" bIns="16500" anchor="ctr" anchorCtr="0">
            <a:noAutofit/>
          </a:bodyPr>
          <a:lstStyle/>
          <a:p>
            <a:pPr marL="0" marR="0" lvl="0" indent="-2857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657" name="Shape 1657"/>
          <p:cNvSpPr/>
          <p:nvPr/>
        </p:nvSpPr>
        <p:spPr>
          <a:xfrm>
            <a:off x="6286512" y="3143254"/>
            <a:ext cx="742800" cy="6282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rgbClr val="938953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658" name="Shape 1658"/>
          <p:cNvSpPr/>
          <p:nvPr/>
        </p:nvSpPr>
        <p:spPr>
          <a:xfrm>
            <a:off x="8429652" y="3286130"/>
            <a:ext cx="312600" cy="439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9688" y="112012"/>
                </a:moveTo>
                <a:cubicBezTo>
                  <a:pt x="48135" y="112012"/>
                  <a:pt x="46876" y="112907"/>
                  <a:pt x="46876" y="114012"/>
                </a:cubicBezTo>
                <a:cubicBezTo>
                  <a:pt x="46876" y="115117"/>
                  <a:pt x="48135" y="116012"/>
                  <a:pt x="49688" y="116012"/>
                </a:cubicBezTo>
                <a:lnTo>
                  <a:pt x="70311" y="116012"/>
                </a:lnTo>
                <a:cubicBezTo>
                  <a:pt x="71864" y="116012"/>
                  <a:pt x="73123" y="115117"/>
                  <a:pt x="73123" y="114012"/>
                </a:cubicBezTo>
                <a:cubicBezTo>
                  <a:pt x="73123" y="112907"/>
                  <a:pt x="71864" y="112012"/>
                  <a:pt x="70311" y="112012"/>
                </a:cubicBezTo>
                <a:close/>
                <a:moveTo>
                  <a:pt x="6849" y="8320"/>
                </a:moveTo>
                <a:lnTo>
                  <a:pt x="6849" y="106998"/>
                </a:lnTo>
                <a:lnTo>
                  <a:pt x="113150" y="106998"/>
                </a:lnTo>
                <a:lnTo>
                  <a:pt x="113150" y="8320"/>
                </a:lnTo>
                <a:close/>
                <a:moveTo>
                  <a:pt x="48751" y="2722"/>
                </a:moveTo>
                <a:cubicBezTo>
                  <a:pt x="47715" y="2722"/>
                  <a:pt x="46876" y="3319"/>
                  <a:pt x="46876" y="4056"/>
                </a:cubicBezTo>
                <a:cubicBezTo>
                  <a:pt x="46876" y="4792"/>
                  <a:pt x="47715" y="5389"/>
                  <a:pt x="48751" y="5389"/>
                </a:cubicBezTo>
                <a:lnTo>
                  <a:pt x="71248" y="5389"/>
                </a:lnTo>
                <a:cubicBezTo>
                  <a:pt x="72284" y="5389"/>
                  <a:pt x="73123" y="4792"/>
                  <a:pt x="73123" y="4056"/>
                </a:cubicBezTo>
                <a:cubicBezTo>
                  <a:pt x="73123" y="3319"/>
                  <a:pt x="72284" y="2722"/>
                  <a:pt x="71248" y="2722"/>
                </a:cubicBezTo>
                <a:close/>
                <a:moveTo>
                  <a:pt x="8089" y="0"/>
                </a:moveTo>
                <a:lnTo>
                  <a:pt x="111910" y="0"/>
                </a:lnTo>
                <a:cubicBezTo>
                  <a:pt x="116378" y="0"/>
                  <a:pt x="120000" y="2575"/>
                  <a:pt x="120000" y="5752"/>
                </a:cubicBezTo>
                <a:lnTo>
                  <a:pt x="120000" y="114247"/>
                </a:lnTo>
                <a:cubicBezTo>
                  <a:pt x="120000" y="117424"/>
                  <a:pt x="116378" y="120000"/>
                  <a:pt x="111910" y="120000"/>
                </a:cubicBezTo>
                <a:lnTo>
                  <a:pt x="8089" y="120000"/>
                </a:lnTo>
                <a:cubicBezTo>
                  <a:pt x="3621" y="120000"/>
                  <a:pt x="0" y="117424"/>
                  <a:pt x="0" y="114247"/>
                </a:cubicBezTo>
                <a:lnTo>
                  <a:pt x="0" y="5752"/>
                </a:lnTo>
                <a:cubicBezTo>
                  <a:pt x="0" y="2575"/>
                  <a:pt x="3621" y="0"/>
                  <a:pt x="8089" y="0"/>
                </a:cubicBezTo>
                <a:close/>
              </a:path>
            </a:pathLst>
          </a:custGeom>
          <a:solidFill>
            <a:srgbClr val="938953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grpSp>
        <p:nvGrpSpPr>
          <p:cNvPr id="1659" name="Shape 1659"/>
          <p:cNvGrpSpPr/>
          <p:nvPr/>
        </p:nvGrpSpPr>
        <p:grpSpPr>
          <a:xfrm>
            <a:off x="500034" y="2500312"/>
            <a:ext cx="2170326" cy="1666998"/>
            <a:chOff x="357158" y="2357436"/>
            <a:chExt cx="2170326" cy="1666998"/>
          </a:xfrm>
        </p:grpSpPr>
        <p:sp>
          <p:nvSpPr>
            <p:cNvPr id="1660" name="Shape 1660"/>
            <p:cNvSpPr/>
            <p:nvPr/>
          </p:nvSpPr>
          <p:spPr>
            <a:xfrm>
              <a:off x="785786" y="2500312"/>
              <a:ext cx="411600" cy="344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498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661" name="Shape 1661"/>
            <p:cNvSpPr/>
            <p:nvPr/>
          </p:nvSpPr>
          <p:spPr>
            <a:xfrm>
              <a:off x="1571604" y="3286130"/>
              <a:ext cx="432000" cy="3729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439" y="26278"/>
                  </a:moveTo>
                  <a:cubicBezTo>
                    <a:pt x="22639" y="26278"/>
                    <a:pt x="20370" y="28908"/>
                    <a:pt x="20370" y="32152"/>
                  </a:cubicBezTo>
                  <a:cubicBezTo>
                    <a:pt x="20370" y="35396"/>
                    <a:pt x="22639" y="38026"/>
                    <a:pt x="25439" y="38026"/>
                  </a:cubicBezTo>
                  <a:cubicBezTo>
                    <a:pt x="28238" y="38026"/>
                    <a:pt x="30508" y="35396"/>
                    <a:pt x="30508" y="32152"/>
                  </a:cubicBezTo>
                  <a:cubicBezTo>
                    <a:pt x="30508" y="28908"/>
                    <a:pt x="28238" y="26278"/>
                    <a:pt x="25439" y="26278"/>
                  </a:cubicBezTo>
                  <a:close/>
                  <a:moveTo>
                    <a:pt x="58796" y="12078"/>
                  </a:moveTo>
                  <a:cubicBezTo>
                    <a:pt x="53039" y="12078"/>
                    <a:pt x="48372" y="17486"/>
                    <a:pt x="48372" y="24157"/>
                  </a:cubicBezTo>
                  <a:cubicBezTo>
                    <a:pt x="48372" y="30828"/>
                    <a:pt x="53039" y="36236"/>
                    <a:pt x="58796" y="36236"/>
                  </a:cubicBezTo>
                  <a:cubicBezTo>
                    <a:pt x="64553" y="36236"/>
                    <a:pt x="69220" y="30828"/>
                    <a:pt x="69220" y="24157"/>
                  </a:cubicBezTo>
                  <a:cubicBezTo>
                    <a:pt x="69220" y="17486"/>
                    <a:pt x="64553" y="12078"/>
                    <a:pt x="58796" y="12078"/>
                  </a:cubicBezTo>
                  <a:close/>
                  <a:moveTo>
                    <a:pt x="58796" y="0"/>
                  </a:moveTo>
                  <a:cubicBezTo>
                    <a:pt x="70310" y="0"/>
                    <a:pt x="79644" y="10815"/>
                    <a:pt x="79644" y="24157"/>
                  </a:cubicBezTo>
                  <a:cubicBezTo>
                    <a:pt x="79644" y="33739"/>
                    <a:pt x="74829" y="42019"/>
                    <a:pt x="67818" y="45846"/>
                  </a:cubicBezTo>
                  <a:lnTo>
                    <a:pt x="82063" y="45846"/>
                  </a:lnTo>
                  <a:cubicBezTo>
                    <a:pt x="87953" y="45846"/>
                    <a:pt x="92729" y="51379"/>
                    <a:pt x="92729" y="58205"/>
                  </a:cubicBezTo>
                  <a:lnTo>
                    <a:pt x="92729" y="63301"/>
                  </a:lnTo>
                  <a:lnTo>
                    <a:pt x="98373" y="63301"/>
                  </a:lnTo>
                  <a:cubicBezTo>
                    <a:pt x="99719" y="63301"/>
                    <a:pt x="100844" y="64392"/>
                    <a:pt x="101072" y="65867"/>
                  </a:cubicBezTo>
                  <a:lnTo>
                    <a:pt x="120000" y="47629"/>
                  </a:lnTo>
                  <a:lnTo>
                    <a:pt x="120000" y="118217"/>
                  </a:lnTo>
                  <a:lnTo>
                    <a:pt x="101072" y="99978"/>
                  </a:lnTo>
                  <a:cubicBezTo>
                    <a:pt x="100844" y="101453"/>
                    <a:pt x="99719" y="102544"/>
                    <a:pt x="98373" y="102544"/>
                  </a:cubicBezTo>
                  <a:lnTo>
                    <a:pt x="92729" y="102544"/>
                  </a:lnTo>
                  <a:lnTo>
                    <a:pt x="92729" y="107640"/>
                  </a:lnTo>
                  <a:cubicBezTo>
                    <a:pt x="92729" y="114466"/>
                    <a:pt x="87953" y="120000"/>
                    <a:pt x="82063" y="120000"/>
                  </a:cubicBezTo>
                  <a:lnTo>
                    <a:pt x="10665" y="120000"/>
                  </a:lnTo>
                  <a:cubicBezTo>
                    <a:pt x="4775" y="120000"/>
                    <a:pt x="0" y="114466"/>
                    <a:pt x="0" y="107640"/>
                  </a:cubicBezTo>
                  <a:lnTo>
                    <a:pt x="0" y="58205"/>
                  </a:lnTo>
                  <a:cubicBezTo>
                    <a:pt x="0" y="51379"/>
                    <a:pt x="4775" y="45846"/>
                    <a:pt x="10665" y="45846"/>
                  </a:cubicBezTo>
                  <a:lnTo>
                    <a:pt x="20167" y="45846"/>
                  </a:lnTo>
                  <a:cubicBezTo>
                    <a:pt x="15632" y="43527"/>
                    <a:pt x="12479" y="38266"/>
                    <a:pt x="12479" y="32152"/>
                  </a:cubicBezTo>
                  <a:cubicBezTo>
                    <a:pt x="12479" y="23858"/>
                    <a:pt x="18281" y="17135"/>
                    <a:pt x="25439" y="17135"/>
                  </a:cubicBezTo>
                  <a:cubicBezTo>
                    <a:pt x="32597" y="17135"/>
                    <a:pt x="38399" y="23858"/>
                    <a:pt x="38399" y="32152"/>
                  </a:cubicBezTo>
                  <a:cubicBezTo>
                    <a:pt x="38399" y="38266"/>
                    <a:pt x="35246" y="43527"/>
                    <a:pt x="30711" y="45846"/>
                  </a:cubicBezTo>
                  <a:lnTo>
                    <a:pt x="49774" y="45846"/>
                  </a:lnTo>
                  <a:cubicBezTo>
                    <a:pt x="42762" y="42019"/>
                    <a:pt x="37948" y="33739"/>
                    <a:pt x="37948" y="24157"/>
                  </a:cubicBezTo>
                  <a:cubicBezTo>
                    <a:pt x="37948" y="10815"/>
                    <a:pt x="47282" y="0"/>
                    <a:pt x="58796" y="0"/>
                  </a:cubicBezTo>
                  <a:close/>
                </a:path>
              </a:pathLst>
            </a:custGeom>
            <a:solidFill>
              <a:srgbClr val="660066">
                <a:alpha val="498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662" name="Shape 1662"/>
            <p:cNvSpPr/>
            <p:nvPr/>
          </p:nvSpPr>
          <p:spPr>
            <a:xfrm>
              <a:off x="1000100" y="3071816"/>
              <a:ext cx="432000" cy="284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498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663" name="Shape 1663"/>
            <p:cNvSpPr/>
            <p:nvPr/>
          </p:nvSpPr>
          <p:spPr>
            <a:xfrm>
              <a:off x="357158" y="3000378"/>
              <a:ext cx="241500" cy="2019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664" name="Shape 1664"/>
            <p:cNvSpPr/>
            <p:nvPr/>
          </p:nvSpPr>
          <p:spPr>
            <a:xfrm>
              <a:off x="1571604" y="2928940"/>
              <a:ext cx="317700" cy="2742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439" y="26278"/>
                  </a:moveTo>
                  <a:cubicBezTo>
                    <a:pt x="22639" y="26278"/>
                    <a:pt x="20370" y="28908"/>
                    <a:pt x="20370" y="32152"/>
                  </a:cubicBezTo>
                  <a:cubicBezTo>
                    <a:pt x="20370" y="35396"/>
                    <a:pt x="22639" y="38026"/>
                    <a:pt x="25439" y="38026"/>
                  </a:cubicBezTo>
                  <a:cubicBezTo>
                    <a:pt x="28238" y="38026"/>
                    <a:pt x="30508" y="35396"/>
                    <a:pt x="30508" y="32152"/>
                  </a:cubicBezTo>
                  <a:cubicBezTo>
                    <a:pt x="30508" y="28908"/>
                    <a:pt x="28238" y="26278"/>
                    <a:pt x="25439" y="26278"/>
                  </a:cubicBezTo>
                  <a:close/>
                  <a:moveTo>
                    <a:pt x="58796" y="12078"/>
                  </a:moveTo>
                  <a:cubicBezTo>
                    <a:pt x="53039" y="12078"/>
                    <a:pt x="48372" y="17486"/>
                    <a:pt x="48372" y="24157"/>
                  </a:cubicBezTo>
                  <a:cubicBezTo>
                    <a:pt x="48372" y="30828"/>
                    <a:pt x="53039" y="36236"/>
                    <a:pt x="58796" y="36236"/>
                  </a:cubicBezTo>
                  <a:cubicBezTo>
                    <a:pt x="64553" y="36236"/>
                    <a:pt x="69220" y="30828"/>
                    <a:pt x="69220" y="24157"/>
                  </a:cubicBezTo>
                  <a:cubicBezTo>
                    <a:pt x="69220" y="17486"/>
                    <a:pt x="64553" y="12078"/>
                    <a:pt x="58796" y="12078"/>
                  </a:cubicBezTo>
                  <a:close/>
                  <a:moveTo>
                    <a:pt x="58796" y="0"/>
                  </a:moveTo>
                  <a:cubicBezTo>
                    <a:pt x="70310" y="0"/>
                    <a:pt x="79644" y="10815"/>
                    <a:pt x="79644" y="24157"/>
                  </a:cubicBezTo>
                  <a:cubicBezTo>
                    <a:pt x="79644" y="33739"/>
                    <a:pt x="74829" y="42019"/>
                    <a:pt x="67818" y="45846"/>
                  </a:cubicBezTo>
                  <a:lnTo>
                    <a:pt x="82063" y="45846"/>
                  </a:lnTo>
                  <a:cubicBezTo>
                    <a:pt x="87953" y="45846"/>
                    <a:pt x="92729" y="51379"/>
                    <a:pt x="92729" y="58205"/>
                  </a:cubicBezTo>
                  <a:lnTo>
                    <a:pt x="92729" y="63301"/>
                  </a:lnTo>
                  <a:lnTo>
                    <a:pt x="98373" y="63301"/>
                  </a:lnTo>
                  <a:cubicBezTo>
                    <a:pt x="99719" y="63301"/>
                    <a:pt x="100844" y="64392"/>
                    <a:pt x="101072" y="65867"/>
                  </a:cubicBezTo>
                  <a:lnTo>
                    <a:pt x="120000" y="47629"/>
                  </a:lnTo>
                  <a:lnTo>
                    <a:pt x="120000" y="118217"/>
                  </a:lnTo>
                  <a:lnTo>
                    <a:pt x="101072" y="99978"/>
                  </a:lnTo>
                  <a:cubicBezTo>
                    <a:pt x="100844" y="101453"/>
                    <a:pt x="99719" y="102544"/>
                    <a:pt x="98373" y="102544"/>
                  </a:cubicBezTo>
                  <a:lnTo>
                    <a:pt x="92729" y="102544"/>
                  </a:lnTo>
                  <a:lnTo>
                    <a:pt x="92729" y="107640"/>
                  </a:lnTo>
                  <a:cubicBezTo>
                    <a:pt x="92729" y="114466"/>
                    <a:pt x="87953" y="120000"/>
                    <a:pt x="82063" y="120000"/>
                  </a:cubicBezTo>
                  <a:lnTo>
                    <a:pt x="10665" y="120000"/>
                  </a:lnTo>
                  <a:cubicBezTo>
                    <a:pt x="4775" y="120000"/>
                    <a:pt x="0" y="114466"/>
                    <a:pt x="0" y="107640"/>
                  </a:cubicBezTo>
                  <a:lnTo>
                    <a:pt x="0" y="58205"/>
                  </a:lnTo>
                  <a:cubicBezTo>
                    <a:pt x="0" y="51379"/>
                    <a:pt x="4775" y="45846"/>
                    <a:pt x="10665" y="45846"/>
                  </a:cubicBezTo>
                  <a:lnTo>
                    <a:pt x="20167" y="45846"/>
                  </a:lnTo>
                  <a:cubicBezTo>
                    <a:pt x="15632" y="43527"/>
                    <a:pt x="12479" y="38266"/>
                    <a:pt x="12479" y="32152"/>
                  </a:cubicBezTo>
                  <a:cubicBezTo>
                    <a:pt x="12479" y="23858"/>
                    <a:pt x="18281" y="17135"/>
                    <a:pt x="25439" y="17135"/>
                  </a:cubicBezTo>
                  <a:cubicBezTo>
                    <a:pt x="32597" y="17135"/>
                    <a:pt x="38399" y="23858"/>
                    <a:pt x="38399" y="32152"/>
                  </a:cubicBezTo>
                  <a:cubicBezTo>
                    <a:pt x="38399" y="38266"/>
                    <a:pt x="35246" y="43527"/>
                    <a:pt x="30711" y="45846"/>
                  </a:cubicBezTo>
                  <a:lnTo>
                    <a:pt x="49774" y="45846"/>
                  </a:lnTo>
                  <a:cubicBezTo>
                    <a:pt x="42762" y="42019"/>
                    <a:pt x="37948" y="33739"/>
                    <a:pt x="37948" y="24157"/>
                  </a:cubicBezTo>
                  <a:cubicBezTo>
                    <a:pt x="37948" y="10815"/>
                    <a:pt x="47282" y="0"/>
                    <a:pt x="58796" y="0"/>
                  </a:cubicBez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665" name="Shape 1665"/>
            <p:cNvSpPr/>
            <p:nvPr/>
          </p:nvSpPr>
          <p:spPr>
            <a:xfrm>
              <a:off x="2000232" y="3214692"/>
              <a:ext cx="253500" cy="166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666" name="Shape 1666"/>
            <p:cNvSpPr/>
            <p:nvPr/>
          </p:nvSpPr>
          <p:spPr>
            <a:xfrm>
              <a:off x="1571604" y="2500312"/>
              <a:ext cx="317700" cy="2742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439" y="26278"/>
                  </a:moveTo>
                  <a:cubicBezTo>
                    <a:pt x="22639" y="26278"/>
                    <a:pt x="20370" y="28908"/>
                    <a:pt x="20370" y="32152"/>
                  </a:cubicBezTo>
                  <a:cubicBezTo>
                    <a:pt x="20370" y="35396"/>
                    <a:pt x="22639" y="38026"/>
                    <a:pt x="25439" y="38026"/>
                  </a:cubicBezTo>
                  <a:cubicBezTo>
                    <a:pt x="28238" y="38026"/>
                    <a:pt x="30508" y="35396"/>
                    <a:pt x="30508" y="32152"/>
                  </a:cubicBezTo>
                  <a:cubicBezTo>
                    <a:pt x="30508" y="28908"/>
                    <a:pt x="28238" y="26278"/>
                    <a:pt x="25439" y="26278"/>
                  </a:cubicBezTo>
                  <a:close/>
                  <a:moveTo>
                    <a:pt x="58796" y="12078"/>
                  </a:moveTo>
                  <a:cubicBezTo>
                    <a:pt x="53039" y="12078"/>
                    <a:pt x="48372" y="17486"/>
                    <a:pt x="48372" y="24157"/>
                  </a:cubicBezTo>
                  <a:cubicBezTo>
                    <a:pt x="48372" y="30828"/>
                    <a:pt x="53039" y="36236"/>
                    <a:pt x="58796" y="36236"/>
                  </a:cubicBezTo>
                  <a:cubicBezTo>
                    <a:pt x="64553" y="36236"/>
                    <a:pt x="69220" y="30828"/>
                    <a:pt x="69220" y="24157"/>
                  </a:cubicBezTo>
                  <a:cubicBezTo>
                    <a:pt x="69220" y="17486"/>
                    <a:pt x="64553" y="12078"/>
                    <a:pt x="58796" y="12078"/>
                  </a:cubicBezTo>
                  <a:close/>
                  <a:moveTo>
                    <a:pt x="58796" y="0"/>
                  </a:moveTo>
                  <a:cubicBezTo>
                    <a:pt x="70310" y="0"/>
                    <a:pt x="79644" y="10815"/>
                    <a:pt x="79644" y="24157"/>
                  </a:cubicBezTo>
                  <a:cubicBezTo>
                    <a:pt x="79644" y="33739"/>
                    <a:pt x="74829" y="42019"/>
                    <a:pt x="67818" y="45846"/>
                  </a:cubicBezTo>
                  <a:lnTo>
                    <a:pt x="82063" y="45846"/>
                  </a:lnTo>
                  <a:cubicBezTo>
                    <a:pt x="87953" y="45846"/>
                    <a:pt x="92729" y="51379"/>
                    <a:pt x="92729" y="58205"/>
                  </a:cubicBezTo>
                  <a:lnTo>
                    <a:pt x="92729" y="63301"/>
                  </a:lnTo>
                  <a:lnTo>
                    <a:pt x="98373" y="63301"/>
                  </a:lnTo>
                  <a:cubicBezTo>
                    <a:pt x="99719" y="63301"/>
                    <a:pt x="100844" y="64392"/>
                    <a:pt x="101072" y="65867"/>
                  </a:cubicBezTo>
                  <a:lnTo>
                    <a:pt x="120000" y="47629"/>
                  </a:lnTo>
                  <a:lnTo>
                    <a:pt x="120000" y="118217"/>
                  </a:lnTo>
                  <a:lnTo>
                    <a:pt x="101072" y="99978"/>
                  </a:lnTo>
                  <a:cubicBezTo>
                    <a:pt x="100844" y="101453"/>
                    <a:pt x="99719" y="102544"/>
                    <a:pt x="98373" y="102544"/>
                  </a:cubicBezTo>
                  <a:lnTo>
                    <a:pt x="92729" y="102544"/>
                  </a:lnTo>
                  <a:lnTo>
                    <a:pt x="92729" y="107640"/>
                  </a:lnTo>
                  <a:cubicBezTo>
                    <a:pt x="92729" y="114466"/>
                    <a:pt x="87953" y="120000"/>
                    <a:pt x="82063" y="120000"/>
                  </a:cubicBezTo>
                  <a:lnTo>
                    <a:pt x="10665" y="120000"/>
                  </a:lnTo>
                  <a:cubicBezTo>
                    <a:pt x="4775" y="120000"/>
                    <a:pt x="0" y="114466"/>
                    <a:pt x="0" y="107640"/>
                  </a:cubicBezTo>
                  <a:lnTo>
                    <a:pt x="0" y="58205"/>
                  </a:lnTo>
                  <a:cubicBezTo>
                    <a:pt x="0" y="51379"/>
                    <a:pt x="4775" y="45846"/>
                    <a:pt x="10665" y="45846"/>
                  </a:cubicBezTo>
                  <a:lnTo>
                    <a:pt x="20167" y="45846"/>
                  </a:lnTo>
                  <a:cubicBezTo>
                    <a:pt x="15632" y="43527"/>
                    <a:pt x="12479" y="38266"/>
                    <a:pt x="12479" y="32152"/>
                  </a:cubicBezTo>
                  <a:cubicBezTo>
                    <a:pt x="12479" y="23858"/>
                    <a:pt x="18281" y="17135"/>
                    <a:pt x="25439" y="17135"/>
                  </a:cubicBezTo>
                  <a:cubicBezTo>
                    <a:pt x="32597" y="17135"/>
                    <a:pt x="38399" y="23858"/>
                    <a:pt x="38399" y="32152"/>
                  </a:cubicBezTo>
                  <a:cubicBezTo>
                    <a:pt x="38399" y="38266"/>
                    <a:pt x="35246" y="43527"/>
                    <a:pt x="30711" y="45846"/>
                  </a:cubicBezTo>
                  <a:lnTo>
                    <a:pt x="49774" y="45846"/>
                  </a:lnTo>
                  <a:cubicBezTo>
                    <a:pt x="42762" y="42019"/>
                    <a:pt x="37948" y="33739"/>
                    <a:pt x="37948" y="24157"/>
                  </a:cubicBezTo>
                  <a:cubicBezTo>
                    <a:pt x="37948" y="10815"/>
                    <a:pt x="47282" y="0"/>
                    <a:pt x="58796" y="0"/>
                  </a:cubicBez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667" name="Shape 1667"/>
            <p:cNvSpPr/>
            <p:nvPr/>
          </p:nvSpPr>
          <p:spPr>
            <a:xfrm>
              <a:off x="1714480" y="3857634"/>
              <a:ext cx="253500" cy="166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668" name="Shape 1668"/>
            <p:cNvSpPr/>
            <p:nvPr/>
          </p:nvSpPr>
          <p:spPr>
            <a:xfrm>
              <a:off x="2285984" y="3429006"/>
              <a:ext cx="241500" cy="2019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669" name="Shape 1669"/>
            <p:cNvSpPr/>
            <p:nvPr/>
          </p:nvSpPr>
          <p:spPr>
            <a:xfrm>
              <a:off x="785786" y="3571882"/>
              <a:ext cx="253500" cy="166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670" name="Shape 1670"/>
            <p:cNvSpPr/>
            <p:nvPr/>
          </p:nvSpPr>
          <p:spPr>
            <a:xfrm>
              <a:off x="1142976" y="3643320"/>
              <a:ext cx="257100" cy="221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439" y="26278"/>
                  </a:moveTo>
                  <a:cubicBezTo>
                    <a:pt x="22639" y="26278"/>
                    <a:pt x="20370" y="28908"/>
                    <a:pt x="20370" y="32152"/>
                  </a:cubicBezTo>
                  <a:cubicBezTo>
                    <a:pt x="20370" y="35396"/>
                    <a:pt x="22639" y="38026"/>
                    <a:pt x="25439" y="38026"/>
                  </a:cubicBezTo>
                  <a:cubicBezTo>
                    <a:pt x="28238" y="38026"/>
                    <a:pt x="30508" y="35396"/>
                    <a:pt x="30508" y="32152"/>
                  </a:cubicBezTo>
                  <a:cubicBezTo>
                    <a:pt x="30508" y="28908"/>
                    <a:pt x="28238" y="26278"/>
                    <a:pt x="25439" y="26278"/>
                  </a:cubicBezTo>
                  <a:close/>
                  <a:moveTo>
                    <a:pt x="58796" y="12078"/>
                  </a:moveTo>
                  <a:cubicBezTo>
                    <a:pt x="53039" y="12078"/>
                    <a:pt x="48372" y="17486"/>
                    <a:pt x="48372" y="24157"/>
                  </a:cubicBezTo>
                  <a:cubicBezTo>
                    <a:pt x="48372" y="30828"/>
                    <a:pt x="53039" y="36236"/>
                    <a:pt x="58796" y="36236"/>
                  </a:cubicBezTo>
                  <a:cubicBezTo>
                    <a:pt x="64553" y="36236"/>
                    <a:pt x="69220" y="30828"/>
                    <a:pt x="69220" y="24157"/>
                  </a:cubicBezTo>
                  <a:cubicBezTo>
                    <a:pt x="69220" y="17486"/>
                    <a:pt x="64553" y="12078"/>
                    <a:pt x="58796" y="12078"/>
                  </a:cubicBezTo>
                  <a:close/>
                  <a:moveTo>
                    <a:pt x="58796" y="0"/>
                  </a:moveTo>
                  <a:cubicBezTo>
                    <a:pt x="70310" y="0"/>
                    <a:pt x="79644" y="10815"/>
                    <a:pt x="79644" y="24157"/>
                  </a:cubicBezTo>
                  <a:cubicBezTo>
                    <a:pt x="79644" y="33739"/>
                    <a:pt x="74829" y="42019"/>
                    <a:pt x="67818" y="45846"/>
                  </a:cubicBezTo>
                  <a:lnTo>
                    <a:pt x="82063" y="45846"/>
                  </a:lnTo>
                  <a:cubicBezTo>
                    <a:pt x="87953" y="45846"/>
                    <a:pt x="92729" y="51379"/>
                    <a:pt x="92729" y="58205"/>
                  </a:cubicBezTo>
                  <a:lnTo>
                    <a:pt x="92729" y="63301"/>
                  </a:lnTo>
                  <a:lnTo>
                    <a:pt x="98373" y="63301"/>
                  </a:lnTo>
                  <a:cubicBezTo>
                    <a:pt x="99719" y="63301"/>
                    <a:pt x="100844" y="64392"/>
                    <a:pt x="101072" y="65867"/>
                  </a:cubicBezTo>
                  <a:lnTo>
                    <a:pt x="120000" y="47629"/>
                  </a:lnTo>
                  <a:lnTo>
                    <a:pt x="120000" y="118217"/>
                  </a:lnTo>
                  <a:lnTo>
                    <a:pt x="101072" y="99978"/>
                  </a:lnTo>
                  <a:cubicBezTo>
                    <a:pt x="100844" y="101453"/>
                    <a:pt x="99719" y="102544"/>
                    <a:pt x="98373" y="102544"/>
                  </a:cubicBezTo>
                  <a:lnTo>
                    <a:pt x="92729" y="102544"/>
                  </a:lnTo>
                  <a:lnTo>
                    <a:pt x="92729" y="107640"/>
                  </a:lnTo>
                  <a:cubicBezTo>
                    <a:pt x="92729" y="114466"/>
                    <a:pt x="87953" y="120000"/>
                    <a:pt x="82063" y="120000"/>
                  </a:cubicBezTo>
                  <a:lnTo>
                    <a:pt x="10665" y="120000"/>
                  </a:lnTo>
                  <a:cubicBezTo>
                    <a:pt x="4775" y="120000"/>
                    <a:pt x="0" y="114466"/>
                    <a:pt x="0" y="107640"/>
                  </a:cubicBezTo>
                  <a:lnTo>
                    <a:pt x="0" y="58205"/>
                  </a:lnTo>
                  <a:cubicBezTo>
                    <a:pt x="0" y="51379"/>
                    <a:pt x="4775" y="45846"/>
                    <a:pt x="10665" y="45846"/>
                  </a:cubicBezTo>
                  <a:lnTo>
                    <a:pt x="20167" y="45846"/>
                  </a:lnTo>
                  <a:cubicBezTo>
                    <a:pt x="15632" y="43527"/>
                    <a:pt x="12479" y="38266"/>
                    <a:pt x="12479" y="32152"/>
                  </a:cubicBezTo>
                  <a:cubicBezTo>
                    <a:pt x="12479" y="23858"/>
                    <a:pt x="18281" y="17135"/>
                    <a:pt x="25439" y="17135"/>
                  </a:cubicBezTo>
                  <a:cubicBezTo>
                    <a:pt x="32597" y="17135"/>
                    <a:pt x="38399" y="23858"/>
                    <a:pt x="38399" y="32152"/>
                  </a:cubicBezTo>
                  <a:cubicBezTo>
                    <a:pt x="38399" y="38266"/>
                    <a:pt x="35246" y="43527"/>
                    <a:pt x="30711" y="45846"/>
                  </a:cubicBezTo>
                  <a:lnTo>
                    <a:pt x="49774" y="45846"/>
                  </a:lnTo>
                  <a:cubicBezTo>
                    <a:pt x="42762" y="42019"/>
                    <a:pt x="37948" y="33739"/>
                    <a:pt x="37948" y="24157"/>
                  </a:cubicBezTo>
                  <a:cubicBezTo>
                    <a:pt x="37948" y="10815"/>
                    <a:pt x="47282" y="0"/>
                    <a:pt x="58796" y="0"/>
                  </a:cubicBezTo>
                  <a:close/>
                </a:path>
              </a:pathLst>
            </a:custGeom>
            <a:solidFill>
              <a:srgbClr val="660066">
                <a:alpha val="498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671" name="Shape 1671"/>
            <p:cNvSpPr/>
            <p:nvPr/>
          </p:nvSpPr>
          <p:spPr>
            <a:xfrm>
              <a:off x="1643042" y="3406981"/>
              <a:ext cx="2712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?</a:t>
              </a:r>
            </a:p>
          </p:txBody>
        </p:sp>
        <p:sp>
          <p:nvSpPr>
            <p:cNvPr id="1672" name="Shape 1672"/>
            <p:cNvSpPr/>
            <p:nvPr/>
          </p:nvSpPr>
          <p:spPr>
            <a:xfrm>
              <a:off x="1014624" y="3121229"/>
              <a:ext cx="2712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?</a:t>
              </a:r>
            </a:p>
          </p:txBody>
        </p:sp>
        <p:sp>
          <p:nvSpPr>
            <p:cNvPr id="1673" name="Shape 1673"/>
            <p:cNvSpPr/>
            <p:nvPr/>
          </p:nvSpPr>
          <p:spPr>
            <a:xfrm>
              <a:off x="500034" y="2357436"/>
              <a:ext cx="325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143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F497A"/>
                </a:buClr>
                <a:buSzPct val="100000"/>
                <a:buFont typeface="Arial"/>
                <a:buNone/>
              </a:pPr>
              <a:r>
                <a:rPr lang="en-US" sz="1800" b="1" i="0" u="none" strike="noStrike" cap="none">
                  <a:solidFill>
                    <a:srgbClr val="5F497A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?</a:t>
              </a:r>
            </a:p>
          </p:txBody>
        </p:sp>
        <p:sp>
          <p:nvSpPr>
            <p:cNvPr id="1674" name="Shape 1674"/>
            <p:cNvSpPr/>
            <p:nvPr/>
          </p:nvSpPr>
          <p:spPr>
            <a:xfrm>
              <a:off x="357158" y="2857502"/>
              <a:ext cx="1731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F497A"/>
                </a:buClr>
                <a:buSzPct val="1000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5F497A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?</a:t>
              </a:r>
            </a:p>
          </p:txBody>
        </p:sp>
        <p:sp>
          <p:nvSpPr>
            <p:cNvPr id="1675" name="Shape 1675"/>
            <p:cNvSpPr/>
            <p:nvPr/>
          </p:nvSpPr>
          <p:spPr>
            <a:xfrm>
              <a:off x="1571604" y="2928940"/>
              <a:ext cx="1731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F497A"/>
                </a:buClr>
                <a:buSzPct val="1000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5F497A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?</a:t>
              </a:r>
            </a:p>
          </p:txBody>
        </p:sp>
        <p:sp>
          <p:nvSpPr>
            <p:cNvPr id="1676" name="Shape 1676"/>
            <p:cNvSpPr/>
            <p:nvPr/>
          </p:nvSpPr>
          <p:spPr>
            <a:xfrm>
              <a:off x="2285984" y="3429006"/>
              <a:ext cx="1731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698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F497A"/>
                </a:buClr>
                <a:buSzPct val="100000"/>
                <a:buFont typeface="Arial"/>
                <a:buNone/>
              </a:pPr>
              <a:r>
                <a:rPr lang="en-US" sz="1100" b="1" i="0" u="none" strike="noStrike" cap="none">
                  <a:solidFill>
                    <a:srgbClr val="5F497A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?</a:t>
              </a:r>
            </a:p>
          </p:txBody>
        </p:sp>
        <p:sp>
          <p:nvSpPr>
            <p:cNvPr id="1677" name="Shape 1677"/>
            <p:cNvSpPr/>
            <p:nvPr/>
          </p:nvSpPr>
          <p:spPr>
            <a:xfrm>
              <a:off x="1176736" y="3667462"/>
              <a:ext cx="2520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698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1100" b="1" i="0" u="none" strike="noStrike" cap="none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?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2" name="Shape 1682"/>
          <p:cNvSpPr txBox="1">
            <a:spLocks noGrp="1"/>
          </p:cNvSpPr>
          <p:nvPr>
            <p:ph type="title"/>
          </p:nvPr>
        </p:nvSpPr>
        <p:spPr>
          <a:xfrm>
            <a:off x="539552" y="285734"/>
            <a:ext cx="8001000" cy="63699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3600" b="1" i="0" u="none" strike="noStrike" cap="none" dirty="0">
                <a:solidFill>
                  <a:srgbClr val="002060"/>
                </a:solidFill>
                <a:cs typeface="Arial"/>
                <a:sym typeface="Arial"/>
              </a:rPr>
              <a:t>儲存、檢索、數位化、歸檔，一次搞定</a:t>
            </a:r>
          </a:p>
        </p:txBody>
      </p:sp>
      <p:pic>
        <p:nvPicPr>
          <p:cNvPr id="1683" name="Shape 1683" descr="19304966_xxl.jpg"/>
          <p:cNvPicPr preferRelativeResize="0"/>
          <p:nvPr/>
        </p:nvPicPr>
        <p:blipFill rotWithShape="1">
          <a:blip r:embed="rId3">
            <a:alphaModFix/>
          </a:blip>
          <a:srcRect t="37782" r="10278" b="16034"/>
          <a:stretch/>
        </p:blipFill>
        <p:spPr>
          <a:xfrm>
            <a:off x="1746426" y="3040336"/>
            <a:ext cx="5489837" cy="1949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4" name="Shape 1684"/>
          <p:cNvPicPr preferRelativeResize="0"/>
          <p:nvPr/>
        </p:nvPicPr>
        <p:blipFill rotWithShape="1">
          <a:blip r:embed="rId4">
            <a:alphaModFix/>
          </a:blip>
          <a:srcRect l="5814" r="4313" b="4159"/>
          <a:stretch/>
        </p:blipFill>
        <p:spPr>
          <a:xfrm>
            <a:off x="7186222" y="1643056"/>
            <a:ext cx="1107075" cy="1071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5" name="Shape 168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19463" y="1220481"/>
            <a:ext cx="316800" cy="3168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686" name="Shape 1686"/>
          <p:cNvSpPr txBox="1"/>
          <p:nvPr/>
        </p:nvSpPr>
        <p:spPr>
          <a:xfrm>
            <a:off x="7260711" y="1218531"/>
            <a:ext cx="1597500" cy="54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2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400" b="1" i="0" u="none" strike="noStrike" cap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Qfiling</a:t>
            </a:r>
            <a:endParaRPr lang="en-US" sz="1400" b="1" i="0" u="none" strike="noStrike" cap="none"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7" name="Shape 1687"/>
          <p:cNvSpPr/>
          <p:nvPr/>
        </p:nvSpPr>
        <p:spPr>
          <a:xfrm>
            <a:off x="366703" y="2737803"/>
            <a:ext cx="2612100" cy="443100"/>
          </a:xfrm>
          <a:prstGeom prst="homePlate">
            <a:avLst>
              <a:gd name="adj" fmla="val 50000"/>
            </a:avLst>
          </a:prstGeom>
          <a:solidFill>
            <a:srgbClr val="00B0F0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688" name="Shape 1688"/>
          <p:cNvSpPr txBox="1"/>
          <p:nvPr/>
        </p:nvSpPr>
        <p:spPr>
          <a:xfrm>
            <a:off x="428597" y="2811629"/>
            <a:ext cx="1714500" cy="277200"/>
          </a:xfrm>
          <a:prstGeom prst="rect">
            <a:avLst/>
          </a:prstGeom>
          <a:noFill/>
          <a:ln>
            <a:noFill/>
          </a:ln>
        </p:spPr>
        <p:txBody>
          <a:bodyPr wrap="square" lIns="96000" tIns="48000" rIns="24000" bIns="48000" anchor="t" anchorCtr="0">
            <a:noAutofit/>
          </a:bodyPr>
          <a:lstStyle/>
          <a:p>
            <a:pPr marL="0" marR="0" lvl="0" indent="-2857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儲存與備份</a:t>
            </a:r>
          </a:p>
        </p:txBody>
      </p:sp>
      <p:sp>
        <p:nvSpPr>
          <p:cNvPr id="1689" name="Shape 1689"/>
          <p:cNvSpPr/>
          <p:nvPr/>
        </p:nvSpPr>
        <p:spPr>
          <a:xfrm>
            <a:off x="4512158" y="2714626"/>
            <a:ext cx="2418321" cy="443100"/>
          </a:xfrm>
          <a:prstGeom prst="chevron">
            <a:avLst>
              <a:gd name="adj" fmla="val 50000"/>
            </a:avLst>
          </a:prstGeom>
          <a:solidFill>
            <a:srgbClr val="1155CC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690" name="Shape 1690"/>
          <p:cNvSpPr/>
          <p:nvPr/>
        </p:nvSpPr>
        <p:spPr>
          <a:xfrm>
            <a:off x="6609127" y="2714626"/>
            <a:ext cx="1963308" cy="443100"/>
          </a:xfrm>
          <a:prstGeom prst="chevron">
            <a:avLst>
              <a:gd name="adj" fmla="val 50000"/>
            </a:avLst>
          </a:prstGeom>
          <a:solidFill>
            <a:srgbClr val="005493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691" name="Shape 1691"/>
          <p:cNvSpPr txBox="1"/>
          <p:nvPr/>
        </p:nvSpPr>
        <p:spPr>
          <a:xfrm>
            <a:off x="6552243" y="2839037"/>
            <a:ext cx="2020192" cy="240600"/>
          </a:xfrm>
          <a:prstGeom prst="rect">
            <a:avLst/>
          </a:prstGeom>
          <a:noFill/>
          <a:ln>
            <a:noFill/>
          </a:ln>
        </p:spPr>
        <p:txBody>
          <a:bodyPr wrap="square" lIns="72000" tIns="48000" rIns="24000" bIns="48000" anchor="ctr" anchorCtr="0">
            <a:noAutofit/>
          </a:bodyPr>
          <a:lstStyle/>
          <a:p>
            <a:pPr marL="0" marR="0" lvl="0" indent="-2857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智能歸檔</a:t>
            </a:r>
          </a:p>
        </p:txBody>
      </p:sp>
      <p:sp>
        <p:nvSpPr>
          <p:cNvPr id="1693" name="Shape 1693"/>
          <p:cNvSpPr txBox="1"/>
          <p:nvPr/>
        </p:nvSpPr>
        <p:spPr>
          <a:xfrm>
            <a:off x="976511" y="1205748"/>
            <a:ext cx="1587900" cy="297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2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400" b="1" i="0" u="none" strike="noStrike" cap="none">
                <a:solidFill>
                  <a:srgbClr val="EF8600"/>
                </a:solidFill>
                <a:latin typeface="Arial"/>
                <a:ea typeface="Arial"/>
                <a:cs typeface="Arial"/>
                <a:sym typeface="Arial"/>
              </a:rPr>
              <a:t>File Station  </a:t>
            </a:r>
          </a:p>
        </p:txBody>
      </p:sp>
      <p:pic>
        <p:nvPicPr>
          <p:cNvPr id="1694" name="Shape 169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3785" y="1139618"/>
            <a:ext cx="431676" cy="4316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95" name="Shape 1695" descr="圖片 2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28596" y="1500180"/>
            <a:ext cx="1651364" cy="1211744"/>
          </a:xfrm>
          <a:prstGeom prst="rect">
            <a:avLst/>
          </a:prstGeom>
          <a:noFill/>
          <a:ln>
            <a:noFill/>
          </a:ln>
        </p:spPr>
      </p:pic>
      <p:sp>
        <p:nvSpPr>
          <p:cNvPr id="1696" name="Shape 1696"/>
          <p:cNvSpPr txBox="1"/>
          <p:nvPr/>
        </p:nvSpPr>
        <p:spPr>
          <a:xfrm>
            <a:off x="2723520" y="1214428"/>
            <a:ext cx="1807800" cy="316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2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OCR Converter  </a:t>
            </a:r>
          </a:p>
        </p:txBody>
      </p:sp>
      <p:pic>
        <p:nvPicPr>
          <p:cNvPr id="1697" name="Shape 1697" descr="圖片 3.png"/>
          <p:cNvPicPr preferRelativeResize="0"/>
          <p:nvPr/>
        </p:nvPicPr>
        <p:blipFill rotWithShape="1">
          <a:blip r:embed="rId8">
            <a:alphaModFix/>
          </a:blip>
          <a:srcRect t="15990" b="6688"/>
          <a:stretch/>
        </p:blipFill>
        <p:spPr>
          <a:xfrm>
            <a:off x="2564411" y="1714494"/>
            <a:ext cx="1568101" cy="9979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" name="群組 36"/>
          <p:cNvGrpSpPr/>
          <p:nvPr/>
        </p:nvGrpSpPr>
        <p:grpSpPr>
          <a:xfrm>
            <a:off x="4936272" y="1145559"/>
            <a:ext cx="1432162" cy="1672637"/>
            <a:chOff x="5648260" y="1145559"/>
            <a:chExt cx="1432162" cy="1672637"/>
          </a:xfrm>
        </p:grpSpPr>
        <p:sp>
          <p:nvSpPr>
            <p:cNvPr id="1698" name="Shape 1698"/>
            <p:cNvSpPr txBox="1"/>
            <p:nvPr/>
          </p:nvSpPr>
          <p:spPr>
            <a:xfrm>
              <a:off x="6008822" y="1219241"/>
              <a:ext cx="1071600" cy="352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222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6AA84F"/>
                  </a:solidFill>
                  <a:latin typeface="Arial"/>
                  <a:ea typeface="Arial"/>
                  <a:cs typeface="Arial"/>
                  <a:sym typeface="Arial"/>
                </a:rPr>
                <a:t>Qsirch  </a:t>
              </a:r>
            </a:p>
          </p:txBody>
        </p:sp>
        <p:pic>
          <p:nvPicPr>
            <p:cNvPr id="1699" name="Shape 1699"/>
            <p:cNvPicPr preferRelativeResize="0"/>
            <p:nvPr/>
          </p:nvPicPr>
          <p:blipFill rotWithShape="1">
            <a:blip r:embed="rId9">
              <a:alphaModFix/>
            </a:blip>
            <a:srcRect l="71890" t="12049" b="10807"/>
            <a:stretch/>
          </p:blipFill>
          <p:spPr>
            <a:xfrm>
              <a:off x="5648260" y="1145559"/>
              <a:ext cx="432000" cy="4320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700" name="Shape 1700" descr="圖片 4.png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5719698" y="1785932"/>
              <a:ext cx="1309598" cy="103226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01" name="Shape 1701"/>
          <p:cNvSpPr/>
          <p:nvPr/>
        </p:nvSpPr>
        <p:spPr>
          <a:xfrm>
            <a:off x="2209981" y="2726973"/>
            <a:ext cx="2586662" cy="443100"/>
          </a:xfrm>
          <a:prstGeom prst="chevron">
            <a:avLst>
              <a:gd name="adj" fmla="val 50000"/>
            </a:avLst>
          </a:prstGeom>
          <a:solidFill>
            <a:srgbClr val="4A86E8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702" name="Shape 1702"/>
          <p:cNvSpPr txBox="1"/>
          <p:nvPr/>
        </p:nvSpPr>
        <p:spPr>
          <a:xfrm>
            <a:off x="4930591" y="2776829"/>
            <a:ext cx="1755600" cy="312000"/>
          </a:xfrm>
          <a:prstGeom prst="rect">
            <a:avLst/>
          </a:prstGeom>
          <a:noFill/>
          <a:ln>
            <a:noFill/>
          </a:ln>
        </p:spPr>
        <p:txBody>
          <a:bodyPr wrap="square" lIns="72000" tIns="48000" rIns="24000" bIns="48000" anchor="t" anchorCtr="0">
            <a:noAutofit/>
          </a:bodyPr>
          <a:lstStyle/>
          <a:p>
            <a:pPr marL="0" marR="0" lvl="0" indent="-2857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全文檢索</a:t>
            </a:r>
          </a:p>
        </p:txBody>
      </p:sp>
      <p:pic>
        <p:nvPicPr>
          <p:cNvPr id="1707" name="Shape 170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391243" y="1182946"/>
            <a:ext cx="316389" cy="31638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1708" name="Shape 1708"/>
          <p:cNvCxnSpPr/>
          <p:nvPr/>
        </p:nvCxnSpPr>
        <p:spPr>
          <a:xfrm rot="5400000">
            <a:off x="1429534" y="1928884"/>
            <a:ext cx="1571700" cy="1500"/>
          </a:xfrm>
          <a:prstGeom prst="straightConnector1">
            <a:avLst/>
          </a:prstGeom>
          <a:noFill/>
          <a:ln w="9525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09" name="Shape 1709"/>
          <p:cNvCxnSpPr/>
          <p:nvPr/>
        </p:nvCxnSpPr>
        <p:spPr>
          <a:xfrm rot="5400000">
            <a:off x="3804721" y="1928884"/>
            <a:ext cx="1571700" cy="1500"/>
          </a:xfrm>
          <a:prstGeom prst="straightConnector1">
            <a:avLst/>
          </a:prstGeom>
          <a:noFill/>
          <a:ln w="9525" cap="flat" cmpd="sng">
            <a:solidFill>
              <a:srgbClr val="538CD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10" name="Shape 1710"/>
          <p:cNvCxnSpPr/>
          <p:nvPr/>
        </p:nvCxnSpPr>
        <p:spPr>
          <a:xfrm rot="5400000">
            <a:off x="5824027" y="1928884"/>
            <a:ext cx="1571700" cy="1500"/>
          </a:xfrm>
          <a:prstGeom prst="straightConnector1">
            <a:avLst/>
          </a:prstGeom>
          <a:noFill/>
          <a:ln w="9525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文字方塊 2"/>
          <p:cNvSpPr txBox="1"/>
          <p:nvPr/>
        </p:nvSpPr>
        <p:spPr>
          <a:xfrm>
            <a:off x="2604087" y="3837069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33" name="Shape 1708"/>
          <p:cNvGrpSpPr/>
          <p:nvPr/>
        </p:nvGrpSpPr>
        <p:grpSpPr>
          <a:xfrm>
            <a:off x="2216134" y="3262064"/>
            <a:ext cx="3502174" cy="434749"/>
            <a:chOff x="3908606" y="3489830"/>
            <a:chExt cx="3502174" cy="434749"/>
          </a:xfrm>
        </p:grpSpPr>
        <p:pic>
          <p:nvPicPr>
            <p:cNvPr id="34" name="Shape 1709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3908606" y="3489830"/>
              <a:ext cx="431675" cy="42435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" name="Shape 1710"/>
            <p:cNvSpPr txBox="1"/>
            <p:nvPr/>
          </p:nvSpPr>
          <p:spPr>
            <a:xfrm>
              <a:off x="4285380" y="3572079"/>
              <a:ext cx="3125400" cy="352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rPr lang="en-US" b="1" dirty="0" err="1">
                  <a:solidFill>
                    <a:schemeClr val="accent6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啟用OCR，Qsirch也能搜尋圖片內文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36" name="Shape 171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291321" y="2742550"/>
            <a:ext cx="744379" cy="431625"/>
          </a:xfrm>
          <a:prstGeom prst="rect">
            <a:avLst/>
          </a:prstGeom>
          <a:noFill/>
          <a:ln>
            <a:noFill/>
          </a:ln>
        </p:spPr>
      </p:pic>
      <p:sp>
        <p:nvSpPr>
          <p:cNvPr id="1692" name="Shape 1692"/>
          <p:cNvSpPr txBox="1"/>
          <p:nvPr/>
        </p:nvSpPr>
        <p:spPr>
          <a:xfrm>
            <a:off x="2417843" y="2786102"/>
            <a:ext cx="1956574" cy="312001"/>
          </a:xfrm>
          <a:prstGeom prst="rect">
            <a:avLst/>
          </a:prstGeom>
          <a:noFill/>
          <a:ln>
            <a:noFill/>
          </a:ln>
        </p:spPr>
        <p:txBody>
          <a:bodyPr wrap="square" lIns="72000" tIns="48000" rIns="24000" bIns="48000" anchor="t" anchorCtr="0">
            <a:noAutofit/>
          </a:bodyPr>
          <a:lstStyle/>
          <a:p>
            <a:pPr marL="0" marR="0" lvl="0" indent="-285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檔案數位化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5" name="Shape 1715" descr="https://lh3.googleusercontent.com/HjhUN9o0ZxYnW0YQ4Wy1OwVH3OmS_FDOBI0VVnp2fYqff58kk0y8leHCRPiGJSMgtNdc4wRAes8wb4hGeDqGR6ZIqOHp9VyTG43x1Tk-xcP47Ub4shg2YoIek0ljykkB3KXaNDKGXB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442083" y="871121"/>
            <a:ext cx="63581" cy="790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17" name="Shape 1717"/>
          <p:cNvGrpSpPr/>
          <p:nvPr/>
        </p:nvGrpSpPr>
        <p:grpSpPr>
          <a:xfrm>
            <a:off x="4836729" y="1347614"/>
            <a:ext cx="2065276" cy="1329556"/>
            <a:chOff x="161272" y="1054922"/>
            <a:chExt cx="2814372" cy="1933848"/>
          </a:xfrm>
        </p:grpSpPr>
        <p:sp>
          <p:nvSpPr>
            <p:cNvPr id="1718" name="Shape 1718"/>
            <p:cNvSpPr/>
            <p:nvPr/>
          </p:nvSpPr>
          <p:spPr>
            <a:xfrm>
              <a:off x="161272" y="1054922"/>
              <a:ext cx="2814372" cy="1933848"/>
            </a:xfrm>
            <a:prstGeom prst="cloud">
              <a:avLst/>
            </a:prstGeom>
            <a:solidFill>
              <a:schemeClr val="lt1"/>
            </a:solidFill>
            <a:ln w="25400" cap="flat" cmpd="sng">
              <a:solidFill>
                <a:srgbClr val="DAE5F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19" name="Shape 1719" descr="https://lh4.googleusercontent.com/F6S73H5UpTnWB50xRXvEdYTWUfBwNEEMogG6uVMTaBkUlZDPTw42uGivNL9NIutX6_pU5m_d0Wapsz-ChDfIWn0AYUCBv7e24YqBYC7jz3yq7Lj9N2OmEhHLdyMfmmmTHqRn8r5YAMo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53020" y="1447426"/>
              <a:ext cx="501689" cy="3991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0" name="Shape 1720" descr="https://lh5.googleusercontent.com/x3K8hoe3I-3iSNimuXJZlsaI-wU2S4Ke2fwMvoEML1Hca3BOImJJWaGojFe-dVA1AYDyqdiuFfioA2dQN5yTRcxJ6Bu57FRAXkpbCqmNza8oLlbrBGdQY5TTRCImPoEyiO7wYPbFFpY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020378" y="1978254"/>
              <a:ext cx="935498" cy="6298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1" name="Shape 1721" descr="https://lh3.googleusercontent.com/HjhUN9o0ZxYnW0YQ4Wy1OwVH3OmS_FDOBI0VVnp2fYqff58kk0y8leHCRPiGJSMgtNdc4wRAes8wb4hGeDqGR6ZIqOHp9VyTG43x1Tk-xcP47Ub4shg2YoIek0ljykkB3KXaNDKGXBA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771837" y="1267162"/>
              <a:ext cx="591164" cy="73504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22" name="Shape 1722"/>
          <p:cNvGrpSpPr/>
          <p:nvPr/>
        </p:nvGrpSpPr>
        <p:grpSpPr>
          <a:xfrm>
            <a:off x="6960953" y="2139703"/>
            <a:ext cx="1827602" cy="1277800"/>
            <a:chOff x="5963215" y="1721699"/>
            <a:chExt cx="2041524" cy="1464696"/>
          </a:xfrm>
        </p:grpSpPr>
        <p:sp>
          <p:nvSpPr>
            <p:cNvPr id="1723" name="Shape 1723"/>
            <p:cNvSpPr/>
            <p:nvPr/>
          </p:nvSpPr>
          <p:spPr>
            <a:xfrm>
              <a:off x="5963215" y="1721699"/>
              <a:ext cx="2041524" cy="1464696"/>
            </a:xfrm>
            <a:prstGeom prst="cloud">
              <a:avLst/>
            </a:prstGeom>
            <a:solidFill>
              <a:schemeClr val="lt1"/>
            </a:solidFill>
            <a:ln w="25400" cap="flat" cmpd="sng">
              <a:solidFill>
                <a:srgbClr val="DAE5F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24" name="Shape 1724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-3916647">
              <a:off x="6289031" y="2211905"/>
              <a:ext cx="705560" cy="3868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5" name="Shape 1725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991767">
              <a:off x="7224652" y="1939953"/>
              <a:ext cx="403609" cy="54032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27" name="Shape 1727"/>
          <p:cNvSpPr/>
          <p:nvPr/>
        </p:nvSpPr>
        <p:spPr>
          <a:xfrm>
            <a:off x="2627784" y="1130575"/>
            <a:ext cx="1152000" cy="8424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8" name="Shape 1728"/>
          <p:cNvSpPr/>
          <p:nvPr/>
        </p:nvSpPr>
        <p:spPr>
          <a:xfrm>
            <a:off x="285719" y="1219183"/>
            <a:ext cx="3145500" cy="548700"/>
          </a:xfrm>
          <a:prstGeom prst="roundRect">
            <a:avLst>
              <a:gd name="adj" fmla="val 16667"/>
            </a:avLst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55555"/>
              <a:buFont typeface="Nunito"/>
              <a:buNone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10</a:t>
            </a:r>
            <a:r>
              <a:rPr lang="en-US" sz="18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:</a:t>
            </a:r>
            <a:r>
              <a:rPr lang="en-US" sz="18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00</a:t>
            </a:r>
            <a:r>
              <a:rPr lang="en-US" sz="18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~12:00  </a:t>
            </a:r>
            <a:r>
              <a:rPr lang="en-US" sz="1800" dirty="0">
                <a:solidFill>
                  <a:schemeClr val="lt1"/>
                </a:solidFill>
                <a:latin typeface="微軟正黑體"/>
                <a:ea typeface="微軟正黑體"/>
                <a:cs typeface="微軟正黑體"/>
                <a:sym typeface="Nunito"/>
              </a:rPr>
              <a:t>例行公事</a:t>
            </a:r>
          </a:p>
        </p:txBody>
      </p:sp>
      <p:pic>
        <p:nvPicPr>
          <p:cNvPr id="1729" name="Shape 1729" descr="NAS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67168" y="3210699"/>
            <a:ext cx="1031763" cy="796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0" name="Shape 1730" descr="NAS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767700" y="2850125"/>
            <a:ext cx="467302" cy="3605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82843" y="285734"/>
            <a:ext cx="7421355" cy="655475"/>
          </a:xfrm>
        </p:spPr>
        <p:txBody>
          <a:bodyPr/>
          <a:lstStyle/>
          <a:p>
            <a:pPr lvl="0"/>
            <a:r>
              <a:rPr lang="zh-TW" altLang="en-US" dirty="0" smtClean="0"/>
              <a:t>如何同時管理多個空間與裝置 </a:t>
            </a:r>
            <a:r>
              <a:rPr lang="en-US" altLang="zh-TW" dirty="0" smtClean="0"/>
              <a:t>?</a:t>
            </a:r>
            <a:endParaRPr kumimoji="1" lang="zh-TW" altLang="en-US" dirty="0"/>
          </a:p>
        </p:txBody>
      </p:sp>
      <p:pic>
        <p:nvPicPr>
          <p:cNvPr id="1716" name="Shape 171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748586" y="1187125"/>
            <a:ext cx="3365266" cy="393360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85719" y="421165"/>
            <a:ext cx="11170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狀況一</a:t>
            </a:r>
            <a:endParaRPr lang="zh-TW" altLang="en-US" sz="20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813"/>
          <p:cNvSpPr/>
          <p:nvPr/>
        </p:nvSpPr>
        <p:spPr>
          <a:xfrm>
            <a:off x="405222" y="2000246"/>
            <a:ext cx="2714700" cy="1857300"/>
          </a:xfrm>
          <a:prstGeom prst="roundRect">
            <a:avLst>
              <a:gd name="adj" fmla="val 7476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hape 814"/>
          <p:cNvSpPr/>
          <p:nvPr/>
        </p:nvSpPr>
        <p:spPr>
          <a:xfrm>
            <a:off x="548098" y="3071817"/>
            <a:ext cx="2428800" cy="642900"/>
          </a:xfrm>
          <a:prstGeom prst="roundRect">
            <a:avLst>
              <a:gd name="adj" fmla="val 7476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hape 815"/>
          <p:cNvSpPr/>
          <p:nvPr/>
        </p:nvSpPr>
        <p:spPr>
          <a:xfrm>
            <a:off x="428972" y="428610"/>
            <a:ext cx="2000400" cy="5715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816"/>
          <p:cNvSpPr txBox="1">
            <a:spLocks noGrp="1"/>
          </p:cNvSpPr>
          <p:nvPr>
            <p:ph type="title"/>
          </p:nvPr>
        </p:nvSpPr>
        <p:spPr>
          <a:xfrm>
            <a:off x="1691850" y="358225"/>
            <a:ext cx="6715500" cy="72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en-US" dirty="0">
                <a:cs typeface="Arial"/>
                <a:sym typeface="Arial"/>
              </a:rPr>
              <a:t>對手自家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EXT4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v.s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Btrfs</a:t>
            </a:r>
            <a:endParaRPr lang="en-US" sz="36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817"/>
          <p:cNvSpPr txBox="1">
            <a:spLocks/>
          </p:cNvSpPr>
          <p:nvPr/>
        </p:nvSpPr>
        <p:spPr>
          <a:xfrm>
            <a:off x="405034" y="1151909"/>
            <a:ext cx="8332200" cy="331016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2032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33333"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DS118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1GB, EXT4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) 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        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DS3018xs (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8GB,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Btrfs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)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818"/>
          <p:cNvSpPr txBox="1"/>
          <p:nvPr/>
        </p:nvSpPr>
        <p:spPr>
          <a:xfrm>
            <a:off x="619536" y="2643188"/>
            <a:ext cx="1000200" cy="42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52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2400" b="1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2400" b="1" dirty="0" smtClean="0">
                <a:solidFill>
                  <a:schemeClr val="lt1"/>
                </a:solidFill>
              </a:rPr>
              <a:t>99</a:t>
            </a:r>
            <a:r>
              <a:rPr lang="en-US" sz="1400" b="1" i="0" u="none" strike="noStrike" cap="none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秒</a:t>
            </a:r>
            <a:endParaRPr lang="en-US" sz="14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9" name="Shape 819"/>
          <p:cNvSpPr/>
          <p:nvPr/>
        </p:nvSpPr>
        <p:spPr>
          <a:xfrm>
            <a:off x="605175" y="428600"/>
            <a:ext cx="17859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3200" b="1" i="0" u="none" strike="noStrike" cap="none" dirty="0" err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效能</a:t>
            </a:r>
            <a:r>
              <a:rPr lang="en-US" sz="3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PK </a:t>
            </a:r>
          </a:p>
        </p:txBody>
      </p:sp>
      <p:sp>
        <p:nvSpPr>
          <p:cNvPr id="10" name="Shape 820"/>
          <p:cNvSpPr/>
          <p:nvPr/>
        </p:nvSpPr>
        <p:spPr>
          <a:xfrm>
            <a:off x="332844" y="4036511"/>
            <a:ext cx="3071700" cy="60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164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28571"/>
              <a:buFont typeface="Arial"/>
              <a:buNone/>
            </a:pPr>
            <a:r>
              <a:rPr lang="en-US" sz="10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測試來源</a:t>
            </a:r>
            <a:r>
              <a:rPr lang="en-US" sz="1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NAS PK World in </a:t>
            </a:r>
            <a:r>
              <a:rPr lang="en-US" sz="1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Youtube</a:t>
            </a:r>
            <a:r>
              <a:rPr lang="en-US"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2"/>
              </a:rPr>
              <a:t>https://youtu.be/kHyDbu1Tm4g</a:t>
            </a:r>
          </a:p>
        </p:txBody>
      </p:sp>
      <p:sp>
        <p:nvSpPr>
          <p:cNvPr id="11" name="Shape 821"/>
          <p:cNvSpPr/>
          <p:nvPr/>
        </p:nvSpPr>
        <p:spPr>
          <a:xfrm>
            <a:off x="405222" y="2357436"/>
            <a:ext cx="1285800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600" b="1">
                <a:solidFill>
                  <a:schemeClr val="lt1"/>
                </a:solidFill>
              </a:rPr>
              <a:t>DS118</a:t>
            </a:r>
            <a:r>
              <a:rPr lang="en-US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12" name="Shape 822"/>
          <p:cNvSpPr/>
          <p:nvPr/>
        </p:nvSpPr>
        <p:spPr>
          <a:xfrm>
            <a:off x="1905420" y="2357436"/>
            <a:ext cx="1227600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DS3018xs</a:t>
            </a:r>
          </a:p>
        </p:txBody>
      </p:sp>
      <p:sp>
        <p:nvSpPr>
          <p:cNvPr id="13" name="Shape 823"/>
          <p:cNvSpPr txBox="1"/>
          <p:nvPr/>
        </p:nvSpPr>
        <p:spPr>
          <a:xfrm>
            <a:off x="1976858" y="2643188"/>
            <a:ext cx="1071600" cy="43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177800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en-US" sz="2800" b="1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800" b="1" dirty="0" smtClean="0">
                <a:solidFill>
                  <a:schemeClr val="lt1"/>
                </a:solidFill>
              </a:rPr>
              <a:t>65</a:t>
            </a:r>
            <a:r>
              <a:rPr lang="en-US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秒</a:t>
            </a:r>
            <a:endParaRPr lang="en-US" sz="14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Shape 824"/>
          <p:cNvSpPr/>
          <p:nvPr/>
        </p:nvSpPr>
        <p:spPr>
          <a:xfrm>
            <a:off x="619536" y="3071816"/>
            <a:ext cx="2286000" cy="72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7142"/>
              <a:buFont typeface="Arial"/>
              <a:buNone/>
            </a:pPr>
            <a:r>
              <a:rPr lang="en-US" b="1" dirty="0">
                <a:solidFill>
                  <a:srgbClr val="FF0000"/>
                </a:solidFill>
              </a:rPr>
              <a:t>EXT4</a:t>
            </a:r>
            <a:r>
              <a:rPr 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快了</a:t>
            </a:r>
            <a:r>
              <a:rPr lang="en-US" sz="1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+mj-lt"/>
                <a:ea typeface="微軟正黑體" pitchFamily="34" charset="-120"/>
              </a:rPr>
              <a:t>33</a:t>
            </a:r>
            <a:r>
              <a:rPr lang="en-US" sz="3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lang="en-US" sz="1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" name="Shape 825"/>
          <p:cNvCxnSpPr/>
          <p:nvPr/>
        </p:nvCxnSpPr>
        <p:spPr>
          <a:xfrm rot="5400000">
            <a:off x="1499419" y="2728662"/>
            <a:ext cx="501000" cy="15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Shape 826"/>
          <p:cNvSpPr/>
          <p:nvPr/>
        </p:nvSpPr>
        <p:spPr>
          <a:xfrm>
            <a:off x="548098" y="2059550"/>
            <a:ext cx="2428800" cy="36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28571"/>
              <a:buFont typeface="Arial"/>
              <a:buNone/>
            </a:pPr>
            <a:r>
              <a:rPr lang="en-US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3000 個檔案複製</a:t>
            </a:r>
            <a:r>
              <a:rPr lang="en-US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花費時間</a:t>
            </a:r>
          </a:p>
        </p:txBody>
      </p:sp>
      <p:pic>
        <p:nvPicPr>
          <p:cNvPr id="17" name="Shape 8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64025" y="2000246"/>
            <a:ext cx="5701849" cy="2984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圖片 17" descr="公有雲VS私有雲-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7391" y="964485"/>
            <a:ext cx="777015" cy="7539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5" name="Shape 17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lang="en-US" sz="3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File Station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所有檔案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一覽無遺</a:t>
            </a:r>
            <a:endParaRPr lang="en-US" sz="3600" b="1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pic>
        <p:nvPicPr>
          <p:cNvPr id="1736" name="Shape 1736"/>
          <p:cNvPicPr preferRelativeResize="0"/>
          <p:nvPr/>
        </p:nvPicPr>
        <p:blipFill rotWithShape="1">
          <a:blip r:embed="rId3">
            <a:alphaModFix/>
          </a:blip>
          <a:srcRect t="3199" b="5384"/>
          <a:stretch/>
        </p:blipFill>
        <p:spPr>
          <a:xfrm>
            <a:off x="903707" y="1398540"/>
            <a:ext cx="7779633" cy="3376641"/>
          </a:xfrm>
          <a:prstGeom prst="rect">
            <a:avLst/>
          </a:prstGeom>
          <a:noFill/>
          <a:ln>
            <a:noFill/>
          </a:ln>
        </p:spPr>
      </p:pic>
      <p:sp>
        <p:nvSpPr>
          <p:cNvPr id="1737" name="Shape 1737"/>
          <p:cNvSpPr/>
          <p:nvPr/>
        </p:nvSpPr>
        <p:spPr>
          <a:xfrm>
            <a:off x="5643570" y="3786196"/>
            <a:ext cx="1500300" cy="928800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738" name="Shape 1738"/>
          <p:cNvSpPr/>
          <p:nvPr/>
        </p:nvSpPr>
        <p:spPr>
          <a:xfrm>
            <a:off x="115450" y="1165700"/>
            <a:ext cx="4350300" cy="537900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9" name="Shape 1739"/>
          <p:cNvSpPr txBox="1"/>
          <p:nvPr/>
        </p:nvSpPr>
        <p:spPr>
          <a:xfrm>
            <a:off x="24840" y="2798521"/>
            <a:ext cx="992400" cy="230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428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900" b="0" i="0" u="none" strike="noStrike" cap="none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SD記憶卡</a:t>
            </a:r>
          </a:p>
        </p:txBody>
      </p:sp>
      <p:sp>
        <p:nvSpPr>
          <p:cNvPr id="1740" name="Shape 1740"/>
          <p:cNvSpPr/>
          <p:nvPr/>
        </p:nvSpPr>
        <p:spPr>
          <a:xfrm>
            <a:off x="6462461" y="3742600"/>
            <a:ext cx="1072500" cy="3255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 w="254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22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新支援</a:t>
            </a:r>
          </a:p>
        </p:txBody>
      </p:sp>
      <p:sp>
        <p:nvSpPr>
          <p:cNvPr id="1741" name="Shape 1741"/>
          <p:cNvSpPr/>
          <p:nvPr/>
        </p:nvSpPr>
        <p:spPr>
          <a:xfrm>
            <a:off x="214275" y="1703600"/>
            <a:ext cx="4824300" cy="271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1742" name="Shape 1742"/>
          <p:cNvPicPr preferRelativeResize="0"/>
          <p:nvPr/>
        </p:nvPicPr>
        <p:blipFill rotWithShape="1">
          <a:blip r:embed="rId4">
            <a:alphaModFix/>
          </a:blip>
          <a:srcRect b="8917"/>
          <a:stretch/>
        </p:blipFill>
        <p:spPr>
          <a:xfrm>
            <a:off x="0" y="1214428"/>
            <a:ext cx="4947004" cy="3285409"/>
          </a:xfrm>
          <a:prstGeom prst="rect">
            <a:avLst/>
          </a:prstGeom>
          <a:noFill/>
          <a:ln>
            <a:noFill/>
          </a:ln>
        </p:spPr>
      </p:pic>
      <p:sp>
        <p:nvSpPr>
          <p:cNvPr id="1743" name="Shape 1743"/>
          <p:cNvSpPr txBox="1"/>
          <p:nvPr/>
        </p:nvSpPr>
        <p:spPr>
          <a:xfrm>
            <a:off x="285720" y="4379266"/>
            <a:ext cx="4071900" cy="407100"/>
          </a:xfrm>
          <a:prstGeom prst="rect">
            <a:avLst/>
          </a:prstGeom>
          <a:solidFill>
            <a:srgbClr val="FF9900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11111"/>
              <a:buFont typeface="Arial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一個介面 輕鬆讀取</a:t>
            </a:r>
          </a:p>
        </p:txBody>
      </p:sp>
      <p:grpSp>
        <p:nvGrpSpPr>
          <p:cNvPr id="1744" name="Shape 1744"/>
          <p:cNvGrpSpPr/>
          <p:nvPr/>
        </p:nvGrpSpPr>
        <p:grpSpPr>
          <a:xfrm>
            <a:off x="7366321" y="1324096"/>
            <a:ext cx="1615678" cy="493146"/>
            <a:chOff x="7132496" y="1226033"/>
            <a:chExt cx="1615678" cy="493146"/>
          </a:xfrm>
        </p:grpSpPr>
        <p:grpSp>
          <p:nvGrpSpPr>
            <p:cNvPr id="1745" name="Shape 1745"/>
            <p:cNvGrpSpPr/>
            <p:nvPr/>
          </p:nvGrpSpPr>
          <p:grpSpPr>
            <a:xfrm rot="10313135">
              <a:off x="7132496" y="1226033"/>
              <a:ext cx="1615678" cy="493146"/>
              <a:chOff x="3960472" y="1092651"/>
              <a:chExt cx="1736890" cy="493137"/>
            </a:xfrm>
          </p:grpSpPr>
          <p:sp>
            <p:nvSpPr>
              <p:cNvPr id="1746" name="Shape 1746"/>
              <p:cNvSpPr/>
              <p:nvPr/>
            </p:nvSpPr>
            <p:spPr>
              <a:xfrm>
                <a:off x="4132862" y="1092651"/>
                <a:ext cx="1564500" cy="362700"/>
              </a:xfrm>
              <a:prstGeom prst="homePlate">
                <a:avLst>
                  <a:gd name="adj" fmla="val 50000"/>
                </a:avLst>
              </a:prstGeom>
              <a:solidFill>
                <a:srgbClr val="1155CC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marR="0" lvl="0" indent="-88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sym typeface="Arial"/>
                </a:endParaRPr>
              </a:p>
            </p:txBody>
          </p:sp>
          <p:sp>
            <p:nvSpPr>
              <p:cNvPr id="1747" name="Shape 1747"/>
              <p:cNvSpPr txBox="1"/>
              <p:nvPr/>
            </p:nvSpPr>
            <p:spPr>
              <a:xfrm>
                <a:off x="3960472" y="1183488"/>
                <a:ext cx="1601700" cy="402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marR="0" lvl="0" indent="-76200" algn="ctr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Arial"/>
                  <a:buNone/>
                </a:pPr>
                <a:endParaRPr sz="1200" b="0" i="0" u="none" strike="noStrike" cap="none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endParaRPr>
              </a:p>
            </p:txBody>
          </p:sp>
        </p:grpSp>
        <p:sp>
          <p:nvSpPr>
            <p:cNvPr id="1748" name="Shape 1748"/>
            <p:cNvSpPr txBox="1"/>
            <p:nvPr/>
          </p:nvSpPr>
          <p:spPr>
            <a:xfrm rot="21131197">
              <a:off x="7263955" y="1394135"/>
              <a:ext cx="1396868" cy="2783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7620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1200" b="1" i="0" u="none" strike="noStrike" cap="none" dirty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8 種雲端掛載服務</a:t>
              </a:r>
            </a:p>
          </p:txBody>
        </p:sp>
      </p:grpSp>
      <p:grpSp>
        <p:nvGrpSpPr>
          <p:cNvPr id="1749" name="Shape 1749"/>
          <p:cNvGrpSpPr/>
          <p:nvPr/>
        </p:nvGrpSpPr>
        <p:grpSpPr>
          <a:xfrm>
            <a:off x="6577978" y="2715228"/>
            <a:ext cx="1311494" cy="382831"/>
            <a:chOff x="6439710" y="2631286"/>
            <a:chExt cx="1311494" cy="382831"/>
          </a:xfrm>
        </p:grpSpPr>
        <p:sp>
          <p:nvSpPr>
            <p:cNvPr id="1750" name="Shape 1750"/>
            <p:cNvSpPr/>
            <p:nvPr/>
          </p:nvSpPr>
          <p:spPr>
            <a:xfrm rot="731618">
              <a:off x="6488517" y="2651359"/>
              <a:ext cx="1262687" cy="362758"/>
            </a:xfrm>
            <a:prstGeom prst="homePlate">
              <a:avLst>
                <a:gd name="adj" fmla="val 50000"/>
              </a:avLst>
            </a:prstGeom>
            <a:solidFill>
              <a:srgbClr val="1155C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751" name="Shape 1751"/>
            <p:cNvSpPr txBox="1"/>
            <p:nvPr/>
          </p:nvSpPr>
          <p:spPr>
            <a:xfrm rot="716143">
              <a:off x="6439710" y="2631286"/>
              <a:ext cx="1260553" cy="32402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7620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1200" b="1" i="0" u="none" strike="noStrike" cap="none" dirty="0" err="1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遠端NAS連線</a:t>
              </a:r>
              <a:endParaRPr lang="en-US" sz="12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</p:grpSp>
      <p:grpSp>
        <p:nvGrpSpPr>
          <p:cNvPr id="1752" name="Shape 1752"/>
          <p:cNvGrpSpPr/>
          <p:nvPr/>
        </p:nvGrpSpPr>
        <p:grpSpPr>
          <a:xfrm>
            <a:off x="3866187" y="4032570"/>
            <a:ext cx="1417473" cy="362758"/>
            <a:chOff x="6333731" y="2651359"/>
            <a:chExt cx="1417473" cy="362758"/>
          </a:xfrm>
        </p:grpSpPr>
        <p:sp>
          <p:nvSpPr>
            <p:cNvPr id="1753" name="Shape 1753"/>
            <p:cNvSpPr/>
            <p:nvPr/>
          </p:nvSpPr>
          <p:spPr>
            <a:xfrm rot="731618">
              <a:off x="6488517" y="2651359"/>
              <a:ext cx="1262687" cy="362758"/>
            </a:xfrm>
            <a:prstGeom prst="homePlate">
              <a:avLst>
                <a:gd name="adj" fmla="val 50000"/>
              </a:avLst>
            </a:prstGeom>
            <a:solidFill>
              <a:srgbClr val="1155C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754" name="Shape 1754"/>
            <p:cNvSpPr txBox="1"/>
            <p:nvPr/>
          </p:nvSpPr>
          <p:spPr>
            <a:xfrm rot="716029">
              <a:off x="6333731" y="2655635"/>
              <a:ext cx="1372463" cy="27836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7620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1200" b="1" i="0" u="none" strike="noStrike" cap="none" dirty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4種外接裝置</a:t>
              </a:r>
            </a:p>
          </p:txBody>
        </p:sp>
      </p:grpSp>
      <p:pic>
        <p:nvPicPr>
          <p:cNvPr id="1755" name="Shape 175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408" y="142858"/>
            <a:ext cx="926158" cy="92615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0" name="Shape 1760"/>
          <p:cNvSpPr/>
          <p:nvPr/>
        </p:nvSpPr>
        <p:spPr>
          <a:xfrm>
            <a:off x="179512" y="1347614"/>
            <a:ext cx="3816300" cy="3600300"/>
          </a:xfrm>
          <a:prstGeom prst="rect">
            <a:avLst/>
          </a:prstGeom>
          <a:gradFill>
            <a:gsLst>
              <a:gs pos="0">
                <a:srgbClr val="FDE9D8"/>
              </a:gs>
              <a:gs pos="45000">
                <a:srgbClr val="FDE9D8"/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761" name="Shape 1761"/>
          <p:cNvSpPr/>
          <p:nvPr/>
        </p:nvSpPr>
        <p:spPr>
          <a:xfrm>
            <a:off x="5724128" y="1491630"/>
            <a:ext cx="3168300" cy="3456300"/>
          </a:xfrm>
          <a:prstGeom prst="rect">
            <a:avLst/>
          </a:prstGeom>
          <a:gradFill>
            <a:gsLst>
              <a:gs pos="0">
                <a:srgbClr val="DDD9C3"/>
              </a:gs>
              <a:gs pos="77000">
                <a:srgbClr val="EEECE1">
                  <a:alpha val="0"/>
                </a:srgbClr>
              </a:gs>
              <a:gs pos="100000">
                <a:srgbClr val="EEECE1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762" name="Shape 17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984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0554"/>
              <a:buFont typeface="Arial"/>
              <a:buNone/>
            </a:pPr>
            <a:r>
              <a:rPr lang="en-US" sz="3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File Station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cs typeface="Arial"/>
                <a:sym typeface="Arial"/>
              </a:rPr>
              <a:t>所有檔案</a:t>
            </a:r>
            <a:r>
              <a:rPr lang="en-US" sz="3600" b="1" i="0" u="none" strike="noStrike" cap="none" dirty="0">
                <a:solidFill>
                  <a:srgbClr val="002060"/>
                </a:solidFill>
                <a:cs typeface="Arial"/>
                <a:sym typeface="Arial"/>
              </a:rPr>
              <a:t>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cs typeface="Arial"/>
                <a:sym typeface="Arial"/>
              </a:rPr>
              <a:t>一覽無遺</a:t>
            </a:r>
            <a:endParaRPr lang="en-US" sz="3600" b="1" i="0" u="none" strike="noStrike" cap="none" dirty="0">
              <a:solidFill>
                <a:srgbClr val="002060"/>
              </a:solidFill>
              <a:cs typeface="Arial"/>
              <a:sym typeface="Arial"/>
            </a:endParaRPr>
          </a:p>
        </p:txBody>
      </p:sp>
      <p:pic>
        <p:nvPicPr>
          <p:cNvPr id="1763" name="Shape 17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99992" y="2139702"/>
            <a:ext cx="587508" cy="587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4" name="Shape 17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0" y="3651870"/>
            <a:ext cx="484923" cy="484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5" name="Shape 176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3139" y="1963626"/>
            <a:ext cx="1285480" cy="28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6" name="Shape 1766"/>
          <p:cNvPicPr preferRelativeResize="0"/>
          <p:nvPr/>
        </p:nvPicPr>
        <p:blipFill rotWithShape="1">
          <a:blip r:embed="rId6">
            <a:alphaModFix/>
          </a:blip>
          <a:srcRect l="7814" t="17984" r="8066" b="20506"/>
          <a:stretch/>
        </p:blipFill>
        <p:spPr>
          <a:xfrm>
            <a:off x="1778850" y="1931500"/>
            <a:ext cx="1168084" cy="3488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67" name="Shape 1767"/>
          <p:cNvGrpSpPr/>
          <p:nvPr/>
        </p:nvGrpSpPr>
        <p:grpSpPr>
          <a:xfrm>
            <a:off x="467544" y="2859782"/>
            <a:ext cx="2732435" cy="511589"/>
            <a:chOff x="214275" y="2815613"/>
            <a:chExt cx="2732435" cy="511589"/>
          </a:xfrm>
        </p:grpSpPr>
        <p:pic>
          <p:nvPicPr>
            <p:cNvPr id="1768" name="Shape 1768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878500" y="2926818"/>
              <a:ext cx="532902" cy="289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9" name="Shape 1769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1643850" y="2815613"/>
              <a:ext cx="485514" cy="5115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70" name="Shape 1770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214275" y="2878365"/>
              <a:ext cx="485437" cy="3861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71" name="Shape 1771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2361495" y="2926829"/>
              <a:ext cx="585215" cy="39399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72" name="Shape 177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169125" y="2252664"/>
            <a:ext cx="532547" cy="532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3" name="Shape 177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90462" y="2274512"/>
            <a:ext cx="883114" cy="3485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74" name="Shape 1774"/>
          <p:cNvGrpSpPr/>
          <p:nvPr/>
        </p:nvGrpSpPr>
        <p:grpSpPr>
          <a:xfrm>
            <a:off x="6012160" y="2211710"/>
            <a:ext cx="2732435" cy="511589"/>
            <a:chOff x="5805450" y="2815613"/>
            <a:chExt cx="2732435" cy="511589"/>
          </a:xfrm>
        </p:grpSpPr>
        <p:pic>
          <p:nvPicPr>
            <p:cNvPr id="1775" name="Shape 1775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469675" y="2926818"/>
              <a:ext cx="532902" cy="289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76" name="Shape 177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235025" y="2815613"/>
              <a:ext cx="485514" cy="5115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77" name="Shape 1777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5805450" y="2878365"/>
              <a:ext cx="485437" cy="3861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78" name="Shape 1778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7952670" y="2926829"/>
              <a:ext cx="585215" cy="39399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79" name="Shape 1779"/>
          <p:cNvSpPr/>
          <p:nvPr/>
        </p:nvSpPr>
        <p:spPr>
          <a:xfrm>
            <a:off x="299145" y="1873451"/>
            <a:ext cx="3503400" cy="8799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lgDashDot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780" name="Shape 1780"/>
          <p:cNvSpPr txBox="1"/>
          <p:nvPr/>
        </p:nvSpPr>
        <p:spPr>
          <a:xfrm>
            <a:off x="6012160" y="3795886"/>
            <a:ext cx="2751300" cy="432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762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200" b="1" i="0" u="none" strike="noStrike" cap="none" dirty="0" err="1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SD記憶卡、USB外接裝置</a:t>
            </a:r>
            <a:endParaRPr lang="en-US" sz="1200" b="1" i="0" u="none" strike="noStrike" cap="none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781" name="Shape 1781"/>
          <p:cNvSpPr txBox="1"/>
          <p:nvPr/>
        </p:nvSpPr>
        <p:spPr>
          <a:xfrm>
            <a:off x="105900" y="3496550"/>
            <a:ext cx="3890100" cy="1199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None/>
            </a:pPr>
            <a:r>
              <a:rPr lang="en-US" sz="1800" b="1" i="0" u="none" strike="noStrike" cap="none" dirty="0" err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藍光光碟機</a:t>
            </a:r>
            <a:endParaRPr lang="en-US" sz="1800" b="1" i="0" u="none" strike="noStrike" cap="none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None/>
            </a:pPr>
            <a:r>
              <a:rPr lang="en-US" sz="1800" b="1" i="0" u="none" strike="noStrike" cap="none" dirty="0" err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外接行動裝置</a:t>
            </a:r>
            <a:endParaRPr lang="en-US" sz="1800" b="1" i="0" u="none" strike="noStrike" cap="none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0" marR="0" lvl="0" indent="-762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200" b="1" i="0" u="none" strike="noStrike" cap="none" dirty="0" err="1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SD記憶卡、USB外接裝置</a:t>
            </a:r>
            <a:endParaRPr lang="en-US" sz="1200" b="1" i="0" u="none" strike="noStrike" cap="none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1782" name="Shape 1782" descr="C:\Users\Yvonne Tsai\Desktop\美化PPT_image\Best product-01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387874" y="2157126"/>
            <a:ext cx="612224" cy="913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3" name="Shape 1783" descr="公有雲VS私有雲-01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357686" y="1071552"/>
            <a:ext cx="944305" cy="917794"/>
          </a:xfrm>
          <a:prstGeom prst="rect">
            <a:avLst/>
          </a:prstGeom>
          <a:noFill/>
          <a:ln>
            <a:noFill/>
          </a:ln>
        </p:spPr>
      </p:pic>
      <p:sp>
        <p:nvSpPr>
          <p:cNvPr id="1784" name="Shape 1784"/>
          <p:cNvSpPr txBox="1"/>
          <p:nvPr/>
        </p:nvSpPr>
        <p:spPr>
          <a:xfrm>
            <a:off x="3514186" y="124823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785" name="Shape 1785"/>
          <p:cNvSpPr/>
          <p:nvPr/>
        </p:nvSpPr>
        <p:spPr>
          <a:xfrm>
            <a:off x="323528" y="1275606"/>
            <a:ext cx="3600300" cy="434700"/>
          </a:xfrm>
          <a:prstGeom prst="homePlate">
            <a:avLst>
              <a:gd name="adj" fmla="val 0"/>
            </a:avLst>
          </a:prstGeom>
          <a:solidFill>
            <a:srgbClr val="FF99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QNAP File Station</a:t>
            </a:r>
            <a:r>
              <a:rPr lang="en-US" sz="24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</a:p>
        </p:txBody>
      </p:sp>
      <p:sp>
        <p:nvSpPr>
          <p:cNvPr id="1786" name="Shape 1786"/>
          <p:cNvSpPr/>
          <p:nvPr/>
        </p:nvSpPr>
        <p:spPr>
          <a:xfrm>
            <a:off x="5796136" y="1275606"/>
            <a:ext cx="3024300" cy="434700"/>
          </a:xfrm>
          <a:prstGeom prst="homePlate">
            <a:avLst>
              <a:gd name="adj" fmla="val 0"/>
            </a:avLst>
          </a:prstGeom>
          <a:solidFill>
            <a:srgbClr val="938953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友牌 </a:t>
            </a:r>
            <a:r>
              <a:rPr lang="en-US" sz="24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File Station</a:t>
            </a:r>
            <a:r>
              <a:rPr lang="en-US" sz="24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en-US" sz="2400" b="0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</a:p>
        </p:txBody>
      </p:sp>
      <p:sp>
        <p:nvSpPr>
          <p:cNvPr id="1787" name="Shape 1787"/>
          <p:cNvSpPr/>
          <p:nvPr/>
        </p:nvSpPr>
        <p:spPr>
          <a:xfrm>
            <a:off x="4211960" y="2787774"/>
            <a:ext cx="12618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1400" b="1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雲端掛載服務</a:t>
            </a:r>
          </a:p>
        </p:txBody>
      </p:sp>
      <p:sp>
        <p:nvSpPr>
          <p:cNvPr id="1788" name="Shape 1788"/>
          <p:cNvSpPr/>
          <p:nvPr/>
        </p:nvSpPr>
        <p:spPr>
          <a:xfrm>
            <a:off x="4355976" y="4227934"/>
            <a:ext cx="9027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1400" b="1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外接裝置</a:t>
            </a:r>
          </a:p>
        </p:txBody>
      </p:sp>
      <p:pic>
        <p:nvPicPr>
          <p:cNvPr id="1789" name="Shape 1789" descr="C:\Users\Yvonne Tsai\Desktop\美化PPT_image\Best product-01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387874" y="3579862"/>
            <a:ext cx="612224" cy="913867"/>
          </a:xfrm>
          <a:prstGeom prst="rect">
            <a:avLst/>
          </a:prstGeom>
          <a:noFill/>
          <a:ln>
            <a:noFill/>
          </a:ln>
        </p:spPr>
      </p:pic>
      <p:sp>
        <p:nvSpPr>
          <p:cNvPr id="1790" name="Shape 1790"/>
          <p:cNvSpPr txBox="1"/>
          <p:nvPr/>
        </p:nvSpPr>
        <p:spPr>
          <a:xfrm>
            <a:off x="3579872" y="4894400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cxnSp>
        <p:nvCxnSpPr>
          <p:cNvPr id="1791" name="Shape 1791"/>
          <p:cNvCxnSpPr/>
          <p:nvPr/>
        </p:nvCxnSpPr>
        <p:spPr>
          <a:xfrm>
            <a:off x="251520" y="3507854"/>
            <a:ext cx="864090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792" name="Shape 1792"/>
          <p:cNvCxnSpPr/>
          <p:nvPr/>
        </p:nvCxnSpPr>
        <p:spPr>
          <a:xfrm>
            <a:off x="251520" y="4587974"/>
            <a:ext cx="864090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793" name="Shape 1793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28408" y="142858"/>
            <a:ext cx="926158" cy="92615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Shape 1798"/>
          <p:cNvSpPr txBox="1">
            <a:spLocks noGrp="1"/>
          </p:cNvSpPr>
          <p:nvPr>
            <p:ph type="title"/>
          </p:nvPr>
        </p:nvSpPr>
        <p:spPr>
          <a:xfrm>
            <a:off x="1345891" y="285734"/>
            <a:ext cx="7440951" cy="6554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lang="en-US" sz="3600" b="1" i="0" u="none" strike="noStrike" cap="none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重要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檔案遺失該怎麼辦？</a:t>
            </a:r>
          </a:p>
        </p:txBody>
      </p:sp>
      <p:grpSp>
        <p:nvGrpSpPr>
          <p:cNvPr id="1799" name="Shape 1799"/>
          <p:cNvGrpSpPr/>
          <p:nvPr/>
        </p:nvGrpSpPr>
        <p:grpSpPr>
          <a:xfrm>
            <a:off x="76961" y="1282379"/>
            <a:ext cx="5397122" cy="3278996"/>
            <a:chOff x="-621685" y="-482853"/>
            <a:chExt cx="5865382" cy="3365700"/>
          </a:xfrm>
        </p:grpSpPr>
        <p:sp>
          <p:nvSpPr>
            <p:cNvPr id="1800" name="Shape 1800"/>
            <p:cNvSpPr/>
            <p:nvPr/>
          </p:nvSpPr>
          <p:spPr>
            <a:xfrm>
              <a:off x="-621685" y="-482853"/>
              <a:ext cx="4586100" cy="3365700"/>
            </a:xfrm>
            <a:prstGeom prst="cloudCallout">
              <a:avLst>
                <a:gd name="adj1" fmla="val 76058"/>
                <a:gd name="adj2" fmla="val 42532"/>
              </a:avLst>
            </a:prstGeom>
            <a:solidFill>
              <a:srgbClr val="DAE5F1"/>
            </a:solidFill>
            <a:ln w="25400" cap="flat" cmpd="sng">
              <a:solidFill>
                <a:srgbClr val="DAE5F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lang="zh-TW" altLang="en-US" sz="1400" b="0" i="0" u="none" strike="noStrike" cap="none" dirty="0" smtClean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</a:t>
              </a: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01" name="Shape 1801"/>
            <p:cNvGrpSpPr/>
            <p:nvPr/>
          </p:nvGrpSpPr>
          <p:grpSpPr>
            <a:xfrm>
              <a:off x="115047" y="-198480"/>
              <a:ext cx="2877078" cy="2608396"/>
              <a:chOff x="207064" y="-379516"/>
              <a:chExt cx="2631072" cy="2479936"/>
            </a:xfrm>
          </p:grpSpPr>
          <p:pic>
            <p:nvPicPr>
              <p:cNvPr id="1802" name="Shape 1802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560287" y="-379516"/>
                <a:ext cx="2009602" cy="194626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03" name="Shape 1803"/>
              <p:cNvPicPr preferRelativeResize="0"/>
              <p:nvPr/>
            </p:nvPicPr>
            <p:blipFill rotWithShape="1">
              <a:blip r:embed="rId4">
                <a:alphaModFix/>
              </a:blip>
              <a:srcRect b="10104"/>
              <a:stretch/>
            </p:blipFill>
            <p:spPr>
              <a:xfrm>
                <a:off x="207064" y="593618"/>
                <a:ext cx="2631072" cy="150680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804" name="Shape 1804"/>
            <p:cNvSpPr/>
            <p:nvPr/>
          </p:nvSpPr>
          <p:spPr>
            <a:xfrm>
              <a:off x="2873697" y="-164556"/>
              <a:ext cx="2370000" cy="5454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>
              <a:noFill/>
            </a:ln>
            <a:effectLst>
              <a:outerShdw blurRad="127000" dist="38100" dir="2400000" algn="ctr" rotWithShape="0">
                <a:srgbClr val="000000">
                  <a:alpha val="6196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270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111111"/>
                <a:buFont typeface="Nunito"/>
                <a:buNone/>
              </a:pPr>
              <a:r>
                <a:rPr lang="en-US" sz="1800" b="1" i="0" u="none" strike="noStrike" cap="none" dirty="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14:00 </a:t>
              </a:r>
              <a:r>
                <a:rPr lang="en-US" sz="1800" b="1" dirty="0" err="1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cs typeface="Nunito"/>
                  <a:sym typeface="Nunito"/>
                </a:rPr>
                <a:t>重要會議</a:t>
              </a:r>
              <a:endParaRPr lang="en-US" sz="1800" b="1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Nunito"/>
                <a:sym typeface="Nunito"/>
              </a:endParaRPr>
            </a:p>
          </p:txBody>
        </p:sp>
      </p:grpSp>
      <p:grpSp>
        <p:nvGrpSpPr>
          <p:cNvPr id="1805" name="Shape 1805"/>
          <p:cNvGrpSpPr/>
          <p:nvPr/>
        </p:nvGrpSpPr>
        <p:grpSpPr>
          <a:xfrm>
            <a:off x="4383687" y="1000025"/>
            <a:ext cx="4185000" cy="3561350"/>
            <a:chOff x="4383687" y="1000025"/>
            <a:chExt cx="4185000" cy="3561350"/>
          </a:xfrm>
        </p:grpSpPr>
        <p:pic>
          <p:nvPicPr>
            <p:cNvPr id="1806" name="Shape 180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383687" y="1000025"/>
              <a:ext cx="4185000" cy="35613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07" name="Shape 1807"/>
            <p:cNvSpPr/>
            <p:nvPr/>
          </p:nvSpPr>
          <p:spPr>
            <a:xfrm>
              <a:off x="5467071" y="1452149"/>
              <a:ext cx="2115600" cy="11853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rgbClr val="DAE5F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808" name="Shape 180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146203" y="1592476"/>
              <a:ext cx="917093" cy="9641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09" name="Shape 1809"/>
          <p:cNvSpPr/>
          <p:nvPr/>
        </p:nvSpPr>
        <p:spPr>
          <a:xfrm>
            <a:off x="7484200" y="3006800"/>
            <a:ext cx="1392000" cy="5487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  <a:effectLst>
            <a:outerShdw blurRad="127000" dist="38100" dir="2400000" algn="ctr" rotWithShape="0">
              <a:srgbClr val="000000">
                <a:alpha val="6196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55555"/>
              <a:buFont typeface="Nunito"/>
              <a:buNone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13:30</a:t>
            </a:r>
            <a:r>
              <a:rPr lang="en-US" sz="18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1800" b="1" dirty="0" err="1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預演</a:t>
            </a:r>
            <a:endParaRPr lang="en-US" sz="1800" b="1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810" name="Shape 1810"/>
          <p:cNvPicPr preferRelativeResize="0"/>
          <p:nvPr/>
        </p:nvPicPr>
        <p:blipFill rotWithShape="1">
          <a:blip r:embed="rId7">
            <a:alphaModFix/>
          </a:blip>
          <a:srcRect l="-770" t="-8080" r="769" b="8080"/>
          <a:stretch/>
        </p:blipFill>
        <p:spPr>
          <a:xfrm rot="385840">
            <a:off x="7540618" y="1244645"/>
            <a:ext cx="1279180" cy="10793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/>
          <p:cNvSpPr/>
          <p:nvPr/>
        </p:nvSpPr>
        <p:spPr>
          <a:xfrm>
            <a:off x="255909" y="416977"/>
            <a:ext cx="11267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狀況</a:t>
            </a:r>
            <a:r>
              <a:rPr lang="en-US" altLang="zh-TW" sz="2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二</a:t>
            </a:r>
            <a:endParaRPr lang="zh-TW" altLang="en-US" sz="2000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5" name="Shape 18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lang="en-US" sz="36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一鍵快照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輕鬆復原</a:t>
            </a:r>
            <a:endParaRPr lang="en-US" sz="3600" b="1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pic>
        <p:nvPicPr>
          <p:cNvPr id="1816" name="Shape 1816"/>
          <p:cNvPicPr preferRelativeResize="0"/>
          <p:nvPr/>
        </p:nvPicPr>
        <p:blipFill rotWithShape="1">
          <a:blip r:embed="rId3">
            <a:alphaModFix/>
          </a:blip>
          <a:srcRect t="277" b="19444"/>
          <a:stretch/>
        </p:blipFill>
        <p:spPr>
          <a:xfrm>
            <a:off x="1311499" y="1356148"/>
            <a:ext cx="6589537" cy="320563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ffectLst/>
        </p:spPr>
      </p:pic>
      <p:grpSp>
        <p:nvGrpSpPr>
          <p:cNvPr id="11" name="群組 10"/>
          <p:cNvGrpSpPr/>
          <p:nvPr/>
        </p:nvGrpSpPr>
        <p:grpSpPr>
          <a:xfrm>
            <a:off x="5500576" y="1186175"/>
            <a:ext cx="1885507" cy="1457936"/>
            <a:chOff x="3863163" y="2140836"/>
            <a:chExt cx="1885507" cy="1457936"/>
          </a:xfrm>
        </p:grpSpPr>
        <p:pic>
          <p:nvPicPr>
            <p:cNvPr id="1817" name="Shape 1817"/>
            <p:cNvPicPr preferRelativeResize="0"/>
            <p:nvPr/>
          </p:nvPicPr>
          <p:blipFill rotWithShape="1">
            <a:blip r:embed="rId4">
              <a:alphaModFix/>
            </a:blip>
            <a:srcRect l="13440" t="-41386" r="-24687" b="-18612"/>
            <a:stretch/>
          </p:blipFill>
          <p:spPr>
            <a:xfrm>
              <a:off x="4146698" y="2310809"/>
              <a:ext cx="1601972" cy="1287963"/>
            </a:xfrm>
            <a:prstGeom prst="ellipse">
              <a:avLst/>
            </a:prstGeom>
            <a:noFill/>
            <a:ln w="2857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sx="1000" sy="1000" algn="tl" rotWithShape="0">
                <a:srgbClr val="000000"/>
              </a:outerShdw>
            </a:effectLst>
          </p:spPr>
        </p:pic>
        <p:pic>
          <p:nvPicPr>
            <p:cNvPr id="9" name="Shape 1922" descr="D:\工作進行中\20170911直播母版16比9\放大鏡.png"/>
            <p:cNvPicPr preferRelativeResize="0"/>
            <p:nvPr/>
          </p:nvPicPr>
          <p:blipFill rotWithShape="1">
            <a:blip r:embed="rId5">
              <a:alphaModFix/>
            </a:blip>
            <a:srcRect l="-9242" t="1557" r="-2200" b="7429"/>
            <a:stretch/>
          </p:blipFill>
          <p:spPr>
            <a:xfrm>
              <a:off x="3863163" y="2140836"/>
              <a:ext cx="1750828" cy="1457936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0" name="Shape 1830"/>
          <p:cNvPicPr preferRelativeResize="0"/>
          <p:nvPr/>
        </p:nvPicPr>
        <p:blipFill rotWithShape="1">
          <a:blip r:embed="rId3">
            <a:alphaModFix amt="45000"/>
          </a:blip>
          <a:srcRect r="1788" b="21983"/>
          <a:stretch/>
        </p:blipFill>
        <p:spPr>
          <a:xfrm>
            <a:off x="262458" y="950176"/>
            <a:ext cx="8370799" cy="3816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1" name="Shape 1831" descr="https://lh3.googleusercontent.com/HjhUN9o0ZxYnW0YQ4Wy1OwVH3OmS_FDOBI0VVnp2fYqff58kk0y8leHCRPiGJSMgtNdc4wRAes8wb4hGeDqGR6ZIqOHp9VyTG43x1Tk-xcP47Ub4shg2YoIek0ljykkB3KXaNDKGXB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442083" y="871121"/>
            <a:ext cx="63581" cy="79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2" name="Shape 1832" descr="IMG_1466.JPG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28457" y="9242110"/>
            <a:ext cx="5541694" cy="4201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3" name="Shape 1833" descr="IMG_1464.JPG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108755" y="9204579"/>
            <a:ext cx="5594306" cy="4276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4" name="Shape 183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5400000">
            <a:off x="19290621" y="8603600"/>
            <a:ext cx="5473049" cy="4147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5" name="Shape 1835" descr="IMG_1466.JPG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80857" y="9394510"/>
            <a:ext cx="5541694" cy="4201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6" name="Shape 1836" descr="IMG_1464.JPG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261155" y="9356979"/>
            <a:ext cx="5594306" cy="4276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7" name="Shape 183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5400000">
            <a:off x="19443021" y="8756000"/>
            <a:ext cx="5473049" cy="4147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8" name="Shape 1838" descr="IMG_1466.JPG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33257" y="9546910"/>
            <a:ext cx="5541694" cy="4201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9" name="Shape 1839" descr="IMG_1464.JPG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413555" y="9509379"/>
            <a:ext cx="5594306" cy="4276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0" name="Shape 184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5400000">
            <a:off x="19595421" y="8908400"/>
            <a:ext cx="5473049" cy="4147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1" name="Shape 1841" descr="IMG_1466.JPG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85657" y="9699310"/>
            <a:ext cx="5541694" cy="4201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2" name="Shape 1842" descr="IMG_1464.JPG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565955" y="9661779"/>
            <a:ext cx="5594306" cy="4276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3" name="Shape 184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5400000">
            <a:off x="19747821" y="9060800"/>
            <a:ext cx="5473049" cy="4147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4" name="Shape 1844" descr="IMG_1466.JPG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38057" y="9851710"/>
            <a:ext cx="5541694" cy="4201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5" name="Shape 1845" descr="IMG_1464.JPG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718355" y="9814179"/>
            <a:ext cx="5594306" cy="4276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6" name="Shape 184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5400000">
            <a:off x="19900221" y="9213200"/>
            <a:ext cx="5473049" cy="4147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7" name="Shape 184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57113" y="2386149"/>
            <a:ext cx="5170034" cy="275735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48" name="Shape 184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57775" y="2551500"/>
            <a:ext cx="2407501" cy="1457300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</p:pic>
      <p:grpSp>
        <p:nvGrpSpPr>
          <p:cNvPr id="1849" name="Shape 1849"/>
          <p:cNvGrpSpPr/>
          <p:nvPr/>
        </p:nvGrpSpPr>
        <p:grpSpPr>
          <a:xfrm>
            <a:off x="1117950" y="1349700"/>
            <a:ext cx="1881600" cy="1201800"/>
            <a:chOff x="1715917" y="1515757"/>
            <a:chExt cx="1881600" cy="1201800"/>
          </a:xfrm>
        </p:grpSpPr>
        <p:sp>
          <p:nvSpPr>
            <p:cNvPr id="1850" name="Shape 1850"/>
            <p:cNvSpPr/>
            <p:nvPr/>
          </p:nvSpPr>
          <p:spPr>
            <a:xfrm>
              <a:off x="1715917" y="1515757"/>
              <a:ext cx="1881600" cy="1201800"/>
            </a:xfrm>
            <a:prstGeom prst="cloudCallout">
              <a:avLst>
                <a:gd name="adj1" fmla="val 43040"/>
                <a:gd name="adj2" fmla="val 67573"/>
              </a:avLst>
            </a:prstGeom>
            <a:solidFill>
              <a:schemeClr val="lt1"/>
            </a:solidFill>
            <a:ln w="2540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851" name="Shape 1851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2684116" y="1637396"/>
              <a:ext cx="748105" cy="7481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如何有效率地整理資料</a:t>
            </a:r>
            <a:endParaRPr kumimoji="1" lang="zh-TW" altLang="en-US" dirty="0"/>
          </a:p>
        </p:txBody>
      </p:sp>
      <p:sp>
        <p:nvSpPr>
          <p:cNvPr id="1853" name="Shape 1853"/>
          <p:cNvSpPr/>
          <p:nvPr/>
        </p:nvSpPr>
        <p:spPr>
          <a:xfrm>
            <a:off x="6208947" y="2376842"/>
            <a:ext cx="2036400" cy="5487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  <a:effectLst>
            <a:outerShdw blurRad="127000" dist="38100" dir="2400000" algn="ctr" rotWithShape="0">
              <a:srgbClr val="000000">
                <a:alpha val="6196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55555"/>
              <a:buFont typeface="Nunito"/>
              <a:buNone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16:00  </a:t>
            </a:r>
            <a:r>
              <a:rPr lang="en-US" sz="1800" b="1" dirty="0" err="1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Nunito"/>
                <a:sym typeface="Nunito"/>
              </a:rPr>
              <a:t>參加展覽</a:t>
            </a:r>
            <a:endParaRPr lang="en-US" sz="1800" b="1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Nunito"/>
              <a:sym typeface="Nunito"/>
            </a:endParaRPr>
          </a:p>
        </p:txBody>
      </p:sp>
      <p:pic>
        <p:nvPicPr>
          <p:cNvPr id="1854" name="Shape 185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453650" y="1741375"/>
            <a:ext cx="605100" cy="4884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62458" y="427881"/>
            <a:ext cx="11023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狀況三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3417231" y="1411562"/>
            <a:ext cx="5043195" cy="2788755"/>
            <a:chOff x="3635896" y="1649966"/>
            <a:chExt cx="5043195" cy="2788755"/>
          </a:xfrm>
        </p:grpSpPr>
        <p:pic>
          <p:nvPicPr>
            <p:cNvPr id="1859" name="Shape 185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635896" y="1649966"/>
              <a:ext cx="5043195" cy="278875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1862" name="Shape 1862"/>
            <p:cNvSpPr/>
            <p:nvPr/>
          </p:nvSpPr>
          <p:spPr>
            <a:xfrm>
              <a:off x="4536281" y="2067694"/>
              <a:ext cx="4142810" cy="2371027"/>
            </a:xfrm>
            <a:prstGeom prst="rect">
              <a:avLst/>
            </a:prstGeom>
            <a:solidFill>
              <a:schemeClr val="lt1">
                <a:alpha val="33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60" name="Shape 18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lang="en-US" sz="36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NAS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也能直接存取手機檔案</a:t>
            </a:r>
            <a:endParaRPr lang="en-US" sz="3600" b="1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3114982" y="2853232"/>
            <a:ext cx="1440000" cy="1457936"/>
            <a:chOff x="3318182" y="2523032"/>
            <a:chExt cx="1440000" cy="1457936"/>
          </a:xfrm>
        </p:grpSpPr>
        <p:pic>
          <p:nvPicPr>
            <p:cNvPr id="15" name="Shape 1859"/>
            <p:cNvPicPr preferRelativeResize="0"/>
            <p:nvPr/>
          </p:nvPicPr>
          <p:blipFill rotWithShape="1">
            <a:blip r:embed="rId3">
              <a:alphaModFix/>
            </a:blip>
            <a:srcRect t="65551" r="81869" b="1971"/>
            <a:stretch/>
          </p:blipFill>
          <p:spPr>
            <a:xfrm>
              <a:off x="3497420" y="2630185"/>
              <a:ext cx="1118416" cy="938197"/>
            </a:xfrm>
            <a:prstGeom prst="ellipse">
              <a:avLst/>
            </a:prstGeom>
            <a:noFill/>
            <a:ln>
              <a:noFill/>
            </a:ln>
            <a:effectLst/>
          </p:spPr>
        </p:pic>
        <p:grpSp>
          <p:nvGrpSpPr>
            <p:cNvPr id="5" name="群組 4"/>
            <p:cNvGrpSpPr/>
            <p:nvPr/>
          </p:nvGrpSpPr>
          <p:grpSpPr>
            <a:xfrm>
              <a:off x="3318182" y="2523032"/>
              <a:ext cx="1440000" cy="1457936"/>
              <a:chOff x="3345365" y="2828116"/>
              <a:chExt cx="1576073" cy="1595704"/>
            </a:xfrm>
          </p:grpSpPr>
          <p:pic>
            <p:nvPicPr>
              <p:cNvPr id="1861" name="Shape 1861"/>
              <p:cNvPicPr preferRelativeResize="0"/>
              <p:nvPr/>
            </p:nvPicPr>
            <p:blipFill rotWithShape="1">
              <a:blip r:embed="rId4">
                <a:alphaModFix/>
              </a:blip>
              <a:srcRect l="8305" t="-8847" r="40922" b="13162"/>
              <a:stretch/>
            </p:blipFill>
            <p:spPr>
              <a:xfrm>
                <a:off x="3458543" y="2966140"/>
                <a:ext cx="1385194" cy="1387290"/>
              </a:xfrm>
              <a:prstGeom prst="ellipse">
                <a:avLst/>
              </a:prstGeom>
              <a:noFill/>
              <a:ln w="285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</p:pic>
          <p:pic>
            <p:nvPicPr>
              <p:cNvPr id="7" name="Shape 1922" descr="D:\工作進行中\20170911直播母版16比9\放大鏡.png"/>
              <p:cNvPicPr preferRelativeResize="0"/>
              <p:nvPr/>
            </p:nvPicPr>
            <p:blipFill rotWithShape="1">
              <a:blip r:embed="rId5">
                <a:alphaModFix/>
              </a:blip>
              <a:srcRect l="3333" t="1557" r="5009" b="7429"/>
              <a:stretch/>
            </p:blipFill>
            <p:spPr>
              <a:xfrm>
                <a:off x="3345365" y="2828116"/>
                <a:ext cx="1576073" cy="159570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</p:pic>
        </p:grpSp>
      </p:grpSp>
      <p:pic>
        <p:nvPicPr>
          <p:cNvPr id="1863" name="Shape 186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38100" y="1671951"/>
            <a:ext cx="4279200" cy="3509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8" name="Shape 1868" descr="螢幕快照 2017-10-30 上午10.56.23.png"/>
          <p:cNvPicPr preferRelativeResize="0"/>
          <p:nvPr/>
        </p:nvPicPr>
        <p:blipFill rotWithShape="1">
          <a:blip r:embed="rId3">
            <a:alphaModFix/>
          </a:blip>
          <a:srcRect l="1219" t="23259" r="1229"/>
          <a:stretch/>
        </p:blipFill>
        <p:spPr>
          <a:xfrm>
            <a:off x="214282" y="1571618"/>
            <a:ext cx="2676534" cy="2775536"/>
          </a:xfrm>
          <a:prstGeom prst="rect">
            <a:avLst/>
          </a:prstGeom>
          <a:noFill/>
          <a:ln>
            <a:noFill/>
          </a:ln>
        </p:spPr>
      </p:pic>
      <p:sp>
        <p:nvSpPr>
          <p:cNvPr id="1869" name="Shape 1869"/>
          <p:cNvSpPr/>
          <p:nvPr/>
        </p:nvSpPr>
        <p:spPr>
          <a:xfrm>
            <a:off x="285720" y="3214692"/>
            <a:ext cx="2500200" cy="642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0" name="Shape 187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OCR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cs typeface="Arial"/>
                <a:sym typeface="Arial"/>
              </a:rPr>
              <a:t>檔案輕鬆數位化</a:t>
            </a:r>
            <a:endParaRPr lang="en-US" sz="3600" b="1" i="0" u="none" strike="noStrike" cap="none" dirty="0">
              <a:solidFill>
                <a:srgbClr val="002060"/>
              </a:solidFill>
              <a:cs typeface="Arial"/>
              <a:sym typeface="Arial"/>
            </a:endParaRPr>
          </a:p>
        </p:txBody>
      </p:sp>
      <p:pic>
        <p:nvPicPr>
          <p:cNvPr id="1871" name="Shape 187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86183" y="1713261"/>
            <a:ext cx="495297" cy="502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2" name="Shape 187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86182" y="2214560"/>
            <a:ext cx="495297" cy="502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3" name="Shape 187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86182" y="2668451"/>
            <a:ext cx="495297" cy="502382"/>
          </a:xfrm>
          <a:prstGeom prst="rect">
            <a:avLst/>
          </a:prstGeom>
          <a:noFill/>
          <a:ln>
            <a:noFill/>
          </a:ln>
        </p:spPr>
      </p:pic>
      <p:sp>
        <p:nvSpPr>
          <p:cNvPr id="1874" name="Shape 1874"/>
          <p:cNvSpPr txBox="1"/>
          <p:nvPr/>
        </p:nvSpPr>
        <p:spPr>
          <a:xfrm>
            <a:off x="4166055" y="1733065"/>
            <a:ext cx="1460700" cy="39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ct val="25000"/>
              <a:buFont typeface="Arial"/>
              <a:buNone/>
            </a:pPr>
            <a:r>
              <a:rPr lang="en-US" sz="2000" b="1" i="0" u="none" strike="noStrike" cap="none" dirty="0">
                <a:solidFill>
                  <a:srgbClr val="FF66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可搜尋</a:t>
            </a:r>
          </a:p>
        </p:txBody>
      </p:sp>
      <p:sp>
        <p:nvSpPr>
          <p:cNvPr id="1875" name="Shape 1875"/>
          <p:cNvSpPr txBox="1"/>
          <p:nvPr/>
        </p:nvSpPr>
        <p:spPr>
          <a:xfrm>
            <a:off x="4193678" y="2233294"/>
            <a:ext cx="1460700" cy="39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ct val="25000"/>
              <a:buFont typeface="Arial"/>
              <a:buNone/>
            </a:pPr>
            <a:r>
              <a:rPr lang="en-US" sz="2000" b="1" i="0" u="none" strike="noStrike" cap="none" dirty="0">
                <a:solidFill>
                  <a:srgbClr val="FF66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可編輯</a:t>
            </a:r>
          </a:p>
        </p:txBody>
      </p:sp>
      <p:sp>
        <p:nvSpPr>
          <p:cNvPr id="1876" name="Shape 1876"/>
          <p:cNvSpPr txBox="1"/>
          <p:nvPr/>
        </p:nvSpPr>
        <p:spPr>
          <a:xfrm>
            <a:off x="4182822" y="2739889"/>
            <a:ext cx="1460700" cy="39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ct val="25000"/>
              <a:buFont typeface="Arial"/>
              <a:buNone/>
            </a:pPr>
            <a:r>
              <a:rPr lang="en-US" sz="2000" b="1" i="0" u="none" strike="noStrike" cap="none" dirty="0">
                <a:solidFill>
                  <a:srgbClr val="FF66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輕鬆歸檔</a:t>
            </a:r>
          </a:p>
        </p:txBody>
      </p:sp>
      <p:sp>
        <p:nvSpPr>
          <p:cNvPr id="1877" name="Shape 1877"/>
          <p:cNvSpPr/>
          <p:nvPr/>
        </p:nvSpPr>
        <p:spPr>
          <a:xfrm>
            <a:off x="6198025" y="4160175"/>
            <a:ext cx="2937900" cy="84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78" name="Shape 1878"/>
          <p:cNvGrpSpPr/>
          <p:nvPr/>
        </p:nvGrpSpPr>
        <p:grpSpPr>
          <a:xfrm>
            <a:off x="166464" y="1103436"/>
            <a:ext cx="4446054" cy="423345"/>
            <a:chOff x="4014" y="-12"/>
            <a:chExt cx="2495400" cy="557400"/>
          </a:xfrm>
        </p:grpSpPr>
        <p:sp>
          <p:nvSpPr>
            <p:cNvPr id="1879" name="Shape 1879"/>
            <p:cNvSpPr/>
            <p:nvPr/>
          </p:nvSpPr>
          <p:spPr>
            <a:xfrm>
              <a:off x="4014" y="-12"/>
              <a:ext cx="2495400" cy="557400"/>
            </a:xfrm>
            <a:prstGeom prst="homePlate">
              <a:avLst>
                <a:gd name="adj" fmla="val 50000"/>
              </a:avLst>
            </a:prstGeom>
            <a:solidFill>
              <a:srgbClr val="00B0F0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880" name="Shape 1880"/>
            <p:cNvSpPr txBox="1"/>
            <p:nvPr/>
          </p:nvSpPr>
          <p:spPr>
            <a:xfrm>
              <a:off x="4014" y="-12"/>
              <a:ext cx="2370000" cy="557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6000" tIns="48000" rIns="24000" bIns="48000" anchor="ctr" anchorCtr="0">
              <a:noAutofit/>
            </a:bodyPr>
            <a:lstStyle/>
            <a:p>
              <a:pPr marL="0" marR="0" lvl="0" indent="-28575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Arial"/>
                <a:buNone/>
              </a:pPr>
              <a:r>
                <a:rPr lang="en-US" sz="1800" b="1" i="0" u="none" strike="noStrike" cap="none" dirty="0" err="1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擷取圖片中的文字</a:t>
              </a:r>
              <a:endParaRPr lang="en-US" sz="18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</p:grpSp>
      <p:grpSp>
        <p:nvGrpSpPr>
          <p:cNvPr id="1881" name="Shape 1881"/>
          <p:cNvGrpSpPr/>
          <p:nvPr/>
        </p:nvGrpSpPr>
        <p:grpSpPr>
          <a:xfrm>
            <a:off x="4484088" y="1080575"/>
            <a:ext cx="4169178" cy="446206"/>
            <a:chOff x="4571815" y="-30112"/>
            <a:chExt cx="2340000" cy="587500"/>
          </a:xfrm>
        </p:grpSpPr>
        <p:sp>
          <p:nvSpPr>
            <p:cNvPr id="1882" name="Shape 1882"/>
            <p:cNvSpPr/>
            <p:nvPr/>
          </p:nvSpPr>
          <p:spPr>
            <a:xfrm>
              <a:off x="4571815" y="-12"/>
              <a:ext cx="2340000" cy="557400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883" name="Shape 1883"/>
            <p:cNvSpPr txBox="1"/>
            <p:nvPr/>
          </p:nvSpPr>
          <p:spPr>
            <a:xfrm>
              <a:off x="4655167" y="-30112"/>
              <a:ext cx="2145900" cy="557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72000" tIns="48000" rIns="24000" bIns="48000" anchor="ctr" anchorCtr="0">
              <a:noAutofit/>
            </a:bodyPr>
            <a:lstStyle/>
            <a:p>
              <a:pPr marL="0" marR="0" lvl="0" indent="-2857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en-US" sz="1800" b="1" i="0" u="none" strike="noStrike" cap="none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可搜尋的文件格式</a:t>
              </a:r>
            </a:p>
          </p:txBody>
        </p:sp>
      </p:grpSp>
      <p:sp>
        <p:nvSpPr>
          <p:cNvPr id="1884" name="Shape 1884"/>
          <p:cNvSpPr/>
          <p:nvPr/>
        </p:nvSpPr>
        <p:spPr>
          <a:xfrm rot="10800000">
            <a:off x="5715075" y="1549656"/>
            <a:ext cx="2560800" cy="1966500"/>
          </a:xfrm>
          <a:prstGeom prst="trapezoid">
            <a:avLst>
              <a:gd name="adj" fmla="val 42183"/>
            </a:avLst>
          </a:prstGeom>
          <a:gradFill>
            <a:gsLst>
              <a:gs pos="0">
                <a:srgbClr val="F4F8FB">
                  <a:alpha val="50588"/>
                </a:srgbClr>
              </a:gs>
              <a:gs pos="74000">
                <a:srgbClr val="AEC5E1"/>
              </a:gs>
              <a:gs pos="83000">
                <a:srgbClr val="AEC5E1"/>
              </a:gs>
              <a:gs pos="100000">
                <a:srgbClr val="C8D8EB"/>
              </a:gs>
            </a:gsLst>
            <a:lin ang="18900044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85" name="Shape 1885"/>
          <p:cNvCxnSpPr/>
          <p:nvPr/>
        </p:nvCxnSpPr>
        <p:spPr>
          <a:xfrm>
            <a:off x="5817928" y="1728260"/>
            <a:ext cx="501300" cy="10944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86" name="Shape 1886"/>
          <p:cNvCxnSpPr/>
          <p:nvPr/>
        </p:nvCxnSpPr>
        <p:spPr>
          <a:xfrm>
            <a:off x="6033531" y="1984771"/>
            <a:ext cx="420000" cy="8898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887" name="Shape 1887"/>
          <p:cNvCxnSpPr/>
          <p:nvPr/>
        </p:nvCxnSpPr>
        <p:spPr>
          <a:xfrm flipH="1">
            <a:off x="7578018" y="2403293"/>
            <a:ext cx="377700" cy="7611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888" name="Shape 1888"/>
          <p:cNvCxnSpPr/>
          <p:nvPr/>
        </p:nvCxnSpPr>
        <p:spPr>
          <a:xfrm flipH="1">
            <a:off x="7728053" y="1743674"/>
            <a:ext cx="455400" cy="9315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89" name="Shape 1889"/>
          <p:cNvCxnSpPr/>
          <p:nvPr/>
        </p:nvCxnSpPr>
        <p:spPr>
          <a:xfrm flipH="1">
            <a:off x="7817951" y="1633451"/>
            <a:ext cx="286200" cy="5868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1890" name="Shape 1890"/>
          <p:cNvGrpSpPr/>
          <p:nvPr/>
        </p:nvGrpSpPr>
        <p:grpSpPr>
          <a:xfrm>
            <a:off x="6936626" y="2113418"/>
            <a:ext cx="732432" cy="783444"/>
            <a:chOff x="5143394" y="3165314"/>
            <a:chExt cx="775306" cy="960102"/>
          </a:xfrm>
        </p:grpSpPr>
        <p:pic>
          <p:nvPicPr>
            <p:cNvPr id="1891" name="Shape 189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143394" y="3165314"/>
              <a:ext cx="775306" cy="9601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92" name="Shape 189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284717" y="3288268"/>
              <a:ext cx="493562" cy="49356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893" name="Shape 1893"/>
          <p:cNvPicPr preferRelativeResize="0"/>
          <p:nvPr/>
        </p:nvPicPr>
        <p:blipFill rotWithShape="1">
          <a:blip r:embed="rId7">
            <a:alphaModFix/>
          </a:blip>
          <a:srcRect b="3402"/>
          <a:stretch/>
        </p:blipFill>
        <p:spPr>
          <a:xfrm>
            <a:off x="5575413" y="2730485"/>
            <a:ext cx="2955661" cy="2272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4" name="Shape 189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162681" y="1713261"/>
            <a:ext cx="736033" cy="7465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95" name="Shape 189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50034" y="3028250"/>
            <a:ext cx="1483179" cy="8411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97" name="Shape 1897"/>
          <p:cNvCxnSpPr/>
          <p:nvPr/>
        </p:nvCxnSpPr>
        <p:spPr>
          <a:xfrm>
            <a:off x="357158" y="3857634"/>
            <a:ext cx="928800" cy="7857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98" name="Shape 1898"/>
          <p:cNvCxnSpPr/>
          <p:nvPr/>
        </p:nvCxnSpPr>
        <p:spPr>
          <a:xfrm>
            <a:off x="2714612" y="3214692"/>
            <a:ext cx="2071800" cy="2142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899" name="Shape 1899" descr="螢幕快照 2017-10-30 上午11.03.09.png"/>
          <p:cNvPicPr preferRelativeResize="0"/>
          <p:nvPr/>
        </p:nvPicPr>
        <p:blipFill rotWithShape="1">
          <a:blip r:embed="rId10">
            <a:alphaModFix/>
          </a:blip>
          <a:srcRect l="1995" t="22600" r="1619" b="-1676"/>
          <a:stretch/>
        </p:blipFill>
        <p:spPr>
          <a:xfrm>
            <a:off x="1285852" y="3429006"/>
            <a:ext cx="3767100" cy="1279200"/>
          </a:xfrm>
          <a:prstGeom prst="roundRect">
            <a:avLst>
              <a:gd name="adj" fmla="val 11441"/>
            </a:avLst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900" name="Shape 1900"/>
          <p:cNvSpPr/>
          <p:nvPr/>
        </p:nvSpPr>
        <p:spPr>
          <a:xfrm>
            <a:off x="1285852" y="3429006"/>
            <a:ext cx="3786300" cy="12858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lt1">
                <a:alpha val="898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srgbClr val="595959">
                <a:alpha val="349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1" name="Shape 190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66463" y="185209"/>
            <a:ext cx="827998" cy="82799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6" name="Shape 202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12">
            <a:off x="5004848" y="3080208"/>
            <a:ext cx="1190469" cy="10446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6" name="Shape 1906" descr="P69_轉換可編輯格式.png"/>
          <p:cNvPicPr preferRelativeResize="0"/>
          <p:nvPr/>
        </p:nvPicPr>
        <p:blipFill rotWithShape="1">
          <a:blip r:embed="rId3">
            <a:alphaModFix/>
          </a:blip>
          <a:srcRect l="1170" t="-2979" r="-1169" b="-9039"/>
          <a:stretch/>
        </p:blipFill>
        <p:spPr>
          <a:xfrm>
            <a:off x="214282" y="1744873"/>
            <a:ext cx="4315062" cy="2364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7" name="Shape 1907" descr="P69_轉換可編輯格式.png"/>
          <p:cNvPicPr preferRelativeResize="0"/>
          <p:nvPr/>
        </p:nvPicPr>
        <p:blipFill rotWithShape="1">
          <a:blip r:embed="rId3">
            <a:alphaModFix/>
          </a:blip>
          <a:srcRect l="52120" t="29563" r="12777" b="3046"/>
          <a:stretch/>
        </p:blipFill>
        <p:spPr>
          <a:xfrm>
            <a:off x="2270275" y="2304450"/>
            <a:ext cx="2088000" cy="208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908" name="Shape 1908" descr="螢幕快照 2017-10-30 上午11.09.21.png"/>
          <p:cNvPicPr preferRelativeResize="0"/>
          <p:nvPr/>
        </p:nvPicPr>
        <p:blipFill rotWithShape="1">
          <a:blip r:embed="rId4">
            <a:alphaModFix/>
          </a:blip>
          <a:srcRect t="1399" b="1409"/>
          <a:stretch/>
        </p:blipFill>
        <p:spPr>
          <a:xfrm>
            <a:off x="4639369" y="1821072"/>
            <a:ext cx="4059731" cy="214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9" name="Shape 1909" descr="Text Editor_icon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72462" y="3214692"/>
            <a:ext cx="830394" cy="8303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10" name="Shape 1910"/>
          <p:cNvGrpSpPr/>
          <p:nvPr/>
        </p:nvGrpSpPr>
        <p:grpSpPr>
          <a:xfrm>
            <a:off x="137920" y="1103447"/>
            <a:ext cx="4453291" cy="423357"/>
            <a:chOff x="4014" y="-27"/>
            <a:chExt cx="2495400" cy="557415"/>
          </a:xfrm>
        </p:grpSpPr>
        <p:sp>
          <p:nvSpPr>
            <p:cNvPr id="1911" name="Shape 1911"/>
            <p:cNvSpPr/>
            <p:nvPr/>
          </p:nvSpPr>
          <p:spPr>
            <a:xfrm>
              <a:off x="4014" y="-12"/>
              <a:ext cx="2495400" cy="557400"/>
            </a:xfrm>
            <a:prstGeom prst="homePlate">
              <a:avLst>
                <a:gd name="adj" fmla="val 50000"/>
              </a:avLst>
            </a:prstGeom>
            <a:solidFill>
              <a:schemeClr val="accent6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912" name="Shape 1912"/>
            <p:cNvSpPr txBox="1"/>
            <p:nvPr/>
          </p:nvSpPr>
          <p:spPr>
            <a:xfrm>
              <a:off x="125807" y="-27"/>
              <a:ext cx="2083800" cy="557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6000" tIns="48000" rIns="24000" bIns="48000" anchor="ctr" anchorCtr="0">
              <a:noAutofit/>
            </a:bodyPr>
            <a:lstStyle/>
            <a:p>
              <a:pPr marL="0" marR="0" lvl="0" indent="-2857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lang="en-US" sz="1800" b="1" i="0" u="none" strike="noStrike" cap="none" dirty="0" err="1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轉換可編輯檔案格式</a:t>
              </a:r>
              <a:endParaRPr lang="en-US" sz="18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</p:grpSp>
      <p:grpSp>
        <p:nvGrpSpPr>
          <p:cNvPr id="1913" name="Shape 1913"/>
          <p:cNvGrpSpPr/>
          <p:nvPr/>
        </p:nvGrpSpPr>
        <p:grpSpPr>
          <a:xfrm>
            <a:off x="4484088" y="1103436"/>
            <a:ext cx="4169178" cy="423345"/>
            <a:chOff x="4571815" y="-12"/>
            <a:chExt cx="2340000" cy="557400"/>
          </a:xfrm>
        </p:grpSpPr>
        <p:sp>
          <p:nvSpPr>
            <p:cNvPr id="1914" name="Shape 1914"/>
            <p:cNvSpPr/>
            <p:nvPr/>
          </p:nvSpPr>
          <p:spPr>
            <a:xfrm>
              <a:off x="4571815" y="-12"/>
              <a:ext cx="2340000" cy="557400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915" name="Shape 1915"/>
            <p:cNvSpPr txBox="1"/>
            <p:nvPr/>
          </p:nvSpPr>
          <p:spPr>
            <a:xfrm>
              <a:off x="4655167" y="52067"/>
              <a:ext cx="2145900" cy="475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72000" tIns="48000" rIns="24000" bIns="48000" anchor="ctr" anchorCtr="0">
              <a:noAutofit/>
            </a:bodyPr>
            <a:lstStyle/>
            <a:p>
              <a:pPr marL="0" marR="0" lvl="0" indent="-2857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en-US" sz="1800" b="1" i="0" u="none" strike="noStrike" cap="none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搭配Text Editor</a:t>
              </a:r>
            </a:p>
          </p:txBody>
        </p:sp>
      </p:grpSp>
      <p:sp>
        <p:nvSpPr>
          <p:cNvPr id="1916" name="Shape 19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OCR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cs typeface="Arial"/>
                <a:sym typeface="Arial"/>
              </a:rPr>
              <a:t>檔案輕鬆數位化</a:t>
            </a:r>
            <a:endParaRPr lang="en-US" sz="3600" b="1" i="0" u="none" strike="noStrike" cap="none" dirty="0">
              <a:solidFill>
                <a:srgbClr val="002060"/>
              </a:solidFill>
              <a:cs typeface="Arial"/>
              <a:sym typeface="Arial"/>
            </a:endParaRPr>
          </a:p>
        </p:txBody>
      </p:sp>
      <p:pic>
        <p:nvPicPr>
          <p:cNvPr id="1917" name="Shape 1917" descr="螢幕快照 2017-10-30 上午11.09.21.png"/>
          <p:cNvPicPr preferRelativeResize="0"/>
          <p:nvPr/>
        </p:nvPicPr>
        <p:blipFill rotWithShape="1">
          <a:blip r:embed="rId4">
            <a:alphaModFix/>
          </a:blip>
          <a:srcRect l="14923" t="1706" r="48064" b="36239"/>
          <a:stretch/>
        </p:blipFill>
        <p:spPr>
          <a:xfrm>
            <a:off x="4975850" y="1744875"/>
            <a:ext cx="2088000" cy="2088000"/>
          </a:xfrm>
          <a:prstGeom prst="ellipse">
            <a:avLst/>
          </a:prstGeom>
          <a:noFill/>
          <a:ln>
            <a:noFill/>
          </a:ln>
        </p:spPr>
      </p:pic>
      <p:cxnSp>
        <p:nvCxnSpPr>
          <p:cNvPr id="1918" name="Shape 1918"/>
          <p:cNvCxnSpPr/>
          <p:nvPr/>
        </p:nvCxnSpPr>
        <p:spPr>
          <a:xfrm>
            <a:off x="3367125" y="2868900"/>
            <a:ext cx="592200" cy="87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919" name="Shape 1919" descr="D:\工作進行中\20170911直播母版16比9\放大鏡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66644" y="1500180"/>
            <a:ext cx="2511936" cy="2551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2" name="Shape 1922" descr="D:\工作進行中\20170911直播母版16比9\放大鏡.png"/>
          <p:cNvPicPr preferRelativeResize="0"/>
          <p:nvPr/>
        </p:nvPicPr>
        <p:blipFill rotWithShape="1">
          <a:blip r:embed="rId6">
            <a:alphaModFix/>
          </a:blip>
          <a:srcRect l="3333" t="6186" r="5009" b="7429"/>
          <a:stretch/>
        </p:blipFill>
        <p:spPr>
          <a:xfrm>
            <a:off x="2147229" y="2229156"/>
            <a:ext cx="2302416" cy="2265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190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6463" y="185209"/>
            <a:ext cx="827998" cy="82799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0" name="Shape 20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12">
            <a:off x="4074023" y="3310568"/>
            <a:ext cx="1190469" cy="10446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Shape 1927"/>
          <p:cNvSpPr/>
          <p:nvPr/>
        </p:nvSpPr>
        <p:spPr>
          <a:xfrm>
            <a:off x="-71470" y="1928808"/>
            <a:ext cx="9286800" cy="17145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8" name="Shape 1928"/>
          <p:cNvSpPr txBox="1">
            <a:spLocks noGrp="1"/>
          </p:cNvSpPr>
          <p:nvPr>
            <p:ph type="title" idx="4294967295"/>
          </p:nvPr>
        </p:nvSpPr>
        <p:spPr>
          <a:xfrm>
            <a:off x="3123388" y="2172919"/>
            <a:ext cx="2786062" cy="11144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lang="en-US" sz="60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Demo</a:t>
            </a:r>
          </a:p>
        </p:txBody>
      </p:sp>
      <p:sp>
        <p:nvSpPr>
          <p:cNvPr id="1929" name="Shape 1929"/>
          <p:cNvSpPr/>
          <p:nvPr/>
        </p:nvSpPr>
        <p:spPr>
          <a:xfrm>
            <a:off x="-109570" y="1928808"/>
            <a:ext cx="9324900" cy="183300"/>
          </a:xfrm>
          <a:prstGeom prst="rect">
            <a:avLst/>
          </a:prstGeom>
          <a:gradFill>
            <a:gsLst>
              <a:gs pos="0">
                <a:srgbClr val="0F243E">
                  <a:alpha val="2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0" name="Shape 1930"/>
          <p:cNvSpPr/>
          <p:nvPr/>
        </p:nvSpPr>
        <p:spPr>
          <a:xfrm rot="10800000" flipH="1">
            <a:off x="-71469" y="3469619"/>
            <a:ext cx="9324900" cy="173700"/>
          </a:xfrm>
          <a:prstGeom prst="rect">
            <a:avLst/>
          </a:prstGeom>
          <a:gradFill>
            <a:gsLst>
              <a:gs pos="0">
                <a:srgbClr val="0F243E">
                  <a:alpha val="2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7" name="Shape 1937"/>
          <p:cNvPicPr preferRelativeResize="0"/>
          <p:nvPr/>
        </p:nvPicPr>
        <p:blipFill rotWithShape="1">
          <a:blip r:embed="rId3">
            <a:alphaModFix/>
          </a:blip>
          <a:srcRect t="4004"/>
          <a:stretch/>
        </p:blipFill>
        <p:spPr>
          <a:xfrm>
            <a:off x="4743684" y="1194066"/>
            <a:ext cx="4043158" cy="2753218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941" name="Shape 19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32362" y="3469958"/>
            <a:ext cx="754480" cy="68879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935" name="Shape 1935"/>
          <p:cNvSpPr txBox="1">
            <a:spLocks noGrp="1"/>
          </p:cNvSpPr>
          <p:nvPr>
            <p:ph type="title"/>
          </p:nvPr>
        </p:nvSpPr>
        <p:spPr>
          <a:xfrm>
            <a:off x="285720" y="260926"/>
            <a:ext cx="8501122" cy="73108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lang="en-US" sz="36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搜尋、歸檔的小幫手</a:t>
            </a:r>
          </a:p>
        </p:txBody>
      </p:sp>
      <p:grpSp>
        <p:nvGrpSpPr>
          <p:cNvPr id="5" name="群組 4"/>
          <p:cNvGrpSpPr/>
          <p:nvPr/>
        </p:nvGrpSpPr>
        <p:grpSpPr>
          <a:xfrm>
            <a:off x="208808" y="1193151"/>
            <a:ext cx="4540669" cy="2965600"/>
            <a:chOff x="4298712" y="1218147"/>
            <a:chExt cx="4540669" cy="2965600"/>
          </a:xfrm>
        </p:grpSpPr>
        <p:pic>
          <p:nvPicPr>
            <p:cNvPr id="1939" name="Shape 1939"/>
            <p:cNvPicPr preferRelativeResize="0"/>
            <p:nvPr/>
          </p:nvPicPr>
          <p:blipFill rotWithShape="1">
            <a:blip r:embed="rId5">
              <a:alphaModFix/>
            </a:blip>
            <a:srcRect r="2045"/>
            <a:stretch/>
          </p:blipFill>
          <p:spPr>
            <a:xfrm>
              <a:off x="4298712" y="1218147"/>
              <a:ext cx="4428000" cy="2740342"/>
            </a:xfrm>
            <a:prstGeom prst="rect">
              <a:avLst/>
            </a:prstGeom>
            <a:noFill/>
            <a:ln>
              <a:solidFill>
                <a:srgbClr val="D9D9D9"/>
              </a:solidFill>
            </a:ln>
          </p:spPr>
        </p:pic>
        <p:pic>
          <p:nvPicPr>
            <p:cNvPr id="1942" name="Shape 1942"/>
            <p:cNvPicPr preferRelativeResize="0"/>
            <p:nvPr/>
          </p:nvPicPr>
          <p:blipFill rotWithShape="1">
            <a:blip r:embed="rId6">
              <a:alphaModFix/>
            </a:blip>
            <a:srcRect l="71890" t="12049" r="513" b="16101"/>
            <a:stretch/>
          </p:blipFill>
          <p:spPr>
            <a:xfrm>
              <a:off x="7813377" y="3339157"/>
              <a:ext cx="1026004" cy="84459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  <p:grpSp>
          <p:nvGrpSpPr>
            <p:cNvPr id="3" name="群組 2"/>
            <p:cNvGrpSpPr/>
            <p:nvPr/>
          </p:nvGrpSpPr>
          <p:grpSpPr>
            <a:xfrm>
              <a:off x="5571821" y="1754514"/>
              <a:ext cx="1972777" cy="1944186"/>
              <a:chOff x="5484642" y="1243783"/>
              <a:chExt cx="1972777" cy="1944186"/>
            </a:xfrm>
          </p:grpSpPr>
          <p:pic>
            <p:nvPicPr>
              <p:cNvPr id="1940" name="Shape 1940"/>
              <p:cNvPicPr preferRelativeResize="0"/>
              <p:nvPr/>
            </p:nvPicPr>
            <p:blipFill rotWithShape="1">
              <a:blip r:embed="rId7">
                <a:alphaModFix/>
              </a:blip>
              <a:srcRect l="-2888" t="-8346" r="35717" b="-1415"/>
              <a:stretch/>
            </p:blipFill>
            <p:spPr>
              <a:xfrm>
                <a:off x="5598433" y="1380365"/>
                <a:ext cx="1745195" cy="1671022"/>
              </a:xfrm>
              <a:prstGeom prst="ellipse">
                <a:avLst/>
              </a:prstGeom>
              <a:noFill/>
              <a:ln w="285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</p:pic>
          <p:pic>
            <p:nvPicPr>
              <p:cNvPr id="10" name="Picture 2" descr="D:\工作進行中\20170911直播母版16比9\放大鏡.png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5484642" y="1243783"/>
                <a:ext cx="1972777" cy="1944186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8" name="群組 7"/>
          <p:cNvGrpSpPr/>
          <p:nvPr/>
        </p:nvGrpSpPr>
        <p:grpSpPr>
          <a:xfrm>
            <a:off x="4893341" y="2026371"/>
            <a:ext cx="2124000" cy="2122903"/>
            <a:chOff x="4771163" y="2280503"/>
            <a:chExt cx="2124000" cy="2122903"/>
          </a:xfrm>
        </p:grpSpPr>
        <p:pic>
          <p:nvPicPr>
            <p:cNvPr id="1938" name="Shape 1938"/>
            <p:cNvPicPr preferRelativeResize="0">
              <a:picLocks/>
            </p:cNvPicPr>
            <p:nvPr/>
          </p:nvPicPr>
          <p:blipFill rotWithShape="1">
            <a:blip r:embed="rId9">
              <a:alphaModFix/>
            </a:blip>
            <a:srcRect l="3356" t="-14754" r="31491" b="-1"/>
            <a:stretch/>
          </p:blipFill>
          <p:spPr>
            <a:xfrm>
              <a:off x="4997623" y="2458459"/>
              <a:ext cx="1691458" cy="1691998"/>
            </a:xfrm>
            <a:prstGeom prst="ellipse">
              <a:avLst/>
            </a:prstGeom>
            <a:solidFill>
              <a:srgbClr val="FFFFFF">
                <a:shade val="85000"/>
              </a:srgbClr>
            </a:solidFill>
            <a:ln w="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contourClr>
                <a:srgbClr val="FFFFFF"/>
              </a:contourClr>
            </a:sp3d>
          </p:spPr>
        </p:pic>
        <p:pic>
          <p:nvPicPr>
            <p:cNvPr id="14" name="Picture 2" descr="D:\工作進行中\20170911直播母版16比9\放大鏡.png"/>
            <p:cNvPicPr>
              <a:picLocks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771163" y="2280503"/>
              <a:ext cx="2124000" cy="212290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Shape 813"/>
          <p:cNvSpPr/>
          <p:nvPr/>
        </p:nvSpPr>
        <p:spPr>
          <a:xfrm>
            <a:off x="303750" y="2500300"/>
            <a:ext cx="1369200" cy="240000"/>
          </a:xfrm>
          <a:prstGeom prst="roundRect">
            <a:avLst>
              <a:gd name="adj" fmla="val 20114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Shape 814"/>
          <p:cNvSpPr/>
          <p:nvPr/>
        </p:nvSpPr>
        <p:spPr>
          <a:xfrm>
            <a:off x="280950" y="3214700"/>
            <a:ext cx="2541000" cy="785700"/>
          </a:xfrm>
          <a:prstGeom prst="roundRect">
            <a:avLst>
              <a:gd name="adj" fmla="val 8234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Shape 816"/>
          <p:cNvSpPr txBox="1">
            <a:spLocks noGrp="1"/>
          </p:cNvSpPr>
          <p:nvPr>
            <p:ph type="body" idx="1"/>
          </p:nvPr>
        </p:nvSpPr>
        <p:spPr>
          <a:xfrm>
            <a:off x="303750" y="1025600"/>
            <a:ext cx="8952900" cy="356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Font typeface="Microsoft JhengHei"/>
              <a:buChar char="•"/>
            </a:pPr>
            <a:r>
              <a:rPr lang="en-US" sz="2000" b="1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sz="2000" b="1" i="0" u="none" strike="noStrike" cap="none" dirty="0" err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QTS：自行開發</a:t>
            </a:r>
            <a:r>
              <a:rPr lang="en-US" sz="2000" b="1" i="0" u="none" strike="noStrike" cap="none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“</a:t>
            </a:r>
            <a:r>
              <a:rPr lang="zh-TW" altLang="en-US" sz="2000" b="1" dirty="0" smtClean="0">
                <a:solidFill>
                  <a:srgbClr val="262626"/>
                </a:solidFill>
              </a:rPr>
              <a:t>磁碟區</a:t>
            </a:r>
            <a:r>
              <a:rPr lang="en-US" sz="2000" b="1" i="0" u="none" strike="noStrike" cap="none" dirty="0" err="1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外</a:t>
            </a:r>
            <a:r>
              <a:rPr lang="en-US" sz="2000" b="1" i="0" u="none" strike="noStrike" cap="none" dirty="0" err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”的快照保存架構</a:t>
            </a:r>
            <a:endParaRPr lang="en-US" sz="2000" b="1" i="0" u="none" strike="noStrike" cap="none" dirty="0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en-US" sz="2000" b="1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sz="2000" b="1" i="0" u="none" strike="noStrike" cap="none" dirty="0" err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DSM：Btrfs</a:t>
            </a:r>
            <a:r>
              <a:rPr lang="en-US" sz="2000" b="1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open source </a:t>
            </a:r>
            <a:r>
              <a:rPr lang="en-US" sz="2000" b="1" i="0" u="none" strike="noStrike" cap="none" dirty="0" err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套件內建快照功能，資料</a:t>
            </a:r>
            <a:r>
              <a:rPr lang="en-US" sz="2000" b="1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en-US" sz="2000" b="1" i="0" u="none" strike="noStrike" cap="none" dirty="0" err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</a:t>
            </a:r>
            <a:r>
              <a:rPr lang="en-US" sz="2000" b="1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en-US" sz="2000" b="1" i="0" u="none" strike="noStrike" cap="none" dirty="0" err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LUN共用空間</a:t>
            </a:r>
            <a:endParaRPr lang="en-US" sz="2000" b="1" i="0" u="none" strike="noStrike" cap="none" dirty="0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15" name="Shape 8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en-US" sz="3600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可管理與預期的快照空間</a:t>
            </a:r>
          </a:p>
        </p:txBody>
      </p:sp>
      <p:pic>
        <p:nvPicPr>
          <p:cNvPr id="817" name="Shape 8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0430" y="2143122"/>
            <a:ext cx="5500725" cy="2995146"/>
          </a:xfrm>
          <a:prstGeom prst="rect">
            <a:avLst/>
          </a:prstGeom>
          <a:noFill/>
          <a:ln>
            <a:noFill/>
          </a:ln>
        </p:spPr>
      </p:pic>
      <p:sp>
        <p:nvSpPr>
          <p:cNvPr id="818" name="Shape 818"/>
          <p:cNvSpPr/>
          <p:nvPr/>
        </p:nvSpPr>
        <p:spPr>
          <a:xfrm>
            <a:off x="214282" y="4143386"/>
            <a:ext cx="2857500" cy="870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81642">
              <a:lnSpc>
                <a:spcPct val="115000"/>
              </a:lnSpc>
              <a:buClr>
                <a:schemeClr val="dk2"/>
              </a:buClr>
              <a:buSzPct val="128571"/>
            </a:pPr>
            <a:r>
              <a:rPr lang="en-US" sz="1000" dirty="0" err="1" smtClean="0">
                <a:latin typeface="微軟正黑體" pitchFamily="34" charset="-120"/>
                <a:ea typeface="微軟正黑體" pitchFamily="34" charset="-120"/>
              </a:rPr>
              <a:t>測試來源</a:t>
            </a:r>
            <a:r>
              <a:rPr lang="en-US" sz="1000" dirty="0" smtClean="0"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en-US" sz="1000" b="0" i="0" u="sng" strike="noStrike" cap="none" dirty="0" smtClean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</a:t>
            </a:r>
            <a:r>
              <a:rPr lang="en-US" sz="10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://www.facebook.com/groups/NAS.World/permalink/1784142828550586/</a:t>
            </a:r>
          </a:p>
          <a:p>
            <a:pPr marL="0" marR="0" lvl="0" indent="-88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9" name="Shape 819"/>
          <p:cNvSpPr txBox="1"/>
          <p:nvPr/>
        </p:nvSpPr>
        <p:spPr>
          <a:xfrm>
            <a:off x="352400" y="2143125"/>
            <a:ext cx="1357200" cy="78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01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1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QNAP </a:t>
            </a:r>
            <a:r>
              <a:rPr lang="en-US" sz="1600" b="1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快照:</a:t>
            </a:r>
          </a:p>
          <a:p>
            <a:pPr marL="0" marR="0" lvl="0" indent="-88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空間互不干擾</a:t>
            </a:r>
          </a:p>
        </p:txBody>
      </p:sp>
      <p:sp>
        <p:nvSpPr>
          <p:cNvPr id="820" name="Shape 820"/>
          <p:cNvSpPr/>
          <p:nvPr/>
        </p:nvSpPr>
        <p:spPr>
          <a:xfrm>
            <a:off x="280950" y="2928950"/>
            <a:ext cx="2541000" cy="111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1600" b="1" i="0" u="none" strike="noStrike" cap="none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Btrfs</a:t>
            </a:r>
            <a:r>
              <a:rPr lang="en-US" sz="16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</a:t>
            </a:r>
            <a:r>
              <a:rPr lang="en-US" sz="1600" b="1" i="0" u="none" strike="noStrike" cap="none" dirty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:</a:t>
            </a:r>
          </a:p>
          <a:p>
            <a: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快照佔用工作空間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,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無法掌握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</a:p>
          <a:p>
            <a:pPr marL="0" marR="0" lvl="0" indent="-88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膨脹速度</a:t>
            </a:r>
            <a:endParaRPr lang="en-US"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快照影響工作空間</a:t>
            </a:r>
            <a:endParaRPr lang="en-US" sz="14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821" name="Shape 821" descr="皇冠-0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1045139">
            <a:off x="261085" y="2089375"/>
            <a:ext cx="346252" cy="2412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" name="群組 20"/>
          <p:cNvGrpSpPr/>
          <p:nvPr/>
        </p:nvGrpSpPr>
        <p:grpSpPr>
          <a:xfrm>
            <a:off x="4804357" y="4010818"/>
            <a:ext cx="1389048" cy="645981"/>
            <a:chOff x="4309057" y="4115593"/>
            <a:chExt cx="1389048" cy="645981"/>
          </a:xfrm>
        </p:grpSpPr>
        <p:sp>
          <p:nvSpPr>
            <p:cNvPr id="15" name="圓角矩形 14"/>
            <p:cNvSpPr/>
            <p:nvPr/>
          </p:nvSpPr>
          <p:spPr>
            <a:xfrm>
              <a:off x="4576277" y="4115593"/>
              <a:ext cx="1121828" cy="645981"/>
            </a:xfrm>
            <a:prstGeom prst="roundRect">
              <a:avLst/>
            </a:prstGeom>
            <a:solidFill>
              <a:srgbClr val="00B050"/>
            </a:solidFill>
            <a:ln w="28575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橢圓 15"/>
            <p:cNvSpPr/>
            <p:nvPr/>
          </p:nvSpPr>
          <p:spPr>
            <a:xfrm>
              <a:off x="4390052" y="4273256"/>
              <a:ext cx="334348" cy="334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026" name="Picture 2" descr="\\Marketing\Marketing\MarketingMaterials\Misc\PPT美化\線上直播PPT\20170928_Virtualization Station\Links\有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309057" y="4244681"/>
              <a:ext cx="440794" cy="417662"/>
            </a:xfrm>
            <a:prstGeom prst="rect">
              <a:avLst/>
            </a:prstGeom>
            <a:noFill/>
          </p:spPr>
        </p:pic>
      </p:grpSp>
      <p:grpSp>
        <p:nvGrpSpPr>
          <p:cNvPr id="20" name="群組 19"/>
          <p:cNvGrpSpPr/>
          <p:nvPr/>
        </p:nvGrpSpPr>
        <p:grpSpPr>
          <a:xfrm>
            <a:off x="7257955" y="4020343"/>
            <a:ext cx="1338897" cy="645981"/>
            <a:chOff x="7305580" y="4115593"/>
            <a:chExt cx="1338897" cy="645981"/>
          </a:xfrm>
        </p:grpSpPr>
        <p:sp>
          <p:nvSpPr>
            <p:cNvPr id="18" name="圓角矩形 17"/>
            <p:cNvSpPr/>
            <p:nvPr/>
          </p:nvSpPr>
          <p:spPr>
            <a:xfrm>
              <a:off x="7500959" y="4115593"/>
              <a:ext cx="1143518" cy="645981"/>
            </a:xfrm>
            <a:prstGeom prst="roundRect">
              <a:avLst/>
            </a:prstGeom>
            <a:solidFill>
              <a:srgbClr val="C00000"/>
            </a:solidFill>
            <a:ln w="28575">
              <a:solidFill>
                <a:srgbClr val="FF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橢圓 18"/>
            <p:cNvSpPr/>
            <p:nvPr/>
          </p:nvSpPr>
          <p:spPr>
            <a:xfrm>
              <a:off x="7314734" y="4273256"/>
              <a:ext cx="334348" cy="334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027" name="Picture 3" descr="\\Marketing\Marketing\MarketingMaterials\Misc\PPT美化\線上直播PPT\20170928_Virtualization Station\Links\無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305580" y="4258078"/>
              <a:ext cx="400098" cy="399270"/>
            </a:xfrm>
            <a:prstGeom prst="rect">
              <a:avLst/>
            </a:prstGeom>
            <a:noFill/>
          </p:spPr>
        </p:pic>
      </p:grpSp>
      <p:sp>
        <p:nvSpPr>
          <p:cNvPr id="22" name="矩形 21"/>
          <p:cNvSpPr/>
          <p:nvPr/>
        </p:nvSpPr>
        <p:spPr>
          <a:xfrm>
            <a:off x="5168951" y="4024399"/>
            <a:ext cx="10054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檔案複製</a:t>
            </a:r>
            <a:endParaRPr lang="en-US" altLang="zh-TW" sz="1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完成</a:t>
            </a:r>
            <a:endParaRPr lang="zh-TW" altLang="en-US"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7562873" y="4024399"/>
            <a:ext cx="10054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檔案複製</a:t>
            </a:r>
            <a:endParaRPr lang="en-US" altLang="zh-TW" sz="1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失敗</a:t>
            </a:r>
            <a:endParaRPr lang="zh-TW" altLang="en-US"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" name="Shape 1947"/>
          <p:cNvSpPr/>
          <p:nvPr/>
        </p:nvSpPr>
        <p:spPr>
          <a:xfrm rot="-5400000">
            <a:off x="297008" y="1249018"/>
            <a:ext cx="2141339" cy="2088300"/>
          </a:xfrm>
          <a:prstGeom prst="bracketPair">
            <a:avLst>
              <a:gd name="adj" fmla="val 5320"/>
            </a:avLst>
          </a:prstGeom>
          <a:noFill/>
          <a:ln w="7620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48" name="Shape 1948"/>
          <p:cNvPicPr preferRelativeResize="0"/>
          <p:nvPr/>
        </p:nvPicPr>
        <p:blipFill rotWithShape="1">
          <a:blip r:embed="rId3">
            <a:alphaModFix/>
          </a:blip>
          <a:srcRect b="-6566"/>
          <a:stretch/>
        </p:blipFill>
        <p:spPr>
          <a:xfrm>
            <a:off x="1475656" y="4054551"/>
            <a:ext cx="1584175" cy="9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9" name="Shape 1949"/>
          <p:cNvSpPr/>
          <p:nvPr/>
        </p:nvSpPr>
        <p:spPr>
          <a:xfrm>
            <a:off x="3203848" y="4443958"/>
            <a:ext cx="1584300" cy="45600"/>
          </a:xfrm>
          <a:prstGeom prst="rect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19" scaled="0"/>
          </a:gra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2800" b="0" i="0" u="none" strike="noStrike" cap="non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0" name="Shape 1950"/>
          <p:cNvSpPr/>
          <p:nvPr/>
        </p:nvSpPr>
        <p:spPr>
          <a:xfrm>
            <a:off x="3203848" y="4778752"/>
            <a:ext cx="1584300" cy="45600"/>
          </a:xfrm>
          <a:prstGeom prst="rect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19" scaled="0"/>
          </a:gra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2800" b="0" i="0" u="none" strike="noStrike" cap="non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1" name="Shape 19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3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QNAP </a:t>
            </a:r>
            <a:r>
              <a:rPr lang="en-US" sz="3600" b="1" i="0" u="none" strike="noStrike" cap="none" dirty="0">
                <a:solidFill>
                  <a:srgbClr val="002060"/>
                </a:solidFill>
                <a:cs typeface="Arial"/>
                <a:sym typeface="Arial"/>
              </a:rPr>
              <a:t>翻倍你的工作效率</a:t>
            </a:r>
          </a:p>
        </p:txBody>
      </p:sp>
      <p:sp>
        <p:nvSpPr>
          <p:cNvPr id="1952" name="Shape 1952"/>
          <p:cNvSpPr txBox="1"/>
          <p:nvPr/>
        </p:nvSpPr>
        <p:spPr>
          <a:xfrm>
            <a:off x="3419872" y="4515966"/>
            <a:ext cx="1539300" cy="34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1200" b="1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Qsirch  </a:t>
            </a:r>
          </a:p>
        </p:txBody>
      </p:sp>
      <p:pic>
        <p:nvPicPr>
          <p:cNvPr id="1953" name="Shape 19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35635">
            <a:off x="3135026" y="4517434"/>
            <a:ext cx="284478" cy="284478"/>
          </a:xfrm>
          <a:prstGeom prst="rect">
            <a:avLst/>
          </a:prstGeom>
          <a:noFill/>
          <a:ln>
            <a:noFill/>
          </a:ln>
        </p:spPr>
      </p:pic>
      <p:sp>
        <p:nvSpPr>
          <p:cNvPr id="1954" name="Shape 1954"/>
          <p:cNvSpPr txBox="1"/>
          <p:nvPr/>
        </p:nvSpPr>
        <p:spPr>
          <a:xfrm>
            <a:off x="7236296" y="1429312"/>
            <a:ext cx="1317300" cy="48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600" b="1" i="0" u="none" strike="noStrike" cap="none">
                <a:solidFill>
                  <a:srgbClr val="F79646"/>
                </a:solidFill>
                <a:latin typeface="Arial"/>
                <a:ea typeface="Arial"/>
                <a:cs typeface="Arial"/>
                <a:sym typeface="Arial"/>
              </a:rPr>
              <a:t>File Station  </a:t>
            </a:r>
          </a:p>
        </p:txBody>
      </p:sp>
      <p:sp>
        <p:nvSpPr>
          <p:cNvPr id="1955" name="Shape 1955"/>
          <p:cNvSpPr txBox="1"/>
          <p:nvPr/>
        </p:nvSpPr>
        <p:spPr>
          <a:xfrm>
            <a:off x="1043608" y="1429312"/>
            <a:ext cx="1020000" cy="379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600" b="1" i="0" u="none" strike="noStrike" cap="none" dirty="0" err="1">
                <a:solidFill>
                  <a:srgbClr val="F79646"/>
                </a:solidFill>
                <a:latin typeface="Arial"/>
                <a:ea typeface="Arial"/>
                <a:cs typeface="Arial"/>
                <a:sym typeface="Arial"/>
              </a:rPr>
              <a:t>Qfiling</a:t>
            </a:r>
            <a:endParaRPr lang="en-US" sz="1600" b="1" i="0" u="none" strike="noStrike" cap="none" dirty="0">
              <a:solidFill>
                <a:srgbClr val="F7964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6" name="Shape 1956" descr="圖片 1.png"/>
          <p:cNvPicPr preferRelativeResize="0"/>
          <p:nvPr/>
        </p:nvPicPr>
        <p:blipFill rotWithShape="1">
          <a:blip r:embed="rId5">
            <a:alphaModFix/>
          </a:blip>
          <a:srcRect l="12900" t="9594" r="10542" b="30998"/>
          <a:stretch/>
        </p:blipFill>
        <p:spPr>
          <a:xfrm>
            <a:off x="2843808" y="1133199"/>
            <a:ext cx="3238364" cy="2224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7" name="Shape 1957" descr="圖片 1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60032" y="4515966"/>
            <a:ext cx="287264" cy="272165"/>
          </a:xfrm>
          <a:prstGeom prst="rect">
            <a:avLst/>
          </a:prstGeom>
          <a:noFill/>
          <a:ln>
            <a:noFill/>
          </a:ln>
        </p:spPr>
      </p:pic>
      <p:sp>
        <p:nvSpPr>
          <p:cNvPr id="1958" name="Shape 1958"/>
          <p:cNvSpPr txBox="1"/>
          <p:nvPr/>
        </p:nvSpPr>
        <p:spPr>
          <a:xfrm>
            <a:off x="5148063" y="4515966"/>
            <a:ext cx="1296000" cy="209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1200" b="1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OCR Converter  </a:t>
            </a:r>
          </a:p>
        </p:txBody>
      </p:sp>
      <p:pic>
        <p:nvPicPr>
          <p:cNvPr id="1959" name="Shape 195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55648" y="1357304"/>
            <a:ext cx="502654" cy="5026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群組 8"/>
          <p:cNvGrpSpPr/>
          <p:nvPr/>
        </p:nvGrpSpPr>
        <p:grpSpPr>
          <a:xfrm>
            <a:off x="287020" y="2035086"/>
            <a:ext cx="1909810" cy="1279410"/>
            <a:chOff x="-111627" y="1859958"/>
            <a:chExt cx="1909810" cy="1279410"/>
          </a:xfrm>
        </p:grpSpPr>
        <p:pic>
          <p:nvPicPr>
            <p:cNvPr id="1969" name="Shape 1969"/>
            <p:cNvPicPr preferRelativeResize="0"/>
            <p:nvPr/>
          </p:nvPicPr>
          <p:blipFill rotWithShape="1">
            <a:blip r:embed="rId8">
              <a:alphaModFix/>
            </a:blip>
            <a:srcRect l="31892" t="10419" r="33799" b="55487"/>
            <a:stretch/>
          </p:blipFill>
          <p:spPr>
            <a:xfrm>
              <a:off x="-64237" y="1965378"/>
              <a:ext cx="763917" cy="66496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" name="群組 7"/>
            <p:cNvGrpSpPr/>
            <p:nvPr/>
          </p:nvGrpSpPr>
          <p:grpSpPr>
            <a:xfrm>
              <a:off x="-111627" y="1859958"/>
              <a:ext cx="1909810" cy="1279410"/>
              <a:chOff x="-111627" y="1859958"/>
              <a:chExt cx="1909810" cy="1279410"/>
            </a:xfrm>
          </p:grpSpPr>
          <p:cxnSp>
            <p:nvCxnSpPr>
              <p:cNvPr id="1966" name="Shape 1966"/>
              <p:cNvCxnSpPr/>
              <p:nvPr/>
            </p:nvCxnSpPr>
            <p:spPr>
              <a:xfrm>
                <a:off x="592518" y="2518114"/>
                <a:ext cx="764004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tx2">
                    <a:lumMod val="50000"/>
                  </a:schemeClr>
                </a:solidFill>
                <a:prstDash val="solid"/>
                <a:miter lim="8000"/>
                <a:headEnd type="none" w="med" len="med"/>
                <a:tailEnd type="none" w="med" len="med"/>
              </a:ln>
            </p:spPr>
          </p:cxnSp>
          <p:cxnSp>
            <p:nvCxnSpPr>
              <p:cNvPr id="1964" name="Shape 1964"/>
              <p:cNvCxnSpPr/>
              <p:nvPr/>
            </p:nvCxnSpPr>
            <p:spPr>
              <a:xfrm rot="10800000" flipH="1">
                <a:off x="564084" y="2114214"/>
                <a:ext cx="763823" cy="333851"/>
              </a:xfrm>
              <a:prstGeom prst="bentConnector3">
                <a:avLst>
                  <a:gd name="adj1" fmla="val 167058"/>
                </a:avLst>
              </a:prstGeom>
              <a:noFill/>
              <a:ln w="19050" cap="flat" cmpd="sng">
                <a:solidFill>
                  <a:srgbClr val="948A54"/>
                </a:solidFill>
                <a:prstDash val="solid"/>
                <a:miter lim="8000"/>
                <a:headEnd type="none" w="med" len="med"/>
                <a:tailEnd type="none" w="med" len="med"/>
              </a:ln>
            </p:spPr>
          </p:cxnSp>
          <p:cxnSp>
            <p:nvCxnSpPr>
              <p:cNvPr id="1965" name="Shape 1965"/>
              <p:cNvCxnSpPr/>
              <p:nvPr/>
            </p:nvCxnSpPr>
            <p:spPr>
              <a:xfrm>
                <a:off x="564084" y="2581947"/>
                <a:ext cx="763823" cy="396535"/>
              </a:xfrm>
              <a:prstGeom prst="bentConnector3">
                <a:avLst>
                  <a:gd name="adj1" fmla="val 168299"/>
                </a:avLst>
              </a:prstGeom>
              <a:noFill/>
              <a:ln w="19050" cap="flat" cmpd="sng">
                <a:solidFill>
                  <a:srgbClr val="948A54"/>
                </a:solidFill>
                <a:prstDash val="solid"/>
                <a:miter lim="8000"/>
                <a:headEnd type="none" w="med" len="med"/>
                <a:tailEnd type="none" w="med" len="med"/>
              </a:ln>
            </p:spPr>
          </p:cxnSp>
          <p:pic>
            <p:nvPicPr>
              <p:cNvPr id="66" name="Shape 1967" descr="螢幕快照 2017-01-19 下午11.07.27.png"/>
              <p:cNvPicPr preferRelativeResize="0"/>
              <p:nvPr/>
            </p:nvPicPr>
            <p:blipFill rotWithShape="1">
              <a:blip r:embed="rId9">
                <a:alphaModFix/>
              </a:blip>
              <a:srcRect l="37166"/>
              <a:stretch/>
            </p:blipFill>
            <p:spPr>
              <a:xfrm>
                <a:off x="734221" y="1859958"/>
                <a:ext cx="1063962" cy="127941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63" name="Shape 1963" descr="螢幕快照 2017-01-19 下午11.07.27.png"/>
              <p:cNvPicPr preferRelativeResize="0"/>
              <p:nvPr/>
            </p:nvPicPr>
            <p:blipFill rotWithShape="1">
              <a:blip r:embed="rId9">
                <a:alphaModFix/>
              </a:blip>
              <a:srcRect l="62479" t="397" b="64116"/>
              <a:stretch/>
            </p:blipFill>
            <p:spPr>
              <a:xfrm>
                <a:off x="-111627" y="2286962"/>
                <a:ext cx="635279" cy="4539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68" name="Shape 1968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1364277" y="1935852"/>
                <a:ext cx="277882" cy="29284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970" name="Shape 1970"/>
              <p:cNvSpPr/>
              <p:nvPr/>
            </p:nvSpPr>
            <p:spPr>
              <a:xfrm rot="16200000">
                <a:off x="447935" y="2235953"/>
                <a:ext cx="603392" cy="642059"/>
              </a:xfrm>
              <a:prstGeom prst="trapezoid">
                <a:avLst>
                  <a:gd name="adj" fmla="val 33088"/>
                </a:avLst>
              </a:prstGeom>
              <a:gradFill>
                <a:gsLst>
                  <a:gs pos="0">
                    <a:srgbClr val="9CC2E5"/>
                  </a:gs>
                  <a:gs pos="50000">
                    <a:srgbClr val="BBD6EE"/>
                  </a:gs>
                  <a:gs pos="100000">
                    <a:srgbClr val="DDEAF6"/>
                  </a:gs>
                </a:gsLst>
                <a:lin ang="5400012" scaled="0"/>
              </a:gra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8572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Arial"/>
                  <a:buNone/>
                </a:pPr>
                <a:endParaRPr sz="135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971" name="Shape 1971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642177" y="2545111"/>
                <a:ext cx="179914" cy="18947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72" name="Shape 1972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484782" y="2418426"/>
                <a:ext cx="210128" cy="221416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1973" name="Shape 1973"/>
              <p:cNvCxnSpPr/>
              <p:nvPr/>
            </p:nvCxnSpPr>
            <p:spPr>
              <a:xfrm rot="10800000" flipH="1">
                <a:off x="452568" y="2290209"/>
                <a:ext cx="468554" cy="153869"/>
              </a:xfrm>
              <a:prstGeom prst="straightConnector1">
                <a:avLst/>
              </a:prstGeom>
              <a:noFill/>
              <a:ln w="28575" cap="flat" cmpd="sng">
                <a:solidFill>
                  <a:srgbClr val="2E75B5"/>
                </a:solidFill>
                <a:prstDash val="dash"/>
                <a:miter lim="8000"/>
                <a:headEnd type="none" w="med" len="med"/>
                <a:tailEnd type="none" w="med" len="med"/>
              </a:ln>
            </p:spPr>
          </p:cxnSp>
          <p:cxnSp>
            <p:nvCxnSpPr>
              <p:cNvPr id="1974" name="Shape 1974"/>
              <p:cNvCxnSpPr/>
              <p:nvPr/>
            </p:nvCxnSpPr>
            <p:spPr>
              <a:xfrm rot="10800000" flipH="1">
                <a:off x="563859" y="2193739"/>
                <a:ext cx="474734" cy="175234"/>
              </a:xfrm>
              <a:prstGeom prst="straightConnector1">
                <a:avLst/>
              </a:prstGeom>
              <a:noFill/>
              <a:ln w="28575" cap="flat" cmpd="sng">
                <a:solidFill>
                  <a:srgbClr val="2E75B5"/>
                </a:solidFill>
                <a:prstDash val="dash"/>
                <a:miter lim="8000"/>
                <a:headEnd type="none" w="med" len="med"/>
                <a:tailEnd type="none" w="med" len="med"/>
              </a:ln>
            </p:spPr>
          </p:cxnSp>
          <p:cxnSp>
            <p:nvCxnSpPr>
              <p:cNvPr id="1975" name="Shape 1975"/>
              <p:cNvCxnSpPr/>
              <p:nvPr/>
            </p:nvCxnSpPr>
            <p:spPr>
              <a:xfrm>
                <a:off x="563859" y="2712901"/>
                <a:ext cx="474734" cy="149985"/>
              </a:xfrm>
              <a:prstGeom prst="straightConnector1">
                <a:avLst/>
              </a:prstGeom>
              <a:noFill/>
              <a:ln w="28575" cap="flat" cmpd="sng">
                <a:solidFill>
                  <a:srgbClr val="2E75B5"/>
                </a:solidFill>
                <a:prstDash val="dash"/>
                <a:miter lim="8000"/>
                <a:headEnd type="none" w="med" len="med"/>
                <a:tailEnd type="none" w="med" len="med"/>
              </a:ln>
            </p:spPr>
          </p:cxnSp>
          <p:pic>
            <p:nvPicPr>
              <p:cNvPr id="1976" name="Shape 1976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688026" y="2321488"/>
                <a:ext cx="171769" cy="22610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77" name="Shape 1977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859982" y="2268951"/>
                <a:ext cx="142105" cy="18706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78" name="Shape 1978"/>
              <p:cNvPicPr preferRelativeResize="0"/>
              <p:nvPr/>
            </p:nvPicPr>
            <p:blipFill rotWithShape="1">
              <a:blip r:embed="rId12">
                <a:alphaModFix/>
              </a:blip>
              <a:srcRect l="73469" t="69819" r="7249" b="3427"/>
              <a:stretch/>
            </p:blipFill>
            <p:spPr>
              <a:xfrm>
                <a:off x="845139" y="2474675"/>
                <a:ext cx="171954" cy="22346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79" name="Shape 1979"/>
              <p:cNvPicPr preferRelativeResize="0"/>
              <p:nvPr/>
            </p:nvPicPr>
            <p:blipFill rotWithShape="1">
              <a:blip r:embed="rId12">
                <a:alphaModFix/>
              </a:blip>
              <a:srcRect l="73469" t="69819" r="7249" b="3427"/>
              <a:stretch/>
            </p:blipFill>
            <p:spPr>
              <a:xfrm>
                <a:off x="940765" y="2547732"/>
                <a:ext cx="171954" cy="22346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80" name="Shape 1980"/>
              <p:cNvPicPr preferRelativeResize="0"/>
              <p:nvPr/>
            </p:nvPicPr>
            <p:blipFill rotWithShape="1">
              <a:blip r:embed="rId12">
                <a:alphaModFix/>
              </a:blip>
              <a:srcRect l="73469" t="69819" r="7249" b="3427"/>
              <a:stretch/>
            </p:blipFill>
            <p:spPr>
              <a:xfrm>
                <a:off x="1357743" y="2325894"/>
                <a:ext cx="264784" cy="3441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81" name="Shape 1981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1373112" y="2734533"/>
                <a:ext cx="233785" cy="30773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982" name="Shape 1982" descr="Text Editor_icon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131840" y="4130783"/>
            <a:ext cx="312393" cy="312393"/>
          </a:xfrm>
          <a:prstGeom prst="rect">
            <a:avLst/>
          </a:prstGeom>
          <a:noFill/>
          <a:ln>
            <a:noFill/>
          </a:ln>
        </p:spPr>
      </p:pic>
      <p:sp>
        <p:nvSpPr>
          <p:cNvPr id="1983" name="Shape 1983"/>
          <p:cNvSpPr txBox="1"/>
          <p:nvPr/>
        </p:nvSpPr>
        <p:spPr>
          <a:xfrm>
            <a:off x="3419872" y="4155926"/>
            <a:ext cx="1323300" cy="31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1200" b="1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Text Editor  </a:t>
            </a:r>
          </a:p>
        </p:txBody>
      </p:sp>
      <p:pic>
        <p:nvPicPr>
          <p:cNvPr id="1984" name="Shape 1984" descr="images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727848" y="1357304"/>
            <a:ext cx="487924" cy="4879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85" name="Shape 1985"/>
          <p:cNvGrpSpPr/>
          <p:nvPr/>
        </p:nvGrpSpPr>
        <p:grpSpPr>
          <a:xfrm>
            <a:off x="1589627" y="-779142"/>
            <a:ext cx="5750755" cy="5732972"/>
            <a:chOff x="907290" y="2139734"/>
            <a:chExt cx="6758438" cy="6737539"/>
          </a:xfrm>
        </p:grpSpPr>
        <p:sp>
          <p:nvSpPr>
            <p:cNvPr id="1986" name="Shape 1986"/>
            <p:cNvSpPr/>
            <p:nvPr/>
          </p:nvSpPr>
          <p:spPr>
            <a:xfrm rot="-8947080" flipH="1">
              <a:off x="1818214" y="3050473"/>
              <a:ext cx="4903252" cy="4903921"/>
            </a:xfrm>
            <a:prstGeom prst="blockArc">
              <a:avLst>
                <a:gd name="adj1" fmla="val 13427742"/>
                <a:gd name="adj2" fmla="val 16177393"/>
                <a:gd name="adj3" fmla="val 17073"/>
              </a:avLst>
            </a:prstGeom>
            <a:solidFill>
              <a:srgbClr val="5F497A"/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Shape 1987"/>
            <p:cNvSpPr/>
            <p:nvPr/>
          </p:nvSpPr>
          <p:spPr>
            <a:xfrm rot="-8947080">
              <a:off x="1839917" y="3063246"/>
              <a:ext cx="4903252" cy="4903252"/>
            </a:xfrm>
            <a:prstGeom prst="blockArc">
              <a:avLst>
                <a:gd name="adj1" fmla="val 11956545"/>
                <a:gd name="adj2" fmla="val 16134613"/>
                <a:gd name="adj3" fmla="val 16402"/>
              </a:avLst>
            </a:prstGeom>
            <a:solidFill>
              <a:srgbClr val="76923C"/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88" name="Shape 1988"/>
            <p:cNvGrpSpPr/>
            <p:nvPr/>
          </p:nvGrpSpPr>
          <p:grpSpPr>
            <a:xfrm>
              <a:off x="929145" y="2152473"/>
              <a:ext cx="6736582" cy="6724800"/>
              <a:chOff x="929145" y="2152473"/>
              <a:chExt cx="6736582" cy="6724800"/>
            </a:xfrm>
          </p:grpSpPr>
          <p:sp>
            <p:nvSpPr>
              <p:cNvPr id="1989" name="Shape 1989"/>
              <p:cNvSpPr/>
              <p:nvPr/>
            </p:nvSpPr>
            <p:spPr>
              <a:xfrm>
                <a:off x="1535043" y="5485637"/>
                <a:ext cx="1576200" cy="610800"/>
              </a:xfrm>
              <a:prstGeom prst="triangle">
                <a:avLst>
                  <a:gd name="adj" fmla="val 50000"/>
                </a:avLst>
              </a:prstGeom>
              <a:solidFill>
                <a:srgbClr val="5F497A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88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990" name="Shape 1990"/>
              <p:cNvGrpSpPr/>
              <p:nvPr/>
            </p:nvGrpSpPr>
            <p:grpSpPr>
              <a:xfrm>
                <a:off x="929145" y="2152473"/>
                <a:ext cx="6736582" cy="6724800"/>
                <a:chOff x="929145" y="2152473"/>
                <a:chExt cx="6736582" cy="6724800"/>
              </a:xfrm>
            </p:grpSpPr>
            <p:sp>
              <p:nvSpPr>
                <p:cNvPr id="1991" name="Shape 1991"/>
                <p:cNvSpPr/>
                <p:nvPr/>
              </p:nvSpPr>
              <p:spPr>
                <a:xfrm rot="-8947080">
                  <a:off x="1839919" y="3063246"/>
                  <a:ext cx="4903252" cy="4903252"/>
                </a:xfrm>
                <a:prstGeom prst="blockArc">
                  <a:avLst>
                    <a:gd name="adj1" fmla="val 9398856"/>
                    <a:gd name="adj2" fmla="val 12315375"/>
                    <a:gd name="adj3" fmla="val 16433"/>
                  </a:avLst>
                </a:prstGeom>
                <a:solidFill>
                  <a:schemeClr val="accent6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-1143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ct val="1000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2" name="Shape 1992"/>
                <p:cNvSpPr/>
                <p:nvPr/>
              </p:nvSpPr>
              <p:spPr>
                <a:xfrm>
                  <a:off x="4470046" y="5902361"/>
                  <a:ext cx="234600" cy="280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25" tIns="45700" rIns="91425" bIns="45700" anchor="t" anchorCtr="0">
                  <a:noAutofit/>
                </a:bodyPr>
                <a:lstStyle/>
                <a:p>
                  <a:pPr marL="0" marR="0" lvl="0" indent="-2222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ct val="25000"/>
                    <a:buFont typeface="Arial"/>
                    <a:buNone/>
                  </a:pPr>
                  <a:r>
                    <a:rPr lang="en-US"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 </a:t>
                  </a:r>
                </a:p>
              </p:txBody>
            </p:sp>
            <p:sp>
              <p:nvSpPr>
                <p:cNvPr id="1993" name="Shape 1993"/>
                <p:cNvSpPr txBox="1"/>
                <p:nvPr/>
              </p:nvSpPr>
              <p:spPr>
                <a:xfrm>
                  <a:off x="3904660" y="7347479"/>
                  <a:ext cx="852600" cy="432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16500" tIns="16500" rIns="16500" bIns="16500" anchor="ctr" anchorCtr="0">
                  <a:noAutofit/>
                </a:bodyPr>
                <a:lstStyle/>
                <a:p>
                  <a:pPr marL="0" marR="0" lvl="0" indent="-31750" algn="ctr" rtl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ct val="25000"/>
                    <a:buFont typeface="Arial"/>
                    <a:buNone/>
                  </a:pPr>
                  <a:r>
                    <a:rPr lang="en-US" sz="2000" b="1" i="0" u="none" strike="noStrike" cap="none">
                      <a:solidFill>
                        <a:srgbClr val="FFFFFF"/>
                      </a:solidFill>
                      <a:latin typeface="微軟正黑體" pitchFamily="34" charset="-120"/>
                      <a:ea typeface="微軟正黑體" pitchFamily="34" charset="-120"/>
                      <a:sym typeface="Arial"/>
                    </a:rPr>
                    <a:t>搜尋</a:t>
                  </a:r>
                </a:p>
              </p:txBody>
            </p:sp>
            <p:sp>
              <p:nvSpPr>
                <p:cNvPr id="1994" name="Shape 1994"/>
                <p:cNvSpPr txBox="1"/>
                <p:nvPr/>
              </p:nvSpPr>
              <p:spPr>
                <a:xfrm>
                  <a:off x="1958189" y="6331929"/>
                  <a:ext cx="1140600" cy="453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16500" tIns="16500" rIns="16500" bIns="16500" anchor="ctr" anchorCtr="0">
                  <a:noAutofit/>
                </a:bodyPr>
                <a:lstStyle/>
                <a:p>
                  <a:pPr marL="0" marR="0" lvl="0" indent="-31750" algn="ctr" rtl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ct val="25000"/>
                    <a:buFont typeface="Arial"/>
                    <a:buNone/>
                  </a:pPr>
                  <a:r>
                    <a:rPr lang="en-US" sz="2000" b="1" i="0" u="none" strike="noStrike" cap="none">
                      <a:solidFill>
                        <a:srgbClr val="FFFFFF"/>
                      </a:solidFill>
                      <a:latin typeface="微軟正黑體" pitchFamily="34" charset="-120"/>
                      <a:ea typeface="微軟正黑體" pitchFamily="34" charset="-120"/>
                      <a:sym typeface="Arial"/>
                    </a:rPr>
                    <a:t>分類</a:t>
                  </a:r>
                </a:p>
              </p:txBody>
            </p:sp>
            <p:sp>
              <p:nvSpPr>
                <p:cNvPr id="1995" name="Shape 1995"/>
                <p:cNvSpPr/>
                <p:nvPr/>
              </p:nvSpPr>
              <p:spPr>
                <a:xfrm>
                  <a:off x="5427985" y="6331929"/>
                  <a:ext cx="1168500" cy="4401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25" tIns="45700" rIns="91425" bIns="45700" anchor="t" anchorCtr="0">
                  <a:noAutofit/>
                </a:bodyPr>
                <a:lstStyle/>
                <a:p>
                  <a:pPr marL="0" marR="0" lvl="0" indent="-31750" algn="ctr" rtl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ct val="25000"/>
                    <a:buFont typeface="Arial"/>
                    <a:buNone/>
                  </a:pPr>
                  <a:r>
                    <a:rPr lang="en-US" sz="2000" b="1" i="0" u="none" strike="noStrike" cap="none" dirty="0" err="1">
                      <a:solidFill>
                        <a:srgbClr val="FFFFFF"/>
                      </a:solidFill>
                      <a:latin typeface="微軟正黑體" pitchFamily="34" charset="-120"/>
                      <a:ea typeface="微軟正黑體" pitchFamily="34" charset="-120"/>
                      <a:sym typeface="Arial"/>
                    </a:rPr>
                    <a:t>管理</a:t>
                  </a:r>
                  <a:endParaRPr lang="en-US" sz="2000" b="1" i="0" u="none" strike="noStrike" cap="none" dirty="0">
                    <a:solidFill>
                      <a:srgbClr val="FFFFFF"/>
                    </a:solidFill>
                    <a:latin typeface="微軟正黑體" pitchFamily="34" charset="-120"/>
                    <a:ea typeface="微軟正黑體" pitchFamily="34" charset="-120"/>
                    <a:sym typeface="Arial"/>
                  </a:endParaRPr>
                </a:p>
              </p:txBody>
            </p:sp>
            <p:sp>
              <p:nvSpPr>
                <p:cNvPr id="1996" name="Shape 1996"/>
                <p:cNvSpPr/>
                <p:nvPr/>
              </p:nvSpPr>
              <p:spPr>
                <a:xfrm rot="-7370954">
                  <a:off x="4562320" y="6938965"/>
                  <a:ext cx="1576239" cy="610625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-889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ct val="1000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7" name="Shape 1997"/>
                <p:cNvSpPr/>
                <p:nvPr/>
              </p:nvSpPr>
              <p:spPr>
                <a:xfrm rot="-3173411">
                  <a:off x="2396808" y="6839352"/>
                  <a:ext cx="1576214" cy="610565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76923C"/>
                </a:solidFill>
                <a:ln>
                  <a:noFill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-889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ct val="1000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8" name="Shape 1998"/>
                <p:cNvSpPr txBox="1"/>
                <p:nvPr/>
              </p:nvSpPr>
              <p:spPr>
                <a:xfrm>
                  <a:off x="7480927" y="7758806"/>
                  <a:ext cx="184800" cy="30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25" tIns="45700" rIns="91425" bIns="45700" anchor="t" anchorCtr="0">
                  <a:noAutofit/>
                </a:bodyPr>
                <a:lstStyle/>
                <a:p>
                  <a:pPr marL="0" marR="0" lvl="0" indent="-8890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ct val="1000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1999" name="Shape 1999"/>
          <p:cNvSpPr txBox="1"/>
          <p:nvPr/>
        </p:nvSpPr>
        <p:spPr>
          <a:xfrm>
            <a:off x="11740444" y="3894667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0" name="Shape 2000"/>
          <p:cNvSpPr/>
          <p:nvPr/>
        </p:nvSpPr>
        <p:spPr>
          <a:xfrm>
            <a:off x="4899032" y="4778752"/>
            <a:ext cx="1584300" cy="45600"/>
          </a:xfrm>
          <a:prstGeom prst="rect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19" scaled="0"/>
          </a:gra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2800" b="0" i="0" u="none" strike="noStrike" cap="non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1" name="Shape 2001"/>
          <p:cNvSpPr/>
          <p:nvPr/>
        </p:nvSpPr>
        <p:spPr>
          <a:xfrm>
            <a:off x="1619672" y="4011910"/>
            <a:ext cx="5112600" cy="936000"/>
          </a:xfrm>
          <a:prstGeom prst="bracketPair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2" name="Shape 2002"/>
          <p:cNvSpPr/>
          <p:nvPr/>
        </p:nvSpPr>
        <p:spPr>
          <a:xfrm rot="-5400000">
            <a:off x="6602837" y="1249018"/>
            <a:ext cx="2141340" cy="2088300"/>
          </a:xfrm>
          <a:prstGeom prst="bracketPair">
            <a:avLst>
              <a:gd name="adj" fmla="val 6228"/>
            </a:avLst>
          </a:prstGeom>
          <a:noFill/>
          <a:ln w="762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03" name="Shape 2003"/>
          <p:cNvGrpSpPr/>
          <p:nvPr/>
        </p:nvGrpSpPr>
        <p:grpSpPr>
          <a:xfrm>
            <a:off x="6975824" y="1863114"/>
            <a:ext cx="1379280" cy="1399979"/>
            <a:chOff x="6975824" y="1785932"/>
            <a:chExt cx="1379280" cy="1399979"/>
          </a:xfrm>
        </p:grpSpPr>
        <p:pic>
          <p:nvPicPr>
            <p:cNvPr id="2004" name="Shape 2004"/>
            <p:cNvPicPr preferRelativeResize="0"/>
            <p:nvPr/>
          </p:nvPicPr>
          <p:blipFill rotWithShape="1">
            <a:blip r:embed="rId15">
              <a:alphaModFix/>
            </a:blip>
            <a:srcRect l="11205" t="68337" b="-3486"/>
            <a:stretch/>
          </p:blipFill>
          <p:spPr>
            <a:xfrm>
              <a:off x="7072330" y="2857502"/>
              <a:ext cx="1120020" cy="3284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05" name="Shape 2005"/>
            <p:cNvPicPr preferRelativeResize="0"/>
            <p:nvPr/>
          </p:nvPicPr>
          <p:blipFill rotWithShape="1">
            <a:blip r:embed="rId16">
              <a:alphaModFix/>
            </a:blip>
            <a:srcRect t="1686" r="29188" b="39124"/>
            <a:stretch/>
          </p:blipFill>
          <p:spPr>
            <a:xfrm>
              <a:off x="6975824" y="1785932"/>
              <a:ext cx="1379280" cy="10692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06" name="Shape 2006" descr="NAS.png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7215206" y="2285998"/>
              <a:ext cx="746199" cy="57941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1" name="Shape 1947" descr="圖片 1.png"/>
          <p:cNvPicPr preferRelativeResize="0"/>
          <p:nvPr/>
        </p:nvPicPr>
        <p:blipFill>
          <a:blip r:embed="rId18"/>
          <a:stretch>
            <a:fillRect/>
          </a:stretch>
        </p:blipFill>
        <p:spPr>
          <a:xfrm>
            <a:off x="1728548" y="3762584"/>
            <a:ext cx="736709" cy="5236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版面配置區 6" descr="00.png"/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23473" t="5361" r="11619" b="6146"/>
          <a:stretch>
            <a:fillRect/>
          </a:stretch>
        </p:blipFill>
        <p:spPr>
          <a:xfrm>
            <a:off x="2438401" y="-16042"/>
            <a:ext cx="6705600" cy="5159542"/>
          </a:xfrm>
        </p:spPr>
      </p:pic>
      <p:sp>
        <p:nvSpPr>
          <p:cNvPr id="8" name="Shape 988"/>
          <p:cNvSpPr/>
          <p:nvPr/>
        </p:nvSpPr>
        <p:spPr>
          <a:xfrm>
            <a:off x="2403600" y="2359278"/>
            <a:ext cx="6740400" cy="17145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1" name="Shape 2011"/>
          <p:cNvSpPr txBox="1">
            <a:spLocks noGrp="1"/>
          </p:cNvSpPr>
          <p:nvPr>
            <p:ph type="ctrTitle"/>
          </p:nvPr>
        </p:nvSpPr>
        <p:spPr>
          <a:xfrm>
            <a:off x="2435684" y="2411594"/>
            <a:ext cx="5180232" cy="1019541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2060"/>
              </a:buClr>
              <a:buSzPct val="25000"/>
              <a:buFont typeface="Arial"/>
              <a:buNone/>
            </a:pPr>
            <a:r>
              <a:rPr lang="en-US" sz="4800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支援獨立顯示卡</a:t>
            </a:r>
          </a:p>
        </p:txBody>
      </p:sp>
      <p:sp>
        <p:nvSpPr>
          <p:cNvPr id="2014" name="Shape 2014"/>
          <p:cNvSpPr txBox="1"/>
          <p:nvPr/>
        </p:nvSpPr>
        <p:spPr>
          <a:xfrm>
            <a:off x="2403600" y="2611262"/>
            <a:ext cx="67404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endParaRPr lang="en-US" sz="2800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2452172" y="3283616"/>
            <a:ext cx="5272200" cy="1314300"/>
          </a:xfrm>
        </p:spPr>
        <p:txBody>
          <a:bodyPr/>
          <a:lstStyle/>
          <a:p>
            <a:pPr lvl="0"/>
            <a:r>
              <a:rPr lang="en-US" altLang="zh-TW" sz="2800" dirty="0">
                <a:solidFill>
                  <a:srgbClr val="002060"/>
                </a:solidFill>
              </a:rPr>
              <a:t>應用擴充，效能再</a:t>
            </a:r>
            <a:r>
              <a:rPr lang="en-US" altLang="zh-TW" sz="2800" dirty="0" smtClean="0">
                <a:solidFill>
                  <a:srgbClr val="002060"/>
                </a:solidFill>
              </a:rPr>
              <a:t>提升</a:t>
            </a:r>
            <a:endParaRPr lang="en-US" altLang="zh-TW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2" name="Shape 20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zh-TW" altLang="en-US" dirty="0"/>
              <a:t>獨立顯示卡與</a:t>
            </a:r>
            <a:r>
              <a:rPr lang="en-US" altLang="zh-TW" dirty="0">
                <a:latin typeface="+mj-lt"/>
              </a:rPr>
              <a:t>QTS</a:t>
            </a:r>
            <a:r>
              <a:rPr lang="zh-TW" altLang="en-US" dirty="0"/>
              <a:t>作業系統完美整合</a:t>
            </a:r>
            <a:r>
              <a:rPr lang="zh-TW" altLang="en-US" sz="2000" dirty="0"/>
              <a:t/>
            </a:r>
            <a:br>
              <a:rPr lang="zh-TW" altLang="en-US" sz="2000" dirty="0"/>
            </a:br>
            <a:endParaRPr lang="en-US" sz="2000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023" name="Shape 2023"/>
          <p:cNvSpPr txBox="1">
            <a:spLocks noGrp="1"/>
          </p:cNvSpPr>
          <p:nvPr>
            <p:ph type="title" idx="4294967295"/>
          </p:nvPr>
        </p:nvSpPr>
        <p:spPr>
          <a:xfrm>
            <a:off x="174432" y="1516454"/>
            <a:ext cx="2711450" cy="4651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101600" lvl="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US" sz="20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圖形處理優勢</a:t>
            </a:r>
          </a:p>
        </p:txBody>
      </p:sp>
      <p:pic>
        <p:nvPicPr>
          <p:cNvPr id="2021" name="Shape 202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376542" y="1975645"/>
            <a:ext cx="3904550" cy="2440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圖片 1" descr="電腦元素-顯卡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43331" y="1397344"/>
            <a:ext cx="1389790" cy="773466"/>
          </a:xfrm>
          <a:prstGeom prst="rect">
            <a:avLst/>
          </a:prstGeom>
        </p:spPr>
      </p:pic>
      <p:sp>
        <p:nvSpPr>
          <p:cNvPr id="11" name="Shape 392"/>
          <p:cNvSpPr/>
          <p:nvPr/>
        </p:nvSpPr>
        <p:spPr>
          <a:xfrm>
            <a:off x="4814274" y="2116708"/>
            <a:ext cx="2311145" cy="16998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5" name="Shape 2025"/>
          <p:cNvSpPr txBox="1">
            <a:spLocks noGrp="1"/>
          </p:cNvSpPr>
          <p:nvPr>
            <p:ph type="title" idx="4294967295"/>
          </p:nvPr>
        </p:nvSpPr>
        <p:spPr>
          <a:xfrm>
            <a:off x="4830387" y="2762764"/>
            <a:ext cx="1862137" cy="4651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101600" lvl="0" algn="l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US" sz="2000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轉檔效能</a:t>
            </a:r>
          </a:p>
        </p:txBody>
      </p:sp>
      <p:sp>
        <p:nvSpPr>
          <p:cNvPr id="2026" name="Shape 2026"/>
          <p:cNvSpPr txBox="1">
            <a:spLocks noGrp="1"/>
          </p:cNvSpPr>
          <p:nvPr>
            <p:ph type="title" idx="4294967295"/>
          </p:nvPr>
        </p:nvSpPr>
        <p:spPr>
          <a:xfrm>
            <a:off x="4824079" y="3183469"/>
            <a:ext cx="3006725" cy="4651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101600" lvl="0" algn="l">
              <a:buClr>
                <a:srgbClr val="000000"/>
              </a:buClr>
            </a:pPr>
            <a:r>
              <a:rPr lang="zh-TW" altLang="en-US" sz="2000" dirty="0" smtClean="0">
                <a:solidFill>
                  <a:schemeClr val="bg1"/>
                </a:solidFill>
              </a:rPr>
              <a:t>支援虛擬機應用</a:t>
            </a:r>
            <a:endParaRPr lang="en-US" sz="2000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027" name="Shape 2027"/>
          <p:cNvSpPr txBox="1">
            <a:spLocks noGrp="1"/>
          </p:cNvSpPr>
          <p:nvPr>
            <p:ph type="title" idx="4294967295"/>
          </p:nvPr>
        </p:nvSpPr>
        <p:spPr>
          <a:xfrm>
            <a:off x="4830387" y="2343330"/>
            <a:ext cx="2189056" cy="4635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101600" lvl="0" algn="l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US" sz="2000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應用擴充</a:t>
            </a:r>
          </a:p>
        </p:txBody>
      </p:sp>
      <p:sp>
        <p:nvSpPr>
          <p:cNvPr id="12" name="Shape 393"/>
          <p:cNvSpPr/>
          <p:nvPr/>
        </p:nvSpPr>
        <p:spPr>
          <a:xfrm rot="-5400000">
            <a:off x="4517202" y="2290017"/>
            <a:ext cx="332790" cy="286888"/>
          </a:xfrm>
          <a:prstGeom prst="triangle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" name="直線接點 13"/>
          <p:cNvCxnSpPr/>
          <p:nvPr/>
        </p:nvCxnSpPr>
        <p:spPr>
          <a:xfrm>
            <a:off x="5031103" y="2764608"/>
            <a:ext cx="1871932" cy="158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5031103" y="3168438"/>
            <a:ext cx="1871932" cy="158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>
            <a:off x="5031103" y="3553936"/>
            <a:ext cx="1871932" cy="158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24" name="Shape 20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20204761">
            <a:off x="6015844" y="2533696"/>
            <a:ext cx="1774380" cy="138835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L-圖案 16"/>
          <p:cNvSpPr/>
          <p:nvPr/>
        </p:nvSpPr>
        <p:spPr>
          <a:xfrm rot="13500000">
            <a:off x="2338164" y="1667370"/>
            <a:ext cx="224258" cy="224258"/>
          </a:xfrm>
          <a:prstGeom prst="corner">
            <a:avLst>
              <a:gd name="adj1" fmla="val 34801"/>
              <a:gd name="adj2" fmla="val 29735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L-圖案 17"/>
          <p:cNvSpPr/>
          <p:nvPr/>
        </p:nvSpPr>
        <p:spPr>
          <a:xfrm rot="13500000">
            <a:off x="2513876" y="1667369"/>
            <a:ext cx="224258" cy="224258"/>
          </a:xfrm>
          <a:prstGeom prst="corner">
            <a:avLst>
              <a:gd name="adj1" fmla="val 34801"/>
              <a:gd name="adj2" fmla="val 29735"/>
            </a:avLst>
          </a:prstGeom>
          <a:solidFill>
            <a:srgbClr val="C0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L-圖案 18"/>
          <p:cNvSpPr/>
          <p:nvPr/>
        </p:nvSpPr>
        <p:spPr>
          <a:xfrm rot="13500000">
            <a:off x="2699883" y="1667369"/>
            <a:ext cx="224258" cy="224258"/>
          </a:xfrm>
          <a:prstGeom prst="corner">
            <a:avLst>
              <a:gd name="adj1" fmla="val 34801"/>
              <a:gd name="adj2" fmla="val 29735"/>
            </a:avLst>
          </a:prstGeom>
          <a:solidFill>
            <a:srgbClr val="C0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圓角矩形 77"/>
          <p:cNvSpPr/>
          <p:nvPr/>
        </p:nvSpPr>
        <p:spPr>
          <a:xfrm>
            <a:off x="376032" y="1444978"/>
            <a:ext cx="8282547" cy="3184995"/>
          </a:xfrm>
          <a:prstGeom prst="roundRect">
            <a:avLst>
              <a:gd name="adj" fmla="val 7452"/>
            </a:avLst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Shape 392"/>
          <p:cNvSpPr/>
          <p:nvPr/>
        </p:nvSpPr>
        <p:spPr>
          <a:xfrm>
            <a:off x="494058" y="1144439"/>
            <a:ext cx="7956056" cy="630066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2" name="Shape 20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zh-TW" altLang="en-US" dirty="0" smtClean="0"/>
              <a:t>客製化指派顯示卡資源</a:t>
            </a:r>
            <a:r>
              <a:rPr lang="zh-TW" altLang="en-US" b="0" dirty="0" smtClean="0"/>
              <a:t/>
            </a:r>
            <a:br>
              <a:rPr lang="zh-TW" altLang="en-US" b="0" dirty="0" smtClean="0"/>
            </a:b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en-US" dirty="0">
              <a:latin typeface="+mj-lt"/>
            </a:endParaRPr>
          </a:p>
        </p:txBody>
      </p:sp>
      <p:sp>
        <p:nvSpPr>
          <p:cNvPr id="2033" name="Shape 2033"/>
          <p:cNvSpPr/>
          <p:nvPr/>
        </p:nvSpPr>
        <p:spPr>
          <a:xfrm>
            <a:off x="1595474" y="1144439"/>
            <a:ext cx="5149969" cy="621600"/>
          </a:xfrm>
          <a:prstGeom prst="roundRect">
            <a:avLst>
              <a:gd name="adj" fmla="val 16667"/>
            </a:avLst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GPGPU </a:t>
            </a:r>
            <a:r>
              <a:rPr lang="en-US" sz="28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硬體資源分配</a:t>
            </a:r>
            <a:endParaRPr lang="en-US" sz="2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Shape 393"/>
          <p:cNvSpPr/>
          <p:nvPr/>
        </p:nvSpPr>
        <p:spPr>
          <a:xfrm rot="10800000">
            <a:off x="2322765" y="1650326"/>
            <a:ext cx="332790" cy="286888"/>
          </a:xfrm>
          <a:prstGeom prst="triangle">
            <a:avLst>
              <a:gd name="adj" fmla="val 50000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393"/>
          <p:cNvSpPr/>
          <p:nvPr/>
        </p:nvSpPr>
        <p:spPr>
          <a:xfrm rot="10800000">
            <a:off x="6745443" y="1650326"/>
            <a:ext cx="332790" cy="286888"/>
          </a:xfrm>
          <a:prstGeom prst="triangle">
            <a:avLst>
              <a:gd name="adj" fmla="val 50000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Shape 2067"/>
          <p:cNvSpPr txBox="1"/>
          <p:nvPr/>
        </p:nvSpPr>
        <p:spPr>
          <a:xfrm>
            <a:off x="5144858" y="2683295"/>
            <a:ext cx="3264264" cy="120195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zh-TW" altLang="en-US" sz="16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威力導演</a:t>
            </a:r>
            <a:r>
              <a:rPr lang="en-US" altLang="zh-TW" sz="16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, Adobe After Effects, Photoshop….</a:t>
            </a:r>
            <a:endParaRPr lang="en-US" sz="1600" b="1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6" name="Shape 11"/>
          <p:cNvSpPr/>
          <p:nvPr/>
        </p:nvSpPr>
        <p:spPr>
          <a:xfrm rot="5400000" flipV="1">
            <a:off x="2064053" y="689360"/>
            <a:ext cx="575614" cy="3114574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bg2">
              <a:lumMod val="20000"/>
              <a:lumOff val="80000"/>
              <a:alpha val="72941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12"/>
          <p:cNvSpPr/>
          <p:nvPr/>
        </p:nvSpPr>
        <p:spPr>
          <a:xfrm rot="10800000" flipV="1">
            <a:off x="856801" y="1997732"/>
            <a:ext cx="497828" cy="497829"/>
          </a:xfrm>
          <a:prstGeom prst="ellipse">
            <a:avLst/>
          </a:prstGeom>
          <a:solidFill>
            <a:srgbClr val="0070C0">
              <a:alpha val="69803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1526340" y="2008783"/>
            <a:ext cx="1265090" cy="4163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1600" b="1" dirty="0" smtClean="0">
                <a:latin typeface="微軟正黑體" pitchFamily="34" charset="-120"/>
                <a:ea typeface="微軟正黑體" pitchFamily="34" charset="-120"/>
              </a:rPr>
              <a:t>HD Station</a:t>
            </a:r>
            <a:endParaRPr lang="en-US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5" name="Shape 20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708" y="1887395"/>
            <a:ext cx="685800" cy="6858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2" name="Shape 11"/>
          <p:cNvSpPr/>
          <p:nvPr/>
        </p:nvSpPr>
        <p:spPr>
          <a:xfrm rot="5400000" flipV="1">
            <a:off x="2069609" y="1476524"/>
            <a:ext cx="575614" cy="3114574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tx2">
              <a:lumMod val="90000"/>
              <a:alpha val="72941"/>
            </a:schemeClr>
          </a:solidFill>
          <a:ln>
            <a:solidFill>
              <a:schemeClr val="tx2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12"/>
          <p:cNvSpPr/>
          <p:nvPr/>
        </p:nvSpPr>
        <p:spPr>
          <a:xfrm rot="10800000" flipV="1">
            <a:off x="862357" y="2784896"/>
            <a:ext cx="497828" cy="497829"/>
          </a:xfrm>
          <a:prstGeom prst="ellipse">
            <a:avLst/>
          </a:prstGeom>
          <a:solidFill>
            <a:schemeClr val="tx2">
              <a:lumMod val="50000"/>
              <a:alpha val="69803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1531896" y="2806845"/>
            <a:ext cx="1473480" cy="4163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1600" b="1" dirty="0" smtClean="0">
                <a:latin typeface="微軟正黑體" pitchFamily="34" charset="-120"/>
                <a:ea typeface="微軟正黑體" pitchFamily="34" charset="-120"/>
              </a:rPr>
              <a:t>Linux Station</a:t>
            </a:r>
            <a:endParaRPr lang="en-US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1" name="Shape 2064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27824" y="2695752"/>
            <a:ext cx="666344" cy="666344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4" name="Shape 11"/>
          <p:cNvSpPr/>
          <p:nvPr/>
        </p:nvSpPr>
        <p:spPr>
          <a:xfrm rot="5400000" flipV="1">
            <a:off x="6377275" y="709571"/>
            <a:ext cx="574762" cy="3152486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5">
              <a:lumMod val="60000"/>
              <a:lumOff val="40000"/>
              <a:alpha val="72941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Shape 12"/>
          <p:cNvSpPr/>
          <p:nvPr/>
        </p:nvSpPr>
        <p:spPr>
          <a:xfrm rot="10800000" flipV="1">
            <a:off x="4783438" y="2036705"/>
            <a:ext cx="497828" cy="497829"/>
          </a:xfrm>
          <a:prstGeom prst="ellipse">
            <a:avLst/>
          </a:prstGeom>
          <a:solidFill>
            <a:schemeClr val="accent5">
              <a:lumMod val="50000"/>
              <a:alpha val="69803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5281266" y="1991468"/>
            <a:ext cx="2414443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sz="1800" b="1" dirty="0" err="1" smtClean="0">
                <a:latin typeface="Microsoft JhengHei"/>
                <a:ea typeface="Microsoft JhengHei"/>
                <a:cs typeface="Microsoft JhengHei"/>
                <a:sym typeface="Microsoft JhengHei"/>
              </a:rPr>
              <a:t>虛擬機工作站</a:t>
            </a:r>
            <a:endParaRPr lang="en-US" sz="1800" b="1" dirty="0" smtClean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algn="ctr">
              <a:buClr>
                <a:schemeClr val="dk1"/>
              </a:buClr>
              <a:buSzPct val="25000"/>
            </a:pPr>
            <a:r>
              <a:rPr lang="en-US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(Virtualization Station)</a:t>
            </a:r>
            <a:endParaRPr lang="en-US" sz="16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6" name="Shape 2057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4604092" y="1910205"/>
            <a:ext cx="685800" cy="6858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60000"/>
              </a:prstClr>
            </a:outerShdw>
          </a:effectLst>
        </p:spPr>
      </p:pic>
      <p:sp>
        <p:nvSpPr>
          <p:cNvPr id="57" name="Shape 11"/>
          <p:cNvSpPr/>
          <p:nvPr/>
        </p:nvSpPr>
        <p:spPr>
          <a:xfrm rot="5400000" flipV="1">
            <a:off x="2181619" y="2372636"/>
            <a:ext cx="504001" cy="2962175"/>
          </a:xfrm>
          <a:prstGeom prst="round2SameRect">
            <a:avLst>
              <a:gd name="adj1" fmla="val 50000"/>
              <a:gd name="adj2" fmla="val 39747"/>
            </a:avLst>
          </a:prstGeom>
          <a:solidFill>
            <a:schemeClr val="accent4">
              <a:lumMod val="60000"/>
              <a:lumOff val="40000"/>
              <a:alpha val="72941"/>
            </a:schemeClr>
          </a:solidFill>
          <a:ln>
            <a:solidFill>
              <a:schemeClr val="tx2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1473649" y="3637235"/>
            <a:ext cx="1620957" cy="4163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多媒體轉檔加速</a:t>
            </a:r>
            <a:endParaRPr lang="en-US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640925" y="4191897"/>
            <a:ext cx="476090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b="1" dirty="0" smtClean="0">
                <a:solidFill>
                  <a:srgbClr val="60367B"/>
                </a:solidFill>
                <a:latin typeface="微軟正黑體" pitchFamily="34" charset="-120"/>
                <a:ea typeface="微軟正黑體" pitchFamily="34" charset="-120"/>
              </a:rPr>
              <a:t>File Station, Video Station, Photo Station </a:t>
            </a:r>
            <a:endParaRPr lang="en-US" b="1" dirty="0">
              <a:solidFill>
                <a:srgbClr val="60367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3" name="圖片 62" descr="電腦元素-顯卡０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93882" y="3682391"/>
            <a:ext cx="627036" cy="348968"/>
          </a:xfrm>
          <a:prstGeom prst="rect">
            <a:avLst/>
          </a:prstGeom>
        </p:spPr>
      </p:pic>
      <p:sp>
        <p:nvSpPr>
          <p:cNvPr id="64" name="圓角矩形 63"/>
          <p:cNvSpPr/>
          <p:nvPr/>
        </p:nvSpPr>
        <p:spPr>
          <a:xfrm>
            <a:off x="734362" y="3543226"/>
            <a:ext cx="648000" cy="6480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5" name="Shape 839"/>
          <p:cNvSpPr/>
          <p:nvPr/>
        </p:nvSpPr>
        <p:spPr>
          <a:xfrm>
            <a:off x="832838" y="3607755"/>
            <a:ext cx="472972" cy="47896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0846" y="62585"/>
                </a:moveTo>
                <a:lnTo>
                  <a:pt x="120000" y="63779"/>
                </a:lnTo>
                <a:cubicBezTo>
                  <a:pt x="118339" y="89770"/>
                  <a:pt x="99887" y="111735"/>
                  <a:pt x="74327" y="118148"/>
                </a:cubicBezTo>
                <a:cubicBezTo>
                  <a:pt x="50271" y="124185"/>
                  <a:pt x="25088" y="115149"/>
                  <a:pt x="10673" y="95564"/>
                </a:cubicBezTo>
                <a:lnTo>
                  <a:pt x="4345" y="99172"/>
                </a:lnTo>
                <a:lnTo>
                  <a:pt x="4410" y="66816"/>
                </a:lnTo>
                <a:lnTo>
                  <a:pt x="32818" y="82939"/>
                </a:lnTo>
                <a:lnTo>
                  <a:pt x="27355" y="86053"/>
                </a:lnTo>
                <a:cubicBezTo>
                  <a:pt x="37414" y="98247"/>
                  <a:pt x="53859" y="103730"/>
                  <a:pt x="69600" y="99780"/>
                </a:cubicBezTo>
                <a:cubicBezTo>
                  <a:pt x="87087" y="95393"/>
                  <a:pt x="99710" y="80366"/>
                  <a:pt x="100846" y="62585"/>
                </a:cubicBezTo>
                <a:close/>
                <a:moveTo>
                  <a:pt x="60091" y="2"/>
                </a:moveTo>
                <a:cubicBezTo>
                  <a:pt x="79341" y="-169"/>
                  <a:pt x="97814" y="8730"/>
                  <a:pt x="109326" y="24436"/>
                </a:cubicBezTo>
                <a:lnTo>
                  <a:pt x="115655" y="20828"/>
                </a:lnTo>
                <a:lnTo>
                  <a:pt x="115589" y="53184"/>
                </a:lnTo>
                <a:lnTo>
                  <a:pt x="87182" y="37062"/>
                </a:lnTo>
                <a:lnTo>
                  <a:pt x="92644" y="33947"/>
                </a:lnTo>
                <a:cubicBezTo>
                  <a:pt x="82585" y="21753"/>
                  <a:pt x="66140" y="16270"/>
                  <a:pt x="50399" y="20220"/>
                </a:cubicBezTo>
                <a:cubicBezTo>
                  <a:pt x="32912" y="24607"/>
                  <a:pt x="20289" y="39634"/>
                  <a:pt x="19153" y="57415"/>
                </a:cubicBezTo>
                <a:lnTo>
                  <a:pt x="0" y="56221"/>
                </a:lnTo>
                <a:cubicBezTo>
                  <a:pt x="1660" y="30230"/>
                  <a:pt x="20112" y="8265"/>
                  <a:pt x="45672" y="1852"/>
                </a:cubicBezTo>
                <a:cubicBezTo>
                  <a:pt x="50465" y="649"/>
                  <a:pt x="55302" y="45"/>
                  <a:pt x="60091" y="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" name="圖片 66" descr="電腦元素-顯卡０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93882" y="2838628"/>
            <a:ext cx="627036" cy="348968"/>
          </a:xfrm>
          <a:prstGeom prst="rect">
            <a:avLst/>
          </a:prstGeom>
        </p:spPr>
      </p:pic>
      <p:pic>
        <p:nvPicPr>
          <p:cNvPr id="68" name="圖片 67" descr="電腦元素-顯卡０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93882" y="2052810"/>
            <a:ext cx="627036" cy="348968"/>
          </a:xfrm>
          <a:prstGeom prst="rect">
            <a:avLst/>
          </a:prstGeom>
        </p:spPr>
      </p:pic>
      <p:pic>
        <p:nvPicPr>
          <p:cNvPr id="69" name="圖片 68" descr="電腦元素-顯卡０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59019" y="2076211"/>
            <a:ext cx="627036" cy="348968"/>
          </a:xfrm>
          <a:prstGeom prst="rect">
            <a:avLst/>
          </a:prstGeom>
        </p:spPr>
      </p:pic>
      <p:cxnSp>
        <p:nvCxnSpPr>
          <p:cNvPr id="72" name="直線接點 71"/>
          <p:cNvCxnSpPr/>
          <p:nvPr/>
        </p:nvCxnSpPr>
        <p:spPr>
          <a:xfrm rot="5400000">
            <a:off x="2969696" y="3201842"/>
            <a:ext cx="2854674" cy="1588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392"/>
          <p:cNvSpPr/>
          <p:nvPr/>
        </p:nvSpPr>
        <p:spPr>
          <a:xfrm>
            <a:off x="815059" y="3283416"/>
            <a:ext cx="7111882" cy="12023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圖片 7" descr="各類線及孔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76320" y="3984503"/>
            <a:ext cx="767006" cy="351544"/>
          </a:xfrm>
          <a:prstGeom prst="rect">
            <a:avLst/>
          </a:prstGeom>
        </p:spPr>
      </p:pic>
      <p:pic>
        <p:nvPicPr>
          <p:cNvPr id="2072" name="Shape 207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3346540" y="1415491"/>
            <a:ext cx="2166928" cy="1354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3" name="Shape 207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8837" y="1400515"/>
            <a:ext cx="2264988" cy="1415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4" name="Shape 2074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5947362" y="1625588"/>
            <a:ext cx="2368416" cy="1480259"/>
          </a:xfrm>
          <a:prstGeom prst="rect">
            <a:avLst/>
          </a:prstGeom>
          <a:noFill/>
          <a:ln>
            <a:noFill/>
          </a:ln>
        </p:spPr>
      </p:pic>
      <p:sp>
        <p:nvSpPr>
          <p:cNvPr id="2076" name="Shape 2076"/>
          <p:cNvSpPr txBox="1">
            <a:spLocks noGrp="1"/>
          </p:cNvSpPr>
          <p:nvPr>
            <p:ph type="title" idx="4294967295"/>
          </p:nvPr>
        </p:nvSpPr>
        <p:spPr>
          <a:xfrm>
            <a:off x="3555908" y="2761269"/>
            <a:ext cx="1338263" cy="3762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en-US" sz="1400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TS-X77</a:t>
            </a:r>
          </a:p>
        </p:txBody>
      </p:sp>
      <p:sp>
        <p:nvSpPr>
          <p:cNvPr id="2077" name="Shape 2077"/>
          <p:cNvSpPr txBox="1">
            <a:spLocks noGrp="1"/>
          </p:cNvSpPr>
          <p:nvPr>
            <p:ph type="title" idx="4294967295"/>
          </p:nvPr>
        </p:nvSpPr>
        <p:spPr>
          <a:xfrm>
            <a:off x="6144525" y="2761269"/>
            <a:ext cx="1924050" cy="3762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en-US" sz="1400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TDS-16489U</a:t>
            </a:r>
          </a:p>
        </p:txBody>
      </p:sp>
      <p:sp>
        <p:nvSpPr>
          <p:cNvPr id="2081" name="Shape 2081"/>
          <p:cNvSpPr txBox="1"/>
          <p:nvPr/>
        </p:nvSpPr>
        <p:spPr>
          <a:xfrm>
            <a:off x="2326375" y="3570885"/>
            <a:ext cx="4549369" cy="600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即可透過獨立顯示卡上的 HDMI </a:t>
            </a:r>
            <a:r>
              <a:rPr lang="en-US" sz="2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埠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 </a:t>
            </a:r>
            <a:r>
              <a:rPr lang="en-US" sz="20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HD </a:t>
            </a:r>
            <a:r>
              <a:rPr lang="en-US" sz="2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Station        </a:t>
            </a:r>
            <a:r>
              <a:rPr lang="en-US" sz="20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 Linux Station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>
                <a:solidFill>
                  <a:srgbClr val="000000"/>
                </a:solidFill>
              </a:rPr>
              <a:t>透過獨立顯示卡上的 </a:t>
            </a:r>
            <a:r>
              <a:rPr lang="en-US" altLang="zh-TW" dirty="0">
                <a:solidFill>
                  <a:srgbClr val="000000"/>
                </a:solidFill>
              </a:rPr>
              <a:t>HDMI </a:t>
            </a:r>
            <a:r>
              <a:rPr lang="zh-TW" altLang="en-US" dirty="0">
                <a:solidFill>
                  <a:srgbClr val="000000"/>
                </a:solidFill>
              </a:rPr>
              <a:t>埠輸</a:t>
            </a:r>
            <a:r>
              <a:rPr lang="zh-TW" altLang="en-US" dirty="0" smtClean="0">
                <a:solidFill>
                  <a:srgbClr val="000000"/>
                </a:solidFill>
              </a:rPr>
              <a:t>出</a:t>
            </a:r>
            <a:endParaRPr kumimoji="1" lang="zh-TW" altLang="en-US" dirty="0"/>
          </a:p>
        </p:txBody>
      </p:sp>
      <p:sp>
        <p:nvSpPr>
          <p:cNvPr id="14" name="Shape 2076"/>
          <p:cNvSpPr txBox="1">
            <a:spLocks/>
          </p:cNvSpPr>
          <p:nvPr/>
        </p:nvSpPr>
        <p:spPr>
          <a:xfrm>
            <a:off x="1000451" y="2761269"/>
            <a:ext cx="1338263" cy="3762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Microsoft JhengHei"/>
              <a:buNone/>
              <a:defRPr sz="3600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>
              <a:buClr>
                <a:schemeClr val="dk1"/>
              </a:buClr>
              <a:buSzPct val="25000"/>
              <a:buFont typeface="Verdana"/>
              <a:buNone/>
            </a:pPr>
            <a:r>
              <a:rPr lang="en-US" sz="1400" dirty="0" smtClean="0">
                <a:solidFill>
                  <a:srgbClr val="000000"/>
                </a:solidFill>
              </a:rPr>
              <a:t>TS-</a:t>
            </a:r>
            <a:r>
              <a:rPr lang="zh-TW" altLang="en-US" sz="1400" dirty="0" smtClean="0">
                <a:solidFill>
                  <a:srgbClr val="000000"/>
                </a:solidFill>
              </a:rPr>
              <a:t>1</a:t>
            </a:r>
            <a:r>
              <a:rPr lang="en-US" altLang="zh-TW" sz="1400" dirty="0" smtClean="0">
                <a:solidFill>
                  <a:srgbClr val="000000"/>
                </a:solidFill>
              </a:rPr>
              <a:t>685</a:t>
            </a:r>
            <a:endParaRPr lang="en-US" sz="1400" dirty="0">
              <a:solidFill>
                <a:srgbClr val="000000"/>
              </a:solidFill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548837" y="1228621"/>
            <a:ext cx="703214" cy="703214"/>
            <a:chOff x="442680" y="1228621"/>
            <a:chExt cx="703214" cy="703214"/>
          </a:xfrm>
        </p:grpSpPr>
        <p:sp>
          <p:nvSpPr>
            <p:cNvPr id="4" name="橢圓 3"/>
            <p:cNvSpPr/>
            <p:nvPr/>
          </p:nvSpPr>
          <p:spPr>
            <a:xfrm>
              <a:off x="442680" y="1228621"/>
              <a:ext cx="703214" cy="703214"/>
            </a:xfrm>
            <a:prstGeom prst="ellipse">
              <a:avLst/>
            </a:prstGeom>
            <a:solidFill>
              <a:srgbClr val="3FB1CD">
                <a:alpha val="80000"/>
              </a:srgbClr>
            </a:solidFill>
            <a:ln w="28575" cmpd="sng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5" name="圖片 4" descr="電腦元素-顯卡０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76323" y="1415491"/>
              <a:ext cx="627036" cy="348968"/>
            </a:xfrm>
            <a:prstGeom prst="rect">
              <a:avLst/>
            </a:prstGeom>
          </p:spPr>
        </p:pic>
      </p:grpSp>
      <p:grpSp>
        <p:nvGrpSpPr>
          <p:cNvPr id="18" name="群組 17"/>
          <p:cNvGrpSpPr/>
          <p:nvPr/>
        </p:nvGrpSpPr>
        <p:grpSpPr>
          <a:xfrm>
            <a:off x="3068594" y="1213645"/>
            <a:ext cx="703214" cy="703214"/>
            <a:chOff x="442680" y="1228621"/>
            <a:chExt cx="703214" cy="703214"/>
          </a:xfrm>
        </p:grpSpPr>
        <p:sp>
          <p:nvSpPr>
            <p:cNvPr id="19" name="橢圓 18"/>
            <p:cNvSpPr/>
            <p:nvPr/>
          </p:nvSpPr>
          <p:spPr>
            <a:xfrm>
              <a:off x="442680" y="1228621"/>
              <a:ext cx="703214" cy="703214"/>
            </a:xfrm>
            <a:prstGeom prst="ellipse">
              <a:avLst/>
            </a:prstGeom>
            <a:solidFill>
              <a:srgbClr val="3FB1CD">
                <a:alpha val="80000"/>
              </a:srgbClr>
            </a:solidFill>
            <a:ln w="28575" cmpd="sng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20" name="圖片 19" descr="電腦元素-顯卡０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76323" y="1415491"/>
              <a:ext cx="627036" cy="348968"/>
            </a:xfrm>
            <a:prstGeom prst="rect">
              <a:avLst/>
            </a:prstGeom>
          </p:spPr>
        </p:pic>
      </p:grpSp>
      <p:grpSp>
        <p:nvGrpSpPr>
          <p:cNvPr id="22" name="群組 21"/>
          <p:cNvGrpSpPr/>
          <p:nvPr/>
        </p:nvGrpSpPr>
        <p:grpSpPr>
          <a:xfrm>
            <a:off x="5988448" y="1299381"/>
            <a:ext cx="703214" cy="703214"/>
            <a:chOff x="442680" y="1228621"/>
            <a:chExt cx="703214" cy="703214"/>
          </a:xfrm>
        </p:grpSpPr>
        <p:sp>
          <p:nvSpPr>
            <p:cNvPr id="23" name="橢圓 22"/>
            <p:cNvSpPr/>
            <p:nvPr/>
          </p:nvSpPr>
          <p:spPr>
            <a:xfrm>
              <a:off x="442680" y="1228621"/>
              <a:ext cx="703214" cy="703214"/>
            </a:xfrm>
            <a:prstGeom prst="ellipse">
              <a:avLst/>
            </a:prstGeom>
            <a:solidFill>
              <a:srgbClr val="3FB1CD">
                <a:alpha val="80000"/>
              </a:srgbClr>
            </a:solidFill>
            <a:ln w="28575" cmpd="sng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24" name="圖片 23" descr="電腦元素-顯卡０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76323" y="1415491"/>
              <a:ext cx="627036" cy="348968"/>
            </a:xfrm>
            <a:prstGeom prst="rect">
              <a:avLst/>
            </a:prstGeom>
          </p:spPr>
        </p:pic>
      </p:grpSp>
      <p:grpSp>
        <p:nvGrpSpPr>
          <p:cNvPr id="25" name="群組 24"/>
          <p:cNvGrpSpPr/>
          <p:nvPr/>
        </p:nvGrpSpPr>
        <p:grpSpPr>
          <a:xfrm>
            <a:off x="1195276" y="3369676"/>
            <a:ext cx="703214" cy="703214"/>
            <a:chOff x="442680" y="1228621"/>
            <a:chExt cx="703214" cy="703214"/>
          </a:xfrm>
        </p:grpSpPr>
        <p:sp>
          <p:nvSpPr>
            <p:cNvPr id="26" name="橢圓 25"/>
            <p:cNvSpPr/>
            <p:nvPr/>
          </p:nvSpPr>
          <p:spPr>
            <a:xfrm>
              <a:off x="442680" y="1228621"/>
              <a:ext cx="703214" cy="703214"/>
            </a:xfrm>
            <a:prstGeom prst="ellipse">
              <a:avLst/>
            </a:prstGeom>
            <a:solidFill>
              <a:srgbClr val="3FB1CD">
                <a:alpha val="80000"/>
              </a:srgbClr>
            </a:solidFill>
            <a:ln w="28575" cmpd="sng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27" name="圖片 26" descr="電腦元素-顯卡０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76323" y="1415491"/>
              <a:ext cx="627036" cy="348968"/>
            </a:xfrm>
            <a:prstGeom prst="rect">
              <a:avLst/>
            </a:prstGeom>
          </p:spPr>
        </p:pic>
      </p:grpSp>
      <p:pic>
        <p:nvPicPr>
          <p:cNvPr id="29" name="Shape 206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371000" y="3883311"/>
            <a:ext cx="351498" cy="351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Shape 2064"/>
          <p:cNvPicPr preferRelativeResize="0"/>
          <p:nvPr/>
        </p:nvPicPr>
        <p:blipFill>
          <a:blip r:embed="rId9"/>
          <a:stretch>
            <a:fillRect/>
          </a:stretch>
        </p:blipFill>
        <p:spPr>
          <a:xfrm>
            <a:off x="6801664" y="3860851"/>
            <a:ext cx="380832" cy="380832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Shape 393"/>
          <p:cNvSpPr/>
          <p:nvPr/>
        </p:nvSpPr>
        <p:spPr>
          <a:xfrm>
            <a:off x="1000451" y="3139972"/>
            <a:ext cx="332790" cy="286888"/>
          </a:xfrm>
          <a:prstGeom prst="triangle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2" name="Shape 2042"/>
          <p:cNvSpPr txBox="1">
            <a:spLocks noGrp="1"/>
          </p:cNvSpPr>
          <p:nvPr>
            <p:ph type="title"/>
          </p:nvPr>
        </p:nvSpPr>
        <p:spPr>
          <a:xfrm>
            <a:off x="285720" y="268482"/>
            <a:ext cx="8501122" cy="655475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/>
              <a:t>HW </a:t>
            </a:r>
            <a:r>
              <a:rPr lang="en-US" dirty="0" err="1"/>
              <a:t>分配流程</a:t>
            </a:r>
            <a:endParaRPr lang="en-US" dirty="0"/>
          </a:p>
        </p:txBody>
      </p:sp>
      <p:sp>
        <p:nvSpPr>
          <p:cNvPr id="2043" name="Shape 2043"/>
          <p:cNvSpPr txBox="1"/>
          <p:nvPr/>
        </p:nvSpPr>
        <p:spPr>
          <a:xfrm>
            <a:off x="214275" y="1125750"/>
            <a:ext cx="8520600" cy="568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114300" lvl="0">
              <a:lnSpc>
                <a:spcPct val="115000"/>
              </a:lnSpc>
            </a:pPr>
            <a:r>
              <a:rPr lang="en-US" sz="1800" b="1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可於</a:t>
            </a:r>
            <a:r>
              <a:rPr 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﹝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控制台</a:t>
            </a:r>
            <a:r>
              <a:rPr 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﹞→</a:t>
            </a:r>
            <a:r>
              <a:rPr lang="en-US" altLang="zh-TW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﹝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系統</a:t>
            </a:r>
            <a:r>
              <a:rPr lang="en-US" altLang="zh-TW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﹞→﹝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硬體設定</a:t>
            </a:r>
            <a:r>
              <a:rPr lang="en-US" altLang="zh-TW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﹞</a:t>
            </a:r>
            <a:r>
              <a:rPr 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→</a:t>
            </a:r>
            <a:r>
              <a:rPr lang="en-US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﹝</a:t>
            </a:r>
            <a:r>
              <a:rPr lang="en-US" sz="1800" b="1" dirty="0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顯示卡﹞看到偵測到的顯示卡</a:t>
            </a:r>
            <a:endParaRPr lang="en-US"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14300" lvl="0" indent="0" rtl="0">
              <a:lnSpc>
                <a:spcPct val="115000"/>
              </a:lnSpc>
              <a:spcBef>
                <a:spcPts val="0"/>
              </a:spcBef>
              <a:buNone/>
            </a:pPr>
            <a:endParaRPr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045" name="Shape 2045"/>
          <p:cNvPicPr preferRelativeResize="0"/>
          <p:nvPr/>
        </p:nvPicPr>
        <p:blipFill rotWithShape="1">
          <a:blip r:embed="rId3">
            <a:alphaModFix/>
          </a:blip>
          <a:srcRect l="12337" t="19948" r="12570" b="11829"/>
          <a:stretch/>
        </p:blipFill>
        <p:spPr>
          <a:xfrm>
            <a:off x="470750" y="1533109"/>
            <a:ext cx="6050674" cy="3396940"/>
          </a:xfrm>
          <a:prstGeom prst="rect">
            <a:avLst/>
          </a:prstGeom>
          <a:noFill/>
          <a:ln>
            <a:noFill/>
          </a:ln>
        </p:spPr>
      </p:pic>
      <p:sp>
        <p:nvSpPr>
          <p:cNvPr id="2047" name="Shape 2047"/>
          <p:cNvSpPr txBox="1"/>
          <p:nvPr/>
        </p:nvSpPr>
        <p:spPr>
          <a:xfrm>
            <a:off x="6521413" y="1786163"/>
            <a:ext cx="2590500" cy="185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11430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6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顯卡資源分配</a:t>
            </a:r>
          </a:p>
          <a:p>
            <a:pPr marL="11430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若欲分配給HD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 Station/ Linux Station 使用</a:t>
            </a:r>
          </a:p>
          <a:p>
            <a:pPr marL="114300" lvl="0" indent="0" rtl="0">
              <a:lnSpc>
                <a:spcPct val="115000"/>
              </a:lnSpc>
              <a:spcBef>
                <a:spcPts val="0"/>
              </a:spcBef>
              <a:buNone/>
            </a:pPr>
            <a:endParaRPr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  <a:p>
            <a:pPr marL="11430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需於App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Center中安裝NVIDIA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 GPU Driver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</a:p>
          <a:p>
            <a:pPr marL="114300" lvl="0" indent="0" rtl="0">
              <a:lnSpc>
                <a:spcPct val="115000"/>
              </a:lnSpc>
              <a:spcBef>
                <a:spcPts val="0"/>
              </a:spcBef>
              <a:buNone/>
            </a:pPr>
            <a:endParaRPr sz="1600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endParaRPr sz="1600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pic>
        <p:nvPicPr>
          <p:cNvPr id="2048" name="Shape 20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66600" y="3431906"/>
            <a:ext cx="1093725" cy="1156225"/>
          </a:xfrm>
          <a:prstGeom prst="rect">
            <a:avLst/>
          </a:prstGeom>
          <a:noFill/>
          <a:ln>
            <a:noFill/>
          </a:ln>
        </p:spPr>
      </p:pic>
      <p:sp>
        <p:nvSpPr>
          <p:cNvPr id="2049" name="Shape 2049"/>
          <p:cNvSpPr txBox="1"/>
          <p:nvPr/>
        </p:nvSpPr>
        <p:spPr>
          <a:xfrm>
            <a:off x="4715573" y="1786163"/>
            <a:ext cx="1435845" cy="674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-US" sz="1600" b="1" dirty="0">
              <a:solidFill>
                <a:srgbClr val="CC0000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5147733" y="2810933"/>
            <a:ext cx="1373691" cy="83163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15"/>
          <p:cNvGrpSpPr/>
          <p:nvPr/>
        </p:nvGrpSpPr>
        <p:grpSpPr>
          <a:xfrm>
            <a:off x="4493938" y="1600843"/>
            <a:ext cx="1972662" cy="1637314"/>
            <a:chOff x="-5054889" y="268971"/>
            <a:chExt cx="2145521" cy="1780787"/>
          </a:xfrm>
        </p:grpSpPr>
        <p:pic>
          <p:nvPicPr>
            <p:cNvPr id="11" name="圖片 9" descr="圖片 9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5054889" y="268971"/>
              <a:ext cx="2145521" cy="17807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" name="Shape 2794"/>
            <p:cNvSpPr txBox="1"/>
            <p:nvPr/>
          </p:nvSpPr>
          <p:spPr>
            <a:xfrm>
              <a:off x="-4544318" y="544200"/>
              <a:ext cx="1272483" cy="5690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699" tIns="45699" rIns="45699" bIns="45699" numCol="1" anchor="t">
              <a:spAutoFit/>
            </a:bodyPr>
            <a:lstStyle>
              <a:lvl1pPr>
                <a:defRPr sz="1600" b="1">
                  <a:solidFill>
                    <a:srgbClr val="FFFFFF"/>
                  </a:solidFill>
                </a:defRPr>
              </a:lvl1pPr>
            </a:lstStyle>
            <a:p>
              <a:pPr lvl="0"/>
              <a:r>
                <a:rPr lang="en-US" sz="1400" dirty="0" err="1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顯卡資源分配彼此互斥</a:t>
              </a:r>
              <a:r>
                <a:rPr lang="en-US" sz="14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！</a:t>
              </a:r>
              <a:endParaRPr 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7" name="Shape 208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>
                <a:latin typeface="+mj-lt"/>
              </a:rPr>
              <a:t>HD Station</a:t>
            </a:r>
          </a:p>
        </p:txBody>
      </p:sp>
      <p:sp>
        <p:nvSpPr>
          <p:cNvPr id="2088" name="Shape 2088"/>
          <p:cNvSpPr txBox="1"/>
          <p:nvPr/>
        </p:nvSpPr>
        <p:spPr>
          <a:xfrm>
            <a:off x="1739899" y="1429540"/>
            <a:ext cx="6089875" cy="538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2800" b="1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HybridDesk</a:t>
            </a:r>
            <a:r>
              <a:rPr lang="en-US" sz="28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Station (HD Station) 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6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透過 </a:t>
            </a:r>
            <a:r>
              <a:rPr lang="en-US" sz="16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HDMI/DP 外接顯示器來使用多重桌面</a:t>
            </a:r>
          </a:p>
        </p:txBody>
      </p:sp>
      <p:pic>
        <p:nvPicPr>
          <p:cNvPr id="13" name="Shape 20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718" y="192392"/>
            <a:ext cx="863999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2297" descr="C:\Users\user\Desktop\20170928_Virtualization Station 直播\p13-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32180" y="2306337"/>
            <a:ext cx="4372068" cy="2408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20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43280" y="2293637"/>
            <a:ext cx="263630" cy="2636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2" name="Shape 210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HD Station 架構</a:t>
            </a:r>
          </a:p>
        </p:txBody>
      </p:sp>
      <p:pic>
        <p:nvPicPr>
          <p:cNvPr id="2103" name="Shape 2103"/>
          <p:cNvPicPr preferRelativeResize="0"/>
          <p:nvPr/>
        </p:nvPicPr>
        <p:blipFill rotWithShape="1">
          <a:blip r:embed="rId3">
            <a:alphaModFix/>
          </a:blip>
          <a:srcRect t="16950"/>
          <a:stretch/>
        </p:blipFill>
        <p:spPr>
          <a:xfrm>
            <a:off x="1979712" y="1077825"/>
            <a:ext cx="5184576" cy="3731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Shape 209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5718" y="192392"/>
            <a:ext cx="863999" cy="8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8" name="Shape 210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豐富的套件</a:t>
            </a:r>
          </a:p>
        </p:txBody>
      </p:sp>
      <p:sp>
        <p:nvSpPr>
          <p:cNvPr id="2110" name="Shape 2110"/>
          <p:cNvSpPr/>
          <p:nvPr/>
        </p:nvSpPr>
        <p:spPr>
          <a:xfrm>
            <a:off x="3176138" y="1386275"/>
            <a:ext cx="2454900" cy="8229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en-US" sz="24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瀏覽器</a:t>
            </a:r>
            <a:endParaRPr lang="en-US" sz="24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ctr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en-US" sz="24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通訊及文件工具</a:t>
            </a:r>
            <a:endParaRPr lang="en-US" sz="24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12" name="Shape 2112"/>
          <p:cNvSpPr/>
          <p:nvPr/>
        </p:nvSpPr>
        <p:spPr>
          <a:xfrm>
            <a:off x="254325" y="2209175"/>
            <a:ext cx="2518200" cy="23592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endParaRPr sz="2400" b="1"/>
          </a:p>
        </p:txBody>
      </p:sp>
      <p:sp>
        <p:nvSpPr>
          <p:cNvPr id="2113" name="Shape 2113"/>
          <p:cNvSpPr/>
          <p:nvPr/>
        </p:nvSpPr>
        <p:spPr>
          <a:xfrm>
            <a:off x="3176150" y="2209175"/>
            <a:ext cx="2454900" cy="2359200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endParaRPr sz="2400" b="1"/>
          </a:p>
        </p:txBody>
      </p:sp>
      <p:sp>
        <p:nvSpPr>
          <p:cNvPr id="2114" name="Shape 2114"/>
          <p:cNvSpPr/>
          <p:nvPr/>
        </p:nvSpPr>
        <p:spPr>
          <a:xfrm>
            <a:off x="6034675" y="2209175"/>
            <a:ext cx="2454900" cy="2359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endParaRPr sz="2400" b="1"/>
          </a:p>
        </p:txBody>
      </p:sp>
      <p:sp>
        <p:nvSpPr>
          <p:cNvPr id="2115" name="Shape 2115"/>
          <p:cNvSpPr txBox="1"/>
          <p:nvPr/>
        </p:nvSpPr>
        <p:spPr>
          <a:xfrm>
            <a:off x="333825" y="2275825"/>
            <a:ext cx="2359200" cy="196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b="1" dirty="0">
                <a:latin typeface="微軟正黑體" pitchFamily="34" charset="-120"/>
                <a:ea typeface="微軟正黑體" pitchFamily="34" charset="-120"/>
              </a:rPr>
              <a:t>QTS 套件捷徑</a:t>
            </a:r>
          </a:p>
          <a:p>
            <a:pPr lvl="0" indent="-180000" rtl="0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dirty="0">
                <a:latin typeface="微軟正黑體" pitchFamily="34" charset="-120"/>
                <a:ea typeface="微軟正黑體" pitchFamily="34" charset="-120"/>
              </a:rPr>
              <a:t>QTS</a:t>
            </a:r>
          </a:p>
          <a:p>
            <a:pPr lvl="0" indent="-180000" rtl="0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dirty="0">
                <a:latin typeface="微軟正黑體" pitchFamily="34" charset="-120"/>
                <a:ea typeface="微軟正黑體" pitchFamily="34" charset="-120"/>
              </a:rPr>
              <a:t>File Station HD</a:t>
            </a:r>
          </a:p>
          <a:p>
            <a:pPr lvl="0" indent="-180000" rtl="0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dirty="0">
                <a:latin typeface="微軟正黑體" pitchFamily="34" charset="-120"/>
                <a:ea typeface="微軟正黑體" pitchFamily="34" charset="-120"/>
              </a:rPr>
              <a:t>Photo Station HD</a:t>
            </a:r>
          </a:p>
          <a:p>
            <a:pPr lvl="0" indent="-180000" rtl="0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dirty="0">
                <a:latin typeface="微軟正黑體" pitchFamily="34" charset="-120"/>
                <a:ea typeface="微軟正黑體" pitchFamily="34" charset="-120"/>
              </a:rPr>
              <a:t>Video Station HD</a:t>
            </a:r>
          </a:p>
          <a:p>
            <a:pPr lvl="0" indent="-180000" rtl="0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dirty="0">
                <a:latin typeface="微軟正黑體" pitchFamily="34" charset="-120"/>
                <a:ea typeface="微軟正黑體" pitchFamily="34" charset="-120"/>
              </a:rPr>
              <a:t>Music Station HD</a:t>
            </a:r>
          </a:p>
          <a:p>
            <a:pPr lvl="0" indent="-180000" rtl="0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dirty="0">
                <a:latin typeface="微軟正黑體" pitchFamily="34" charset="-120"/>
                <a:ea typeface="微軟正黑體" pitchFamily="34" charset="-120"/>
              </a:rPr>
              <a:t>Surveillance Station</a:t>
            </a:r>
          </a:p>
          <a:p>
            <a:pPr lvl="0" indent="-180000">
              <a:spcBef>
                <a:spcPts val="0"/>
              </a:spcBef>
              <a:buSzPct val="100000"/>
              <a:buFont typeface="Arial"/>
              <a:buChar char="•"/>
            </a:pPr>
            <a:r>
              <a:rPr lang="en-US" dirty="0">
                <a:latin typeface="微軟正黑體" pitchFamily="34" charset="-120"/>
                <a:ea typeface="微軟正黑體" pitchFamily="34" charset="-120"/>
              </a:rPr>
              <a:t>QVR Pro Client</a:t>
            </a:r>
          </a:p>
        </p:txBody>
      </p:sp>
      <p:sp>
        <p:nvSpPr>
          <p:cNvPr id="2116" name="Shape 2116"/>
          <p:cNvSpPr txBox="1"/>
          <p:nvPr/>
        </p:nvSpPr>
        <p:spPr>
          <a:xfrm>
            <a:off x="3224000" y="2275825"/>
            <a:ext cx="2359200" cy="2150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600" b="1" dirty="0">
                <a:latin typeface="微軟正黑體" pitchFamily="34" charset="-120"/>
                <a:ea typeface="微軟正黑體" pitchFamily="34" charset="-120"/>
              </a:rPr>
              <a:t>瀏覽器</a:t>
            </a:r>
          </a:p>
          <a:p>
            <a:pPr lvl="0" indent="-180000" rtl="0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dirty="0">
                <a:latin typeface="微軟正黑體" pitchFamily="34" charset="-120"/>
                <a:ea typeface="微軟正黑體" pitchFamily="34" charset="-120"/>
              </a:rPr>
              <a:t>Chrome</a:t>
            </a:r>
          </a:p>
          <a:p>
            <a:pPr lvl="0" indent="-180000" rtl="0">
              <a:spcBef>
                <a:spcPts val="0"/>
              </a:spcBef>
              <a:buSzPct val="100000"/>
              <a:buFont typeface="Arial"/>
              <a:buChar char="•"/>
            </a:pPr>
            <a:r>
              <a:rPr lang="en-US" dirty="0" smtClean="0">
                <a:latin typeface="微軟正黑體" pitchFamily="34" charset="-120"/>
                <a:ea typeface="微軟正黑體" pitchFamily="34" charset="-120"/>
              </a:rPr>
              <a:t>Firefox</a:t>
            </a:r>
          </a:p>
          <a:p>
            <a:pPr lvl="0" indent="-285750" rtl="0">
              <a:spcBef>
                <a:spcPts val="0"/>
              </a:spcBef>
              <a:buFont typeface="Arial"/>
              <a:buChar char="•"/>
            </a:pPr>
            <a:endParaRPr dirty="0">
              <a:latin typeface="微軟正黑體" pitchFamily="34" charset="-120"/>
              <a:ea typeface="微軟正黑體" pitchFamily="34" charset="-120"/>
            </a:endParaRPr>
          </a:p>
          <a:p>
            <a:pPr lvl="0" rtl="0">
              <a:spcBef>
                <a:spcPts val="0"/>
              </a:spcBef>
            </a:pPr>
            <a:r>
              <a:rPr lang="en-US" sz="1600" b="1" dirty="0">
                <a:latin typeface="微軟正黑體" pitchFamily="34" charset="-120"/>
                <a:ea typeface="微軟正黑體" pitchFamily="34" charset="-120"/>
              </a:rPr>
              <a:t>通訊套件</a:t>
            </a:r>
          </a:p>
          <a:p>
            <a:pPr lvl="0" indent="-180000" rtl="0">
              <a:spcBef>
                <a:spcPts val="0"/>
              </a:spcBef>
              <a:buSzPct val="100000"/>
              <a:buFont typeface="Arial"/>
              <a:buChar char="•"/>
            </a:pPr>
            <a:r>
              <a:rPr lang="en-US" dirty="0" smtClean="0">
                <a:latin typeface="微軟正黑體" pitchFamily="34" charset="-120"/>
                <a:ea typeface="微軟正黑體" pitchFamily="34" charset="-120"/>
              </a:rPr>
              <a:t>Skype</a:t>
            </a:r>
          </a:p>
          <a:p>
            <a:pPr lvl="0" indent="-180000" rtl="0">
              <a:spcBef>
                <a:spcPts val="0"/>
              </a:spcBef>
              <a:buSzPct val="100000"/>
              <a:buFont typeface="Arial"/>
              <a:buChar char="•"/>
            </a:pPr>
            <a:endParaRPr lang="en-US" dirty="0" smtClean="0">
              <a:latin typeface="微軟正黑體" pitchFamily="34" charset="-120"/>
              <a:ea typeface="微軟正黑體" pitchFamily="34" charset="-120"/>
            </a:endParaRPr>
          </a:p>
          <a:p>
            <a:pPr indent="-180000">
              <a:buSzPct val="100000"/>
            </a:pPr>
            <a:r>
              <a:rPr lang="en-US" sz="1600" b="1" dirty="0" err="1" smtClean="0">
                <a:latin typeface="微軟正黑體" pitchFamily="34" charset="-120"/>
                <a:ea typeface="微軟正黑體" pitchFamily="34" charset="-120"/>
              </a:rPr>
              <a:t>文件工具</a:t>
            </a:r>
            <a:endParaRPr lang="en-US" sz="1600" b="1" dirty="0" smtClean="0">
              <a:latin typeface="微軟正黑體" pitchFamily="34" charset="-120"/>
              <a:ea typeface="微軟正黑體" pitchFamily="34" charset="-120"/>
            </a:endParaRPr>
          </a:p>
          <a:p>
            <a:pPr indent="-180000">
              <a:buSzPct val="100000"/>
              <a:buFont typeface="Arial"/>
              <a:buChar char="•"/>
            </a:pPr>
            <a:r>
              <a:rPr lang="en-US" dirty="0" err="1" smtClean="0">
                <a:latin typeface="微軟正黑體" pitchFamily="34" charset="-120"/>
                <a:ea typeface="微軟正黑體" pitchFamily="34" charset="-120"/>
              </a:rPr>
              <a:t>LibreOffice</a:t>
            </a:r>
            <a:endParaRPr lang="en-US" dirty="0" smtClean="0">
              <a:latin typeface="微軟正黑體" pitchFamily="34" charset="-120"/>
              <a:ea typeface="微軟正黑體" pitchFamily="34" charset="-120"/>
            </a:endParaRPr>
          </a:p>
          <a:p>
            <a:pPr lvl="0" indent="-180000" rtl="0">
              <a:spcBef>
                <a:spcPts val="0"/>
              </a:spcBef>
              <a:buSzPct val="100000"/>
              <a:buFont typeface="Arial"/>
              <a:buChar char="•"/>
            </a:pPr>
            <a:endParaRPr lang="en-US" dirty="0" smtClean="0">
              <a:latin typeface="微軟正黑體" pitchFamily="34" charset="-120"/>
              <a:ea typeface="微軟正黑體" pitchFamily="34" charset="-120"/>
            </a:endParaRPr>
          </a:p>
          <a:p>
            <a:pPr lvl="0" indent="-180000" rtl="0">
              <a:spcBef>
                <a:spcPts val="0"/>
              </a:spcBef>
              <a:buSzPct val="100000"/>
              <a:buFont typeface="Arial"/>
              <a:buChar char="•"/>
            </a:pPr>
            <a:endParaRPr dirty="0">
              <a:latin typeface="微軟正黑體" pitchFamily="34" charset="-120"/>
              <a:ea typeface="微軟正黑體" pitchFamily="34" charset="-120"/>
            </a:endParaRPr>
          </a:p>
          <a:p>
            <a:pPr lvl="0" rtl="0">
              <a:spcBef>
                <a:spcPts val="0"/>
              </a:spcBef>
            </a:pPr>
            <a:endParaRPr lang="en-US" sz="1600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0" rtl="0">
              <a:spcBef>
                <a:spcPts val="0"/>
              </a:spcBef>
            </a:pPr>
            <a:endParaRPr lang="en-US" sz="16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17" name="Shape 2117"/>
          <p:cNvSpPr txBox="1"/>
          <p:nvPr/>
        </p:nvSpPr>
        <p:spPr>
          <a:xfrm>
            <a:off x="6114175" y="2275825"/>
            <a:ext cx="2359200" cy="221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600" b="1" dirty="0">
                <a:latin typeface="微軟正黑體" pitchFamily="34" charset="-120"/>
                <a:ea typeface="微軟正黑體" pitchFamily="34" charset="-120"/>
              </a:rPr>
              <a:t>影音套件</a:t>
            </a:r>
          </a:p>
          <a:p>
            <a:pPr lvl="0" indent="-180000" rtl="0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dirty="0">
                <a:latin typeface="微軟正黑體" pitchFamily="34" charset="-120"/>
                <a:ea typeface="微軟正黑體" pitchFamily="34" charset="-120"/>
              </a:rPr>
              <a:t>HD Player</a:t>
            </a:r>
          </a:p>
          <a:p>
            <a:pPr lvl="0" indent="-180000" rtl="0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dirty="0" err="1">
                <a:latin typeface="微軟正黑體" pitchFamily="34" charset="-120"/>
                <a:ea typeface="微軟正黑體" pitchFamily="34" charset="-120"/>
              </a:rPr>
              <a:t>OceanKTV</a:t>
            </a:r>
            <a:endParaRPr lang="en-US" dirty="0">
              <a:latin typeface="微軟正黑體" pitchFamily="34" charset="-120"/>
              <a:ea typeface="微軟正黑體" pitchFamily="34" charset="-120"/>
            </a:endParaRPr>
          </a:p>
          <a:p>
            <a:pPr lvl="0" indent="-180000" rtl="0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dirty="0">
                <a:latin typeface="微軟正黑體" pitchFamily="34" charset="-120"/>
                <a:ea typeface="微軟正黑體" pitchFamily="34" charset="-120"/>
              </a:rPr>
              <a:t>YouTube</a:t>
            </a:r>
          </a:p>
          <a:p>
            <a:pPr lvl="0" indent="-180000" rtl="0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dirty="0">
                <a:latin typeface="微軟正黑體" pitchFamily="34" charset="-120"/>
                <a:ea typeface="微軟正黑體" pitchFamily="34" charset="-120"/>
              </a:rPr>
              <a:t>Clementine</a:t>
            </a:r>
          </a:p>
          <a:p>
            <a:pPr lvl="0" indent="-180000" rtl="0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dirty="0" err="1">
                <a:latin typeface="微軟正黑體" pitchFamily="34" charset="-120"/>
                <a:ea typeface="微軟正黑體" pitchFamily="34" charset="-120"/>
              </a:rPr>
              <a:t>DeaDBeaf</a:t>
            </a:r>
            <a:endParaRPr lang="en-US" dirty="0">
              <a:latin typeface="微軟正黑體" pitchFamily="34" charset="-120"/>
              <a:ea typeface="微軟正黑體" pitchFamily="34" charset="-120"/>
            </a:endParaRPr>
          </a:p>
          <a:p>
            <a:pPr lvl="0" indent="-180000" rtl="0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dirty="0" err="1">
                <a:latin typeface="微軟正黑體" pitchFamily="34" charset="-120"/>
                <a:ea typeface="微軟正黑體" pitchFamily="34" charset="-120"/>
              </a:rPr>
              <a:t>Plex</a:t>
            </a:r>
            <a:r>
              <a:rPr lang="en-US" dirty="0">
                <a:latin typeface="微軟正黑體" pitchFamily="34" charset="-120"/>
                <a:ea typeface="微軟正黑體" pitchFamily="34" charset="-120"/>
              </a:rPr>
              <a:t> Home Theater</a:t>
            </a:r>
          </a:p>
          <a:p>
            <a:pPr lvl="0" indent="-180000" rtl="0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dirty="0" err="1">
                <a:latin typeface="微軟正黑體" pitchFamily="34" charset="-120"/>
                <a:ea typeface="微軟正黑體" pitchFamily="34" charset="-120"/>
              </a:rPr>
              <a:t>Spotify</a:t>
            </a:r>
            <a:endParaRPr lang="en-US" dirty="0">
              <a:latin typeface="微軟正黑體" pitchFamily="34" charset="-120"/>
              <a:ea typeface="微軟正黑體" pitchFamily="34" charset="-120"/>
            </a:endParaRPr>
          </a:p>
          <a:p>
            <a:pPr lvl="0" indent="-180000" rtl="0">
              <a:spcBef>
                <a:spcPts val="0"/>
              </a:spcBef>
              <a:buSzPct val="100000"/>
              <a:buFont typeface="Arial"/>
              <a:buChar char="•"/>
            </a:pPr>
            <a:r>
              <a:rPr lang="en-US" dirty="0" err="1">
                <a:latin typeface="微軟正黑體" pitchFamily="34" charset="-120"/>
                <a:ea typeface="微軟正黑體" pitchFamily="34" charset="-120"/>
              </a:rPr>
              <a:t>TuneIn</a:t>
            </a:r>
            <a:r>
              <a:rPr lang="en-US" dirty="0">
                <a:latin typeface="微軟正黑體" pitchFamily="34" charset="-120"/>
                <a:ea typeface="微軟正黑體" pitchFamily="34" charset="-120"/>
              </a:rPr>
              <a:t> Radio</a:t>
            </a:r>
          </a:p>
        </p:txBody>
      </p:sp>
      <p:sp>
        <p:nvSpPr>
          <p:cNvPr id="2109" name="Shape 2109"/>
          <p:cNvSpPr/>
          <p:nvPr/>
        </p:nvSpPr>
        <p:spPr>
          <a:xfrm>
            <a:off x="254325" y="1386275"/>
            <a:ext cx="2518200" cy="822900"/>
          </a:xfrm>
          <a:prstGeom prst="rect">
            <a:avLst/>
          </a:prstGeom>
          <a:solidFill>
            <a:schemeClr val="accent3"/>
          </a:solidFill>
          <a:ln w="952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管理 </a:t>
            </a:r>
            <a:r>
              <a:rPr lang="en-US" sz="24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QTS</a:t>
            </a:r>
            <a:endParaRPr lang="en-US" sz="24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111" name="Shape 2111"/>
          <p:cNvSpPr/>
          <p:nvPr/>
        </p:nvSpPr>
        <p:spPr>
          <a:xfrm>
            <a:off x="6034675" y="1386275"/>
            <a:ext cx="2454900" cy="8229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12700" cmpd="sng">
            <a:solidFill>
              <a:schemeClr val="bg1"/>
            </a:solidFill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多媒體</a:t>
            </a:r>
            <a:r>
              <a:rPr lang="en-US" sz="2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應用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4" name="Shape 2124" descr="「TV」的圖片搜尋結果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10800" y="1743598"/>
            <a:ext cx="1725575" cy="1725575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Shape 156"/>
          <p:cNvSpPr/>
          <p:nvPr/>
        </p:nvSpPr>
        <p:spPr>
          <a:xfrm flipV="1">
            <a:off x="2786050" y="1452888"/>
            <a:ext cx="3307078" cy="351092"/>
          </a:xfrm>
          <a:prstGeom prst="roundRect">
            <a:avLst>
              <a:gd name="adj" fmla="val 45086"/>
            </a:avLst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156"/>
          <p:cNvSpPr/>
          <p:nvPr/>
        </p:nvSpPr>
        <p:spPr>
          <a:xfrm flipV="1">
            <a:off x="6910800" y="1452888"/>
            <a:ext cx="1825534" cy="351092"/>
          </a:xfrm>
          <a:prstGeom prst="roundRect">
            <a:avLst>
              <a:gd name="adj" fmla="val 45086"/>
            </a:avLst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Shape 156"/>
          <p:cNvSpPr/>
          <p:nvPr/>
        </p:nvSpPr>
        <p:spPr>
          <a:xfrm flipV="1">
            <a:off x="316997" y="1452888"/>
            <a:ext cx="1683234" cy="351092"/>
          </a:xfrm>
          <a:prstGeom prst="roundRect">
            <a:avLst>
              <a:gd name="adj" fmla="val 45086"/>
            </a:avLst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2" name="Shape 2122"/>
          <p:cNvSpPr txBox="1">
            <a:spLocks noGrp="1"/>
          </p:cNvSpPr>
          <p:nvPr>
            <p:ph type="title"/>
          </p:nvPr>
        </p:nvSpPr>
        <p:spPr>
          <a:xfrm>
            <a:off x="285720" y="259856"/>
            <a:ext cx="8501122" cy="655475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>
                <a:latin typeface="+mj-lt"/>
              </a:rPr>
              <a:t>QNAP </a:t>
            </a:r>
            <a:r>
              <a:rPr lang="en-US" dirty="0" smtClean="0">
                <a:latin typeface="+mj-lt"/>
              </a:rPr>
              <a:t>NAS </a:t>
            </a:r>
            <a:r>
              <a:rPr lang="en-US" dirty="0" err="1" smtClean="0"/>
              <a:t>與家庭娛樂系統</a:t>
            </a:r>
            <a:endParaRPr lang="en-US" dirty="0"/>
          </a:p>
        </p:txBody>
      </p:sp>
      <p:pic>
        <p:nvPicPr>
          <p:cNvPr id="2123" name="Shape 21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31542" y="1806191"/>
            <a:ext cx="3461586" cy="1542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5" name="Shape 2125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299745" y="1992711"/>
            <a:ext cx="1700486" cy="1062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6" name="Shape 21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86391" y="2203981"/>
            <a:ext cx="360006" cy="360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7" name="Shape 21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5938" y="2203981"/>
            <a:ext cx="360006" cy="360004"/>
          </a:xfrm>
          <a:prstGeom prst="rect">
            <a:avLst/>
          </a:prstGeom>
          <a:noFill/>
          <a:ln>
            <a:noFill/>
          </a:ln>
        </p:spPr>
      </p:pic>
      <p:sp>
        <p:nvSpPr>
          <p:cNvPr id="2129" name="Shape 2129"/>
          <p:cNvSpPr txBox="1"/>
          <p:nvPr/>
        </p:nvSpPr>
        <p:spPr>
          <a:xfrm>
            <a:off x="7169225" y="1429747"/>
            <a:ext cx="13755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-US" b="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高畫質電視</a:t>
            </a:r>
            <a:endParaRPr 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30" name="Shape 2130"/>
          <p:cNvSpPr txBox="1"/>
          <p:nvPr/>
        </p:nvSpPr>
        <p:spPr>
          <a:xfrm>
            <a:off x="3120124" y="1429747"/>
            <a:ext cx="2823475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b="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頂級音質家庭劇院系統</a:t>
            </a:r>
            <a:endParaRPr 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31" name="Shape 2131"/>
          <p:cNvSpPr txBox="1"/>
          <p:nvPr/>
        </p:nvSpPr>
        <p:spPr>
          <a:xfrm>
            <a:off x="311598" y="1429747"/>
            <a:ext cx="16377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高效能的儲存系統</a:t>
            </a:r>
          </a:p>
        </p:txBody>
      </p:sp>
      <p:grpSp>
        <p:nvGrpSpPr>
          <p:cNvPr id="14" name="群組 13"/>
          <p:cNvGrpSpPr/>
          <p:nvPr/>
        </p:nvGrpSpPr>
        <p:grpSpPr>
          <a:xfrm>
            <a:off x="162171" y="1856277"/>
            <a:ext cx="527706" cy="527706"/>
            <a:chOff x="442680" y="1228621"/>
            <a:chExt cx="703214" cy="703214"/>
          </a:xfrm>
        </p:grpSpPr>
        <p:sp>
          <p:nvSpPr>
            <p:cNvPr id="15" name="橢圓 14"/>
            <p:cNvSpPr/>
            <p:nvPr/>
          </p:nvSpPr>
          <p:spPr>
            <a:xfrm>
              <a:off x="442680" y="1228621"/>
              <a:ext cx="703214" cy="703214"/>
            </a:xfrm>
            <a:prstGeom prst="ellipse">
              <a:avLst/>
            </a:prstGeom>
            <a:solidFill>
              <a:srgbClr val="3FB1CD">
                <a:alpha val="80000"/>
              </a:srgbClr>
            </a:solidFill>
            <a:ln w="28575" cmpd="sng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16" name="圖片 15" descr="電腦元素-顯卡０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76323" y="1415491"/>
              <a:ext cx="627036" cy="348968"/>
            </a:xfrm>
            <a:prstGeom prst="rect">
              <a:avLst/>
            </a:prstGeom>
          </p:spPr>
        </p:pic>
      </p:grpSp>
      <p:grpSp>
        <p:nvGrpSpPr>
          <p:cNvPr id="23" name="群組 22"/>
          <p:cNvGrpSpPr/>
          <p:nvPr/>
        </p:nvGrpSpPr>
        <p:grpSpPr>
          <a:xfrm>
            <a:off x="1960587" y="3548196"/>
            <a:ext cx="4809599" cy="975300"/>
            <a:chOff x="1134000" y="3469173"/>
            <a:chExt cx="4809599" cy="975300"/>
          </a:xfrm>
        </p:grpSpPr>
        <p:sp>
          <p:nvSpPr>
            <p:cNvPr id="2128" name="Shape 2128"/>
            <p:cNvSpPr txBox="1"/>
            <p:nvPr/>
          </p:nvSpPr>
          <p:spPr>
            <a:xfrm>
              <a:off x="1265469" y="3469173"/>
              <a:ext cx="4678130" cy="975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/>
              <a:r>
                <a:rPr lang="en-US" altLang="zh-TW" sz="2400" b="1" dirty="0" smtClean="0">
                  <a:solidFill>
                    <a:schemeClr val="bg2"/>
                  </a:solidFill>
                  <a:highlight>
                    <a:srgbClr val="FFFFFF"/>
                  </a:highlight>
                  <a:latin typeface="微軟正黑體" pitchFamily="34" charset="-120"/>
                  <a:ea typeface="微軟正黑體" pitchFamily="34" charset="-120"/>
                </a:rPr>
                <a:t>QNAP NAS </a:t>
              </a:r>
              <a:r>
                <a:rPr lang="zh-TW" altLang="en-US" sz="2400" b="1" dirty="0" smtClean="0">
                  <a:solidFill>
                    <a:schemeClr val="bg2"/>
                  </a:solidFill>
                  <a:highlight>
                    <a:srgbClr val="FFFFFF"/>
                  </a:highlight>
                  <a:latin typeface="微軟正黑體" pitchFamily="34" charset="-120"/>
                  <a:ea typeface="微軟正黑體" pitchFamily="34" charset="-120"/>
                </a:rPr>
                <a:t>結合家庭娛樂系統</a:t>
              </a:r>
              <a:endParaRPr lang="en-US" altLang="zh-TW" sz="2400" b="1" dirty="0" smtClean="0">
                <a:solidFill>
                  <a:schemeClr val="bg2"/>
                </a:solidFill>
                <a:highlight>
                  <a:srgbClr val="FFFFFF"/>
                </a:highlight>
                <a:latin typeface="微軟正黑體" pitchFamily="34" charset="-120"/>
                <a:ea typeface="微軟正黑體" pitchFamily="34" charset="-120"/>
              </a:endParaRPr>
            </a:p>
            <a:p>
              <a:pPr lvl="0"/>
              <a:r>
                <a:rPr lang="zh-TW" altLang="en-US" sz="2400" b="1" dirty="0" smtClean="0">
                  <a:solidFill>
                    <a:schemeClr val="bg2"/>
                  </a:solidFill>
                  <a:highlight>
                    <a:srgbClr val="FFFFFF"/>
                  </a:highlight>
                  <a:latin typeface="微軟正黑體" pitchFamily="34" charset="-120"/>
                  <a:ea typeface="微軟正黑體" pitchFamily="34" charset="-120"/>
                </a:rPr>
                <a:t>為您帶來無與倫比的影音體驗</a:t>
              </a:r>
              <a:endParaRPr lang="en-US" sz="2400" b="1" dirty="0">
                <a:solidFill>
                  <a:schemeClr val="bg2"/>
                </a:solidFill>
                <a:highlight>
                  <a:srgbClr val="FFFFFF"/>
                </a:highlight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1" name="L-圖案 20"/>
            <p:cNvSpPr/>
            <p:nvPr/>
          </p:nvSpPr>
          <p:spPr>
            <a:xfrm rot="10800000" flipH="1">
              <a:off x="1134000" y="3469173"/>
              <a:ext cx="230299" cy="303794"/>
            </a:xfrm>
            <a:prstGeom prst="corner">
              <a:avLst>
                <a:gd name="adj1" fmla="val 35424"/>
                <a:gd name="adj2" fmla="val 32509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L-圖案 21"/>
            <p:cNvSpPr/>
            <p:nvPr/>
          </p:nvSpPr>
          <p:spPr>
            <a:xfrm flipH="1">
              <a:off x="5448012" y="3925367"/>
              <a:ext cx="230299" cy="303794"/>
            </a:xfrm>
            <a:prstGeom prst="corner">
              <a:avLst>
                <a:gd name="adj1" fmla="val 35424"/>
                <a:gd name="adj2" fmla="val 32509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Shape 827"/>
          <p:cNvSpPr/>
          <p:nvPr/>
        </p:nvSpPr>
        <p:spPr>
          <a:xfrm>
            <a:off x="2384800" y="1982025"/>
            <a:ext cx="6759300" cy="19341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Shape 828"/>
          <p:cNvSpPr/>
          <p:nvPr/>
        </p:nvSpPr>
        <p:spPr>
          <a:xfrm>
            <a:off x="2406850" y="3916125"/>
            <a:ext cx="6715200" cy="214500"/>
          </a:xfrm>
          <a:prstGeom prst="rect">
            <a:avLst/>
          </a:prstGeom>
          <a:gradFill>
            <a:gsLst>
              <a:gs pos="0">
                <a:srgbClr val="0F243E">
                  <a:alpha val="4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Shape 829"/>
          <p:cNvSpPr txBox="1">
            <a:spLocks noGrp="1"/>
          </p:cNvSpPr>
          <p:nvPr>
            <p:ph type="ctrTitle"/>
          </p:nvPr>
        </p:nvSpPr>
        <p:spPr>
          <a:xfrm>
            <a:off x="2500300" y="2168753"/>
            <a:ext cx="5958000" cy="15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ct val="25000"/>
              <a:buFont typeface="Arial"/>
              <a:buNone/>
            </a:pPr>
            <a:r>
              <a:rPr lang="en-US" sz="4400" i="0" u="none" strike="noStrike" cap="none">
                <a:solidFill>
                  <a:srgbClr val="17375E"/>
                </a:solidFill>
              </a:rPr>
              <a:t>進階儲存與快照保護</a:t>
            </a:r>
          </a:p>
          <a:p>
            <a:pPr marL="0" marR="0" lvl="0" indent="-76200" algn="l" rtl="0">
              <a:spcBef>
                <a:spcPts val="0"/>
              </a:spcBef>
              <a:buClr>
                <a:srgbClr val="17375E"/>
              </a:buClr>
              <a:buSzPct val="25000"/>
              <a:buFont typeface="Arial"/>
              <a:buNone/>
            </a:pPr>
            <a:r>
              <a:rPr lang="en-US" sz="4800" b="0" i="0" u="none" strike="noStrike" cap="none">
                <a:solidFill>
                  <a:srgbClr val="17375E"/>
                </a:solidFill>
              </a:rPr>
              <a:t>重大進化 更加安全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轉檔效率大車拚 </a:t>
            </a:r>
            <a:r>
              <a:rPr lang="en-US" dirty="0" smtClean="0">
                <a:latin typeface="+mj-lt"/>
              </a:rPr>
              <a:t>QNAP </a:t>
            </a:r>
            <a:r>
              <a:rPr lang="en-US" dirty="0" err="1" smtClean="0">
                <a:latin typeface="+mj-lt"/>
              </a:rPr>
              <a:t>vs</a:t>
            </a:r>
            <a:r>
              <a:rPr lang="en-US" dirty="0" smtClean="0">
                <a:latin typeface="+mj-lt"/>
              </a:rPr>
              <a:t> S</a:t>
            </a:r>
            <a:r>
              <a:rPr lang="zh-TW" altLang="en-US" dirty="0" smtClean="0"/>
              <a:t>牌</a:t>
            </a:r>
            <a:endParaRPr lang="zh-TW" alt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9732" y="2414738"/>
            <a:ext cx="6488867" cy="256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285719" y="1148502"/>
          <a:ext cx="8501123" cy="1097280"/>
        </p:xfrm>
        <a:graphic>
          <a:graphicData uri="http://schemas.openxmlformats.org/drawingml/2006/table">
            <a:tbl>
              <a:tblPr>
                <a:tableStyleId>{8FD4443E-F989-4FC4-A0C8-D5A2AF1F390B}</a:tableStyleId>
              </a:tblPr>
              <a:tblGrid>
                <a:gridCol w="1466072"/>
                <a:gridCol w="2453078"/>
                <a:gridCol w="2150103"/>
                <a:gridCol w="2431870"/>
              </a:tblGrid>
              <a:tr h="198120">
                <a:tc>
                  <a:txBody>
                    <a:bodyPr/>
                    <a:lstStyle/>
                    <a:p>
                      <a:pPr fontAlgn="t"/>
                      <a:r>
                        <a:rPr lang="zh-TW" altLang="en-US" b="1" dirty="0">
                          <a:latin typeface="微軟正黑體" pitchFamily="34" charset="-120"/>
                          <a:ea typeface="微軟正黑體" pitchFamily="34" charset="-120"/>
                        </a:rPr>
                        <a:t> </a:t>
                      </a: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u="none" strike="noStrike" dirty="0">
                          <a:latin typeface="微軟正黑體" pitchFamily="34" charset="-120"/>
                          <a:ea typeface="微軟正黑體" pitchFamily="34" charset="-120"/>
                        </a:rPr>
                        <a:t>TS-1277 (NVIDIA GTX 960) 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u="none" strike="noStrike" dirty="0">
                          <a:latin typeface="微軟正黑體" pitchFamily="34" charset="-120"/>
                          <a:ea typeface="微軟正黑體" pitchFamily="34" charset="-120"/>
                        </a:rPr>
                        <a:t>TS-453B (Intel J3455) 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u="none" strike="noStrike" dirty="0">
                          <a:latin typeface="微軟正黑體" pitchFamily="34" charset="-120"/>
                          <a:ea typeface="微軟正黑體" pitchFamily="34" charset="-120"/>
                        </a:rPr>
                        <a:t>DS918+ (Intel J3455) 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  <a:tr h="20574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b="1" u="none" strike="noStrike" dirty="0">
                          <a:latin typeface="微軟正黑體" pitchFamily="34" charset="-120"/>
                          <a:ea typeface="微軟正黑體" pitchFamily="34" charset="-120"/>
                        </a:rPr>
                        <a:t>轉檔花費時間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b="1" u="none" strike="noStrike" dirty="0">
                          <a:latin typeface="微軟正黑體" pitchFamily="34" charset="-120"/>
                          <a:ea typeface="微軟正黑體" pitchFamily="34" charset="-120"/>
                        </a:rPr>
                        <a:t>34</a:t>
                      </a:r>
                      <a:r>
                        <a:rPr lang="zh-TW" altLang="en-US" sz="1400" b="1" u="none" strike="noStrike" dirty="0">
                          <a:latin typeface="微軟正黑體" pitchFamily="34" charset="-120"/>
                          <a:ea typeface="微軟正黑體" pitchFamily="34" charset="-120"/>
                        </a:rPr>
                        <a:t>秒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b="1" u="none" strike="noStrike" dirty="0">
                          <a:latin typeface="微軟正黑體" pitchFamily="34" charset="-120"/>
                          <a:ea typeface="微軟正黑體" pitchFamily="34" charset="-120"/>
                        </a:rPr>
                        <a:t>54</a:t>
                      </a:r>
                      <a:r>
                        <a:rPr lang="zh-TW" altLang="en-US" sz="1400" b="1" u="none" strike="noStrike" dirty="0">
                          <a:latin typeface="微軟正黑體" pitchFamily="34" charset="-120"/>
                          <a:ea typeface="微軟正黑體" pitchFamily="34" charset="-120"/>
                        </a:rPr>
                        <a:t>秒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b="1" u="none" strike="noStrike" dirty="0">
                          <a:latin typeface="微軟正黑體" pitchFamily="34" charset="-120"/>
                          <a:ea typeface="微軟正黑體" pitchFamily="34" charset="-120"/>
                        </a:rPr>
                        <a:t>51</a:t>
                      </a:r>
                      <a:r>
                        <a:rPr lang="zh-TW" altLang="en-US" sz="1400" b="1" u="none" strike="noStrike" dirty="0">
                          <a:latin typeface="微軟正黑體" pitchFamily="34" charset="-120"/>
                          <a:ea typeface="微軟正黑體" pitchFamily="34" charset="-120"/>
                        </a:rPr>
                        <a:t>秒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08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b="1" u="none" strike="noStrike" dirty="0">
                          <a:latin typeface="微軟正黑體" pitchFamily="34" charset="-120"/>
                          <a:ea typeface="微軟正黑體" pitchFamily="34" charset="-120"/>
                        </a:rPr>
                        <a:t>轉檔後畫質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b="1" u="none" strike="noStrike" dirty="0">
                          <a:latin typeface="微軟正黑體" pitchFamily="34" charset="-120"/>
                          <a:ea typeface="微軟正黑體" pitchFamily="34" charset="-120"/>
                        </a:rPr>
                        <a:t>佳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b="1" u="none" strike="noStrike" dirty="0">
                          <a:latin typeface="微軟正黑體" pitchFamily="34" charset="-120"/>
                          <a:ea typeface="微軟正黑體" pitchFamily="34" charset="-120"/>
                        </a:rPr>
                        <a:t>佳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b="1" u="none" strike="noStrike" dirty="0">
                          <a:latin typeface="微軟正黑體" pitchFamily="34" charset="-120"/>
                          <a:ea typeface="微軟正黑體" pitchFamily="34" charset="-120"/>
                        </a:rPr>
                        <a:t>差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2141"/>
          <p:cNvSpPr txBox="1"/>
          <p:nvPr/>
        </p:nvSpPr>
        <p:spPr>
          <a:xfrm>
            <a:off x="238219" y="2232257"/>
            <a:ext cx="2563202" cy="52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* 測試影片：</a:t>
            </a:r>
            <a:r>
              <a:rPr lang="en-US" sz="11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H.264/ 1分47秒 </a:t>
            </a:r>
            <a:endParaRPr lang="en-US" sz="11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Shape 2139"/>
          <p:cNvSpPr txBox="1"/>
          <p:nvPr/>
        </p:nvSpPr>
        <p:spPr>
          <a:xfrm>
            <a:off x="6745184" y="2544136"/>
            <a:ext cx="2398816" cy="47219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endParaRPr lang="en-US" sz="1800" b="1" dirty="0">
              <a:solidFill>
                <a:srgbClr val="C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7" name="群組 15"/>
          <p:cNvGrpSpPr/>
          <p:nvPr/>
        </p:nvGrpSpPr>
        <p:grpSpPr>
          <a:xfrm>
            <a:off x="3208973" y="1543222"/>
            <a:ext cx="1972662" cy="1637314"/>
            <a:chOff x="-4324929" y="195303"/>
            <a:chExt cx="2145521" cy="1780787"/>
          </a:xfrm>
        </p:grpSpPr>
        <p:pic>
          <p:nvPicPr>
            <p:cNvPr id="8" name="圖片 9" descr="圖片 9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4324929" y="195303"/>
              <a:ext cx="2145521" cy="17807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" name="Shape 2794"/>
            <p:cNvSpPr txBox="1"/>
            <p:nvPr/>
          </p:nvSpPr>
          <p:spPr>
            <a:xfrm>
              <a:off x="-4122222" y="462582"/>
              <a:ext cx="1763209" cy="6393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699" tIns="45699" rIns="45699" bIns="45699" numCol="1" anchor="t">
              <a:spAutoFit/>
            </a:bodyPr>
            <a:lstStyle>
              <a:lvl1pPr>
                <a:defRPr sz="1600" b="1">
                  <a:solidFill>
                    <a:srgbClr val="FFFFFF"/>
                  </a:solidFill>
                </a:defRPr>
              </a:lvl1pPr>
            </a:lstStyle>
            <a:p>
              <a:pPr lvl="0" algn="ctr">
                <a:lnSpc>
                  <a:spcPct val="115000"/>
                </a:lnSpc>
              </a:pPr>
              <a:r>
                <a:rPr lang="zh-TW" altLang="en-US" sz="1400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轉檔時間大幅縮短</a:t>
              </a:r>
              <a:endParaRPr lang="en-US" altLang="zh-TW" sz="1400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lvl="0" algn="ctr">
                <a:lnSpc>
                  <a:spcPct val="115000"/>
                </a:lnSpc>
              </a:pPr>
              <a:r>
                <a:rPr lang="zh-TW" altLang="en-US" sz="1400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並保留原影片品質</a:t>
              </a:r>
              <a:endParaRPr lang="en-US" sz="1400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</p:spTree>
  </p:cSld>
  <p:clrMapOvr>
    <a:masterClrMapping/>
  </p:clrMapOvr>
  <p:transition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版面配置區 4" descr="Linux Station_back.png"/>
          <p:cNvPicPr>
            <a:picLocks noGrp="1" noChangeAspect="1"/>
          </p:cNvPicPr>
          <p:nvPr>
            <p:ph type="pic" idx="2"/>
          </p:nvPr>
        </p:nvPicPr>
        <p:blipFill>
          <a:blip r:embed="rId4"/>
          <a:srcRect l="18078" r="8643"/>
          <a:stretch>
            <a:fillRect/>
          </a:stretch>
        </p:blipFill>
        <p:spPr>
          <a:xfrm>
            <a:off x="2421949" y="-8021"/>
            <a:ext cx="6751451" cy="5240778"/>
          </a:xfrm>
        </p:spPr>
      </p:pic>
      <p:sp>
        <p:nvSpPr>
          <p:cNvPr id="6" name="Shape 1927"/>
          <p:cNvSpPr/>
          <p:nvPr/>
        </p:nvSpPr>
        <p:spPr>
          <a:xfrm>
            <a:off x="2411398" y="2612368"/>
            <a:ext cx="6762002" cy="1610382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500298" y="2641600"/>
            <a:ext cx="5814506" cy="1065221"/>
          </a:xfrm>
        </p:spPr>
        <p:txBody>
          <a:bodyPr/>
          <a:lstStyle/>
          <a:p>
            <a:pPr lvl="0"/>
            <a:r>
              <a:rPr lang="en-US" altLang="zh-TW" sz="4800" dirty="0"/>
              <a:t>Linux </a:t>
            </a:r>
            <a:r>
              <a:rPr lang="en-US" altLang="zh-TW" sz="4800" dirty="0" smtClean="0"/>
              <a:t>Station</a:t>
            </a:r>
            <a:endParaRPr kumimoji="1" lang="zh-TW" altLang="en-US" sz="4800" dirty="0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2500298" y="3498850"/>
            <a:ext cx="5373800" cy="13143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完整的開源 </a:t>
            </a:r>
            <a:r>
              <a:rPr lang="en-US" altLang="zh-TW" b="1" dirty="0" smtClean="0">
                <a:solidFill>
                  <a:srgbClr val="002060"/>
                </a:solidFill>
              </a:rPr>
              <a:t>Linux </a:t>
            </a:r>
            <a:r>
              <a:rPr lang="zh-TW" altLang="en-US" b="1" dirty="0" smtClean="0">
                <a:solidFill>
                  <a:srgbClr val="002060"/>
                </a:solidFill>
              </a:rPr>
              <a:t>平台整合服務</a:t>
            </a:r>
            <a:endParaRPr lang="zh-TW" altLang="en-US" dirty="0" smtClean="0">
              <a:solidFill>
                <a:srgbClr val="002060"/>
              </a:solidFill>
            </a:endParaRPr>
          </a:p>
          <a:p>
            <a:r>
              <a:rPr lang="zh-TW" altLang="en-US" dirty="0" smtClean="0">
                <a:solidFill>
                  <a:srgbClr val="002060"/>
                </a:solidFill>
              </a:rPr>
              <a:t/>
            </a:r>
            <a:br>
              <a:rPr lang="zh-TW" altLang="en-US" dirty="0" smtClean="0">
                <a:solidFill>
                  <a:srgbClr val="002060"/>
                </a:solidFill>
              </a:rPr>
            </a:br>
            <a:endParaRPr kumimoji="1" lang="zh-TW" altLang="en-US" dirty="0">
              <a:solidFill>
                <a:srgbClr val="002060"/>
              </a:solidFill>
            </a:endParaRPr>
          </a:p>
        </p:txBody>
      </p:sp>
      <p:pic>
        <p:nvPicPr>
          <p:cNvPr id="9" name="Shape 2177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7159835" y="2899296"/>
            <a:ext cx="1008608" cy="10086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圓角矩形 18"/>
          <p:cNvSpPr/>
          <p:nvPr/>
        </p:nvSpPr>
        <p:spPr>
          <a:xfrm>
            <a:off x="472890" y="1475116"/>
            <a:ext cx="2484000" cy="3053751"/>
          </a:xfrm>
          <a:prstGeom prst="roundRect">
            <a:avLst>
              <a:gd name="adj" fmla="val 11227"/>
            </a:avLst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圓角矩形 19"/>
          <p:cNvSpPr/>
          <p:nvPr/>
        </p:nvSpPr>
        <p:spPr>
          <a:xfrm>
            <a:off x="3231930" y="1475116"/>
            <a:ext cx="2454901" cy="3053751"/>
          </a:xfrm>
          <a:prstGeom prst="roundRect">
            <a:avLst>
              <a:gd name="adj" fmla="val 11227"/>
            </a:avLst>
          </a:prstGeom>
          <a:solidFill>
            <a:schemeClr val="tx2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圓角矩形 20"/>
          <p:cNvSpPr/>
          <p:nvPr/>
        </p:nvSpPr>
        <p:spPr>
          <a:xfrm>
            <a:off x="6011816" y="1475116"/>
            <a:ext cx="2454901" cy="3053751"/>
          </a:xfrm>
          <a:prstGeom prst="roundRect">
            <a:avLst>
              <a:gd name="adj" fmla="val 11227"/>
            </a:avLst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52" name="Shape 2152"/>
          <p:cNvSpPr/>
          <p:nvPr/>
        </p:nvSpPr>
        <p:spPr>
          <a:xfrm>
            <a:off x="476133" y="1768414"/>
            <a:ext cx="2443033" cy="1386436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QTS</a:t>
            </a:r>
            <a:r>
              <a:rPr lang="en-US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和 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Linux</a:t>
            </a:r>
          </a:p>
          <a:p>
            <a:pPr lvl="0" algn="ctr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en-US" sz="2400" b="1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雙平台服務</a:t>
            </a:r>
            <a:endParaRPr lang="en-US" sz="24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53" name="Shape 2153"/>
          <p:cNvSpPr/>
          <p:nvPr/>
        </p:nvSpPr>
        <p:spPr>
          <a:xfrm>
            <a:off x="3236520" y="1768414"/>
            <a:ext cx="2454900" cy="138643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2400" b="1" dirty="0" err="1">
                <a:solidFill>
                  <a:schemeClr val="tx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外接顯卡</a:t>
            </a:r>
            <a:endParaRPr lang="en-US" sz="2400" b="1" dirty="0">
              <a:solidFill>
                <a:schemeClr val="tx2">
                  <a:lumMod val="1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n-US" sz="2400" b="1" dirty="0" err="1">
                <a:solidFill>
                  <a:schemeClr val="tx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資源應用</a:t>
            </a:r>
            <a:endParaRPr lang="en-US" sz="2400" b="1" dirty="0">
              <a:solidFill>
                <a:schemeClr val="tx2">
                  <a:lumMod val="1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54" name="Shape 2154"/>
          <p:cNvSpPr/>
          <p:nvPr/>
        </p:nvSpPr>
        <p:spPr>
          <a:xfrm>
            <a:off x="6008797" y="1768414"/>
            <a:ext cx="2454900" cy="138643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2400" b="1" dirty="0" err="1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多媒體應用</a:t>
            </a:r>
            <a:endParaRPr lang="en-US" sz="24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n-US" sz="2400" b="1" dirty="0" err="1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全方位享受</a:t>
            </a:r>
            <a:endParaRPr lang="en-US" sz="24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重點特色</a:t>
            </a:r>
            <a:endParaRPr kumimoji="1"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3242496" y="3284247"/>
            <a:ext cx="2454900" cy="1065969"/>
          </a:xfrm>
          <a:prstGeom prst="rect">
            <a:avLst/>
          </a:prstGeom>
          <a:solidFill>
            <a:schemeClr val="tx2">
              <a:lumMod val="50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0" name="圖片 9" descr="電腦元素-顯卡０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900767">
            <a:off x="4026231" y="3506246"/>
            <a:ext cx="1039026" cy="578256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6006135" y="3284247"/>
            <a:ext cx="2454900" cy="1065969"/>
          </a:xfrm>
          <a:prstGeom prst="rect">
            <a:avLst/>
          </a:prstGeom>
          <a:solidFill>
            <a:srgbClr val="7030A0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476134" y="3284247"/>
            <a:ext cx="2454900" cy="1065969"/>
          </a:xfrm>
          <a:prstGeom prst="rect">
            <a:avLst/>
          </a:prstGeom>
          <a:solidFill>
            <a:srgbClr val="0070C0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3" name="圖片 12" descr="電腦元素-顯卡０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682" y="3396347"/>
            <a:ext cx="872521" cy="849772"/>
          </a:xfrm>
          <a:prstGeom prst="rect">
            <a:avLst/>
          </a:prstGeom>
        </p:spPr>
      </p:pic>
      <p:pic>
        <p:nvPicPr>
          <p:cNvPr id="14" name="圖片 13" descr="電腦元素-顯卡０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9108" y="3497656"/>
            <a:ext cx="568632" cy="698910"/>
          </a:xfrm>
          <a:prstGeom prst="rect">
            <a:avLst/>
          </a:prstGeom>
        </p:spPr>
      </p:pic>
      <p:sp>
        <p:nvSpPr>
          <p:cNvPr id="22" name="Shape 1009"/>
          <p:cNvSpPr/>
          <p:nvPr/>
        </p:nvSpPr>
        <p:spPr>
          <a:xfrm>
            <a:off x="7056879" y="3678203"/>
            <a:ext cx="404132" cy="40413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1011"/>
          <p:cNvSpPr/>
          <p:nvPr/>
        </p:nvSpPr>
        <p:spPr>
          <a:xfrm>
            <a:off x="7549628" y="3705002"/>
            <a:ext cx="411575" cy="34404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Shape 1015"/>
          <p:cNvSpPr/>
          <p:nvPr/>
        </p:nvSpPr>
        <p:spPr>
          <a:xfrm>
            <a:off x="6363449" y="3670498"/>
            <a:ext cx="583580" cy="38353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393"/>
          <p:cNvSpPr/>
          <p:nvPr/>
        </p:nvSpPr>
        <p:spPr>
          <a:xfrm rot="10800000">
            <a:off x="7961203" y="3284247"/>
            <a:ext cx="332790" cy="213409"/>
          </a:xfrm>
          <a:prstGeom prst="triangle">
            <a:avLst>
              <a:gd name="adj" fmla="val 50000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Shape 393"/>
          <p:cNvSpPr/>
          <p:nvPr/>
        </p:nvSpPr>
        <p:spPr>
          <a:xfrm rot="10800000">
            <a:off x="5143504" y="3284247"/>
            <a:ext cx="332790" cy="213409"/>
          </a:xfrm>
          <a:prstGeom prst="triangle">
            <a:avLst>
              <a:gd name="adj" fmla="val 50000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Shape 393"/>
          <p:cNvSpPr/>
          <p:nvPr/>
        </p:nvSpPr>
        <p:spPr>
          <a:xfrm rot="10800000">
            <a:off x="2354992" y="3284247"/>
            <a:ext cx="332790" cy="213409"/>
          </a:xfrm>
          <a:prstGeom prst="triangle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重點特色</a:t>
            </a:r>
            <a:endParaRPr kumimoji="1" lang="zh-TW" altLang="en-US" dirty="0"/>
          </a:p>
        </p:txBody>
      </p:sp>
      <p:sp>
        <p:nvSpPr>
          <p:cNvPr id="10" name="圓角矩形 9"/>
          <p:cNvSpPr/>
          <p:nvPr/>
        </p:nvSpPr>
        <p:spPr>
          <a:xfrm>
            <a:off x="472890" y="1475116"/>
            <a:ext cx="2484000" cy="3053751"/>
          </a:xfrm>
          <a:prstGeom prst="roundRect">
            <a:avLst>
              <a:gd name="adj" fmla="val 11227"/>
            </a:avLst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3231930" y="1475116"/>
            <a:ext cx="2454901" cy="3053751"/>
          </a:xfrm>
          <a:prstGeom prst="roundRect">
            <a:avLst>
              <a:gd name="adj" fmla="val 1122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/>
        </p:nvSpPr>
        <p:spPr>
          <a:xfrm>
            <a:off x="6011816" y="1475116"/>
            <a:ext cx="2454901" cy="3053751"/>
          </a:xfrm>
          <a:prstGeom prst="roundRect">
            <a:avLst>
              <a:gd name="adj" fmla="val 1122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Shape 2152"/>
          <p:cNvSpPr/>
          <p:nvPr/>
        </p:nvSpPr>
        <p:spPr>
          <a:xfrm>
            <a:off x="476133" y="1768414"/>
            <a:ext cx="2443033" cy="1386436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QTS</a:t>
            </a:r>
            <a:r>
              <a:rPr lang="en-US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和 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Linux</a:t>
            </a:r>
          </a:p>
          <a:p>
            <a:pPr lvl="0" algn="ctr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en-US" sz="2400" b="1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雙平台服務</a:t>
            </a:r>
            <a:endParaRPr lang="en-US" sz="24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Shape 2153"/>
          <p:cNvSpPr/>
          <p:nvPr/>
        </p:nvSpPr>
        <p:spPr>
          <a:xfrm>
            <a:off x="3236520" y="1768414"/>
            <a:ext cx="2454900" cy="138643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2400" b="1" dirty="0" err="1">
                <a:solidFill>
                  <a:schemeClr val="bg1">
                    <a:lumMod val="6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外接顯卡</a:t>
            </a:r>
            <a:endParaRPr lang="en-US" sz="2400" b="1" dirty="0">
              <a:solidFill>
                <a:schemeClr val="bg1">
                  <a:lumMod val="6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n-US" sz="2400" b="1" dirty="0" err="1">
                <a:solidFill>
                  <a:schemeClr val="bg1">
                    <a:lumMod val="6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資源應用</a:t>
            </a:r>
            <a:endParaRPr lang="en-US" sz="2400" b="1" dirty="0">
              <a:solidFill>
                <a:schemeClr val="bg1">
                  <a:lumMod val="6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Shape 2154"/>
          <p:cNvSpPr/>
          <p:nvPr/>
        </p:nvSpPr>
        <p:spPr>
          <a:xfrm>
            <a:off x="6008797" y="1768414"/>
            <a:ext cx="2454900" cy="138643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2400" b="1" dirty="0" err="1">
                <a:solidFill>
                  <a:schemeClr val="bg1">
                    <a:lumMod val="6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多媒體應用</a:t>
            </a:r>
            <a:endParaRPr lang="en-US" sz="2400" b="1" dirty="0">
              <a:solidFill>
                <a:schemeClr val="bg1">
                  <a:lumMod val="6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n-US" sz="2400" b="1" dirty="0" err="1">
                <a:solidFill>
                  <a:schemeClr val="bg1">
                    <a:lumMod val="6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全方位享受</a:t>
            </a:r>
            <a:endParaRPr lang="en-US" sz="2400" b="1" dirty="0">
              <a:solidFill>
                <a:schemeClr val="bg1">
                  <a:lumMod val="6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242496" y="3284247"/>
            <a:ext cx="2454900" cy="1065969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9" name="圖片 18" descr="電腦元素-顯卡０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900767">
            <a:off x="4026231" y="3506246"/>
            <a:ext cx="1039026" cy="578256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6006135" y="3284247"/>
            <a:ext cx="2454900" cy="1065969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476134" y="3284247"/>
            <a:ext cx="2454900" cy="1065969"/>
          </a:xfrm>
          <a:prstGeom prst="rect">
            <a:avLst/>
          </a:prstGeom>
          <a:solidFill>
            <a:srgbClr val="0070C0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22" name="圖片 21" descr="電腦元素-顯卡０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682" y="3396347"/>
            <a:ext cx="872521" cy="849772"/>
          </a:xfrm>
          <a:prstGeom prst="rect">
            <a:avLst/>
          </a:prstGeom>
        </p:spPr>
      </p:pic>
      <p:pic>
        <p:nvPicPr>
          <p:cNvPr id="23" name="圖片 22" descr="電腦元素-顯卡０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9108" y="3497656"/>
            <a:ext cx="568632" cy="698910"/>
          </a:xfrm>
          <a:prstGeom prst="rect">
            <a:avLst/>
          </a:prstGeom>
        </p:spPr>
      </p:pic>
      <p:sp>
        <p:nvSpPr>
          <p:cNvPr id="24" name="Shape 1009"/>
          <p:cNvSpPr/>
          <p:nvPr/>
        </p:nvSpPr>
        <p:spPr>
          <a:xfrm>
            <a:off x="7056879" y="3678203"/>
            <a:ext cx="404132" cy="40413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Shape 1011"/>
          <p:cNvSpPr/>
          <p:nvPr/>
        </p:nvSpPr>
        <p:spPr>
          <a:xfrm>
            <a:off x="7549628" y="3705002"/>
            <a:ext cx="411575" cy="34404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1015"/>
          <p:cNvSpPr/>
          <p:nvPr/>
        </p:nvSpPr>
        <p:spPr>
          <a:xfrm>
            <a:off x="6363449" y="3670498"/>
            <a:ext cx="583580" cy="38353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Shape 393"/>
          <p:cNvSpPr/>
          <p:nvPr/>
        </p:nvSpPr>
        <p:spPr>
          <a:xfrm rot="10800000">
            <a:off x="7961203" y="3284247"/>
            <a:ext cx="332790" cy="213409"/>
          </a:xfrm>
          <a:prstGeom prst="triangl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Shape 393"/>
          <p:cNvSpPr/>
          <p:nvPr/>
        </p:nvSpPr>
        <p:spPr>
          <a:xfrm rot="10800000">
            <a:off x="5143504" y="3284247"/>
            <a:ext cx="332790" cy="213409"/>
          </a:xfrm>
          <a:prstGeom prst="triangl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393"/>
          <p:cNvSpPr/>
          <p:nvPr/>
        </p:nvSpPr>
        <p:spPr>
          <a:xfrm rot="10800000">
            <a:off x="2354992" y="3284247"/>
            <a:ext cx="332790" cy="213409"/>
          </a:xfrm>
          <a:prstGeom prst="triangle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3436592" y="1142105"/>
            <a:ext cx="5350250" cy="2584678"/>
            <a:chOff x="501790" y="1500181"/>
            <a:chExt cx="4436271" cy="2143140"/>
          </a:xfrm>
        </p:grpSpPr>
        <p:pic>
          <p:nvPicPr>
            <p:cNvPr id="2174" name="Shape 2174" descr="Image 4.png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501790" y="1500181"/>
              <a:ext cx="4436271" cy="21431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75" name="Shape 2175" descr="Image 2333333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438631" y="1664422"/>
              <a:ext cx="2374006" cy="126521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76" name="Shape 2176"/>
          <p:cNvSpPr txBox="1"/>
          <p:nvPr/>
        </p:nvSpPr>
        <p:spPr>
          <a:xfrm>
            <a:off x="87323" y="1172377"/>
            <a:ext cx="3426636" cy="3069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indent="-317500">
              <a:spcAft>
                <a:spcPts val="600"/>
              </a:spcAft>
              <a:buClr>
                <a:srgbClr val="002060"/>
              </a:buClr>
              <a:buSzPct val="79999"/>
              <a:buFont typeface="Arial" pitchFamily="34" charset="0"/>
              <a:buChar char="•"/>
            </a:pPr>
            <a:r>
              <a:rPr lang="en-US" altLang="en-US" sz="1800" b="1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同時使用 QTS 與 Linux 雙系統如同桌機</a:t>
            </a:r>
          </a:p>
          <a:p>
            <a:pPr marL="457200" indent="-317500">
              <a:spcAft>
                <a:spcPts val="600"/>
              </a:spcAft>
              <a:buClr>
                <a:srgbClr val="002060"/>
              </a:buClr>
              <a:buSzPct val="79999"/>
              <a:buFont typeface="Arial" pitchFamily="34" charset="0"/>
              <a:buChar char="•"/>
            </a:pPr>
            <a:r>
              <a:rPr lang="en-US" altLang="en-US" sz="1800" b="1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不透過連線直接取用 NAS 資源，資料大小和應用速度不是問題</a:t>
            </a:r>
          </a:p>
          <a:p>
            <a:pPr marL="457200" indent="-317500">
              <a:spcAft>
                <a:spcPts val="600"/>
              </a:spcAft>
              <a:buClr>
                <a:srgbClr val="002060"/>
              </a:buClr>
              <a:buSzPct val="79999"/>
              <a:buFont typeface="Arial" pitchFamily="34" charset="0"/>
              <a:buChar char="•"/>
            </a:pPr>
            <a:r>
              <a:rPr lang="en-US" altLang="en-US" sz="1800" b="1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輕鬆在 Ubuntu App Center 享有豐富及多元的應用程式</a:t>
            </a:r>
          </a:p>
          <a:p>
            <a:pPr marL="457200" indent="-317500">
              <a:spcAft>
                <a:spcPts val="600"/>
              </a:spcAft>
              <a:buClr>
                <a:srgbClr val="002060"/>
              </a:buClr>
              <a:buSzPct val="79999"/>
              <a:buFont typeface="Arial" pitchFamily="34" charset="0"/>
              <a:buChar char="•"/>
            </a:pPr>
            <a:r>
              <a:rPr lang="en-US" altLang="en-US" sz="1800" b="1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透過 Linux 平台自由開發應用程式，並將相關媒介資料統一儲存於私有雲空間</a:t>
            </a:r>
          </a:p>
          <a:p>
            <a:pPr marL="457200" indent="-317500">
              <a:spcAft>
                <a:spcPts val="600"/>
              </a:spcAft>
              <a:buClr>
                <a:srgbClr val="002060"/>
              </a:buClr>
              <a:buSzPct val="79999"/>
              <a:buFont typeface="Arial" pitchFamily="34" charset="0"/>
              <a:buChar char="•"/>
            </a:pPr>
            <a:endParaRPr lang="zh-TW" altLang="en-US" sz="1800" b="1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177" name="Shape 2177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5731085" y="3193376"/>
            <a:ext cx="1008608" cy="100860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dirty="0">
                <a:latin typeface="+mj-lt"/>
              </a:rPr>
              <a:t>QTS</a:t>
            </a:r>
            <a:r>
              <a:rPr lang="en-US" altLang="zh-TW" dirty="0"/>
              <a:t> </a:t>
            </a:r>
            <a:r>
              <a:rPr lang="zh-TW" altLang="en-US" dirty="0"/>
              <a:t>與 </a:t>
            </a:r>
            <a:r>
              <a:rPr lang="en-US" altLang="zh-TW" dirty="0">
                <a:latin typeface="+mj-lt"/>
              </a:rPr>
              <a:t>Linux</a:t>
            </a:r>
            <a:r>
              <a:rPr lang="en-US" altLang="zh-TW" dirty="0"/>
              <a:t> </a:t>
            </a:r>
            <a:r>
              <a:rPr lang="zh-TW" altLang="en-US" dirty="0"/>
              <a:t>系統的資源與應用雙</a:t>
            </a:r>
            <a:r>
              <a:rPr lang="zh-TW" altLang="en-US" dirty="0" smtClean="0"/>
              <a:t>享受</a:t>
            </a:r>
            <a:endParaRPr kumimoji="1" lang="zh-TW" altLang="en-US" dirty="0"/>
          </a:p>
        </p:txBody>
      </p:sp>
      <p:grpSp>
        <p:nvGrpSpPr>
          <p:cNvPr id="10" name="群組 15"/>
          <p:cNvGrpSpPr/>
          <p:nvPr/>
        </p:nvGrpSpPr>
        <p:grpSpPr>
          <a:xfrm>
            <a:off x="5317077" y="2256314"/>
            <a:ext cx="1650737" cy="1370115"/>
            <a:chOff x="-582739" y="287583"/>
            <a:chExt cx="1650736" cy="1370114"/>
          </a:xfrm>
        </p:grpSpPr>
        <p:pic>
          <p:nvPicPr>
            <p:cNvPr id="11" name="圖片 9" descr="圖片 9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-582739" y="287583"/>
              <a:ext cx="1650736" cy="13701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" name="Shape 2794"/>
            <p:cNvSpPr txBox="1"/>
            <p:nvPr/>
          </p:nvSpPr>
          <p:spPr>
            <a:xfrm>
              <a:off x="-392107" y="453838"/>
              <a:ext cx="1237471" cy="5231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699" tIns="45699" rIns="45699" bIns="45699" numCol="1" anchor="t">
              <a:spAutoFit/>
            </a:bodyPr>
            <a:lstStyle>
              <a:lvl1pPr>
                <a:defRPr sz="1600" b="1">
                  <a:solidFill>
                    <a:srgbClr val="FFFFFF"/>
                  </a:solidFill>
                </a:defRPr>
              </a:lvl1pPr>
            </a:lstStyle>
            <a:p>
              <a:pPr lvl="0" algn="ctr"/>
              <a:r>
                <a:rPr lang="en-US" sz="1400" dirty="0" err="1" smtClean="0">
                  <a:latin typeface="微軟正黑體" pitchFamily="34" charset="-120"/>
                  <a:ea typeface="微軟正黑體" pitchFamily="34" charset="-120"/>
                </a:rPr>
                <a:t>快速、方便、又安全呦</a:t>
              </a:r>
              <a:r>
                <a:rPr lang="en-US" sz="1400" dirty="0" smtClean="0">
                  <a:latin typeface="微軟正黑體" pitchFamily="34" charset="-120"/>
                  <a:ea typeface="微軟正黑體" pitchFamily="34" charset="-120"/>
                </a:rPr>
                <a:t>!!</a:t>
              </a:r>
              <a:endParaRPr lang="en-US" sz="1400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主題特色</a:t>
            </a:r>
            <a:endParaRPr kumimoji="1" lang="zh-TW" altLang="en-US" dirty="0"/>
          </a:p>
        </p:txBody>
      </p:sp>
      <p:sp>
        <p:nvSpPr>
          <p:cNvPr id="9" name="圓角矩形 8"/>
          <p:cNvSpPr/>
          <p:nvPr/>
        </p:nvSpPr>
        <p:spPr>
          <a:xfrm>
            <a:off x="472890" y="1475116"/>
            <a:ext cx="2484000" cy="3053751"/>
          </a:xfrm>
          <a:prstGeom prst="roundRect">
            <a:avLst>
              <a:gd name="adj" fmla="val 1122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圓角矩形 9"/>
          <p:cNvSpPr/>
          <p:nvPr/>
        </p:nvSpPr>
        <p:spPr>
          <a:xfrm>
            <a:off x="3231930" y="1475116"/>
            <a:ext cx="2454901" cy="3053751"/>
          </a:xfrm>
          <a:prstGeom prst="roundRect">
            <a:avLst>
              <a:gd name="adj" fmla="val 11227"/>
            </a:avLst>
          </a:prstGeom>
          <a:solidFill>
            <a:schemeClr val="tx2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Shape 2152"/>
          <p:cNvSpPr/>
          <p:nvPr/>
        </p:nvSpPr>
        <p:spPr>
          <a:xfrm>
            <a:off x="476133" y="1768414"/>
            <a:ext cx="2443033" cy="1386436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+mj-lt"/>
                <a:ea typeface="微軟正黑體" pitchFamily="34" charset="-120"/>
              </a:rPr>
              <a:t>QTS</a:t>
            </a: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和 </a:t>
            </a: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+mj-lt"/>
                <a:ea typeface="微軟正黑體" pitchFamily="34" charset="-120"/>
              </a:rPr>
              <a:t>Linux</a:t>
            </a:r>
          </a:p>
          <a:p>
            <a:pPr lvl="0" algn="ctr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en-US" sz="2400" b="1" dirty="0" err="1">
                <a:solidFill>
                  <a:schemeClr val="bg1">
                    <a:lumMod val="6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雙平台服務</a:t>
            </a:r>
            <a:endParaRPr lang="en-US" sz="2400" b="1" dirty="0">
              <a:solidFill>
                <a:schemeClr val="bg1">
                  <a:lumMod val="6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Shape 2153"/>
          <p:cNvSpPr/>
          <p:nvPr/>
        </p:nvSpPr>
        <p:spPr>
          <a:xfrm>
            <a:off x="3236520" y="1768414"/>
            <a:ext cx="2454900" cy="138643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2400" b="1" dirty="0" err="1">
                <a:solidFill>
                  <a:schemeClr val="tx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外接顯卡</a:t>
            </a:r>
            <a:endParaRPr lang="en-US" sz="2400" b="1" dirty="0">
              <a:solidFill>
                <a:schemeClr val="tx2">
                  <a:lumMod val="1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n-US" sz="2400" b="1" dirty="0" err="1">
                <a:solidFill>
                  <a:schemeClr val="tx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資源應用</a:t>
            </a:r>
            <a:endParaRPr lang="en-US" sz="2400" b="1" dirty="0">
              <a:solidFill>
                <a:schemeClr val="tx2">
                  <a:lumMod val="1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242496" y="3284247"/>
            <a:ext cx="2454900" cy="1065969"/>
          </a:xfrm>
          <a:prstGeom prst="rect">
            <a:avLst/>
          </a:prstGeom>
          <a:solidFill>
            <a:schemeClr val="tx2">
              <a:lumMod val="50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6" name="圖片 15" descr="電腦元素-顯卡０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900767">
            <a:off x="4026231" y="3506246"/>
            <a:ext cx="1039026" cy="578256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476134" y="3284247"/>
            <a:ext cx="2454900" cy="1065969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9" name="圖片 18" descr="電腦元素-顯卡０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682" y="3396347"/>
            <a:ext cx="872521" cy="849772"/>
          </a:xfrm>
          <a:prstGeom prst="rect">
            <a:avLst/>
          </a:prstGeom>
        </p:spPr>
      </p:pic>
      <p:pic>
        <p:nvPicPr>
          <p:cNvPr id="20" name="圖片 19" descr="電腦元素-顯卡０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9108" y="3497656"/>
            <a:ext cx="568632" cy="698910"/>
          </a:xfrm>
          <a:prstGeom prst="rect">
            <a:avLst/>
          </a:prstGeom>
        </p:spPr>
      </p:pic>
      <p:sp>
        <p:nvSpPr>
          <p:cNvPr id="25" name="Shape 393"/>
          <p:cNvSpPr/>
          <p:nvPr/>
        </p:nvSpPr>
        <p:spPr>
          <a:xfrm rot="10800000">
            <a:off x="5143504" y="3284247"/>
            <a:ext cx="332790" cy="213409"/>
          </a:xfrm>
          <a:prstGeom prst="triangle">
            <a:avLst>
              <a:gd name="adj" fmla="val 50000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393"/>
          <p:cNvSpPr/>
          <p:nvPr/>
        </p:nvSpPr>
        <p:spPr>
          <a:xfrm rot="10800000">
            <a:off x="2354992" y="3284247"/>
            <a:ext cx="332790" cy="213409"/>
          </a:xfrm>
          <a:prstGeom prst="triangl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圓角矩形 26"/>
          <p:cNvSpPr/>
          <p:nvPr/>
        </p:nvSpPr>
        <p:spPr>
          <a:xfrm>
            <a:off x="6011816" y="1475116"/>
            <a:ext cx="2454901" cy="3053751"/>
          </a:xfrm>
          <a:prstGeom prst="roundRect">
            <a:avLst>
              <a:gd name="adj" fmla="val 1122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Shape 2154"/>
          <p:cNvSpPr/>
          <p:nvPr/>
        </p:nvSpPr>
        <p:spPr>
          <a:xfrm>
            <a:off x="6008797" y="1768414"/>
            <a:ext cx="2454900" cy="138643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2400" b="1" dirty="0" err="1">
                <a:solidFill>
                  <a:schemeClr val="bg1">
                    <a:lumMod val="6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多媒體應用</a:t>
            </a:r>
            <a:endParaRPr lang="en-US" sz="2400" b="1" dirty="0">
              <a:solidFill>
                <a:schemeClr val="bg1">
                  <a:lumMod val="6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n-US" sz="2400" b="1" dirty="0" err="1">
                <a:solidFill>
                  <a:schemeClr val="bg1">
                    <a:lumMod val="6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全方位享受</a:t>
            </a:r>
            <a:endParaRPr lang="en-US" sz="2400" b="1" dirty="0">
              <a:solidFill>
                <a:schemeClr val="bg1">
                  <a:lumMod val="6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6006135" y="3284247"/>
            <a:ext cx="2454900" cy="1065969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0" name="Shape 1009"/>
          <p:cNvSpPr/>
          <p:nvPr/>
        </p:nvSpPr>
        <p:spPr>
          <a:xfrm>
            <a:off x="7056879" y="3678203"/>
            <a:ext cx="404132" cy="40413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Shape 1011"/>
          <p:cNvSpPr/>
          <p:nvPr/>
        </p:nvSpPr>
        <p:spPr>
          <a:xfrm>
            <a:off x="7549628" y="3705002"/>
            <a:ext cx="411575" cy="34404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Shape 1015"/>
          <p:cNvSpPr/>
          <p:nvPr/>
        </p:nvSpPr>
        <p:spPr>
          <a:xfrm>
            <a:off x="6363449" y="3670498"/>
            <a:ext cx="583580" cy="38353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Shape 393"/>
          <p:cNvSpPr/>
          <p:nvPr/>
        </p:nvSpPr>
        <p:spPr>
          <a:xfrm rot="10800000">
            <a:off x="7961203" y="3284247"/>
            <a:ext cx="332790" cy="213409"/>
          </a:xfrm>
          <a:prstGeom prst="triangl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5" name="Shape 2195"/>
          <p:cNvSpPr txBox="1"/>
          <p:nvPr/>
        </p:nvSpPr>
        <p:spPr>
          <a:xfrm>
            <a:off x="181624" y="1395875"/>
            <a:ext cx="3867434" cy="25635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>
              <a:lnSpc>
                <a:spcPct val="115000"/>
              </a:lnSpc>
              <a:spcAft>
                <a:spcPts val="1600"/>
              </a:spcAft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n-US" sz="1800" b="1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在〔控制台〕&gt; </a:t>
            </a:r>
            <a:r>
              <a:rPr lang="en-US" sz="18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〔</a:t>
            </a:r>
            <a:r>
              <a:rPr lang="zh-TW" altLang="en-US" sz="18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系統</a:t>
            </a:r>
            <a:r>
              <a:rPr lang="en-US" sz="18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〕&gt; 〔</a:t>
            </a:r>
            <a:r>
              <a:rPr lang="en-US" sz="1800" b="1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硬體設定〕&gt;〔顯示卡〕介面將顯示卡資源分配給 Linux Station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n-US" sz="1800" b="1" dirty="0" err="1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利用外接顯卡資源讓</a:t>
            </a:r>
            <a:r>
              <a:rPr lang="en-US" sz="1800" b="1" dirty="0" err="1">
                <a:solidFill>
                  <a:srgbClr val="007DDA"/>
                </a:solidFill>
                <a:latin typeface="微軟正黑體" pitchFamily="34" charset="-120"/>
                <a:ea typeface="微軟正黑體" pitchFamily="34" charset="-120"/>
              </a:rPr>
              <a:t>多媒體播放、硬體加速、多功能開發應用更加順暢快速</a:t>
            </a:r>
            <a:r>
              <a:rPr lang="en-US" sz="1800" b="1" dirty="0" smtClean="0">
                <a:solidFill>
                  <a:srgbClr val="007DDA"/>
                </a:solidFill>
                <a:latin typeface="微軟正黑體" pitchFamily="34" charset="-120"/>
                <a:ea typeface="微軟正黑體" pitchFamily="34" charset="-120"/>
              </a:rPr>
              <a:t>!</a:t>
            </a:r>
            <a:endParaRPr b="1" dirty="0">
              <a:solidFill>
                <a:srgbClr val="007DDA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/>
              <a:t>利用外接顯示卡資源讓應用更快速</a:t>
            </a:r>
            <a:r>
              <a:rPr lang="en-US" altLang="zh-TW" dirty="0" smtClean="0"/>
              <a:t>!</a:t>
            </a:r>
            <a:endParaRPr kumimoji="1" lang="zh-TW" altLang="en-US" dirty="0"/>
          </a:p>
        </p:txBody>
      </p:sp>
      <p:sp>
        <p:nvSpPr>
          <p:cNvPr id="9" name="Shape 1370"/>
          <p:cNvSpPr/>
          <p:nvPr/>
        </p:nvSpPr>
        <p:spPr>
          <a:xfrm flipH="1">
            <a:off x="430772" y="3910997"/>
            <a:ext cx="273300" cy="213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rgbClr val="558ED5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04071" y="3837890"/>
            <a:ext cx="3734579" cy="30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600"/>
              </a:spcAft>
            </a:pPr>
            <a:r>
              <a:rPr lang="en-US" altLang="zh-TW" sz="12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顯</a:t>
            </a:r>
            <a:r>
              <a:rPr lang="en-US" altLang="zh-TW" sz="1200" b="1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卡應用需搭配 Linux Station v1.5 </a:t>
            </a:r>
            <a:r>
              <a:rPr lang="en-US" altLang="zh-TW" sz="1200" b="1" dirty="0" err="1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或以上版本</a:t>
            </a:r>
            <a:r>
              <a:rPr lang="en-US" altLang="zh-TW" sz="12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1200" b="1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6192024" y="1395875"/>
            <a:ext cx="2486926" cy="1929984"/>
            <a:chOff x="5546787" y="1395874"/>
            <a:chExt cx="2958859" cy="2296231"/>
          </a:xfrm>
        </p:grpSpPr>
        <p:pic>
          <p:nvPicPr>
            <p:cNvPr id="13" name="Shape 613" descr="D:\Fullppt\005-PNG이미지\모니터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546787" y="1395874"/>
              <a:ext cx="2958859" cy="22962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97" name="Shape 219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684556" y="1510282"/>
              <a:ext cx="2674444" cy="140544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196" name="Shape 2196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4049058" y="2371198"/>
            <a:ext cx="3353341" cy="1539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主題特色</a:t>
            </a:r>
            <a:endParaRPr kumimoji="1" lang="zh-TW" altLang="en-US" dirty="0"/>
          </a:p>
        </p:txBody>
      </p:sp>
      <p:sp>
        <p:nvSpPr>
          <p:cNvPr id="12" name="圓角矩形 11"/>
          <p:cNvSpPr/>
          <p:nvPr/>
        </p:nvSpPr>
        <p:spPr>
          <a:xfrm>
            <a:off x="472890" y="1475116"/>
            <a:ext cx="2484000" cy="3053751"/>
          </a:xfrm>
          <a:prstGeom prst="roundRect">
            <a:avLst>
              <a:gd name="adj" fmla="val 1122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Shape 2152"/>
          <p:cNvSpPr/>
          <p:nvPr/>
        </p:nvSpPr>
        <p:spPr>
          <a:xfrm>
            <a:off x="476133" y="1768414"/>
            <a:ext cx="2443033" cy="1386436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+mj-lt"/>
                <a:ea typeface="微軟正黑體" pitchFamily="34" charset="-120"/>
              </a:rPr>
              <a:t>QTS</a:t>
            </a: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和 </a:t>
            </a: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+mj-lt"/>
                <a:ea typeface="微軟正黑體" pitchFamily="34" charset="-120"/>
              </a:rPr>
              <a:t>Linux</a:t>
            </a:r>
          </a:p>
          <a:p>
            <a:pPr lvl="0" algn="ctr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en-US" sz="2400" b="1" dirty="0" err="1">
                <a:solidFill>
                  <a:schemeClr val="bg1">
                    <a:lumMod val="6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雙平台服務</a:t>
            </a:r>
            <a:endParaRPr lang="en-US" sz="2400" b="1" dirty="0">
              <a:solidFill>
                <a:schemeClr val="bg1">
                  <a:lumMod val="6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76134" y="3284247"/>
            <a:ext cx="2454900" cy="1065969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20" name="圖片 19" descr="電腦元素-顯卡０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682" y="3396347"/>
            <a:ext cx="872521" cy="849772"/>
          </a:xfrm>
          <a:prstGeom prst="rect">
            <a:avLst/>
          </a:prstGeom>
        </p:spPr>
      </p:pic>
      <p:pic>
        <p:nvPicPr>
          <p:cNvPr id="21" name="圖片 20" descr="電腦元素-顯卡０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9108" y="3497656"/>
            <a:ext cx="568632" cy="698910"/>
          </a:xfrm>
          <a:prstGeom prst="rect">
            <a:avLst/>
          </a:prstGeom>
        </p:spPr>
      </p:pic>
      <p:sp>
        <p:nvSpPr>
          <p:cNvPr id="23" name="Shape 393"/>
          <p:cNvSpPr/>
          <p:nvPr/>
        </p:nvSpPr>
        <p:spPr>
          <a:xfrm rot="10800000">
            <a:off x="2354992" y="3284247"/>
            <a:ext cx="332790" cy="213409"/>
          </a:xfrm>
          <a:prstGeom prst="triangl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圓角矩形 30"/>
          <p:cNvSpPr/>
          <p:nvPr/>
        </p:nvSpPr>
        <p:spPr>
          <a:xfrm>
            <a:off x="6011816" y="1475116"/>
            <a:ext cx="2454901" cy="3053751"/>
          </a:xfrm>
          <a:prstGeom prst="roundRect">
            <a:avLst>
              <a:gd name="adj" fmla="val 11227"/>
            </a:avLst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Shape 2154"/>
          <p:cNvSpPr/>
          <p:nvPr/>
        </p:nvSpPr>
        <p:spPr>
          <a:xfrm>
            <a:off x="6008797" y="1768414"/>
            <a:ext cx="2454900" cy="138643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2400" b="1" dirty="0" err="1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多媒體應用</a:t>
            </a:r>
            <a:endParaRPr lang="en-US" sz="24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n-US" sz="2400" b="1" dirty="0" err="1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全方位享受</a:t>
            </a:r>
            <a:endParaRPr lang="en-US" sz="24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6006135" y="3284247"/>
            <a:ext cx="2454900" cy="1065969"/>
          </a:xfrm>
          <a:prstGeom prst="rect">
            <a:avLst/>
          </a:prstGeom>
          <a:solidFill>
            <a:srgbClr val="7030A0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4" name="Shape 1009"/>
          <p:cNvSpPr/>
          <p:nvPr/>
        </p:nvSpPr>
        <p:spPr>
          <a:xfrm>
            <a:off x="7056879" y="3678203"/>
            <a:ext cx="404132" cy="40413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Shape 1011"/>
          <p:cNvSpPr/>
          <p:nvPr/>
        </p:nvSpPr>
        <p:spPr>
          <a:xfrm>
            <a:off x="7549628" y="3705002"/>
            <a:ext cx="411575" cy="34404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Shape 1015"/>
          <p:cNvSpPr/>
          <p:nvPr/>
        </p:nvSpPr>
        <p:spPr>
          <a:xfrm>
            <a:off x="6363449" y="3670498"/>
            <a:ext cx="583580" cy="38353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393"/>
          <p:cNvSpPr/>
          <p:nvPr/>
        </p:nvSpPr>
        <p:spPr>
          <a:xfrm rot="10800000">
            <a:off x="7961203" y="3284247"/>
            <a:ext cx="332790" cy="213409"/>
          </a:xfrm>
          <a:prstGeom prst="triangle">
            <a:avLst>
              <a:gd name="adj" fmla="val 50000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圓角矩形 37"/>
          <p:cNvSpPr/>
          <p:nvPr/>
        </p:nvSpPr>
        <p:spPr>
          <a:xfrm>
            <a:off x="3231930" y="1475116"/>
            <a:ext cx="2454901" cy="3053751"/>
          </a:xfrm>
          <a:prstGeom prst="roundRect">
            <a:avLst>
              <a:gd name="adj" fmla="val 1122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Shape 2153"/>
          <p:cNvSpPr/>
          <p:nvPr/>
        </p:nvSpPr>
        <p:spPr>
          <a:xfrm>
            <a:off x="3236520" y="1768414"/>
            <a:ext cx="2454900" cy="138643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2400" b="1" dirty="0" err="1">
                <a:solidFill>
                  <a:schemeClr val="bg1">
                    <a:lumMod val="6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外接顯卡</a:t>
            </a:r>
            <a:endParaRPr lang="en-US" sz="2400" b="1" dirty="0">
              <a:solidFill>
                <a:schemeClr val="bg1">
                  <a:lumMod val="6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n-US" sz="2400" b="1" dirty="0" err="1">
                <a:solidFill>
                  <a:schemeClr val="bg1">
                    <a:lumMod val="6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資源應用</a:t>
            </a:r>
            <a:endParaRPr lang="en-US" sz="2400" b="1" dirty="0">
              <a:solidFill>
                <a:schemeClr val="bg1">
                  <a:lumMod val="6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3242496" y="3284247"/>
            <a:ext cx="2454900" cy="1065969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41" name="圖片 40" descr="電腦元素-顯卡０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900767">
            <a:off x="4026231" y="3506246"/>
            <a:ext cx="1039026" cy="578256"/>
          </a:xfrm>
          <a:prstGeom prst="rect">
            <a:avLst/>
          </a:prstGeom>
        </p:spPr>
      </p:pic>
      <p:sp>
        <p:nvSpPr>
          <p:cNvPr id="42" name="Shape 393"/>
          <p:cNvSpPr/>
          <p:nvPr/>
        </p:nvSpPr>
        <p:spPr>
          <a:xfrm rot="10800000">
            <a:off x="5143504" y="3284247"/>
            <a:ext cx="332790" cy="213409"/>
          </a:xfrm>
          <a:prstGeom prst="triangl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5" name="Shape 22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42671" y="1210149"/>
            <a:ext cx="4343797" cy="315671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享有</a:t>
            </a:r>
            <a:r>
              <a:rPr lang="zh-TW" altLang="en-US" dirty="0"/>
              <a:t>多種多媒體應</a:t>
            </a:r>
            <a:r>
              <a:rPr lang="zh-TW" altLang="en-US" dirty="0" smtClean="0"/>
              <a:t>用</a:t>
            </a:r>
            <a:endParaRPr kumimoji="1" lang="zh-TW" altLang="en-US" dirty="0"/>
          </a:p>
        </p:txBody>
      </p:sp>
      <p:sp>
        <p:nvSpPr>
          <p:cNvPr id="2214" name="Shape 2214"/>
          <p:cNvSpPr txBox="1"/>
          <p:nvPr/>
        </p:nvSpPr>
        <p:spPr>
          <a:xfrm>
            <a:off x="166192" y="1434352"/>
            <a:ext cx="3808162" cy="23602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b="1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Shape 2176"/>
          <p:cNvSpPr txBox="1"/>
          <p:nvPr/>
        </p:nvSpPr>
        <p:spPr>
          <a:xfrm>
            <a:off x="216712" y="1210149"/>
            <a:ext cx="3469999" cy="258442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17500">
              <a:spcAft>
                <a:spcPts val="600"/>
              </a:spcAft>
              <a:buClr>
                <a:srgbClr val="002060"/>
              </a:buClr>
              <a:buSzPct val="79999"/>
              <a:buFont typeface="Arial" pitchFamily="34" charset="0"/>
              <a:buChar char="•"/>
            </a:pPr>
            <a:r>
              <a:rPr lang="zh-TW" altLang="en-US" sz="16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立即使用 </a:t>
            </a:r>
            <a:r>
              <a:rPr lang="en-US" altLang="en-US" sz="1600" b="1" dirty="0" err="1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Google Chrome </a:t>
            </a:r>
            <a:r>
              <a:rPr lang="zh-TW" altLang="en-US" sz="1600" b="1" dirty="0" err="1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和 </a:t>
            </a:r>
            <a:r>
              <a:rPr lang="en-US" altLang="en-US" sz="1600" b="1" dirty="0" err="1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YouTube </a:t>
            </a:r>
            <a:r>
              <a:rPr lang="zh-TW" altLang="en-US" sz="1600" b="1" dirty="0" err="1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瀏覽器，</a:t>
            </a:r>
            <a:r>
              <a:rPr lang="en-US" altLang="en-US" sz="1600" b="1" dirty="0" err="1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QTS </a:t>
            </a:r>
            <a:r>
              <a:rPr lang="zh-TW" altLang="en-US" sz="1600" b="1" dirty="0" err="1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捷徑和 </a:t>
            </a:r>
            <a:r>
              <a:rPr lang="en-US" altLang="en-US" sz="1600" b="1" dirty="0" err="1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NAS </a:t>
            </a:r>
            <a:r>
              <a:rPr lang="zh-TW" altLang="en-US" sz="1600" b="1" dirty="0" err="1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資料庫，</a:t>
            </a:r>
            <a:r>
              <a:rPr lang="en-US" altLang="en-US" sz="1600" b="1" dirty="0" err="1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KODI ，</a:t>
            </a:r>
            <a:r>
              <a:rPr lang="zh-TW" altLang="en-US" sz="1600" b="1" dirty="0" err="1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以及 </a:t>
            </a:r>
            <a:r>
              <a:rPr lang="en-US" altLang="en-US" sz="1600" b="1" dirty="0" err="1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Software Center </a:t>
            </a:r>
            <a:r>
              <a:rPr lang="zh-TW" altLang="en-US" sz="1600" b="1" dirty="0" err="1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中的多種多媒體應用。</a:t>
            </a:r>
          </a:p>
          <a:p>
            <a:pPr marL="457200" lvl="0" indent="-317500">
              <a:spcAft>
                <a:spcPts val="600"/>
              </a:spcAft>
              <a:buClr>
                <a:srgbClr val="002060"/>
              </a:buClr>
              <a:buSzPct val="79999"/>
              <a:buFont typeface="Arial" pitchFamily="34" charset="0"/>
              <a:buChar char="•"/>
            </a:pPr>
            <a:r>
              <a:rPr lang="en-US" altLang="en-US" sz="16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QNAP </a:t>
            </a:r>
            <a:r>
              <a:rPr lang="zh-TW" altLang="en-US" sz="1600" b="1" dirty="0" err="1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遙控器</a:t>
            </a:r>
            <a:r>
              <a:rPr lang="en-US" altLang="en-US" sz="1600" b="1" dirty="0" err="1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RM-IR002 </a:t>
            </a:r>
            <a:r>
              <a:rPr lang="zh-TW" altLang="en-US" sz="1600" b="1" dirty="0" err="1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以及 </a:t>
            </a:r>
            <a:r>
              <a:rPr lang="en-US" altLang="en-US" sz="1600" b="1" dirty="0" err="1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RM-IR004 </a:t>
            </a:r>
            <a:r>
              <a:rPr lang="zh-TW" altLang="en-US" sz="16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輕鬆操作 </a:t>
            </a:r>
            <a:r>
              <a:rPr lang="en-US" altLang="en-US" sz="16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KODI</a:t>
            </a:r>
            <a:r>
              <a:rPr lang="zh-TW" altLang="en-US" sz="16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 。</a:t>
            </a:r>
            <a:r>
              <a:rPr lang="en-US" altLang="en-US" sz="16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</a:p>
          <a:p>
            <a:pPr marL="457200" lvl="0" indent="-317500">
              <a:spcAft>
                <a:spcPts val="600"/>
              </a:spcAft>
              <a:buClr>
                <a:srgbClr val="002060"/>
              </a:buClr>
              <a:buSzPct val="79999"/>
              <a:buFont typeface="Arial" pitchFamily="34" charset="0"/>
              <a:buChar char="•"/>
            </a:pPr>
            <a:endParaRPr lang="en-US" altLang="en-US" sz="1600" b="1" dirty="0" err="1" smtClean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8" name="Shape 2138"/>
          <p:cNvSpPr txBox="1"/>
          <p:nvPr/>
        </p:nvSpPr>
        <p:spPr>
          <a:xfrm>
            <a:off x="739290" y="3544750"/>
            <a:ext cx="7772045" cy="12624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lang="en-US" sz="20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2139" name="Shape 2139"/>
          <p:cNvSpPr txBox="1"/>
          <p:nvPr/>
        </p:nvSpPr>
        <p:spPr>
          <a:xfrm>
            <a:off x="739291" y="1190357"/>
            <a:ext cx="7262516" cy="32808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lang="en-US" sz="1800" b="1" dirty="0">
              <a:solidFill>
                <a:srgbClr val="C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2140" name="Shape 2140"/>
          <p:cNvGraphicFramePr/>
          <p:nvPr>
            <p:extLst>
              <p:ext uri="{D42A27DB-BD31-4B8C-83A1-F6EECF244321}">
                <p14:modId xmlns:p14="http://schemas.microsoft.com/office/powerpoint/2010/main" xmlns="" val="1187237158"/>
              </p:ext>
            </p:extLst>
          </p:nvPr>
        </p:nvGraphicFramePr>
        <p:xfrm>
          <a:off x="739291" y="1591775"/>
          <a:ext cx="7772045" cy="1186993"/>
        </p:xfrm>
        <a:graphic>
          <a:graphicData uri="http://schemas.openxmlformats.org/drawingml/2006/table">
            <a:tbl>
              <a:tblPr>
                <a:effectLst/>
                <a:tableStyleId>{775DCB02-9BB8-47FD-8907-85C794F793BA}</a:tableStyleId>
              </a:tblPr>
              <a:tblGrid>
                <a:gridCol w="3097602"/>
                <a:gridCol w="2480657"/>
                <a:gridCol w="2193786"/>
              </a:tblGrid>
              <a:tr h="577423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x77+</a:t>
                      </a:r>
                      <a:r>
                        <a:rPr lang="en-US" sz="1400" b="0" i="0" u="none" strike="noStrike" cap="none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NVIDIA </a:t>
                      </a:r>
                      <a:r>
                        <a:rPr lang="en-US" sz="1400" b="0" i="0" u="none" strike="noStrike" cap="none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GeForce</a:t>
                      </a:r>
                      <a:r>
                        <a:rPr lang="zh-TW" altLang="en-US" sz="1400" b="0" i="0" u="none" strike="noStrike" cap="none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US" altLang="zh-TW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GTX 1060</a:t>
                      </a:r>
                      <a:endParaRPr lang="en-US" b="1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x77 AMD </a:t>
                      </a:r>
                      <a:r>
                        <a:rPr lang="en-US" b="1" dirty="0" err="1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Ryzen</a:t>
                      </a:r>
                      <a:endParaRPr lang="en-US" b="1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x82 Intel </a:t>
                      </a:r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i3</a:t>
                      </a:r>
                      <a:r>
                        <a:rPr lang="zh-TW" altLang="en-US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CPU</a:t>
                      </a:r>
                      <a:endParaRPr lang="en-US" b="1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43405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10秒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3分17秒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4分35秒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sp>
        <p:nvSpPr>
          <p:cNvPr id="2141" name="Shape 2141"/>
          <p:cNvSpPr txBox="1"/>
          <p:nvPr/>
        </p:nvSpPr>
        <p:spPr>
          <a:xfrm>
            <a:off x="739291" y="2833938"/>
            <a:ext cx="2589614" cy="52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2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* 測試影片：H.264/4K/ 3分20秒 </a:t>
            </a: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影音轉檔效率大提升</a:t>
            </a:r>
          </a:p>
        </p:txBody>
      </p:sp>
      <p:grpSp>
        <p:nvGrpSpPr>
          <p:cNvPr id="9" name="群組 8"/>
          <p:cNvGrpSpPr/>
          <p:nvPr/>
        </p:nvGrpSpPr>
        <p:grpSpPr>
          <a:xfrm>
            <a:off x="1168888" y="3270638"/>
            <a:ext cx="6832919" cy="975300"/>
            <a:chOff x="1131070" y="3469173"/>
            <a:chExt cx="6832919" cy="975300"/>
          </a:xfrm>
        </p:grpSpPr>
        <p:sp>
          <p:nvSpPr>
            <p:cNvPr id="10" name="Shape 2128"/>
            <p:cNvSpPr txBox="1"/>
            <p:nvPr/>
          </p:nvSpPr>
          <p:spPr>
            <a:xfrm>
              <a:off x="1265468" y="3469173"/>
              <a:ext cx="6602400" cy="975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r>
                <a:rPr lang="zh-TW" altLang="en-US" sz="2400" b="1" dirty="0" smtClean="0">
                  <a:solidFill>
                    <a:schemeClr val="bg2"/>
                  </a:solidFill>
                  <a:highlight>
                    <a:srgbClr val="FFFFFF"/>
                  </a:highlight>
                  <a:latin typeface="微軟正黑體" pitchFamily="34" charset="-120"/>
                  <a:ea typeface="微軟正黑體" pitchFamily="34" charset="-120"/>
                </a:rPr>
                <a:t>透過獨立顯示卡強大的圖形運算能力，將可挹注更多動能來提升 </a:t>
              </a:r>
              <a:r>
                <a:rPr lang="en-US" altLang="zh-TW" sz="2400" b="1" dirty="0" smtClean="0">
                  <a:solidFill>
                    <a:schemeClr val="bg2"/>
                  </a:solidFill>
                  <a:highlight>
                    <a:srgbClr val="FFFFFF"/>
                  </a:highlight>
                  <a:latin typeface="微軟正黑體" pitchFamily="34" charset="-120"/>
                  <a:ea typeface="微軟正黑體" pitchFamily="34" charset="-120"/>
                </a:rPr>
                <a:t>QTS </a:t>
              </a:r>
              <a:r>
                <a:rPr lang="zh-TW" altLang="en-US" sz="2400" b="1" dirty="0" smtClean="0">
                  <a:solidFill>
                    <a:schemeClr val="bg2"/>
                  </a:solidFill>
                  <a:highlight>
                    <a:srgbClr val="FFFFFF"/>
                  </a:highlight>
                  <a:latin typeface="微軟正黑體" pitchFamily="34" charset="-120"/>
                  <a:ea typeface="微軟正黑體" pitchFamily="34" charset="-120"/>
                </a:rPr>
                <a:t>系統進行影音轉檔的效率</a:t>
              </a:r>
            </a:p>
            <a:p>
              <a:pPr lvl="0">
                <a:spcBef>
                  <a:spcPts val="0"/>
                </a:spcBef>
                <a:buNone/>
              </a:pPr>
              <a:endParaRPr lang="en-US" sz="2400" b="1" dirty="0">
                <a:solidFill>
                  <a:schemeClr val="bg2"/>
                </a:solidFill>
                <a:highlight>
                  <a:srgbClr val="FFFFFF"/>
                </a:highlight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1" name="L-圖案 10"/>
            <p:cNvSpPr/>
            <p:nvPr/>
          </p:nvSpPr>
          <p:spPr>
            <a:xfrm rot="10800000" flipH="1">
              <a:off x="1131070" y="3469173"/>
              <a:ext cx="230299" cy="303794"/>
            </a:xfrm>
            <a:prstGeom prst="corner">
              <a:avLst>
                <a:gd name="adj1" fmla="val 35424"/>
                <a:gd name="adj2" fmla="val 32509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L-圖案 11"/>
            <p:cNvSpPr/>
            <p:nvPr/>
          </p:nvSpPr>
          <p:spPr>
            <a:xfrm flipH="1">
              <a:off x="7733690" y="4018967"/>
              <a:ext cx="230299" cy="303794"/>
            </a:xfrm>
            <a:prstGeom prst="corner">
              <a:avLst>
                <a:gd name="adj1" fmla="val 35424"/>
                <a:gd name="adj2" fmla="val 32509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5"/>
          <p:cNvGrpSpPr/>
          <p:nvPr/>
        </p:nvGrpSpPr>
        <p:grpSpPr>
          <a:xfrm>
            <a:off x="6787909" y="371700"/>
            <a:ext cx="1972662" cy="1637314"/>
            <a:chOff x="-519733" y="-1524260"/>
            <a:chExt cx="2145521" cy="1780787"/>
          </a:xfrm>
        </p:grpSpPr>
        <p:pic>
          <p:nvPicPr>
            <p:cNvPr id="14" name="圖片 9" descr="圖片 9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519733" y="-1524260"/>
              <a:ext cx="2145521" cy="17807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" name="Shape 2794"/>
            <p:cNvSpPr txBox="1"/>
            <p:nvPr/>
          </p:nvSpPr>
          <p:spPr>
            <a:xfrm>
              <a:off x="-305607" y="-1341168"/>
              <a:ext cx="1763209" cy="7739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699" tIns="45699" rIns="45699" bIns="45699" numCol="1" anchor="t">
              <a:spAutoFit/>
            </a:bodyPr>
            <a:lstStyle>
              <a:lvl1pPr>
                <a:defRPr sz="1600" b="1">
                  <a:solidFill>
                    <a:srgbClr val="FFFFFF"/>
                  </a:solidFill>
                </a:defRPr>
              </a:lvl1pPr>
            </a:lstStyle>
            <a:p>
              <a:pPr lvl="0">
                <a:lnSpc>
                  <a:spcPct val="115000"/>
                </a:lnSpc>
              </a:pPr>
              <a:r>
                <a:rPr lang="en-US" sz="1200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轉檔時間可比原先時間縮短60%~90% (</a:t>
              </a:r>
              <a:r>
                <a:rPr lang="en-US" sz="1200" dirty="0" err="1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視機種和顯卡效能而定</a:t>
              </a:r>
              <a:r>
                <a:rPr lang="en-US" sz="1200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)</a:t>
              </a:r>
              <a:endParaRPr lang="en-US" sz="1200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5" name="Shape 835"/>
          <p:cNvPicPr preferRelativeResize="0"/>
          <p:nvPr/>
        </p:nvPicPr>
        <p:blipFill rotWithShape="1">
          <a:blip r:embed="rId3">
            <a:alphaModFix/>
          </a:blip>
          <a:srcRect l="12895" t="26182" r="14371" b="17729"/>
          <a:stretch/>
        </p:blipFill>
        <p:spPr>
          <a:xfrm>
            <a:off x="-90575" y="-54375"/>
            <a:ext cx="9234575" cy="5543473"/>
          </a:xfrm>
          <a:prstGeom prst="rect">
            <a:avLst/>
          </a:prstGeom>
          <a:noFill/>
          <a:ln>
            <a:noFill/>
          </a:ln>
        </p:spPr>
      </p:pic>
      <p:sp>
        <p:nvSpPr>
          <p:cNvPr id="836" name="Shape 836"/>
          <p:cNvSpPr/>
          <p:nvPr/>
        </p:nvSpPr>
        <p:spPr>
          <a:xfrm>
            <a:off x="-124325" y="2786075"/>
            <a:ext cx="9313500" cy="19287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Shape 837"/>
          <p:cNvSpPr/>
          <p:nvPr/>
        </p:nvSpPr>
        <p:spPr>
          <a:xfrm>
            <a:off x="428596" y="2786064"/>
            <a:ext cx="7715400" cy="1656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3200" b="1" i="0" u="none" strike="noStrike" cap="none">
              <a:solidFill>
                <a:schemeClr val="dk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ct val="25000"/>
              <a:buFont typeface="Arial"/>
              <a:buNone/>
            </a:pPr>
            <a:r>
              <a:rPr lang="en-US" sz="2000" b="1" i="0" u="none" strike="noStrike" cap="none">
                <a:solidFill>
                  <a:srgbClr val="5A5A5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您的挑戰，我們解決:</a:t>
            </a:r>
          </a:p>
          <a:p>
            <a:pPr marL="0" marR="0" lvl="0" indent="-57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en-US" sz="3600" b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資料綁架非常棘手，如何才能獲得有效的快照保護？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版面配置區 4" descr="vm_back.png"/>
          <p:cNvPicPr>
            <a:picLocks noGrp="1" noChangeAspect="1"/>
          </p:cNvPicPr>
          <p:nvPr>
            <p:ph type="pic" idx="2"/>
          </p:nvPr>
        </p:nvPicPr>
        <p:blipFill>
          <a:blip r:embed="rId3"/>
          <a:stretch>
            <a:fillRect/>
          </a:stretch>
        </p:blipFill>
        <p:spPr>
          <a:xfrm>
            <a:off x="2411397" y="-49916"/>
            <a:ext cx="6918200" cy="5177863"/>
          </a:xfrm>
        </p:spPr>
      </p:pic>
      <p:sp>
        <p:nvSpPr>
          <p:cNvPr id="7" name="Shape 1927"/>
          <p:cNvSpPr/>
          <p:nvPr/>
        </p:nvSpPr>
        <p:spPr>
          <a:xfrm>
            <a:off x="2419194" y="2261859"/>
            <a:ext cx="6910231" cy="1610382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0" name="Shape 2220"/>
          <p:cNvSpPr txBox="1">
            <a:spLocks noGrp="1"/>
          </p:cNvSpPr>
          <p:nvPr>
            <p:ph type="ctrTitle"/>
          </p:nvPr>
        </p:nvSpPr>
        <p:spPr>
          <a:xfrm>
            <a:off x="2500298" y="2457450"/>
            <a:ext cx="5869329" cy="88250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54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en-US" sz="44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虛擬機工作站</a:t>
            </a:r>
          </a:p>
        </p:txBody>
      </p:sp>
      <p:sp>
        <p:nvSpPr>
          <p:cNvPr id="2" name="子標題 1"/>
          <p:cNvSpPr>
            <a:spLocks noGrp="1"/>
          </p:cNvSpPr>
          <p:nvPr>
            <p:ph type="subTitle" idx="1"/>
          </p:nvPr>
        </p:nvSpPr>
        <p:spPr>
          <a:xfrm>
            <a:off x="2500298" y="3215091"/>
            <a:ext cx="5208602" cy="1314300"/>
          </a:xfrm>
        </p:spPr>
        <p:txBody>
          <a:bodyPr/>
          <a:lstStyle/>
          <a:p>
            <a:pPr lvl="0"/>
            <a:r>
              <a:rPr lang="en-US" altLang="zh-TW" sz="2000" b="1" dirty="0">
                <a:solidFill>
                  <a:srgbClr val="002060"/>
                </a:solidFill>
              </a:rPr>
              <a:t>GPU </a:t>
            </a:r>
            <a:r>
              <a:rPr lang="zh-TW" altLang="en-US" sz="2000" b="1" dirty="0">
                <a:solidFill>
                  <a:srgbClr val="002060"/>
                </a:solidFill>
              </a:rPr>
              <a:t>硬體加速提升虛擬機圖形運算效能</a:t>
            </a:r>
          </a:p>
          <a:p>
            <a:endParaRPr kumimoji="1" lang="zh-TW" altLang="en-US" sz="2000" b="1" dirty="0">
              <a:solidFill>
                <a:srgbClr val="002060"/>
              </a:solidFill>
            </a:endParaRPr>
          </a:p>
        </p:txBody>
      </p:sp>
      <p:pic>
        <p:nvPicPr>
          <p:cNvPr id="9" name="Shape 205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881145" y="649966"/>
            <a:ext cx="755378" cy="755378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6" name="Shape 22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zh-TW" altLang="en-US" dirty="0" smtClean="0"/>
              <a:t>在 </a:t>
            </a:r>
            <a:r>
              <a:rPr lang="en-US" altLang="zh-TW" dirty="0" smtClean="0"/>
              <a:t>NAS </a:t>
            </a:r>
            <a:r>
              <a:rPr lang="zh-TW" altLang="en-US" dirty="0" smtClean="0"/>
              <a:t>運行虛擬機</a:t>
            </a:r>
            <a:endParaRPr lang="en-US" dirty="0"/>
          </a:p>
        </p:txBody>
      </p:sp>
      <p:sp>
        <p:nvSpPr>
          <p:cNvPr id="2228" name="Shape 2228"/>
          <p:cNvSpPr txBox="1">
            <a:spLocks noGrp="1"/>
          </p:cNvSpPr>
          <p:nvPr>
            <p:ph type="body" idx="4294967295"/>
          </p:nvPr>
        </p:nvSpPr>
        <p:spPr>
          <a:xfrm>
            <a:off x="126069" y="1330898"/>
            <a:ext cx="3404720" cy="3228975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55600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</a:pPr>
            <a:r>
              <a:rPr lang="en-US" sz="2000" b="1" dirty="0"/>
              <a:t>虛擬機支援安裝多種作業系統 Windows, Linux, UNIX </a:t>
            </a:r>
          </a:p>
          <a:p>
            <a:pPr marL="457200" lvl="0" indent="-355600" rtl="0">
              <a:spcBef>
                <a:spcPts val="1000"/>
              </a:spcBef>
              <a:buClr>
                <a:srgbClr val="002060"/>
              </a:buClr>
              <a:buSzPct val="100000"/>
            </a:pPr>
            <a:r>
              <a:rPr lang="en-US" sz="2000" b="1" dirty="0"/>
              <a:t>整合儲存與運算，輕鬆佈建伺服器</a:t>
            </a:r>
          </a:p>
          <a:p>
            <a:pPr marL="457200" lvl="0" indent="-355600" rtl="0">
              <a:spcBef>
                <a:spcPts val="1000"/>
              </a:spcBef>
              <a:buClr>
                <a:srgbClr val="002060"/>
              </a:buClr>
              <a:buSzPct val="100000"/>
            </a:pPr>
            <a:r>
              <a:rPr lang="en-US" sz="2000" b="1" dirty="0"/>
              <a:t>搭配外接顯示卡，加速圖形運算，應用更多元</a:t>
            </a:r>
          </a:p>
          <a:p>
            <a:pPr marL="0" lvl="0" indent="0" rtl="0">
              <a:spcBef>
                <a:spcPts val="0"/>
              </a:spcBef>
              <a:buClr>
                <a:srgbClr val="002060"/>
              </a:buClr>
              <a:buNone/>
            </a:pPr>
            <a:endParaRPr sz="2000" b="1" dirty="0"/>
          </a:p>
        </p:txBody>
      </p:sp>
      <p:grpSp>
        <p:nvGrpSpPr>
          <p:cNvPr id="15" name="群組 30"/>
          <p:cNvGrpSpPr/>
          <p:nvPr/>
        </p:nvGrpSpPr>
        <p:grpSpPr>
          <a:xfrm>
            <a:off x="5299648" y="1397848"/>
            <a:ext cx="3509228" cy="2477797"/>
            <a:chOff x="6910178" y="1222872"/>
            <a:chExt cx="3509228" cy="2477797"/>
          </a:xfrm>
        </p:grpSpPr>
        <p:grpSp>
          <p:nvGrpSpPr>
            <p:cNvPr id="16" name="群組 15"/>
            <p:cNvGrpSpPr/>
            <p:nvPr/>
          </p:nvGrpSpPr>
          <p:grpSpPr>
            <a:xfrm>
              <a:off x="7009222" y="1520327"/>
              <a:ext cx="1055125" cy="1018394"/>
              <a:chOff x="7009222" y="1575412"/>
              <a:chExt cx="1055125" cy="1018394"/>
            </a:xfrm>
          </p:grpSpPr>
          <p:sp>
            <p:nvSpPr>
              <p:cNvPr id="30" name="矩形 29"/>
              <p:cNvSpPr/>
              <p:nvPr/>
            </p:nvSpPr>
            <p:spPr>
              <a:xfrm>
                <a:off x="7009222" y="1575412"/>
                <a:ext cx="1055125" cy="307808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1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應用程式</a:t>
                </a:r>
                <a:endParaRPr lang="zh-TW" altLang="en-US" sz="11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31" name="矩形 13"/>
              <p:cNvSpPr/>
              <p:nvPr/>
            </p:nvSpPr>
            <p:spPr>
              <a:xfrm>
                <a:off x="7009222" y="1928808"/>
                <a:ext cx="1055125" cy="3078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1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檔案系統</a:t>
                </a:r>
                <a:endParaRPr lang="zh-TW" altLang="en-US" sz="11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32" name="矩形 14"/>
              <p:cNvSpPr/>
              <p:nvPr/>
            </p:nvSpPr>
            <p:spPr>
              <a:xfrm>
                <a:off x="7009222" y="2285998"/>
                <a:ext cx="1055125" cy="307808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1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客體作業系統</a:t>
                </a:r>
                <a:endParaRPr lang="zh-TW" altLang="en-US" sz="11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17" name="矩形 16"/>
            <p:cNvSpPr/>
            <p:nvPr/>
          </p:nvSpPr>
          <p:spPr>
            <a:xfrm>
              <a:off x="7009222" y="2714503"/>
              <a:ext cx="3300013" cy="276999"/>
            </a:xfrm>
            <a:prstGeom prst="rect">
              <a:avLst/>
            </a:prstGeom>
            <a:solidFill>
              <a:srgbClr val="00B0F0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虛擬機工作站</a:t>
              </a:r>
              <a:endParaRPr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7009222" y="3066480"/>
              <a:ext cx="3300013" cy="27699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200" b="1" dirty="0" smtClean="0">
                  <a:latin typeface="微軟正黑體" pitchFamily="34" charset="-120"/>
                  <a:ea typeface="微軟正黑體" pitchFamily="34" charset="-120"/>
                </a:rPr>
                <a:t>QTS</a:t>
              </a:r>
              <a:endParaRPr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7009222" y="3423670"/>
              <a:ext cx="3300013" cy="276999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硬體</a:t>
              </a:r>
              <a:endParaRPr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20" name="群組 20"/>
            <p:cNvGrpSpPr/>
            <p:nvPr/>
          </p:nvGrpSpPr>
          <p:grpSpPr>
            <a:xfrm>
              <a:off x="8143900" y="1520327"/>
              <a:ext cx="1055125" cy="1018394"/>
              <a:chOff x="7009222" y="1575412"/>
              <a:chExt cx="1055125" cy="1018394"/>
            </a:xfrm>
          </p:grpSpPr>
          <p:sp>
            <p:nvSpPr>
              <p:cNvPr id="27" name="矩形 26"/>
              <p:cNvSpPr/>
              <p:nvPr/>
            </p:nvSpPr>
            <p:spPr>
              <a:xfrm>
                <a:off x="7009222" y="1575412"/>
                <a:ext cx="1055125" cy="307808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1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應用程式</a:t>
                </a:r>
                <a:endParaRPr lang="zh-TW" altLang="en-US" sz="11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28" name="矩形 27"/>
              <p:cNvSpPr/>
              <p:nvPr/>
            </p:nvSpPr>
            <p:spPr>
              <a:xfrm>
                <a:off x="7009222" y="1928808"/>
                <a:ext cx="1055125" cy="3078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1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檔案系統</a:t>
                </a:r>
                <a:endParaRPr lang="zh-TW" altLang="en-US" sz="11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29" name="矩形 28"/>
              <p:cNvSpPr/>
              <p:nvPr/>
            </p:nvSpPr>
            <p:spPr>
              <a:xfrm>
                <a:off x="7009222" y="2285998"/>
                <a:ext cx="1055125" cy="307808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1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客體作業系統</a:t>
                </a:r>
                <a:endParaRPr lang="zh-TW" altLang="en-US" sz="11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grpSp>
          <p:nvGrpSpPr>
            <p:cNvPr id="21" name="群組 24"/>
            <p:cNvGrpSpPr/>
            <p:nvPr/>
          </p:nvGrpSpPr>
          <p:grpSpPr>
            <a:xfrm>
              <a:off x="9254110" y="1515406"/>
              <a:ext cx="1055125" cy="1018394"/>
              <a:chOff x="7009222" y="1575412"/>
              <a:chExt cx="1055125" cy="1018394"/>
            </a:xfrm>
          </p:grpSpPr>
          <p:sp>
            <p:nvSpPr>
              <p:cNvPr id="24" name="矩形 23"/>
              <p:cNvSpPr/>
              <p:nvPr/>
            </p:nvSpPr>
            <p:spPr>
              <a:xfrm>
                <a:off x="7009222" y="1575412"/>
                <a:ext cx="1055125" cy="307808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1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應用程式</a:t>
                </a:r>
                <a:endParaRPr lang="zh-TW" altLang="en-US" sz="11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7009222" y="1928808"/>
                <a:ext cx="1055125" cy="3078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1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檔案系統</a:t>
                </a:r>
                <a:endParaRPr lang="zh-TW" altLang="en-US" sz="11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26" name="矩形 25"/>
              <p:cNvSpPr/>
              <p:nvPr/>
            </p:nvSpPr>
            <p:spPr>
              <a:xfrm>
                <a:off x="7009222" y="2285998"/>
                <a:ext cx="1055125" cy="307808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1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客體作業系統</a:t>
                </a:r>
                <a:endParaRPr lang="zh-TW" altLang="en-US" sz="11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22" name="矩形 21"/>
            <p:cNvSpPr/>
            <p:nvPr/>
          </p:nvSpPr>
          <p:spPr>
            <a:xfrm>
              <a:off x="6910178" y="1222872"/>
              <a:ext cx="3509228" cy="1425529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n>
                  <a:solidFill>
                    <a:schemeClr val="tx1"/>
                  </a:solidFill>
                  <a:prstDash val="dash"/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6910178" y="1254255"/>
              <a:ext cx="894158" cy="285489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虛擬機</a:t>
              </a:r>
              <a:endParaRPr kumimoji="1"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10" name="Shape 2229" descr="C:\Users\user\Desktop\20170928_Virtualization Station 直播\p3.png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533641" y="1509759"/>
            <a:ext cx="3819398" cy="286440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矩形 10"/>
          <p:cNvSpPr/>
          <p:nvPr/>
        </p:nvSpPr>
        <p:spPr>
          <a:xfrm>
            <a:off x="3530789" y="2481300"/>
            <a:ext cx="727114" cy="28548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b="1" dirty="0" smtClean="0">
                <a:latin typeface="微軟正黑體" pitchFamily="34" charset="-120"/>
                <a:ea typeface="微軟正黑體" pitchFamily="34" charset="-120"/>
              </a:rPr>
              <a:t>伺服器</a:t>
            </a:r>
            <a:endParaRPr kumimoji="1" lang="en-US" altLang="zh-TW" sz="105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052547" y="2481300"/>
            <a:ext cx="727114" cy="28548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b="1" dirty="0" smtClean="0">
                <a:latin typeface="微軟正黑體" pitchFamily="34" charset="-120"/>
                <a:ea typeface="微軟正黑體" pitchFamily="34" charset="-120"/>
              </a:rPr>
              <a:t>伺服器</a:t>
            </a:r>
            <a:endParaRPr kumimoji="1" lang="en-US" altLang="zh-TW" sz="105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591000" y="2481300"/>
            <a:ext cx="727114" cy="28548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b="1" dirty="0" smtClean="0">
                <a:latin typeface="微軟正黑體" pitchFamily="34" charset="-120"/>
                <a:ea typeface="微軟正黑體" pitchFamily="34" charset="-120"/>
              </a:rPr>
              <a:t>伺服器</a:t>
            </a:r>
            <a:endParaRPr kumimoji="1" lang="en-US" altLang="zh-TW" sz="105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544301" y="2838359"/>
            <a:ext cx="1594952" cy="28548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b="1" dirty="0" smtClean="0">
                <a:latin typeface="微軟正黑體" pitchFamily="34" charset="-120"/>
                <a:ea typeface="微軟正黑體" pitchFamily="34" charset="-120"/>
              </a:rPr>
              <a:t>虛擬機工作站</a:t>
            </a:r>
            <a:endParaRPr kumimoji="1" lang="en-US" altLang="zh-TW" sz="105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911724" y="4288455"/>
            <a:ext cx="1114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QNAP</a:t>
            </a:r>
            <a:r>
              <a:rPr lang="zh-TW" altLang="en-US" dirty="0" smtClean="0"/>
              <a:t> </a:t>
            </a:r>
            <a:r>
              <a:rPr lang="en-US" altLang="zh-TW" dirty="0" smtClean="0"/>
              <a:t>NAS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Shape 22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連結 GPU，簡單三步驟</a:t>
            </a:r>
          </a:p>
        </p:txBody>
      </p:sp>
      <p:pic>
        <p:nvPicPr>
          <p:cNvPr id="2238" name="Shape 22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85410" y="1550867"/>
            <a:ext cx="1166332" cy="908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9" name="Shape 223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966832" y="2034697"/>
            <a:ext cx="2867195" cy="1661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1" name="Shape 22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41210" y="3216651"/>
            <a:ext cx="1668666" cy="1233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2" name="Shape 224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3572" y="3987119"/>
            <a:ext cx="569750" cy="48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64"/>
          <p:cNvSpPr/>
          <p:nvPr/>
        </p:nvSpPr>
        <p:spPr>
          <a:xfrm>
            <a:off x="251800" y="1435357"/>
            <a:ext cx="3624781" cy="1192843"/>
          </a:xfrm>
          <a:prstGeom prst="roundRect">
            <a:avLst>
              <a:gd name="adj" fmla="val 7260"/>
            </a:avLst>
          </a:prstGeom>
          <a:noFill/>
          <a:ln w="12700" cap="flat" cmpd="sng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1165"/>
          <p:cNvSpPr/>
          <p:nvPr/>
        </p:nvSpPr>
        <p:spPr>
          <a:xfrm>
            <a:off x="363189" y="1611724"/>
            <a:ext cx="1419306" cy="67383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/>
            <a:r>
              <a:rPr lang="zh-TW" altLang="en-US" sz="1600" b="1" dirty="0">
                <a:latin typeface="微軟正黑體" pitchFamily="34" charset="-120"/>
                <a:ea typeface="微軟正黑體" pitchFamily="34" charset="-120"/>
              </a:rPr>
              <a:t>安裝 </a:t>
            </a:r>
            <a:endParaRPr lang="en-US" altLang="zh-TW" sz="1600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en-US" altLang="zh-TW" sz="1600" b="1" dirty="0" smtClean="0">
                <a:latin typeface="微軟正黑體" pitchFamily="34" charset="-120"/>
                <a:ea typeface="微軟正黑體" pitchFamily="34" charset="-120"/>
              </a:rPr>
              <a:t>Guest </a:t>
            </a:r>
            <a:r>
              <a:rPr lang="en-US" altLang="zh-TW" sz="1600" b="1" dirty="0">
                <a:latin typeface="微軟正黑體" pitchFamily="34" charset="-120"/>
                <a:ea typeface="微軟正黑體" pitchFamily="34" charset="-120"/>
              </a:rPr>
              <a:t>Tool</a:t>
            </a:r>
          </a:p>
          <a:p>
            <a:pPr lvl="0"/>
            <a:endParaRPr lang="en-US" altLang="zh-TW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Shape 1166"/>
          <p:cNvSpPr/>
          <p:nvPr/>
        </p:nvSpPr>
        <p:spPr>
          <a:xfrm>
            <a:off x="363189" y="1229644"/>
            <a:ext cx="1145400" cy="370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Shape 1167"/>
          <p:cNvSpPr/>
          <p:nvPr/>
        </p:nvSpPr>
        <p:spPr>
          <a:xfrm>
            <a:off x="363188" y="1237260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100000"/>
              <a:buFont typeface="Arial"/>
              <a:buNone/>
            </a:pPr>
            <a:r>
              <a:rPr lang="en-US" sz="1600" i="0" u="none" strike="noStrike" cap="none">
                <a:solidFill>
                  <a:srgbClr val="FF66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Step</a:t>
            </a:r>
          </a:p>
        </p:txBody>
      </p:sp>
      <p:grpSp>
        <p:nvGrpSpPr>
          <p:cNvPr id="15" name="Shape 1168"/>
          <p:cNvGrpSpPr/>
          <p:nvPr/>
        </p:nvGrpSpPr>
        <p:grpSpPr>
          <a:xfrm>
            <a:off x="908768" y="1132642"/>
            <a:ext cx="648000" cy="503999"/>
            <a:chOff x="1546637" y="3304257"/>
            <a:chExt cx="473700" cy="380762"/>
          </a:xfrm>
        </p:grpSpPr>
        <p:sp>
          <p:nvSpPr>
            <p:cNvPr id="16" name="Shape 1169"/>
            <p:cNvSpPr/>
            <p:nvPr/>
          </p:nvSpPr>
          <p:spPr>
            <a:xfrm>
              <a:off x="1601781" y="3335219"/>
              <a:ext cx="349800" cy="34980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7" name="Shape 1170"/>
            <p:cNvSpPr txBox="1"/>
            <p:nvPr/>
          </p:nvSpPr>
          <p:spPr>
            <a:xfrm>
              <a:off x="1546637" y="3304257"/>
              <a:ext cx="473700" cy="3797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77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100000"/>
                <a:buFont typeface="Arial"/>
                <a:buNone/>
              </a:pPr>
              <a:r>
                <a:rPr lang="en-US" sz="2800" b="1" i="0" u="none" strike="noStrike" cap="none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１</a:t>
              </a:r>
            </a:p>
          </p:txBody>
        </p:sp>
      </p:grpSp>
      <p:grpSp>
        <p:nvGrpSpPr>
          <p:cNvPr id="18" name="Shape 1171"/>
          <p:cNvGrpSpPr/>
          <p:nvPr/>
        </p:nvGrpSpPr>
        <p:grpSpPr>
          <a:xfrm>
            <a:off x="4083338" y="1107659"/>
            <a:ext cx="4650853" cy="2749374"/>
            <a:chOff x="410624" y="2954911"/>
            <a:chExt cx="5026863" cy="2749374"/>
          </a:xfrm>
        </p:grpSpPr>
        <p:sp>
          <p:nvSpPr>
            <p:cNvPr id="19" name="Shape 1172"/>
            <p:cNvSpPr/>
            <p:nvPr/>
          </p:nvSpPr>
          <p:spPr>
            <a:xfrm>
              <a:off x="410624" y="3278614"/>
              <a:ext cx="5026863" cy="2425671"/>
            </a:xfrm>
            <a:prstGeom prst="roundRect">
              <a:avLst>
                <a:gd name="adj" fmla="val 4769"/>
              </a:avLst>
            </a:prstGeom>
            <a:noFill/>
            <a:ln w="12700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20" name="Shape 1173"/>
            <p:cNvSpPr/>
            <p:nvPr/>
          </p:nvSpPr>
          <p:spPr>
            <a:xfrm>
              <a:off x="545485" y="3454981"/>
              <a:ext cx="1833925" cy="523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/>
              <a:r>
                <a:rPr lang="zh-TW" altLang="en-US" sz="1600" b="1" dirty="0" smtClean="0">
                  <a:latin typeface="微軟正黑體" pitchFamily="34" charset="-120"/>
                  <a:ea typeface="微軟正黑體" pitchFamily="34" charset="-120"/>
                </a:rPr>
                <a:t>連接外接顯示卡</a:t>
              </a:r>
              <a:endParaRPr lang="zh-TW" altLang="en-US" sz="1600" b="1" dirty="0">
                <a:latin typeface="微軟正黑體" pitchFamily="34" charset="-120"/>
                <a:ea typeface="微軟正黑體" pitchFamily="34" charset="-120"/>
              </a:endParaRPr>
            </a:p>
            <a:p>
              <a:pPr lvl="0"/>
              <a:endParaRPr lang="zh-TW" altLang="en-US" sz="16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1" name="Shape 1174"/>
            <p:cNvSpPr/>
            <p:nvPr/>
          </p:nvSpPr>
          <p:spPr>
            <a:xfrm>
              <a:off x="637864" y="3072901"/>
              <a:ext cx="1219083" cy="370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22" name="Shape 1175"/>
            <p:cNvSpPr/>
            <p:nvPr/>
          </p:nvSpPr>
          <p:spPr>
            <a:xfrm>
              <a:off x="610462" y="3080517"/>
              <a:ext cx="727477" cy="338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01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6600"/>
                </a:buClr>
                <a:buSzPct val="100000"/>
                <a:buFont typeface="Arial"/>
                <a:buNone/>
              </a:pPr>
              <a:r>
                <a:rPr lang="en-US" sz="1600" i="0" u="none" strike="noStrike" cap="none" dirty="0">
                  <a:solidFill>
                    <a:srgbClr val="FF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Step</a:t>
              </a:r>
            </a:p>
          </p:txBody>
        </p:sp>
        <p:grpSp>
          <p:nvGrpSpPr>
            <p:cNvPr id="23" name="Shape 1176"/>
            <p:cNvGrpSpPr/>
            <p:nvPr/>
          </p:nvGrpSpPr>
          <p:grpSpPr>
            <a:xfrm>
              <a:off x="1217451" y="2954911"/>
              <a:ext cx="552987" cy="527591"/>
              <a:chOff x="1690732" y="3316455"/>
              <a:chExt cx="405000" cy="386400"/>
            </a:xfrm>
          </p:grpSpPr>
          <p:sp>
            <p:nvSpPr>
              <p:cNvPr id="24" name="Shape 1177"/>
              <p:cNvSpPr/>
              <p:nvPr/>
            </p:nvSpPr>
            <p:spPr>
              <a:xfrm>
                <a:off x="1696768" y="3335219"/>
                <a:ext cx="398964" cy="349800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88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Arial"/>
                  <a:buNone/>
                </a:pPr>
                <a:endParaRPr sz="1400" i="0" u="none" strike="noStrike" cap="none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endParaRPr>
              </a:p>
            </p:txBody>
          </p:sp>
          <p:sp>
            <p:nvSpPr>
              <p:cNvPr id="25" name="Shape 1178"/>
              <p:cNvSpPr txBox="1"/>
              <p:nvPr/>
            </p:nvSpPr>
            <p:spPr>
              <a:xfrm>
                <a:off x="1690732" y="3316455"/>
                <a:ext cx="405000" cy="386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1778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ct val="100000"/>
                  <a:buFont typeface="Arial"/>
                  <a:buNone/>
                </a:pPr>
                <a:r>
                  <a:rPr lang="en-US" sz="2800" b="1" i="0" u="none" strike="noStrike" cap="none" dirty="0">
                    <a:solidFill>
                      <a:schemeClr val="lt1"/>
                    </a:solidFill>
                    <a:latin typeface="微軟正黑體" pitchFamily="34" charset="-120"/>
                    <a:ea typeface="微軟正黑體" pitchFamily="34" charset="-120"/>
                    <a:cs typeface="Microsoft JhengHei"/>
                    <a:sym typeface="Microsoft JhengHei"/>
                  </a:rPr>
                  <a:t>２</a:t>
                </a:r>
              </a:p>
            </p:txBody>
          </p:sp>
        </p:grpSp>
      </p:grpSp>
      <p:sp>
        <p:nvSpPr>
          <p:cNvPr id="26" name="Shape 1180"/>
          <p:cNvSpPr/>
          <p:nvPr/>
        </p:nvSpPr>
        <p:spPr>
          <a:xfrm>
            <a:off x="252210" y="3087131"/>
            <a:ext cx="3624334" cy="1461544"/>
          </a:xfrm>
          <a:prstGeom prst="roundRect">
            <a:avLst>
              <a:gd name="adj" fmla="val 7342"/>
            </a:avLst>
          </a:prstGeom>
          <a:noFill/>
          <a:ln w="12700" cap="flat" cmpd="sng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" name="Shape 1181"/>
          <p:cNvSpPr/>
          <p:nvPr/>
        </p:nvSpPr>
        <p:spPr>
          <a:xfrm>
            <a:off x="363598" y="3296795"/>
            <a:ext cx="1256378" cy="69032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/>
            <a:r>
              <a:rPr lang="en-US" altLang="zh-TW" sz="1600" b="1" dirty="0">
                <a:latin typeface="微軟正黑體" pitchFamily="34" charset="-120"/>
                <a:ea typeface="微軟正黑體" pitchFamily="34" charset="-120"/>
              </a:rPr>
              <a:t>安裝顯示卡驅動程式</a:t>
            </a:r>
          </a:p>
        </p:txBody>
      </p:sp>
      <p:sp>
        <p:nvSpPr>
          <p:cNvPr id="28" name="Shape 1182"/>
          <p:cNvSpPr/>
          <p:nvPr/>
        </p:nvSpPr>
        <p:spPr>
          <a:xfrm>
            <a:off x="352105" y="2866687"/>
            <a:ext cx="1215480" cy="397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" name="Shape 1183"/>
          <p:cNvSpPr/>
          <p:nvPr/>
        </p:nvSpPr>
        <p:spPr>
          <a:xfrm>
            <a:off x="352103" y="2874848"/>
            <a:ext cx="1367131" cy="36295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100000"/>
              <a:buFont typeface="Arial"/>
              <a:buNone/>
            </a:pPr>
            <a:r>
              <a:rPr lang="en-US" sz="1600" i="0" u="none" strike="noStrike" cap="none" dirty="0">
                <a:solidFill>
                  <a:srgbClr val="FF66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Step</a:t>
            </a:r>
          </a:p>
        </p:txBody>
      </p:sp>
      <p:sp>
        <p:nvSpPr>
          <p:cNvPr id="30" name="Shape 1184"/>
          <p:cNvSpPr/>
          <p:nvPr/>
        </p:nvSpPr>
        <p:spPr>
          <a:xfrm>
            <a:off x="966767" y="2767576"/>
            <a:ext cx="511176" cy="511796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" name="Shape 1185"/>
          <p:cNvSpPr txBox="1"/>
          <p:nvPr/>
        </p:nvSpPr>
        <p:spPr>
          <a:xfrm>
            <a:off x="951026" y="2757339"/>
            <a:ext cx="540000" cy="50669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３</a:t>
            </a:r>
          </a:p>
        </p:txBody>
      </p:sp>
      <p:pic>
        <p:nvPicPr>
          <p:cNvPr id="2240" name="Shape 22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60168" y="3296795"/>
            <a:ext cx="1126674" cy="90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7" name="Shape 2247"/>
          <p:cNvSpPr/>
          <p:nvPr/>
        </p:nvSpPr>
        <p:spPr>
          <a:xfrm>
            <a:off x="3004328" y="1223850"/>
            <a:ext cx="5760600" cy="3384300"/>
          </a:xfrm>
          <a:prstGeom prst="snip2DiagRect">
            <a:avLst>
              <a:gd name="adj1" fmla="val 0"/>
              <a:gd name="adj2" fmla="val 9068"/>
            </a:avLst>
          </a:prstGeom>
          <a:solidFill>
            <a:srgbClr val="CCEC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49" name="Shape 22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7128" y="3856240"/>
            <a:ext cx="485914" cy="413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0" name="Shape 22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57130" y="3816158"/>
            <a:ext cx="557162" cy="430190"/>
          </a:xfrm>
          <a:prstGeom prst="rect">
            <a:avLst/>
          </a:prstGeom>
          <a:noFill/>
          <a:ln>
            <a:noFill/>
          </a:ln>
        </p:spPr>
      </p:pic>
      <p:sp>
        <p:nvSpPr>
          <p:cNvPr id="2251" name="Shape 2251"/>
          <p:cNvSpPr/>
          <p:nvPr/>
        </p:nvSpPr>
        <p:spPr>
          <a:xfrm>
            <a:off x="3355002" y="1389344"/>
            <a:ext cx="5409900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None/>
            </a:pPr>
            <a:r>
              <a:rPr lang="en-US" sz="1600" b="1" i="0" u="none" strike="noStrike" cap="none" dirty="0" err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透過外接顯示卡執行硬體加速，有效降低</a:t>
            </a:r>
            <a:r>
              <a:rPr lang="en-US" sz="16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CPU </a:t>
            </a:r>
            <a:r>
              <a:rPr lang="en-US" sz="1600" b="1" i="0" u="none" strike="noStrike" cap="none" dirty="0" err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使用率</a:t>
            </a:r>
            <a:r>
              <a:rPr lang="en-US" sz="16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。</a:t>
            </a:r>
          </a:p>
        </p:txBody>
      </p:sp>
      <p:grpSp>
        <p:nvGrpSpPr>
          <p:cNvPr id="2253" name="Shape 2253"/>
          <p:cNvGrpSpPr/>
          <p:nvPr/>
        </p:nvGrpSpPr>
        <p:grpSpPr>
          <a:xfrm>
            <a:off x="3405115" y="1846091"/>
            <a:ext cx="2356754" cy="2684210"/>
            <a:chOff x="3724119" y="2140287"/>
            <a:chExt cx="2543717" cy="2759262"/>
          </a:xfrm>
        </p:grpSpPr>
        <p:pic>
          <p:nvPicPr>
            <p:cNvPr id="2254" name="Shape 225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724119" y="2140287"/>
              <a:ext cx="2543717" cy="2311433"/>
            </a:xfrm>
            <a:prstGeom prst="rect">
              <a:avLst/>
            </a:prstGeom>
            <a:solidFill>
              <a:srgbClr val="ECECEC"/>
            </a:solidFill>
            <a:ln w="88900" cap="sq" cmpd="sng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2255" name="Shape 2255"/>
            <p:cNvSpPr/>
            <p:nvPr/>
          </p:nvSpPr>
          <p:spPr>
            <a:xfrm>
              <a:off x="4463532" y="4583049"/>
              <a:ext cx="1703700" cy="316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 indent="-88900" algn="ctr">
                <a:buClr>
                  <a:srgbClr val="262626"/>
                </a:buClr>
                <a:buSzPct val="100000"/>
              </a:pPr>
              <a:r>
                <a:rPr lang="en-US" sz="1400" b="1" i="0" u="none" strike="noStrike" cap="none" dirty="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GPU </a:t>
              </a:r>
              <a:r>
                <a:rPr lang="en-US" b="1" dirty="0" err="1" smtClean="0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</a:rPr>
                <a:t>連接</a:t>
              </a:r>
              <a:endParaRPr lang="en-US" b="1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258" name="Shape 2258"/>
          <p:cNvGrpSpPr/>
          <p:nvPr/>
        </p:nvGrpSpPr>
        <p:grpSpPr>
          <a:xfrm>
            <a:off x="5950997" y="1846066"/>
            <a:ext cx="2440386" cy="2684034"/>
            <a:chOff x="6321291" y="2144386"/>
            <a:chExt cx="2587621" cy="2765620"/>
          </a:xfrm>
        </p:grpSpPr>
        <p:pic>
          <p:nvPicPr>
            <p:cNvPr id="2259" name="Shape 225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321291" y="2144386"/>
              <a:ext cx="2587621" cy="2311336"/>
            </a:xfrm>
            <a:prstGeom prst="rect">
              <a:avLst/>
            </a:prstGeom>
            <a:solidFill>
              <a:srgbClr val="ECECEC"/>
            </a:solidFill>
            <a:ln w="88900" cap="sq" cmpd="sng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2260" name="Shape 2260"/>
            <p:cNvSpPr/>
            <p:nvPr/>
          </p:nvSpPr>
          <p:spPr>
            <a:xfrm>
              <a:off x="6990819" y="4592906"/>
              <a:ext cx="1703700" cy="3171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ct val="100000"/>
                <a:buFont typeface="Arial"/>
                <a:buNone/>
              </a:pPr>
              <a:r>
                <a:rPr lang="en-US" sz="1400" b="1" i="0" u="none" strike="noStrike" cap="none" dirty="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GPU </a:t>
              </a:r>
              <a:r>
                <a:rPr lang="en-US" sz="1400" b="1" i="0" u="none" strike="noStrike" cap="none" dirty="0" err="1">
                  <a:solidFill>
                    <a:srgbClr val="262626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連接</a:t>
              </a:r>
              <a:endParaRPr lang="en-US" sz="14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</p:grpSp>
      <p:sp>
        <p:nvSpPr>
          <p:cNvPr id="2262" name="Shape 2262"/>
          <p:cNvSpPr/>
          <p:nvPr/>
        </p:nvSpPr>
        <p:spPr>
          <a:xfrm>
            <a:off x="193895" y="1189346"/>
            <a:ext cx="2772937" cy="2923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None/>
            </a:pPr>
            <a:r>
              <a:rPr lang="en-US" sz="1600" b="1" i="0" u="none" strike="noStrike" cap="none" dirty="0" err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支援</a:t>
            </a:r>
            <a:r>
              <a:rPr lang="en-US" sz="16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en-US" sz="1600" b="1" i="0" u="none" strike="noStrike" cap="none" dirty="0" err="1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OpenGL,DirectX</a:t>
            </a:r>
            <a:r>
              <a:rPr lang="en-US" sz="1600" b="1" i="0" u="none" strike="noStrike" cap="none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應用</a:t>
            </a:r>
            <a:endParaRPr lang="en-US" sz="1600" b="1" i="0" u="none" strike="noStrike" cap="none" dirty="0">
              <a:solidFill>
                <a:srgbClr val="262626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263" name="Shape 2263"/>
          <p:cNvSpPr/>
          <p:nvPr/>
        </p:nvSpPr>
        <p:spPr>
          <a:xfrm>
            <a:off x="286499" y="4285223"/>
            <a:ext cx="2869241" cy="46218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8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800" b="1" i="0" u="none" strike="noStrike" cap="none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測試於 QNAP 實驗室，數據會因實際環境而有所不同。</a:t>
            </a:r>
            <a:br>
              <a:rPr lang="en-US" sz="800" b="1" i="0" u="none" strike="noStrike" cap="none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</a:br>
            <a:r>
              <a:rPr lang="en-US" sz="800" b="1" i="0" u="none" strike="noStrike" cap="none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NAS：TS-1277 </a:t>
            </a:r>
            <a:r>
              <a:rPr lang="en-US" sz="800" b="1" i="0" u="none" strike="noStrike" cap="none" dirty="0" err="1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Ryzen</a:t>
            </a:r>
            <a:r>
              <a:rPr lang="en-US" sz="800" b="1" i="0" u="none" strike="noStrike" cap="none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1700</a:t>
            </a:r>
          </a:p>
          <a:p>
            <a:pPr marL="0" marR="0" lvl="0" indent="-38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800" b="1" i="0" u="none" strike="noStrike" cap="none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QTS 4.3.4, Seagate ST4000VN0001</a:t>
            </a:r>
          </a:p>
          <a:p>
            <a:pPr marL="0" marR="0" lvl="0" indent="-38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800" b="1" i="0" u="none" strike="noStrike" cap="none" dirty="0" err="1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nVIDIA</a:t>
            </a:r>
            <a:r>
              <a:rPr lang="en-US" sz="800" b="1" i="0" u="none" strike="noStrike" cap="none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GeForce GTX 1060 6GB</a:t>
            </a:r>
          </a:p>
        </p:txBody>
      </p:sp>
      <p:pic>
        <p:nvPicPr>
          <p:cNvPr id="2264" name="Shape 2264" descr="C:\Users\user\Desktop\20170928_Virtualization Station 直播\無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78850" y="4186304"/>
            <a:ext cx="362917" cy="362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5" name="Shape 2265" descr="C:\Users\user\Desktop\20170928_Virtualization Station 直播\有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055570" y="4184232"/>
            <a:ext cx="385986" cy="366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6" name="Shape 226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2787609" y="1440258"/>
            <a:ext cx="2290404" cy="219797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GPU </a:t>
            </a:r>
            <a:r>
              <a:rPr kumimoji="1" lang="zh-TW" altLang="en-US" dirty="0"/>
              <a:t>提升</a:t>
            </a:r>
            <a:r>
              <a:rPr kumimoji="1" lang="zh-TW" altLang="en-US" dirty="0" smtClean="0"/>
              <a:t>圖</a:t>
            </a:r>
            <a:r>
              <a:rPr lang="zh-TW" altLang="en-US" dirty="0" smtClean="0"/>
              <a:t>形</a:t>
            </a:r>
            <a:r>
              <a:rPr kumimoji="1" lang="zh-TW" altLang="en-US" dirty="0" smtClean="0"/>
              <a:t>處理</a:t>
            </a:r>
            <a:r>
              <a:rPr kumimoji="1" lang="zh-TW" altLang="en-US" dirty="0"/>
              <a:t>能力</a:t>
            </a:r>
          </a:p>
        </p:txBody>
      </p:sp>
      <p:grpSp>
        <p:nvGrpSpPr>
          <p:cNvPr id="24" name="群組 23"/>
          <p:cNvGrpSpPr/>
          <p:nvPr/>
        </p:nvGrpSpPr>
        <p:grpSpPr>
          <a:xfrm>
            <a:off x="3809712" y="2873977"/>
            <a:ext cx="711623" cy="694428"/>
            <a:chOff x="2549272" y="5500708"/>
            <a:chExt cx="711623" cy="6944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3" name="橢圓 22"/>
            <p:cNvSpPr/>
            <p:nvPr/>
          </p:nvSpPr>
          <p:spPr>
            <a:xfrm>
              <a:off x="2597422" y="5539270"/>
              <a:ext cx="643740" cy="6159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2" name="Shape 1922" descr="D:\工作進行中\20170911直播母版16比9\放大鏡.png"/>
            <p:cNvPicPr preferRelativeResize="0"/>
            <p:nvPr/>
          </p:nvPicPr>
          <p:blipFill rotWithShape="1">
            <a:blip r:embed="rId10">
              <a:alphaModFix/>
            </a:blip>
            <a:srcRect l="3333" t="6186" r="5009" b="7429"/>
            <a:stretch/>
          </p:blipFill>
          <p:spPr>
            <a:xfrm>
              <a:off x="2549272" y="5500708"/>
              <a:ext cx="705682" cy="69442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" name="矩形 28"/>
            <p:cNvSpPr/>
            <p:nvPr/>
          </p:nvSpPr>
          <p:spPr>
            <a:xfrm>
              <a:off x="2614564" y="5681559"/>
              <a:ext cx="6463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800" b="1" dirty="0" smtClean="0">
                  <a:solidFill>
                    <a:srgbClr val="C00000"/>
                  </a:solidFill>
                  <a:latin typeface="+mj-lt"/>
                  <a:ea typeface="微軟正黑體" pitchFamily="34" charset="-120"/>
                </a:rPr>
                <a:t>21</a:t>
              </a:r>
              <a:r>
                <a:rPr lang="en-US" altLang="zh-TW" sz="1800" b="1" dirty="0" smtClean="0">
                  <a:solidFill>
                    <a:srgbClr val="C00000"/>
                  </a:solidFill>
                  <a:latin typeface="+mj-lt"/>
                  <a:ea typeface="微軟正黑體" pitchFamily="34" charset="-120"/>
                </a:rPr>
                <a:t>%</a:t>
              </a:r>
              <a:endParaRPr lang="zh-TW" altLang="en-US" sz="1800" b="1" dirty="0">
                <a:solidFill>
                  <a:srgbClr val="C00000"/>
                </a:solidFill>
                <a:latin typeface="+mj-lt"/>
              </a:endParaRPr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6397045" y="2817282"/>
            <a:ext cx="723498" cy="694428"/>
            <a:chOff x="2549272" y="5500708"/>
            <a:chExt cx="723498" cy="6944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6" name="Shape 1922" descr="D:\工作進行中\20170911直播母版16比9\放大鏡.png"/>
            <p:cNvPicPr preferRelativeResize="0"/>
            <p:nvPr/>
          </p:nvPicPr>
          <p:blipFill rotWithShape="1">
            <a:blip r:embed="rId10">
              <a:alphaModFix/>
            </a:blip>
            <a:srcRect l="3333" t="6186" r="5009" b="7429"/>
            <a:stretch/>
          </p:blipFill>
          <p:spPr>
            <a:xfrm>
              <a:off x="2549272" y="5500708"/>
              <a:ext cx="705682" cy="69442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" name="橢圓 26"/>
            <p:cNvSpPr/>
            <p:nvPr/>
          </p:nvSpPr>
          <p:spPr>
            <a:xfrm>
              <a:off x="2609848" y="5531525"/>
              <a:ext cx="627708" cy="6277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矩形 27"/>
            <p:cNvSpPr/>
            <p:nvPr/>
          </p:nvSpPr>
          <p:spPr>
            <a:xfrm>
              <a:off x="2626439" y="5693434"/>
              <a:ext cx="6463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800" b="1" dirty="0" smtClean="0">
                  <a:solidFill>
                    <a:srgbClr val="C00000"/>
                  </a:solidFill>
                  <a:latin typeface="+mj-lt"/>
                  <a:ea typeface="微軟正黑體" pitchFamily="34" charset="-120"/>
                </a:rPr>
                <a:t>68</a:t>
              </a:r>
              <a:r>
                <a:rPr lang="en-US" altLang="zh-TW" sz="1800" b="1" dirty="0" smtClean="0">
                  <a:solidFill>
                    <a:srgbClr val="C00000"/>
                  </a:solidFill>
                  <a:latin typeface="+mj-lt"/>
                  <a:ea typeface="微軟正黑體" pitchFamily="34" charset="-120"/>
                </a:rPr>
                <a:t>%</a:t>
              </a:r>
              <a:endParaRPr lang="zh-TW" altLang="en-US" sz="1800" b="1" dirty="0">
                <a:solidFill>
                  <a:srgbClr val="C00000"/>
                </a:solidFill>
                <a:latin typeface="+mj-lt"/>
              </a:endParaRPr>
            </a:p>
          </p:txBody>
        </p:sp>
      </p:grpSp>
      <p:pic>
        <p:nvPicPr>
          <p:cNvPr id="30" name="Shape 2266"/>
          <p:cNvPicPr preferRelativeResize="0"/>
          <p:nvPr/>
        </p:nvPicPr>
        <p:blipFill>
          <a:blip r:embed="rId11"/>
          <a:stretch>
            <a:fillRect/>
          </a:stretch>
        </p:blipFill>
        <p:spPr>
          <a:xfrm>
            <a:off x="4356" y="1267866"/>
            <a:ext cx="2567380" cy="2813896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矩形 30"/>
          <p:cNvSpPr/>
          <p:nvPr/>
        </p:nvSpPr>
        <p:spPr>
          <a:xfrm>
            <a:off x="1281404" y="1728044"/>
            <a:ext cx="7232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虛擬機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079529" y="2000246"/>
            <a:ext cx="86433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3500" lvl="0" defTabSz="457200">
              <a:buClr>
                <a:schemeClr val="dk1"/>
              </a:buClr>
              <a:buSzPct val="100000"/>
              <a:defRPr/>
            </a:pPr>
            <a:r>
              <a:rPr lang="zh-TW" altLang="en-US" sz="1200" b="1" dirty="0" smtClean="0">
                <a:solidFill>
                  <a:srgbClr val="FF0066"/>
                </a:solidFill>
                <a:latin typeface="微軟正黑體" pitchFamily="34" charset="-120"/>
                <a:ea typeface="微軟正黑體" pitchFamily="34" charset="-120"/>
              </a:rPr>
              <a:t>應用程式</a:t>
            </a:r>
            <a:endParaRPr lang="zh-TW" altLang="en-US" sz="1200" b="1" dirty="0">
              <a:solidFill>
                <a:srgbClr val="FF0066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1079529" y="2262248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b="1" dirty="0" smtClean="0">
                <a:solidFill>
                  <a:srgbClr val="FF0066"/>
                </a:solidFill>
                <a:latin typeface="微軟正黑體" pitchFamily="34" charset="-120"/>
                <a:ea typeface="微軟正黑體" pitchFamily="34" charset="-120"/>
              </a:rPr>
              <a:t>客體作業系統</a:t>
            </a:r>
            <a:endParaRPr lang="zh-TW" altLang="en-US" sz="1200" b="1" dirty="0">
              <a:solidFill>
                <a:srgbClr val="FF0066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1162654" y="2702563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虛擬機工作站</a:t>
            </a:r>
            <a:endParaRPr lang="zh-TW" alt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1162654" y="3012253"/>
            <a:ext cx="10102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KVM/ VFIO</a:t>
            </a:r>
            <a:endParaRPr lang="zh-TW" alt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1162654" y="3405256"/>
            <a:ext cx="9541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外接顯示卡</a:t>
            </a:r>
            <a:endParaRPr lang="zh-TW" alt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143220" y="2822253"/>
            <a:ext cx="9428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</a:rPr>
              <a:t>GPU </a:t>
            </a:r>
          </a:p>
          <a:p>
            <a:r>
              <a:rPr lang="en-US" sz="1000" dirty="0" smtClean="0">
                <a:solidFill>
                  <a:schemeClr val="bg1"/>
                </a:solidFill>
              </a:rPr>
              <a:t>Pass-through</a:t>
            </a:r>
            <a:endParaRPr lang="zh-TW" altLang="en-US" sz="1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1" name="Shape 2271"/>
          <p:cNvSpPr/>
          <p:nvPr/>
        </p:nvSpPr>
        <p:spPr>
          <a:xfrm>
            <a:off x="0" y="1571618"/>
            <a:ext cx="9144000" cy="30717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2" name="Shape 2272"/>
          <p:cNvSpPr/>
          <p:nvPr/>
        </p:nvSpPr>
        <p:spPr>
          <a:xfrm rot="10800000">
            <a:off x="6286638" y="1357270"/>
            <a:ext cx="1928700" cy="500100"/>
          </a:xfrm>
          <a:prstGeom prst="homePlate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3" name="Shape 2273"/>
          <p:cNvSpPr/>
          <p:nvPr/>
        </p:nvSpPr>
        <p:spPr>
          <a:xfrm rot="10800000">
            <a:off x="6215002" y="1357270"/>
            <a:ext cx="428700" cy="500100"/>
          </a:xfrm>
          <a:prstGeom prst="chevron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4" name="Shape 2274"/>
          <p:cNvSpPr/>
          <p:nvPr/>
        </p:nvSpPr>
        <p:spPr>
          <a:xfrm rot="10800000">
            <a:off x="8072400" y="1357270"/>
            <a:ext cx="1071600" cy="5001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Shape 2276"/>
          <p:cNvSpPr txBox="1"/>
          <p:nvPr/>
        </p:nvSpPr>
        <p:spPr>
          <a:xfrm>
            <a:off x="6500826" y="1428742"/>
            <a:ext cx="2007300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HDMI 本地輸出</a:t>
            </a:r>
          </a:p>
        </p:txBody>
      </p:sp>
      <p:sp>
        <p:nvSpPr>
          <p:cNvPr id="2277" name="Shape 2277"/>
          <p:cNvSpPr/>
          <p:nvPr/>
        </p:nvSpPr>
        <p:spPr>
          <a:xfrm>
            <a:off x="1000100" y="1357304"/>
            <a:ext cx="1857300" cy="500100"/>
          </a:xfrm>
          <a:prstGeom prst="homePlate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8" name="Shape 2278"/>
          <p:cNvSpPr/>
          <p:nvPr/>
        </p:nvSpPr>
        <p:spPr>
          <a:xfrm>
            <a:off x="2428860" y="1357304"/>
            <a:ext cx="428700" cy="500100"/>
          </a:xfrm>
          <a:prstGeom prst="chevron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9" name="Shape 2279"/>
          <p:cNvSpPr/>
          <p:nvPr/>
        </p:nvSpPr>
        <p:spPr>
          <a:xfrm>
            <a:off x="0" y="1357304"/>
            <a:ext cx="1071600" cy="5001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0" name="Shape 2280"/>
          <p:cNvSpPr txBox="1"/>
          <p:nvPr/>
        </p:nvSpPr>
        <p:spPr>
          <a:xfrm>
            <a:off x="785786" y="1428742"/>
            <a:ext cx="1723500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網頁遠端操作</a:t>
            </a:r>
          </a:p>
        </p:txBody>
      </p:sp>
      <p:sp>
        <p:nvSpPr>
          <p:cNvPr id="2281" name="Shape 2281"/>
          <p:cNvSpPr/>
          <p:nvPr/>
        </p:nvSpPr>
        <p:spPr>
          <a:xfrm>
            <a:off x="2786050" y="1357304"/>
            <a:ext cx="428700" cy="500100"/>
          </a:xfrm>
          <a:prstGeom prst="chevron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2" name="Shape 2282"/>
          <p:cNvSpPr/>
          <p:nvPr/>
        </p:nvSpPr>
        <p:spPr>
          <a:xfrm rot="10800000">
            <a:off x="5857812" y="1357270"/>
            <a:ext cx="428700" cy="500100"/>
          </a:xfrm>
          <a:prstGeom prst="chevron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3" name="Shape 2283"/>
          <p:cNvSpPr/>
          <p:nvPr/>
        </p:nvSpPr>
        <p:spPr>
          <a:xfrm>
            <a:off x="4370477" y="2141907"/>
            <a:ext cx="2145600" cy="2145600"/>
          </a:xfrm>
          <a:prstGeom prst="ellipse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Shape 2284"/>
          <p:cNvSpPr/>
          <p:nvPr/>
        </p:nvSpPr>
        <p:spPr>
          <a:xfrm>
            <a:off x="2642285" y="2154203"/>
            <a:ext cx="2145600" cy="2145600"/>
          </a:xfrm>
          <a:prstGeom prst="ellipse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85" name="Shape 2285"/>
          <p:cNvGrpSpPr/>
          <p:nvPr/>
        </p:nvGrpSpPr>
        <p:grpSpPr>
          <a:xfrm>
            <a:off x="3059832" y="3298573"/>
            <a:ext cx="1272837" cy="568884"/>
            <a:chOff x="3082706" y="3298573"/>
            <a:chExt cx="1272837" cy="568884"/>
          </a:xfrm>
        </p:grpSpPr>
        <p:pic>
          <p:nvPicPr>
            <p:cNvPr id="2286" name="Shape 228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82706" y="3302084"/>
              <a:ext cx="261069" cy="2636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87" name="Shape 228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408305" y="3324240"/>
              <a:ext cx="252222" cy="2466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88" name="Shape 228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725271" y="3298573"/>
              <a:ext cx="282885" cy="2856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89" name="Shape 2289" descr="http://www.mirrorlink.com/sites/default/files/pictures/realvnc-logo-rgb.pn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134416" y="3616265"/>
              <a:ext cx="217478" cy="2000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90" name="Shape 2290" descr="http://upload.wikimedia.org/wikipedia/commons/7/78/UltraVNC_Icon_green.png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450083" y="3622787"/>
              <a:ext cx="230943" cy="2302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91" name="Shape 2291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766088" y="3615973"/>
              <a:ext cx="232344" cy="2346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92" name="Shape 2292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4085818" y="3595095"/>
              <a:ext cx="269725" cy="27236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93" name="Shape 229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064844" y="3254888"/>
            <a:ext cx="787332" cy="721989"/>
          </a:xfrm>
          <a:prstGeom prst="rect">
            <a:avLst/>
          </a:prstGeom>
          <a:noFill/>
          <a:ln>
            <a:noFill/>
          </a:ln>
        </p:spPr>
      </p:pic>
      <p:sp>
        <p:nvSpPr>
          <p:cNvPr id="2294" name="Shape 2294"/>
          <p:cNvSpPr/>
          <p:nvPr/>
        </p:nvSpPr>
        <p:spPr>
          <a:xfrm>
            <a:off x="2915816" y="2571750"/>
            <a:ext cx="15048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-US" sz="1600" b="1" i="0" u="none" strike="noStrike" cap="none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網頁瀏覽器</a:t>
            </a:r>
            <a:r>
              <a:rPr lang="en-US" sz="1600" b="1" i="0" u="none" strike="noStrike" cap="none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、</a:t>
            </a:r>
          </a:p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-US" sz="1600" b="1" i="0" u="none" strike="noStrike" cap="none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遠端連線軟體</a:t>
            </a:r>
            <a:endParaRPr lang="en-US" sz="1600" b="1" i="0" u="none" strike="noStrike" cap="none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295" name="Shape 2295"/>
          <p:cNvSpPr/>
          <p:nvPr/>
        </p:nvSpPr>
        <p:spPr>
          <a:xfrm>
            <a:off x="4572000" y="2563039"/>
            <a:ext cx="16983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-US" sz="1600" b="1" i="0" u="none" strike="noStrike" cap="none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接上鍵盤、滑鼠直接使用</a:t>
            </a:r>
          </a:p>
        </p:txBody>
      </p:sp>
      <p:pic>
        <p:nvPicPr>
          <p:cNvPr id="2296" name="Shape 2296" descr="C:\Users\user\Desktop\20170928_Virtualization Station 直播\p13-1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7504" y="2283718"/>
            <a:ext cx="2815162" cy="1797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7" name="Shape 2297" descr="C:\Users\user\Desktop\20170928_Virtualization Station 直播\p13-2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300192" y="2499742"/>
            <a:ext cx="2541214" cy="139971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dirty="0" smtClean="0"/>
              <a:t>HDMI </a:t>
            </a:r>
            <a:r>
              <a:rPr lang="zh-TW" altLang="en-US" dirty="0" smtClean="0"/>
              <a:t>輸出，直接瀏覽網頁</a:t>
            </a:r>
            <a:endParaRPr kumimoji="1"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版面配置區 9" descr="影音小幫手.png"/>
          <p:cNvPicPr>
            <a:picLocks noChangeAspect="1"/>
          </p:cNvPicPr>
          <p:nvPr/>
        </p:nvPicPr>
        <p:blipFill>
          <a:blip r:embed="rId3"/>
          <a:srcRect l="44370" t="13131" r="11289" b="3072"/>
          <a:stretch>
            <a:fillRect/>
          </a:stretch>
        </p:blipFill>
        <p:spPr>
          <a:xfrm>
            <a:off x="2357422" y="-71456"/>
            <a:ext cx="6786610" cy="5265304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1463" name="Shape 1463"/>
          <p:cNvSpPr/>
          <p:nvPr/>
        </p:nvSpPr>
        <p:spPr>
          <a:xfrm>
            <a:off x="2357422" y="1500175"/>
            <a:ext cx="6786578" cy="19287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4" name="Shape 1464"/>
          <p:cNvSpPr txBox="1">
            <a:spLocks noGrp="1"/>
          </p:cNvSpPr>
          <p:nvPr>
            <p:ph type="ctrTitle"/>
          </p:nvPr>
        </p:nvSpPr>
        <p:spPr>
          <a:xfrm>
            <a:off x="2513698" y="1725913"/>
            <a:ext cx="5958000" cy="133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sz="5400">
                <a:latin typeface="Arial"/>
                <a:ea typeface="Arial"/>
                <a:cs typeface="Arial"/>
                <a:sym typeface="Arial"/>
              </a:rPr>
              <a:t>QVHelper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zh-TW" sz="3000"/>
              <a:t>影音小幫手</a:t>
            </a:r>
          </a:p>
        </p:txBody>
      </p:sp>
      <p:sp>
        <p:nvSpPr>
          <p:cNvPr id="16" name="Shape 209"/>
          <p:cNvSpPr/>
          <p:nvPr/>
        </p:nvSpPr>
        <p:spPr>
          <a:xfrm>
            <a:off x="2357422" y="3429006"/>
            <a:ext cx="6786578" cy="285752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5857884" y="3071816"/>
            <a:ext cx="1447544" cy="1381102"/>
            <a:chOff x="4773995" y="2428874"/>
            <a:chExt cx="2565688" cy="2447924"/>
          </a:xfrm>
        </p:grpSpPr>
        <p:pic>
          <p:nvPicPr>
            <p:cNvPr id="7" name="Shape 112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4773995" y="2428874"/>
              <a:ext cx="2565688" cy="24479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Shape 67"/>
            <p:cNvPicPr preferRelativeResize="0"/>
            <p:nvPr/>
          </p:nvPicPr>
          <p:blipFill>
            <a:blip r:embed="rId5"/>
            <a:stretch>
              <a:fillRect/>
            </a:stretch>
          </p:blipFill>
          <p:spPr>
            <a:xfrm rot="21350065">
              <a:off x="6273476" y="2642470"/>
              <a:ext cx="728264" cy="728262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xmlns="" val="175415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486"/>
          <p:cNvSpPr/>
          <p:nvPr/>
        </p:nvSpPr>
        <p:spPr>
          <a:xfrm>
            <a:off x="-71470" y="-428646"/>
            <a:ext cx="9215470" cy="200028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</a:schemeClr>
              </a:gs>
              <a:gs pos="45000">
                <a:schemeClr val="bg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13" name="Shape 2313"/>
          <p:cNvSpPr/>
          <p:nvPr/>
        </p:nvSpPr>
        <p:spPr>
          <a:xfrm>
            <a:off x="1744855" y="1920578"/>
            <a:ext cx="2428800" cy="500100"/>
          </a:xfrm>
          <a:prstGeom prst="roundRect">
            <a:avLst>
              <a:gd name="adj" fmla="val 10274"/>
            </a:avLst>
          </a:prstGeom>
          <a:solidFill>
            <a:srgbClr val="C0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4" name="Shape 2314"/>
          <p:cNvSpPr/>
          <p:nvPr/>
        </p:nvSpPr>
        <p:spPr>
          <a:xfrm>
            <a:off x="4640356" y="1920578"/>
            <a:ext cx="2428800" cy="500100"/>
          </a:xfrm>
          <a:prstGeom prst="roundRect">
            <a:avLst>
              <a:gd name="adj" fmla="val 10274"/>
            </a:avLst>
          </a:prstGeom>
          <a:solidFill>
            <a:srgbClr val="C0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5" name="Shape 2315"/>
          <p:cNvSpPr txBox="1"/>
          <p:nvPr/>
        </p:nvSpPr>
        <p:spPr>
          <a:xfrm>
            <a:off x="1604954" y="1920579"/>
            <a:ext cx="2530200" cy="459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9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lang="en-US" sz="2000" b="1" i="0" u="none" strike="noStrike" cap="none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佔用太多NAS效能</a:t>
            </a:r>
            <a:endParaRPr lang="en-US" sz="2000" b="1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316" name="Shape 2316"/>
          <p:cNvSpPr txBox="1"/>
          <p:nvPr/>
        </p:nvSpPr>
        <p:spPr>
          <a:xfrm>
            <a:off x="4504375" y="1920577"/>
            <a:ext cx="2530200" cy="459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9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lang="en-US" sz="2200" b="1" i="0" u="none" strike="noStrike" cap="none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影音播放卡卡</a:t>
            </a:r>
            <a:endParaRPr lang="en-US" sz="2200" b="1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2317" name="Shape 23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2144" y="2854108"/>
            <a:ext cx="2049675" cy="1281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8" name="Shape 2318" descr="螢幕快照 2017-10-16 上午7.08.07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48226" y="2676812"/>
            <a:ext cx="2225398" cy="13979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19" name="Shape 2319"/>
          <p:cNvGrpSpPr/>
          <p:nvPr/>
        </p:nvGrpSpPr>
        <p:grpSpPr>
          <a:xfrm>
            <a:off x="3814928" y="1634826"/>
            <a:ext cx="427680" cy="495900"/>
            <a:chOff x="857225" y="1214428"/>
            <a:chExt cx="427680" cy="495900"/>
          </a:xfrm>
        </p:grpSpPr>
        <p:sp>
          <p:nvSpPr>
            <p:cNvPr id="2320" name="Shape 2320"/>
            <p:cNvSpPr/>
            <p:nvPr/>
          </p:nvSpPr>
          <p:spPr>
            <a:xfrm>
              <a:off x="919505" y="1276709"/>
              <a:ext cx="365400" cy="365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" name="Shape 2321"/>
            <p:cNvSpPr txBox="1"/>
            <p:nvPr/>
          </p:nvSpPr>
          <p:spPr>
            <a:xfrm>
              <a:off x="857225" y="1214428"/>
              <a:ext cx="3618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342900" marR="0" lvl="0" indent="-368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ct val="100000"/>
                <a:buFont typeface="Arial"/>
                <a:buNone/>
              </a:pPr>
              <a:r>
                <a:rPr lang="en-US" sz="24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!</a:t>
              </a:r>
            </a:p>
          </p:txBody>
        </p:sp>
      </p:grpSp>
      <p:grpSp>
        <p:nvGrpSpPr>
          <p:cNvPr id="2322" name="Shape 2322"/>
          <p:cNvGrpSpPr/>
          <p:nvPr/>
        </p:nvGrpSpPr>
        <p:grpSpPr>
          <a:xfrm>
            <a:off x="6713403" y="1634826"/>
            <a:ext cx="427680" cy="495900"/>
            <a:chOff x="857225" y="1214428"/>
            <a:chExt cx="427680" cy="495900"/>
          </a:xfrm>
        </p:grpSpPr>
        <p:sp>
          <p:nvSpPr>
            <p:cNvPr id="2323" name="Shape 2323"/>
            <p:cNvSpPr/>
            <p:nvPr/>
          </p:nvSpPr>
          <p:spPr>
            <a:xfrm>
              <a:off x="919505" y="1276709"/>
              <a:ext cx="365400" cy="365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" name="Shape 2324"/>
            <p:cNvSpPr txBox="1"/>
            <p:nvPr/>
          </p:nvSpPr>
          <p:spPr>
            <a:xfrm>
              <a:off x="857225" y="1214428"/>
              <a:ext cx="3207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342900" marR="0" lvl="0" indent="-368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ct val="100000"/>
                <a:buFont typeface="Arial"/>
                <a:buNone/>
              </a:pPr>
              <a:r>
                <a:rPr lang="en-US" sz="24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!</a:t>
              </a:r>
            </a:p>
          </p:txBody>
        </p:sp>
      </p:grpSp>
      <p:pic>
        <p:nvPicPr>
          <p:cNvPr id="2325" name="Shape 2325"/>
          <p:cNvPicPr preferRelativeResize="0"/>
          <p:nvPr/>
        </p:nvPicPr>
        <p:blipFill rotWithShape="1">
          <a:blip r:embed="rId5">
            <a:alphaModFix amt="46000"/>
          </a:blip>
          <a:srcRect/>
          <a:stretch/>
        </p:blipFill>
        <p:spPr>
          <a:xfrm>
            <a:off x="4748226" y="2706396"/>
            <a:ext cx="2177141" cy="123328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hape 1482"/>
          <p:cNvSpPr txBox="1">
            <a:spLocks/>
          </p:cNvSpPr>
          <p:nvPr/>
        </p:nvSpPr>
        <p:spPr>
          <a:xfrm>
            <a:off x="285720" y="285734"/>
            <a:ext cx="8501122" cy="6554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icrosoft JhengHei"/>
              <a:buNone/>
              <a:tabLst/>
              <a:defRPr/>
            </a:pPr>
            <a:r>
              <a:rPr kumimoji="0" lang="zh-TW" sz="3600" b="1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過去...在NAS上播放影音檔案</a:t>
            </a:r>
            <a:endParaRPr kumimoji="0" lang="zh-TW" sz="3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1486"/>
          <p:cNvSpPr/>
          <p:nvPr/>
        </p:nvSpPr>
        <p:spPr>
          <a:xfrm>
            <a:off x="-71470" y="-428646"/>
            <a:ext cx="9215470" cy="200028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</a:schemeClr>
              </a:gs>
              <a:gs pos="45000">
                <a:schemeClr val="bg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86" name="Shape 1486"/>
          <p:cNvSpPr/>
          <p:nvPr/>
        </p:nvSpPr>
        <p:spPr>
          <a:xfrm>
            <a:off x="711472" y="1571618"/>
            <a:ext cx="5503602" cy="1785951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45000">
                <a:schemeClr val="accent3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" name="Shape 392"/>
          <p:cNvSpPr/>
          <p:nvPr/>
        </p:nvSpPr>
        <p:spPr>
          <a:xfrm>
            <a:off x="714348" y="1071551"/>
            <a:ext cx="5500726" cy="785819"/>
          </a:xfrm>
          <a:prstGeom prst="rect">
            <a:avLst/>
          </a:prstGeom>
          <a:solidFill>
            <a:srgbClr val="E5463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" name="Shape 1630" descr="話框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3286116" y="1928808"/>
            <a:ext cx="2571768" cy="1586486"/>
          </a:xfrm>
          <a:prstGeom prst="rect">
            <a:avLst/>
          </a:prstGeom>
          <a:noFill/>
          <a:ln>
            <a:noFill/>
          </a:ln>
        </p:spPr>
      </p:pic>
      <p:sp>
        <p:nvSpPr>
          <p:cNvPr id="1485" name="Shape 1485"/>
          <p:cNvSpPr/>
          <p:nvPr/>
        </p:nvSpPr>
        <p:spPr>
          <a:xfrm>
            <a:off x="3571868" y="2071684"/>
            <a:ext cx="1980900" cy="116266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OH NO!</a:t>
            </a:r>
            <a:r>
              <a:rPr lang="zh-TW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這樣不就無法看這部影片了嗎!?</a:t>
            </a:r>
          </a:p>
        </p:txBody>
      </p:sp>
      <p:sp>
        <p:nvSpPr>
          <p:cNvPr id="1491" name="Shape 149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zh-TW" sz="14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Microsoft JhengHei"/>
              </a:rPr>
              <a:t>影片格式無法支援</a:t>
            </a:r>
          </a:p>
        </p:txBody>
      </p:sp>
      <p:sp>
        <p:nvSpPr>
          <p:cNvPr id="1482" name="Shape 148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過去...在NAS上播放影音檔案</a:t>
            </a:r>
          </a:p>
        </p:txBody>
      </p:sp>
      <p:pic>
        <p:nvPicPr>
          <p:cNvPr id="1484" name="Shape 1484" descr="C:\Users\Han Tsai\Desktop\Cinema28直播發表會投影片\question.png"/>
          <p:cNvPicPr preferRelativeResize="0"/>
          <p:nvPr/>
        </p:nvPicPr>
        <p:blipFill rotWithShape="1">
          <a:blip r:embed="rId4">
            <a:alphaModFix/>
          </a:blip>
          <a:srcRect b="29116"/>
          <a:stretch/>
        </p:blipFill>
        <p:spPr>
          <a:xfrm>
            <a:off x="5786446" y="1000114"/>
            <a:ext cx="2357454" cy="4143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9" name="Shape 148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86936" y="2143122"/>
            <a:ext cx="856725" cy="10167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" name="群組 23"/>
          <p:cNvGrpSpPr/>
          <p:nvPr/>
        </p:nvGrpSpPr>
        <p:grpSpPr>
          <a:xfrm>
            <a:off x="1550491" y="2426068"/>
            <a:ext cx="857256" cy="645751"/>
            <a:chOff x="1643042" y="2506281"/>
            <a:chExt cx="1285884" cy="730290"/>
          </a:xfrm>
        </p:grpSpPr>
        <p:cxnSp>
          <p:nvCxnSpPr>
            <p:cNvPr id="14" name="直線接點 13"/>
            <p:cNvCxnSpPr/>
            <p:nvPr/>
          </p:nvCxnSpPr>
          <p:spPr>
            <a:xfrm>
              <a:off x="1643042" y="3234983"/>
              <a:ext cx="1285884" cy="1588"/>
            </a:xfrm>
            <a:prstGeom prst="line">
              <a:avLst/>
            </a:prstGeom>
            <a:ln w="28575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接點 14"/>
            <p:cNvCxnSpPr/>
            <p:nvPr/>
          </p:nvCxnSpPr>
          <p:spPr>
            <a:xfrm>
              <a:off x="1643042" y="3071819"/>
              <a:ext cx="1285884" cy="1588"/>
            </a:xfrm>
            <a:prstGeom prst="line">
              <a:avLst/>
            </a:prstGeom>
            <a:ln w="38100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接點 15"/>
            <p:cNvCxnSpPr/>
            <p:nvPr/>
          </p:nvCxnSpPr>
          <p:spPr>
            <a:xfrm>
              <a:off x="1643042" y="2913409"/>
              <a:ext cx="1285884" cy="1588"/>
            </a:xfrm>
            <a:prstGeom prst="line">
              <a:avLst/>
            </a:prstGeom>
            <a:ln w="76200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接點 16"/>
            <p:cNvCxnSpPr/>
            <p:nvPr/>
          </p:nvCxnSpPr>
          <p:spPr>
            <a:xfrm>
              <a:off x="1643042" y="2748652"/>
              <a:ext cx="1285884" cy="1588"/>
            </a:xfrm>
            <a:prstGeom prst="line">
              <a:avLst/>
            </a:prstGeom>
            <a:ln w="120650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/>
            <p:cNvCxnSpPr/>
            <p:nvPr/>
          </p:nvCxnSpPr>
          <p:spPr>
            <a:xfrm>
              <a:off x="1643042" y="2506281"/>
              <a:ext cx="1285884" cy="1588"/>
            </a:xfrm>
            <a:prstGeom prst="line">
              <a:avLst/>
            </a:prstGeom>
            <a:ln w="133350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圖片 24" descr="NA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863" y="3143254"/>
            <a:ext cx="2021398" cy="1549876"/>
          </a:xfrm>
          <a:prstGeom prst="rect">
            <a:avLst/>
          </a:prstGeom>
        </p:spPr>
      </p:pic>
      <p:sp>
        <p:nvSpPr>
          <p:cNvPr id="28" name="矩形 27"/>
          <p:cNvSpPr/>
          <p:nvPr/>
        </p:nvSpPr>
        <p:spPr>
          <a:xfrm>
            <a:off x="857224" y="1214428"/>
            <a:ext cx="51090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影片格式不支援，導致無法觀看影片</a:t>
            </a:r>
            <a:endParaRPr lang="zh-TW" altLang="en-US"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Shape 393"/>
          <p:cNvSpPr/>
          <p:nvPr/>
        </p:nvSpPr>
        <p:spPr>
          <a:xfrm rot="10800000">
            <a:off x="2643174" y="1785932"/>
            <a:ext cx="332790" cy="286888"/>
          </a:xfrm>
          <a:prstGeom prst="triangle">
            <a:avLst>
              <a:gd name="adj" fmla="val 50000"/>
            </a:avLst>
          </a:prstGeom>
          <a:solidFill>
            <a:srgbClr val="E5463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076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1486"/>
          <p:cNvSpPr/>
          <p:nvPr/>
        </p:nvSpPr>
        <p:spPr>
          <a:xfrm>
            <a:off x="-71470" y="-428646"/>
            <a:ext cx="9215470" cy="200028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</a:schemeClr>
              </a:gs>
              <a:gs pos="45000">
                <a:schemeClr val="bg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" name="Shape 962"/>
          <p:cNvSpPr/>
          <p:nvPr/>
        </p:nvSpPr>
        <p:spPr>
          <a:xfrm>
            <a:off x="1549314" y="2285998"/>
            <a:ext cx="434318" cy="61512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  <a:alpha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962"/>
          <p:cNvSpPr/>
          <p:nvPr/>
        </p:nvSpPr>
        <p:spPr>
          <a:xfrm>
            <a:off x="1428728" y="2428874"/>
            <a:ext cx="434318" cy="61512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圖片 12" descr="螢幕+手機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64" y="2357436"/>
            <a:ext cx="3866774" cy="2951194"/>
          </a:xfrm>
          <a:prstGeom prst="rect">
            <a:avLst/>
          </a:prstGeom>
        </p:spPr>
      </p:pic>
      <p:grpSp>
        <p:nvGrpSpPr>
          <p:cNvPr id="23" name="Shape 263"/>
          <p:cNvGrpSpPr/>
          <p:nvPr/>
        </p:nvGrpSpPr>
        <p:grpSpPr>
          <a:xfrm>
            <a:off x="3357554" y="2357436"/>
            <a:ext cx="2571768" cy="451045"/>
            <a:chOff x="-6049202" y="6727746"/>
            <a:chExt cx="4857542" cy="929801"/>
          </a:xfrm>
          <a:solidFill>
            <a:srgbClr val="005A9E"/>
          </a:solidFill>
        </p:grpSpPr>
        <p:sp>
          <p:nvSpPr>
            <p:cNvPr id="24" name="Shape 264"/>
            <p:cNvSpPr/>
            <p:nvPr/>
          </p:nvSpPr>
          <p:spPr>
            <a:xfrm>
              <a:off x="-6049202" y="6727746"/>
              <a:ext cx="4790576" cy="792088"/>
            </a:xfrm>
            <a:prstGeom prst="chevron">
              <a:avLst>
                <a:gd name="adj" fmla="val 33915"/>
              </a:avLst>
            </a:prstGeom>
            <a:solidFill>
              <a:srgbClr val="0097CC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265"/>
            <p:cNvSpPr/>
            <p:nvPr/>
          </p:nvSpPr>
          <p:spPr>
            <a:xfrm>
              <a:off x="-2413298" y="7255210"/>
              <a:ext cx="1221638" cy="40233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92694" y="120000"/>
                  </a:lnTo>
                  <a:lnTo>
                    <a:pt x="0" y="115636"/>
                  </a:lnTo>
                </a:path>
              </a:pathLst>
            </a:custGeom>
            <a:noFill/>
            <a:ln w="25400" cap="flat" cmpd="sng">
              <a:solidFill>
                <a:srgbClr val="5DD5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0" name="圖片 19" descr="資料夾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7356" y="2661339"/>
            <a:ext cx="970074" cy="720636"/>
          </a:xfrm>
          <a:prstGeom prst="rect">
            <a:avLst/>
          </a:prstGeom>
        </p:spPr>
      </p:pic>
      <p:pic>
        <p:nvPicPr>
          <p:cNvPr id="1502" name="Shape 150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85984" y="2428874"/>
            <a:ext cx="772000" cy="771995"/>
          </a:xfrm>
          <a:prstGeom prst="rect">
            <a:avLst/>
          </a:prstGeom>
          <a:noFill/>
          <a:ln>
            <a:noFill/>
          </a:ln>
        </p:spPr>
      </p:pic>
      <p:sp>
        <p:nvSpPr>
          <p:cNvPr id="1503" name="Shape 1503"/>
          <p:cNvSpPr txBox="1"/>
          <p:nvPr/>
        </p:nvSpPr>
        <p:spPr>
          <a:xfrm>
            <a:off x="148825" y="1034950"/>
            <a:ext cx="8670900" cy="1070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457200" lvl="0" indent="-228600" rtl="0">
              <a:spcBef>
                <a:spcPts val="0"/>
              </a:spcBef>
              <a:buClr>
                <a:srgbClr val="262626"/>
              </a:buClr>
              <a:buSzPct val="100000"/>
              <a:buFont typeface="Microsoft JhengHei"/>
              <a:buChar char="•"/>
            </a:pPr>
            <a:r>
              <a:rPr lang="zh-TW" sz="2000" b="1" u="sng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6"/>
              </a:rPr>
              <a:t>QVHelper</a:t>
            </a:r>
            <a:r>
              <a:rPr lang="zh-TW" sz="2000" b="1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是一款客戶端應用工具，讓使用者可將 NAS 中的影音檔案串流至 VLC 播放器上播放，輕鬆享受絕佳視聽饗宴。</a:t>
            </a:r>
          </a:p>
        </p:txBody>
      </p:sp>
      <p:sp>
        <p:nvSpPr>
          <p:cNvPr id="1504" name="Shape 1504"/>
          <p:cNvSpPr txBox="1"/>
          <p:nvPr/>
        </p:nvSpPr>
        <p:spPr>
          <a:xfrm>
            <a:off x="6286512" y="1643056"/>
            <a:ext cx="3306000" cy="124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000" b="1" dirty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*  需搭配Video Station 5.1.3 或以上版本</a:t>
            </a:r>
          </a:p>
          <a:p>
            <a:pPr lvl="0"/>
            <a:r>
              <a:rPr lang="zh-TW" sz="1000" b="1" dirty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*  </a:t>
            </a:r>
            <a:r>
              <a:rPr lang="zh-TW" altLang="en-US" sz="10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需搭配</a:t>
            </a:r>
            <a:r>
              <a:rPr lang="zh-TW" sz="1000" b="1" dirty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Photo Station 5.6.0或以上版本</a:t>
            </a:r>
          </a:p>
          <a:p>
            <a:pPr lvl="0" rtl="0">
              <a:spcBef>
                <a:spcPts val="0"/>
              </a:spcBef>
              <a:buNone/>
            </a:pPr>
            <a:r>
              <a:rPr lang="zh-TW" sz="1000" b="1" dirty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*  File Station 需QTS 4.3.4版本</a:t>
            </a:r>
          </a:p>
        </p:txBody>
      </p:sp>
      <p:sp>
        <p:nvSpPr>
          <p:cNvPr id="1505" name="Shape 15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zh-TW" dirty="0">
                <a:latin typeface="+mj-lt"/>
                <a:ea typeface="微軟正黑體" pitchFamily="34" charset="-120"/>
              </a:rPr>
              <a:t>QVHelper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影音小幫手</a:t>
            </a:r>
          </a:p>
        </p:txBody>
      </p:sp>
      <p:sp>
        <p:nvSpPr>
          <p:cNvPr id="1506" name="Shape 1506"/>
          <p:cNvSpPr txBox="1"/>
          <p:nvPr/>
        </p:nvSpPr>
        <p:spPr>
          <a:xfrm>
            <a:off x="4143372" y="2357436"/>
            <a:ext cx="1349100" cy="256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VLC 播放器</a:t>
            </a:r>
          </a:p>
        </p:txBody>
      </p:sp>
      <p:sp>
        <p:nvSpPr>
          <p:cNvPr id="22" name="Shape 882"/>
          <p:cNvSpPr/>
          <p:nvPr/>
        </p:nvSpPr>
        <p:spPr>
          <a:xfrm flipH="1">
            <a:off x="6013329" y="2071684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Shape 962"/>
          <p:cNvSpPr/>
          <p:nvPr/>
        </p:nvSpPr>
        <p:spPr>
          <a:xfrm>
            <a:off x="5121214" y="2857502"/>
            <a:ext cx="583734" cy="8267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  <a:alpha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962"/>
          <p:cNvSpPr/>
          <p:nvPr/>
        </p:nvSpPr>
        <p:spPr>
          <a:xfrm>
            <a:off x="5000628" y="3000378"/>
            <a:ext cx="583734" cy="8267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圖片 20" descr="資料夾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6248" y="3286130"/>
            <a:ext cx="1031430" cy="766216"/>
          </a:xfrm>
          <a:prstGeom prst="rect">
            <a:avLst/>
          </a:prstGeom>
        </p:spPr>
      </p:pic>
      <p:pic>
        <p:nvPicPr>
          <p:cNvPr id="30" name="圖片 29" descr="NAS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472" y="3214692"/>
            <a:ext cx="1465902" cy="1123958"/>
          </a:xfrm>
          <a:prstGeom prst="rect">
            <a:avLst/>
          </a:prstGeom>
        </p:spPr>
      </p:pic>
      <p:sp>
        <p:nvSpPr>
          <p:cNvPr id="34" name="向右箭號 33"/>
          <p:cNvSpPr/>
          <p:nvPr/>
        </p:nvSpPr>
        <p:spPr>
          <a:xfrm>
            <a:off x="2143108" y="3643320"/>
            <a:ext cx="1071570" cy="357190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1504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" name="Shape 1556"/>
          <p:cNvSpPr/>
          <p:nvPr/>
        </p:nvSpPr>
        <p:spPr>
          <a:xfrm>
            <a:off x="2384800" y="-49850"/>
            <a:ext cx="6759300" cy="529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7" name="Shape 1557"/>
          <p:cNvSpPr/>
          <p:nvPr/>
        </p:nvSpPr>
        <p:spPr>
          <a:xfrm>
            <a:off x="2384800" y="-54000"/>
            <a:ext cx="6759300" cy="5293200"/>
          </a:xfrm>
          <a:prstGeom prst="rect">
            <a:avLst/>
          </a:prstGeom>
          <a:blipFill rotWithShape="1">
            <a:blip r:embed="rId3">
              <a:alphaModFix amt="64000"/>
            </a:blip>
            <a:stretch>
              <a:fillRect/>
            </a:stretch>
          </a:blip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8" name="Shape 1558"/>
          <p:cNvSpPr/>
          <p:nvPr/>
        </p:nvSpPr>
        <p:spPr>
          <a:xfrm>
            <a:off x="2384800" y="1500175"/>
            <a:ext cx="6759300" cy="19287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9" name="Shape 1559"/>
          <p:cNvSpPr txBox="1">
            <a:spLocks noGrp="1"/>
          </p:cNvSpPr>
          <p:nvPr>
            <p:ph type="ctrTitle"/>
          </p:nvPr>
        </p:nvSpPr>
        <p:spPr>
          <a:xfrm>
            <a:off x="2500298" y="1598613"/>
            <a:ext cx="5958000" cy="133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5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54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Qboost </a:t>
            </a:r>
            <a:r>
              <a:rPr lang="zh-TW" sz="5400" b="0" i="0" u="none" strike="noStrike" cap="none" dirty="0">
                <a:solidFill>
                  <a:srgbClr val="002060"/>
                </a:solidFill>
              </a:rPr>
              <a:t>一鍵加速</a:t>
            </a:r>
          </a:p>
        </p:txBody>
      </p:sp>
      <p:sp>
        <p:nvSpPr>
          <p:cNvPr id="1560" name="Shape 1560"/>
          <p:cNvSpPr txBox="1"/>
          <p:nvPr/>
        </p:nvSpPr>
        <p:spPr>
          <a:xfrm>
            <a:off x="2500298" y="2691472"/>
            <a:ext cx="6643702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44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zh-TW" sz="2800" b="1" i="0" u="none" strike="noStrike" cap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提升 NAS 系統效能</a:t>
            </a:r>
          </a:p>
        </p:txBody>
      </p:sp>
      <p:pic>
        <p:nvPicPr>
          <p:cNvPr id="1561" name="Shape 1561" descr="A_h_1_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14942" y="2214560"/>
            <a:ext cx="4113625" cy="4113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59700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71101直播QTS4.3.4_ARM(ZH)母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2039</TotalTime>
  <Words>2642</Words>
  <Application>Microsoft Office PowerPoint</Application>
  <PresentationFormat>如螢幕大小 (16:9)</PresentationFormat>
  <Paragraphs>934</Paragraphs>
  <Slides>109</Slides>
  <Notes>107</Notes>
  <HiddenSlides>1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109</vt:i4>
      </vt:variant>
    </vt:vector>
  </HeadingPairs>
  <TitlesOfParts>
    <vt:vector size="119" baseType="lpstr">
      <vt:lpstr>Arial</vt:lpstr>
      <vt:lpstr>新細明體</vt:lpstr>
      <vt:lpstr>Microsoft JhengHei</vt:lpstr>
      <vt:lpstr>Verdana</vt:lpstr>
      <vt:lpstr>Noto Sans Symbols</vt:lpstr>
      <vt:lpstr>Calibri</vt:lpstr>
      <vt:lpstr>Wingdings</vt:lpstr>
      <vt:lpstr>Arial Black</vt:lpstr>
      <vt:lpstr>Nunito</vt:lpstr>
      <vt:lpstr>20171101直播QTS4.3.4_ARM(ZH)母版</vt:lpstr>
      <vt:lpstr>投影片 1</vt:lpstr>
      <vt:lpstr>投影片 2</vt:lpstr>
      <vt:lpstr>基本儲存架構 效能與穩定性決定一切!</vt:lpstr>
      <vt:lpstr>為什麼我們決定不使用Btrfs檔案系統 ?</vt:lpstr>
      <vt:lpstr>EXT4 v.s. Btrfs</vt:lpstr>
      <vt:lpstr>對手自家EXT4 v.s. Btrfs</vt:lpstr>
      <vt:lpstr>可管理與預期的快照空間</vt:lpstr>
      <vt:lpstr>進階儲存與快照保護 重大進化 更加安全</vt:lpstr>
      <vt:lpstr>投影片 9</vt:lpstr>
      <vt:lpstr>為什麼我們不選擇客製版的BTRFS</vt:lpstr>
      <vt:lpstr>為什麼快照技術那麼重要</vt:lpstr>
      <vt:lpstr>完整的快照保護方案</vt:lpstr>
      <vt:lpstr>1GB 記憶體的NAS 也可以使用快照了</vt:lpstr>
      <vt:lpstr>“磁碟區外”的快照保存架構</vt:lpstr>
      <vt:lpstr>啟用最小快照保證空間</vt:lpstr>
      <vt:lpstr>一眼即可掌握快照保護狀況與空間運用</vt:lpstr>
      <vt:lpstr>管理大量的快照輕而易舉</vt:lpstr>
      <vt:lpstr>支援遠端快照備份</vt:lpstr>
      <vt:lpstr>更具彈性的快照備份計畫</vt:lpstr>
      <vt:lpstr>在備份端NAS直接瀏覽快照保險庫的檔案</vt:lpstr>
      <vt:lpstr>投影片 21</vt:lpstr>
      <vt:lpstr>投影片 22</vt:lpstr>
      <vt:lpstr>自動分層兼具高效能與大容量</vt:lpstr>
      <vt:lpstr>Qtier 2.0™ 就是取代 SSD 快取</vt:lpstr>
      <vt:lpstr>Qtier 2.0 智能感知，效能更強</vt:lpstr>
      <vt:lpstr>Tiering On Demand (選擇資料夾做自動分層)</vt:lpstr>
      <vt:lpstr>可不停機直接升級至 Qtier 儲存池</vt:lpstr>
      <vt:lpstr>將SSD快取轉換成Qtier以立即提升效益</vt:lpstr>
      <vt:lpstr>有效發揮SSD高速儲存效能</vt:lpstr>
      <vt:lpstr> QNAP 領先的混合儲存技術</vt:lpstr>
      <vt:lpstr>Storage &amp; Snapshot </vt:lpstr>
      <vt:lpstr>RAID 保護隨儲存容量上升而減少</vt:lpstr>
      <vt:lpstr>RAID 50 &amp; 60 強化資料保護</vt:lpstr>
      <vt:lpstr>RAID 50 &amp; 60 提升SSD隨機寫入效能</vt:lpstr>
      <vt:lpstr>QNAP RAID 組態間的選擇</vt:lpstr>
      <vt:lpstr>Qtier 也可以搭配 RAID 50/60</vt:lpstr>
      <vt:lpstr>Demo : 以 RAID 50/60  搭配Qtier 建立儲存空間</vt:lpstr>
      <vt:lpstr>投影片 38</vt:lpstr>
      <vt:lpstr>支援 iSCSI 目標端&amp;啟動器-雙模式</vt:lpstr>
      <vt:lpstr>使用 iSCSI 啟動器掛載各家儲存設備</vt:lpstr>
      <vt:lpstr>區塊層級 vs 檔案層級 iSCSI LUN</vt:lpstr>
      <vt:lpstr>iSCSI VJBOD 取代 JBOD</vt:lpstr>
      <vt:lpstr>輕鬆建構超大容量儲存空間</vt:lpstr>
      <vt:lpstr>Hybrid Backup Sync 完善的資料備份及備援解決方案</vt:lpstr>
      <vt:lpstr>單一入口實現資料的備份及備援</vt:lpstr>
      <vt:lpstr>備份 – 混合雲整合方案</vt:lpstr>
      <vt:lpstr>備份 – 三大要素完成聰明備份</vt:lpstr>
      <vt:lpstr>多重版本備份</vt:lpstr>
      <vt:lpstr>10GbE 企業級災難復原解決方案</vt:lpstr>
      <vt:lpstr>Demo: 10GbE 的高效能備份體驗</vt:lpstr>
      <vt:lpstr>雲端安全及資料減量</vt:lpstr>
      <vt:lpstr>同步 – 即時隨地資料存取</vt:lpstr>
      <vt:lpstr>彈性設定讓您靈活運用雲端服務</vt:lpstr>
      <vt:lpstr>完整的資料保護方案</vt:lpstr>
      <vt:lpstr>獲得更多資訊</vt:lpstr>
      <vt:lpstr>File Station  檔案管理  一次到位</vt:lpstr>
      <vt:lpstr>辦公室工作者的煩惱</vt:lpstr>
      <vt:lpstr>儲存、檢索、數位化、歸檔，一次搞定</vt:lpstr>
      <vt:lpstr>如何同時管理多個空間與裝置 ?</vt:lpstr>
      <vt:lpstr>File Station 所有檔案 一覽無遺</vt:lpstr>
      <vt:lpstr>File Station 所有檔案 一覽無遺</vt:lpstr>
      <vt:lpstr>重要檔案遺失該怎麼辦？</vt:lpstr>
      <vt:lpstr>一鍵快照 輕鬆復原</vt:lpstr>
      <vt:lpstr>如何有效率地整理資料</vt:lpstr>
      <vt:lpstr>NAS 也能直接存取手機檔案</vt:lpstr>
      <vt:lpstr>OCR 檔案輕鬆數位化</vt:lpstr>
      <vt:lpstr>OCR 檔案輕鬆數位化</vt:lpstr>
      <vt:lpstr>Demo</vt:lpstr>
      <vt:lpstr>搜尋、歸檔的小幫手</vt:lpstr>
      <vt:lpstr>QNAP 翻倍你的工作效率</vt:lpstr>
      <vt:lpstr>支援獨立顯示卡</vt:lpstr>
      <vt:lpstr>獨立顯示卡與QTS作業系統完美整合 </vt:lpstr>
      <vt:lpstr>客製化指派顯示卡資源  </vt:lpstr>
      <vt:lpstr>TS-X77</vt:lpstr>
      <vt:lpstr>HW 分配流程</vt:lpstr>
      <vt:lpstr>HD Station</vt:lpstr>
      <vt:lpstr>HD Station 架構</vt:lpstr>
      <vt:lpstr>豐富的套件</vt:lpstr>
      <vt:lpstr>QNAP NAS 與家庭娛樂系統</vt:lpstr>
      <vt:lpstr>轉檔效率大車拚 QNAP vs S牌</vt:lpstr>
      <vt:lpstr>Linux Station</vt:lpstr>
      <vt:lpstr>重點特色</vt:lpstr>
      <vt:lpstr>重點特色</vt:lpstr>
      <vt:lpstr>QTS 與 Linux 系統的資源與應用雙享受</vt:lpstr>
      <vt:lpstr>主題特色</vt:lpstr>
      <vt:lpstr>利用外接顯示卡資源讓應用更快速!</vt:lpstr>
      <vt:lpstr>主題特色</vt:lpstr>
      <vt:lpstr>享有多種多媒體應用</vt:lpstr>
      <vt:lpstr>影音轉檔效率大提升</vt:lpstr>
      <vt:lpstr>虛擬機工作站</vt:lpstr>
      <vt:lpstr>在 NAS 運行虛擬機</vt:lpstr>
      <vt:lpstr>連結 GPU，簡單三步驟</vt:lpstr>
      <vt:lpstr>GPU 提升圖形處理能力</vt:lpstr>
      <vt:lpstr>HDMI 輸出，直接瀏覽網頁</vt:lpstr>
      <vt:lpstr>QVHelper 影音小幫手</vt:lpstr>
      <vt:lpstr>投影片 96</vt:lpstr>
      <vt:lpstr>過去...在NAS上播放影音檔案</vt:lpstr>
      <vt:lpstr>QVHelper影音小幫手</vt:lpstr>
      <vt:lpstr>Qboost 一鍵加速</vt:lpstr>
      <vt:lpstr>投影片 100</vt:lpstr>
      <vt:lpstr>Qboost</vt:lpstr>
      <vt:lpstr>投影片 102</vt:lpstr>
      <vt:lpstr>投影片 103</vt:lpstr>
      <vt:lpstr>投影片 104</vt:lpstr>
      <vt:lpstr>投影片 105</vt:lpstr>
      <vt:lpstr>投影片 106</vt:lpstr>
      <vt:lpstr>三大解決方案</vt:lpstr>
      <vt:lpstr>許多既有機種也享 QTS 4.3.4 升級</vt:lpstr>
      <vt:lpstr>投影片 109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Coco Chiang</dc:creator>
  <cp:lastModifiedBy>Coco Chiang</cp:lastModifiedBy>
  <cp:revision>168</cp:revision>
  <dcterms:modified xsi:type="dcterms:W3CDTF">2017-11-27T01:47:53Z</dcterms:modified>
</cp:coreProperties>
</file>