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05.xml" ContentType="application/vnd.openxmlformats-officedocument.presentationml.notes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96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74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68.xml" ContentType="application/vnd.openxmlformats-officedocument.presentationml.notesSlide+xml"/>
  <Override PartName="/ppt/notesSlides/notesSlide79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57.xml" ContentType="application/vnd.openxmlformats-officedocument.presentationml.notesSlide+xml"/>
  <Override PartName="/ppt/notesSlides/notesSlide102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93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82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ppt/notesSlides/notesSlide107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69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98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103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83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90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0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99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104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95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100.xml" ContentType="application/vnd.openxmlformats-officedocument.presentationml.notesSlid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91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0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101.xml" ContentType="application/vnd.openxmlformats-officedocument.presentationml.notesSlide+xml"/>
  <Override PartName="/ppt/slides/slide32.xml" ContentType="application/vnd.openxmlformats-officedocument.presentationml.slide+xml"/>
  <Default Extension="fntdata" ContentType="application/x-fontdata"/>
  <Override PartName="/ppt/notesSlides/notesSlide34.xml" ContentType="application/vnd.openxmlformats-officedocument.presentationml.notesSlide+xml"/>
  <Override PartName="/ppt/notesSlides/notesSlide81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12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notesSlides/notesSlide106.xml" ContentType="application/vnd.openxmlformats-officedocument.presentationml.notesSl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97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notesSlides/notesSlide39.xml" ContentType="application/vnd.openxmlformats-officedocument.presentationml.notesSlide+xml"/>
  <Override PartName="/ppt/notesSlides/notesSlide8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78" r:id="rId1"/>
  </p:sldMasterIdLst>
  <p:notesMasterIdLst>
    <p:notesMasterId r:id="rId111"/>
  </p:notesMasterIdLst>
  <p:sldIdLst>
    <p:sldId id="256" r:id="rId2"/>
    <p:sldId id="257" r:id="rId3"/>
    <p:sldId id="258" r:id="rId4"/>
    <p:sldId id="259" r:id="rId5"/>
    <p:sldId id="360" r:id="rId6"/>
    <p:sldId id="361" r:id="rId7"/>
    <p:sldId id="261" r:id="rId8"/>
    <p:sldId id="262" r:id="rId9"/>
    <p:sldId id="263" r:id="rId10"/>
    <p:sldId id="264" r:id="rId11"/>
    <p:sldId id="268" r:id="rId12"/>
    <p:sldId id="421" r:id="rId13"/>
    <p:sldId id="362" r:id="rId14"/>
    <p:sldId id="270" r:id="rId15"/>
    <p:sldId id="271" r:id="rId16"/>
    <p:sldId id="272" r:id="rId17"/>
    <p:sldId id="273" r:id="rId18"/>
    <p:sldId id="274" r:id="rId19"/>
    <p:sldId id="420" r:id="rId20"/>
    <p:sldId id="419" r:id="rId21"/>
    <p:sldId id="364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365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66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69" r:id="rId60"/>
    <p:sldId id="314" r:id="rId61"/>
    <p:sldId id="315" r:id="rId62"/>
    <p:sldId id="370" r:id="rId63"/>
    <p:sldId id="371" r:id="rId64"/>
    <p:sldId id="356" r:id="rId65"/>
    <p:sldId id="372" r:id="rId66"/>
    <p:sldId id="373" r:id="rId67"/>
    <p:sldId id="324" r:id="rId68"/>
    <p:sldId id="325" r:id="rId69"/>
    <p:sldId id="357" r:id="rId70"/>
    <p:sldId id="418" r:id="rId71"/>
    <p:sldId id="328" r:id="rId72"/>
    <p:sldId id="374" r:id="rId73"/>
    <p:sldId id="375" r:id="rId74"/>
    <p:sldId id="376" r:id="rId75"/>
    <p:sldId id="378" r:id="rId76"/>
    <p:sldId id="377" r:id="rId77"/>
    <p:sldId id="379" r:id="rId78"/>
    <p:sldId id="380" r:id="rId79"/>
    <p:sldId id="381" r:id="rId80"/>
    <p:sldId id="382" r:id="rId81"/>
    <p:sldId id="385" r:id="rId82"/>
    <p:sldId id="386" r:id="rId83"/>
    <p:sldId id="387" r:id="rId84"/>
    <p:sldId id="388" r:id="rId85"/>
    <p:sldId id="389" r:id="rId86"/>
    <p:sldId id="390" r:id="rId87"/>
    <p:sldId id="391" r:id="rId88"/>
    <p:sldId id="392" r:id="rId89"/>
    <p:sldId id="383" r:id="rId90"/>
    <p:sldId id="393" r:id="rId91"/>
    <p:sldId id="394" r:id="rId92"/>
    <p:sldId id="395" r:id="rId93"/>
    <p:sldId id="396" r:id="rId94"/>
    <p:sldId id="397" r:id="rId95"/>
    <p:sldId id="332" r:id="rId96"/>
    <p:sldId id="398" r:id="rId97"/>
    <p:sldId id="333" r:id="rId98"/>
    <p:sldId id="334" r:id="rId99"/>
    <p:sldId id="336" r:id="rId100"/>
    <p:sldId id="337" r:id="rId101"/>
    <p:sldId id="338" r:id="rId102"/>
    <p:sldId id="339" r:id="rId103"/>
    <p:sldId id="340" r:id="rId104"/>
    <p:sldId id="341" r:id="rId105"/>
    <p:sldId id="417" r:id="rId106"/>
    <p:sldId id="347" r:id="rId107"/>
    <p:sldId id="343" r:id="rId108"/>
    <p:sldId id="349" r:id="rId109"/>
    <p:sldId id="359" r:id="rId110"/>
  </p:sldIdLst>
  <p:sldSz cx="9144000" cy="5143500" type="screen16x9"/>
  <p:notesSz cx="6858000" cy="9144000"/>
  <p:embeddedFontLst>
    <p:embeddedFont>
      <p:font typeface="微軟正黑體" pitchFamily="34" charset="-120"/>
      <p:regular r:id="rId112"/>
      <p:bold r:id="rId113"/>
    </p:embeddedFont>
    <p:embeddedFont>
      <p:font typeface="Verdana" pitchFamily="34" charset="0"/>
      <p:regular r:id="rId114"/>
      <p:bold r:id="rId115"/>
      <p:italic r:id="rId116"/>
      <p:boldItalic r:id="rId117"/>
    </p:embeddedFont>
    <p:embeddedFont>
      <p:font typeface="Calibri" pitchFamily="34" charset="0"/>
      <p:regular r:id="rId118"/>
      <p:bold r:id="rId119"/>
      <p:italic r:id="rId120"/>
      <p:boldItalic r:id="rId121"/>
    </p:embeddedFont>
    <p:embeddedFont>
      <p:font typeface="Arial Black" pitchFamily="34" charset="0"/>
      <p:bold r:id="rId122"/>
      <p:italic r:id="rId1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F497D"/>
    <a:srgbClr val="FF7D11"/>
    <a:srgbClr val="FF2F92"/>
    <a:srgbClr val="EBF1D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78BCBD60-8EB3-40E6-B09F-1EF0DB5B8264}">
  <a:tblStyle styleId="{78BCBD60-8EB3-40E6-B09F-1EF0DB5B8264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C6754BA-B287-4F2F-87AF-41F6F3A3FC55}" styleName="Table_1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FDEEE8"/>
          </a:solidFill>
        </a:fill>
      </a:tcStyle>
    </a:wholeTbl>
    <a:band1H>
      <a:tcTxStyle/>
      <a:tcStyle>
        <a:tcBdr/>
        <a:fill>
          <a:solidFill>
            <a:srgbClr val="FCDCCE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CDCCE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F79646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F7964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F79646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18F98529-A8C5-4725-9AA7-CC1AE307ECDA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EE0CD506-191F-4E8F-96BD-440E9E6540AB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A692163-AF07-41C0-BEF1-7B07D2561828}" styleName="Table_4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E88F120-E766-4C61-947B-F9976BF0F82D}" styleName="Table_5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F81BD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F81BD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F81BD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908" autoAdjust="0"/>
    <p:restoredTop sz="93107" autoAdjust="0"/>
  </p:normalViewPr>
  <p:slideViewPr>
    <p:cSldViewPr>
      <p:cViewPr>
        <p:scale>
          <a:sx n="130" d="100"/>
          <a:sy n="130" d="100"/>
        </p:scale>
        <p:origin x="-1050" y="-56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6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1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font" Target="fonts/font12.fntdata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font" Target="fonts/font2.fntdata"/><Relationship Id="rId118" Type="http://schemas.openxmlformats.org/officeDocument/2006/relationships/font" Target="fonts/font7.fntdata"/><Relationship Id="rId12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font" Target="fonts/font5.fntdata"/><Relationship Id="rId124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font" Target="fonts/font3.fntdata"/><Relationship Id="rId119" Type="http://schemas.openxmlformats.org/officeDocument/2006/relationships/font" Target="fonts/font8.fntdata"/><Relationship Id="rId12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9.fntdata"/><Relationship Id="rId125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font" Target="fonts/font4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1pPr>
            <a:lvl2pPr marL="0" marR="0" lvl="1" indent="2286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2pPr>
            <a:lvl3pPr marL="0" marR="0" lvl="2" indent="4572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3pPr>
            <a:lvl4pPr marL="0" marR="0" lvl="3" indent="6858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4pPr>
            <a:lvl5pPr marL="0" marR="0" lvl="4" indent="9144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5pPr>
            <a:lvl6pPr marL="0" marR="0" lvl="5" indent="11430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6pPr>
            <a:lvl7pPr marL="0" marR="0" lvl="6" indent="1371600" algn="l" rtl="0">
              <a:spcBef>
                <a:spcPts val="0"/>
              </a:spcBef>
              <a:buChar char="●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7pPr>
            <a:lvl8pPr marL="0" marR="0" lvl="7" indent="1600200" algn="l" rtl="0">
              <a:spcBef>
                <a:spcPts val="0"/>
              </a:spcBef>
              <a:buChar char="○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8pPr>
            <a:lvl9pPr marL="0" marR="0" lvl="8" indent="1828800" algn="l" rtl="0">
              <a:spcBef>
                <a:spcPts val="0"/>
              </a:spcBef>
              <a:buChar char="■"/>
              <a:defRPr sz="1200" b="0" i="0" u="none" strike="noStrike" cap="none"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338033915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3" Type="http://schemas.openxmlformats.org/officeDocument/2006/relationships/hyperlink" Target="http://172.17.30.95:8080/cgi-bin/" TargetMode="External"/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Shape 6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7" name="Shape 19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18" name="Shape 19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4" name="Shape 19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35" name="Shape 19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1" name="Shape 19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52" name="Shape 19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2" name="Shape 24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453" name="Shape 24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6985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0" name="Shape 16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1" name="Shape 16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Shape 19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75" name="Shape 19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1" name="Shape 16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2" name="Shape 16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7620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4921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7" name="Shape 8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sz="1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磁碟區快照圖會再換</a:t>
            </a:r>
          </a:p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Shape 8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84" name="Shape 8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13" name="Shape 7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Shape 7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3" name="Shape 7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" name="Shape 7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Shape 7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>
                <a:solidFill>
                  <a:schemeClr val="dk1"/>
                </a:solidFill>
              </a:rPr>
              <a:t>demo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Shape 7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67" name="Shape 76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Shape 783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-2063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20637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Shape 7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85" name="Shape 785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Shape 6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Shape 5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52" name="Shape 5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69850" marR="0" lvl="0" indent="-50006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50" b="0" i="0" u="none" strike="noStrike" cap="none">
              <a:solidFill>
                <a:srgbClr val="262222"/>
              </a:solidFill>
              <a:highlight>
                <a:srgbClr val="FFF0E0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Shape 9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86" name="Shape 9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Shape 8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12" name="Shape 8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3" name="Shape 813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22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Shape 81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9" name="Shape 8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20" name="Shape 82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Shape 8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Shape 8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-US" sz="12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rPr>
              <a:t>取消表格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Shape 881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Shape 8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83" name="Shape 883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Shape 94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Shape 9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6" name="Shape 94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Shape 958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27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9" name="Shape 9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0" name="Shape 960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Shape 966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28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7" name="Shape 9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8" name="Shape 968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流程圖 &gt; 移除 Cache &gt; 升級Qtier Pool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Shape 97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29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5" name="Shape 9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6" name="Shape 97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Shape 99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30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1" name="Shape 9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92" name="Shape 99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63" name="Shape 5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Shape 56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Shape 101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13" name="Shape 10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4" name="Shape 1014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" name="Shape 1024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Shape 10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6" name="Shape 1026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4~8~12</a:t>
            </a:r>
            <a:b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4TB 8TB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Shape 1037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8" name="Shape 10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9" name="Shape 1039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0" name="Shape 105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34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Shape 10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2" name="Shape 105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Shape 1070"/>
          <p:cNvSpPr txBox="1"/>
          <p:nvPr/>
        </p:nvSpPr>
        <p:spPr>
          <a:xfrm>
            <a:off x="3887788" y="8689976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35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1" name="Shape 10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72" name="Shape 1072"/>
          <p:cNvSpPr txBox="1">
            <a:spLocks noGrp="1"/>
          </p:cNvSpPr>
          <p:nvPr>
            <p:ph type="body" idx="1"/>
          </p:nvPr>
        </p:nvSpPr>
        <p:spPr>
          <a:xfrm>
            <a:off x="914401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Shape 1078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36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Shape 10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80" name="Shape 108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Shape 1323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4" name="Shape 13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ape 10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8" name="Shape 10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9" name="Shape 109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6" name="Shape 11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7" name="Shape 11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Shape 11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4" name="Shape 1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/>
              <a:t>貼LOGO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72" name="Shape 5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快照與檔案系統獨立，達成全域共享，兼顧共享資料與 iSCSI LUN</a:t>
            </a:r>
          </a:p>
          <a:p>
            <a:pPr marL="0" marR="0" lvl="0" indent="-50800" algn="l" rtl="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SzPct val="100000"/>
              <a:buFont typeface="Arial"/>
              <a:buNone/>
            </a:pPr>
            <a:r>
              <a:rPr lang="en-US" sz="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快照與檔案系統獨立，空間分開管理</a:t>
            </a: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7" name="Shape 1147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42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8" name="Shape 1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49" name="Shape 114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NAS &gt; eSATA &lt; JBOD &gt; LUN backup &gt; to other NAS</a:t>
            </a: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9" name="Shape 1159"/>
          <p:cNvSpPr txBox="1"/>
          <p:nvPr/>
        </p:nvSpPr>
        <p:spPr>
          <a:xfrm>
            <a:off x="3887788" y="8689975"/>
            <a:ext cx="2970300" cy="4539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43</a:t>
            </a:fld>
            <a:endParaRPr lang="en-US"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0" name="Shape 11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7588" cy="34305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1" name="Shape 116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4800" tIns="47400" rIns="94800" bIns="474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Shape 11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70" name="Shape 11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sng" strike="noStrike" cap="non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Shape 11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1176" name="Shape 117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Shape 11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189" name="Shape 11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" name="Shape 12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09" name="Shape 12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Shape 1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218" name="Shape 1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Shape 12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231" name="Shape 1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Shape 1524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25" name="Shape 15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Shape 1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40" name="Shape 124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Shape 7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92" name="Shape 7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Shape 1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1264" name="Shape 1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3" name="Shape 12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74" name="Shape 12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4" name="Shape 1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85" name="Shape 1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" name="Shape 13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21" name="Shape 13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Shape 13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8" name="Shape 132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" name="Shape 13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4" name="Shape 133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Shape 13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5" name="Shape 136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2" name="Shape 171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713" name="Shape 17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Shape 14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3" name="Shape 1403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0" name="Shape 14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1" name="Shape 1431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Shape 5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7" name="Shape 5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5" name="Shape 1795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796" name="Shape 17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Shape 181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13" name="Shape 18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Shape 182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  <p:sp>
        <p:nvSpPr>
          <p:cNvPr id="1828" name="Shape 18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6" name="Shape 1856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857" name="Shape 185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3" name="Shape 16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4" name="Shape 164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Shape 16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8" name="Shape 1678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Shape 19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96" name="Shape 19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Shape 1932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1933" name="Shape 19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Shape 17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9" name="Shape 1739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Shape 60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0" name="Shape 6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Shape 611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8" name="Shape 20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9" name="Shape 20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Support GPU</a:t>
            </a:r>
            <a:endParaRPr dirty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6" name="Shape 20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2017" name="Shape 20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9" name="Shape 202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0" name="Shape 203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9" name="Shape 20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zh-TW" altLang="en-US" sz="1200" dirty="0" smtClean="0"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070" name="Shape 20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Shape 20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Shape 204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4" name="Shape 20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5" name="Shape 2085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" name="Shape 20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0" name="Shape 210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5" name="Shape 2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6" name="Shape 210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" name="Shape 211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0" name="Shape 2120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Shape 21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4" name="Shape 2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Shape 6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18" name="Shape 6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Shape 61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-1905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-1905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8" name="Shape 21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9" name="Shape 21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Shape 21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0" name="Shape 21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" name="Shape 21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1" name="Shape 21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1200" dirty="0">
              <a:solidFill>
                <a:srgbClr val="545454"/>
              </a:solidFill>
              <a:highlight>
                <a:srgbClr val="F5F5F5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Shape 21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1" name="Shape 21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Shape 2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2" name="Shape 2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9" name="Shape 2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0" name="Shape 2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78571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0" name="Shape 2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1" name="Shape 2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4" name="Shape 2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135" name="Shape 2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7" name="Shape 22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18" name="Shape 22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58333"/>
              <a:buFont typeface="Arial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3" name="Shape 22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4" name="Shape 222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Shape 6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6" name="Shape 62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https://www.phoronix.com/scan.php?page=article&amp;item=linux-412-fs&amp;num=2</a:t>
            </a:r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1" name="Shape 22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2" name="Shape 22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4" name="Shape 2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45" name="Shape 2245"/>
          <p:cNvSpPr txBox="1">
            <a:spLocks noGrp="1"/>
          </p:cNvSpPr>
          <p:nvPr>
            <p:ph type="body" idx="1"/>
          </p:nvPr>
        </p:nvSpPr>
        <p:spPr>
          <a:xfrm>
            <a:off x="685801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3275" tIns="93275" rIns="93275" bIns="93275" anchor="t" anchorCtr="0">
            <a:noAutofit/>
          </a:bodyPr>
          <a:lstStyle/>
          <a:p>
            <a:pPr marL="635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8" name="Shape 226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9" name="Shape 2269"/>
          <p:cNvSpPr txBox="1">
            <a:spLocks noGrp="1"/>
          </p:cNvSpPr>
          <p:nvPr>
            <p:ph type="body" idx="1"/>
          </p:nvPr>
        </p:nvSpPr>
        <p:spPr>
          <a:xfrm>
            <a:off x="685801" y="434340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3275" tIns="93275" rIns="93275" bIns="93275" anchor="t" anchorCtr="0">
            <a:noAutofit/>
          </a:bodyPr>
          <a:lstStyle/>
          <a:p>
            <a:pPr marL="6350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endParaRPr sz="10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7" name="Shape 182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28" name="Shape 182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9" name="Shape 1829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95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9" name="Shape 2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16666"/>
              <a:buFontTx/>
              <a:buNone/>
              <a:tabLst/>
              <a:defRPr/>
            </a:pPr>
            <a:endParaRPr sz="1200" dirty="0">
              <a:solidFill>
                <a:srgbClr val="000000"/>
              </a:solidFill>
            </a:endParaRPr>
          </a:p>
        </p:txBody>
      </p:sp>
      <p:sp>
        <p:nvSpPr>
          <p:cNvPr id="2310" name="Shape 2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Shape 18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4" name="Shape 18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Shape 18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Shape 18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Shape 18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0" name="Shape 18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44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http://172.17.31.247:8080/cgi-bin/</a:t>
            </a: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-4445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TS-1635 with snapshot</a:t>
            </a:r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7" name="Shape 188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88" name="Shape 18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(放搜尋系統卡頓的訊息)</a:t>
            </a:r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" name="Shape 19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905" name="Shape 19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Shape 114" descr="NEW_16比9_back_主題_1028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5924" y="-12916"/>
            <a:ext cx="9189918" cy="5169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8215339" y="4929203"/>
            <a:ext cx="650438" cy="120929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xfrm>
            <a:off x="2428860" y="2000250"/>
            <a:ext cx="5740715" cy="14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17" name="Shape 117"/>
          <p:cNvSpPr txBox="1">
            <a:spLocks noGrp="1"/>
          </p:cNvSpPr>
          <p:nvPr>
            <p:ph type="subTitle" idx="1"/>
          </p:nvPr>
        </p:nvSpPr>
        <p:spPr>
          <a:xfrm>
            <a:off x="2428860" y="3413020"/>
            <a:ext cx="5697790" cy="43814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l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14296"/>
            <a:ext cx="8501122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含標題的內容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3894450" y="204800"/>
            <a:ext cx="4792200" cy="438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buClr>
                <a:srgbClr val="262626"/>
              </a:buClr>
              <a:buSzPct val="100000"/>
              <a:buFontTx/>
              <a:buNone/>
              <a:defRPr sz="28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33350" algn="l" rtl="0">
              <a:spcBef>
                <a:spcPts val="480"/>
              </a:spcBef>
              <a:buClr>
                <a:srgbClr val="262626"/>
              </a:buClr>
              <a:buSzPct val="100000"/>
              <a:buChar char="–"/>
              <a:defRPr sz="24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»"/>
              <a:defRPr sz="18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2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2" name="Shape 172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363900" cy="351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buClr>
                <a:srgbClr val="262626"/>
              </a:buClr>
              <a:buSzPct val="100000"/>
              <a:buNone/>
              <a:defRPr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marR="0" lvl="1" indent="0" algn="l" rtl="0">
              <a:spcBef>
                <a:spcPts val="240"/>
              </a:spcBef>
              <a:buClr>
                <a:srgbClr val="262626"/>
              </a:buClr>
              <a:buSzPct val="100000"/>
              <a:buNone/>
              <a:defRPr sz="1200" i="0" u="none" strike="noStrike" cap="none">
                <a:solidFill>
                  <a:srgbClr val="262626"/>
                </a:solidFill>
              </a:defRPr>
            </a:lvl2pPr>
            <a:lvl3pPr marL="914400" marR="0" lvl="2" indent="0" algn="l" rtl="0">
              <a:spcBef>
                <a:spcPts val="200"/>
              </a:spcBef>
              <a:buClr>
                <a:srgbClr val="262626"/>
              </a:buClr>
              <a:buSzPct val="100000"/>
              <a:buNone/>
              <a:defRPr sz="1000" i="0" u="none" strike="noStrike" cap="none">
                <a:solidFill>
                  <a:srgbClr val="262626"/>
                </a:solidFill>
              </a:defRPr>
            </a:lvl3pPr>
            <a:lvl4pPr marL="1371600" marR="0" lvl="3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4pPr>
            <a:lvl5pPr marL="1828800" marR="0" lvl="4" indent="0" algn="l" rtl="0">
              <a:spcBef>
                <a:spcPts val="180"/>
              </a:spcBef>
              <a:buClr>
                <a:srgbClr val="262626"/>
              </a:buClr>
              <a:buSzPct val="100000"/>
              <a:buNone/>
              <a:defRPr sz="900" i="0" u="none" strike="noStrike" cap="none">
                <a:solidFill>
                  <a:srgbClr val="262626"/>
                </a:solidFill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dk1"/>
              </a:buClr>
              <a:buSzPct val="100000"/>
              <a:buNone/>
              <a:defRPr sz="9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73" name="Shape 17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4" name="Shape 17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over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77" name="Shape 17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8" name="Shape 178" descr="20171026_NEW_PPT母片_Cover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099" y="-27057"/>
            <a:ext cx="9240199" cy="5197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空白 1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Shape 18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81" name="Shape 181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Shape 182" descr="20171028_NEW_PPT母片_收尾_OK.png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-48100" y="-27057"/>
            <a:ext cx="9240199" cy="51976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投影片 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>
            <a:spLocks noGrp="1"/>
          </p:cNvSpPr>
          <p:nvPr>
            <p:ph type="ctrTitle"/>
          </p:nvPr>
        </p:nvSpPr>
        <p:spPr>
          <a:xfrm>
            <a:off x="683575" y="1491625"/>
            <a:ext cx="8152800" cy="129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262626"/>
              </a:buClr>
              <a:buNone/>
              <a:defRPr sz="4000" i="0" u="none" strike="noStrike" cap="none">
                <a:solidFill>
                  <a:srgbClr val="262626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02" name="Shape 102"/>
          <p:cNvSpPr txBox="1">
            <a:spLocks noGrp="1"/>
          </p:cNvSpPr>
          <p:nvPr>
            <p:ph type="subTitle" idx="1"/>
          </p:nvPr>
        </p:nvSpPr>
        <p:spPr>
          <a:xfrm>
            <a:off x="1331640" y="2787774"/>
            <a:ext cx="6400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spcBef>
                <a:spcPts val="520"/>
              </a:spcBef>
              <a:buClr>
                <a:srgbClr val="0C0C0C"/>
              </a:buClr>
              <a:buNone/>
              <a:defRPr sz="2600" i="0" u="none" strike="noStrike" cap="none">
                <a:solidFill>
                  <a:srgbClr val="0C0C0C"/>
                </a:solidFill>
                <a:latin typeface="+mj-lt"/>
              </a:defRPr>
            </a:lvl1pPr>
            <a:lvl2pPr marL="457200" marR="0" lvl="1" indent="0" algn="ctr" rtl="0">
              <a:spcBef>
                <a:spcPts val="560"/>
              </a:spcBef>
              <a:buClr>
                <a:srgbClr val="888888"/>
              </a:buClr>
              <a:buNone/>
              <a:defRPr sz="28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80"/>
              </a:spcBef>
              <a:buClr>
                <a:srgbClr val="888888"/>
              </a:buClr>
              <a:buNone/>
              <a:defRPr sz="24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dirty="0"/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sz="2800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7932434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Title and body 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7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2800" b="1" i="0" u="none" strike="noStrike" cap="none">
                <a:solidFill>
                  <a:srgbClr val="002060"/>
                </a:solidFill>
                <a:latin typeface="+mj-lt"/>
                <a:ea typeface="微軟正黑體" pitchFamily="34" charset="-120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2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8618017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786810" y="4763400"/>
            <a:ext cx="357190" cy="380100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>
            <a:lvl1pPr>
              <a:defRPr sz="1050"/>
            </a:lvl1pPr>
          </a:lstStyle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左側１項物件 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223025" y="285734"/>
            <a:ext cx="8660700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37928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–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Arial"/>
              <a:buChar char="–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Font typeface="Arial"/>
              <a:buChar char="»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74865" y="282399"/>
            <a:ext cx="8502093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1592321" y="285734"/>
            <a:ext cx="7194521" cy="6554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剪去單一角落矩形 15"/>
          <p:cNvSpPr/>
          <p:nvPr userDrawn="1"/>
        </p:nvSpPr>
        <p:spPr>
          <a:xfrm>
            <a:off x="274865" y="282399"/>
            <a:ext cx="1099460" cy="658810"/>
          </a:xfrm>
          <a:prstGeom prst="snip1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33132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797300" y="1315600"/>
            <a:ext cx="7405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SzPct val="100000"/>
              <a:buFont typeface="Microsoft JhengHei"/>
              <a:buNone/>
              <a:defRPr sz="1800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21" name="Shape 121"/>
          <p:cNvSpPr txBox="1">
            <a:spLocks noGrp="1"/>
          </p:cNvSpPr>
          <p:nvPr>
            <p:ph type="subTitle" idx="1"/>
          </p:nvPr>
        </p:nvSpPr>
        <p:spPr>
          <a:xfrm>
            <a:off x="797300" y="2286000"/>
            <a:ext cx="7405500" cy="18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342900" marR="0" lvl="0" indent="-34290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400" i="0" u="none" strike="noStrike" cap="none">
                <a:solidFill>
                  <a:srgbClr val="002060"/>
                </a:solidFill>
              </a:defRPr>
            </a:lvl1pPr>
            <a:lvl2pPr marL="742950" marR="0" lvl="1" indent="-28575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2pPr>
            <a:lvl3pPr marL="1143000" marR="0" lvl="2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3pPr>
            <a:lvl4pPr marL="1600200" marR="0" lvl="3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800" i="0" u="none" strike="noStrike" cap="none">
                <a:solidFill>
                  <a:schemeClr val="lt1"/>
                </a:solidFill>
              </a:defRPr>
            </a:lvl4pPr>
            <a:lvl5pPr marL="2057400" marR="0" lvl="4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1600" i="0" u="none" strike="noStrike" cap="none">
                <a:solidFill>
                  <a:schemeClr val="lt1"/>
                </a:solidFill>
              </a:defRPr>
            </a:lvl5pPr>
            <a:lvl6pPr marL="2514600" marR="0" lvl="5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6pPr>
            <a:lvl7pPr marL="2971800" marR="0" lvl="6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7pPr>
            <a:lvl8pPr marL="3429000" marR="0" lvl="7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8pPr>
            <a:lvl9pPr marL="3886200" marR="0" lvl="8" indent="-228600" algn="ctr" rtl="0">
              <a:spcBef>
                <a:spcPts val="0"/>
              </a:spcBef>
              <a:buClr>
                <a:schemeClr val="lt1"/>
              </a:buClr>
              <a:buSzPct val="100000"/>
              <a:buNone/>
              <a:defRPr sz="2000" i="0" u="none" strike="noStrike" cap="none">
                <a:solidFill>
                  <a:schemeClr val="lt1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8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  <a:ea typeface="微軟正黑體" pitchFamily="34" charset="-120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 baseline="0">
                <a:solidFill>
                  <a:srgbClr val="888888"/>
                </a:solidFill>
                <a:latin typeface="Arial" pitchFamily="34" charset="0"/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dirty="0"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14296"/>
            <a:ext cx="8501123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type="ctrTitle"/>
          </p:nvPr>
        </p:nvSpPr>
        <p:spPr>
          <a:xfrm>
            <a:off x="2500298" y="928677"/>
            <a:ext cx="5957902" cy="8572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102" cy="13144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36" name="Shape 13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dirty="0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14296"/>
            <a:ext cx="8501122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two column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214282" y="1152475"/>
            <a:ext cx="4097318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6" name="Shape 146"/>
          <p:cNvSpPr txBox="1">
            <a:spLocks noGrp="1"/>
          </p:cNvSpPr>
          <p:nvPr>
            <p:ph type="body" idx="2"/>
          </p:nvPr>
        </p:nvSpPr>
        <p:spPr>
          <a:xfrm>
            <a:off x="4714876" y="1152475"/>
            <a:ext cx="4143404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41300" algn="l" rtl="0">
              <a:spcBef>
                <a:spcPts val="0"/>
              </a:spcBef>
              <a:buClr>
                <a:srgbClr val="002060"/>
              </a:buClr>
              <a:buSzPct val="100000"/>
              <a:buChar char="•"/>
              <a:defRPr sz="16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20955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2pPr>
            <a:lvl3pPr marL="1143000" marR="0" lvl="2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•"/>
              <a:defRPr sz="1200" i="0" u="none" strike="noStrike" cap="none">
                <a:solidFill>
                  <a:srgbClr val="262626"/>
                </a:solidFill>
              </a:defRPr>
            </a:lvl3pPr>
            <a:lvl4pPr marL="1600200" marR="0" lvl="3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–"/>
              <a:defRPr sz="12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0"/>
              </a:spcBef>
              <a:buClr>
                <a:srgbClr val="262626"/>
              </a:buClr>
              <a:buSzPct val="100000"/>
              <a:buChar char="»"/>
              <a:defRPr sz="1200" i="0" u="none" strike="noStrike" cap="none">
                <a:solidFill>
                  <a:srgbClr val="262626"/>
                </a:solidFill>
              </a:defRPr>
            </a:lvl5pPr>
            <a:lvl6pPr marL="2514600" marR="0" lvl="5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7pPr>
            <a:lvl8pPr marL="3429000" marR="0" lvl="7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8pPr>
            <a:lvl9pPr marL="3886200" marR="0" lvl="8" indent="-152400" algn="l" rtl="0">
              <a:spcBef>
                <a:spcPts val="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2800" i="0" u="none" strike="noStrike" cap="none">
                <a:solidFill>
                  <a:srgbClr val="002060"/>
                </a:solidFill>
                <a:latin typeface="+mj-lt"/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dirty="0" smtClean="0"/>
              <a:t>按一下以編輯母片標題樣式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區段標題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 txBox="1">
            <a:spLocks noGrp="1"/>
          </p:cNvSpPr>
          <p:nvPr>
            <p:ph type="title"/>
          </p:nvPr>
        </p:nvSpPr>
        <p:spPr>
          <a:xfrm>
            <a:off x="1357289" y="3305175"/>
            <a:ext cx="6500859" cy="10223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40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51" name="Shape 151"/>
          <p:cNvSpPr txBox="1">
            <a:spLocks noGrp="1"/>
          </p:cNvSpPr>
          <p:nvPr>
            <p:ph type="body" idx="1"/>
          </p:nvPr>
        </p:nvSpPr>
        <p:spPr>
          <a:xfrm>
            <a:off x="1357289" y="2179638"/>
            <a:ext cx="6500859" cy="1125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1pPr>
            <a:lvl2pPr marL="457200" marR="0" lvl="1" indent="0" algn="l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2pPr>
            <a:lvl3pPr marL="914400" marR="0" lvl="2" indent="0" algn="l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3pPr>
            <a:lvl4pPr marL="1371600" marR="0" lvl="3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4pPr>
            <a:lvl5pPr marL="1828800" marR="0" lvl="4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5pPr>
            <a:lvl6pPr marL="2286000" marR="0" lvl="5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6pPr>
            <a:lvl7pPr marL="2743200" marR="0" lvl="6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7pPr>
            <a:lvl8pPr marL="3200400" marR="0" lvl="7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8pPr>
            <a:lvl9pPr marL="3657600" marR="0" lvl="8" indent="0" algn="l" rtl="0">
              <a:spcBef>
                <a:spcPts val="280"/>
              </a:spcBef>
              <a:buClr>
                <a:srgbClr val="888888"/>
              </a:buClr>
              <a:buSzPct val="100000"/>
              <a:buNone/>
              <a:defRPr sz="1400" i="0" u="none" strike="noStrike" cap="none">
                <a:solidFill>
                  <a:srgbClr val="88888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2" name="Shape 15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53" name="Shape 153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兩項物件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200" i="0" u="none" strike="noStrike" cap="none" baseline="0">
                <a:solidFill>
                  <a:srgbClr val="002060"/>
                </a:solidFill>
                <a:latin typeface="Arial" pitchFamily="34" charset="0"/>
              </a:defRPr>
            </a:lvl1pPr>
            <a:lvl2pPr lvl="1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57" name="Shape 15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en-US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156"/>
          <p:cNvSpPr txBox="1">
            <a:spLocks noGrp="1"/>
          </p:cNvSpPr>
          <p:nvPr>
            <p:ph type="body" idx="13"/>
          </p:nvPr>
        </p:nvSpPr>
        <p:spPr>
          <a:xfrm>
            <a:off x="4633882" y="1200150"/>
            <a:ext cx="4281543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20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8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600" i="0" u="none" strike="noStrike" cap="none">
                <a:solidFill>
                  <a:srgbClr val="262626"/>
                </a:solidFill>
              </a:defRPr>
            </a:lvl5pPr>
            <a:lvl6pPr marL="2514600" marR="0" lvl="5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6pPr>
            <a:lvl7pPr marL="2971800" marR="0" lvl="6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7pPr>
            <a:lvl8pPr marL="3429000" marR="0" lvl="7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8pPr>
            <a:lvl9pPr marL="3886200" marR="0" lvl="8" indent="-114300" algn="l" rtl="0">
              <a:spcBef>
                <a:spcPts val="360"/>
              </a:spcBef>
              <a:buClr>
                <a:schemeClr val="dk1"/>
              </a:buClr>
              <a:buSzPct val="100000"/>
              <a:buChar char="•"/>
              <a:defRPr sz="18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Shape 107" descr="20171026_NEW_PPT母片_1028內頁OK.png"/>
          <p:cNvPicPr preferRelativeResize="0"/>
          <p:nvPr/>
        </p:nvPicPr>
        <p:blipFill>
          <a:blip r:embed="rId20"/>
          <a:stretch>
            <a:fillRect/>
          </a:stretch>
        </p:blipFill>
        <p:spPr>
          <a:xfrm>
            <a:off x="-38274" y="-10763"/>
            <a:ext cx="9182268" cy="5165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23025" y="206375"/>
            <a:ext cx="8660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 dirty="0"/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472618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22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20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•"/>
              <a:defRPr sz="18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Font typeface="Microsoft JhengHei"/>
              <a:buChar char="–"/>
              <a:defRPr sz="1600"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Font typeface="Microsoft JhengHei"/>
              <a:buChar char="»"/>
              <a:defRPr i="0" u="none" strike="noStrike" cap="none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2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Font typeface="Microsoft JhengHei"/>
              <a:buChar char="•"/>
              <a:defRPr sz="100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endParaRPr lang="zh-TW" altLang="en-US" dirty="0"/>
          </a:p>
        </p:txBody>
      </p:sp>
      <p:sp>
        <p:nvSpPr>
          <p:cNvPr id="110" name="Shape 11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en-US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en-US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6" r:id="rId15"/>
    <p:sldLayoutId id="2147483797" r:id="rId16"/>
    <p:sldLayoutId id="2147483798" r:id="rId17"/>
    <p:sldLayoutId id="2147483799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2800" b="0" i="0" u="none" strike="noStrike" cap="none" baseline="0">
          <a:solidFill>
            <a:srgbClr val="002060"/>
          </a:solidFill>
          <a:latin typeface="Arial" pitchFamily="34" charset="0"/>
          <a:ea typeface="微軟正黑體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2060"/>
        </a:buClr>
        <a:buNone/>
        <a:defRPr sz="1800" b="0" i="0" u="none" strike="noStrike" cap="none" baseline="0">
          <a:solidFill>
            <a:schemeClr val="tx1">
              <a:lumMod val="85000"/>
              <a:lumOff val="15000"/>
            </a:schemeClr>
          </a:solidFill>
          <a:latin typeface="+mn-lt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hyperlink" Target="https://www.facebook.com/gate.studios/videos/10214940914857902/" TargetMode="Externa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jpe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31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2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9.png"/><Relationship Id="rId5" Type="http://schemas.openxmlformats.org/officeDocument/2006/relationships/image" Target="../media/image234.png"/><Relationship Id="rId4" Type="http://schemas.openxmlformats.org/officeDocument/2006/relationships/image" Target="../media/image233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38.png"/><Relationship Id="rId5" Type="http://schemas.openxmlformats.org/officeDocument/2006/relationships/image" Target="../media/image237.png"/><Relationship Id="rId4" Type="http://schemas.openxmlformats.org/officeDocument/2006/relationships/image" Target="../media/image2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0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jpe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3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4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png"/><Relationship Id="rId2" Type="http://schemas.openxmlformats.org/officeDocument/2006/relationships/notesSlide" Target="../notesSlides/notesSlide10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45.pn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png"/><Relationship Id="rId13" Type="http://schemas.openxmlformats.org/officeDocument/2006/relationships/image" Target="../media/image256.png"/><Relationship Id="rId18" Type="http://schemas.openxmlformats.org/officeDocument/2006/relationships/image" Target="../media/image261.png"/><Relationship Id="rId3" Type="http://schemas.openxmlformats.org/officeDocument/2006/relationships/image" Target="../media/image246.png"/><Relationship Id="rId21" Type="http://schemas.openxmlformats.org/officeDocument/2006/relationships/image" Target="../media/image264.png"/><Relationship Id="rId7" Type="http://schemas.openxmlformats.org/officeDocument/2006/relationships/image" Target="../media/image250.png"/><Relationship Id="rId12" Type="http://schemas.openxmlformats.org/officeDocument/2006/relationships/image" Target="../media/image255.png"/><Relationship Id="rId17" Type="http://schemas.openxmlformats.org/officeDocument/2006/relationships/image" Target="../media/image260.png"/><Relationship Id="rId2" Type="http://schemas.openxmlformats.org/officeDocument/2006/relationships/notesSlide" Target="../notesSlides/notesSlide106.xml"/><Relationship Id="rId16" Type="http://schemas.openxmlformats.org/officeDocument/2006/relationships/image" Target="../media/image259.png"/><Relationship Id="rId20" Type="http://schemas.openxmlformats.org/officeDocument/2006/relationships/image" Target="../media/image26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9.png"/><Relationship Id="rId11" Type="http://schemas.openxmlformats.org/officeDocument/2006/relationships/image" Target="../media/image254.png"/><Relationship Id="rId5" Type="http://schemas.openxmlformats.org/officeDocument/2006/relationships/image" Target="../media/image248.png"/><Relationship Id="rId15" Type="http://schemas.openxmlformats.org/officeDocument/2006/relationships/image" Target="../media/image258.png"/><Relationship Id="rId23" Type="http://schemas.openxmlformats.org/officeDocument/2006/relationships/image" Target="../media/image265.png"/><Relationship Id="rId10" Type="http://schemas.openxmlformats.org/officeDocument/2006/relationships/image" Target="../media/image253.png"/><Relationship Id="rId19" Type="http://schemas.openxmlformats.org/officeDocument/2006/relationships/image" Target="../media/image262.png"/><Relationship Id="rId4" Type="http://schemas.openxmlformats.org/officeDocument/2006/relationships/image" Target="../media/image247.png"/><Relationship Id="rId9" Type="http://schemas.openxmlformats.org/officeDocument/2006/relationships/image" Target="../media/image252.png"/><Relationship Id="rId14" Type="http://schemas.openxmlformats.org/officeDocument/2006/relationships/image" Target="../media/image257.png"/><Relationship Id="rId22" Type="http://schemas.openxmlformats.org/officeDocument/2006/relationships/image" Target="../media/image177.pn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7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ethehome.com/raid-calculator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0.png"/><Relationship Id="rId4" Type="http://schemas.openxmlformats.org/officeDocument/2006/relationships/hyperlink" Target="https://youtu.be/IES4KEDGSc0" TargetMode="Externa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88.png"/><Relationship Id="rId7" Type="http://schemas.openxmlformats.org/officeDocument/2006/relationships/image" Target="../media/image73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2.png"/><Relationship Id="rId11" Type="http://schemas.openxmlformats.org/officeDocument/2006/relationships/image" Target="../media/image90.png"/><Relationship Id="rId5" Type="http://schemas.openxmlformats.org/officeDocument/2006/relationships/image" Target="../media/image70.png"/><Relationship Id="rId10" Type="http://schemas.openxmlformats.org/officeDocument/2006/relationships/image" Target="../media/image89.png"/><Relationship Id="rId4" Type="http://schemas.openxmlformats.org/officeDocument/2006/relationships/image" Target="../media/image69.png"/><Relationship Id="rId9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3" Type="http://schemas.openxmlformats.org/officeDocument/2006/relationships/image" Target="../media/image97.jpe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4" Type="http://schemas.openxmlformats.org/officeDocument/2006/relationships/hyperlink" Target="https://youtu.be/kHyDbu1Tm4g" TargetMode="Externa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0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0.png"/><Relationship Id="rId11" Type="http://schemas.openxmlformats.org/officeDocument/2006/relationships/image" Target="../media/image122.png"/><Relationship Id="rId5" Type="http://schemas.openxmlformats.org/officeDocument/2006/relationships/image" Target="../media/image119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18.png"/><Relationship Id="rId9" Type="http://schemas.openxmlformats.org/officeDocument/2006/relationships/image" Target="../media/image109.png"/><Relationship Id="rId14" Type="http://schemas.openxmlformats.org/officeDocument/2006/relationships/image" Target="../media/image12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3" Type="http://schemas.openxmlformats.org/officeDocument/2006/relationships/image" Target="../media/image132.jpeg"/><Relationship Id="rId7" Type="http://schemas.openxmlformats.org/officeDocument/2006/relationships/image" Target="../media/image135.jpe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4.jpeg"/><Relationship Id="rId11" Type="http://schemas.openxmlformats.org/officeDocument/2006/relationships/image" Target="../media/image139.png"/><Relationship Id="rId5" Type="http://schemas.openxmlformats.org/officeDocument/2006/relationships/image" Target="../media/image133.jpeg"/><Relationship Id="rId10" Type="http://schemas.openxmlformats.org/officeDocument/2006/relationships/image" Target="../media/image138.png"/><Relationship Id="rId4" Type="http://schemas.openxmlformats.org/officeDocument/2006/relationships/image" Target="../media/image108.png"/><Relationship Id="rId9" Type="http://schemas.openxmlformats.org/officeDocument/2006/relationships/image" Target="../media/image137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2.png"/><Relationship Id="rId5" Type="http://schemas.openxmlformats.org/officeDocument/2006/relationships/image" Target="../media/image131.png"/><Relationship Id="rId4" Type="http://schemas.openxmlformats.org/officeDocument/2006/relationships/image" Target="../media/image141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50.png"/><Relationship Id="rId3" Type="http://schemas.openxmlformats.org/officeDocument/2006/relationships/image" Target="../media/image143.jpeg"/><Relationship Id="rId7" Type="http://schemas.openxmlformats.org/officeDocument/2006/relationships/image" Target="../media/image147.png"/><Relationship Id="rId12" Type="http://schemas.openxmlformats.org/officeDocument/2006/relationships/image" Target="../media/image116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6.png"/><Relationship Id="rId11" Type="http://schemas.openxmlformats.org/officeDocument/2006/relationships/image" Target="../media/image105.png"/><Relationship Id="rId5" Type="http://schemas.openxmlformats.org/officeDocument/2006/relationships/image" Target="../media/image145.png"/><Relationship Id="rId10" Type="http://schemas.openxmlformats.org/officeDocument/2006/relationships/image" Target="../media/image149.png"/><Relationship Id="rId4" Type="http://schemas.openxmlformats.org/officeDocument/2006/relationships/image" Target="../media/image144.jpeg"/><Relationship Id="rId9" Type="http://schemas.openxmlformats.org/officeDocument/2006/relationships/image" Target="../media/image148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51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Relationship Id="rId9" Type="http://schemas.openxmlformats.org/officeDocument/2006/relationships/image" Target="../media/image150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facebook.com/groups/NAS.World/permalink/1784142828550586/" TargetMode="Externa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7" Type="http://schemas.openxmlformats.org/officeDocument/2006/relationships/image" Target="../media/image11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02.png"/><Relationship Id="rId5" Type="http://schemas.openxmlformats.org/officeDocument/2006/relationships/image" Target="../media/image99.png"/><Relationship Id="rId4" Type="http://schemas.openxmlformats.org/officeDocument/2006/relationships/image" Target="../media/image156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13" Type="http://schemas.openxmlformats.org/officeDocument/2006/relationships/image" Target="../media/image166.png"/><Relationship Id="rId18" Type="http://schemas.openxmlformats.org/officeDocument/2006/relationships/image" Target="../media/image168.png"/><Relationship Id="rId3" Type="http://schemas.openxmlformats.org/officeDocument/2006/relationships/image" Target="../media/image157.png"/><Relationship Id="rId7" Type="http://schemas.openxmlformats.org/officeDocument/2006/relationships/image" Target="../media/image105.png"/><Relationship Id="rId12" Type="http://schemas.openxmlformats.org/officeDocument/2006/relationships/image" Target="../media/image165.png"/><Relationship Id="rId17" Type="http://schemas.openxmlformats.org/officeDocument/2006/relationships/image" Target="../media/image90.png"/><Relationship Id="rId2" Type="http://schemas.openxmlformats.org/officeDocument/2006/relationships/notesSlide" Target="../notesSlides/notesSlide69.xml"/><Relationship Id="rId16" Type="http://schemas.openxmlformats.org/officeDocument/2006/relationships/image" Target="../media/image167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0.png"/><Relationship Id="rId11" Type="http://schemas.openxmlformats.org/officeDocument/2006/relationships/image" Target="../media/image164.png"/><Relationship Id="rId5" Type="http://schemas.openxmlformats.org/officeDocument/2006/relationships/image" Target="../media/image159.png"/><Relationship Id="rId15" Type="http://schemas.openxmlformats.org/officeDocument/2006/relationships/image" Target="../media/image115.png"/><Relationship Id="rId10" Type="http://schemas.openxmlformats.org/officeDocument/2006/relationships/image" Target="../media/image163.png"/><Relationship Id="rId4" Type="http://schemas.openxmlformats.org/officeDocument/2006/relationships/image" Target="../media/image158.png"/><Relationship Id="rId9" Type="http://schemas.openxmlformats.org/officeDocument/2006/relationships/image" Target="../media/image162.png"/><Relationship Id="rId14" Type="http://schemas.openxmlformats.org/officeDocument/2006/relationships/image" Target="../media/image15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0.png"/><Relationship Id="rId4" Type="http://schemas.openxmlformats.org/officeDocument/2006/relationships/image" Target="../media/image17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3" Type="http://schemas.openxmlformats.org/officeDocument/2006/relationships/image" Target="../media/image176.pn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79.png"/><Relationship Id="rId5" Type="http://schemas.openxmlformats.org/officeDocument/2006/relationships/image" Target="../media/image178.png"/><Relationship Id="rId4" Type="http://schemas.openxmlformats.org/officeDocument/2006/relationships/image" Target="../media/image177.png"/><Relationship Id="rId9" Type="http://schemas.openxmlformats.org/officeDocument/2006/relationships/image" Target="../media/image17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2.png"/><Relationship Id="rId4" Type="http://schemas.openxmlformats.org/officeDocument/2006/relationships/image" Target="../media/image18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81.png"/><Relationship Id="rId4" Type="http://schemas.openxmlformats.org/officeDocument/2006/relationships/image" Target="../media/image18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3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7" Type="http://schemas.openxmlformats.org/officeDocument/2006/relationships/image" Target="../media/image172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8.png"/><Relationship Id="rId5" Type="http://schemas.openxmlformats.org/officeDocument/2006/relationships/image" Target="../media/image170.png"/><Relationship Id="rId4" Type="http://schemas.openxmlformats.org/officeDocument/2006/relationships/image" Target="../media/image187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81.png"/><Relationship Id="rId5" Type="http://schemas.openxmlformats.org/officeDocument/2006/relationships/image" Target="../media/image174.png"/><Relationship Id="rId4" Type="http://schemas.openxmlformats.org/officeDocument/2006/relationships/image" Target="../media/image19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1.png"/><Relationship Id="rId4" Type="http://schemas.openxmlformats.org/officeDocument/2006/relationships/image" Target="../media/image190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96.png"/><Relationship Id="rId4" Type="http://schemas.openxmlformats.org/officeDocument/2006/relationships/image" Target="../media/image19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72.png"/><Relationship Id="rId4" Type="http://schemas.openxmlformats.org/officeDocument/2006/relationships/image" Target="../media/image19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0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7" Type="http://schemas.openxmlformats.org/officeDocument/2006/relationships/image" Target="../media/image205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4.png"/><Relationship Id="rId5" Type="http://schemas.openxmlformats.org/officeDocument/2006/relationships/image" Target="../media/image203.png"/><Relationship Id="rId4" Type="http://schemas.openxmlformats.org/officeDocument/2006/relationships/image" Target="../media/image202.png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6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8.png"/><Relationship Id="rId5" Type="http://schemas.openxmlformats.org/officeDocument/2006/relationships/image" Target="../media/image207.png"/><Relationship Id="rId10" Type="http://schemas.openxmlformats.org/officeDocument/2006/relationships/image" Target="../media/image131.png"/><Relationship Id="rId4" Type="http://schemas.openxmlformats.org/officeDocument/2006/relationships/image" Target="../media/image204.png"/><Relationship Id="rId9" Type="http://schemas.openxmlformats.org/officeDocument/2006/relationships/image" Target="../media/image209.png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12" Type="http://schemas.openxmlformats.org/officeDocument/2006/relationships/image" Target="../media/image184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13.png"/><Relationship Id="rId11" Type="http://schemas.openxmlformats.org/officeDocument/2006/relationships/image" Target="../media/image218.png"/><Relationship Id="rId5" Type="http://schemas.openxmlformats.org/officeDocument/2006/relationships/image" Target="../media/image212.png"/><Relationship Id="rId10" Type="http://schemas.openxmlformats.org/officeDocument/2006/relationships/image" Target="../media/image217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png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22.png"/><Relationship Id="rId4" Type="http://schemas.openxmlformats.org/officeDocument/2006/relationships/image" Target="../media/image221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png"/><Relationship Id="rId5" Type="http://schemas.openxmlformats.org/officeDocument/2006/relationships/image" Target="../media/image224.png"/><Relationship Id="rId4" Type="http://schemas.openxmlformats.org/officeDocument/2006/relationships/image" Target="../media/image22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0.png"/><Relationship Id="rId5" Type="http://schemas.openxmlformats.org/officeDocument/2006/relationships/image" Target="../media/image227.png"/><Relationship Id="rId4" Type="http://schemas.openxmlformats.org/officeDocument/2006/relationships/image" Target="../media/image226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jpe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Shape 6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spcBef>
                <a:spcPts val="0"/>
              </a:spcBef>
              <a:buFont typeface="Arial"/>
              <a:buChar char="•"/>
            </a:pPr>
            <a:r>
              <a:rPr lang="en-US" altLang="zh-TW" b="1" dirty="0" smtClean="0"/>
              <a:t>Linux Hardware Reviewer </a:t>
            </a:r>
            <a:r>
              <a:rPr lang="en-US" altLang="zh-TW" b="1" dirty="0" err="1" smtClean="0"/>
              <a:t>Phoronix</a:t>
            </a:r>
            <a:r>
              <a:rPr lang="en-US" altLang="zh-TW" b="1" dirty="0" smtClean="0"/>
              <a:t> 11/18 Latest Report</a:t>
            </a:r>
          </a:p>
          <a:p>
            <a:pPr marL="457200" lvl="0" indent="-342900">
              <a:spcBef>
                <a:spcPts val="0"/>
              </a:spcBef>
              <a:buFont typeface="Arial"/>
              <a:buChar char="•"/>
            </a:pPr>
            <a:r>
              <a:rPr lang="en-US" altLang="zh-TW" b="1" dirty="0" err="1" smtClean="0"/>
              <a:t>Btrfs</a:t>
            </a:r>
            <a:r>
              <a:rPr lang="en-US" altLang="zh-TW" b="1" dirty="0" smtClean="0"/>
              <a:t> performance is still largely behind other FS such as </a:t>
            </a:r>
            <a:r>
              <a:rPr lang="zh-TW" altLang="en-US" b="1" dirty="0" smtClean="0"/>
              <a:t> </a:t>
            </a:r>
            <a:r>
              <a:rPr lang="en-US" altLang="zh-TW" b="1" dirty="0" smtClean="0"/>
              <a:t>EXT4</a:t>
            </a:r>
            <a:endParaRPr lang="en-US" sz="1800" dirty="0"/>
          </a:p>
          <a:p>
            <a:pPr marL="457200" marR="0" lvl="0" indent="-342900" algn="l" rtl="0">
              <a:spcBef>
                <a:spcPts val="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1800" b="1" dirty="0">
                <a:solidFill>
                  <a:srgbClr val="002060"/>
                </a:solidFill>
              </a:rPr>
              <a:t>Snapshot space usage cannot be control  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dirty="0"/>
          </a:p>
        </p:txBody>
      </p:sp>
      <p:sp>
        <p:nvSpPr>
          <p:cNvPr id="628" name="Shape 6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spcBef>
                <a:spcPts val="0"/>
              </a:spcBef>
              <a:buClr>
                <a:srgbClr val="002060"/>
              </a:buClr>
              <a:buSzPct val="112500"/>
              <a:buFont typeface="Arial"/>
              <a:buNone/>
            </a:pPr>
            <a:r>
              <a:rPr lang="en-US" dirty="0"/>
              <a:t>Why doesn't QNAP adopt customized </a:t>
            </a:r>
            <a:r>
              <a:rPr lang="en-US" dirty="0" err="1"/>
              <a:t>Btrfs</a:t>
            </a:r>
            <a:r>
              <a:rPr lang="en-US" dirty="0"/>
              <a:t>?</a:t>
            </a:r>
          </a:p>
        </p:txBody>
      </p:sp>
      <p:pic>
        <p:nvPicPr>
          <p:cNvPr id="632" name="Shape 6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98444" y="2051853"/>
            <a:ext cx="4988398" cy="2263712"/>
          </a:xfrm>
          <a:prstGeom prst="rect">
            <a:avLst/>
          </a:prstGeom>
          <a:noFill/>
          <a:ln>
            <a:noFill/>
          </a:ln>
        </p:spPr>
      </p:pic>
      <p:sp>
        <p:nvSpPr>
          <p:cNvPr id="633" name="Shape 633"/>
          <p:cNvSpPr txBox="1"/>
          <p:nvPr/>
        </p:nvSpPr>
        <p:spPr>
          <a:xfrm>
            <a:off x="3786182" y="4286152"/>
            <a:ext cx="50721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66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95454"/>
              <a:buFont typeface="Arial"/>
              <a:buNone/>
            </a:pPr>
            <a:r>
              <a:rPr lang="en-US" sz="1050" b="0" i="0" u="sng" strike="noStrike" cap="none" dirty="0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https://www.facebook.com/gate.studios/videos/10214940914857902/</a:t>
            </a:r>
            <a:r>
              <a:rPr lang="en-US" sz="105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8" name="Shape 847"/>
          <p:cNvSpPr txBox="1"/>
          <p:nvPr/>
        </p:nvSpPr>
        <p:spPr>
          <a:xfrm>
            <a:off x="3779912" y="4590714"/>
            <a:ext cx="50721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66675">
              <a:buClr>
                <a:schemeClr val="hlink"/>
              </a:buClr>
              <a:buSzPct val="100000"/>
            </a:pPr>
            <a:r>
              <a:rPr lang="en-US" sz="1050" u="sng" dirty="0" smtClean="0">
                <a:solidFill>
                  <a:srgbClr val="007DDA"/>
                </a:solidFill>
              </a:rPr>
              <a:t>https://www.phoronix.com/scan.php?page=article&amp;item=linux414-fs-compare&amp;num=1</a:t>
            </a:r>
            <a:r>
              <a:rPr lang="en-US" sz="105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05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0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552" y="2098934"/>
            <a:ext cx="3240360" cy="26640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0" name="Shape 189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1" name="Shape 1891"/>
          <p:cNvSpPr/>
          <p:nvPr/>
        </p:nvSpPr>
        <p:spPr>
          <a:xfrm>
            <a:off x="4714876" y="729031"/>
            <a:ext cx="4429200" cy="1643100"/>
          </a:xfrm>
          <a:prstGeom prst="rect">
            <a:avLst/>
          </a:prstGeom>
          <a:solidFill>
            <a:srgbClr val="FFFF00">
              <a:alpha val="4588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2" name="Shape 1892" descr="報導 (EN).jpg"/>
          <p:cNvPicPr preferRelativeResize="0"/>
          <p:nvPr/>
        </p:nvPicPr>
        <p:blipFill rotWithShape="1">
          <a:blip r:embed="rId3">
            <a:alphaModFix/>
          </a:blip>
          <a:srcRect l="6593" r="6427"/>
          <a:stretch/>
        </p:blipFill>
        <p:spPr>
          <a:xfrm>
            <a:off x="214282" y="285734"/>
            <a:ext cx="4500600" cy="4500600"/>
          </a:xfrm>
          <a:prstGeom prst="roundRect">
            <a:avLst>
              <a:gd name="adj" fmla="val 3555"/>
            </a:avLst>
          </a:prstGeom>
          <a:solidFill>
            <a:srgbClr val="ECECEC"/>
          </a:solidFill>
          <a:ln>
            <a:noFill/>
          </a:ln>
          <a:effectLst>
            <a:reflection stA="38000" endPos="28000" dist="5000" dir="5400000" fadeDir="5400012" sy="-100000" algn="bl" rotWithShape="0"/>
          </a:effectLst>
        </p:spPr>
      </p:pic>
      <p:sp>
        <p:nvSpPr>
          <p:cNvPr id="1893" name="Shape 1893"/>
          <p:cNvSpPr txBox="1"/>
          <p:nvPr/>
        </p:nvSpPr>
        <p:spPr>
          <a:xfrm>
            <a:off x="4357686" y="1157659"/>
            <a:ext cx="4357800" cy="13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51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4" name="Shape 1894"/>
          <p:cNvSpPr txBox="1"/>
          <p:nvPr/>
        </p:nvSpPr>
        <p:spPr>
          <a:xfrm>
            <a:off x="4643438" y="1443411"/>
            <a:ext cx="35718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51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8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5" name="Shape 1895"/>
          <p:cNvSpPr txBox="1"/>
          <p:nvPr/>
        </p:nvSpPr>
        <p:spPr>
          <a:xfrm>
            <a:off x="4500562" y="1014783"/>
            <a:ext cx="3000300" cy="1011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endParaRPr sz="16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97" name="Shape 1897" descr="煩惱人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479" y="2143140"/>
            <a:ext cx="3295955" cy="319653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709"/>
              </a:srgbClr>
            </a:outerShdw>
          </a:effectLst>
        </p:spPr>
      </p:pic>
      <p:sp>
        <p:nvSpPr>
          <p:cNvPr id="1898" name="Shape 1898"/>
          <p:cNvSpPr txBox="1"/>
          <p:nvPr/>
        </p:nvSpPr>
        <p:spPr>
          <a:xfrm>
            <a:off x="4677256" y="984065"/>
            <a:ext cx="4466700" cy="19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Still 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because of lagging？</a:t>
            </a:r>
          </a:p>
        </p:txBody>
      </p:sp>
      <p:sp>
        <p:nvSpPr>
          <p:cNvPr id="1899" name="Shape 1899"/>
          <p:cNvSpPr txBox="1"/>
          <p:nvPr/>
        </p:nvSpPr>
        <p:spPr>
          <a:xfrm rot="241568">
            <a:off x="5523488" y="836820"/>
            <a:ext cx="3520789" cy="92868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39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4000" b="1" i="0" u="none" strike="noStrike" cap="none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wasting time</a:t>
            </a:r>
          </a:p>
        </p:txBody>
      </p:sp>
      <p:sp>
        <p:nvSpPr>
          <p:cNvPr id="1900" name="Shape 1900"/>
          <p:cNvSpPr txBox="1"/>
          <p:nvPr/>
        </p:nvSpPr>
        <p:spPr>
          <a:xfrm>
            <a:off x="4929190" y="3000378"/>
            <a:ext cx="37863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Lowers</a:t>
            </a: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your working efficiency</a:t>
            </a:r>
          </a:p>
        </p:txBody>
      </p:sp>
      <p:sp>
        <p:nvSpPr>
          <p:cNvPr id="1901" name="Shape 1901"/>
          <p:cNvSpPr/>
          <p:nvPr/>
        </p:nvSpPr>
        <p:spPr>
          <a:xfrm>
            <a:off x="8429652" y="2357436"/>
            <a:ext cx="428700" cy="8004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2" name="Shape 1902"/>
          <p:cNvSpPr/>
          <p:nvPr/>
        </p:nvSpPr>
        <p:spPr>
          <a:xfrm>
            <a:off x="8072462" y="2357436"/>
            <a:ext cx="357300" cy="5862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583"/>
          <p:cNvSpPr/>
          <p:nvPr/>
        </p:nvSpPr>
        <p:spPr>
          <a:xfrm>
            <a:off x="185088" y="132950"/>
            <a:ext cx="3040200" cy="1857384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8" name="Shape 1908" descr="P2-3_藍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8596" y="1714494"/>
            <a:ext cx="2565120" cy="2536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9" name="Shape 1909" descr="P2-3_紫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14678" y="1714496"/>
            <a:ext cx="2561129" cy="26240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0" name="Shape 1910" descr="P2-3_黃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1714493"/>
            <a:ext cx="2554944" cy="2536478"/>
          </a:xfrm>
          <a:prstGeom prst="rect">
            <a:avLst/>
          </a:prstGeom>
          <a:noFill/>
          <a:ln>
            <a:noFill/>
          </a:ln>
        </p:spPr>
      </p:pic>
      <p:sp>
        <p:nvSpPr>
          <p:cNvPr id="1912" name="Shape 1912"/>
          <p:cNvSpPr/>
          <p:nvPr/>
        </p:nvSpPr>
        <p:spPr>
          <a:xfrm>
            <a:off x="428596" y="2624594"/>
            <a:ext cx="27861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13" name="Shape 1913"/>
          <p:cNvSpPr/>
          <p:nvPr/>
        </p:nvSpPr>
        <p:spPr>
          <a:xfrm>
            <a:off x="3786182" y="2573491"/>
            <a:ext cx="15717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3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sp>
        <p:nvSpPr>
          <p:cNvPr id="1914" name="Shape 1914"/>
          <p:cNvSpPr/>
          <p:nvPr/>
        </p:nvSpPr>
        <p:spPr>
          <a:xfrm>
            <a:off x="6444208" y="2460833"/>
            <a:ext cx="1850700" cy="831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Application</a:t>
            </a:r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Scheduling</a:t>
            </a:r>
          </a:p>
        </p:txBody>
      </p:sp>
      <p:pic>
        <p:nvPicPr>
          <p:cNvPr id="1915" name="Shape 1915" descr="A_h_1_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71754" y="285752"/>
            <a:ext cx="1423598" cy="142359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矩形 11"/>
          <p:cNvSpPr/>
          <p:nvPr/>
        </p:nvSpPr>
        <p:spPr>
          <a:xfrm>
            <a:off x="642910" y="571486"/>
            <a:ext cx="21595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70C0"/>
                </a:solidFill>
              </a:rPr>
              <a:t>Qboost</a:t>
            </a:r>
            <a:endParaRPr lang="zh-TW" alt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0" name="Shape 19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21" name="Shape 1921" descr="P3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6" y="357173"/>
            <a:ext cx="4984056" cy="43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922" name="Shape 1922"/>
          <p:cNvSpPr txBox="1"/>
          <p:nvPr/>
        </p:nvSpPr>
        <p:spPr>
          <a:xfrm>
            <a:off x="271701" y="928676"/>
            <a:ext cx="23001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38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sz="3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23" name="Shape 1923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46434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Clean cache memory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Clean swap memory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2400" b="0" i="0" u="none" strike="noStrike" cap="none">
              <a:solidFill>
                <a:schemeClr val="dk1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4" name="Shape 1924"/>
          <p:cNvSpPr txBox="1"/>
          <p:nvPr/>
        </p:nvSpPr>
        <p:spPr>
          <a:xfrm>
            <a:off x="2987824" y="1714494"/>
            <a:ext cx="20004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Memory</a:t>
            </a:r>
          </a:p>
        </p:txBody>
      </p:sp>
      <p:sp>
        <p:nvSpPr>
          <p:cNvPr id="1925" name="Shape 1925"/>
          <p:cNvSpPr/>
          <p:nvPr/>
        </p:nvSpPr>
        <p:spPr>
          <a:xfrm>
            <a:off x="3428992" y="2500312"/>
            <a:ext cx="1071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6508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17D"/>
              </a:buClr>
              <a:buSzPct val="25000"/>
              <a:buFont typeface="Arial"/>
              <a:buNone/>
            </a:pPr>
            <a:r>
              <a:rPr lang="en-US" sz="4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9%</a:t>
            </a:r>
          </a:p>
        </p:txBody>
      </p:sp>
      <p:sp>
        <p:nvSpPr>
          <p:cNvPr id="1926" name="Shape 1926"/>
          <p:cNvSpPr txBox="1"/>
          <p:nvPr/>
        </p:nvSpPr>
        <p:spPr>
          <a:xfrm>
            <a:off x="3500430" y="3143254"/>
            <a:ext cx="1571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170MB</a:t>
            </a:r>
          </a:p>
        </p:txBody>
      </p:sp>
      <p:sp>
        <p:nvSpPr>
          <p:cNvPr id="1927" name="Shape 1927"/>
          <p:cNvSpPr txBox="1"/>
          <p:nvPr/>
        </p:nvSpPr>
        <p:spPr>
          <a:xfrm>
            <a:off x="3357554" y="4000510"/>
            <a:ext cx="1571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Optimize</a:t>
            </a:r>
          </a:p>
        </p:txBody>
      </p:sp>
      <p:sp>
        <p:nvSpPr>
          <p:cNvPr id="1928" name="Shape 1928"/>
          <p:cNvSpPr txBox="1"/>
          <p:nvPr/>
        </p:nvSpPr>
        <p:spPr>
          <a:xfrm>
            <a:off x="5595679" y="4012480"/>
            <a:ext cx="14967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Optimizing…</a:t>
            </a:r>
          </a:p>
        </p:txBody>
      </p:sp>
      <p:sp>
        <p:nvSpPr>
          <p:cNvPr id="1929" name="Shape 1929"/>
          <p:cNvSpPr txBox="1"/>
          <p:nvPr/>
        </p:nvSpPr>
        <p:spPr>
          <a:xfrm>
            <a:off x="5429256" y="1726636"/>
            <a:ext cx="17859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Free Memory</a:t>
            </a:r>
          </a:p>
        </p:txBody>
      </p:sp>
      <p:pic>
        <p:nvPicPr>
          <p:cNvPr id="1930" name="Shape 1930" descr="G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337940">
            <a:off x="84722" y="2537594"/>
            <a:ext cx="2312560" cy="2312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1" name="Shape 1931" descr="G_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332539">
            <a:off x="287489" y="2581859"/>
            <a:ext cx="2312537" cy="2312537"/>
          </a:xfrm>
          <a:prstGeom prst="rect">
            <a:avLst/>
          </a:prstGeom>
          <a:noFill/>
          <a:ln>
            <a:noFill/>
          </a:ln>
        </p:spPr>
      </p:pic>
      <p:sp>
        <p:nvSpPr>
          <p:cNvPr id="1932" name="Shape 1932"/>
          <p:cNvSpPr/>
          <p:nvPr/>
        </p:nvSpPr>
        <p:spPr>
          <a:xfrm>
            <a:off x="271701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Shape 2426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928926" y="2035488"/>
            <a:ext cx="1971682" cy="2006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7"/>
          <p:cNvGrpSpPr/>
          <p:nvPr/>
        </p:nvGrpSpPr>
        <p:grpSpPr>
          <a:xfrm>
            <a:off x="3411699" y="2429693"/>
            <a:ext cx="1214510" cy="1213585"/>
            <a:chOff x="3428992" y="2429693"/>
            <a:chExt cx="1214510" cy="1213585"/>
          </a:xfrm>
        </p:grpSpPr>
        <p:sp>
          <p:nvSpPr>
            <p:cNvPr id="17" name="Shape 2418"/>
            <p:cNvSpPr/>
            <p:nvPr/>
          </p:nvSpPr>
          <p:spPr>
            <a:xfrm>
              <a:off x="3428992" y="2429693"/>
              <a:ext cx="1214510" cy="64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36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9</a:t>
              </a:r>
              <a:r>
                <a:rPr lang="en-US" altLang="zh-TW" sz="36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6</a:t>
              </a:r>
              <a:r>
                <a:rPr lang="en-US" sz="2400" i="0" u="none" strike="noStrike" cap="none" dirty="0" smtClean="0">
                  <a:solidFill>
                    <a:srgbClr val="00B0F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%</a:t>
              </a:r>
              <a:endParaRPr lang="en-US" sz="2400" i="0" u="none" strike="noStrike" cap="none" dirty="0">
                <a:solidFill>
                  <a:srgbClr val="00B0F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8" name="Shape 2418"/>
            <p:cNvSpPr/>
            <p:nvPr/>
          </p:nvSpPr>
          <p:spPr>
            <a:xfrm>
              <a:off x="3428992" y="3000378"/>
              <a:ext cx="1214510" cy="64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altLang="zh-TW" sz="3600" i="0" u="none" strike="noStrike" cap="none" dirty="0" smtClean="0">
                  <a:solidFill>
                    <a:srgbClr val="92D05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67</a:t>
              </a:r>
              <a:r>
                <a:rPr lang="en-US" sz="2400" i="0" u="none" strike="noStrike" cap="none" dirty="0" smtClean="0">
                  <a:solidFill>
                    <a:srgbClr val="92D050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%</a:t>
              </a:r>
              <a:endParaRPr lang="en-US" sz="2400" i="0" u="none" strike="noStrike" cap="none" dirty="0">
                <a:solidFill>
                  <a:srgbClr val="92D050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7" name="Shape 193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9900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38" name="Shape 1938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1735" y="357172"/>
            <a:ext cx="5209180" cy="4381911"/>
          </a:xfrm>
          <a:prstGeom prst="rect">
            <a:avLst/>
          </a:prstGeom>
          <a:noFill/>
          <a:ln>
            <a:noFill/>
          </a:ln>
        </p:spPr>
      </p:pic>
      <p:sp>
        <p:nvSpPr>
          <p:cNvPr id="1939" name="Shape 1939"/>
          <p:cNvSpPr txBox="1"/>
          <p:nvPr/>
        </p:nvSpPr>
        <p:spPr>
          <a:xfrm>
            <a:off x="5286380" y="2205901"/>
            <a:ext cx="2526000" cy="1938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Choose files to delete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lang="en-US" sz="1300" b="0" i="0" u="none" strike="noStrike" cap="none">
                <a:solidFill>
                  <a:srgbClr val="777777"/>
                </a:solidFill>
                <a:latin typeface="Arial"/>
                <a:ea typeface="Arial"/>
                <a:cs typeface="Arial"/>
                <a:sym typeface="Arial"/>
              </a:rPr>
              <a:t>Unnecessary system files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777777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4285"/>
              <a:buFont typeface="Arial"/>
              <a:buNone/>
            </a:pPr>
            <a:r>
              <a:rPr lang="en-US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　　</a:t>
            </a: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Recycle Bin</a:t>
            </a:r>
          </a:p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Note: Files will be permanently deleted </a:t>
            </a:r>
          </a:p>
        </p:txBody>
      </p:sp>
      <p:sp>
        <p:nvSpPr>
          <p:cNvPr id="1940" name="Shape 1940"/>
          <p:cNvSpPr/>
          <p:nvPr/>
        </p:nvSpPr>
        <p:spPr>
          <a:xfrm>
            <a:off x="5429256" y="2714626"/>
            <a:ext cx="214200" cy="214200"/>
          </a:xfrm>
          <a:prstGeom prst="rect">
            <a:avLst/>
          </a:prstGeom>
          <a:solidFill>
            <a:srgbClr val="777777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1" name="Shape 1941"/>
          <p:cNvSpPr/>
          <p:nvPr/>
        </p:nvSpPr>
        <p:spPr>
          <a:xfrm>
            <a:off x="5429256" y="3147814"/>
            <a:ext cx="214200" cy="21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2" name="Shape 1942"/>
          <p:cNvSpPr txBox="1"/>
          <p:nvPr/>
        </p:nvSpPr>
        <p:spPr>
          <a:xfrm>
            <a:off x="378995" y="928676"/>
            <a:ext cx="16215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381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6666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sp>
        <p:nvSpPr>
          <p:cNvPr id="1943" name="Shape 1943"/>
          <p:cNvSpPr/>
          <p:nvPr/>
        </p:nvSpPr>
        <p:spPr>
          <a:xfrm>
            <a:off x="378995" y="357172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54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4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</a:p>
        </p:txBody>
      </p:sp>
      <p:sp>
        <p:nvSpPr>
          <p:cNvPr id="1944" name="Shape 1944"/>
          <p:cNvSpPr txBox="1">
            <a:spLocks noGrp="1"/>
          </p:cNvSpPr>
          <p:nvPr>
            <p:ph type="body" idx="1"/>
          </p:nvPr>
        </p:nvSpPr>
        <p:spPr>
          <a:xfrm>
            <a:off x="2571736" y="500048"/>
            <a:ext cx="54645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Delete unnecessary system files 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Empty Recycle Bin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5" name="Shape 1945"/>
          <p:cNvSpPr txBox="1"/>
          <p:nvPr/>
        </p:nvSpPr>
        <p:spPr>
          <a:xfrm>
            <a:off x="2714612" y="171449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Junk  Files</a:t>
            </a:r>
          </a:p>
        </p:txBody>
      </p:sp>
      <p:sp>
        <p:nvSpPr>
          <p:cNvPr id="1946" name="Shape 1946"/>
          <p:cNvSpPr txBox="1"/>
          <p:nvPr/>
        </p:nvSpPr>
        <p:spPr>
          <a:xfrm>
            <a:off x="3500430" y="4071948"/>
            <a:ext cx="925800" cy="2857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Clear</a:t>
            </a:r>
          </a:p>
        </p:txBody>
      </p:sp>
      <p:pic>
        <p:nvPicPr>
          <p:cNvPr id="1947" name="Shape 1947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589910">
            <a:off x="40394" y="2613626"/>
            <a:ext cx="2348967" cy="234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8" name="Shape 1948" descr="A_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368760">
            <a:off x="262746" y="2588975"/>
            <a:ext cx="2348967" cy="2348967"/>
          </a:xfrm>
          <a:prstGeom prst="rect">
            <a:avLst/>
          </a:prstGeom>
          <a:noFill/>
          <a:ln>
            <a:noFill/>
          </a:ln>
        </p:spPr>
      </p:pic>
      <p:sp>
        <p:nvSpPr>
          <p:cNvPr id="1949" name="Shape 1949"/>
          <p:cNvSpPr txBox="1"/>
          <p:nvPr/>
        </p:nvSpPr>
        <p:spPr>
          <a:xfrm>
            <a:off x="5292080" y="1707654"/>
            <a:ext cx="228600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Junk 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4" name="Shape 1954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28926" y="428610"/>
            <a:ext cx="5510612" cy="3465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5" name="Shape 1955" descr="B_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81356" y="2285998"/>
            <a:ext cx="4270849" cy="4270849"/>
          </a:xfrm>
          <a:prstGeom prst="rect">
            <a:avLst/>
          </a:prstGeom>
          <a:noFill/>
          <a:ln>
            <a:noFill/>
          </a:ln>
        </p:spPr>
      </p:pic>
      <p:sp>
        <p:nvSpPr>
          <p:cNvPr id="1956" name="Shape 1956"/>
          <p:cNvSpPr txBox="1">
            <a:spLocks noGrp="1"/>
          </p:cNvSpPr>
          <p:nvPr>
            <p:ph type="body" idx="4294967295"/>
          </p:nvPr>
        </p:nvSpPr>
        <p:spPr>
          <a:xfrm>
            <a:off x="3643306" y="1071552"/>
            <a:ext cx="4371975" cy="26400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152400">
              <a:lnSpc>
                <a:spcPct val="115000"/>
              </a:lnSpc>
              <a:spcBef>
                <a:spcPts val="0"/>
              </a:spcBef>
              <a:buClr>
                <a:schemeClr val="dk2"/>
              </a:buClr>
              <a:buNone/>
            </a:pPr>
            <a:r>
              <a:rPr lang="en-US" b="1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Some applications use huge amount of memory capacity, and “Optimize” cannot release cache memory effectively. What can we do?</a:t>
            </a:r>
            <a:endParaRPr lang="en-US" b="1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5" name="Shape 2455"/>
          <p:cNvSpPr/>
          <p:nvPr/>
        </p:nvSpPr>
        <p:spPr>
          <a:xfrm>
            <a:off x="-82234" y="0"/>
            <a:ext cx="9226234" cy="5143500"/>
          </a:xfrm>
          <a:prstGeom prst="rect">
            <a:avLst/>
          </a:prstGeom>
          <a:solidFill>
            <a:srgbClr val="F9C79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6" name="Shape 2456"/>
          <p:cNvSpPr/>
          <p:nvPr/>
        </p:nvSpPr>
        <p:spPr>
          <a:xfrm>
            <a:off x="428596" y="357172"/>
            <a:ext cx="8286900" cy="1357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7" name="Shape 2457"/>
          <p:cNvSpPr txBox="1"/>
          <p:nvPr/>
        </p:nvSpPr>
        <p:spPr>
          <a:xfrm>
            <a:off x="714348" y="1071552"/>
            <a:ext cx="2643206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5878">
              <a:buClr>
                <a:schemeClr val="dk1"/>
              </a:buClr>
              <a:buSzPct val="36665"/>
            </a:pPr>
            <a:r>
              <a:rPr lang="en-US" sz="1800" dirty="0" smtClean="0">
                <a:solidFill>
                  <a:schemeClr val="dk1"/>
                </a:solidFill>
              </a:rPr>
              <a:t>Application Scheduling</a:t>
            </a:r>
            <a:endParaRPr lang="en-US" sz="1800" dirty="0">
              <a:solidFill>
                <a:schemeClr val="dk1"/>
              </a:solidFill>
            </a:endParaRPr>
          </a:p>
        </p:txBody>
      </p:sp>
      <p:sp>
        <p:nvSpPr>
          <p:cNvPr id="2458" name="Shape 2458"/>
          <p:cNvSpPr/>
          <p:nvPr/>
        </p:nvSpPr>
        <p:spPr>
          <a:xfrm>
            <a:off x="642910" y="506428"/>
            <a:ext cx="19785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1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40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61" name="Shape 2461" descr="OceanKTV 圖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6315" y="1928808"/>
            <a:ext cx="4410854" cy="2628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2" name="Shape 2462" descr="OceanKTV _51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8596" y="2073055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2466" name="Shape 2466"/>
          <p:cNvSpPr/>
          <p:nvPr/>
        </p:nvSpPr>
        <p:spPr>
          <a:xfrm rot="-5400000">
            <a:off x="3893320" y="-3319385"/>
            <a:ext cx="428700" cy="500100"/>
          </a:xfrm>
          <a:prstGeom prst="down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70000"/>
              </a:gs>
              <a:gs pos="50000">
                <a:srgbClr val="AC0000"/>
              </a:gs>
              <a:gs pos="100000">
                <a:srgbClr val="CE0000"/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7" name="Shape 2467"/>
          <p:cNvSpPr/>
          <p:nvPr/>
        </p:nvSpPr>
        <p:spPr>
          <a:xfrm>
            <a:off x="3428992" y="-3212174"/>
            <a:ext cx="428700" cy="214200"/>
          </a:xfrm>
          <a:prstGeom prst="rect">
            <a:avLst/>
          </a:prstGeom>
          <a:noFill/>
          <a:ln w="3810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2156"/>
          <p:cNvSpPr/>
          <p:nvPr/>
        </p:nvSpPr>
        <p:spPr>
          <a:xfrm>
            <a:off x="285725" y="3357568"/>
            <a:ext cx="3929085" cy="16994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dirty="0"/>
              <a:t>Y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dirty="0"/>
              <a:t> may be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too busy to </a:t>
            </a:r>
            <a:r>
              <a:rPr lang="en-US" dirty="0"/>
              <a:t>use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/>
              <a:t>home entertainment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apps during weekdays</a:t>
            </a:r>
            <a:r>
              <a:rPr lang="en-US" dirty="0"/>
              <a:t>. Mostly, y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ou</a:t>
            </a:r>
            <a:r>
              <a:rPr lang="en-US" dirty="0"/>
              <a:t> use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err="1">
                <a:solidFill>
                  <a:schemeClr val="dk1"/>
                </a:solidFill>
              </a:rPr>
              <a:t>OceanKTV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app and </a:t>
            </a:r>
            <a:r>
              <a:rPr lang="en-US" dirty="0">
                <a:solidFill>
                  <a:schemeClr val="dk1"/>
                </a:solidFill>
              </a:rPr>
              <a:t>sing at home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/>
              <a:t>on the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weekend.</a:t>
            </a:r>
            <a:r>
              <a:rPr lang="en-US" dirty="0"/>
              <a:t>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But the app still takes up resources, even it's not activ</a:t>
            </a:r>
            <a:r>
              <a:rPr lang="en-US" dirty="0"/>
              <a:t>ate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d.</a:t>
            </a:r>
          </a:p>
        </p:txBody>
      </p:sp>
      <p:sp>
        <p:nvSpPr>
          <p:cNvPr id="14" name="Shape 2157"/>
          <p:cNvSpPr txBox="1"/>
          <p:nvPr/>
        </p:nvSpPr>
        <p:spPr>
          <a:xfrm>
            <a:off x="285720" y="2857582"/>
            <a:ext cx="4034700" cy="7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Schedule </a:t>
            </a:r>
            <a:r>
              <a:rPr lang="en-US" sz="2000" b="1" i="0" u="none" strike="noStrike" cap="none" dirty="0" err="1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OceanKTV</a:t>
            </a:r>
            <a:r>
              <a:rPr lang="en-US" sz="2000" b="1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manually</a:t>
            </a:r>
          </a:p>
        </p:txBody>
      </p:sp>
      <p:sp>
        <p:nvSpPr>
          <p:cNvPr id="15" name="Shape 2160"/>
          <p:cNvSpPr txBox="1"/>
          <p:nvPr/>
        </p:nvSpPr>
        <p:spPr>
          <a:xfrm>
            <a:off x="3143240" y="714256"/>
            <a:ext cx="6215100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Schedule to enable / disable applications</a:t>
            </a:r>
          </a:p>
          <a:p>
            <a:pPr marL="457200" marR="0" lvl="0" indent="-241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Font typeface="Noto Sans Symbols"/>
              <a:buChar char="✓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Allocate system resources more efficiently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2473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772818" y="405857"/>
            <a:ext cx="5142560" cy="2913076"/>
          </a:xfrm>
          <a:prstGeom prst="rect">
            <a:avLst/>
          </a:prstGeom>
          <a:noFill/>
          <a:ln>
            <a:noFill/>
          </a:ln>
        </p:spPr>
      </p:pic>
      <p:sp>
        <p:nvSpPr>
          <p:cNvPr id="1655" name="Shape 1655"/>
          <p:cNvSpPr txBox="1">
            <a:spLocks noGrp="1"/>
          </p:cNvSpPr>
          <p:nvPr>
            <p:ph type="body" idx="4294967295"/>
          </p:nvPr>
        </p:nvSpPr>
        <p:spPr>
          <a:xfrm>
            <a:off x="1142976" y="785800"/>
            <a:ext cx="4286250" cy="20002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-254000" algn="ctr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4000" b="1" dirty="0" smtClean="0">
                <a:solidFill>
                  <a:schemeClr val="dk1"/>
                </a:solidFill>
                <a:latin typeface="+mj-lt"/>
              </a:rPr>
              <a:t>Demo </a:t>
            </a:r>
            <a:r>
              <a:rPr lang="en-US" altLang="zh-TW" sz="4000" b="1" dirty="0" err="1" smtClean="0">
                <a:solidFill>
                  <a:schemeClr val="dk1"/>
                </a:solidFill>
                <a:latin typeface="+mj-lt"/>
              </a:rPr>
              <a:t>Qboost</a:t>
            </a:r>
            <a:endParaRPr lang="en-US" altLang="zh-TW" sz="4000" b="1" dirty="0" smtClean="0">
              <a:solidFill>
                <a:schemeClr val="dk1"/>
              </a:solidFill>
              <a:latin typeface="+mj-lt"/>
            </a:endParaRPr>
          </a:p>
          <a:p>
            <a:pPr marL="0" lvl="0" indent="-254000" algn="ctr"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</a:rPr>
              <a:t>Optimize, Clear,  </a:t>
            </a:r>
          </a:p>
          <a:p>
            <a:pPr marL="0" lvl="0" indent="-254000" algn="ctr">
              <a:spcBef>
                <a:spcPts val="0"/>
              </a:spcBef>
              <a:buClr>
                <a:schemeClr val="dk2"/>
              </a:buClr>
              <a:buNone/>
            </a:pPr>
            <a:r>
              <a:rPr lang="en-US" altLang="zh-TW" sz="2400" b="1" dirty="0" smtClean="0">
                <a:solidFill>
                  <a:srgbClr val="002060"/>
                </a:solidFill>
                <a:latin typeface="+mn-lt"/>
              </a:rPr>
              <a:t>Application scheduling</a:t>
            </a:r>
            <a:endParaRPr lang="zh-TW" sz="2400" b="1" i="0" u="none" strike="noStrike" cap="none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圖片 5" descr="E_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275" y="1714512"/>
            <a:ext cx="3428988" cy="3428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583"/>
          <p:cNvSpPr/>
          <p:nvPr/>
        </p:nvSpPr>
        <p:spPr>
          <a:xfrm>
            <a:off x="71438" y="285734"/>
            <a:ext cx="3500430" cy="2000278"/>
          </a:xfrm>
          <a:prstGeom prst="cloud">
            <a:avLst/>
          </a:prstGeom>
          <a:solidFill>
            <a:srgbClr val="F3F3F3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78" name="Shape 1978" descr="G_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488" y="2714608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79" name="Shape 1979"/>
          <p:cNvSpPr txBox="1">
            <a:spLocks noGrp="1"/>
          </p:cNvSpPr>
          <p:nvPr>
            <p:ph type="title"/>
          </p:nvPr>
        </p:nvSpPr>
        <p:spPr>
          <a:xfrm>
            <a:off x="142844" y="571486"/>
            <a:ext cx="3495900" cy="113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Three </a:t>
            </a:r>
            <a:b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32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solutions</a:t>
            </a:r>
          </a:p>
        </p:txBody>
      </p:sp>
      <p:grpSp>
        <p:nvGrpSpPr>
          <p:cNvPr id="1980" name="Shape 1980"/>
          <p:cNvGrpSpPr/>
          <p:nvPr/>
        </p:nvGrpSpPr>
        <p:grpSpPr>
          <a:xfrm>
            <a:off x="1279377" y="1806873"/>
            <a:ext cx="1998756" cy="2192687"/>
            <a:chOff x="1330473" y="1899251"/>
            <a:chExt cx="1998756" cy="2192687"/>
          </a:xfrm>
        </p:grpSpPr>
        <p:sp>
          <p:nvSpPr>
            <p:cNvPr id="1981" name="Shape 1981"/>
            <p:cNvSpPr/>
            <p:nvPr/>
          </p:nvSpPr>
          <p:spPr>
            <a:xfrm rot="5400000">
              <a:off x="1336929" y="18992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00B0F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Shape 1982"/>
            <p:cNvSpPr/>
            <p:nvPr/>
          </p:nvSpPr>
          <p:spPr>
            <a:xfrm rot="5400000">
              <a:off x="1428778" y="2000246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3" name="Shape 1983"/>
            <p:cNvSpPr/>
            <p:nvPr/>
          </p:nvSpPr>
          <p:spPr>
            <a:xfrm>
              <a:off x="1330473" y="2306938"/>
              <a:ext cx="1989600" cy="1785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00000"/>
                <a:buFont typeface="Arial"/>
                <a:buNone/>
              </a:pPr>
              <a:r>
                <a:rPr lang="en-US" sz="20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Optimize</a:t>
              </a:r>
            </a:p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Releases memory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Increases operating speed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4" name="Shape 1984"/>
          <p:cNvGrpSpPr/>
          <p:nvPr/>
        </p:nvGrpSpPr>
        <p:grpSpPr>
          <a:xfrm>
            <a:off x="3167147" y="87389"/>
            <a:ext cx="2817600" cy="2817600"/>
            <a:chOff x="3040284" y="129270"/>
            <a:chExt cx="2817600" cy="2817600"/>
          </a:xfrm>
        </p:grpSpPr>
        <p:sp>
          <p:nvSpPr>
            <p:cNvPr id="1985" name="Shape 1985"/>
            <p:cNvSpPr/>
            <p:nvPr/>
          </p:nvSpPr>
          <p:spPr>
            <a:xfrm rot="8100000">
              <a:off x="3452912" y="541897"/>
              <a:ext cx="1992344" cy="1992344"/>
            </a:xfrm>
            <a:prstGeom prst="teardrop">
              <a:avLst>
                <a:gd name="adj" fmla="val 100000"/>
              </a:avLst>
            </a:prstGeom>
            <a:solidFill>
              <a:srgbClr val="9900FF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Shape 1986"/>
            <p:cNvSpPr/>
            <p:nvPr/>
          </p:nvSpPr>
          <p:spPr>
            <a:xfrm rot="5400000">
              <a:off x="3544818" y="642924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Shape 1987"/>
            <p:cNvSpPr/>
            <p:nvPr/>
          </p:nvSpPr>
          <p:spPr>
            <a:xfrm>
              <a:off x="3484715" y="970557"/>
              <a:ext cx="1928700" cy="1738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270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111111"/>
                <a:buFont typeface="Arial"/>
                <a:buNone/>
              </a:pPr>
              <a:r>
                <a:rPr lang="en-US"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20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Clear</a:t>
              </a:r>
              <a:r>
                <a:rPr lang="en-US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r>
                <a:rPr lang="en-US" sz="16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Cleans up junk files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Recycles storage space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88" name="Shape 1988"/>
          <p:cNvGrpSpPr/>
          <p:nvPr/>
        </p:nvGrpSpPr>
        <p:grpSpPr>
          <a:xfrm>
            <a:off x="5937286" y="1806854"/>
            <a:ext cx="1992300" cy="2336473"/>
            <a:chOff x="5500675" y="1857351"/>
            <a:chExt cx="1992300" cy="2336473"/>
          </a:xfrm>
        </p:grpSpPr>
        <p:sp>
          <p:nvSpPr>
            <p:cNvPr id="1989" name="Shape 1989"/>
            <p:cNvSpPr/>
            <p:nvPr/>
          </p:nvSpPr>
          <p:spPr>
            <a:xfrm rot="10800000">
              <a:off x="5500675" y="1857351"/>
              <a:ext cx="1992300" cy="1992300"/>
            </a:xfrm>
            <a:prstGeom prst="teardrop">
              <a:avLst>
                <a:gd name="adj" fmla="val 100000"/>
              </a:avLst>
            </a:prstGeom>
            <a:solidFill>
              <a:srgbClr val="EF8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Shape 1990"/>
            <p:cNvSpPr/>
            <p:nvPr/>
          </p:nvSpPr>
          <p:spPr>
            <a:xfrm rot="5400000">
              <a:off x="5592524" y="1958365"/>
              <a:ext cx="1785900" cy="1785900"/>
            </a:xfrm>
            <a:prstGeom prst="ellipse">
              <a:avLst/>
            </a:prstGeom>
            <a:solidFill>
              <a:schemeClr val="lt1"/>
            </a:solidFill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Shape 1991"/>
            <p:cNvSpPr/>
            <p:nvPr/>
          </p:nvSpPr>
          <p:spPr>
            <a:xfrm>
              <a:off x="5603859" y="2208724"/>
              <a:ext cx="1785900" cy="1985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800" b="1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 Scheduling</a:t>
              </a:r>
            </a:p>
            <a:p>
              <a:pPr marL="0" marR="0" lvl="0" indent="-9525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15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Allocates system resources efficiently </a:t>
              </a:r>
            </a:p>
            <a:p>
              <a:pPr marL="0" marR="0" lvl="0" indent="-152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en-US" sz="2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</a:br>
              <a:endParaRPr lang="en-US" sz="2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92" name="Shape 1992" descr="E_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488" y="2714626"/>
            <a:ext cx="3416680" cy="3416680"/>
          </a:xfrm>
          <a:prstGeom prst="rect">
            <a:avLst/>
          </a:prstGeom>
          <a:noFill/>
          <a:ln>
            <a:noFill/>
          </a:ln>
        </p:spPr>
      </p:pic>
      <p:sp>
        <p:nvSpPr>
          <p:cNvPr id="1993" name="Shape 1993"/>
          <p:cNvSpPr/>
          <p:nvPr/>
        </p:nvSpPr>
        <p:spPr>
          <a:xfrm rot="1479784">
            <a:off x="5286386" y="2857490"/>
            <a:ext cx="428488" cy="428488"/>
          </a:xfrm>
          <a:prstGeom prst="heart">
            <a:avLst/>
          </a:prstGeom>
          <a:solidFill>
            <a:srgbClr val="FF339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Shape 16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8100">
              <a:buClr>
                <a:schemeClr val="dk1"/>
              </a:buClr>
              <a:buSzPct val="25000"/>
            </a:pPr>
            <a:r>
              <a:rPr lang="en-US" altLang="zh-TW" dirty="0" smtClean="0"/>
              <a:t>And there's more supporting</a:t>
            </a:r>
            <a:r>
              <a:rPr lang="zh-TW" altLang="en-US" dirty="0" smtClean="0"/>
              <a:t> </a:t>
            </a:r>
            <a:r>
              <a:rPr lang="en-US" altLang="zh-TW" dirty="0" smtClean="0"/>
              <a:t>QTS 4.3.4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702" name="Shape 17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74002" y="2090564"/>
            <a:ext cx="1341402" cy="83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6" name="Shape 17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72198" y="2057026"/>
            <a:ext cx="1332590" cy="832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6" name="Shape 1696"/>
          <p:cNvPicPr preferRelativeResize="0"/>
          <p:nvPr/>
        </p:nvPicPr>
        <p:blipFill>
          <a:blip r:embed="rId5">
            <a:alphaModFix/>
          </a:blip>
          <a:srcRect r="31579"/>
          <a:stretch>
            <a:fillRect/>
          </a:stretch>
        </p:blipFill>
        <p:spPr>
          <a:xfrm>
            <a:off x="315496" y="3822848"/>
            <a:ext cx="541844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7" name="Shape 1697"/>
          <p:cNvPicPr preferRelativeResize="0"/>
          <p:nvPr/>
        </p:nvPicPr>
        <p:blipFill>
          <a:blip r:embed="rId6">
            <a:alphaModFix/>
          </a:blip>
          <a:srcRect l="35000" r="30000"/>
          <a:stretch>
            <a:fillRect/>
          </a:stretch>
        </p:blipFill>
        <p:spPr>
          <a:xfrm>
            <a:off x="340220" y="3822848"/>
            <a:ext cx="291762" cy="500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8" name="Shape 1698"/>
          <p:cNvPicPr preferRelativeResize="0"/>
          <p:nvPr/>
        </p:nvPicPr>
        <p:blipFill>
          <a:blip r:embed="rId7">
            <a:alphaModFix/>
          </a:blip>
          <a:srcRect l="31579" r="26316"/>
          <a:stretch>
            <a:fillRect/>
          </a:stretch>
        </p:blipFill>
        <p:spPr>
          <a:xfrm>
            <a:off x="797843" y="3841116"/>
            <a:ext cx="353382" cy="500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9" name="Shape 1699"/>
          <p:cNvPicPr preferRelativeResize="0"/>
          <p:nvPr/>
        </p:nvPicPr>
        <p:blipFill>
          <a:blip r:embed="rId8">
            <a:alphaModFix/>
          </a:blip>
          <a:srcRect l="20989" r="15802"/>
          <a:stretch>
            <a:fillRect/>
          </a:stretch>
        </p:blipFill>
        <p:spPr>
          <a:xfrm>
            <a:off x="1071538" y="3838884"/>
            <a:ext cx="571504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3" name="Shape 170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643438" y="3769678"/>
            <a:ext cx="928694" cy="57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8" name="Shape 1708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069778" y="3725601"/>
            <a:ext cx="1145032" cy="687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9" name="Shape 170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28728" y="3841116"/>
            <a:ext cx="853920" cy="50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1" name="Shape 171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928794" y="3847892"/>
            <a:ext cx="852058" cy="493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2" name="Shape 171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00298" y="3830186"/>
            <a:ext cx="890894" cy="5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4" name="Shape 1714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857620" y="3782859"/>
            <a:ext cx="1000132" cy="55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7" name="Shape 1717"/>
          <p:cNvPicPr preferRelativeResize="0"/>
          <p:nvPr/>
        </p:nvPicPr>
        <p:blipFill>
          <a:blip r:embed="rId15">
            <a:alphaModFix/>
          </a:blip>
          <a:srcRect t="16667"/>
          <a:stretch>
            <a:fillRect/>
          </a:stretch>
        </p:blipFill>
        <p:spPr>
          <a:xfrm>
            <a:off x="1623340" y="2150742"/>
            <a:ext cx="1091272" cy="545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8" name="Shape 1718"/>
          <p:cNvPicPr preferRelativeResize="0"/>
          <p:nvPr/>
        </p:nvPicPr>
        <p:blipFill>
          <a:blip r:embed="rId16">
            <a:alphaModFix/>
          </a:blip>
          <a:srcRect t="26585"/>
          <a:stretch>
            <a:fillRect/>
          </a:stretch>
        </p:blipFill>
        <p:spPr>
          <a:xfrm>
            <a:off x="4714876" y="2296525"/>
            <a:ext cx="1379502" cy="632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0" name="Shape 172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3500430" y="2041800"/>
            <a:ext cx="1259535" cy="744264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Shape 211"/>
          <p:cNvSpPr txBox="1"/>
          <p:nvPr/>
        </p:nvSpPr>
        <p:spPr>
          <a:xfrm>
            <a:off x="3571868" y="1213367"/>
            <a:ext cx="5143536" cy="286813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err="1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Rackmount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 Series</a:t>
            </a:r>
          </a:p>
        </p:txBody>
      </p:sp>
      <p:sp>
        <p:nvSpPr>
          <p:cNvPr id="37" name="Shape 212"/>
          <p:cNvSpPr txBox="1"/>
          <p:nvPr/>
        </p:nvSpPr>
        <p:spPr>
          <a:xfrm>
            <a:off x="3571868" y="1500180"/>
            <a:ext cx="514353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pl-PL" sz="1200" dirty="0" smtClean="0">
                <a:solidFill>
                  <a:srgbClr val="4784A1"/>
                </a:solidFill>
              </a:rPr>
              <a:t>TDS-16489U, TS-x85U</a:t>
            </a:r>
            <a:r>
              <a:rPr lang="en-US" sz="1200" dirty="0" smtClean="0">
                <a:solidFill>
                  <a:srgbClr val="4784A1"/>
                </a:solidFill>
              </a:rPr>
              <a:t>, </a:t>
            </a:r>
            <a:r>
              <a:rPr lang="pl-PL" sz="1200" dirty="0" smtClean="0">
                <a:solidFill>
                  <a:srgbClr val="4784A1"/>
                </a:solidFill>
              </a:rPr>
              <a:t>1582TU, x80U, x73U, x71U, x70U, x69U, x63U, x53BU, x53U,</a:t>
            </a:r>
            <a:r>
              <a:rPr lang="en-US" sz="1200" dirty="0" smtClean="0">
                <a:solidFill>
                  <a:srgbClr val="4784A1"/>
                </a:solidFill>
              </a:rPr>
              <a:t> </a:t>
            </a:r>
            <a:r>
              <a:rPr lang="pl-PL" sz="1200" dirty="0" smtClean="0">
                <a:solidFill>
                  <a:srgbClr val="4784A1"/>
                </a:solidFill>
              </a:rPr>
              <a:t>451U, x31XU and 431U</a:t>
            </a:r>
          </a:p>
        </p:txBody>
      </p:sp>
      <p:sp>
        <p:nvSpPr>
          <p:cNvPr id="39" name="Shape 211"/>
          <p:cNvSpPr txBox="1"/>
          <p:nvPr/>
        </p:nvSpPr>
        <p:spPr>
          <a:xfrm>
            <a:off x="285720" y="2857502"/>
            <a:ext cx="8429684" cy="28575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Tower Series</a:t>
            </a:r>
            <a:endParaRPr lang="en" sz="1400" b="1" dirty="0">
              <a:solidFill>
                <a:schemeClr val="bg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sp>
        <p:nvSpPr>
          <p:cNvPr id="40" name="Shape 212"/>
          <p:cNvSpPr txBox="1"/>
          <p:nvPr/>
        </p:nvSpPr>
        <p:spPr>
          <a:xfrm>
            <a:off x="214282" y="3214692"/>
            <a:ext cx="8501122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4784A1"/>
              </a:buClr>
              <a:buSzPct val="25000"/>
            </a:pPr>
            <a:r>
              <a:rPr lang="en-US" sz="1200" dirty="0" smtClean="0">
                <a:solidFill>
                  <a:srgbClr val="4784A1"/>
                </a:solidFill>
              </a:rPr>
              <a:t>TS-1685, x82, 882ST2/ST3, x80, x73, x71, x70, x69, x63, 453Bmini, x53B, x53A, x53 Pro, 453mini, x51A, x51, 1635, x31X, x31P, x31+, x31 and x28</a:t>
            </a:r>
          </a:p>
        </p:txBody>
      </p:sp>
      <p:sp>
        <p:nvSpPr>
          <p:cNvPr id="41" name="Shape 211"/>
          <p:cNvSpPr txBox="1"/>
          <p:nvPr/>
        </p:nvSpPr>
        <p:spPr>
          <a:xfrm>
            <a:off x="285720" y="1214429"/>
            <a:ext cx="3071834" cy="28575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6350">
            <a:solidFill>
              <a:schemeClr val="bg1"/>
            </a:solidFill>
            <a:prstDash val="dash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4784A1"/>
              </a:buClr>
              <a:buSzPct val="25000"/>
            </a:pPr>
            <a:r>
              <a:rPr lang="en-US" altLang="zh-TW" b="1" dirty="0" smtClean="0">
                <a:solidFill>
                  <a:schemeClr val="bg1"/>
                </a:solidFill>
                <a:latin typeface="+mn-lt"/>
              </a:rPr>
              <a:t>Thunderbolt NAS 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微軟正黑體" pitchFamily="34" charset="-120"/>
              </a:rPr>
              <a:t>Series</a:t>
            </a:r>
            <a:endParaRPr lang="en" sz="1400" b="1" dirty="0">
              <a:solidFill>
                <a:schemeClr val="bg1"/>
              </a:solidFill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44" name="Shape 1716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2387854" y="2153212"/>
            <a:ext cx="898262" cy="56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Shape 1705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157278" y="1428742"/>
            <a:ext cx="1271582" cy="794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71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6286512" y="3796628"/>
            <a:ext cx="861982" cy="561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716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928662" y="2133600"/>
            <a:ext cx="933882" cy="5614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3" name="Shape 1713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947538" y="3587954"/>
            <a:ext cx="1267800" cy="769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Shape 1714"/>
          <p:cNvPicPr preferRelativeResize="0"/>
          <p:nvPr/>
        </p:nvPicPr>
        <p:blipFill>
          <a:blip r:embed="rId22"/>
          <a:stretch>
            <a:fillRect/>
          </a:stretch>
        </p:blipFill>
        <p:spPr>
          <a:xfrm>
            <a:off x="5414392" y="3782859"/>
            <a:ext cx="872120" cy="558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1716"/>
          <p:cNvPicPr preferRelativeResize="0"/>
          <p:nvPr/>
        </p:nvPicPr>
        <p:blipFill>
          <a:blip r:embed="rId23"/>
          <a:stretch>
            <a:fillRect/>
          </a:stretch>
        </p:blipFill>
        <p:spPr>
          <a:xfrm>
            <a:off x="142550" y="2133416"/>
            <a:ext cx="898850" cy="56178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" name="群組 33"/>
          <p:cNvGrpSpPr/>
          <p:nvPr/>
        </p:nvGrpSpPr>
        <p:grpSpPr>
          <a:xfrm>
            <a:off x="285720" y="4429137"/>
            <a:ext cx="6572296" cy="285753"/>
            <a:chOff x="302949" y="1032328"/>
            <a:chExt cx="6184305" cy="384241"/>
          </a:xfrm>
        </p:grpSpPr>
        <p:sp>
          <p:nvSpPr>
            <p:cNvPr id="35" name="Shape 264"/>
            <p:cNvSpPr/>
            <p:nvPr/>
          </p:nvSpPr>
          <p:spPr>
            <a:xfrm>
              <a:off x="302949" y="1032328"/>
              <a:ext cx="5983563" cy="384241"/>
            </a:xfrm>
            <a:prstGeom prst="chevron">
              <a:avLst>
                <a:gd name="adj" fmla="val 33915"/>
              </a:avLst>
            </a:prstGeom>
            <a:solidFill>
              <a:srgbClr val="C00000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415024" y="1032329"/>
              <a:ext cx="6072230" cy="2616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 smtClean="0">
                  <a:solidFill>
                    <a:schemeClr val="bg1"/>
                  </a:solidFill>
                  <a:latin typeface="+mn-lt"/>
                  <a:ea typeface="微軟正黑體" pitchFamily="34" charset="-120"/>
                </a:rPr>
                <a:t>For a list of supported models, please visit https://www.qnap.com/zh-tw/product/eol.php</a:t>
              </a:r>
              <a:endParaRPr lang="en-US" altLang="zh-TW" sz="11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1998"/>
          <p:cNvSpPr txBox="1">
            <a:spLocks/>
          </p:cNvSpPr>
          <p:nvPr/>
        </p:nvSpPr>
        <p:spPr>
          <a:xfrm>
            <a:off x="2193940" y="2285998"/>
            <a:ext cx="4521200" cy="10874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762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Verdana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Thank You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456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body" idx="1"/>
          </p:nvPr>
        </p:nvSpPr>
        <p:spPr>
          <a:xfrm>
            <a:off x="327100" y="1123950"/>
            <a:ext cx="8459742" cy="13049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When data is encrypted, data in backup destinations will also be affected</a:t>
            </a:r>
          </a:p>
          <a:p>
            <a:pPr marL="342900" marR="0" lvl="0" indent="-342900" algn="l" rtl="0">
              <a:spcBef>
                <a:spcPts val="40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Data needs to be "backed up" while backups need backups as well</a:t>
            </a:r>
          </a:p>
          <a:p>
            <a:pPr marL="342900" marR="0" lvl="0" indent="-342900" algn="l" rtl="0">
              <a:spcBef>
                <a:spcPts val="400"/>
              </a:spcBef>
              <a:buSzPct val="100000"/>
              <a:buFont typeface="Arial"/>
              <a:buChar char="•"/>
            </a:pPr>
            <a:r>
              <a:rPr lang="en-US" sz="1800" dirty="0">
                <a:latin typeface="+mn-lt"/>
              </a:rPr>
              <a:t>Block-based snapshots help protect data security from </a:t>
            </a:r>
            <a:r>
              <a:rPr lang="en-US" sz="1800" dirty="0" err="1">
                <a:latin typeface="+mn-lt"/>
              </a:rPr>
              <a:t>ransomware</a:t>
            </a:r>
            <a:endParaRPr lang="en-US" sz="1800" dirty="0">
              <a:latin typeface="+mn-lt"/>
            </a:endParaRPr>
          </a:p>
        </p:txBody>
      </p:sp>
      <p:sp>
        <p:nvSpPr>
          <p:cNvPr id="679" name="Shape 67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 dirty="0"/>
              <a:t>Why are </a:t>
            </a:r>
            <a:r>
              <a:rPr lang="en-US" altLang="zh-TW" dirty="0" smtClean="0"/>
              <a:t>S</a:t>
            </a:r>
            <a:r>
              <a:rPr lang="en-US" dirty="0" smtClean="0"/>
              <a:t>napshots </a:t>
            </a:r>
            <a:r>
              <a:rPr lang="en-US" dirty="0"/>
              <a:t>important?</a:t>
            </a:r>
          </a:p>
        </p:txBody>
      </p:sp>
      <p:pic>
        <p:nvPicPr>
          <p:cNvPr id="9" name="Shape 96" descr="storage&amp;snapshot_170826-1.png"/>
          <p:cNvPicPr preferRelativeResize="0"/>
          <p:nvPr/>
        </p:nvPicPr>
        <p:blipFill rotWithShape="1">
          <a:blip r:embed="rId3">
            <a:alphaModFix/>
          </a:blip>
          <a:srcRect l="1304" r="1380"/>
          <a:stretch/>
        </p:blipFill>
        <p:spPr>
          <a:xfrm>
            <a:off x="928662" y="2357436"/>
            <a:ext cx="6812100" cy="246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圓角矩形 24"/>
          <p:cNvSpPr/>
          <p:nvPr/>
        </p:nvSpPr>
        <p:spPr>
          <a:xfrm>
            <a:off x="285720" y="2285998"/>
            <a:ext cx="4214842" cy="2428892"/>
          </a:xfrm>
          <a:prstGeom prst="roundRect">
            <a:avLst>
              <a:gd name="adj" fmla="val 6175"/>
            </a:avLst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9" name="Shape 88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7777"/>
              <a:buFont typeface="Verdana"/>
              <a:buNone/>
            </a:pPr>
            <a:r>
              <a:rPr lang="en-US" dirty="0"/>
              <a:t>Completed Snapshot Solution</a:t>
            </a:r>
          </a:p>
        </p:txBody>
      </p:sp>
      <p:sp>
        <p:nvSpPr>
          <p:cNvPr id="911" name="Shape 911"/>
          <p:cNvSpPr txBox="1">
            <a:spLocks noGrp="1"/>
          </p:cNvSpPr>
          <p:nvPr>
            <p:ph type="body" idx="4294967295"/>
          </p:nvPr>
        </p:nvSpPr>
        <p:spPr>
          <a:xfrm>
            <a:off x="293688" y="1098550"/>
            <a:ext cx="8850312" cy="106521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Whole Volume Snapshot with File-based LUN coverage </a:t>
            </a:r>
          </a:p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Char char="•"/>
            </a:pPr>
            <a:r>
              <a:rPr lang="en-US" sz="1800" dirty="0">
                <a:latin typeface="Arial"/>
                <a:ea typeface="Arial"/>
                <a:cs typeface="Arial"/>
                <a:sym typeface="Arial"/>
              </a:rPr>
              <a:t>Block-based LUN Snapshot </a:t>
            </a:r>
          </a:p>
        </p:txBody>
      </p:sp>
      <p:sp>
        <p:nvSpPr>
          <p:cNvPr id="890" name="Shape 890"/>
          <p:cNvSpPr/>
          <p:nvPr/>
        </p:nvSpPr>
        <p:spPr>
          <a:xfrm>
            <a:off x="2442773" y="2668249"/>
            <a:ext cx="1890842" cy="1921102"/>
          </a:xfrm>
          <a:prstGeom prst="rect">
            <a:avLst/>
          </a:prstGeom>
          <a:solidFill>
            <a:srgbClr val="4A86E8"/>
          </a:solidFill>
          <a:ln>
            <a:solidFill>
              <a:srgbClr val="0070C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Shape 891"/>
          <p:cNvSpPr/>
          <p:nvPr/>
        </p:nvSpPr>
        <p:spPr>
          <a:xfrm>
            <a:off x="447755" y="2668249"/>
            <a:ext cx="1812056" cy="1921102"/>
          </a:xfrm>
          <a:prstGeom prst="rect">
            <a:avLst/>
          </a:prstGeom>
          <a:solidFill>
            <a:srgbClr val="4A86E8"/>
          </a:solidFill>
          <a:ln>
            <a:solidFill>
              <a:srgbClr val="0070C0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" name="Shape 892"/>
          <p:cNvGrpSpPr/>
          <p:nvPr/>
        </p:nvGrpSpPr>
        <p:grpSpPr>
          <a:xfrm>
            <a:off x="2922244" y="3411689"/>
            <a:ext cx="1046404" cy="343200"/>
            <a:chOff x="5308956" y="3452803"/>
            <a:chExt cx="1046404" cy="343200"/>
          </a:xfrm>
        </p:grpSpPr>
        <p:sp>
          <p:nvSpPr>
            <p:cNvPr id="893" name="Shape 893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4" name="Shape 894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5" name="Shape 895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Shape 896"/>
          <p:cNvGrpSpPr/>
          <p:nvPr/>
        </p:nvGrpSpPr>
        <p:grpSpPr>
          <a:xfrm>
            <a:off x="2923931" y="3754853"/>
            <a:ext cx="1046404" cy="343200"/>
            <a:chOff x="5308956" y="3452803"/>
            <a:chExt cx="1046404" cy="343200"/>
          </a:xfrm>
        </p:grpSpPr>
        <p:sp>
          <p:nvSpPr>
            <p:cNvPr id="897" name="Shape 897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8" name="Shape 898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9" name="Shape 899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91A000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Shape 900"/>
          <p:cNvGrpSpPr/>
          <p:nvPr/>
        </p:nvGrpSpPr>
        <p:grpSpPr>
          <a:xfrm>
            <a:off x="2922244" y="4104764"/>
            <a:ext cx="1046404" cy="343200"/>
            <a:chOff x="5308956" y="3452803"/>
            <a:chExt cx="1046404" cy="343200"/>
          </a:xfrm>
        </p:grpSpPr>
        <p:sp>
          <p:nvSpPr>
            <p:cNvPr id="901" name="Shape 901"/>
            <p:cNvSpPr/>
            <p:nvPr/>
          </p:nvSpPr>
          <p:spPr>
            <a:xfrm>
              <a:off x="5308956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2" name="Shape 902"/>
            <p:cNvSpPr/>
            <p:nvPr/>
          </p:nvSpPr>
          <p:spPr>
            <a:xfrm>
              <a:off x="5660558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3" name="Shape 903"/>
            <p:cNvSpPr/>
            <p:nvPr/>
          </p:nvSpPr>
          <p:spPr>
            <a:xfrm>
              <a:off x="6012160" y="3452803"/>
              <a:ext cx="343200" cy="343200"/>
            </a:xfrm>
            <a:prstGeom prst="rect">
              <a:avLst/>
            </a:prstGeom>
            <a:solidFill>
              <a:srgbClr val="74D5E9"/>
            </a:solidFill>
            <a:ln w="127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04" name="Shape 904"/>
          <p:cNvSpPr/>
          <p:nvPr/>
        </p:nvSpPr>
        <p:spPr>
          <a:xfrm>
            <a:off x="3039515" y="3628796"/>
            <a:ext cx="746700" cy="573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Shape 905"/>
          <p:cNvSpPr/>
          <p:nvPr/>
        </p:nvSpPr>
        <p:spPr>
          <a:xfrm>
            <a:off x="2509204" y="2755774"/>
            <a:ext cx="1785900" cy="6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b="1" dirty="0">
                <a:solidFill>
                  <a:schemeClr val="lt1"/>
                </a:solidFill>
              </a:rPr>
              <a:t>Block-based </a:t>
            </a:r>
            <a:r>
              <a:rPr lang="en-US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  <a:r>
              <a:rPr lang="en-US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LUN</a:t>
            </a:r>
          </a:p>
        </p:txBody>
      </p:sp>
      <p:sp>
        <p:nvSpPr>
          <p:cNvPr id="906" name="Shape 906"/>
          <p:cNvSpPr/>
          <p:nvPr/>
        </p:nvSpPr>
        <p:spPr>
          <a:xfrm>
            <a:off x="363322" y="2755775"/>
            <a:ext cx="1922662" cy="515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b="1" dirty="0">
                <a:solidFill>
                  <a:schemeClr val="lt1"/>
                </a:solidFill>
              </a:rPr>
              <a:t>Volume &amp; </a:t>
            </a:r>
            <a:endParaRPr lang="en-US" b="1" dirty="0" smtClean="0">
              <a:solidFill>
                <a:schemeClr val="lt1"/>
              </a:solidFill>
            </a:endParaRPr>
          </a:p>
          <a:p>
            <a:pPr marL="0" marR="0" lvl="1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Verdana"/>
              <a:buNone/>
            </a:pPr>
            <a:r>
              <a:rPr lang="en-US" b="1" dirty="0" smtClean="0">
                <a:solidFill>
                  <a:schemeClr val="lt1"/>
                </a:solidFill>
              </a:rPr>
              <a:t>File-based </a:t>
            </a:r>
            <a:r>
              <a:rPr lang="en-US" b="1" dirty="0">
                <a:solidFill>
                  <a:schemeClr val="lt1"/>
                </a:solidFill>
              </a:rPr>
              <a:t>LUN</a:t>
            </a:r>
          </a:p>
        </p:txBody>
      </p:sp>
      <p:pic>
        <p:nvPicPr>
          <p:cNvPr id="907" name="Shape 907"/>
          <p:cNvPicPr preferRelativeResize="0"/>
          <p:nvPr/>
        </p:nvPicPr>
        <p:blipFill rotWithShape="1">
          <a:blip r:embed="rId3">
            <a:alphaModFix/>
          </a:blip>
          <a:srcRect l="11246" r="7958"/>
          <a:stretch/>
        </p:blipFill>
        <p:spPr>
          <a:xfrm>
            <a:off x="4643438" y="2071684"/>
            <a:ext cx="4382177" cy="2207279"/>
          </a:xfrm>
          <a:prstGeom prst="rect">
            <a:avLst/>
          </a:prstGeom>
          <a:noFill/>
          <a:ln w="9525" cap="flat" cmpd="sng">
            <a:solidFill>
              <a:srgbClr val="BCBCBC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08" name="Shape 9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9297" y="3317213"/>
            <a:ext cx="1199550" cy="1039326"/>
          </a:xfrm>
          <a:prstGeom prst="rect">
            <a:avLst/>
          </a:prstGeom>
          <a:noFill/>
          <a:ln>
            <a:noFill/>
          </a:ln>
        </p:spPr>
      </p:pic>
      <p:sp>
        <p:nvSpPr>
          <p:cNvPr id="909" name="Shape 909"/>
          <p:cNvSpPr/>
          <p:nvPr/>
        </p:nvSpPr>
        <p:spPr>
          <a:xfrm>
            <a:off x="1008997" y="3628798"/>
            <a:ext cx="949800" cy="7296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>
              <a:alpha val="6941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Shape 910"/>
          <p:cNvSpPr/>
          <p:nvPr/>
        </p:nvSpPr>
        <p:spPr>
          <a:xfrm>
            <a:off x="221488" y="1986725"/>
            <a:ext cx="4347300" cy="573600"/>
          </a:xfrm>
          <a:prstGeom prst="roundRect">
            <a:avLst>
              <a:gd name="adj" fmla="val 16667"/>
            </a:avLst>
          </a:prstGeom>
          <a:solidFill>
            <a:srgbClr val="3C78D8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28600" algn="ctr" rtl="0">
              <a:spcBef>
                <a:spcPts val="0"/>
              </a:spcBef>
              <a:buNone/>
            </a:pPr>
            <a:r>
              <a:rPr lang="en-US" b="1" dirty="0">
                <a:solidFill>
                  <a:srgbClr val="FFFFFF"/>
                </a:solidFill>
              </a:rPr>
              <a:t>An efficient solution for mass data recovering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Shape 8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53339">
              <a:buClr>
                <a:schemeClr val="dk1"/>
              </a:buClr>
              <a:buSzPct val="29999"/>
            </a:pPr>
            <a:r>
              <a:rPr lang="en-US" dirty="0" smtClean="0"/>
              <a:t>NAS with 1GB RAM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smtClean="0"/>
              <a:t>Now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dirty="0" smtClean="0"/>
              <a:t>S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upports </a:t>
            </a:r>
            <a:r>
              <a:rPr lang="en-US" dirty="0" smtClean="0"/>
              <a:t>S</a:t>
            </a:r>
            <a:r>
              <a:rPr lang="en-US" dirty="0" smtClean="0">
                <a:latin typeface="Arial"/>
                <a:ea typeface="Arial"/>
                <a:cs typeface="Arial"/>
                <a:sym typeface="Arial"/>
              </a:rPr>
              <a:t>napshots</a:t>
            </a:r>
            <a:endParaRPr lang="en-US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90" name="Shape 8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75087" y="1721975"/>
            <a:ext cx="2892050" cy="2708625"/>
          </a:xfrm>
          <a:prstGeom prst="rect">
            <a:avLst/>
          </a:prstGeom>
          <a:noFill/>
          <a:ln>
            <a:noFill/>
          </a:ln>
        </p:spPr>
      </p:pic>
      <p:sp>
        <p:nvSpPr>
          <p:cNvPr id="891" name="Shape 891"/>
          <p:cNvSpPr/>
          <p:nvPr/>
        </p:nvSpPr>
        <p:spPr>
          <a:xfrm>
            <a:off x="7258914" y="1136700"/>
            <a:ext cx="1514400" cy="932100"/>
          </a:xfrm>
          <a:prstGeom prst="wedgeEllipseCallout">
            <a:avLst>
              <a:gd name="adj1" fmla="val -30163"/>
              <a:gd name="adj2" fmla="val 61990"/>
            </a:avLst>
          </a:prstGeom>
          <a:solidFill>
            <a:srgbClr val="674EA7"/>
          </a:solidFill>
          <a:ln w="9525" cap="flat" cmpd="sng">
            <a:solidFill>
              <a:srgbClr val="B4A7D6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Shape 892"/>
          <p:cNvSpPr txBox="1"/>
          <p:nvPr/>
        </p:nvSpPr>
        <p:spPr>
          <a:xfrm>
            <a:off x="7357313" y="1243950"/>
            <a:ext cx="1353600" cy="761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114300" algn="ctr">
              <a:buClr>
                <a:srgbClr val="FFFFFF"/>
              </a:buClr>
              <a:buSzPct val="100000"/>
            </a:pPr>
            <a:r>
              <a:rPr lang="en-US" sz="1800" b="1" dirty="0" smtClean="0">
                <a:solidFill>
                  <a:srgbClr val="FFFFFF"/>
                </a:solidFill>
              </a:rPr>
              <a:t>Increased ROI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0" name="Shape 1280"/>
          <p:cNvSpPr/>
          <p:nvPr/>
        </p:nvSpPr>
        <p:spPr>
          <a:xfrm flipH="1">
            <a:off x="214165" y="4430600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878"/>
          <p:cNvSpPr txBox="1">
            <a:spLocks/>
          </p:cNvSpPr>
          <p:nvPr/>
        </p:nvSpPr>
        <p:spPr>
          <a:xfrm>
            <a:off x="214282" y="1200150"/>
            <a:ext cx="457200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Arial"/>
                <a:cs typeface="Arial"/>
                <a:sym typeface="Arial"/>
              </a:rPr>
              <a:t>x86 NAS that only has 1GB RAM can now also utilize snapshot protection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Arial"/>
                <a:cs typeface="Arial"/>
                <a:sym typeface="Arial"/>
              </a:rPr>
              <a:t>Maximum numbers of snapshots vary by RAM sizes*: </a:t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+mn-lt"/>
                <a:ea typeface="Arial"/>
                <a:cs typeface="Arial"/>
                <a:sym typeface="Arial"/>
              </a:rPr>
            </a:b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+mn-lt"/>
              <a:ea typeface="Arial"/>
              <a:cs typeface="Arial"/>
              <a:sym typeface="Arial"/>
            </a:endParaRPr>
          </a:p>
          <a:p>
            <a:pPr marL="3429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" name="Shape 879"/>
          <p:cNvGraphicFramePr/>
          <p:nvPr/>
        </p:nvGraphicFramePr>
        <p:xfrm>
          <a:off x="223031" y="2603239"/>
          <a:ext cx="4991910" cy="1522740"/>
        </p:xfrm>
        <a:graphic>
          <a:graphicData uri="http://schemas.openxmlformats.org/drawingml/2006/table">
            <a:tbl>
              <a:tblPr>
                <a:gradFill>
                  <a:gsLst>
                    <a:gs pos="0">
                      <a:srgbClr val="9FC3FF"/>
                    </a:gs>
                    <a:gs pos="35000">
                      <a:srgbClr val="BDD5FF"/>
                    </a:gs>
                    <a:gs pos="100000">
                      <a:srgbClr val="E4EEFF"/>
                    </a:gs>
                  </a:gsLst>
                  <a:lin ang="16200038" scaled="0"/>
                </a:gradFill>
              </a:tblPr>
              <a:tblGrid>
                <a:gridCol w="1663970"/>
                <a:gridCol w="1663970"/>
                <a:gridCol w="1663970"/>
              </a:tblGrid>
              <a:tr h="402600"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050" b="1" u="none" strike="noStrike" cap="none" dirty="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RAM Size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05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 total Snapshot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-16668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050" b="1" u="none" strike="noStrike" cap="non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Max per LUN/Volume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6092"/>
                    </a:solidFill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16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2G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64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32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4425"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&gt;=4G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>
                          <a:latin typeface="Arial"/>
                          <a:ea typeface="Arial"/>
                          <a:cs typeface="Arial"/>
                          <a:sym typeface="Arial"/>
                        </a:rPr>
                        <a:t>1024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-1905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200" dirty="0">
                          <a:latin typeface="Arial"/>
                          <a:ea typeface="Arial"/>
                          <a:cs typeface="Arial"/>
                          <a:sym typeface="Arial"/>
                        </a:rPr>
                        <a:t>256</a:t>
                      </a:r>
                    </a:p>
                  </a:txBody>
                  <a:tcPr marL="95250" marR="95250" marT="95250" marB="9525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矩形 12"/>
          <p:cNvSpPr/>
          <p:nvPr/>
        </p:nvSpPr>
        <p:spPr>
          <a:xfrm>
            <a:off x="428596" y="4429138"/>
            <a:ext cx="331212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200" b="1" dirty="0" smtClean="0">
                <a:solidFill>
                  <a:srgbClr val="002060"/>
                </a:solidFill>
              </a:rPr>
              <a:t>*TS-x51 maximum snapshot number is 256</a:t>
            </a:r>
            <a:endParaRPr lang="en-US" sz="1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標題 3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Snapshot Protection stored out of "Volume"</a:t>
            </a:r>
            <a:endParaRPr lang="zh-TW" altLang="en-US" dirty="0"/>
          </a:p>
        </p:txBody>
      </p:sp>
      <p:sp>
        <p:nvSpPr>
          <p:cNvPr id="35" name="Shape 916"/>
          <p:cNvSpPr txBox="1">
            <a:spLocks/>
          </p:cNvSpPr>
          <p:nvPr/>
        </p:nvSpPr>
        <p:spPr>
          <a:xfrm>
            <a:off x="-16325" y="231100"/>
            <a:ext cx="92670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69848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2352"/>
              <a:buFont typeface="Arial"/>
              <a:buNone/>
              <a:tabLst/>
              <a:defRPr/>
            </a:pPr>
            <a:endParaRPr kumimoji="0" lang="en-US" sz="3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" name="Shape 917"/>
          <p:cNvSpPr txBox="1"/>
          <p:nvPr/>
        </p:nvSpPr>
        <p:spPr>
          <a:xfrm>
            <a:off x="320375" y="962452"/>
            <a:ext cx="8736000" cy="323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285750" lvl="0" indent="-285750" rtl="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SzPct val="100000"/>
              <a:buChar char="•"/>
            </a:pPr>
            <a:r>
              <a:rPr lang="en-US" sz="1800" dirty="0" smtClean="0">
                <a:solidFill>
                  <a:srgbClr val="262626"/>
                </a:solidFill>
              </a:rPr>
              <a:t>Snapshots are stored in the storage pool and separated from volumes or LUNs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SzPct val="100000"/>
              <a:buChar char="•"/>
            </a:pPr>
            <a:r>
              <a:rPr lang="en-US" sz="1800" dirty="0" smtClean="0">
                <a:solidFill>
                  <a:srgbClr val="262626"/>
                </a:solidFill>
              </a:rPr>
              <a:t>Easier snapshots controlling while maintaining data storage service 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buClr>
                <a:srgbClr val="262626"/>
              </a:buClr>
              <a:buSzPct val="100000"/>
              <a:buChar char="•"/>
            </a:pPr>
            <a:r>
              <a:rPr lang="en-US" sz="1800" dirty="0" smtClean="0">
                <a:solidFill>
                  <a:srgbClr val="262626"/>
                </a:solidFill>
              </a:rPr>
              <a:t>Share snapshot storage space for maximum space utilization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buClr>
                <a:srgbClr val="262626"/>
              </a:buClr>
              <a:buSzPct val="100000"/>
              <a:buChar char="•"/>
            </a:pPr>
            <a:r>
              <a:rPr lang="en-US" sz="1800" dirty="0" smtClean="0">
                <a:solidFill>
                  <a:srgbClr val="262626"/>
                </a:solidFill>
              </a:rPr>
              <a:t>Convert a thick volume to thin volume when required</a:t>
            </a:r>
          </a:p>
          <a:p>
            <a:pPr marL="285750" lvl="0" indent="-285750" rtl="0">
              <a:lnSpc>
                <a:spcPct val="115000"/>
              </a:lnSpc>
              <a:spcBef>
                <a:spcPts val="0"/>
              </a:spcBef>
              <a:buClr>
                <a:srgbClr val="1F497D"/>
              </a:buClr>
              <a:buSzPct val="100000"/>
              <a:buChar char="•"/>
            </a:pPr>
            <a:endParaRPr lang="en-US" sz="1800" dirty="0" smtClean="0">
              <a:solidFill>
                <a:srgbClr val="262626"/>
              </a:solidFill>
            </a:endParaRPr>
          </a:p>
          <a:p>
            <a:pPr marL="285750" lvl="0" indent="-247650" rtl="0">
              <a:lnSpc>
                <a:spcPct val="115000"/>
              </a:lnSpc>
              <a:spcBef>
                <a:spcPts val="0"/>
              </a:spcBef>
              <a:buNone/>
            </a:pPr>
            <a:endParaRPr sz="1200" dirty="0">
              <a:solidFill>
                <a:srgbClr val="262626"/>
              </a:solidFill>
            </a:endParaRPr>
          </a:p>
        </p:txBody>
      </p:sp>
      <p:sp>
        <p:nvSpPr>
          <p:cNvPr id="37" name="Shape 918"/>
          <p:cNvSpPr/>
          <p:nvPr/>
        </p:nvSpPr>
        <p:spPr>
          <a:xfrm>
            <a:off x="1428728" y="2669244"/>
            <a:ext cx="2866800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38" name="Shape 919"/>
          <p:cNvSpPr/>
          <p:nvPr/>
        </p:nvSpPr>
        <p:spPr>
          <a:xfrm>
            <a:off x="1428725" y="3434050"/>
            <a:ext cx="2795700" cy="643800"/>
          </a:xfrm>
          <a:prstGeom prst="rect">
            <a:avLst/>
          </a:prstGeom>
          <a:solidFill>
            <a:srgbClr val="F6B26B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3TB (Thick)</a:t>
            </a:r>
          </a:p>
        </p:txBody>
      </p:sp>
      <p:sp>
        <p:nvSpPr>
          <p:cNvPr id="39" name="Shape 920"/>
          <p:cNvSpPr/>
          <p:nvPr/>
        </p:nvSpPr>
        <p:spPr>
          <a:xfrm>
            <a:off x="1438063" y="4185100"/>
            <a:ext cx="2760900" cy="643500"/>
          </a:xfrm>
          <a:prstGeom prst="rect">
            <a:avLst/>
          </a:prstGeom>
          <a:solidFill>
            <a:srgbClr val="F4CCCC"/>
          </a:solidFill>
          <a:ln w="19050" cap="flat" cmpd="sng">
            <a:solidFill>
              <a:srgbClr val="134F5C">
                <a:alpha val="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Volume 1TB</a:t>
            </a:r>
          </a:p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1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12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Thin)</a:t>
            </a:r>
          </a:p>
        </p:txBody>
      </p:sp>
      <p:sp>
        <p:nvSpPr>
          <p:cNvPr id="40" name="Shape 921"/>
          <p:cNvSpPr/>
          <p:nvPr/>
        </p:nvSpPr>
        <p:spPr>
          <a:xfrm>
            <a:off x="2492760" y="4198850"/>
            <a:ext cx="17064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41" name="Shape 922"/>
          <p:cNvSpPr/>
          <p:nvPr/>
        </p:nvSpPr>
        <p:spPr>
          <a:xfrm>
            <a:off x="4224334" y="2669244"/>
            <a:ext cx="18573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42" name="Shape 923"/>
          <p:cNvSpPr/>
          <p:nvPr/>
        </p:nvSpPr>
        <p:spPr>
          <a:xfrm>
            <a:off x="4198974" y="4187950"/>
            <a:ext cx="882300" cy="637800"/>
          </a:xfrm>
          <a:prstGeom prst="rect">
            <a:avLst/>
          </a:prstGeom>
          <a:solidFill>
            <a:srgbClr val="00B0F0"/>
          </a:solidFill>
          <a:ln w="952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43" name="Shape 924"/>
          <p:cNvSpPr/>
          <p:nvPr/>
        </p:nvSpPr>
        <p:spPr>
          <a:xfrm>
            <a:off x="5956152" y="2669244"/>
            <a:ext cx="14829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cxnSp>
        <p:nvCxnSpPr>
          <p:cNvPr id="44" name="Shape 925"/>
          <p:cNvCxnSpPr/>
          <p:nvPr/>
        </p:nvCxnSpPr>
        <p:spPr>
          <a:xfrm>
            <a:off x="7452775" y="2355775"/>
            <a:ext cx="0" cy="2647500"/>
          </a:xfrm>
          <a:prstGeom prst="straightConnector1">
            <a:avLst/>
          </a:prstGeom>
          <a:noFill/>
          <a:ln w="28575" cap="flat" cmpd="sng">
            <a:solidFill>
              <a:srgbClr val="1C4587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5" name="Shape 926"/>
          <p:cNvCxnSpPr/>
          <p:nvPr/>
        </p:nvCxnSpPr>
        <p:spPr>
          <a:xfrm rot="10800000" flipH="1">
            <a:off x="3652830" y="2500423"/>
            <a:ext cx="3799800" cy="10500"/>
          </a:xfrm>
          <a:prstGeom prst="straightConnector1">
            <a:avLst/>
          </a:prstGeom>
          <a:noFill/>
          <a:ln w="9525" cap="flat" cmpd="sng">
            <a:solidFill>
              <a:srgbClr val="1F497D"/>
            </a:solidFill>
            <a:prstDash val="solid"/>
            <a:round/>
            <a:headEnd type="none" w="med" len="med"/>
            <a:tailEnd type="triangle" w="lg" len="lg"/>
          </a:ln>
        </p:spPr>
      </p:cxnSp>
      <p:sp>
        <p:nvSpPr>
          <p:cNvPr id="46" name="Shape 927"/>
          <p:cNvSpPr/>
          <p:nvPr/>
        </p:nvSpPr>
        <p:spPr>
          <a:xfrm>
            <a:off x="1451465" y="4187175"/>
            <a:ext cx="2760900" cy="641700"/>
          </a:xfrm>
          <a:prstGeom prst="rect">
            <a:avLst/>
          </a:prstGeom>
          <a:noFill/>
          <a:ln w="2857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928"/>
          <p:cNvSpPr txBox="1"/>
          <p:nvPr/>
        </p:nvSpPr>
        <p:spPr>
          <a:xfrm>
            <a:off x="1357290" y="2113218"/>
            <a:ext cx="3396900" cy="780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6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Storage Pool (10TB)</a:t>
            </a:r>
          </a:p>
        </p:txBody>
      </p:sp>
      <p:sp>
        <p:nvSpPr>
          <p:cNvPr id="48" name="Shape 929"/>
          <p:cNvSpPr/>
          <p:nvPr/>
        </p:nvSpPr>
        <p:spPr>
          <a:xfrm>
            <a:off x="4979200" y="4185100"/>
            <a:ext cx="2460000" cy="6435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  <p:sp>
        <p:nvSpPr>
          <p:cNvPr id="49" name="Shape 930"/>
          <p:cNvSpPr/>
          <p:nvPr/>
        </p:nvSpPr>
        <p:spPr>
          <a:xfrm>
            <a:off x="4220750" y="3428594"/>
            <a:ext cx="1857300" cy="6438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Free</a:t>
            </a:r>
          </a:p>
        </p:txBody>
      </p:sp>
      <p:sp>
        <p:nvSpPr>
          <p:cNvPr id="50" name="Shape 931"/>
          <p:cNvSpPr/>
          <p:nvPr/>
        </p:nvSpPr>
        <p:spPr>
          <a:xfrm>
            <a:off x="4975330" y="3428600"/>
            <a:ext cx="2460000" cy="643800"/>
          </a:xfrm>
          <a:prstGeom prst="rect">
            <a:avLst/>
          </a:prstGeom>
          <a:solidFill>
            <a:srgbClr val="75F2FF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Shape 73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/>
              <a:buChar char="•"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Create a dedicated space using </a:t>
            </a:r>
            <a:r>
              <a:rPr lang="en-US" sz="2000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unallocated space 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in storage pool to prevent </a:t>
            </a:r>
            <a:r>
              <a:rPr lang="en-US" dirty="0" err="1">
                <a:latin typeface="Arial"/>
                <a:ea typeface="Arial"/>
                <a:cs typeface="Arial"/>
                <a:sym typeface="Arial"/>
              </a:rPr>
              <a:t>ransomware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disrupting snapshot protection </a:t>
            </a:r>
          </a:p>
        </p:txBody>
      </p:sp>
      <p:sp>
        <p:nvSpPr>
          <p:cNvPr id="735" name="Shape 7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470"/>
              <a:buFont typeface="Verdana"/>
              <a:buNone/>
            </a:pPr>
            <a:r>
              <a:rPr lang="en-US" dirty="0" smtClean="0"/>
              <a:t>Enable Min. Guaranteed Snapshot Space</a:t>
            </a:r>
            <a:endParaRPr lang="en-US" dirty="0"/>
          </a:p>
        </p:txBody>
      </p:sp>
      <p:pic>
        <p:nvPicPr>
          <p:cNvPr id="737" name="Shape 7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480" y="2122952"/>
            <a:ext cx="5527554" cy="2877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Shape 742"/>
          <p:cNvSpPr/>
          <p:nvPr/>
        </p:nvSpPr>
        <p:spPr>
          <a:xfrm>
            <a:off x="611560" y="1188838"/>
            <a:ext cx="7776900" cy="3240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Shape 743"/>
          <p:cNvSpPr/>
          <p:nvPr/>
        </p:nvSpPr>
        <p:spPr>
          <a:xfrm>
            <a:off x="1250462" y="1899748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4" name="Shape 7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470"/>
              <a:buFont typeface="Verdana"/>
              <a:buNone/>
            </a:pPr>
            <a:r>
              <a:rPr lang="en-US" dirty="0"/>
              <a:t>Monitor Snapshot Protection at a Glance</a:t>
            </a:r>
          </a:p>
        </p:txBody>
      </p:sp>
      <p:grpSp>
        <p:nvGrpSpPr>
          <p:cNvPr id="745" name="Shape 745"/>
          <p:cNvGrpSpPr/>
          <p:nvPr/>
        </p:nvGrpSpPr>
        <p:grpSpPr>
          <a:xfrm>
            <a:off x="719430" y="1332893"/>
            <a:ext cx="1856286" cy="1379333"/>
            <a:chOff x="790582" y="3161807"/>
            <a:chExt cx="1956457" cy="1423020"/>
          </a:xfrm>
        </p:grpSpPr>
        <p:sp>
          <p:nvSpPr>
            <p:cNvPr id="746" name="Shape 746"/>
            <p:cNvSpPr txBox="1"/>
            <p:nvPr/>
          </p:nvSpPr>
          <p:spPr>
            <a:xfrm>
              <a:off x="790582" y="3702896"/>
              <a:ext cx="1943401" cy="88193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 centralized dashboard to manage snapshot protection </a:t>
              </a:r>
            </a:p>
          </p:txBody>
        </p:sp>
        <p:sp>
          <p:nvSpPr>
            <p:cNvPr id="747" name="Shape 747"/>
            <p:cNvSpPr txBox="1"/>
            <p:nvPr/>
          </p:nvSpPr>
          <p:spPr>
            <a:xfrm>
              <a:off x="803639" y="3161807"/>
              <a:ext cx="1943400" cy="47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 Overview</a:t>
              </a:r>
            </a:p>
          </p:txBody>
        </p:sp>
      </p:grpSp>
      <p:grpSp>
        <p:nvGrpSpPr>
          <p:cNvPr id="748" name="Shape 748"/>
          <p:cNvGrpSpPr/>
          <p:nvPr/>
        </p:nvGrpSpPr>
        <p:grpSpPr>
          <a:xfrm>
            <a:off x="731825" y="3052369"/>
            <a:ext cx="1825312" cy="1282170"/>
            <a:chOff x="612710" y="3066475"/>
            <a:chExt cx="1923811" cy="1322779"/>
          </a:xfrm>
        </p:grpSpPr>
        <p:sp>
          <p:nvSpPr>
            <p:cNvPr id="749" name="Shape 749"/>
            <p:cNvSpPr txBox="1"/>
            <p:nvPr/>
          </p:nvSpPr>
          <p:spPr>
            <a:xfrm>
              <a:off x="612710" y="3602443"/>
              <a:ext cx="1843200" cy="78681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A solution for creating folder snapshots</a:t>
              </a:r>
            </a:p>
          </p:txBody>
        </p:sp>
        <p:sp>
          <p:nvSpPr>
            <p:cNvPr id="750" name="Shape 750"/>
            <p:cNvSpPr txBox="1"/>
            <p:nvPr/>
          </p:nvSpPr>
          <p:spPr>
            <a:xfrm>
              <a:off x="619221" y="3066475"/>
              <a:ext cx="19173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Snapshot shared folder</a:t>
              </a:r>
            </a:p>
          </p:txBody>
        </p:sp>
      </p:grpSp>
      <p:pic>
        <p:nvPicPr>
          <p:cNvPr id="751" name="Shape 7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7784" y="1332854"/>
            <a:ext cx="5505832" cy="2951513"/>
          </a:xfrm>
          <a:prstGeom prst="rect">
            <a:avLst/>
          </a:prstGeom>
          <a:noFill/>
          <a:ln>
            <a:noFill/>
          </a:ln>
        </p:spPr>
      </p:pic>
      <p:sp>
        <p:nvSpPr>
          <p:cNvPr id="752" name="Shape 752"/>
          <p:cNvSpPr txBox="1"/>
          <p:nvPr/>
        </p:nvSpPr>
        <p:spPr>
          <a:xfrm>
            <a:off x="2784231" y="1836616"/>
            <a:ext cx="6085200" cy="255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Shape 757"/>
          <p:cNvSpPr/>
          <p:nvPr/>
        </p:nvSpPr>
        <p:spPr>
          <a:xfrm>
            <a:off x="467544" y="1214428"/>
            <a:ext cx="8136900" cy="3312300"/>
          </a:xfrm>
          <a:prstGeom prst="rect">
            <a:avLst/>
          </a:pr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Shape 758"/>
          <p:cNvSpPr/>
          <p:nvPr/>
        </p:nvSpPr>
        <p:spPr>
          <a:xfrm>
            <a:off x="700074" y="2000246"/>
            <a:ext cx="1943100" cy="1943100"/>
          </a:xfrm>
          <a:prstGeom prst="chevron">
            <a:avLst>
              <a:gd name="adj" fmla="val 50000"/>
            </a:avLst>
          </a:prstGeom>
          <a:solidFill>
            <a:schemeClr val="lt1">
              <a:alpha val="4039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dirty="0"/>
              <a:t>Easily Manage All Snapshots</a:t>
            </a:r>
          </a:p>
        </p:txBody>
      </p:sp>
      <p:sp>
        <p:nvSpPr>
          <p:cNvPr id="760" name="Shape 760"/>
          <p:cNvSpPr/>
          <p:nvPr/>
        </p:nvSpPr>
        <p:spPr>
          <a:xfrm>
            <a:off x="2786050" y="3510134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61" name="Shape 761"/>
          <p:cNvGrpSpPr/>
          <p:nvPr/>
        </p:nvGrpSpPr>
        <p:grpSpPr>
          <a:xfrm>
            <a:off x="646374" y="1438575"/>
            <a:ext cx="1436502" cy="985491"/>
            <a:chOff x="803632" y="3209435"/>
            <a:chExt cx="1932601" cy="1016703"/>
          </a:xfrm>
        </p:grpSpPr>
        <p:sp>
          <p:nvSpPr>
            <p:cNvPr id="762" name="Shape 762"/>
            <p:cNvSpPr txBox="1"/>
            <p:nvPr/>
          </p:nvSpPr>
          <p:spPr>
            <a:xfrm>
              <a:off x="803633" y="3544538"/>
              <a:ext cx="1932600" cy="681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90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100" dirty="0">
                  <a:solidFill>
                    <a:schemeClr val="dk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Support creating new snapshots, browsing snapshot contents and restoring data</a:t>
              </a:r>
            </a:p>
          </p:txBody>
        </p:sp>
        <p:sp>
          <p:nvSpPr>
            <p:cNvPr id="763" name="Shape 763"/>
            <p:cNvSpPr txBox="1"/>
            <p:nvPr/>
          </p:nvSpPr>
          <p:spPr>
            <a:xfrm>
              <a:off x="803632" y="3209435"/>
              <a:ext cx="1932600" cy="430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Verdana"/>
                <a:buNone/>
              </a:pPr>
              <a:r>
                <a:rPr lang="en-US" sz="1600" b="1" dirty="0">
                  <a:solidFill>
                    <a:schemeClr val="dk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File Station</a:t>
              </a:r>
            </a:p>
          </p:txBody>
        </p:sp>
      </p:grpSp>
      <p:pic>
        <p:nvPicPr>
          <p:cNvPr id="764" name="Shape 76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4546" y="1358469"/>
            <a:ext cx="5958747" cy="30192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Shape 7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57150">
              <a:buClr>
                <a:schemeClr val="dk1"/>
              </a:buClr>
              <a:buSzPct val="25000"/>
            </a:pPr>
            <a:r>
              <a:rPr lang="en-US" dirty="0" smtClean="0">
                <a:ea typeface="Arial"/>
                <a:cs typeface="Arial"/>
                <a:sym typeface="Arial"/>
              </a:rPr>
              <a:t>Backup Snapshots to Remote Sites</a:t>
            </a:r>
            <a:endParaRPr lang="en-US" dirty="0"/>
          </a:p>
        </p:txBody>
      </p:sp>
      <p:sp>
        <p:nvSpPr>
          <p:cNvPr id="15" name="Shape 971"/>
          <p:cNvSpPr/>
          <p:nvPr/>
        </p:nvSpPr>
        <p:spPr>
          <a:xfrm>
            <a:off x="500034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Shape 972"/>
          <p:cNvSpPr/>
          <p:nvPr/>
        </p:nvSpPr>
        <p:spPr>
          <a:xfrm>
            <a:off x="714348" y="2937478"/>
            <a:ext cx="18909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22860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Verdana"/>
              <a:buNone/>
            </a:pPr>
            <a:r>
              <a:rPr lang="en-US" sz="1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 incremental snapshot backup plan</a:t>
            </a:r>
          </a:p>
        </p:txBody>
      </p:sp>
      <p:sp>
        <p:nvSpPr>
          <p:cNvPr id="17" name="Shape 973"/>
          <p:cNvSpPr/>
          <p:nvPr/>
        </p:nvSpPr>
        <p:spPr>
          <a:xfrm>
            <a:off x="3643300" y="2937478"/>
            <a:ext cx="18660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Verdana"/>
              <a:buNone/>
            </a:pPr>
            <a:r>
              <a:rPr lang="en-US" sz="1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Allowing viewing and restoring data at remote NAS</a:t>
            </a:r>
          </a:p>
        </p:txBody>
      </p:sp>
      <p:sp>
        <p:nvSpPr>
          <p:cNvPr id="18" name="Shape 974"/>
          <p:cNvSpPr/>
          <p:nvPr/>
        </p:nvSpPr>
        <p:spPr>
          <a:xfrm>
            <a:off x="924375" y="2314578"/>
            <a:ext cx="17127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 Replica</a:t>
            </a:r>
          </a:p>
        </p:txBody>
      </p:sp>
      <p:sp>
        <p:nvSpPr>
          <p:cNvPr id="19" name="Shape 975"/>
          <p:cNvSpPr/>
          <p:nvPr/>
        </p:nvSpPr>
        <p:spPr>
          <a:xfrm>
            <a:off x="3643306" y="2314578"/>
            <a:ext cx="1943700" cy="7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</a:t>
            </a:r>
          </a:p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Vault </a:t>
            </a:r>
          </a:p>
          <a:p>
            <a:pPr marL="0" marR="0" lvl="0" indent="-666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Verdana"/>
              <a:buNone/>
            </a:pPr>
            <a:endParaRPr sz="105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Shape 976"/>
          <p:cNvSpPr/>
          <p:nvPr/>
        </p:nvSpPr>
        <p:spPr>
          <a:xfrm>
            <a:off x="6564206" y="2937478"/>
            <a:ext cx="1794000" cy="95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Verdana"/>
              <a:buNone/>
            </a:pPr>
            <a:r>
              <a:rPr lang="en-US" sz="14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Snapshot Vault can also be backed up</a:t>
            </a:r>
          </a:p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977"/>
          <p:cNvSpPr/>
          <p:nvPr/>
        </p:nvSpPr>
        <p:spPr>
          <a:xfrm>
            <a:off x="500034" y="1542006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978"/>
          <p:cNvSpPr/>
          <p:nvPr/>
        </p:nvSpPr>
        <p:spPr>
          <a:xfrm>
            <a:off x="3286116" y="1555046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979"/>
          <p:cNvSpPr/>
          <p:nvPr/>
        </p:nvSpPr>
        <p:spPr>
          <a:xfrm>
            <a:off x="3286116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980"/>
          <p:cNvSpPr/>
          <p:nvPr/>
        </p:nvSpPr>
        <p:spPr>
          <a:xfrm>
            <a:off x="6143636" y="1500180"/>
            <a:ext cx="2561400" cy="2596800"/>
          </a:xfrm>
          <a:prstGeom prst="blockArc">
            <a:avLst>
              <a:gd name="adj1" fmla="val 15365083"/>
              <a:gd name="adj2" fmla="val 12410320"/>
              <a:gd name="adj3" fmla="val 9107"/>
            </a:avLst>
          </a:prstGeom>
          <a:solidFill>
            <a:srgbClr val="47A3DE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981"/>
          <p:cNvSpPr/>
          <p:nvPr/>
        </p:nvSpPr>
        <p:spPr>
          <a:xfrm>
            <a:off x="6215074" y="1508718"/>
            <a:ext cx="803700" cy="6174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4D5E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82"/>
          <p:cNvSpPr/>
          <p:nvPr/>
        </p:nvSpPr>
        <p:spPr>
          <a:xfrm>
            <a:off x="6286512" y="2314578"/>
            <a:ext cx="2204400" cy="61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85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Verdana"/>
              <a:buNone/>
            </a:pP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Backup </a:t>
            </a:r>
            <a:b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Snapshot  Vault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Shape 787"/>
          <p:cNvSpPr txBox="1"/>
          <p:nvPr/>
        </p:nvSpPr>
        <p:spPr>
          <a:xfrm>
            <a:off x="192483" y="1219200"/>
            <a:ext cx="8565000" cy="25458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5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Shape 793"/>
          <p:cNvSpPr txBox="1">
            <a:spLocks noGrp="1"/>
          </p:cNvSpPr>
          <p:nvPr>
            <p:ph type="body" idx="1"/>
          </p:nvPr>
        </p:nvSpPr>
        <p:spPr>
          <a:xfrm>
            <a:off x="285720" y="1142991"/>
            <a:ext cx="8713255" cy="829134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257149" lvl="0" indent="-326999" rtl="0">
              <a:spcBef>
                <a:spcPts val="0"/>
              </a:spcBef>
              <a:spcAft>
                <a:spcPts val="600"/>
              </a:spcAft>
              <a:buSzPct val="61111"/>
              <a:buNone/>
            </a:pPr>
            <a:r>
              <a:rPr lang="en-US" sz="1800" b="1" dirty="0">
                <a:solidFill>
                  <a:srgbClr val="244061"/>
                </a:solidFill>
                <a:latin typeface="Arial"/>
                <a:ea typeface="Arial"/>
                <a:cs typeface="Arial"/>
                <a:sym typeface="Arial"/>
              </a:rPr>
              <a:t>Using snapshots to quickly backup data to a remote site</a:t>
            </a:r>
          </a:p>
          <a:p>
            <a:pPr marL="457200" lvl="0" indent="-323850" rtl="0">
              <a:spcBef>
                <a:spcPts val="0"/>
              </a:spcBef>
              <a:buSzPct val="100000"/>
              <a:buFont typeface="Arial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Redefined Snapshot Replica jobs; choose from different plans</a:t>
            </a:r>
          </a:p>
          <a:p>
            <a:pPr marL="457200" lvl="0" indent="-323850" rtl="0">
              <a:spcBef>
                <a:spcPts val="150"/>
              </a:spcBef>
              <a:buSzPct val="100000"/>
              <a:buFont typeface="Arial"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Only transfer modified data, saving bandwidth and increasing backup speed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792" name="Shape 7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dirty="0"/>
              <a:t>Improved Snapshot Backup Plan</a:t>
            </a:r>
          </a:p>
        </p:txBody>
      </p:sp>
      <p:sp>
        <p:nvSpPr>
          <p:cNvPr id="10" name="Shape 988"/>
          <p:cNvSpPr txBox="1"/>
          <p:nvPr/>
        </p:nvSpPr>
        <p:spPr>
          <a:xfrm>
            <a:off x="192483" y="1219200"/>
            <a:ext cx="8565000" cy="25458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500" b="1" i="0" u="none" strike="noStrike" cap="non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" name="Shape 98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57686" y="2357436"/>
            <a:ext cx="3854117" cy="262561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990"/>
          <p:cNvSpPr txBox="1"/>
          <p:nvPr/>
        </p:nvSpPr>
        <p:spPr>
          <a:xfrm>
            <a:off x="3838925" y="2143125"/>
            <a:ext cx="3733500" cy="5076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-952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500" b="1" i="0" u="none" strike="noStrike" cap="non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Shape 99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5720" y="3071816"/>
            <a:ext cx="4887764" cy="6704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99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721" y="3936489"/>
            <a:ext cx="4920295" cy="674962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995"/>
          <p:cNvSpPr txBox="1"/>
          <p:nvPr/>
        </p:nvSpPr>
        <p:spPr>
          <a:xfrm>
            <a:off x="785786" y="2143122"/>
            <a:ext cx="6192300" cy="671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i="0" u="none" strike="noStrike" cap="non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Back up all newly created snapshots</a:t>
            </a:r>
          </a:p>
          <a:p>
            <a:pPr marL="105975" marR="0" lvl="0" indent="-10597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Noto Sans Symbols"/>
              <a:buChar char="✓"/>
            </a:pPr>
            <a:r>
              <a:rPr lang="en-US" sz="1500" b="1" i="0" u="none" strike="noStrike" cap="non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Configure multiple snapshot replica schedules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4" name="Shape 554" descr="D:\工作進行中\20170911直播母版16比9\202171101直播ppt元素\0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4025" y="-54375"/>
            <a:ext cx="9218026" cy="52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96"/>
          <p:cNvSpPr/>
          <p:nvPr/>
        </p:nvSpPr>
        <p:spPr>
          <a:xfrm>
            <a:off x="428568" y="571486"/>
            <a:ext cx="8143921" cy="4735725"/>
          </a:xfrm>
          <a:prstGeom prst="rect">
            <a:avLst/>
          </a:prstGeom>
          <a:gradFill>
            <a:gsLst>
              <a:gs pos="0">
                <a:schemeClr val="bg1"/>
              </a:gs>
              <a:gs pos="77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97"/>
          <p:cNvSpPr/>
          <p:nvPr/>
        </p:nvSpPr>
        <p:spPr>
          <a:xfrm rot="10800000" flipH="1">
            <a:off x="428568" y="397716"/>
            <a:ext cx="8143960" cy="173787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5786446" y="1486819"/>
            <a:ext cx="2500302" cy="1500198"/>
            <a:chOff x="5786446" y="3142625"/>
            <a:chExt cx="2500302" cy="1500198"/>
          </a:xfrm>
        </p:grpSpPr>
        <p:sp>
          <p:nvSpPr>
            <p:cNvPr id="42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" name="群組 43"/>
          <p:cNvGrpSpPr/>
          <p:nvPr/>
        </p:nvGrpSpPr>
        <p:grpSpPr>
          <a:xfrm>
            <a:off x="3171421" y="3142625"/>
            <a:ext cx="2500302" cy="1500198"/>
            <a:chOff x="5786446" y="3142625"/>
            <a:chExt cx="2500302" cy="1500198"/>
          </a:xfrm>
        </p:grpSpPr>
        <p:sp>
          <p:nvSpPr>
            <p:cNvPr id="45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" name="群組 46"/>
          <p:cNvGrpSpPr/>
          <p:nvPr/>
        </p:nvGrpSpPr>
        <p:grpSpPr>
          <a:xfrm>
            <a:off x="3171421" y="1486819"/>
            <a:ext cx="2500302" cy="1500198"/>
            <a:chOff x="5786446" y="3142625"/>
            <a:chExt cx="2500302" cy="1500198"/>
          </a:xfrm>
        </p:grpSpPr>
        <p:sp>
          <p:nvSpPr>
            <p:cNvPr id="48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" name="群組 49"/>
          <p:cNvGrpSpPr/>
          <p:nvPr/>
        </p:nvGrpSpPr>
        <p:grpSpPr>
          <a:xfrm>
            <a:off x="571472" y="3142625"/>
            <a:ext cx="2500302" cy="1500198"/>
            <a:chOff x="5786446" y="3142625"/>
            <a:chExt cx="2500302" cy="1500198"/>
          </a:xfrm>
        </p:grpSpPr>
        <p:sp>
          <p:nvSpPr>
            <p:cNvPr id="51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" name="群組 52"/>
          <p:cNvGrpSpPr/>
          <p:nvPr/>
        </p:nvGrpSpPr>
        <p:grpSpPr>
          <a:xfrm>
            <a:off x="571472" y="1486819"/>
            <a:ext cx="2500302" cy="1500198"/>
            <a:chOff x="5786446" y="3142625"/>
            <a:chExt cx="2500302" cy="1500198"/>
          </a:xfrm>
        </p:grpSpPr>
        <p:sp>
          <p:nvSpPr>
            <p:cNvPr id="54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" name="群組 39"/>
          <p:cNvGrpSpPr/>
          <p:nvPr/>
        </p:nvGrpSpPr>
        <p:grpSpPr>
          <a:xfrm>
            <a:off x="5786446" y="3142625"/>
            <a:ext cx="2500302" cy="1500198"/>
            <a:chOff x="5786446" y="3142625"/>
            <a:chExt cx="2500302" cy="1500198"/>
          </a:xfrm>
        </p:grpSpPr>
        <p:sp>
          <p:nvSpPr>
            <p:cNvPr id="17" name="Shape 116"/>
            <p:cNvSpPr/>
            <p:nvPr/>
          </p:nvSpPr>
          <p:spPr>
            <a:xfrm>
              <a:off x="5786446" y="3142625"/>
              <a:ext cx="2500302" cy="1500198"/>
            </a:xfrm>
            <a:prstGeom prst="roundRect">
              <a:avLst>
                <a:gd name="adj" fmla="val 6703"/>
              </a:avLst>
            </a:prstGeom>
            <a:solidFill>
              <a:srgbClr val="4784A1"/>
            </a:solidFill>
            <a:ln>
              <a:noFill/>
            </a:ln>
            <a:effectLst>
              <a:outerShdw blurRad="50800" dist="38100" dir="5400000" algn="ctr" rotWithShape="0">
                <a:srgbClr val="000000">
                  <a:alpha val="42745"/>
                </a:srgbClr>
              </a:outerShdw>
            </a:effectLst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17"/>
            <p:cNvSpPr/>
            <p:nvPr/>
          </p:nvSpPr>
          <p:spPr>
            <a:xfrm>
              <a:off x="5965957" y="3274431"/>
              <a:ext cx="2141281" cy="582574"/>
            </a:xfrm>
            <a:prstGeom prst="roundRect">
              <a:avLst>
                <a:gd name="adj" fmla="val 10464"/>
              </a:avLst>
            </a:prstGeom>
            <a:gradFill>
              <a:gsLst>
                <a:gs pos="0">
                  <a:srgbClr val="EAEAEA"/>
                </a:gs>
                <a:gs pos="100000">
                  <a:schemeClr val="lt1"/>
                </a:gs>
              </a:gsLst>
              <a:lin ang="8100000" scaled="0"/>
            </a:gradFill>
            <a:ln w="158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+mj-lt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Shape 200"/>
          <p:cNvSpPr txBox="1">
            <a:spLocks/>
          </p:cNvSpPr>
          <p:nvPr/>
        </p:nvSpPr>
        <p:spPr>
          <a:xfrm>
            <a:off x="1071510" y="714381"/>
            <a:ext cx="6955200" cy="91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57150" algn="ctr">
              <a:buClr>
                <a:srgbClr val="FFFFFF"/>
              </a:buClr>
              <a:buSzPct val="25000"/>
            </a:pPr>
            <a:r>
              <a:rPr lang="en-US" altLang="zh-TW" sz="3200" b="1" dirty="0" smtClean="0">
                <a:solidFill>
                  <a:srgbClr val="002060"/>
                </a:solidFill>
                <a:latin typeface="+mj-lt"/>
              </a:rPr>
              <a:t>QTS 4.3.4 New Features</a:t>
            </a:r>
            <a:endParaRPr kumimoji="0" lang="zh-TW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714348" y="1639686"/>
            <a:ext cx="21586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Basics of Data Storage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714348" y="2286016"/>
            <a:ext cx="2357454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Performance and stability are keys!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357554" y="1733130"/>
            <a:ext cx="21431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Hybrid Backup Sync</a:t>
            </a:r>
            <a:endParaRPr lang="zh-TW" altLang="en-US" sz="1600" dirty="0">
              <a:latin typeface="+mj-lt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286116" y="2286017"/>
            <a:ext cx="221455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 single portal for data backup and recovery!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428991" y="3429006"/>
            <a:ext cx="20717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File Station</a:t>
            </a:r>
            <a:endParaRPr lang="zh-TW" altLang="en-US" sz="1600" dirty="0">
              <a:latin typeface="+mj-lt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357554" y="3929091"/>
            <a:ext cx="2143112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Highly integrated file management app for complete file operations</a:t>
            </a:r>
          </a:p>
        </p:txBody>
      </p:sp>
      <p:grpSp>
        <p:nvGrpSpPr>
          <p:cNvPr id="31" name="群組 30"/>
          <p:cNvGrpSpPr/>
          <p:nvPr/>
        </p:nvGrpSpPr>
        <p:grpSpPr>
          <a:xfrm>
            <a:off x="5786446" y="1619921"/>
            <a:ext cx="2571768" cy="1289273"/>
            <a:chOff x="5720884" y="1477026"/>
            <a:chExt cx="2571768" cy="1289273"/>
          </a:xfrm>
        </p:grpSpPr>
        <p:sp>
          <p:nvSpPr>
            <p:cNvPr id="32" name="矩形 31"/>
            <p:cNvSpPr/>
            <p:nvPr/>
          </p:nvSpPr>
          <p:spPr>
            <a:xfrm>
              <a:off x="5720884" y="1477026"/>
              <a:ext cx="2500330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Video Playback </a:t>
              </a:r>
            </a:p>
            <a:p>
              <a:pPr algn="ctr"/>
              <a:r>
                <a:rPr lang="en-US" altLang="zh-TW" sz="1600" dirty="0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with VLC</a:t>
              </a:r>
              <a:endParaRPr lang="zh-TW" altLang="en-US" sz="1600" dirty="0">
                <a:latin typeface="+mj-lt"/>
              </a:endParaRPr>
            </a:p>
          </p:txBody>
        </p:sp>
        <p:sp>
          <p:nvSpPr>
            <p:cNvPr id="33" name="矩形 32"/>
            <p:cNvSpPr/>
            <p:nvPr/>
          </p:nvSpPr>
          <p:spPr>
            <a:xfrm>
              <a:off x="5863760" y="2119968"/>
              <a:ext cx="24288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2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More multimedia formats are supported by leveraging capabilities of VLC</a:t>
              </a:r>
              <a:endParaRPr lang="zh-TW" altLang="en-US" sz="1200" b="1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34" name="群組 33"/>
          <p:cNvGrpSpPr/>
          <p:nvPr/>
        </p:nvGrpSpPr>
        <p:grpSpPr>
          <a:xfrm>
            <a:off x="5929323" y="3416883"/>
            <a:ext cx="2357454" cy="1204705"/>
            <a:chOff x="5833434" y="3273988"/>
            <a:chExt cx="2436037" cy="1204705"/>
          </a:xfrm>
        </p:grpSpPr>
        <p:sp>
          <p:nvSpPr>
            <p:cNvPr id="35" name="矩形 34"/>
            <p:cNvSpPr/>
            <p:nvPr/>
          </p:nvSpPr>
          <p:spPr>
            <a:xfrm>
              <a:off x="5907253" y="3273988"/>
              <a:ext cx="230808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TW" sz="1800" dirty="0" err="1" smtClean="0">
                  <a:solidFill>
                    <a:srgbClr val="002060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Qboost</a:t>
              </a:r>
              <a:endParaRPr lang="zh-TW" altLang="en-US" sz="1800" dirty="0">
                <a:latin typeface="+mj-lt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5833434" y="3786196"/>
              <a:ext cx="2436037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300" b="1" dirty="0" smtClean="0">
                  <a:solidFill>
                    <a:schemeClr val="bg1"/>
                  </a:solidFill>
                  <a:latin typeface="+mj-lt"/>
                  <a:ea typeface="Microsoft JhengHei"/>
                  <a:cs typeface="Microsoft JhengHei"/>
                  <a:sym typeface="Microsoft JhengHei"/>
                </a:rPr>
                <a:t>Optimize and boost the performance of ARM-based NAS</a:t>
              </a:r>
            </a:p>
          </p:txBody>
        </p:sp>
      </p:grpSp>
      <p:sp>
        <p:nvSpPr>
          <p:cNvPr id="37" name="矩形 36"/>
          <p:cNvSpPr/>
          <p:nvPr/>
        </p:nvSpPr>
        <p:spPr>
          <a:xfrm>
            <a:off x="785786" y="3261865"/>
            <a:ext cx="2052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Storage &amp;</a:t>
            </a:r>
            <a:r>
              <a:rPr lang="zh-TW" altLang="en-US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6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Snapshots</a:t>
            </a:r>
            <a:endParaRPr lang="zh-TW" altLang="en-US" sz="1600" dirty="0">
              <a:latin typeface="+mj-lt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714348" y="3904807"/>
            <a:ext cx="228601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3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Evolved for data safety &amp; snapshots for ARM-based NAS! </a:t>
            </a:r>
            <a:endParaRPr lang="zh-TW" altLang="en-US" sz="1300" b="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42861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2060"/>
                </a:solidFill>
              </a:rPr>
              <a:t>Backed up snapshots can be browsed through File Station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/>
          </a:p>
          <a:p>
            <a:pPr marL="342900" marR="0" lvl="0" indent="-342900" algn="l" rtl="0">
              <a:spcBef>
                <a:spcPts val="400"/>
              </a:spcBef>
              <a:buClr>
                <a:srgbClr val="262626"/>
              </a:buClr>
              <a:buSzPct val="100000"/>
              <a:buFont typeface="Arial"/>
              <a:buNone/>
            </a:pPr>
            <a:endParaRPr sz="2000" i="0" u="none" strike="noStrike" cap="none" dirty="0">
              <a:solidFill>
                <a:srgbClr val="262626"/>
              </a:solidFill>
            </a:endParaRPr>
          </a:p>
        </p:txBody>
      </p:sp>
      <p:sp>
        <p:nvSpPr>
          <p:cNvPr id="671" name="Shape 6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30000"/>
              <a:buFont typeface="Arial"/>
              <a:buNone/>
            </a:pPr>
            <a:r>
              <a:rPr lang="en-US" sz="2800" dirty="0"/>
              <a:t>Intuitive Snapshot Management at Remote NAS</a:t>
            </a:r>
          </a:p>
        </p:txBody>
      </p:sp>
      <p:sp>
        <p:nvSpPr>
          <p:cNvPr id="673" name="Shape 673"/>
          <p:cNvSpPr/>
          <p:nvPr/>
        </p:nvSpPr>
        <p:spPr>
          <a:xfrm>
            <a:off x="2786050" y="3643319"/>
            <a:ext cx="484500" cy="484500"/>
          </a:xfrm>
          <a:prstGeom prst="chevron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4" name="Shape 674"/>
          <p:cNvPicPr preferRelativeResize="0"/>
          <p:nvPr/>
        </p:nvPicPr>
        <p:blipFill rotWithShape="1">
          <a:blip r:embed="rId3">
            <a:alphaModFix/>
          </a:blip>
          <a:srcRect b="11629"/>
          <a:stretch/>
        </p:blipFill>
        <p:spPr>
          <a:xfrm>
            <a:off x="1571604" y="2285998"/>
            <a:ext cx="5425182" cy="27078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hape 660"/>
          <p:cNvSpPr txBox="1">
            <a:spLocks/>
          </p:cNvSpPr>
          <p:nvPr/>
        </p:nvSpPr>
        <p:spPr>
          <a:xfrm>
            <a:off x="142844" y="1571618"/>
            <a:ext cx="8643998" cy="92869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lvl="0" indent="-342900"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 will be displayed chronologically like local folders </a:t>
            </a:r>
          </a:p>
          <a:p>
            <a:pPr marL="342900" lvl="0" indent="-342900">
              <a:buClr>
                <a:srgbClr val="002060"/>
              </a:buClr>
              <a:buSzPct val="100000"/>
              <a:buFont typeface="Microsoft JhengHei"/>
              <a:buChar char="•"/>
            </a:pPr>
            <a:r>
              <a:rPr lang="en-US" sz="1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Browse through snapshots and use copy-paste to quickly restore files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Shape 988"/>
          <p:cNvSpPr/>
          <p:nvPr/>
        </p:nvSpPr>
        <p:spPr>
          <a:xfrm>
            <a:off x="-48126" y="1942186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Shape 1328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1329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001"/>
          <p:cNvSpPr txBox="1"/>
          <p:nvPr/>
        </p:nvSpPr>
        <p:spPr>
          <a:xfrm>
            <a:off x="71406" y="2233625"/>
            <a:ext cx="8373900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33333"/>
              <a:buFont typeface="Arial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r>
              <a:rPr lang="en-US" sz="3600" b="1" dirty="0">
                <a:solidFill>
                  <a:srgbClr val="002060"/>
                </a:solidFill>
              </a:rPr>
              <a:t>: Use Snapshots to </a:t>
            </a:r>
            <a:r>
              <a:rPr lang="en-US" sz="3600" b="1" dirty="0" smtClean="0">
                <a:solidFill>
                  <a:srgbClr val="002060"/>
                </a:solidFill>
              </a:rPr>
              <a:t>protect</a:t>
            </a:r>
          </a:p>
          <a:p>
            <a:pPr marL="0" marR="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33333"/>
              <a:buFont typeface="Arial"/>
              <a:buNone/>
            </a:pPr>
            <a:r>
              <a:rPr lang="en-US" sz="3600" b="1" dirty="0" smtClean="0">
                <a:solidFill>
                  <a:srgbClr val="002060"/>
                </a:solidFill>
              </a:rPr>
              <a:t>               </a:t>
            </a:r>
            <a:r>
              <a:rPr lang="en-US" sz="3600" b="1" dirty="0" err="1" smtClean="0">
                <a:solidFill>
                  <a:srgbClr val="002060"/>
                </a:solidFill>
              </a:rPr>
              <a:t>NASdata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>
                <a:solidFill>
                  <a:srgbClr val="002060"/>
                </a:solidFill>
              </a:rPr>
              <a:t>from </a:t>
            </a:r>
            <a:r>
              <a:rPr lang="en-US" sz="3600" b="1" dirty="0" err="1">
                <a:solidFill>
                  <a:srgbClr val="002060"/>
                </a:solidFill>
              </a:rPr>
              <a:t>ransomware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5" name="Shape 8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hape 622"/>
          <p:cNvSpPr/>
          <p:nvPr/>
        </p:nvSpPr>
        <p:spPr>
          <a:xfrm>
            <a:off x="-124325" y="2643188"/>
            <a:ext cx="7839597" cy="178582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Shape 623"/>
          <p:cNvSpPr/>
          <p:nvPr/>
        </p:nvSpPr>
        <p:spPr>
          <a:xfrm>
            <a:off x="428596" y="2857491"/>
            <a:ext cx="7358114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en-US" sz="2000" b="1" dirty="0" smtClean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Your </a:t>
            </a:r>
            <a:r>
              <a:rPr lang="en-US" sz="2000" b="1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challenges, our solutions</a:t>
            </a:r>
            <a:r>
              <a:rPr lang="en-US" sz="2000" b="1" i="0" u="none" strike="noStrike" cap="none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lvl="0">
              <a:buSzPct val="25000"/>
            </a:pPr>
            <a:r>
              <a:rPr lang="en-US" sz="2800" b="1" dirty="0" smtClean="0">
                <a:solidFill>
                  <a:srgbClr val="002060"/>
                </a:solidFill>
              </a:rPr>
              <a:t>How can I improve storage performance with limited SSD resources? 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6" name="Shape 614"/>
          <p:cNvSpPr/>
          <p:nvPr/>
        </p:nvSpPr>
        <p:spPr>
          <a:xfrm>
            <a:off x="-143370" y="4429138"/>
            <a:ext cx="7858642" cy="214325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Shape 823"/>
          <p:cNvSpPr/>
          <p:nvPr/>
        </p:nvSpPr>
        <p:spPr>
          <a:xfrm>
            <a:off x="4483508" y="2456335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824" name="Shape 8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Hybrid Storage System </a:t>
            </a:r>
          </a:p>
        </p:txBody>
      </p:sp>
      <p:grpSp>
        <p:nvGrpSpPr>
          <p:cNvPr id="825" name="Shape 825"/>
          <p:cNvGrpSpPr/>
          <p:nvPr/>
        </p:nvGrpSpPr>
        <p:grpSpPr>
          <a:xfrm>
            <a:off x="3417350" y="1131075"/>
            <a:ext cx="5910300" cy="3805800"/>
            <a:chOff x="1545025" y="2929875"/>
            <a:chExt cx="5910300" cy="3805800"/>
          </a:xfrm>
        </p:grpSpPr>
        <p:sp>
          <p:nvSpPr>
            <p:cNvPr id="826" name="Shape 826"/>
            <p:cNvSpPr/>
            <p:nvPr/>
          </p:nvSpPr>
          <p:spPr>
            <a:xfrm>
              <a:off x="4483508" y="3275113"/>
              <a:ext cx="178200" cy="323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68550" tIns="34275" rIns="68550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1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</a:t>
              </a:r>
            </a:p>
          </p:txBody>
        </p:sp>
        <p:pic>
          <p:nvPicPr>
            <p:cNvPr id="827" name="Shape 827" descr="1_Qtier-01-01.png"/>
            <p:cNvPicPr preferRelativeResize="0"/>
            <p:nvPr/>
          </p:nvPicPr>
          <p:blipFill rotWithShape="1">
            <a:blip r:embed="rId3">
              <a:alphaModFix/>
            </a:blip>
            <a:srcRect t="3513" b="3523"/>
            <a:stretch/>
          </p:blipFill>
          <p:spPr>
            <a:xfrm>
              <a:off x="1545025" y="2929875"/>
              <a:ext cx="5826300" cy="3805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8" name="Shape 828"/>
            <p:cNvSpPr txBox="1"/>
            <p:nvPr/>
          </p:nvSpPr>
          <p:spPr>
            <a:xfrm>
              <a:off x="1826450" y="3209400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Frequently-accessed data</a:t>
              </a:r>
            </a:p>
          </p:txBody>
        </p:sp>
        <p:sp>
          <p:nvSpPr>
            <p:cNvPr id="829" name="Shape 829"/>
            <p:cNvSpPr txBox="1"/>
            <p:nvPr/>
          </p:nvSpPr>
          <p:spPr>
            <a:xfrm>
              <a:off x="1826450" y="3403500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Infrequently-accessed data</a:t>
              </a:r>
            </a:p>
          </p:txBody>
        </p:sp>
        <p:sp>
          <p:nvSpPr>
            <p:cNvPr id="830" name="Shape 830"/>
            <p:cNvSpPr txBox="1"/>
            <p:nvPr/>
          </p:nvSpPr>
          <p:spPr>
            <a:xfrm>
              <a:off x="1826450" y="3605675"/>
              <a:ext cx="1772400" cy="203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>
                  <a:solidFill>
                    <a:srgbClr val="262626"/>
                  </a:solidFill>
                </a:rPr>
                <a:t>Rarely-accessed data</a:t>
              </a:r>
            </a:p>
          </p:txBody>
        </p:sp>
        <p:sp>
          <p:nvSpPr>
            <p:cNvPr id="831" name="Shape 831"/>
            <p:cNvSpPr txBox="1"/>
            <p:nvPr/>
          </p:nvSpPr>
          <p:spPr>
            <a:xfrm>
              <a:off x="2172950" y="4117325"/>
              <a:ext cx="14166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Changes in data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access patterns</a:t>
              </a:r>
            </a:p>
          </p:txBody>
        </p:sp>
        <p:sp>
          <p:nvSpPr>
            <p:cNvPr id="832" name="Shape 832"/>
            <p:cNvSpPr txBox="1"/>
            <p:nvPr/>
          </p:nvSpPr>
          <p:spPr>
            <a:xfrm>
              <a:off x="3914250" y="3091500"/>
              <a:ext cx="2039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Before tiering: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Frequently-accessed data </a:t>
              </a:r>
              <a:br>
                <a:rPr lang="en-US" sz="1000" b="1">
                  <a:solidFill>
                    <a:srgbClr val="262626"/>
                  </a:solidFill>
                </a:rPr>
              </a:br>
              <a:r>
                <a:rPr lang="en-US" sz="1000" b="1">
                  <a:solidFill>
                    <a:srgbClr val="262626"/>
                  </a:solidFill>
                </a:rPr>
                <a:t>performance is not optimized</a:t>
              </a:r>
              <a:br>
                <a:rPr lang="en-US" sz="1000" b="1">
                  <a:solidFill>
                    <a:srgbClr val="262626"/>
                  </a:solidFill>
                </a:rPr>
              </a:br>
              <a:endParaRPr lang="en-US" sz="1000" b="1">
                <a:solidFill>
                  <a:srgbClr val="262626"/>
                </a:solidFill>
              </a:endParaRPr>
            </a:p>
          </p:txBody>
        </p:sp>
        <p:sp>
          <p:nvSpPr>
            <p:cNvPr id="833" name="Shape 833"/>
            <p:cNvSpPr txBox="1"/>
            <p:nvPr/>
          </p:nvSpPr>
          <p:spPr>
            <a:xfrm>
              <a:off x="5853925" y="4202975"/>
              <a:ext cx="1601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rgbClr val="262626"/>
                  </a:solidFill>
                </a:rPr>
                <a:t>Start data tiering</a:t>
              </a:r>
            </a:p>
          </p:txBody>
        </p:sp>
        <p:sp>
          <p:nvSpPr>
            <p:cNvPr id="834" name="Shape 834"/>
            <p:cNvSpPr txBox="1"/>
            <p:nvPr/>
          </p:nvSpPr>
          <p:spPr>
            <a:xfrm>
              <a:off x="3968325" y="5726375"/>
              <a:ext cx="2039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1000" b="1" dirty="0">
                  <a:solidFill>
                    <a:srgbClr val="262626"/>
                  </a:solidFill>
                </a:rPr>
                <a:t>After </a:t>
              </a:r>
              <a:r>
                <a:rPr lang="en-US" sz="1000" b="1" dirty="0" err="1">
                  <a:solidFill>
                    <a:srgbClr val="262626"/>
                  </a:solidFill>
                </a:rPr>
                <a:t>tiering</a:t>
              </a:r>
              <a:r>
                <a:rPr lang="en-US" sz="1000" b="1" dirty="0">
                  <a:solidFill>
                    <a:srgbClr val="262626"/>
                  </a:solidFill>
                </a:rPr>
                <a:t>: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r>
                <a:rPr lang="en-US" sz="1000" b="1" dirty="0">
                  <a:solidFill>
                    <a:srgbClr val="262626"/>
                  </a:solidFill>
                </a:rPr>
                <a:t>Frequently-accessed data 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r>
                <a:rPr lang="en-US" sz="1000" b="1" dirty="0">
                  <a:solidFill>
                    <a:srgbClr val="262626"/>
                  </a:solidFill>
                </a:rPr>
                <a:t>performance is optimized</a:t>
              </a:r>
              <a:br>
                <a:rPr lang="en-US" sz="1000" b="1" dirty="0">
                  <a:solidFill>
                    <a:srgbClr val="262626"/>
                  </a:solidFill>
                </a:rPr>
              </a:br>
              <a:endParaRPr lang="en-US" sz="1000" b="1" dirty="0">
                <a:solidFill>
                  <a:srgbClr val="262626"/>
                </a:solidFill>
              </a:endParaRPr>
            </a:p>
          </p:txBody>
        </p:sp>
        <p:sp>
          <p:nvSpPr>
            <p:cNvPr id="835" name="Shape 835"/>
            <p:cNvSpPr txBox="1"/>
            <p:nvPr/>
          </p:nvSpPr>
          <p:spPr>
            <a:xfrm>
              <a:off x="3702700" y="4595100"/>
              <a:ext cx="1601400" cy="43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800" b="1">
                  <a:solidFill>
                    <a:srgbClr val="262626"/>
                  </a:solidFill>
                </a:rPr>
                <a:t>How Qtier Works</a:t>
              </a:r>
            </a:p>
          </p:txBody>
        </p:sp>
        <p:sp>
          <p:nvSpPr>
            <p:cNvPr id="836" name="Shape 836"/>
            <p:cNvSpPr txBox="1"/>
            <p:nvPr/>
          </p:nvSpPr>
          <p:spPr>
            <a:xfrm>
              <a:off x="3589550" y="4750025"/>
              <a:ext cx="1772400" cy="267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endParaRPr sz="1200" b="1">
                <a:solidFill>
                  <a:srgbClr val="262626"/>
                </a:solidFill>
              </a:endParaRPr>
            </a:p>
          </p:txBody>
        </p:sp>
      </p:grpSp>
      <p:sp>
        <p:nvSpPr>
          <p:cNvPr id="17" name="Shape 1018"/>
          <p:cNvSpPr txBox="1"/>
          <p:nvPr/>
        </p:nvSpPr>
        <p:spPr>
          <a:xfrm>
            <a:off x="142844" y="1329625"/>
            <a:ext cx="2928900" cy="2302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Automatically moves data between different tiers </a:t>
            </a:r>
          </a:p>
          <a:p>
            <a:pPr marL="457200" marR="0" lvl="0" indent="-355600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SSD cache capacity not limited by RAM size</a:t>
            </a:r>
          </a:p>
          <a:p>
            <a:pPr marL="0" marR="0" lvl="0" indent="-114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 dirty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圓角矩形 71"/>
          <p:cNvSpPr/>
          <p:nvPr/>
        </p:nvSpPr>
        <p:spPr>
          <a:xfrm>
            <a:off x="230540" y="1517281"/>
            <a:ext cx="3798976" cy="1216903"/>
          </a:xfrm>
          <a:prstGeom prst="roundRect">
            <a:avLst>
              <a:gd name="adj" fmla="val 14518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3" name="圓角矩形 72"/>
          <p:cNvSpPr/>
          <p:nvPr/>
        </p:nvSpPr>
        <p:spPr>
          <a:xfrm>
            <a:off x="230540" y="3157357"/>
            <a:ext cx="3798975" cy="1289227"/>
          </a:xfrm>
          <a:prstGeom prst="roundRect">
            <a:avLst>
              <a:gd name="adj" fmla="val 7805"/>
            </a:avLst>
          </a:prstGeom>
          <a:solidFill>
            <a:schemeClr val="accent3">
              <a:lumMod val="20000"/>
              <a:lumOff val="8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74" name="圓角矩形 73"/>
          <p:cNvSpPr/>
          <p:nvPr/>
        </p:nvSpPr>
        <p:spPr>
          <a:xfrm>
            <a:off x="230539" y="293015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2000" b="1" dirty="0" err="1" smtClean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Qtier</a:t>
            </a:r>
            <a:r>
              <a:rPr lang="en-US" altLang="zh-TW" sz="2000" b="1" dirty="0" smtClean="0">
                <a:solidFill>
                  <a:srgbClr val="FFFFFF"/>
                </a:solidFill>
                <a:ea typeface="Microsoft JhengHei"/>
                <a:cs typeface="Microsoft JhengHei"/>
                <a:sym typeface="Microsoft JhengHei"/>
              </a:rPr>
              <a:t> 2.0</a:t>
            </a:r>
            <a:endParaRPr lang="zh-TW" altLang="zh-TW" sz="20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5" name="圓角矩形 74"/>
          <p:cNvSpPr/>
          <p:nvPr/>
        </p:nvSpPr>
        <p:spPr>
          <a:xfrm>
            <a:off x="230540" y="1301166"/>
            <a:ext cx="3798976" cy="401582"/>
          </a:xfrm>
          <a:prstGeom prst="roundRect">
            <a:avLst>
              <a:gd name="adj" fmla="val 0"/>
            </a:avLst>
          </a:prstGeom>
          <a:solidFill>
            <a:srgbClr val="3C96B7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000" b="1" dirty="0" smtClean="0">
                <a:solidFill>
                  <a:schemeClr val="bg1"/>
                </a:solidFill>
                <a:ea typeface="Microsoft JhengHei"/>
                <a:cs typeface="Microsoft JhengHei"/>
                <a:sym typeface="Microsoft JhengHei"/>
              </a:rPr>
              <a:t>SSD Cache</a:t>
            </a:r>
            <a:endParaRPr lang="zh-TW" altLang="zh-TW" sz="2000" b="1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6" name="＞形箭號 75"/>
          <p:cNvSpPr/>
          <p:nvPr/>
        </p:nvSpPr>
        <p:spPr>
          <a:xfrm rot="5400000">
            <a:off x="3626758" y="2675593"/>
            <a:ext cx="330510" cy="475005"/>
          </a:xfrm>
          <a:prstGeom prst="chevron">
            <a:avLst>
              <a:gd name="adj" fmla="val 47018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841" name="Shape 8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/>
              <a:t>Replace SSD Cache with </a:t>
            </a:r>
            <a:r>
              <a:rPr lang="en-US" b="1" dirty="0" err="1"/>
              <a:t>Qtier</a:t>
            </a:r>
            <a:r>
              <a:rPr lang="en-US" b="1" dirty="0"/>
              <a:t> 2.0™</a:t>
            </a:r>
          </a:p>
        </p:txBody>
      </p:sp>
      <p:sp>
        <p:nvSpPr>
          <p:cNvPr id="846" name="Shape 846"/>
          <p:cNvSpPr txBox="1"/>
          <p:nvPr/>
        </p:nvSpPr>
        <p:spPr>
          <a:xfrm>
            <a:off x="4093622" y="3857634"/>
            <a:ext cx="2122800" cy="3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b="1" dirty="0">
                <a:solidFill>
                  <a:srgbClr val="0B5394"/>
                </a:solidFill>
              </a:rPr>
              <a:t>SSD Cache</a:t>
            </a:r>
          </a:p>
        </p:txBody>
      </p:sp>
      <p:sp>
        <p:nvSpPr>
          <p:cNvPr id="860" name="Shape 860"/>
          <p:cNvSpPr txBox="1"/>
          <p:nvPr/>
        </p:nvSpPr>
        <p:spPr>
          <a:xfrm>
            <a:off x="5929322" y="3902684"/>
            <a:ext cx="2467500" cy="27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 b="1">
                <a:solidFill>
                  <a:srgbClr val="0B5394"/>
                </a:solidFill>
              </a:rPr>
              <a:t>Qtier 2.0</a:t>
            </a:r>
          </a:p>
        </p:txBody>
      </p:sp>
      <p:sp>
        <p:nvSpPr>
          <p:cNvPr id="875" name="Shape 875"/>
          <p:cNvSpPr txBox="1"/>
          <p:nvPr/>
        </p:nvSpPr>
        <p:spPr>
          <a:xfrm>
            <a:off x="8286776" y="1857370"/>
            <a:ext cx="6429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SSD</a:t>
            </a:r>
          </a:p>
        </p:txBody>
      </p:sp>
      <p:sp>
        <p:nvSpPr>
          <p:cNvPr id="876" name="Shape 876"/>
          <p:cNvSpPr txBox="1"/>
          <p:nvPr/>
        </p:nvSpPr>
        <p:spPr>
          <a:xfrm>
            <a:off x="8286776" y="2162170"/>
            <a:ext cx="6429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>
                <a:latin typeface="Microsoft JhengHei"/>
                <a:ea typeface="Microsoft JhengHei"/>
                <a:cs typeface="Microsoft JhengHei"/>
                <a:sym typeface="Microsoft JhengHei"/>
              </a:rPr>
              <a:t>HDD</a:t>
            </a:r>
          </a:p>
        </p:txBody>
      </p:sp>
      <p:sp>
        <p:nvSpPr>
          <p:cNvPr id="877" name="Shape 877"/>
          <p:cNvSpPr txBox="1"/>
          <p:nvPr/>
        </p:nvSpPr>
        <p:spPr>
          <a:xfrm>
            <a:off x="8298822" y="2571750"/>
            <a:ext cx="12024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Sequential</a:t>
            </a:r>
          </a:p>
        </p:txBody>
      </p:sp>
      <p:sp>
        <p:nvSpPr>
          <p:cNvPr id="878" name="Shape 878"/>
          <p:cNvSpPr txBox="1"/>
          <p:nvPr/>
        </p:nvSpPr>
        <p:spPr>
          <a:xfrm>
            <a:off x="8298822" y="2876550"/>
            <a:ext cx="992100" cy="376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900" b="1">
                <a:latin typeface="Microsoft JhengHei"/>
                <a:ea typeface="Microsoft JhengHei"/>
                <a:cs typeface="Microsoft JhengHei"/>
                <a:sym typeface="Microsoft JhengHei"/>
              </a:rPr>
              <a:t>Random</a:t>
            </a:r>
          </a:p>
        </p:txBody>
      </p:sp>
      <p:sp>
        <p:nvSpPr>
          <p:cNvPr id="42" name="Shape 164"/>
          <p:cNvSpPr/>
          <p:nvPr/>
        </p:nvSpPr>
        <p:spPr>
          <a:xfrm>
            <a:off x="4391540" y="2398442"/>
            <a:ext cx="485400" cy="3237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65"/>
          <p:cNvSpPr/>
          <p:nvPr/>
        </p:nvSpPr>
        <p:spPr>
          <a:xfrm>
            <a:off x="6889679" y="2135223"/>
            <a:ext cx="485400" cy="1718082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166"/>
          <p:cNvSpPr/>
          <p:nvPr/>
        </p:nvSpPr>
        <p:spPr>
          <a:xfrm>
            <a:off x="6889685" y="2135223"/>
            <a:ext cx="485400" cy="263219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5" name="Shape 169"/>
          <p:cNvCxnSpPr/>
          <p:nvPr/>
        </p:nvCxnSpPr>
        <p:spPr>
          <a:xfrm flipV="1">
            <a:off x="7692436" y="2119025"/>
            <a:ext cx="1800" cy="1720623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46" name="Shape 170"/>
          <p:cNvCxnSpPr/>
          <p:nvPr/>
        </p:nvCxnSpPr>
        <p:spPr>
          <a:xfrm>
            <a:off x="4350933" y="2398487"/>
            <a:ext cx="15162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47" name="Shape 171"/>
          <p:cNvSpPr/>
          <p:nvPr/>
        </p:nvSpPr>
        <p:spPr>
          <a:xfrm>
            <a:off x="4351002" y="1271950"/>
            <a:ext cx="3650488" cy="404561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172"/>
          <p:cNvSpPr/>
          <p:nvPr/>
        </p:nvSpPr>
        <p:spPr>
          <a:xfrm>
            <a:off x="5015707" y="2398448"/>
            <a:ext cx="485400" cy="1441200"/>
          </a:xfrm>
          <a:prstGeom prst="rect">
            <a:avLst/>
          </a:prstGeom>
          <a:ln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" name="Shape 173"/>
          <p:cNvCxnSpPr/>
          <p:nvPr/>
        </p:nvCxnSpPr>
        <p:spPr>
          <a:xfrm rot="10800000">
            <a:off x="4614032" y="1795900"/>
            <a:ext cx="0" cy="5640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hape 174"/>
          <p:cNvCxnSpPr/>
          <p:nvPr/>
        </p:nvCxnSpPr>
        <p:spPr>
          <a:xfrm>
            <a:off x="4783528" y="1797692"/>
            <a:ext cx="0" cy="560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1" name="Shape 175"/>
          <p:cNvCxnSpPr/>
          <p:nvPr/>
        </p:nvCxnSpPr>
        <p:spPr>
          <a:xfrm flipH="1">
            <a:off x="4793165" y="2493139"/>
            <a:ext cx="323400" cy="48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2" name="Shape 176"/>
          <p:cNvCxnSpPr/>
          <p:nvPr/>
        </p:nvCxnSpPr>
        <p:spPr>
          <a:xfrm rot="10800000">
            <a:off x="5639888" y="2425005"/>
            <a:ext cx="0" cy="1428300"/>
          </a:xfrm>
          <a:prstGeom prst="straightConnector1">
            <a:avLst/>
          </a:prstGeom>
          <a:noFill/>
          <a:ln w="19050" cap="flat" cmpd="sng">
            <a:solidFill>
              <a:srgbClr val="0C0C0C"/>
            </a:solidFill>
            <a:prstDash val="dash"/>
            <a:round/>
            <a:headEnd type="stealth" w="lg" len="lg"/>
            <a:tailEnd type="stealth" w="lg" len="lg"/>
          </a:ln>
        </p:spPr>
      </p:cxnSp>
      <p:cxnSp>
        <p:nvCxnSpPr>
          <p:cNvPr id="53" name="Shape 177"/>
          <p:cNvCxnSpPr/>
          <p:nvPr/>
        </p:nvCxnSpPr>
        <p:spPr>
          <a:xfrm>
            <a:off x="4350933" y="3854242"/>
            <a:ext cx="15573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4" name="Shape 179"/>
          <p:cNvCxnSpPr/>
          <p:nvPr/>
        </p:nvCxnSpPr>
        <p:spPr>
          <a:xfrm rot="10800000">
            <a:off x="6485448" y="1757350"/>
            <a:ext cx="0" cy="10884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hape 182"/>
          <p:cNvCxnSpPr/>
          <p:nvPr/>
        </p:nvCxnSpPr>
        <p:spPr>
          <a:xfrm>
            <a:off x="6279360" y="2398487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6" name="Shape 183"/>
          <p:cNvCxnSpPr/>
          <p:nvPr/>
        </p:nvCxnSpPr>
        <p:spPr>
          <a:xfrm>
            <a:off x="6279360" y="2121903"/>
            <a:ext cx="16395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7" name="Shape 184"/>
          <p:cNvCxnSpPr/>
          <p:nvPr/>
        </p:nvCxnSpPr>
        <p:spPr>
          <a:xfrm>
            <a:off x="6317590" y="3854242"/>
            <a:ext cx="1683900" cy="180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58" name="Shape 185"/>
          <p:cNvCxnSpPr/>
          <p:nvPr/>
        </p:nvCxnSpPr>
        <p:spPr>
          <a:xfrm>
            <a:off x="4836657" y="2662175"/>
            <a:ext cx="2949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59" name="Shape 186"/>
          <p:cNvCxnSpPr/>
          <p:nvPr/>
        </p:nvCxnSpPr>
        <p:spPr>
          <a:xfrm rot="10800000">
            <a:off x="7027648" y="1747676"/>
            <a:ext cx="0" cy="3102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0" name="Shape 187"/>
          <p:cNvCxnSpPr/>
          <p:nvPr/>
        </p:nvCxnSpPr>
        <p:spPr>
          <a:xfrm>
            <a:off x="7228198" y="1748470"/>
            <a:ext cx="0" cy="3084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61" name="Shape 188"/>
          <p:cNvCxnSpPr/>
          <p:nvPr/>
        </p:nvCxnSpPr>
        <p:spPr>
          <a:xfrm>
            <a:off x="6476648" y="2831575"/>
            <a:ext cx="38520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grpSp>
        <p:nvGrpSpPr>
          <p:cNvPr id="62" name="Shape 189"/>
          <p:cNvGrpSpPr/>
          <p:nvPr/>
        </p:nvGrpSpPr>
        <p:grpSpPr>
          <a:xfrm>
            <a:off x="5223632" y="1795900"/>
            <a:ext cx="177593" cy="564000"/>
            <a:chOff x="5101975" y="1872100"/>
            <a:chExt cx="177593" cy="5640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cxnSp>
          <p:nvCxnSpPr>
            <p:cNvPr id="63" name="Shape 190"/>
            <p:cNvCxnSpPr/>
            <p:nvPr/>
          </p:nvCxnSpPr>
          <p:spPr>
            <a:xfrm rot="10800000">
              <a:off x="5101975" y="1872100"/>
              <a:ext cx="0" cy="5640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4" name="Shape 191"/>
            <p:cNvCxnSpPr/>
            <p:nvPr/>
          </p:nvCxnSpPr>
          <p:spPr>
            <a:xfrm>
              <a:off x="5279568" y="1873892"/>
              <a:ext cx="0" cy="560400"/>
            </a:xfrm>
            <a:prstGeom prst="straightConnector1">
              <a:avLst/>
            </a:prstGeom>
            <a:noFill/>
            <a:ln w="38100" cap="flat" cmpd="sng">
              <a:solidFill>
                <a:schemeClr val="accent6">
                  <a:lumMod val="75000"/>
                </a:schemeClr>
              </a:solidFill>
              <a:prstDash val="solid"/>
              <a:round/>
              <a:headEnd type="none" w="med" len="med"/>
              <a:tailEnd type="stealth" w="lg" len="lg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65" name="Shape 192"/>
          <p:cNvSpPr/>
          <p:nvPr/>
        </p:nvSpPr>
        <p:spPr>
          <a:xfrm>
            <a:off x="8133752" y="19313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Shape 193"/>
          <p:cNvSpPr/>
          <p:nvPr/>
        </p:nvSpPr>
        <p:spPr>
          <a:xfrm>
            <a:off x="8133752" y="2219723"/>
            <a:ext cx="182700" cy="1797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" name="Shape 194"/>
          <p:cNvCxnSpPr/>
          <p:nvPr/>
        </p:nvCxnSpPr>
        <p:spPr>
          <a:xfrm>
            <a:off x="8117682" y="2734184"/>
            <a:ext cx="198770" cy="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cxnSp>
        <p:nvCxnSpPr>
          <p:cNvPr id="68" name="Shape 195"/>
          <p:cNvCxnSpPr/>
          <p:nvPr/>
        </p:nvCxnSpPr>
        <p:spPr>
          <a:xfrm>
            <a:off x="8117682" y="2991562"/>
            <a:ext cx="19877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  <a:effectLst>
            <a:outerShdw blurRad="50800" dist="38100" dir="5400000" algn="t" rotWithShape="0">
              <a:schemeClr val="bg1">
                <a:lumMod val="50000"/>
                <a:alpha val="79000"/>
              </a:schemeClr>
            </a:outerShdw>
          </a:effectLst>
        </p:spPr>
      </p:cxnSp>
      <p:sp>
        <p:nvSpPr>
          <p:cNvPr id="69" name="Shape 200"/>
          <p:cNvSpPr/>
          <p:nvPr/>
        </p:nvSpPr>
        <p:spPr>
          <a:xfrm>
            <a:off x="6776871" y="2172496"/>
            <a:ext cx="696793" cy="489679"/>
          </a:xfrm>
          <a:prstGeom prst="ellipse">
            <a:avLst/>
          </a:prstGeom>
          <a:solidFill>
            <a:schemeClr val="bg1">
              <a:alpha val="42000"/>
            </a:schemeClr>
          </a:solidFill>
          <a:ln w="28575" cap="flat" cmpd="sng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0" name="Shape 168"/>
          <p:cNvCxnSpPr/>
          <p:nvPr/>
        </p:nvCxnSpPr>
        <p:spPr>
          <a:xfrm rot="5400000">
            <a:off x="7060486" y="2418183"/>
            <a:ext cx="322800" cy="90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</p:spPr>
      </p:cxnSp>
      <p:cxnSp>
        <p:nvCxnSpPr>
          <p:cNvPr id="71" name="Shape 178"/>
          <p:cNvCxnSpPr/>
          <p:nvPr/>
        </p:nvCxnSpPr>
        <p:spPr>
          <a:xfrm rot="-5400000">
            <a:off x="6880552" y="2424555"/>
            <a:ext cx="322800" cy="900"/>
          </a:xfrm>
          <a:prstGeom prst="straightConnector1">
            <a:avLst/>
          </a:prstGeom>
          <a:noFill/>
          <a:ln w="38100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stealth" w="lg" len="lg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859" name="Shape 859"/>
          <p:cNvSpPr txBox="1"/>
          <p:nvPr/>
        </p:nvSpPr>
        <p:spPr>
          <a:xfrm>
            <a:off x="4357686" y="1319356"/>
            <a:ext cx="3643338" cy="32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1430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Applications</a:t>
            </a:r>
          </a:p>
        </p:txBody>
      </p:sp>
      <p:sp>
        <p:nvSpPr>
          <p:cNvPr id="77" name="矩形 76"/>
          <p:cNvSpPr/>
          <p:nvPr/>
        </p:nvSpPr>
        <p:spPr>
          <a:xfrm>
            <a:off x="428596" y="1714494"/>
            <a:ext cx="35719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Cannot be used to store data </a:t>
            </a:r>
          </a:p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Fixed bypass options </a:t>
            </a:r>
          </a:p>
          <a:p>
            <a:r>
              <a:rPr lang="en-US" altLang="zh-TW" dirty="0" smtClean="0"/>
              <a:t>    &gt; For short term performance boost</a:t>
            </a:r>
            <a:endParaRPr lang="zh-TW" altLang="en-US" dirty="0"/>
          </a:p>
        </p:txBody>
      </p:sp>
      <p:sp>
        <p:nvSpPr>
          <p:cNvPr id="78" name="矩形 77"/>
          <p:cNvSpPr/>
          <p:nvPr/>
        </p:nvSpPr>
        <p:spPr>
          <a:xfrm>
            <a:off x="428596" y="3427836"/>
            <a:ext cx="3571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The SSD tier can store data</a:t>
            </a:r>
          </a:p>
          <a:p>
            <a:pPr>
              <a:buFont typeface="Wingdings" pitchFamily="2" charset="2"/>
              <a:buChar char="l"/>
            </a:pPr>
            <a:r>
              <a:rPr lang="en-US" altLang="zh-TW" dirty="0" smtClean="0"/>
              <a:t>  IO Aware and </a:t>
            </a:r>
            <a:r>
              <a:rPr lang="en-US" altLang="zh-TW" dirty="0" err="1" smtClean="0"/>
              <a:t>Tiering</a:t>
            </a:r>
            <a:r>
              <a:rPr lang="en-US" altLang="zh-TW" dirty="0" smtClean="0"/>
              <a:t> On-demand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    &gt; For both short and long term </a:t>
            </a:r>
          </a:p>
          <a:p>
            <a:r>
              <a:rPr lang="en-US" altLang="zh-TW" dirty="0" smtClean="0">
                <a:solidFill>
                  <a:srgbClr val="FF0000"/>
                </a:solidFill>
              </a:rPr>
              <a:t>       performance improvements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79" name="＞形箭號 78"/>
          <p:cNvSpPr/>
          <p:nvPr/>
        </p:nvSpPr>
        <p:spPr>
          <a:xfrm rot="5400000">
            <a:off x="3626758" y="2499503"/>
            <a:ext cx="330510" cy="475005"/>
          </a:xfrm>
          <a:prstGeom prst="chevron">
            <a:avLst>
              <a:gd name="adj" fmla="val 47018"/>
            </a:avLst>
          </a:prstGeom>
          <a:solidFill>
            <a:srgbClr val="EBF1D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Shape 909"/>
          <p:cNvGraphicFramePr/>
          <p:nvPr/>
        </p:nvGraphicFramePr>
        <p:xfrm>
          <a:off x="6442804" y="3166031"/>
          <a:ext cx="2337375" cy="649875"/>
        </p:xfrm>
        <a:graphic>
          <a:graphicData uri="http://schemas.openxmlformats.org/drawingml/2006/table">
            <a:tbl>
              <a:tblPr firstRow="1" bandRow="1">
                <a:noFill/>
                <a:tableStyleId>{BC6754BA-B287-4F2F-87AF-41F6F3A3FC55}</a:tableStyleId>
              </a:tblPr>
              <a:tblGrid>
                <a:gridCol w="779125"/>
                <a:gridCol w="779125"/>
                <a:gridCol w="779125"/>
              </a:tblGrid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BLK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Hit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Timeout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C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D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dirty="0" smtClean="0"/>
                        <a:t>200</a:t>
                      </a:r>
                      <a:endParaRPr lang="en-US" sz="1000" b="1" dirty="0"/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885" name="Shape 8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 err="1"/>
              <a:t>Qtier</a:t>
            </a:r>
            <a:r>
              <a:rPr lang="en-US" b="1" dirty="0"/>
              <a:t> 2.0 is </a:t>
            </a:r>
            <a:r>
              <a:rPr lang="en-US" b="1" i="0" u="none" strike="noStrike" cap="none" dirty="0" smtClean="0">
                <a:ea typeface="Arial"/>
                <a:cs typeface="Arial"/>
                <a:sym typeface="Arial"/>
              </a:rPr>
              <a:t>I</a:t>
            </a:r>
            <a:r>
              <a:rPr lang="en-US" altLang="zh-TW" b="1" i="0" u="none" strike="noStrike" cap="none" dirty="0" smtClean="0">
                <a:ea typeface="Arial"/>
                <a:cs typeface="Arial"/>
                <a:sym typeface="Arial"/>
              </a:rPr>
              <a:t>/</a:t>
            </a:r>
            <a:r>
              <a:rPr lang="en-US" b="1" i="0" u="none" strike="noStrike" cap="none" dirty="0" smtClean="0">
                <a:ea typeface="Arial"/>
                <a:cs typeface="Arial"/>
                <a:sym typeface="Arial"/>
              </a:rPr>
              <a:t>O </a:t>
            </a:r>
            <a:r>
              <a:rPr lang="en-US" b="1" i="0" u="none" strike="noStrike" cap="none" dirty="0">
                <a:ea typeface="Arial"/>
                <a:cs typeface="Arial"/>
                <a:sym typeface="Arial"/>
              </a:rPr>
              <a:t>Aware </a:t>
            </a:r>
          </a:p>
        </p:txBody>
      </p:sp>
      <p:sp>
        <p:nvSpPr>
          <p:cNvPr id="886" name="Shape 886"/>
          <p:cNvSpPr txBox="1"/>
          <p:nvPr/>
        </p:nvSpPr>
        <p:spPr>
          <a:xfrm>
            <a:off x="86354" y="1214428"/>
            <a:ext cx="3342638" cy="1219724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lvl="0" indent="-355600"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dirty="0" smtClean="0">
                <a:solidFill>
                  <a:srgbClr val="262626"/>
                </a:solidFill>
              </a:rPr>
              <a:t>The SSD tier has a cache-like reserved space to handle burst IO in real time</a:t>
            </a:r>
          </a:p>
          <a:p>
            <a:pPr marL="457200" lvl="0" indent="-355600">
              <a:buClr>
                <a:srgbClr val="002060"/>
              </a:buClr>
              <a:buSzPct val="100000"/>
            </a:pPr>
            <a:endParaRPr lang="en-US" sz="1800" dirty="0" smtClean="0">
              <a:solidFill>
                <a:srgbClr val="262626"/>
              </a:solidFill>
            </a:endParaRPr>
          </a:p>
          <a:p>
            <a:pPr marL="457200" lvl="0" indent="-355600"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800" dirty="0" err="1" smtClean="0">
                <a:solidFill>
                  <a:srgbClr val="262626"/>
                </a:solidFill>
              </a:rPr>
              <a:t>Qtier</a:t>
            </a:r>
            <a:r>
              <a:rPr lang="en-US" sz="1800" dirty="0" smtClean="0">
                <a:solidFill>
                  <a:srgbClr val="262626"/>
                </a:solidFill>
              </a:rPr>
              <a:t> provides substantial performance improvements when processing applications that requires accessing the metadata (e.g. backup) as compared to SSD cache    </a:t>
            </a:r>
          </a:p>
          <a:p>
            <a:pPr marL="257175" lvl="0" indent="-269875">
              <a:spcBef>
                <a:spcPts val="360"/>
              </a:spcBef>
              <a:buClr>
                <a:srgbClr val="002060"/>
              </a:buClr>
              <a:buSzPct val="100000"/>
            </a:pPr>
            <a:endParaRPr lang="en-US" sz="1800" b="1" dirty="0" smtClean="0">
              <a:solidFill>
                <a:srgbClr val="262626"/>
              </a:solidFill>
            </a:endParaRPr>
          </a:p>
          <a:p>
            <a:pPr lvl="0">
              <a:spcBef>
                <a:spcPts val="360"/>
              </a:spcBef>
              <a:buClr>
                <a:srgbClr val="002060"/>
              </a:buClr>
              <a:buSzPct val="25000"/>
              <a:buFont typeface="Arial"/>
              <a:buChar char="•"/>
            </a:pPr>
            <a:r>
              <a:rPr lang="en-US" sz="1800" b="1" dirty="0" smtClean="0">
                <a:solidFill>
                  <a:srgbClr val="262626"/>
                </a:solidFill>
              </a:rPr>
              <a:t>    </a:t>
            </a:r>
            <a:endParaRPr lang="en-US" sz="1800" b="1" dirty="0">
              <a:solidFill>
                <a:srgbClr val="262626"/>
              </a:solidFill>
            </a:endParaRPr>
          </a:p>
        </p:txBody>
      </p:sp>
      <p:graphicFrame>
        <p:nvGraphicFramePr>
          <p:cNvPr id="909" name="Shape 909"/>
          <p:cNvGraphicFramePr/>
          <p:nvPr/>
        </p:nvGraphicFramePr>
        <p:xfrm>
          <a:off x="3615044" y="3166031"/>
          <a:ext cx="2337375" cy="649875"/>
        </p:xfrm>
        <a:graphic>
          <a:graphicData uri="http://schemas.openxmlformats.org/drawingml/2006/table">
            <a:tbl>
              <a:tblPr firstRow="1" bandRow="1">
                <a:noFill/>
                <a:tableStyleId>{BC6754BA-B287-4F2F-87AF-41F6F3A3FC55}</a:tableStyleId>
              </a:tblPr>
              <a:tblGrid>
                <a:gridCol w="779125"/>
                <a:gridCol w="779125"/>
                <a:gridCol w="779125"/>
              </a:tblGrid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BLK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Hit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Timeout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7D1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C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  <a:tr h="21662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D</a:t>
                      </a:r>
                    </a:p>
                  </a:txBody>
                  <a:tcPr marL="43750" marR="43750" marT="21875" marB="21875" anchor="ctr">
                    <a:lnL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dirty="0"/>
                        <a:t>50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rPr lang="en-US" sz="1000" b="1" u="none" strike="noStrike" cap="none" dirty="0"/>
                        <a:t>0</a:t>
                      </a:r>
                    </a:p>
                  </a:txBody>
                  <a:tcPr marL="43750" marR="43750" marT="21875" marB="2187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EECE1"/>
                    </a:solidFill>
                  </a:tcPr>
                </a:tc>
              </a:tr>
            </a:tbl>
          </a:graphicData>
        </a:graphic>
      </p:graphicFrame>
      <p:sp>
        <p:nvSpPr>
          <p:cNvPr id="910" name="Shape 910"/>
          <p:cNvSpPr/>
          <p:nvPr/>
        </p:nvSpPr>
        <p:spPr>
          <a:xfrm>
            <a:off x="4388868" y="3842446"/>
            <a:ext cx="7860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0C0C0C"/>
                </a:solidFill>
                <a:latin typeface="Arial"/>
                <a:ea typeface="Arial"/>
                <a:cs typeface="Arial"/>
                <a:sym typeface="Arial"/>
              </a:rPr>
              <a:t>Pre-Cache</a:t>
            </a:r>
          </a:p>
        </p:txBody>
      </p:sp>
      <p:sp>
        <p:nvSpPr>
          <p:cNvPr id="919" name="Shape 919"/>
          <p:cNvSpPr/>
          <p:nvPr/>
        </p:nvSpPr>
        <p:spPr>
          <a:xfrm>
            <a:off x="6715140" y="-2876174"/>
            <a:ext cx="2337300" cy="273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endParaRPr lang="en-US" sz="1100" b="1" dirty="0">
              <a:solidFill>
                <a:srgbClr val="4A86E8"/>
              </a:solidFill>
            </a:endParaRPr>
          </a:p>
        </p:txBody>
      </p:sp>
      <p:grpSp>
        <p:nvGrpSpPr>
          <p:cNvPr id="929" name="Shape 929"/>
          <p:cNvGrpSpPr/>
          <p:nvPr/>
        </p:nvGrpSpPr>
        <p:grpSpPr>
          <a:xfrm>
            <a:off x="8215338" y="1287653"/>
            <a:ext cx="483172" cy="163866"/>
            <a:chOff x="2000232" y="6215076"/>
            <a:chExt cx="1010186" cy="342600"/>
          </a:xfrm>
        </p:grpSpPr>
        <p:sp>
          <p:nvSpPr>
            <p:cNvPr id="930" name="Shape 930"/>
            <p:cNvSpPr/>
            <p:nvPr/>
          </p:nvSpPr>
          <p:spPr>
            <a:xfrm>
              <a:off x="2000232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25400" cap="flat" cmpd="sng">
              <a:solidFill>
                <a:srgbClr val="3F3F3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Shape 931"/>
            <p:cNvSpPr/>
            <p:nvPr/>
          </p:nvSpPr>
          <p:spPr>
            <a:xfrm>
              <a:off x="2228918" y="6215076"/>
              <a:ext cx="7815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rgbClr val="0C0C0C"/>
                </a:buClr>
                <a:buSzPct val="250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rgbClr val="0C0C0C"/>
                  </a:solidFill>
                  <a:latin typeface="Arial"/>
                  <a:ea typeface="Arial"/>
                  <a:cs typeface="Arial"/>
                  <a:sym typeface="Arial"/>
                </a:rPr>
                <a:t>free</a:t>
              </a:r>
            </a:p>
          </p:txBody>
        </p:sp>
      </p:grpSp>
      <p:sp>
        <p:nvSpPr>
          <p:cNvPr id="62" name="Shape 208"/>
          <p:cNvSpPr/>
          <p:nvPr/>
        </p:nvSpPr>
        <p:spPr>
          <a:xfrm>
            <a:off x="3930113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Shape 209"/>
          <p:cNvSpPr/>
          <p:nvPr/>
        </p:nvSpPr>
        <p:spPr>
          <a:xfrm>
            <a:off x="4420708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Shape 210"/>
          <p:cNvSpPr/>
          <p:nvPr/>
        </p:nvSpPr>
        <p:spPr>
          <a:xfrm>
            <a:off x="4929734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Shape 211"/>
          <p:cNvSpPr/>
          <p:nvPr/>
        </p:nvSpPr>
        <p:spPr>
          <a:xfrm>
            <a:off x="5423593" y="1748424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6" name="Shape 212"/>
          <p:cNvCxnSpPr/>
          <p:nvPr/>
        </p:nvCxnSpPr>
        <p:spPr>
          <a:xfrm>
            <a:off x="3952151" y="2047016"/>
            <a:ext cx="19173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67" name="Shape 213"/>
          <p:cNvSpPr/>
          <p:nvPr/>
        </p:nvSpPr>
        <p:spPr>
          <a:xfrm>
            <a:off x="3930113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Shape 214"/>
          <p:cNvSpPr/>
          <p:nvPr/>
        </p:nvSpPr>
        <p:spPr>
          <a:xfrm>
            <a:off x="4420708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Shape 215"/>
          <p:cNvSpPr/>
          <p:nvPr/>
        </p:nvSpPr>
        <p:spPr>
          <a:xfrm>
            <a:off x="4929734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216"/>
          <p:cNvSpPr/>
          <p:nvPr/>
        </p:nvSpPr>
        <p:spPr>
          <a:xfrm>
            <a:off x="5439359" y="2521423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1" name="Shape 217"/>
          <p:cNvCxnSpPr/>
          <p:nvPr/>
        </p:nvCxnSpPr>
        <p:spPr>
          <a:xfrm>
            <a:off x="3952151" y="2820015"/>
            <a:ext cx="1917300" cy="66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76" name="Shape 222"/>
          <p:cNvSpPr/>
          <p:nvPr/>
        </p:nvSpPr>
        <p:spPr>
          <a:xfrm>
            <a:off x="4635348" y="2052166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SSD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77" name="Shape 223"/>
          <p:cNvSpPr/>
          <p:nvPr/>
        </p:nvSpPr>
        <p:spPr>
          <a:xfrm>
            <a:off x="3891344" y="1507749"/>
            <a:ext cx="22161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>
              <a:buClr>
                <a:srgbClr val="0070C0"/>
              </a:buClr>
              <a:buSzPct val="25000"/>
            </a:pPr>
            <a:r>
              <a:rPr lang="en-US" sz="1050" b="1" dirty="0" smtClean="0">
                <a:solidFill>
                  <a:srgbClr val="4A86E8"/>
                </a:solidFill>
              </a:rPr>
              <a:t>Burst I/O at C and D</a:t>
            </a:r>
            <a:endParaRPr lang="en-US" sz="1050" b="1" dirty="0">
              <a:solidFill>
                <a:srgbClr val="4A86E8"/>
              </a:solidFill>
            </a:endParaRPr>
          </a:p>
        </p:txBody>
      </p:sp>
      <p:sp>
        <p:nvSpPr>
          <p:cNvPr id="78" name="Shape 224"/>
          <p:cNvSpPr/>
          <p:nvPr/>
        </p:nvSpPr>
        <p:spPr>
          <a:xfrm>
            <a:off x="4635348" y="2823809"/>
            <a:ext cx="829200" cy="2646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HDD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79" name="Shape 225"/>
          <p:cNvSpPr/>
          <p:nvPr/>
        </p:nvSpPr>
        <p:spPr>
          <a:xfrm>
            <a:off x="4106422" y="182084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80" name="Shape 226"/>
          <p:cNvSpPr/>
          <p:nvPr/>
        </p:nvSpPr>
        <p:spPr>
          <a:xfrm>
            <a:off x="4605004" y="182084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81" name="Shape 227"/>
          <p:cNvSpPr/>
          <p:nvPr/>
        </p:nvSpPr>
        <p:spPr>
          <a:xfrm>
            <a:off x="4106422" y="25901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82" name="Shape 228"/>
          <p:cNvSpPr/>
          <p:nvPr/>
        </p:nvSpPr>
        <p:spPr>
          <a:xfrm>
            <a:off x="4605004" y="2590106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grpSp>
        <p:nvGrpSpPr>
          <p:cNvPr id="118" name="群組 117"/>
          <p:cNvGrpSpPr/>
          <p:nvPr/>
        </p:nvGrpSpPr>
        <p:grpSpPr>
          <a:xfrm>
            <a:off x="3578412" y="1660435"/>
            <a:ext cx="882148" cy="1069818"/>
            <a:chOff x="3578412" y="1709096"/>
            <a:chExt cx="882148" cy="1069818"/>
          </a:xfrm>
        </p:grpSpPr>
        <p:cxnSp>
          <p:nvCxnSpPr>
            <p:cNvPr id="72" name="Shape 218"/>
            <p:cNvCxnSpPr/>
            <p:nvPr/>
          </p:nvCxnSpPr>
          <p:spPr>
            <a:xfrm rot="16200000" flipH="1">
              <a:off x="3585645" y="1707289"/>
              <a:ext cx="873107" cy="876722"/>
            </a:xfrm>
            <a:prstGeom prst="bentConnector3">
              <a:avLst>
                <a:gd name="adj1" fmla="val 68413"/>
              </a:avLst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stealth" w="lg" len="lg"/>
            </a:ln>
          </p:spPr>
        </p:cxnSp>
        <p:grpSp>
          <p:nvGrpSpPr>
            <p:cNvPr id="73" name="Shape 219"/>
            <p:cNvGrpSpPr/>
            <p:nvPr/>
          </p:nvGrpSpPr>
          <p:grpSpPr>
            <a:xfrm>
              <a:off x="3583880" y="2262166"/>
              <a:ext cx="362333" cy="516748"/>
              <a:chOff x="642204" y="3502820"/>
              <a:chExt cx="500806" cy="999300"/>
            </a:xfrm>
          </p:grpSpPr>
          <p:cxnSp>
            <p:nvCxnSpPr>
              <p:cNvPr id="74" name="Shape 220"/>
              <p:cNvCxnSpPr/>
              <p:nvPr/>
            </p:nvCxnSpPr>
            <p:spPr>
              <a:xfrm>
                <a:off x="642910" y="4500570"/>
                <a:ext cx="500100" cy="1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4A7DBA"/>
                </a:solidFill>
                <a:prstDash val="solid"/>
                <a:round/>
                <a:headEnd type="none" w="med" len="med"/>
                <a:tailEnd type="stealth" w="lg" len="lg"/>
              </a:ln>
            </p:spPr>
          </p:cxnSp>
          <p:cxnSp>
            <p:nvCxnSpPr>
              <p:cNvPr id="75" name="Shape 221"/>
              <p:cNvCxnSpPr/>
              <p:nvPr/>
            </p:nvCxnSpPr>
            <p:spPr>
              <a:xfrm rot="5400000">
                <a:off x="143304" y="4001720"/>
                <a:ext cx="999300" cy="1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4A7DBA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3" name="Shape 229"/>
            <p:cNvCxnSpPr/>
            <p:nvPr/>
          </p:nvCxnSpPr>
          <p:spPr>
            <a:xfrm rot="10800000" flipV="1">
              <a:off x="3578412" y="1714361"/>
              <a:ext cx="207771" cy="1582"/>
            </a:xfrm>
            <a:prstGeom prst="straightConnector1">
              <a:avLst/>
            </a:prstGeom>
            <a:noFill/>
            <a:ln w="28575" cap="flat" cmpd="sng">
              <a:solidFill>
                <a:srgbClr val="4A7DBA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" name="Shape 231"/>
          <p:cNvSpPr/>
          <p:nvPr/>
        </p:nvSpPr>
        <p:spPr>
          <a:xfrm>
            <a:off x="6722430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232"/>
          <p:cNvSpPr/>
          <p:nvPr/>
        </p:nvSpPr>
        <p:spPr>
          <a:xfrm>
            <a:off x="7244182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233"/>
          <p:cNvSpPr/>
          <p:nvPr/>
        </p:nvSpPr>
        <p:spPr>
          <a:xfrm>
            <a:off x="8278480" y="1746169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8" name="Shape 234"/>
          <p:cNvCxnSpPr/>
          <p:nvPr/>
        </p:nvCxnSpPr>
        <p:spPr>
          <a:xfrm rot="10800000" flipH="1">
            <a:off x="6712098" y="2047016"/>
            <a:ext cx="2066400" cy="660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4900"/>
              </a:srgbClr>
            </a:outerShdw>
          </a:effectLst>
        </p:spPr>
      </p:cxnSp>
      <p:sp>
        <p:nvSpPr>
          <p:cNvPr id="89" name="Shape 235"/>
          <p:cNvSpPr/>
          <p:nvPr/>
        </p:nvSpPr>
        <p:spPr>
          <a:xfrm>
            <a:off x="6722430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Shape 236"/>
          <p:cNvSpPr/>
          <p:nvPr/>
        </p:nvSpPr>
        <p:spPr>
          <a:xfrm>
            <a:off x="7768544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Shape 237"/>
          <p:cNvSpPr/>
          <p:nvPr/>
        </p:nvSpPr>
        <p:spPr>
          <a:xfrm>
            <a:off x="8278480" y="2522001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2" name="Shape 238"/>
          <p:cNvCxnSpPr/>
          <p:nvPr/>
        </p:nvCxnSpPr>
        <p:spPr>
          <a:xfrm>
            <a:off x="6712098" y="2827481"/>
            <a:ext cx="2066400" cy="2970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  <p:sp>
        <p:nvSpPr>
          <p:cNvPr id="93" name="Shape 239"/>
          <p:cNvSpPr/>
          <p:nvPr/>
        </p:nvSpPr>
        <p:spPr>
          <a:xfrm>
            <a:off x="6715140" y="1507749"/>
            <a:ext cx="2337300" cy="3009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>
              <a:buClr>
                <a:srgbClr val="0C0C0C"/>
              </a:buClr>
              <a:buSzPct val="25000"/>
            </a:pPr>
            <a:r>
              <a:rPr lang="en-US" sz="1050" b="1" dirty="0" smtClean="0">
                <a:solidFill>
                  <a:srgbClr val="4A86E8"/>
                </a:solidFill>
              </a:rPr>
              <a:t>Move D to SSD reserve space</a:t>
            </a:r>
            <a:endParaRPr lang="en-US" sz="1050" b="1" dirty="0">
              <a:solidFill>
                <a:srgbClr val="4A86E8"/>
              </a:solidFill>
            </a:endParaRPr>
          </a:p>
        </p:txBody>
      </p:sp>
      <p:sp>
        <p:nvSpPr>
          <p:cNvPr id="94" name="Shape 240"/>
          <p:cNvSpPr/>
          <p:nvPr/>
        </p:nvSpPr>
        <p:spPr>
          <a:xfrm>
            <a:off x="7377628" y="2841585"/>
            <a:ext cx="949200" cy="22044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HDD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95" name="Shape 241"/>
          <p:cNvSpPr/>
          <p:nvPr/>
        </p:nvSpPr>
        <p:spPr>
          <a:xfrm>
            <a:off x="6898100" y="182222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</a:p>
        </p:txBody>
      </p:sp>
      <p:sp>
        <p:nvSpPr>
          <p:cNvPr id="96" name="Shape 242"/>
          <p:cNvSpPr/>
          <p:nvPr/>
        </p:nvSpPr>
        <p:spPr>
          <a:xfrm>
            <a:off x="7431279" y="1822225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</a:p>
        </p:txBody>
      </p:sp>
      <p:sp>
        <p:nvSpPr>
          <p:cNvPr id="97" name="Shape 243"/>
          <p:cNvSpPr/>
          <p:nvPr/>
        </p:nvSpPr>
        <p:spPr>
          <a:xfrm>
            <a:off x="6898100" y="2592711"/>
            <a:ext cx="107400" cy="138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</a:p>
        </p:txBody>
      </p:sp>
      <p:sp>
        <p:nvSpPr>
          <p:cNvPr id="98" name="Shape 245"/>
          <p:cNvSpPr/>
          <p:nvPr/>
        </p:nvSpPr>
        <p:spPr>
          <a:xfrm>
            <a:off x="7062059" y="3842446"/>
            <a:ext cx="10839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Font typeface="Arial"/>
              <a:buNone/>
            </a:pPr>
            <a:endParaRPr sz="1000" b="1" i="0" u="none" strike="noStrike" cap="none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" name="Shape 246"/>
          <p:cNvGrpSpPr/>
          <p:nvPr/>
        </p:nvGrpSpPr>
        <p:grpSpPr>
          <a:xfrm>
            <a:off x="7179031" y="1285866"/>
            <a:ext cx="547049" cy="163866"/>
            <a:chOff x="712747" y="6215082"/>
            <a:chExt cx="1143737" cy="342600"/>
          </a:xfrm>
        </p:grpSpPr>
        <p:sp>
          <p:nvSpPr>
            <p:cNvPr id="100" name="Shape 247"/>
            <p:cNvSpPr/>
            <p:nvPr/>
          </p:nvSpPr>
          <p:spPr>
            <a:xfrm>
              <a:off x="712747" y="6286520"/>
              <a:ext cx="285900" cy="221100"/>
            </a:xfrm>
            <a:prstGeom prst="roundRect">
              <a:avLst>
                <a:gd name="adj" fmla="val 16667"/>
              </a:avLst>
            </a:prstGeom>
            <a:solidFill>
              <a:srgbClr val="FF7D1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100" b="0" i="0" u="none" strike="noStrike" cap="none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endParaRPr>
            </a:p>
          </p:txBody>
        </p:sp>
        <p:sp>
          <p:nvSpPr>
            <p:cNvPr id="101" name="Shape 248"/>
            <p:cNvSpPr/>
            <p:nvPr/>
          </p:nvSpPr>
          <p:spPr>
            <a:xfrm>
              <a:off x="785784" y="6215082"/>
              <a:ext cx="1070700" cy="342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9050" tIns="19050" rIns="19050" bIns="19050" anchor="ctr" anchorCtr="0">
              <a:noAutofit/>
            </a:bodyPr>
            <a:lstStyle/>
            <a:p>
              <a:pPr lvl="0" algn="ctr">
                <a:buClr>
                  <a:srgbClr val="0C0C0C"/>
                </a:buClr>
                <a:buSzPct val="25000"/>
              </a:pPr>
              <a:r>
                <a:rPr lang="en-US" sz="1100" b="1" dirty="0" smtClean="0">
                  <a:solidFill>
                    <a:srgbClr val="0C0C0C"/>
                  </a:solidFill>
                </a:rPr>
                <a:t>Date</a:t>
              </a:r>
              <a:endParaRPr lang="en-US" sz="1100" b="1" dirty="0">
                <a:solidFill>
                  <a:srgbClr val="0C0C0C"/>
                </a:solidFill>
              </a:endParaRPr>
            </a:p>
          </p:txBody>
        </p:sp>
      </p:grpSp>
      <p:sp>
        <p:nvSpPr>
          <p:cNvPr id="104" name="Shape 251"/>
          <p:cNvSpPr/>
          <p:nvPr/>
        </p:nvSpPr>
        <p:spPr>
          <a:xfrm>
            <a:off x="7143800" y="3880411"/>
            <a:ext cx="1071538" cy="144663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With Cache</a:t>
            </a:r>
            <a:endParaRPr lang="en-US" sz="1000" b="1" dirty="0">
              <a:solidFill>
                <a:srgbClr val="0C0C0C"/>
              </a:solidFill>
            </a:endParaRPr>
          </a:p>
        </p:txBody>
      </p:sp>
      <p:sp>
        <p:nvSpPr>
          <p:cNvPr id="105" name="Shape 252"/>
          <p:cNvSpPr/>
          <p:nvPr/>
        </p:nvSpPr>
        <p:spPr>
          <a:xfrm>
            <a:off x="7759476" y="1746170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4A86E8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253"/>
          <p:cNvSpPr/>
          <p:nvPr/>
        </p:nvSpPr>
        <p:spPr>
          <a:xfrm>
            <a:off x="7946573" y="1822225"/>
            <a:ext cx="107400" cy="1386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Arial"/>
              <a:buNone/>
            </a:pPr>
            <a:r>
              <a:rPr lang="zh-TW" sz="1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</a:p>
        </p:txBody>
      </p:sp>
      <p:sp>
        <p:nvSpPr>
          <p:cNvPr id="107" name="Shape 254"/>
          <p:cNvSpPr/>
          <p:nvPr/>
        </p:nvSpPr>
        <p:spPr>
          <a:xfrm>
            <a:off x="7243563" y="2522002"/>
            <a:ext cx="462900" cy="26664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 cap="flat" cmpd="sng">
            <a:solidFill>
              <a:srgbClr val="3F3F3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Shape 255"/>
          <p:cNvSpPr/>
          <p:nvPr/>
        </p:nvSpPr>
        <p:spPr>
          <a:xfrm>
            <a:off x="6058228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Shape 257"/>
          <p:cNvSpPr/>
          <p:nvPr/>
        </p:nvSpPr>
        <p:spPr>
          <a:xfrm>
            <a:off x="6191580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Shape 258"/>
          <p:cNvSpPr/>
          <p:nvPr/>
        </p:nvSpPr>
        <p:spPr>
          <a:xfrm>
            <a:off x="6330465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Shape 259"/>
          <p:cNvSpPr/>
          <p:nvPr/>
        </p:nvSpPr>
        <p:spPr>
          <a:xfrm>
            <a:off x="6461467" y="2768858"/>
            <a:ext cx="120000" cy="132000"/>
          </a:xfrm>
          <a:prstGeom prst="ellipse">
            <a:avLst/>
          </a:prstGeom>
          <a:solidFill>
            <a:srgbClr val="595959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2" name="Shape 260"/>
          <p:cNvCxnSpPr/>
          <p:nvPr/>
        </p:nvCxnSpPr>
        <p:spPr>
          <a:xfrm>
            <a:off x="6429388" y="3485256"/>
            <a:ext cx="2286016" cy="1588"/>
          </a:xfrm>
          <a:prstGeom prst="straightConnector1">
            <a:avLst/>
          </a:prstGeom>
          <a:noFill/>
          <a:ln w="19050" cap="flat" cmpd="sng">
            <a:solidFill>
              <a:srgbClr val="BD4B48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" name="Shape 261"/>
          <p:cNvCxnSpPr/>
          <p:nvPr/>
        </p:nvCxnSpPr>
        <p:spPr>
          <a:xfrm rot="-5400000">
            <a:off x="7472013" y="1999758"/>
            <a:ext cx="531300" cy="577830"/>
          </a:xfrm>
          <a:prstGeom prst="bentConnector3">
            <a:avLst>
              <a:gd name="adj1" fmla="val 50006"/>
            </a:avLst>
          </a:prstGeom>
          <a:noFill/>
          <a:ln w="28575" cap="flat" cmpd="sng">
            <a:solidFill>
              <a:srgbClr val="4A7DBA"/>
            </a:solidFill>
            <a:prstDash val="solid"/>
            <a:round/>
            <a:headEnd type="none" w="med" len="med"/>
            <a:tailEnd type="stealth" w="lg" len="lg"/>
          </a:ln>
        </p:spPr>
      </p:cxnSp>
      <p:sp>
        <p:nvSpPr>
          <p:cNvPr id="114" name="Shape 262"/>
          <p:cNvSpPr/>
          <p:nvPr/>
        </p:nvSpPr>
        <p:spPr>
          <a:xfrm>
            <a:off x="8001024" y="2023023"/>
            <a:ext cx="829200" cy="24486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-US" sz="1000" b="1" dirty="0" smtClean="0">
                <a:solidFill>
                  <a:srgbClr val="0C0C0C"/>
                </a:solidFill>
              </a:rPr>
              <a:t>SSD Tier</a:t>
            </a:r>
            <a:endParaRPr lang="en-US" sz="1000" b="1" dirty="0">
              <a:solidFill>
                <a:srgbClr val="0C0C0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Shape 948"/>
          <p:cNvSpPr txBox="1"/>
          <p:nvPr/>
        </p:nvSpPr>
        <p:spPr>
          <a:xfrm>
            <a:off x="107504" y="1241655"/>
            <a:ext cx="8947200" cy="12582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257175" marR="0" lvl="0" indent="-155575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文字版面配置區 1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0" indent="-355600">
              <a:spcBef>
                <a:spcPts val="0"/>
              </a:spcBef>
            </a:pPr>
            <a:r>
              <a:rPr lang="en-US" dirty="0" smtClean="0"/>
              <a:t>SSD only has limited capacity; needs to be used on key applications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/>
              <a:t>Auto-</a:t>
            </a:r>
            <a:r>
              <a:rPr lang="en-US" dirty="0" err="1" smtClean="0"/>
              <a:t>tiering</a:t>
            </a:r>
            <a:r>
              <a:rPr lang="en-US" dirty="0" smtClean="0"/>
              <a:t> for individual shared folder or </a:t>
            </a:r>
            <a:r>
              <a:rPr lang="en-US" dirty="0" err="1" smtClean="0"/>
              <a:t>iSCSI</a:t>
            </a:r>
            <a:r>
              <a:rPr lang="en-US" dirty="0" smtClean="0"/>
              <a:t> LUN </a:t>
            </a:r>
            <a:r>
              <a:rPr lang="en-US" dirty="0" smtClean="0">
                <a:solidFill>
                  <a:schemeClr val="dk1"/>
                </a:solidFill>
              </a:rPr>
              <a:t>can be enabled or disabled</a:t>
            </a:r>
          </a:p>
          <a:p>
            <a:pPr lvl="0">
              <a:spcBef>
                <a:spcPts val="0"/>
              </a:spcBef>
            </a:pPr>
            <a:endParaRPr lang="en-US" b="1" dirty="0" smtClean="0">
              <a:solidFill>
                <a:srgbClr val="0070C0"/>
              </a:solidFill>
            </a:endParaRPr>
          </a:p>
          <a:p>
            <a:pPr marL="0" lvl="0" indent="0">
              <a:spcBef>
                <a:spcPts val="360"/>
              </a:spcBef>
            </a:pPr>
            <a:endParaRPr lang="en-US" dirty="0" smtClean="0">
              <a:solidFill>
                <a:srgbClr val="0070C0"/>
              </a:solidFill>
            </a:endParaRPr>
          </a:p>
          <a:p>
            <a:endParaRPr lang="zh-TW" altLang="en-US" dirty="0"/>
          </a:p>
        </p:txBody>
      </p:sp>
      <p:sp>
        <p:nvSpPr>
          <p:cNvPr id="949" name="Shape 9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 err="1"/>
              <a:t>Qtier</a:t>
            </a:r>
            <a:r>
              <a:rPr lang="en-US" b="1" dirty="0"/>
              <a:t> 2.0 </a:t>
            </a:r>
            <a:r>
              <a:rPr lang="en-US" b="1" dirty="0" err="1"/>
              <a:t>Tiering</a:t>
            </a:r>
            <a:r>
              <a:rPr lang="en-US" b="1" dirty="0"/>
              <a:t> On Demand </a:t>
            </a:r>
          </a:p>
        </p:txBody>
      </p:sp>
      <p:pic>
        <p:nvPicPr>
          <p:cNvPr id="953" name="Shape 953"/>
          <p:cNvPicPr preferRelativeResize="0"/>
          <p:nvPr/>
        </p:nvPicPr>
        <p:blipFill rotWithShape="1">
          <a:blip r:embed="rId3">
            <a:alphaModFix/>
          </a:blip>
          <a:srcRect l="19646" r="18609" b="4518"/>
          <a:stretch/>
        </p:blipFill>
        <p:spPr>
          <a:xfrm>
            <a:off x="500034" y="2130612"/>
            <a:ext cx="3639172" cy="2441402"/>
          </a:xfrm>
          <a:prstGeom prst="rect">
            <a:avLst/>
          </a:prstGeom>
          <a:noFill/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12" name="Shape 335"/>
          <p:cNvSpPr txBox="1"/>
          <p:nvPr/>
        </p:nvSpPr>
        <p:spPr>
          <a:xfrm>
            <a:off x="7445971" y="2530699"/>
            <a:ext cx="1698029" cy="309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b="1" dirty="0">
                <a:solidFill>
                  <a:srgbClr val="FF0000"/>
                </a:solidFill>
              </a:rPr>
              <a:t>Hot data and reserved block</a:t>
            </a:r>
          </a:p>
        </p:txBody>
      </p:sp>
      <p:pic>
        <p:nvPicPr>
          <p:cNvPr id="13" name="圖片 12" descr="分層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13806" y="1785932"/>
            <a:ext cx="3350556" cy="3042864"/>
          </a:xfrm>
          <a:prstGeom prst="rect">
            <a:avLst/>
          </a:prstGeom>
        </p:spPr>
      </p:pic>
      <p:sp>
        <p:nvSpPr>
          <p:cNvPr id="14" name="Shape 272"/>
          <p:cNvSpPr txBox="1"/>
          <p:nvPr/>
        </p:nvSpPr>
        <p:spPr>
          <a:xfrm>
            <a:off x="7445971" y="3539549"/>
            <a:ext cx="1449983" cy="5091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b="1" dirty="0" smtClean="0">
                <a:solidFill>
                  <a:srgbClr val="3366FF"/>
                </a:solidFill>
              </a:rPr>
              <a:t>Cold </a:t>
            </a:r>
            <a:r>
              <a:rPr lang="en" altLang="zh-TW" b="1" dirty="0" smtClean="0">
                <a:solidFill>
                  <a:srgbClr val="3366FF"/>
                </a:solidFill>
              </a:rPr>
              <a:t>and </a:t>
            </a:r>
            <a:r>
              <a:rPr lang="en" altLang="zh-TW" b="1" dirty="0">
                <a:solidFill>
                  <a:srgbClr val="3366FF"/>
                </a:solidFill>
              </a:rPr>
              <a:t>archived data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Shape 962"/>
          <p:cNvSpPr txBox="1"/>
          <p:nvPr/>
        </p:nvSpPr>
        <p:spPr>
          <a:xfrm>
            <a:off x="0" y="993000"/>
            <a:ext cx="8446800" cy="13173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64" name="Shape 9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dirty="0" smtClean="0"/>
              <a:t>On-line </a:t>
            </a:r>
            <a:r>
              <a:rPr lang="en-US" dirty="0" smtClean="0">
                <a:ea typeface="Arial"/>
                <a:cs typeface="Arial"/>
                <a:sym typeface="Arial"/>
              </a:rPr>
              <a:t>Upgrade to </a:t>
            </a:r>
            <a:r>
              <a:rPr lang="en-US" dirty="0" err="1" smtClean="0">
                <a:ea typeface="Arial"/>
                <a:cs typeface="Arial"/>
                <a:sym typeface="Arial"/>
              </a:rPr>
              <a:t>Qtier</a:t>
            </a:r>
            <a:r>
              <a:rPr lang="en-US" dirty="0" smtClean="0">
                <a:ea typeface="Arial"/>
                <a:cs typeface="Arial"/>
                <a:sym typeface="Arial"/>
              </a:rPr>
              <a:t> Pool</a:t>
            </a:r>
            <a:endParaRPr lang="en-US" b="1" dirty="0"/>
          </a:p>
        </p:txBody>
      </p:sp>
      <p:pic>
        <p:nvPicPr>
          <p:cNvPr id="6" name="Shape 281" descr="C:\Users\user\Desktop\PPT\QM2.png"/>
          <p:cNvPicPr preferRelativeResize="0"/>
          <p:nvPr/>
        </p:nvPicPr>
        <p:blipFill rotWithShape="1">
          <a:blip r:embed="rId3">
            <a:alphaModFix/>
          </a:blip>
          <a:srcRect l="7304" r="39800"/>
          <a:stretch/>
        </p:blipFill>
        <p:spPr>
          <a:xfrm>
            <a:off x="1407497" y="1785932"/>
            <a:ext cx="3869720" cy="371081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846673" y="2621580"/>
            <a:ext cx="1753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/>
              <a:t> </a:t>
            </a:r>
          </a:p>
        </p:txBody>
      </p:sp>
      <p:grpSp>
        <p:nvGrpSpPr>
          <p:cNvPr id="8" name="群組 7"/>
          <p:cNvGrpSpPr/>
          <p:nvPr/>
        </p:nvGrpSpPr>
        <p:grpSpPr>
          <a:xfrm>
            <a:off x="5283656" y="2485594"/>
            <a:ext cx="2577112" cy="2355452"/>
            <a:chOff x="5071963" y="2226780"/>
            <a:chExt cx="2714748" cy="2481250"/>
          </a:xfrm>
        </p:grpSpPr>
        <p:pic>
          <p:nvPicPr>
            <p:cNvPr id="9" name="Picture 2" descr="D:\工作進行中\20170911直播母版16比9\20171012直播ppt元素\QM2爆炸圖_coco.p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071963" y="2226780"/>
              <a:ext cx="2714748" cy="2481250"/>
            </a:xfrm>
            <a:prstGeom prst="rect">
              <a:avLst/>
            </a:prstGeom>
            <a:noFill/>
          </p:spPr>
        </p:pic>
        <p:sp>
          <p:nvSpPr>
            <p:cNvPr id="10" name="Shape 272"/>
            <p:cNvSpPr txBox="1"/>
            <p:nvPr/>
          </p:nvSpPr>
          <p:spPr>
            <a:xfrm>
              <a:off x="5793639" y="3070480"/>
              <a:ext cx="1521561" cy="5328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QM2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SSD</a:t>
              </a:r>
              <a:r>
                <a:rPr lang="zh-TW" altLang="en-US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b="1" dirty="0" smtClean="0">
                  <a:solidFill>
                    <a:schemeClr val="bg1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+mn-lt"/>
                  <a:ea typeface="Microsoft JhengHei"/>
                  <a:cs typeface="Microsoft JhengHei"/>
                  <a:sym typeface="Microsoft JhengHei"/>
                </a:rPr>
                <a:t>RAID</a:t>
              </a:r>
              <a:endParaRPr lang="zh-TW" b="1" dirty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sp>
        <p:nvSpPr>
          <p:cNvPr id="12" name="Shape 1166"/>
          <p:cNvSpPr txBox="1">
            <a:spLocks noGrp="1"/>
          </p:cNvSpPr>
          <p:nvPr>
            <p:ph type="body" idx="1"/>
          </p:nvPr>
        </p:nvSpPr>
        <p:spPr>
          <a:xfrm>
            <a:off x="0" y="1120814"/>
            <a:ext cx="9072594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600" b="1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Add SSD/HDDs using free bays, an expansion unit, or the new QM2 SSD expansion </a:t>
            </a:r>
            <a:r>
              <a:rPr lang="en-US" sz="1600" b="1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card</a:t>
            </a:r>
          </a:p>
          <a:p>
            <a:pPr indent="-215900"/>
            <a:r>
              <a:rPr lang="en-US" sz="1600" b="1" dirty="0" smtClean="0"/>
              <a:t>More support models: </a:t>
            </a:r>
            <a:r>
              <a:rPr lang="en-US" sz="1400" dirty="0" smtClean="0"/>
              <a:t>TDS-x89U, TES-x85/x85U (QTS), TS-x85, TVS-x82/x82U, TVS-x80/x80U, </a:t>
            </a:r>
          </a:p>
          <a:p>
            <a:pPr indent="-215900">
              <a:buNone/>
            </a:pPr>
            <a:r>
              <a:rPr lang="en-US" sz="1400" dirty="0" smtClean="0"/>
              <a:t>    TS-x80/x80U, TVS-x79U, TS-x79U, SS-x79U, TS-x77, TVS-x73, TS-x73/x73U, TVS-x71/x71U, TVS-x70,</a:t>
            </a:r>
          </a:p>
          <a:p>
            <a:pPr indent="-215900">
              <a:buNone/>
            </a:pPr>
            <a:r>
              <a:rPr lang="en-US" sz="1400" dirty="0" smtClean="0"/>
              <a:t>    TS-x70/x70U, TVS-x63, TS-x63/x63U, TS-x53A, TS-x53B/x53BU, TS-x53pro.</a:t>
            </a:r>
            <a:endParaRPr lang="en-US" sz="1600" dirty="0" smtClean="0"/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endParaRPr lang="en-US" sz="1600" b="0" i="0" u="none" strike="noStrike" cap="none" dirty="0" smtClean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Char char="•"/>
            </a:pPr>
            <a:endParaRPr lang="en-US" sz="16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Shape 9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b="1" dirty="0"/>
              <a:t>How to Replace SSD Cache with </a:t>
            </a:r>
            <a:r>
              <a:rPr lang="en-US" b="1" dirty="0" err="1"/>
              <a:t>Qtier</a:t>
            </a:r>
            <a:endParaRPr lang="en-US" b="1" dirty="0"/>
          </a:p>
        </p:txBody>
      </p:sp>
      <p:pic>
        <p:nvPicPr>
          <p:cNvPr id="972" name="Shape 97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29058" y="1428742"/>
            <a:ext cx="4477500" cy="27816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群組 5"/>
          <p:cNvGrpSpPr/>
          <p:nvPr/>
        </p:nvGrpSpPr>
        <p:grpSpPr>
          <a:xfrm>
            <a:off x="285720" y="1142990"/>
            <a:ext cx="3354953" cy="928180"/>
            <a:chOff x="214282" y="1260115"/>
            <a:chExt cx="3529104" cy="928180"/>
          </a:xfrm>
        </p:grpSpPr>
        <p:sp>
          <p:nvSpPr>
            <p:cNvPr id="7" name="圓角矩形 6"/>
            <p:cNvSpPr/>
            <p:nvPr/>
          </p:nvSpPr>
          <p:spPr>
            <a:xfrm>
              <a:off x="214283" y="1562682"/>
              <a:ext cx="3529103" cy="625613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214282" y="1731947"/>
              <a:ext cx="3529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Stop SSD Cache Online</a:t>
              </a:r>
              <a:endParaRPr lang="en" altLang="zh-TW" sz="1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0" name="矩形 9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11" name="群組 10"/>
            <p:cNvGrpSpPr/>
            <p:nvPr/>
          </p:nvGrpSpPr>
          <p:grpSpPr>
            <a:xfrm>
              <a:off x="871176" y="1260115"/>
              <a:ext cx="552938" cy="461665"/>
              <a:chOff x="1546637" y="3304258"/>
              <a:chExt cx="473628" cy="395449"/>
            </a:xfrm>
          </p:grpSpPr>
          <p:sp>
            <p:nvSpPr>
              <p:cNvPr id="12" name="橢圓 11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13" name="文字方塊 12"/>
              <p:cNvSpPr txBox="1"/>
              <p:nvPr/>
            </p:nvSpPr>
            <p:spPr>
              <a:xfrm>
                <a:off x="1546637" y="3304258"/>
                <a:ext cx="473628" cy="3954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１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14" name="群組 13"/>
          <p:cNvGrpSpPr/>
          <p:nvPr/>
        </p:nvGrpSpPr>
        <p:grpSpPr>
          <a:xfrm>
            <a:off x="285720" y="2182994"/>
            <a:ext cx="3354953" cy="1225529"/>
            <a:chOff x="214282" y="1276807"/>
            <a:chExt cx="3529104" cy="1225529"/>
          </a:xfrm>
        </p:grpSpPr>
        <p:sp>
          <p:nvSpPr>
            <p:cNvPr id="15" name="圓角矩形 14"/>
            <p:cNvSpPr/>
            <p:nvPr/>
          </p:nvSpPr>
          <p:spPr>
            <a:xfrm>
              <a:off x="214282" y="1562682"/>
              <a:ext cx="3529104" cy="939654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矩形 15"/>
            <p:cNvSpPr/>
            <p:nvPr/>
          </p:nvSpPr>
          <p:spPr>
            <a:xfrm>
              <a:off x="214282" y="1731947"/>
              <a:ext cx="352910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Confirm the SSDs that will be added to the Storage Pool 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19" name="群組 35"/>
            <p:cNvGrpSpPr/>
            <p:nvPr/>
          </p:nvGrpSpPr>
          <p:grpSpPr>
            <a:xfrm>
              <a:off x="871176" y="1276807"/>
              <a:ext cx="552938" cy="461665"/>
              <a:chOff x="1546637" y="3318564"/>
              <a:chExt cx="473628" cy="395450"/>
            </a:xfrm>
          </p:grpSpPr>
          <p:sp>
            <p:nvSpPr>
              <p:cNvPr id="20" name="橢圓 19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1" name="文字方塊 20"/>
              <p:cNvSpPr txBox="1"/>
              <p:nvPr/>
            </p:nvSpPr>
            <p:spPr>
              <a:xfrm>
                <a:off x="1546637" y="3318564"/>
                <a:ext cx="473628" cy="39545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2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  <p:grpSp>
        <p:nvGrpSpPr>
          <p:cNvPr id="22" name="群組 21"/>
          <p:cNvGrpSpPr/>
          <p:nvPr/>
        </p:nvGrpSpPr>
        <p:grpSpPr>
          <a:xfrm>
            <a:off x="285720" y="3488548"/>
            <a:ext cx="3354953" cy="936402"/>
            <a:chOff x="214282" y="1270282"/>
            <a:chExt cx="3529104" cy="936402"/>
          </a:xfrm>
        </p:grpSpPr>
        <p:sp>
          <p:nvSpPr>
            <p:cNvPr id="23" name="圓角矩形 22"/>
            <p:cNvSpPr/>
            <p:nvPr/>
          </p:nvSpPr>
          <p:spPr>
            <a:xfrm>
              <a:off x="214283" y="1562682"/>
              <a:ext cx="3529103" cy="644002"/>
            </a:xfrm>
            <a:prstGeom prst="roundRect">
              <a:avLst>
                <a:gd name="adj" fmla="val 11233"/>
              </a:avLst>
            </a:prstGeom>
            <a:noFill/>
            <a:ln w="12700" cmpd="sng">
              <a:solidFill>
                <a:srgbClr val="FF6600"/>
              </a:solidFill>
              <a:prstDash val="dash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4" name="矩形 23"/>
            <p:cNvSpPr/>
            <p:nvPr/>
          </p:nvSpPr>
          <p:spPr>
            <a:xfrm>
              <a:off x="214282" y="1731947"/>
              <a:ext cx="352910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01600" lvl="0">
                <a:buClr>
                  <a:srgbClr val="262626"/>
                </a:buClr>
                <a:buSzPct val="100000"/>
              </a:pP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Upgrade to </a:t>
              </a:r>
              <a:r>
                <a:rPr lang="en-US" altLang="zh-TW" sz="1800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Qtier</a:t>
              </a:r>
              <a:r>
                <a:rPr lang="en-US" altLang="zh-TW" sz="18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Pool! </a:t>
              </a:r>
              <a:endParaRPr lang="zh-TW" altLang="zh-TW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325670" y="1356968"/>
              <a:ext cx="1145312" cy="3708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26" name="矩形 25"/>
            <p:cNvSpPr/>
            <p:nvPr/>
          </p:nvSpPr>
          <p:spPr>
            <a:xfrm>
              <a:off x="325669" y="1364584"/>
              <a:ext cx="685631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600" b="1" dirty="0" smtClean="0">
                  <a:solidFill>
                    <a:srgbClr val="FF6600"/>
                  </a:solidFill>
                </a:rPr>
                <a:t>Step</a:t>
              </a:r>
              <a:endParaRPr lang="en-US" altLang="zh-TW" sz="1600" b="1" dirty="0"/>
            </a:p>
          </p:txBody>
        </p:sp>
        <p:grpSp>
          <p:nvGrpSpPr>
            <p:cNvPr id="27" name="群組 43"/>
            <p:cNvGrpSpPr/>
            <p:nvPr/>
          </p:nvGrpSpPr>
          <p:grpSpPr>
            <a:xfrm>
              <a:off x="871176" y="1270282"/>
              <a:ext cx="552938" cy="461665"/>
              <a:chOff x="1546637" y="3312968"/>
              <a:chExt cx="473628" cy="395449"/>
            </a:xfrm>
          </p:grpSpPr>
          <p:sp>
            <p:nvSpPr>
              <p:cNvPr id="28" name="橢圓 27"/>
              <p:cNvSpPr/>
              <p:nvPr/>
            </p:nvSpPr>
            <p:spPr>
              <a:xfrm>
                <a:off x="1601781" y="3335219"/>
                <a:ext cx="349827" cy="349808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/>
              </a:p>
            </p:txBody>
          </p:sp>
          <p:sp>
            <p:nvSpPr>
              <p:cNvPr id="29" name="文字方塊 28"/>
              <p:cNvSpPr txBox="1"/>
              <p:nvPr/>
            </p:nvSpPr>
            <p:spPr>
              <a:xfrm>
                <a:off x="1546637" y="3312968"/>
                <a:ext cx="473628" cy="39544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zh-TW" sz="24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</a:rPr>
                  <a:t>3</a:t>
                </a:r>
                <a:endParaRPr kumimoji="1" lang="zh-TW" altLang="en-US" sz="24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buSzPct val="25000"/>
              <a:buNone/>
            </a:pPr>
            <a:r>
              <a:rPr lang="en-US" b="1" dirty="0" smtClean="0">
                <a:solidFill>
                  <a:srgbClr val="002060"/>
                </a:solidFill>
              </a:rPr>
              <a:t>&lt;Test&gt; TVS-EC2480-SAS-RP 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12 SSDs in RAID 10, 12 HDDs in RAID 6 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5 VMs </a:t>
            </a:r>
            <a:r>
              <a:rPr lang="en-US" dirty="0" err="1" smtClean="0">
                <a:solidFill>
                  <a:schemeClr val="dk1"/>
                </a:solidFill>
              </a:rPr>
              <a:t>IOmeter</a:t>
            </a:r>
            <a:r>
              <a:rPr lang="en-US" dirty="0" smtClean="0">
                <a:solidFill>
                  <a:schemeClr val="dk1"/>
                </a:solidFill>
              </a:rPr>
              <a:t> test with standard 4K random read-write</a:t>
            </a:r>
          </a:p>
          <a:p>
            <a:pPr marL="457200" lvl="0" indent="-355600">
              <a:spcBef>
                <a:spcPts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Adopting </a:t>
            </a:r>
            <a:r>
              <a:rPr lang="en-US" dirty="0" err="1" smtClean="0">
                <a:solidFill>
                  <a:schemeClr val="dk1"/>
                </a:solidFill>
              </a:rPr>
              <a:t>Mellanox’s</a:t>
            </a:r>
            <a:r>
              <a:rPr lang="en-US" dirty="0" smtClean="0">
                <a:solidFill>
                  <a:schemeClr val="dk1"/>
                </a:solidFill>
              </a:rPr>
              <a:t> 40GbE </a:t>
            </a:r>
            <a:r>
              <a:rPr lang="en-US" dirty="0" err="1" smtClean="0">
                <a:solidFill>
                  <a:schemeClr val="dk1"/>
                </a:solidFill>
              </a:rPr>
              <a:t>iSER</a:t>
            </a:r>
            <a:r>
              <a:rPr lang="en-US" dirty="0" smtClean="0">
                <a:solidFill>
                  <a:schemeClr val="dk1"/>
                </a:solidFill>
              </a:rPr>
              <a:t> solution</a:t>
            </a:r>
          </a:p>
          <a:p>
            <a:pPr marL="457200" lvl="0" indent="-355600">
              <a:spcBef>
                <a:spcPts val="0"/>
              </a:spcBef>
            </a:pPr>
            <a:endParaRPr lang="en-US" dirty="0" smtClean="0">
              <a:solidFill>
                <a:schemeClr val="dk1"/>
              </a:solidFill>
            </a:endParaRPr>
          </a:p>
          <a:p>
            <a:pPr marL="457200" lvl="0" indent="-355600">
              <a:spcBef>
                <a:spcPts val="450"/>
              </a:spcBef>
              <a:buChar char="●"/>
            </a:pPr>
            <a:endParaRPr lang="en-US" dirty="0" smtClean="0"/>
          </a:p>
          <a:p>
            <a:pPr marL="0" lvl="0" indent="0">
              <a:spcBef>
                <a:spcPts val="450"/>
              </a:spcBef>
              <a:buNone/>
            </a:pPr>
            <a:endParaRPr lang="en-US" sz="1600" dirty="0" smtClean="0">
              <a:solidFill>
                <a:srgbClr val="0C0C0C"/>
              </a:solidFill>
              <a:latin typeface="Arial"/>
              <a:ea typeface="Arial"/>
              <a:cs typeface="Arial"/>
              <a:sym typeface="Arial"/>
            </a:endParaRPr>
          </a:p>
          <a:p>
            <a:endParaRPr lang="zh-TW" altLang="en-US" dirty="0"/>
          </a:p>
        </p:txBody>
      </p:sp>
      <p:sp>
        <p:nvSpPr>
          <p:cNvPr id="982" name="Shape 9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/>
              <a:t>Unleash the full potential of SSD</a:t>
            </a:r>
            <a:r>
              <a:rPr lang="en-US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4" name="Shape 361"/>
          <p:cNvSpPr/>
          <p:nvPr/>
        </p:nvSpPr>
        <p:spPr>
          <a:xfrm>
            <a:off x="4483508" y="2666714"/>
            <a:ext cx="1782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5" name="Shape 302"/>
          <p:cNvSpPr/>
          <p:nvPr/>
        </p:nvSpPr>
        <p:spPr>
          <a:xfrm>
            <a:off x="285720" y="2588675"/>
            <a:ext cx="2127162" cy="2060724"/>
          </a:xfrm>
          <a:prstGeom prst="ellipse">
            <a:avLst/>
          </a:prstGeom>
          <a:solidFill>
            <a:srgbClr val="044981">
              <a:alpha val="80000"/>
            </a:srgbClr>
          </a:solidFill>
          <a:ln w="762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180,000 IOPS </a:t>
            </a:r>
            <a:b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with</a:t>
            </a:r>
            <a:r>
              <a:rPr 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40TB </a:t>
            </a:r>
            <a:endParaRPr lang="en-US" altLang="zh-TW" sz="1800" b="1" dirty="0" smtClean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6" name="Shape 303"/>
          <p:cNvSpPr/>
          <p:nvPr/>
        </p:nvSpPr>
        <p:spPr>
          <a:xfrm>
            <a:off x="2061820" y="2588675"/>
            <a:ext cx="2114764" cy="2060724"/>
          </a:xfrm>
          <a:prstGeom prst="ellipse">
            <a:avLst/>
          </a:prstGeom>
          <a:solidFill>
            <a:srgbClr val="044981">
              <a:alpha val="79000"/>
            </a:srgbClr>
          </a:solidFill>
          <a:ln w="76200" cap="flat" cmpd="sng">
            <a:noFill/>
            <a:prstDash val="solid"/>
            <a:round/>
            <a:headEnd type="none" w="med" len="med"/>
            <a:tailEnd type="none" w="med" len="med"/>
          </a:ln>
          <a:effectLst>
            <a:outerShdw blurRad="39999" dist="23000" dir="5400000" rotWithShape="0">
              <a:srgbClr val="000000">
                <a:alpha val="3451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zh-TW" sz="1800" b="1" dirty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&lt;1 </a:t>
            </a:r>
            <a:r>
              <a:rPr 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ms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Response</a:t>
            </a:r>
            <a:r>
              <a:rPr lang="zh-TW" altLang="en-US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</a:t>
            </a:r>
            <a:endParaRPr lang="zh-TW" sz="1800" b="1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4750603" y="1468834"/>
            <a:ext cx="4393372" cy="3174618"/>
            <a:chOff x="4522999" y="1975020"/>
            <a:chExt cx="4393372" cy="3174618"/>
          </a:xfrm>
        </p:grpSpPr>
        <p:pic>
          <p:nvPicPr>
            <p:cNvPr id="18" name="Shape 296" descr="「TVS-2480」的圖片搜尋結果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4522999" y="2403646"/>
              <a:ext cx="4393372" cy="27459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" name="Shape 297"/>
            <p:cNvSpPr/>
            <p:nvPr/>
          </p:nvSpPr>
          <p:spPr>
            <a:xfrm>
              <a:off x="4878937" y="3207909"/>
              <a:ext cx="3697497" cy="715145"/>
            </a:xfrm>
            <a:prstGeom prst="roundRect">
              <a:avLst>
                <a:gd name="adj" fmla="val 6360"/>
              </a:avLst>
            </a:prstGeom>
            <a:solidFill>
              <a:srgbClr val="FF0000">
                <a:alpha val="6431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HOT</a:t>
              </a:r>
              <a:r>
                <a:rPr lang="zh-TW" altLang="en-US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Ultra-high </a:t>
              </a:r>
              <a:endParaRPr lang="en" altLang="zh-TW" sz="16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Performance</a:t>
              </a:r>
            </a:p>
          </p:txBody>
        </p:sp>
        <p:sp>
          <p:nvSpPr>
            <p:cNvPr id="20" name="Shape 298"/>
            <p:cNvSpPr/>
            <p:nvPr/>
          </p:nvSpPr>
          <p:spPr>
            <a:xfrm>
              <a:off x="4878962" y="3923054"/>
              <a:ext cx="3697497" cy="719331"/>
            </a:xfrm>
            <a:prstGeom prst="roundRect">
              <a:avLst>
                <a:gd name="adj" fmla="val 5919"/>
              </a:avLst>
            </a:prstGeom>
            <a:solidFill>
              <a:srgbClr val="0070C0">
                <a:alpha val="6431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ctr">
                <a:buClr>
                  <a:schemeClr val="lt1"/>
                </a:buClr>
                <a:buSzPct val="25000"/>
              </a:pPr>
              <a:r>
                <a:rPr lang="en" altLang="zh-TW" sz="1600" b="1" dirty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SATA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HDD</a:t>
              </a:r>
              <a:r>
                <a:rPr lang="zh-TW" altLang="en-US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 </a:t>
              </a:r>
              <a:r>
                <a:rPr lang="en" altLang="zh-TW" sz="1600" b="1" dirty="0" smtClean="0">
                  <a:solidFill>
                    <a:schemeClr val="lt1"/>
                  </a:solidFill>
                  <a:latin typeface="+mn-lt"/>
                  <a:ea typeface="Calibri"/>
                  <a:cs typeface="Calibri"/>
                  <a:sym typeface="Calibri"/>
                </a:rPr>
                <a:t>Capacity</a:t>
              </a:r>
              <a:endParaRPr lang="en" altLang="zh-TW" sz="1600" b="1" dirty="0">
                <a:solidFill>
                  <a:schemeClr val="lt1"/>
                </a:solidFill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Shape 304"/>
            <p:cNvSpPr/>
            <p:nvPr/>
          </p:nvSpPr>
          <p:spPr>
            <a:xfrm>
              <a:off x="7056693" y="1975020"/>
              <a:ext cx="806100" cy="1160542"/>
            </a:xfrm>
            <a:prstGeom prst="can">
              <a:avLst>
                <a:gd name="adj" fmla="val 25000"/>
              </a:avLst>
            </a:prstGeom>
            <a:gradFill>
              <a:gsLst>
                <a:gs pos="0">
                  <a:srgbClr val="992D2B"/>
                </a:gs>
                <a:gs pos="80000">
                  <a:srgbClr val="C93D39"/>
                </a:gs>
                <a:gs pos="100000">
                  <a:srgbClr val="CD3A36"/>
                </a:gs>
              </a:gsLst>
              <a:lin ang="16200038" scaled="0"/>
            </a:gradFill>
            <a:ln w="9525" cap="flat" cmpd="sng">
              <a:solidFill>
                <a:srgbClr val="BD4B4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9999" dist="23000" dir="5400000" rotWithShape="0">
                <a:srgbClr val="000000">
                  <a:alpha val="34510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Clr>
                  <a:schemeClr val="dk1"/>
                </a:buClr>
                <a:buFont typeface="Calibri"/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Shape 305"/>
            <p:cNvSpPr txBox="1"/>
            <p:nvPr/>
          </p:nvSpPr>
          <p:spPr>
            <a:xfrm>
              <a:off x="6891716" y="2164460"/>
              <a:ext cx="1136104" cy="806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Clr>
                  <a:schemeClr val="lt1"/>
                </a:buClr>
                <a:buSzPct val="25000"/>
                <a:buFont typeface="Calibri"/>
                <a:buNone/>
              </a:pPr>
              <a:r>
                <a:rPr lang="zh-TW" sz="1600" b="1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40 GbE iSER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206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67" name="Shape 567"/>
          <p:cNvSpPr/>
          <p:nvPr/>
        </p:nvSpPr>
        <p:spPr>
          <a:xfrm>
            <a:off x="2384975" y="1857375"/>
            <a:ext cx="6788400" cy="22146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Shape 569"/>
          <p:cNvSpPr/>
          <p:nvPr/>
        </p:nvSpPr>
        <p:spPr>
          <a:xfrm>
            <a:off x="2427070" y="4071925"/>
            <a:ext cx="6788400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" name="Shape 568"/>
          <p:cNvSpPr txBox="1">
            <a:spLocks noGrp="1"/>
          </p:cNvSpPr>
          <p:nvPr>
            <p:ph type="ctrTitle"/>
          </p:nvPr>
        </p:nvSpPr>
        <p:spPr>
          <a:xfrm>
            <a:off x="2500298" y="231299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2800" b="0" dirty="0">
                <a:latin typeface="+mj-lt"/>
              </a:rPr>
              <a:t>Basics of data </a:t>
            </a:r>
            <a:r>
              <a:rPr lang="en-US" sz="2800" b="0" dirty="0" smtClean="0">
                <a:latin typeface="+mj-lt"/>
              </a:rPr>
              <a:t>storage</a:t>
            </a:r>
            <a:endParaRPr lang="en-US" sz="2800" b="0" dirty="0">
              <a:latin typeface="+mj-lt"/>
            </a:endParaRPr>
          </a:p>
          <a:p>
            <a:pPr marL="0" marR="0" lvl="0" indent="-63500" algn="l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3600" dirty="0">
                <a:latin typeface="+mj-lt"/>
              </a:rPr>
              <a:t>Performance and stability are the keys!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Shape 9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dirty="0" smtClean="0">
                <a:ea typeface="Arial"/>
                <a:cs typeface="Arial"/>
                <a:sym typeface="Arial"/>
              </a:rPr>
              <a:t>Leading </a:t>
            </a:r>
            <a:r>
              <a:rPr lang="en-US" dirty="0" err="1" smtClean="0">
                <a:ea typeface="Arial"/>
                <a:cs typeface="Arial"/>
                <a:sym typeface="Arial"/>
              </a:rPr>
              <a:t>Tiering</a:t>
            </a:r>
            <a:r>
              <a:rPr lang="en-US" dirty="0" smtClean="0">
                <a:ea typeface="Arial"/>
                <a:cs typeface="Arial"/>
                <a:sym typeface="Arial"/>
              </a:rPr>
              <a:t> Technology</a:t>
            </a:r>
            <a:endParaRPr lang="en-US" b="1" dirty="0"/>
          </a:p>
        </p:txBody>
      </p:sp>
      <p:grpSp>
        <p:nvGrpSpPr>
          <p:cNvPr id="996" name="Shape 996"/>
          <p:cNvGrpSpPr/>
          <p:nvPr/>
        </p:nvGrpSpPr>
        <p:grpSpPr>
          <a:xfrm>
            <a:off x="3709700" y="1071552"/>
            <a:ext cx="4722550" cy="3583250"/>
            <a:chOff x="3709700" y="1228800"/>
            <a:chExt cx="4722550" cy="3583250"/>
          </a:xfrm>
        </p:grpSpPr>
        <p:pic>
          <p:nvPicPr>
            <p:cNvPr id="997" name="Shape 997" descr="2_Qtier-01.png"/>
            <p:cNvPicPr preferRelativeResize="0"/>
            <p:nvPr/>
          </p:nvPicPr>
          <p:blipFill rotWithShape="1">
            <a:blip r:embed="rId3">
              <a:alphaModFix/>
            </a:blip>
            <a:srcRect l="1858" r="1848"/>
            <a:stretch/>
          </p:blipFill>
          <p:spPr>
            <a:xfrm>
              <a:off x="3709700" y="1299150"/>
              <a:ext cx="4692602" cy="35129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8" name="Shape 998"/>
            <p:cNvSpPr txBox="1"/>
            <p:nvPr/>
          </p:nvSpPr>
          <p:spPr>
            <a:xfrm>
              <a:off x="4063624" y="1650850"/>
              <a:ext cx="865565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File server</a:t>
              </a:r>
            </a:p>
          </p:txBody>
        </p:sp>
        <p:sp>
          <p:nvSpPr>
            <p:cNvPr id="999" name="Shape 999"/>
            <p:cNvSpPr txBox="1"/>
            <p:nvPr/>
          </p:nvSpPr>
          <p:spPr>
            <a:xfrm>
              <a:off x="5019725" y="1299150"/>
              <a:ext cx="845400" cy="149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>
                  <a:solidFill>
                    <a:srgbClr val="262626"/>
                  </a:solidFill>
                </a:rPr>
                <a:t>Web server</a:t>
              </a:r>
            </a:p>
          </p:txBody>
        </p:sp>
        <p:sp>
          <p:nvSpPr>
            <p:cNvPr id="1000" name="Shape 1000"/>
            <p:cNvSpPr txBox="1"/>
            <p:nvPr/>
          </p:nvSpPr>
          <p:spPr>
            <a:xfrm>
              <a:off x="6058700" y="1228800"/>
              <a:ext cx="1156506" cy="1428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Email Server</a:t>
              </a:r>
            </a:p>
          </p:txBody>
        </p:sp>
        <p:sp>
          <p:nvSpPr>
            <p:cNvPr id="1001" name="Shape 1001"/>
            <p:cNvSpPr txBox="1"/>
            <p:nvPr/>
          </p:nvSpPr>
          <p:spPr>
            <a:xfrm>
              <a:off x="7305774" y="1650850"/>
              <a:ext cx="1123877" cy="2208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900" b="1" dirty="0">
                  <a:solidFill>
                    <a:srgbClr val="262626"/>
                  </a:solidFill>
                </a:rPr>
                <a:t>Virtual Desktop Application</a:t>
              </a:r>
            </a:p>
          </p:txBody>
        </p:sp>
        <p:sp>
          <p:nvSpPr>
            <p:cNvPr id="1002" name="Shape 1002"/>
            <p:cNvSpPr txBox="1"/>
            <p:nvPr/>
          </p:nvSpPr>
          <p:spPr>
            <a:xfrm>
              <a:off x="4622550" y="2351225"/>
              <a:ext cx="33648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dirty="0"/>
                <a:t>Triggered by events, data </a:t>
              </a:r>
              <a:r>
                <a:rPr lang="en-US" dirty="0" err="1"/>
                <a:t>tiering</a:t>
              </a:r>
              <a:endParaRPr lang="en-US" dirty="0"/>
            </a:p>
          </p:txBody>
        </p:sp>
        <p:sp>
          <p:nvSpPr>
            <p:cNvPr id="1003" name="Shape 1003"/>
            <p:cNvSpPr txBox="1"/>
            <p:nvPr/>
          </p:nvSpPr>
          <p:spPr>
            <a:xfrm>
              <a:off x="4503850" y="2884700"/>
              <a:ext cx="10683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 err="1">
                  <a:solidFill>
                    <a:srgbClr val="262626"/>
                  </a:solidFill>
                </a:rPr>
                <a:t>PCIe</a:t>
              </a:r>
              <a:r>
                <a:rPr lang="en-US" sz="800" b="1" dirty="0">
                  <a:solidFill>
                    <a:srgbClr val="262626"/>
                  </a:solidFill>
                </a:rPr>
                <a:t> </a:t>
              </a:r>
              <a:r>
                <a:rPr lang="en-US" sz="800" b="1" dirty="0" err="1">
                  <a:solidFill>
                    <a:srgbClr val="262626"/>
                  </a:solidFill>
                </a:rPr>
                <a:t>NVMe</a:t>
              </a:r>
              <a:r>
                <a:rPr lang="en-US" sz="800" b="1" dirty="0">
                  <a:solidFill>
                    <a:srgbClr val="262626"/>
                  </a:solidFill>
                </a:rPr>
                <a:t>, </a:t>
              </a:r>
            </a:p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>
                  <a:solidFill>
                    <a:srgbClr val="262626"/>
                  </a:solidFill>
                </a:rPr>
                <a:t>M.2, General SSD RAID NL, SAS,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SATA HDD</a:t>
              </a:r>
            </a:p>
          </p:txBody>
        </p:sp>
        <p:sp>
          <p:nvSpPr>
            <p:cNvPr id="1004" name="Shape 1004"/>
            <p:cNvSpPr txBox="1"/>
            <p:nvPr/>
          </p:nvSpPr>
          <p:spPr>
            <a:xfrm>
              <a:off x="6165675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>
                  <a:solidFill>
                    <a:srgbClr val="262626"/>
                  </a:solidFill>
                </a:rPr>
                <a:t>SAS HDD </a:t>
              </a:r>
              <a:br>
                <a:rPr lang="en-US" sz="800" b="1">
                  <a:solidFill>
                    <a:srgbClr val="262626"/>
                  </a:solidFill>
                </a:rPr>
              </a:br>
              <a:r>
                <a:rPr lang="en-US" sz="800" b="1">
                  <a:solidFill>
                    <a:srgbClr val="262626"/>
                  </a:solidFill>
                </a:rPr>
                <a:t>RAID</a:t>
              </a:r>
            </a:p>
          </p:txBody>
        </p:sp>
        <p:sp>
          <p:nvSpPr>
            <p:cNvPr id="1005" name="Shape 1005"/>
            <p:cNvSpPr txBox="1"/>
            <p:nvPr/>
          </p:nvSpPr>
          <p:spPr>
            <a:xfrm>
              <a:off x="7662150" y="2884700"/>
              <a:ext cx="770100" cy="564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sz="800" b="1" dirty="0">
                  <a:solidFill>
                    <a:srgbClr val="262626"/>
                  </a:solidFill>
                </a:rPr>
                <a:t>NL, SAS,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SATA HDD </a:t>
              </a:r>
              <a:br>
                <a:rPr lang="en-US" sz="800" b="1" dirty="0">
                  <a:solidFill>
                    <a:srgbClr val="262626"/>
                  </a:solidFill>
                </a:rPr>
              </a:br>
              <a:r>
                <a:rPr lang="en-US" sz="800" b="1" dirty="0">
                  <a:solidFill>
                    <a:srgbClr val="262626"/>
                  </a:solidFill>
                </a:rPr>
                <a:t>RAID</a:t>
              </a:r>
            </a:p>
          </p:txBody>
        </p:sp>
        <p:sp>
          <p:nvSpPr>
            <p:cNvPr id="1006" name="Shape 1006"/>
            <p:cNvSpPr txBox="1"/>
            <p:nvPr/>
          </p:nvSpPr>
          <p:spPr>
            <a:xfrm>
              <a:off x="5046150" y="3897925"/>
              <a:ext cx="22596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>
                  <a:solidFill>
                    <a:srgbClr val="FFFFFF"/>
                  </a:solidFill>
                </a:rPr>
                <a:t>Local NAS</a:t>
              </a:r>
            </a:p>
          </p:txBody>
        </p:sp>
        <p:sp>
          <p:nvSpPr>
            <p:cNvPr id="1007" name="Shape 1007"/>
            <p:cNvSpPr txBox="1"/>
            <p:nvPr/>
          </p:nvSpPr>
          <p:spPr>
            <a:xfrm>
              <a:off x="3709700" y="4412275"/>
              <a:ext cx="12690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Local NAS</a:t>
              </a:r>
            </a:p>
          </p:txBody>
        </p:sp>
        <p:sp>
          <p:nvSpPr>
            <p:cNvPr id="1008" name="Shape 1008"/>
            <p:cNvSpPr txBox="1"/>
            <p:nvPr/>
          </p:nvSpPr>
          <p:spPr>
            <a:xfrm>
              <a:off x="4622550" y="3571150"/>
              <a:ext cx="2743200" cy="309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/>
                <a:t>Qtier storage pool</a:t>
              </a:r>
            </a:p>
          </p:txBody>
        </p:sp>
        <p:sp>
          <p:nvSpPr>
            <p:cNvPr id="1009" name="Shape 1009"/>
            <p:cNvSpPr txBox="1"/>
            <p:nvPr/>
          </p:nvSpPr>
          <p:spPr>
            <a:xfrm>
              <a:off x="5371450" y="4412275"/>
              <a:ext cx="13101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Expansion unit 1</a:t>
              </a:r>
            </a:p>
          </p:txBody>
        </p:sp>
        <p:sp>
          <p:nvSpPr>
            <p:cNvPr id="1010" name="Shape 1010"/>
            <p:cNvSpPr txBox="1"/>
            <p:nvPr/>
          </p:nvSpPr>
          <p:spPr>
            <a:xfrm>
              <a:off x="7141550" y="4412275"/>
              <a:ext cx="1241400" cy="282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-US" sz="1050" dirty="0">
                  <a:solidFill>
                    <a:srgbClr val="FFFFFF"/>
                  </a:solidFill>
                </a:rPr>
                <a:t>Expansion unit 2</a:t>
              </a:r>
            </a:p>
          </p:txBody>
        </p:sp>
      </p:grpSp>
      <p:sp>
        <p:nvSpPr>
          <p:cNvPr id="20" name="圓角矩形 19"/>
          <p:cNvSpPr/>
          <p:nvPr/>
        </p:nvSpPr>
        <p:spPr>
          <a:xfrm>
            <a:off x="269818" y="3335283"/>
            <a:ext cx="3154003" cy="1093855"/>
          </a:xfrm>
          <a:prstGeom prst="roundRect">
            <a:avLst>
              <a:gd name="adj" fmla="val 7805"/>
            </a:avLst>
          </a:prstGeom>
          <a:solidFill>
            <a:srgbClr val="660066">
              <a:alpha val="2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2047413" y="4023809"/>
            <a:ext cx="1167265" cy="262453"/>
          </a:xfrm>
          <a:prstGeom prst="roundRect">
            <a:avLst>
              <a:gd name="adj" fmla="val 20433"/>
            </a:avLst>
          </a:prstGeom>
          <a:solidFill>
            <a:srgbClr val="FFFFFF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dirty="0" smtClean="0"/>
              <a:t></a:t>
            </a:r>
            <a:endParaRPr kumimoji="1" lang="zh-TW" altLang="en-US" dirty="0"/>
          </a:p>
        </p:txBody>
      </p:sp>
      <p:sp>
        <p:nvSpPr>
          <p:cNvPr id="22" name="圓角矩形 21"/>
          <p:cNvSpPr/>
          <p:nvPr/>
        </p:nvSpPr>
        <p:spPr>
          <a:xfrm>
            <a:off x="285720" y="1608135"/>
            <a:ext cx="3154004" cy="1307601"/>
          </a:xfrm>
          <a:prstGeom prst="roundRect">
            <a:avLst>
              <a:gd name="adj" fmla="val 11233"/>
            </a:avLst>
          </a:prstGeom>
          <a:solidFill>
            <a:srgbClr val="2DA0B5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3" name="矩形 22"/>
          <p:cNvSpPr/>
          <p:nvPr/>
        </p:nvSpPr>
        <p:spPr>
          <a:xfrm>
            <a:off x="490569" y="1915325"/>
            <a:ext cx="2629549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SSD as storage</a:t>
            </a:r>
          </a:p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Satisfy both random and sequential usages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1826022" y="3646638"/>
            <a:ext cx="2054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474667" y="3748908"/>
            <a:ext cx="18873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File Server</a:t>
            </a:r>
          </a:p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Web </a:t>
            </a:r>
            <a:r>
              <a:rPr lang="en" altLang="zh-TW" dirty="0" smtClean="0">
                <a:solidFill>
                  <a:srgbClr val="262626"/>
                </a:solidFill>
              </a:rPr>
              <a:t>Server</a:t>
            </a:r>
            <a:endParaRPr lang="en" altLang="zh-TW" dirty="0">
              <a:solidFill>
                <a:srgbClr val="262626"/>
              </a:solidFill>
            </a:endParaRPr>
          </a:p>
        </p:txBody>
      </p:sp>
      <p:sp>
        <p:nvSpPr>
          <p:cNvPr id="26" name="＞形箭號 25"/>
          <p:cNvSpPr/>
          <p:nvPr/>
        </p:nvSpPr>
        <p:spPr>
          <a:xfrm>
            <a:off x="401172" y="202263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7" name="＞形箭號 26"/>
          <p:cNvSpPr/>
          <p:nvPr/>
        </p:nvSpPr>
        <p:spPr>
          <a:xfrm>
            <a:off x="401172" y="2359965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28" name="＞形箭號 27"/>
          <p:cNvSpPr/>
          <p:nvPr/>
        </p:nvSpPr>
        <p:spPr>
          <a:xfrm>
            <a:off x="385270" y="380805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29" name="圓角矩形 28"/>
          <p:cNvSpPr/>
          <p:nvPr/>
        </p:nvSpPr>
        <p:spPr>
          <a:xfrm>
            <a:off x="269818" y="3274236"/>
            <a:ext cx="3154004" cy="372402"/>
          </a:xfrm>
          <a:prstGeom prst="roundRect">
            <a:avLst>
              <a:gd name="adj" fmla="val 0"/>
            </a:avLst>
          </a:prstGeom>
          <a:solidFill>
            <a:srgbClr val="660066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TW" sz="1600" dirty="0" smtClean="0">
                <a:solidFill>
                  <a:schemeClr val="bg1"/>
                </a:solidFill>
              </a:rPr>
              <a:t>Use Cases</a:t>
            </a:r>
            <a:endParaRPr lang="zh-TW" altLang="zh-TW" sz="1600" dirty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" name="圓角矩形 29"/>
          <p:cNvSpPr/>
          <p:nvPr/>
        </p:nvSpPr>
        <p:spPr>
          <a:xfrm>
            <a:off x="285720" y="1500180"/>
            <a:ext cx="3154004" cy="372402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" altLang="zh-TW" sz="1600" dirty="0" smtClean="0">
                <a:solidFill>
                  <a:srgbClr val="FFFFFF"/>
                </a:solidFill>
              </a:rPr>
              <a:t>Advantages</a:t>
            </a:r>
            <a:endParaRPr lang="zh-TW" altLang="zh-TW" sz="16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＞形箭號 30"/>
          <p:cNvSpPr/>
          <p:nvPr/>
        </p:nvSpPr>
        <p:spPr>
          <a:xfrm>
            <a:off x="388959" y="407194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944259" y="3718663"/>
            <a:ext cx="147956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1600" lvl="0">
              <a:spcAft>
                <a:spcPts val="600"/>
              </a:spcAft>
              <a:buClr>
                <a:srgbClr val="262626"/>
              </a:buClr>
              <a:buSzPct val="100000"/>
            </a:pPr>
            <a:r>
              <a:rPr lang="en" altLang="zh-TW" dirty="0">
                <a:solidFill>
                  <a:srgbClr val="262626"/>
                </a:solidFill>
              </a:rPr>
              <a:t>Mail Server</a:t>
            </a:r>
          </a:p>
          <a:p>
            <a:pPr marL="101600" lvl="0">
              <a:spcAft>
                <a:spcPts val="600"/>
              </a:spcAft>
              <a:buClr>
                <a:srgbClr val="0000FF"/>
              </a:buClr>
              <a:buSzPct val="100000"/>
            </a:pPr>
            <a:r>
              <a:rPr lang="en" altLang="zh-TW" dirty="0">
                <a:solidFill>
                  <a:srgbClr val="660066"/>
                </a:solidFill>
              </a:rPr>
              <a:t>VDI Hosting  </a:t>
            </a:r>
          </a:p>
        </p:txBody>
      </p:sp>
      <p:sp>
        <p:nvSpPr>
          <p:cNvPr id="33" name="＞形箭號 32"/>
          <p:cNvSpPr/>
          <p:nvPr/>
        </p:nvSpPr>
        <p:spPr>
          <a:xfrm>
            <a:off x="1829897" y="380805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34" name="＞形箭號 33"/>
          <p:cNvSpPr/>
          <p:nvPr/>
        </p:nvSpPr>
        <p:spPr>
          <a:xfrm>
            <a:off x="1833586" y="4071948"/>
            <a:ext cx="196078" cy="172065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Shape 1016"/>
          <p:cNvSpPr txBox="1">
            <a:spLocks noGrp="1"/>
          </p:cNvSpPr>
          <p:nvPr>
            <p:ph type="ctrTitle"/>
          </p:nvPr>
        </p:nvSpPr>
        <p:spPr>
          <a:xfrm>
            <a:off x="5352" y="2067694"/>
            <a:ext cx="9144000" cy="10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17375E"/>
              </a:buClr>
              <a:buSzPct val="25000"/>
              <a:buFont typeface="Arial"/>
              <a:buNone/>
            </a:pPr>
            <a: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Storage &amp; Snapshot</a:t>
            </a:r>
            <a:br>
              <a:rPr lang="en-US" sz="5400" b="0" i="0" u="none" strike="noStrike" cap="non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5400" b="0" i="0" u="none" strike="noStrike" cap="none">
              <a:solidFill>
                <a:srgbClr val="17375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7" name="Shape 1017"/>
          <p:cNvSpPr txBox="1">
            <a:spLocks noGrp="1"/>
          </p:cNvSpPr>
          <p:nvPr>
            <p:ph type="subTitle" idx="1"/>
          </p:nvPr>
        </p:nvSpPr>
        <p:spPr>
          <a:xfrm>
            <a:off x="285712" y="2859782"/>
            <a:ext cx="85206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595959"/>
              </a:buClr>
              <a:buSzPct val="25000"/>
              <a:buFont typeface="Arial"/>
              <a:buNone/>
            </a:pPr>
            <a:r>
              <a:rPr lang="en-US" sz="24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QTS 4.3.4</a:t>
            </a:r>
          </a:p>
        </p:txBody>
      </p:sp>
      <p:sp>
        <p:nvSpPr>
          <p:cNvPr id="1018" name="Shape 1018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019" name="Shape 1019"/>
          <p:cNvSpPr txBox="1"/>
          <p:nvPr/>
        </p:nvSpPr>
        <p:spPr>
          <a:xfrm>
            <a:off x="4218013" y="3507854"/>
            <a:ext cx="1424100" cy="320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Ripple</a:t>
            </a:r>
          </a:p>
        </p:txBody>
      </p:sp>
      <p:pic>
        <p:nvPicPr>
          <p:cNvPr id="1020" name="Shape 10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1470" y="-71456"/>
            <a:ext cx="9215470" cy="525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1" name="Shape 1021"/>
          <p:cNvSpPr/>
          <p:nvPr/>
        </p:nvSpPr>
        <p:spPr>
          <a:xfrm>
            <a:off x="-71470" y="2036475"/>
            <a:ext cx="6566914" cy="17922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22" name="Shape 1022"/>
          <p:cNvSpPr/>
          <p:nvPr/>
        </p:nvSpPr>
        <p:spPr>
          <a:xfrm>
            <a:off x="225050" y="2071684"/>
            <a:ext cx="6204338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en-US" sz="2000" b="1" dirty="0" smtClean="0">
                <a:solidFill>
                  <a:srgbClr val="5A5A5A"/>
                </a:solidFill>
                <a:ea typeface="Microsoft JhengHei"/>
                <a:cs typeface="Microsoft JhengHei"/>
                <a:sym typeface="Microsoft JhengHei"/>
              </a:rPr>
              <a:t>Your challenges, our solutions: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2800" b="1" dirty="0" smtClean="0">
                <a:solidFill>
                  <a:srgbClr val="002060"/>
                </a:solidFill>
              </a:rPr>
              <a:t>Is RAID 5 not suitable when more than 8 disks are used?</a:t>
            </a:r>
            <a:endParaRPr lang="en-US" sz="3600" b="1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Shape 1028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Shape 1030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Shape 1031"/>
          <p:cNvSpPr txBox="1"/>
          <p:nvPr/>
        </p:nvSpPr>
        <p:spPr>
          <a:xfrm>
            <a:off x="142844" y="4357700"/>
            <a:ext cx="8215370" cy="4617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i="0" u="sng" strike="noStrike" cap="none" dirty="0">
                <a:latin typeface="+mn-lt"/>
                <a:ea typeface="Microsoft JhengHei"/>
                <a:cs typeface="Microsoft JhengHei"/>
                <a:sym typeface="Microsoft JhengHei"/>
                <a:hlinkClick r:id="rId3"/>
              </a:rPr>
              <a:t>https://www.servethehome.com/raid-calculator/</a:t>
            </a:r>
            <a:r>
              <a:rPr lang="en-US" sz="1000" dirty="0">
                <a:latin typeface="+mn-lt"/>
                <a:ea typeface="Microsoft JhengHei"/>
                <a:cs typeface="Microsoft JhengHei"/>
                <a:sym typeface="Microsoft JhengHei"/>
              </a:rPr>
              <a:t> , </a:t>
            </a:r>
            <a:r>
              <a:rPr lang="en-US" sz="1000" dirty="0">
                <a:solidFill>
                  <a:schemeClr val="dk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conservative estimate </a:t>
            </a:r>
            <a:r>
              <a:rPr lang="en-US" sz="1000" i="0" u="none" strike="noStrike" cap="none" dirty="0">
                <a:latin typeface="+mn-lt"/>
                <a:ea typeface="Microsoft JhengHei"/>
                <a:cs typeface="Microsoft JhengHei"/>
                <a:sym typeface="Microsoft JhengHei"/>
              </a:rPr>
              <a:t>assuming bit error chance is 10^(-15), 150MB/sec rebuild speed </a:t>
            </a:r>
          </a:p>
        </p:txBody>
      </p:sp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285742"/>
          </a:xfrm>
        </p:spPr>
        <p:txBody>
          <a:bodyPr/>
          <a:lstStyle/>
          <a:p>
            <a:r>
              <a:rPr lang="en-US" altLang="zh-TW" dirty="0" smtClean="0"/>
              <a:t>According to </a:t>
            </a:r>
            <a:r>
              <a:rPr lang="en-US" altLang="zh-TW" dirty="0" err="1" smtClean="0"/>
              <a:t>ServeTheHome</a:t>
            </a:r>
            <a:r>
              <a:rPr lang="en-US" altLang="zh-TW" dirty="0" smtClean="0"/>
              <a:t> RAID Calculator</a:t>
            </a:r>
          </a:p>
          <a:p>
            <a:r>
              <a:rPr lang="en-US" altLang="zh-TW" dirty="0" smtClean="0"/>
              <a:t>Chance of a RAID 5 group failing within 5 years</a:t>
            </a:r>
          </a:p>
          <a:p>
            <a:endParaRPr lang="zh-TW" altLang="en-US" dirty="0"/>
          </a:p>
        </p:txBody>
      </p:sp>
      <p:sp>
        <p:nvSpPr>
          <p:cNvPr id="1033" name="Shape 10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700" dirty="0"/>
              <a:t>RAID Protection Decreases as Capacity Increases</a:t>
            </a:r>
          </a:p>
        </p:txBody>
      </p:sp>
      <p:pic>
        <p:nvPicPr>
          <p:cNvPr id="11" name="Shape 35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5643570" y="1643056"/>
            <a:ext cx="3553731" cy="26291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圖片 11" descr="話框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7950" y="857238"/>
            <a:ext cx="2571736" cy="1447101"/>
          </a:xfrm>
          <a:prstGeom prst="rect">
            <a:avLst/>
          </a:prstGeom>
        </p:spPr>
      </p:pic>
      <p:graphicFrame>
        <p:nvGraphicFramePr>
          <p:cNvPr id="13" name="Shape 669"/>
          <p:cNvGraphicFramePr/>
          <p:nvPr/>
        </p:nvGraphicFramePr>
        <p:xfrm>
          <a:off x="251520" y="1925481"/>
          <a:ext cx="5392050" cy="2332057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943455"/>
                <a:gridCol w="1943455"/>
                <a:gridCol w="1505140"/>
              </a:tblGrid>
              <a:tr h="32485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/>
                        <a:t>Disks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/>
                        <a:t>Capacity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400" b="1" dirty="0">
                          <a:solidFill>
                            <a:schemeClr val="dk1"/>
                          </a:solidFill>
                        </a:rPr>
                        <a:t>Risk</a:t>
                      </a:r>
                      <a:r>
                        <a:rPr lang="en-US" sz="1400" b="1" u="none" strike="noStrike" cap="none" dirty="0"/>
                        <a:t> </a:t>
                      </a:r>
                    </a:p>
                  </a:txBody>
                  <a:tcPr marL="68600" marR="68600" marT="34300" marB="343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F2F2F2"/>
                        </a:gs>
                        <a:gs pos="100000">
                          <a:srgbClr val="A6A6A6"/>
                        </a:gs>
                      </a:gsLst>
                      <a:lin ang="5400012" scaled="0"/>
                    </a:gradFill>
                  </a:tcPr>
                </a:tc>
              </a:tr>
              <a:tr h="34618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4</a:t>
                      </a:r>
                      <a:r>
                        <a:rPr lang="en-US" sz="1600" u="none" strike="noStrike" cap="none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/>
                        <a:t>0.</a:t>
                      </a:r>
                      <a:r>
                        <a:rPr lang="en-US" sz="1600" b="1"/>
                        <a:t>1</a:t>
                      </a:r>
                      <a:r>
                        <a:rPr lang="en-US" sz="1600" b="1" u="none" strike="noStrike" cap="none"/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8881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4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Arial"/>
                        <a:buNone/>
                      </a:pPr>
                      <a:r>
                        <a:rPr lang="en-US" sz="1600" dirty="0"/>
                        <a:t>8</a:t>
                      </a:r>
                      <a:r>
                        <a:rPr lang="en-US" sz="1600" u="none" strike="noStrike" cap="none" dirty="0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/>
                        <a:t>0.</a:t>
                      </a:r>
                      <a:r>
                        <a:rPr lang="en-US" sz="1600" b="1"/>
                        <a:t>2</a:t>
                      </a:r>
                      <a:r>
                        <a:rPr lang="en-US" sz="1600" b="1" u="none" strike="noStrike" cap="none"/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2506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dirty="0"/>
                        <a:t>4TB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</a:rPr>
                        <a:t>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3353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/>
                        <a:t>8TB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2.2%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35621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12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/>
                        <a:t>4</a:t>
                      </a:r>
                      <a:r>
                        <a:rPr lang="en-US" sz="1600" u="none" strike="noStrike" cap="none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4.1%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75462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u="none" strike="noStrike" cap="none" dirty="0"/>
                        <a:t>12 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dirty="0"/>
                        <a:t>8</a:t>
                      </a:r>
                      <a:r>
                        <a:rPr lang="en-US" sz="1600" u="none" strike="noStrike" cap="none" dirty="0"/>
                        <a:t>TB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buClr>
                          <a:srgbClr val="FF0000"/>
                        </a:buClr>
                        <a:buSzPct val="25000"/>
                        <a:buFont typeface="Calibri"/>
                        <a:buNone/>
                      </a:pPr>
                      <a:r>
                        <a:rPr lang="en-US" sz="1600" b="1" u="none" strike="noStrike" cap="none" dirty="0">
                          <a:solidFill>
                            <a:srgbClr val="FF0000"/>
                          </a:solidFill>
                        </a:rPr>
                        <a:t>6.</a:t>
                      </a:r>
                      <a:r>
                        <a:rPr lang="en-US" sz="1600" b="1" dirty="0">
                          <a:solidFill>
                            <a:srgbClr val="FF0000"/>
                          </a:solidFill>
                        </a:rPr>
                        <a:t>5</a:t>
                      </a:r>
                      <a:r>
                        <a:rPr lang="en-US" sz="1600" b="1" u="none" strike="noStrike" cap="none" dirty="0">
                          <a:solidFill>
                            <a:srgbClr val="FF0000"/>
                          </a:solidFill>
                        </a:rPr>
                        <a:t>%</a:t>
                      </a:r>
                    </a:p>
                  </a:txBody>
                  <a:tcPr marL="68600" marR="68600" marT="34300" marB="34300" anchor="ctr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" name="Shape 366"/>
          <p:cNvSpPr/>
          <p:nvPr/>
        </p:nvSpPr>
        <p:spPr>
          <a:xfrm rot="10800000" flipH="1">
            <a:off x="243582" y="4286262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" name="Shape 366"/>
          <p:cNvSpPr/>
          <p:nvPr/>
        </p:nvSpPr>
        <p:spPr>
          <a:xfrm rot="10800000" flipH="1">
            <a:off x="243582" y="2285998"/>
            <a:ext cx="5399988" cy="91945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rgbClr val="FFFFFF">
                  <a:alpha val="41000"/>
                </a:srgbClr>
              </a:gs>
              <a:gs pos="100000">
                <a:srgbClr val="B3B3B3">
                  <a:alpha val="41000"/>
                </a:srgbClr>
              </a:gs>
            </a:gsLst>
            <a:lin ang="5400012" scaled="0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矩形 15"/>
          <p:cNvSpPr/>
          <p:nvPr/>
        </p:nvSpPr>
        <p:spPr>
          <a:xfrm>
            <a:off x="6572264" y="1142990"/>
            <a:ext cx="22437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600" b="1" dirty="0" smtClean="0">
                <a:solidFill>
                  <a:schemeClr val="accent5">
                    <a:lumMod val="50000"/>
                  </a:schemeClr>
                </a:solidFill>
                <a:latin typeface="+mj-lt"/>
                <a:ea typeface="Calibri"/>
                <a:cs typeface="Calibri"/>
                <a:sym typeface="Calibri"/>
              </a:rPr>
              <a:t>The risk of using RAID5/6 increases as capacity grows!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Shape 1042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Shape 1043"/>
          <p:cNvSpPr txBox="1"/>
          <p:nvPr/>
        </p:nvSpPr>
        <p:spPr>
          <a:xfrm>
            <a:off x="412997" y="5143501"/>
            <a:ext cx="138600" cy="2424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Shape 1045"/>
          <p:cNvSpPr txBox="1"/>
          <p:nvPr/>
        </p:nvSpPr>
        <p:spPr>
          <a:xfrm>
            <a:off x="500034" y="4357700"/>
            <a:ext cx="7164672" cy="4155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Arial"/>
                <a:sym typeface="Arial"/>
              </a:rPr>
              <a:t> 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Actual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d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isk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f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ailure 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t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olerance depend</a:t>
            </a:r>
            <a:r>
              <a:rPr lang="en-US" sz="1000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s</a:t>
            </a:r>
            <a:r>
              <a:rPr lang="en-US" sz="1000" b="0" i="0" u="none" strike="noStrike" cap="none" dirty="0">
                <a:solidFill>
                  <a:schemeClr val="accent5">
                    <a:lumMod val="50000"/>
                  </a:schemeClr>
                </a:solidFill>
                <a:latin typeface="+mn-lt"/>
                <a:ea typeface="+mj-ea"/>
                <a:cs typeface="Calibri"/>
                <a:sym typeface="Calibri"/>
              </a:rPr>
              <a:t> on the number of RAID50/60 sub-arrays.</a:t>
            </a:r>
          </a:p>
        </p:txBody>
      </p:sp>
      <p:pic>
        <p:nvPicPr>
          <p:cNvPr id="1046" name="Shape 1046" descr="C:\Users\user\Desktop\PPT\RAID50.6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36487" y="1643056"/>
            <a:ext cx="3556200" cy="247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428618"/>
          </a:xfrm>
        </p:spPr>
        <p:txBody>
          <a:bodyPr/>
          <a:lstStyle/>
          <a:p>
            <a:pPr>
              <a:buNone/>
            </a:pPr>
            <a:r>
              <a:rPr lang="en-US" altLang="zh-TW" dirty="0" smtClean="0"/>
              <a:t>Less space used for redundancy + increased RAID protection</a:t>
            </a:r>
          </a:p>
          <a:p>
            <a:pPr>
              <a:buNone/>
            </a:pPr>
            <a:endParaRPr lang="zh-TW" altLang="en-US" dirty="0"/>
          </a:p>
        </p:txBody>
      </p:sp>
      <p:sp>
        <p:nvSpPr>
          <p:cNvPr id="1047" name="Shape 104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FFFF00"/>
              </a:buClr>
              <a:buSzPct val="25000"/>
              <a:buFont typeface="Arial"/>
              <a:buNone/>
            </a:pPr>
            <a:r>
              <a:rPr lang="en-US" sz="2800"/>
              <a:t>RAID 50 &amp; 60 Reduce the Risk of RAID Failure</a:t>
            </a:r>
          </a:p>
        </p:txBody>
      </p:sp>
      <p:grpSp>
        <p:nvGrpSpPr>
          <p:cNvPr id="16" name="群組 15"/>
          <p:cNvGrpSpPr/>
          <p:nvPr/>
        </p:nvGrpSpPr>
        <p:grpSpPr>
          <a:xfrm>
            <a:off x="214282" y="1643056"/>
            <a:ext cx="5328550" cy="2646743"/>
            <a:chOff x="285720" y="5429270"/>
            <a:chExt cx="5328550" cy="2646743"/>
          </a:xfrm>
        </p:grpSpPr>
        <p:sp>
          <p:nvSpPr>
            <p:cNvPr id="11" name="Shape 366"/>
            <p:cNvSpPr/>
            <p:nvPr/>
          </p:nvSpPr>
          <p:spPr>
            <a:xfrm rot="10800000" flipH="1">
              <a:off x="285720" y="6661210"/>
              <a:ext cx="5328550" cy="631580"/>
            </a:xfrm>
            <a:prstGeom prst="roundRect">
              <a:avLst>
                <a:gd name="adj" fmla="val 0"/>
              </a:avLst>
            </a:prstGeom>
            <a:solidFill>
              <a:srgbClr val="0857E7">
                <a:alpha val="82000"/>
              </a:srgb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endParaRPr/>
            </a:p>
          </p:txBody>
        </p:sp>
        <p:grpSp>
          <p:nvGrpSpPr>
            <p:cNvPr id="12" name="群組 11"/>
            <p:cNvGrpSpPr/>
            <p:nvPr/>
          </p:nvGrpSpPr>
          <p:grpSpPr>
            <a:xfrm>
              <a:off x="285720" y="5429270"/>
              <a:ext cx="5328550" cy="2646743"/>
              <a:chOff x="175625" y="1915874"/>
              <a:chExt cx="5328550" cy="2646743"/>
            </a:xfrm>
          </p:grpSpPr>
          <p:graphicFrame>
            <p:nvGraphicFramePr>
              <p:cNvPr id="13" name="Shape 362"/>
              <p:cNvGraphicFramePr/>
              <p:nvPr>
                <p:extLst>
                  <p:ext uri="{D42A27DB-BD31-4B8C-83A1-F6EECF244321}">
                    <p14:modId xmlns:p14="http://schemas.microsoft.com/office/powerpoint/2010/main" xmlns="" val="4113134516"/>
                  </p:ext>
                </p:extLst>
              </p:nvPr>
            </p:nvGraphicFramePr>
            <p:xfrm>
              <a:off x="175625" y="1915874"/>
              <a:ext cx="5328550" cy="2554801"/>
            </p:xfrm>
            <a:graphic>
              <a:graphicData uri="http://schemas.openxmlformats.org/drawingml/2006/table">
                <a:tbl>
                  <a:tblPr>
                    <a:noFill/>
                  </a:tblPr>
                  <a:tblGrid>
                    <a:gridCol w="999100"/>
                    <a:gridCol w="912225"/>
                    <a:gridCol w="1260550"/>
                    <a:gridCol w="773600"/>
                    <a:gridCol w="1383075"/>
                  </a:tblGrid>
                  <a:tr h="577576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Adobe 明體 Std L"/>
                              <a:cs typeface="Adobe 明體 Std L"/>
                              <a:sym typeface="Calibri"/>
                            </a:rPr>
                            <a:t>RAID type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Disk</a:t>
                          </a:r>
                          <a:r>
                            <a:rPr lang="en" sz="1200" b="0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s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Disk Failure Tolerance 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Capacity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en" sz="1200" b="0" u="none" strike="noStrike" cap="none" dirty="0"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Chance of </a:t>
                          </a:r>
                          <a:r>
                            <a:rPr lang="en" sz="1200" b="0" dirty="0">
                              <a:solidFill>
                                <a:schemeClr val="dk1"/>
                              </a:solidFill>
                              <a:latin typeface="+mn-lt"/>
                              <a:ea typeface="Calibri"/>
                              <a:cs typeface="Calibri"/>
                              <a:sym typeface="Calibri"/>
                            </a:rPr>
                            <a:t>Failure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</a:tr>
                  <a:tr h="6503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altLang="zh-TW" sz="1200" b="1" u="none" strike="noStrike" cap="none" dirty="0" smtClean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</a:t>
                          </a:r>
                          <a:r>
                            <a:rPr lang="en-US" altLang="zh-TW" sz="1200" b="1" u="none" strike="noStrike" cap="none" dirty="0" smtClean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5</a:t>
                          </a:r>
                          <a:endParaRPr lang="zh-TW" altLang="zh-TW" sz="1200" b="1" u="none" strike="noStrike" cap="none" dirty="0">
                            <a:latin typeface="+mn-lt"/>
                            <a:ea typeface="Microsoft JhengHei"/>
                            <a:cs typeface="Microsoft JhengHei"/>
                            <a:sym typeface="Microsoft JhengHei"/>
                          </a:endParaRP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66TB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rgbClr val="000000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b="1" u="none" strike="noStrike" cap="none" dirty="0">
                              <a:solidFill>
                                <a:srgbClr val="000000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6.15%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382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QNAP </a:t>
                          </a:r>
                        </a:p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50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 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595959">
                              <a:lumMod val="20000"/>
                              <a:lumOff val="8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b="0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2 </a:t>
                          </a:r>
                          <a:r>
                            <a:rPr lang="zh-TW" altLang="en-US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 </a:t>
                          </a:r>
                          <a:r>
                            <a:rPr lang="en-US" altLang="zh-TW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or</a:t>
                          </a:r>
                          <a:r>
                            <a:rPr lang="zh-TW" altLang="en-US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 </a:t>
                          </a:r>
                          <a:r>
                            <a:rPr lang="en-US" altLang="zh-TW" b="0" dirty="0" smtClean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more</a:t>
                          </a:r>
                          <a:endParaRPr lang="zh-TW" b="0" dirty="0">
                            <a:solidFill>
                              <a:srgbClr val="FFFFFF"/>
                            </a:solidFill>
                            <a:latin typeface="+mn-lt"/>
                            <a:ea typeface="Microsoft JhengHei"/>
                            <a:cs typeface="Microsoft JhengHei"/>
                            <a:sym typeface="Microsoft JhengHei"/>
                          </a:endParaRP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60TB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accent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3200" b="1" i="0" u="none" strike="noStrike" cap="none" dirty="0">
                              <a:solidFill>
                                <a:srgbClr val="FFFFFF"/>
                              </a:solidFill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0.6%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688575"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2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RAID 10</a:t>
                          </a:r>
                        </a:p>
                      </a:txBody>
                      <a:tcPr marL="68600" marR="68600" marT="34300" marB="34300" anchor="ctr">
                        <a:lnL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9525" cap="flat" cmpd="sng">
                          <a:solidFill>
                            <a:srgbClr val="FFFFFF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gradFill>
                          <a:gsLst>
                            <a:gs pos="0">
                              <a:srgbClr val="F2F2F2"/>
                            </a:gs>
                            <a:gs pos="100000">
                              <a:srgbClr val="A6A6A6"/>
                            </a:gs>
                          </a:gsLst>
                          <a:lin ang="5400012" scaled="0"/>
                        </a:gra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12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Arial"/>
                            <a:buNone/>
                          </a:pPr>
                          <a:r>
                            <a:rPr lang="zh-TW" b="1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6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36TB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rtl="0">
                            <a:spcBef>
                              <a:spcPts val="0"/>
                            </a:spcBef>
                            <a:buClr>
                              <a:schemeClr val="dk1"/>
                            </a:buClr>
                            <a:buSzPct val="25000"/>
                            <a:buFont typeface="Calibri"/>
                            <a:buNone/>
                          </a:pPr>
                          <a:r>
                            <a:rPr lang="zh-TW" sz="1400" b="1" u="none" strike="noStrike" cap="none" dirty="0">
                              <a:latin typeface="+mn-lt"/>
                              <a:ea typeface="Microsoft JhengHei"/>
                              <a:cs typeface="Microsoft JhengHei"/>
                              <a:sym typeface="Microsoft JhengHei"/>
                            </a:rPr>
                            <a:t>0.2%</a:t>
                          </a:r>
                        </a:p>
                      </a:txBody>
                      <a:tcPr marL="68600" marR="68600" marT="34300" marB="34300" anchor="ctr">
                        <a:lnL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175" cap="flat" cmpd="sng" algn="ctr">
                          <a:solidFill>
                            <a:srgbClr val="D6D6D6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175" cap="flat" cmpd="sng" algn="ctr">
                          <a:solidFill>
                            <a:srgbClr val="78909C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175" cap="flat" cmpd="sng" algn="ctr">
                          <a:solidFill>
                            <a:srgbClr val="EEEEEE">
                              <a:lumMod val="90000"/>
                            </a:srgbClr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  <p:sp>
            <p:nvSpPr>
              <p:cNvPr id="14" name="Shape 366"/>
              <p:cNvSpPr/>
              <p:nvPr/>
            </p:nvSpPr>
            <p:spPr>
              <a:xfrm rot="10800000" flipH="1">
                <a:off x="1184475" y="2484070"/>
                <a:ext cx="4319700" cy="91942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B3B3B3">
                      <a:alpha val="41000"/>
                    </a:srgbClr>
                  </a:gs>
                </a:gsLst>
                <a:lin ang="5400012" scaled="0"/>
                <a:tileRect/>
              </a:gra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 dirty="0"/>
              </a:p>
            </p:txBody>
          </p:sp>
          <p:sp>
            <p:nvSpPr>
              <p:cNvPr id="15" name="Shape 366"/>
              <p:cNvSpPr/>
              <p:nvPr/>
            </p:nvSpPr>
            <p:spPr>
              <a:xfrm rot="10800000" flipH="1">
                <a:off x="175625" y="4470674"/>
                <a:ext cx="5328550" cy="91943"/>
              </a:xfrm>
              <a:prstGeom prst="roundRect">
                <a:avLst>
                  <a:gd name="adj" fmla="val 0"/>
                </a:avLst>
              </a:prstGeom>
              <a:gradFill flip="none" rotWithShape="1">
                <a:gsLst>
                  <a:gs pos="0">
                    <a:srgbClr val="FFFFFF">
                      <a:alpha val="41000"/>
                    </a:srgbClr>
                  </a:gs>
                  <a:gs pos="100000">
                    <a:srgbClr val="B3B3B3">
                      <a:alpha val="41000"/>
                    </a:srgbClr>
                  </a:gs>
                </a:gsLst>
                <a:lin ang="5400012" scaled="0"/>
                <a:tileRect/>
              </a:gra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rtl="0">
                  <a:spcBef>
                    <a:spcPts val="0"/>
                  </a:spcBef>
                  <a:buNone/>
                </a:pPr>
                <a:endParaRPr/>
              </a:p>
            </p:txBody>
          </p:sp>
        </p:grpSp>
      </p:grpSp>
      <p:sp>
        <p:nvSpPr>
          <p:cNvPr id="17" name="Shape 882"/>
          <p:cNvSpPr/>
          <p:nvPr/>
        </p:nvSpPr>
        <p:spPr>
          <a:xfrm flipH="1">
            <a:off x="285720" y="4357700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Shape 105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Shape 1056"/>
          <p:cNvSpPr txBox="1">
            <a:spLocks noGrp="1"/>
          </p:cNvSpPr>
          <p:nvPr>
            <p:ph type="title"/>
          </p:nvPr>
        </p:nvSpPr>
        <p:spPr>
          <a:xfrm>
            <a:off x="-409000" y="304076"/>
            <a:ext cx="9885000" cy="62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600" dirty="0"/>
              <a:t>RAID 50 &amp; 60 Increase "</a:t>
            </a:r>
            <a:r>
              <a:rPr lang="en-US" sz="2600" dirty="0" smtClean="0"/>
              <a:t>Random </a:t>
            </a:r>
            <a:r>
              <a:rPr lang="en-US" sz="2600" dirty="0"/>
              <a:t>Write" Performance </a:t>
            </a:r>
          </a:p>
        </p:txBody>
      </p:sp>
      <p:sp>
        <p:nvSpPr>
          <p:cNvPr id="17" name="Shape 435"/>
          <p:cNvSpPr txBox="1"/>
          <p:nvPr/>
        </p:nvSpPr>
        <p:spPr>
          <a:xfrm>
            <a:off x="142932" y="1167596"/>
            <a:ext cx="9001200" cy="14943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101600" marR="0" lvl="0" algn="l" rtl="0">
              <a:spcBef>
                <a:spcPts val="360"/>
              </a:spcBef>
              <a:buSzPct val="100000"/>
            </a:pPr>
            <a:endParaRPr lang="en" sz="1600" i="0" u="none" strike="noStrike" cap="none" dirty="0">
              <a:solidFill>
                <a:srgbClr val="000090"/>
              </a:solidFill>
            </a:endParaRPr>
          </a:p>
        </p:txBody>
      </p:sp>
      <p:sp>
        <p:nvSpPr>
          <p:cNvPr id="18" name="圓角化對角線角落矩形 17"/>
          <p:cNvSpPr/>
          <p:nvPr/>
        </p:nvSpPr>
        <p:spPr>
          <a:xfrm>
            <a:off x="250951" y="1285090"/>
            <a:ext cx="7892949" cy="3456020"/>
          </a:xfrm>
          <a:prstGeom prst="round2DiagRect">
            <a:avLst>
              <a:gd name="adj1" fmla="val 3545"/>
              <a:gd name="adj2" fmla="val 0"/>
            </a:avLst>
          </a:prstGeom>
          <a:solidFill>
            <a:schemeClr val="bg1"/>
          </a:solidFill>
          <a:ln w="12700" cmpd="sng">
            <a:solidFill>
              <a:srgbClr val="2DA0B5"/>
            </a:solidFill>
            <a:prstDash val="dash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Shape 374" descr="iSER-01.png"/>
          <p:cNvPicPr preferRelativeResize="0"/>
          <p:nvPr/>
        </p:nvPicPr>
        <p:blipFill rotWithShape="1">
          <a:blip r:embed="rId3">
            <a:alphaModFix/>
          </a:blip>
          <a:srcRect t="228" b="228"/>
          <a:stretch/>
        </p:blipFill>
        <p:spPr>
          <a:xfrm>
            <a:off x="4857753" y="1935850"/>
            <a:ext cx="3153900" cy="275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375" descr="RAID-01.png"/>
          <p:cNvPicPr preferRelativeResize="0"/>
          <p:nvPr/>
        </p:nvPicPr>
        <p:blipFill rotWithShape="1">
          <a:blip r:embed="rId4">
            <a:alphaModFix/>
          </a:blip>
          <a:srcRect t="7826" b="7835"/>
          <a:stretch/>
        </p:blipFill>
        <p:spPr>
          <a:xfrm>
            <a:off x="250951" y="1819335"/>
            <a:ext cx="4341855" cy="278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377"/>
          <p:cNvSpPr/>
          <p:nvPr/>
        </p:nvSpPr>
        <p:spPr>
          <a:xfrm>
            <a:off x="1944369" y="2007975"/>
            <a:ext cx="1071300" cy="2817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200" b="1" dirty="0">
                <a:solidFill>
                  <a:srgbClr val="FFFFFF"/>
                </a:solidFill>
              </a:rPr>
              <a:t>RAID </a:t>
            </a:r>
            <a:r>
              <a:rPr lang="zh-TW" sz="1200" b="1" dirty="0" smtClean="0">
                <a:solidFill>
                  <a:srgbClr val="FFFFFF"/>
                </a:solidFill>
              </a:rPr>
              <a:t>5</a:t>
            </a:r>
            <a:r>
              <a:rPr lang="zh-TW" altLang="en-US" sz="1200" b="1" dirty="0" smtClean="0">
                <a:solidFill>
                  <a:srgbClr val="FFFFFF"/>
                </a:solidFill>
              </a:rPr>
              <a:t> </a:t>
            </a:r>
            <a:r>
              <a:rPr lang="en-US" altLang="zh-TW" sz="1200" b="1" dirty="0" smtClean="0">
                <a:solidFill>
                  <a:srgbClr val="FFFFFF"/>
                </a:solidFill>
              </a:rPr>
              <a:t>Pool</a:t>
            </a:r>
            <a:endParaRPr lang="zh-TW" sz="1200" b="1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2" name="Shape 378"/>
          <p:cNvSpPr/>
          <p:nvPr/>
        </p:nvSpPr>
        <p:spPr>
          <a:xfrm>
            <a:off x="1831727" y="3383105"/>
            <a:ext cx="1287600" cy="367195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zh-TW" sz="1200" b="1" dirty="0">
                <a:solidFill>
                  <a:srgbClr val="FFFFFF"/>
                </a:solidFill>
              </a:rPr>
              <a:t>RAID 50 </a:t>
            </a:r>
            <a:r>
              <a:rPr lang="en-US" altLang="zh-TW" sz="1200" b="1" dirty="0">
                <a:solidFill>
                  <a:srgbClr val="FFFFFF"/>
                </a:solidFill>
              </a:rPr>
              <a:t>Pool</a:t>
            </a:r>
            <a:endParaRPr lang="zh-TW" altLang="zh-TW" sz="1200" b="1" dirty="0">
              <a:solidFill>
                <a:srgbClr val="FFFFFF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23" name="Shape 379"/>
          <p:cNvSpPr/>
          <p:nvPr/>
        </p:nvSpPr>
        <p:spPr>
          <a:xfrm>
            <a:off x="4857753" y="2007975"/>
            <a:ext cx="3267851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lvl="0" algn="ctr">
              <a:buClr>
                <a:srgbClr val="0C0C0C"/>
              </a:buClr>
              <a:buSzPct val="25000"/>
            </a:pPr>
            <a:r>
              <a:rPr lang="en" altLang="zh-TW" sz="1200" b="1" dirty="0">
                <a:solidFill>
                  <a:srgbClr val="FFFFFF"/>
                </a:solidFill>
              </a:rPr>
              <a:t>Random Write IOPS</a:t>
            </a:r>
          </a:p>
        </p:txBody>
      </p:sp>
      <p:sp>
        <p:nvSpPr>
          <p:cNvPr id="24" name="Shape 380"/>
          <p:cNvSpPr/>
          <p:nvPr/>
        </p:nvSpPr>
        <p:spPr>
          <a:xfrm>
            <a:off x="5551432" y="3750300"/>
            <a:ext cx="932400" cy="222600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Single RAID 5</a:t>
            </a:r>
          </a:p>
        </p:txBody>
      </p:sp>
      <p:sp>
        <p:nvSpPr>
          <p:cNvPr id="25" name="Shape 381"/>
          <p:cNvSpPr/>
          <p:nvPr/>
        </p:nvSpPr>
        <p:spPr>
          <a:xfrm>
            <a:off x="6536840" y="2795863"/>
            <a:ext cx="952403" cy="841912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RAID 50</a:t>
            </a:r>
          </a:p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With 3 </a:t>
            </a:r>
          </a:p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dirty="0">
                <a:solidFill>
                  <a:srgbClr val="FFFFFF"/>
                </a:solidFill>
              </a:rPr>
              <a:t>Subgourps</a:t>
            </a:r>
          </a:p>
        </p:txBody>
      </p:sp>
      <p:sp>
        <p:nvSpPr>
          <p:cNvPr id="26" name="Shape 382"/>
          <p:cNvSpPr/>
          <p:nvPr/>
        </p:nvSpPr>
        <p:spPr>
          <a:xfrm>
            <a:off x="5521843" y="4380215"/>
            <a:ext cx="1967400" cy="98106"/>
          </a:xfrm>
          <a:prstGeom prst="rect">
            <a:avLst/>
          </a:prstGeom>
          <a:noFill/>
          <a:ln>
            <a:noFill/>
          </a:ln>
        </p:spPr>
        <p:txBody>
          <a:bodyPr wrap="square" lIns="19050" tIns="19050" rIns="19050" bIns="1905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0C0C0C"/>
              </a:buClr>
              <a:buSzPct val="25000"/>
              <a:buFont typeface="Arial"/>
              <a:buNone/>
            </a:pPr>
            <a:r>
              <a:rPr lang="zh-TW" sz="1000" b="1" dirty="0"/>
              <a:t>Random Write 4K Performance</a:t>
            </a:r>
          </a:p>
        </p:txBody>
      </p:sp>
      <p:sp>
        <p:nvSpPr>
          <p:cNvPr id="27" name="Shape 383"/>
          <p:cNvSpPr/>
          <p:nvPr/>
        </p:nvSpPr>
        <p:spPr>
          <a:xfrm>
            <a:off x="7576865" y="1866625"/>
            <a:ext cx="1334748" cy="1062315"/>
          </a:xfrm>
          <a:prstGeom prst="wedgeEllipseCallout">
            <a:avLst>
              <a:gd name="adj1" fmla="val -44061"/>
              <a:gd name="adj2" fmla="val 59115"/>
            </a:avLst>
          </a:prstGeom>
          <a:gradFill>
            <a:gsLst>
              <a:gs pos="0">
                <a:srgbClr val="660066"/>
              </a:gs>
              <a:gs pos="100000">
                <a:srgbClr val="965BDD"/>
              </a:gs>
            </a:gsLst>
          </a:gradFill>
          <a:ln>
            <a:solidFill>
              <a:srgbClr val="8C3AD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" name="矩形 27"/>
          <p:cNvSpPr/>
          <p:nvPr/>
        </p:nvSpPr>
        <p:spPr>
          <a:xfrm>
            <a:off x="356077" y="1351074"/>
            <a:ext cx="4050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>
              <a:spcBef>
                <a:spcPts val="360"/>
              </a:spcBef>
              <a:buSzPct val="100000"/>
            </a:pPr>
            <a:r>
              <a:rPr lang="en" altLang="zh-TW" b="1" dirty="0">
                <a:solidFill>
                  <a:srgbClr val="000090"/>
                </a:solidFill>
              </a:rPr>
              <a:t>Multiple RAID groups </a:t>
            </a:r>
            <a:r>
              <a:rPr lang="en-US" altLang="zh-TW" b="1" dirty="0" smtClean="0">
                <a:solidFill>
                  <a:srgbClr val="000090"/>
                </a:solidFill>
              </a:rPr>
              <a:t>calculating </a:t>
            </a:r>
            <a:r>
              <a:rPr lang="en" altLang="zh-TW" b="1" dirty="0" smtClean="0">
                <a:solidFill>
                  <a:srgbClr val="000090"/>
                </a:solidFill>
              </a:rPr>
              <a:t>parity </a:t>
            </a:r>
            <a:r>
              <a:rPr lang="en" altLang="zh-TW" b="1" dirty="0">
                <a:solidFill>
                  <a:srgbClr val="000090"/>
                </a:solidFill>
              </a:rPr>
              <a:t>at the same time  </a:t>
            </a:r>
          </a:p>
        </p:txBody>
      </p:sp>
      <p:sp>
        <p:nvSpPr>
          <p:cNvPr id="29" name="矩形 28"/>
          <p:cNvSpPr/>
          <p:nvPr/>
        </p:nvSpPr>
        <p:spPr>
          <a:xfrm>
            <a:off x="4573090" y="1339835"/>
            <a:ext cx="3713686" cy="574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1600" lvl="0">
              <a:spcBef>
                <a:spcPts val="360"/>
              </a:spcBef>
              <a:buSzPct val="100000"/>
            </a:pPr>
            <a:r>
              <a:rPr lang="en-US" altLang="zh-TW" b="1" dirty="0" smtClean="0">
                <a:solidFill>
                  <a:srgbClr val="000090"/>
                </a:solidFill>
              </a:rPr>
              <a:t>Comparison</a:t>
            </a:r>
            <a:r>
              <a:rPr lang="en" altLang="zh-TW" b="1" dirty="0" smtClean="0">
                <a:solidFill>
                  <a:srgbClr val="000090"/>
                </a:solidFill>
              </a:rPr>
              <a:t> </a:t>
            </a:r>
            <a:r>
              <a:rPr lang="en" altLang="zh-TW" b="1" dirty="0">
                <a:solidFill>
                  <a:srgbClr val="000090"/>
                </a:solidFill>
              </a:rPr>
              <a:t>between </a:t>
            </a:r>
            <a:r>
              <a:rPr lang="en" altLang="zh-TW" b="1" dirty="0" smtClean="0">
                <a:solidFill>
                  <a:srgbClr val="000090"/>
                </a:solidFill>
              </a:rPr>
              <a:t>RAID </a:t>
            </a:r>
            <a:r>
              <a:rPr lang="en" altLang="zh-TW" b="1" dirty="0">
                <a:solidFill>
                  <a:srgbClr val="000090"/>
                </a:solidFill>
              </a:rPr>
              <a:t>50 </a:t>
            </a:r>
            <a:endParaRPr lang="en" altLang="zh-TW" b="1" dirty="0" smtClean="0">
              <a:solidFill>
                <a:srgbClr val="000090"/>
              </a:solidFill>
            </a:endParaRPr>
          </a:p>
          <a:p>
            <a:pPr marL="101600" lvl="0">
              <a:spcBef>
                <a:spcPts val="360"/>
              </a:spcBef>
              <a:buSzPct val="100000"/>
            </a:pPr>
            <a:r>
              <a:rPr lang="en" altLang="zh-TW" b="1" dirty="0" smtClean="0">
                <a:solidFill>
                  <a:srgbClr val="000090"/>
                </a:solidFill>
              </a:rPr>
              <a:t>(</a:t>
            </a:r>
            <a:r>
              <a:rPr lang="en" altLang="zh-TW" b="1" dirty="0">
                <a:solidFill>
                  <a:srgbClr val="000090"/>
                </a:solidFill>
              </a:rPr>
              <a:t>3 sub-groups) and </a:t>
            </a:r>
            <a:r>
              <a:rPr lang="en" altLang="zh-TW" b="1" dirty="0" smtClean="0">
                <a:solidFill>
                  <a:srgbClr val="000090"/>
                </a:solidFill>
              </a:rPr>
              <a:t>RAID </a:t>
            </a:r>
            <a:r>
              <a:rPr lang="en" altLang="zh-TW" b="1" dirty="0">
                <a:solidFill>
                  <a:srgbClr val="000090"/>
                </a:solidFill>
              </a:rPr>
              <a:t>5 </a:t>
            </a:r>
            <a:r>
              <a:rPr lang="en-US" altLang="zh-TW" b="1" dirty="0" smtClean="0">
                <a:solidFill>
                  <a:srgbClr val="000090"/>
                </a:solidFill>
              </a:rPr>
              <a:t>(SSD</a:t>
            </a:r>
            <a:r>
              <a:rPr lang="zh-TW" altLang="en-US" b="1" dirty="0" smtClean="0">
                <a:solidFill>
                  <a:srgbClr val="000090"/>
                </a:solidFill>
              </a:rPr>
              <a:t> </a:t>
            </a:r>
            <a:r>
              <a:rPr lang="en-US" altLang="zh-TW" b="1" dirty="0" smtClean="0">
                <a:solidFill>
                  <a:srgbClr val="000090"/>
                </a:solidFill>
              </a:rPr>
              <a:t>RAID)</a:t>
            </a:r>
            <a:endParaRPr lang="en" altLang="zh-TW" b="1" dirty="0">
              <a:solidFill>
                <a:srgbClr val="000090"/>
              </a:solidFill>
            </a:endParaRPr>
          </a:p>
        </p:txBody>
      </p:sp>
      <p:cxnSp>
        <p:nvCxnSpPr>
          <p:cNvPr id="30" name="直線接點 29"/>
          <p:cNvCxnSpPr/>
          <p:nvPr/>
        </p:nvCxnSpPr>
        <p:spPr>
          <a:xfrm>
            <a:off x="4643439" y="1285090"/>
            <a:ext cx="0" cy="3456020"/>
          </a:xfrm>
          <a:prstGeom prst="line">
            <a:avLst/>
          </a:prstGeom>
          <a:ln w="12700" cmpd="sng">
            <a:solidFill>
              <a:srgbClr val="2DA0B5"/>
            </a:solidFill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Shape 385"/>
          <p:cNvSpPr txBox="1"/>
          <p:nvPr/>
        </p:nvSpPr>
        <p:spPr>
          <a:xfrm>
            <a:off x="7672401" y="2183298"/>
            <a:ext cx="1567135" cy="61375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000" b="1" dirty="0">
                <a:solidFill>
                  <a:srgbClr val="FFFFFF"/>
                </a:solidFill>
              </a:rPr>
              <a:t>300%</a:t>
            </a:r>
          </a:p>
        </p:txBody>
      </p:sp>
      <p:sp>
        <p:nvSpPr>
          <p:cNvPr id="32" name="Shape 386"/>
          <p:cNvSpPr txBox="1"/>
          <p:nvPr/>
        </p:nvSpPr>
        <p:spPr>
          <a:xfrm>
            <a:off x="7576865" y="1951485"/>
            <a:ext cx="1334748" cy="47738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dirty="0" smtClean="0">
                <a:solidFill>
                  <a:srgbClr val="FFFFFF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Increased to</a:t>
            </a:r>
            <a:endParaRPr lang="en" altLang="zh-TW" dirty="0">
              <a:solidFill>
                <a:srgbClr val="FFFFFF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Shape 1074"/>
          <p:cNvSpPr/>
          <p:nvPr/>
        </p:nvSpPr>
        <p:spPr>
          <a:xfrm>
            <a:off x="0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5" name="Shape 1075"/>
          <p:cNvSpPr txBox="1">
            <a:spLocks noGrp="1"/>
          </p:cNvSpPr>
          <p:nvPr>
            <p:ph type="title"/>
          </p:nvPr>
        </p:nvSpPr>
        <p:spPr>
          <a:xfrm>
            <a:off x="214282" y="285734"/>
            <a:ext cx="857256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QNAP Offers Different Types of RAID</a:t>
            </a:r>
          </a:p>
        </p:txBody>
      </p:sp>
      <p:graphicFrame>
        <p:nvGraphicFramePr>
          <p:cNvPr id="5" name="Shape 456"/>
          <p:cNvGraphicFramePr/>
          <p:nvPr>
            <p:extLst>
              <p:ext uri="{D42A27DB-BD31-4B8C-83A1-F6EECF244321}">
                <p14:modId xmlns:p14="http://schemas.microsoft.com/office/powerpoint/2010/main" xmlns="" val="4195939984"/>
              </p:ext>
            </p:extLst>
          </p:nvPr>
        </p:nvGraphicFramePr>
        <p:xfrm>
          <a:off x="224575" y="1142990"/>
          <a:ext cx="8562269" cy="31160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427045"/>
                <a:gridCol w="1365123"/>
                <a:gridCol w="1290826"/>
                <a:gridCol w="1625185"/>
                <a:gridCol w="1427045"/>
                <a:gridCol w="1427045"/>
              </a:tblGrid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RAID Type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50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>
                          <a:solidFill>
                            <a:srgbClr val="FFFFFF"/>
                          </a:solidFill>
                        </a:rPr>
                        <a:t>RAID 60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Disk Count</a:t>
                      </a:r>
                      <a:endParaRPr lang="en"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At least 3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At least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4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6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At least 8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45757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Disk Failure Protection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/>
                        <a:t>1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2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Half of the disk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2~5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4~10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2151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Write</a:t>
                      </a:r>
                      <a:br>
                        <a:rPr lang="en" sz="1200" b="1" dirty="0">
                          <a:solidFill>
                            <a:srgbClr val="FFFFFF"/>
                          </a:solidFill>
                        </a:rPr>
                      </a:b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Performance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52389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b="1" dirty="0">
                          <a:solidFill>
                            <a:srgbClr val="FFFFFF"/>
                          </a:solidFill>
                        </a:rPr>
                        <a:t>Capacity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chemeClr val="dk1"/>
                        </a:buClr>
                        <a:buSzPct val="78571"/>
                        <a:buFont typeface="Arial"/>
                        <a:buNone/>
                      </a:pPr>
                      <a:r>
                        <a:rPr lang="en" sz="1200" dirty="0">
                          <a:solidFill>
                            <a:schemeClr val="dk1"/>
                          </a:solidFill>
                        </a:rPr>
                        <a:t>★★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921675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Clr>
                          <a:srgbClr val="000000"/>
                        </a:buClr>
                        <a:buSzPct val="78571"/>
                        <a:buFont typeface="Arial"/>
                        <a:buNone/>
                      </a:pPr>
                      <a:r>
                        <a:rPr lang="en-US" sz="1200" b="1" dirty="0" smtClean="0">
                          <a:solidFill>
                            <a:srgbClr val="FFFFFF"/>
                          </a:solidFill>
                        </a:rPr>
                        <a:t>Use Cases</a:t>
                      </a:r>
                      <a:endParaRPr lang="en" sz="1200" b="1" dirty="0"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Backup only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General application 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For VDI hosting and database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High frequency backup</a:t>
                      </a: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200" dirty="0"/>
                        <a:t>For VDI or media editing that need high </a:t>
                      </a:r>
                      <a:r>
                        <a:rPr lang="en" sz="1200" dirty="0" smtClean="0"/>
                        <a:t>capacit</a:t>
                      </a:r>
                      <a:r>
                        <a:rPr lang="en-US" altLang="zh-TW" sz="1200" dirty="0" smtClean="0"/>
                        <a:t>y</a:t>
                      </a:r>
                      <a:endParaRPr lang="en" sz="1200" dirty="0"/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Shape 1082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Shape 1083"/>
          <p:cNvSpPr txBox="1"/>
          <p:nvPr/>
        </p:nvSpPr>
        <p:spPr>
          <a:xfrm>
            <a:off x="142925" y="1177200"/>
            <a:ext cx="86694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L="457200" marR="0" lvl="0" indent="-355600" algn="l" rtl="0">
              <a:spcBef>
                <a:spcPts val="360"/>
              </a:spcBef>
              <a:spcAft>
                <a:spcPts val="0"/>
              </a:spcAft>
              <a:buClr>
                <a:srgbClr val="0C0C0C"/>
              </a:buClr>
              <a:buSzPct val="100000"/>
              <a:buChar char="●"/>
            </a:pPr>
            <a:endParaRPr lang="en-US" sz="2000" dirty="0">
              <a:solidFill>
                <a:srgbClr val="0070C0"/>
              </a:solidFill>
            </a:endParaRPr>
          </a:p>
        </p:txBody>
      </p:sp>
      <p:sp>
        <p:nvSpPr>
          <p:cNvPr id="1084" name="Shape 1084"/>
          <p:cNvSpPr txBox="1"/>
          <p:nvPr/>
        </p:nvSpPr>
        <p:spPr>
          <a:xfrm>
            <a:off x="1639140" y="4714890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lvl="0" indent="-15875">
              <a:buClr>
                <a:srgbClr val="002060"/>
              </a:buClr>
              <a:buSzPct val="25000"/>
            </a:pPr>
            <a:r>
              <a:rPr lang="en-US" sz="1000" b="1" dirty="0" smtClean="0">
                <a:solidFill>
                  <a:srgbClr val="002060"/>
                </a:solidFill>
              </a:rPr>
              <a:t>The RAID 50/60 Pool cannot be expanding with striping after creation .</a:t>
            </a:r>
            <a:endParaRPr lang="en-US" sz="1000" b="1" dirty="0">
              <a:solidFill>
                <a:srgbClr val="002060"/>
              </a:solidFill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42844" y="1143000"/>
            <a:ext cx="8715581" cy="785808"/>
          </a:xfrm>
        </p:spPr>
        <p:txBody>
          <a:bodyPr/>
          <a:lstStyle/>
          <a:p>
            <a:r>
              <a:rPr lang="en-US" altLang="zh-TW" dirty="0" smtClean="0"/>
              <a:t>HDD RAID 50 = High capacity backup server</a:t>
            </a:r>
          </a:p>
          <a:p>
            <a:r>
              <a:rPr lang="en-US" altLang="zh-TW" dirty="0" smtClean="0"/>
              <a:t>HDD RAID 60 + Read-Only SSD Cache =  High capacity file server</a:t>
            </a:r>
          </a:p>
          <a:p>
            <a:r>
              <a:rPr lang="en-US" altLang="zh-TW" dirty="0" smtClean="0">
                <a:solidFill>
                  <a:srgbClr val="002060"/>
                </a:solidFill>
              </a:rPr>
              <a:t>SSD RAID 50 + HDD RAID 60 = High capacity and performance virtual storage server </a:t>
            </a:r>
            <a:endParaRPr lang="zh-TW" altLang="en-US" dirty="0">
              <a:solidFill>
                <a:srgbClr val="002060"/>
              </a:solidFill>
            </a:endParaRPr>
          </a:p>
        </p:txBody>
      </p:sp>
      <p:sp>
        <p:nvSpPr>
          <p:cNvPr id="1085" name="Shape 10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Deploy</a:t>
            </a: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 RAID 50/60 </a:t>
            </a:r>
            <a:r>
              <a:rPr lang="en-US" dirty="0"/>
              <a:t>With </a:t>
            </a:r>
            <a:r>
              <a:rPr lang="en-US" dirty="0" err="1"/>
              <a:t>Qtier</a:t>
            </a:r>
            <a:endParaRPr lang="en-US" dirty="0"/>
          </a:p>
        </p:txBody>
      </p:sp>
      <p:pic>
        <p:nvPicPr>
          <p:cNvPr id="1086" name="Shape 1086" descr="給coco.png"/>
          <p:cNvPicPr preferRelativeResize="0"/>
          <p:nvPr/>
        </p:nvPicPr>
        <p:blipFill rotWithShape="1">
          <a:blip r:embed="rId3">
            <a:alphaModFix/>
          </a:blip>
          <a:srcRect t="3962" b="-2040"/>
          <a:stretch/>
        </p:blipFill>
        <p:spPr>
          <a:xfrm>
            <a:off x="1515031" y="2214560"/>
            <a:ext cx="5888092" cy="252287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82"/>
          <p:cNvSpPr/>
          <p:nvPr/>
        </p:nvSpPr>
        <p:spPr>
          <a:xfrm flipH="1">
            <a:off x="1357290" y="471635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6" name="Shape 1326"/>
          <p:cNvSpPr/>
          <p:nvPr/>
        </p:nvSpPr>
        <p:spPr>
          <a:xfrm>
            <a:off x="-71470" y="1928808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Shape 1328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Shape 1329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001"/>
          <p:cNvSpPr txBox="1"/>
          <p:nvPr/>
        </p:nvSpPr>
        <p:spPr>
          <a:xfrm>
            <a:off x="71406" y="2233625"/>
            <a:ext cx="8715436" cy="11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04800" algn="ctr">
              <a:buClr>
                <a:srgbClr val="002060"/>
              </a:buClr>
              <a:buSzPct val="133333"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Demo</a:t>
            </a:r>
            <a:r>
              <a:rPr lang="en-US" sz="3600" b="1" dirty="0">
                <a:solidFill>
                  <a:srgbClr val="002060"/>
                </a:solidFill>
              </a:rPr>
              <a:t>: </a:t>
            </a:r>
            <a:r>
              <a:rPr lang="en-US" sz="3600" b="1" dirty="0" smtClean="0">
                <a:solidFill>
                  <a:srgbClr val="002060"/>
                </a:solidFill>
              </a:rPr>
              <a:t>Combining </a:t>
            </a:r>
            <a:r>
              <a:rPr lang="en-US" sz="3600" b="1" dirty="0" err="1" smtClean="0">
                <a:solidFill>
                  <a:srgbClr val="002060"/>
                </a:solidFill>
              </a:rPr>
              <a:t>Qtier</a:t>
            </a:r>
            <a:r>
              <a:rPr lang="en-US" sz="3600" b="1" dirty="0" smtClean="0">
                <a:solidFill>
                  <a:srgbClr val="002060"/>
                </a:solidFill>
              </a:rPr>
              <a:t> 2.0 </a:t>
            </a:r>
          </a:p>
          <a:p>
            <a:pPr lvl="0" indent="-304800" algn="ctr">
              <a:buClr>
                <a:srgbClr val="002060"/>
              </a:buClr>
              <a:buSzPct val="133333"/>
            </a:pPr>
            <a:r>
              <a:rPr lang="en-US" sz="3600" b="1" dirty="0" smtClean="0">
                <a:solidFill>
                  <a:srgbClr val="002060"/>
                </a:solidFill>
              </a:rPr>
              <a:t>     with RAID 50/60</a:t>
            </a:r>
            <a:endParaRPr lang="en-US" sz="3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1" name="Shape 1101"/>
          <p:cNvPicPr preferRelativeResize="0"/>
          <p:nvPr/>
        </p:nvPicPr>
        <p:blipFill rotWithShape="1">
          <a:blip r:embed="rId3">
            <a:alphaModFix/>
          </a:blip>
          <a:srcRect l="1184" r="7724"/>
          <a:stretch/>
        </p:blipFill>
        <p:spPr>
          <a:xfrm>
            <a:off x="-71470" y="-142894"/>
            <a:ext cx="9215470" cy="5500726"/>
          </a:xfrm>
          <a:prstGeom prst="rect">
            <a:avLst/>
          </a:prstGeom>
          <a:noFill/>
          <a:ln>
            <a:noFill/>
          </a:ln>
        </p:spPr>
      </p:pic>
      <p:sp>
        <p:nvSpPr>
          <p:cNvPr id="1102" name="Shape 1102"/>
          <p:cNvSpPr txBox="1"/>
          <p:nvPr/>
        </p:nvSpPr>
        <p:spPr>
          <a:xfrm>
            <a:off x="2771800" y="3714229"/>
            <a:ext cx="1500300" cy="21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en-US" sz="1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PM</a:t>
            </a:r>
          </a:p>
        </p:txBody>
      </p:sp>
      <p:sp>
        <p:nvSpPr>
          <p:cNvPr id="1103" name="Shape 1103"/>
          <p:cNvSpPr/>
          <p:nvPr/>
        </p:nvSpPr>
        <p:spPr>
          <a:xfrm>
            <a:off x="-71470" y="2714626"/>
            <a:ext cx="7000924" cy="19443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4200">
              <a:solidFill>
                <a:srgbClr val="161D9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Shape 1022"/>
          <p:cNvSpPr/>
          <p:nvPr/>
        </p:nvSpPr>
        <p:spPr>
          <a:xfrm>
            <a:off x="142812" y="2849154"/>
            <a:ext cx="6204338" cy="1792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>
              <a:buSzPct val="25000"/>
            </a:pPr>
            <a:r>
              <a:rPr lang="en-US" sz="2000" b="1" dirty="0" smtClean="0">
                <a:solidFill>
                  <a:srgbClr val="5A5A5A"/>
                </a:solidFill>
                <a:ea typeface="Microsoft JhengHei"/>
                <a:cs typeface="Microsoft JhengHei"/>
                <a:sym typeface="Microsoft JhengHei"/>
              </a:rPr>
              <a:t>Your challenges, our solutions:</a:t>
            </a:r>
            <a: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16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3200" b="1" dirty="0" err="1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iSCSI</a:t>
            </a:r>
            <a:r>
              <a:rPr lang="en-US" sz="32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VJBOD: the expansion solution to maximum your ROI</a:t>
            </a:r>
            <a:endParaRPr lang="en-US" sz="4000" b="1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Shape 11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Dual Mode: </a:t>
            </a:r>
            <a:r>
              <a:rPr lang="en-US" dirty="0" err="1"/>
              <a:t>iSCSI</a:t>
            </a:r>
            <a:r>
              <a:rPr lang="en-US" dirty="0"/>
              <a:t> Initiator and Target </a:t>
            </a:r>
          </a:p>
        </p:txBody>
      </p:sp>
      <p:sp>
        <p:nvSpPr>
          <p:cNvPr id="6" name="圓角矩形 5"/>
          <p:cNvSpPr/>
          <p:nvPr/>
        </p:nvSpPr>
        <p:spPr>
          <a:xfrm>
            <a:off x="5326470" y="1619234"/>
            <a:ext cx="3325403" cy="637618"/>
          </a:xfrm>
          <a:prstGeom prst="roundRect">
            <a:avLst>
              <a:gd name="adj" fmla="val 583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 6"/>
          <p:cNvSpPr/>
          <p:nvPr/>
        </p:nvSpPr>
        <p:spPr>
          <a:xfrm>
            <a:off x="5165387" y="1466834"/>
            <a:ext cx="3628758" cy="2214620"/>
          </a:xfrm>
          <a:prstGeom prst="roundRect">
            <a:avLst>
              <a:gd name="adj" fmla="val 5839"/>
            </a:avLst>
          </a:prstGeom>
          <a:noFill/>
          <a:ln>
            <a:solidFill>
              <a:srgbClr val="0070C0"/>
            </a:solidFill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Shape 4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416" y="1762545"/>
            <a:ext cx="4754056" cy="2527353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9" name="矩形 8"/>
          <p:cNvSpPr/>
          <p:nvPr/>
        </p:nvSpPr>
        <p:spPr>
          <a:xfrm>
            <a:off x="5707936" y="2409229"/>
            <a:ext cx="308620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Mount </a:t>
            </a:r>
            <a:r>
              <a:rPr lang="en-US" b="1" dirty="0" err="1" smtClean="0">
                <a:solidFill>
                  <a:srgbClr val="002060"/>
                </a:solidFill>
              </a:rPr>
              <a:t>iSCSI</a:t>
            </a:r>
            <a:r>
              <a:rPr lang="en-US" b="1" dirty="0" smtClean="0">
                <a:solidFill>
                  <a:srgbClr val="002060"/>
                </a:solidFill>
              </a:rPr>
              <a:t> target from other storage</a:t>
            </a:r>
          </a:p>
          <a:p>
            <a:r>
              <a:rPr lang="en-US" b="1" dirty="0" smtClean="0">
                <a:solidFill>
                  <a:srgbClr val="002060"/>
                </a:solidFill>
              </a:rPr>
              <a:t/>
            </a:r>
            <a:br>
              <a:rPr lang="en-US" b="1" dirty="0" smtClean="0">
                <a:solidFill>
                  <a:srgbClr val="002060"/>
                </a:solidFill>
              </a:rPr>
            </a:br>
            <a:r>
              <a:rPr lang="en-US" b="1" dirty="0" smtClean="0">
                <a:solidFill>
                  <a:srgbClr val="002060"/>
                </a:solidFill>
              </a:rPr>
              <a:t>Use the unique </a:t>
            </a:r>
            <a:r>
              <a:rPr lang="en-US" b="1" dirty="0" err="1" smtClean="0">
                <a:solidFill>
                  <a:srgbClr val="002060"/>
                </a:solidFill>
              </a:rPr>
              <a:t>iSCSI</a:t>
            </a:r>
            <a:r>
              <a:rPr lang="en-US" b="1" dirty="0" smtClean="0">
                <a:solidFill>
                  <a:srgbClr val="002060"/>
                </a:solidFill>
              </a:rPr>
              <a:t> expansion (VJBOD)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zh-TW" altLang="en-US" b="1" dirty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3894" y="1359879"/>
            <a:ext cx="4483920" cy="3513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r>
              <a:rPr lang="en-US" sz="1600" b="1" dirty="0" smtClean="0">
                <a:solidFill>
                  <a:srgbClr val="002060"/>
                </a:solidFill>
              </a:rPr>
              <a:t>Major storage vendors support </a:t>
            </a:r>
            <a:r>
              <a:rPr lang="en-US" sz="1600" b="1" dirty="0" err="1" smtClean="0">
                <a:solidFill>
                  <a:srgbClr val="002060"/>
                </a:solidFill>
              </a:rPr>
              <a:t>iSCSI</a:t>
            </a:r>
            <a:r>
              <a:rPr lang="en-US" sz="1600" b="1" dirty="0" smtClean="0">
                <a:solidFill>
                  <a:srgbClr val="002060"/>
                </a:solidFill>
              </a:rPr>
              <a:t> Target</a:t>
            </a:r>
            <a:endParaRPr lang="zh-TW" altLang="en-US" sz="1600" b="1" dirty="0" smtClean="0">
              <a:solidFill>
                <a:srgbClr val="002060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65383" y="1652889"/>
            <a:ext cx="32140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1600" b="1" dirty="0" smtClean="0">
                <a:solidFill>
                  <a:schemeClr val="bg1"/>
                </a:solidFill>
              </a:rPr>
              <a:t>QNAP NAS supports both </a:t>
            </a:r>
            <a:r>
              <a:rPr lang="en-US" sz="1600" b="1" dirty="0" err="1" smtClean="0">
                <a:solidFill>
                  <a:schemeClr val="bg1"/>
                </a:solidFill>
              </a:rPr>
              <a:t>iSCSI</a:t>
            </a:r>
            <a:r>
              <a:rPr lang="en-US" sz="1600" b="1" dirty="0" smtClean="0">
                <a:solidFill>
                  <a:schemeClr val="bg1"/>
                </a:solidFill>
              </a:rPr>
              <a:t> Initiator and </a:t>
            </a:r>
            <a:r>
              <a:rPr lang="en-US" sz="1600" b="1" dirty="0" err="1" smtClean="0">
                <a:solidFill>
                  <a:schemeClr val="bg1"/>
                </a:solidFill>
              </a:rPr>
              <a:t>iSCSI</a:t>
            </a:r>
            <a:r>
              <a:rPr lang="en-US" sz="1600" b="1" dirty="0" smtClean="0">
                <a:solidFill>
                  <a:schemeClr val="bg1"/>
                </a:solidFill>
              </a:rPr>
              <a:t> Target</a:t>
            </a:r>
            <a:endParaRPr lang="en-US" sz="1600" b="1" dirty="0">
              <a:solidFill>
                <a:schemeClr val="bg1"/>
              </a:solidFill>
            </a:endParaRPr>
          </a:p>
        </p:txBody>
      </p:sp>
      <p:grpSp>
        <p:nvGrpSpPr>
          <p:cNvPr id="12" name="群組 10"/>
          <p:cNvGrpSpPr/>
          <p:nvPr/>
        </p:nvGrpSpPr>
        <p:grpSpPr>
          <a:xfrm>
            <a:off x="5326471" y="2432006"/>
            <a:ext cx="381464" cy="307777"/>
            <a:chOff x="1546636" y="3304266"/>
            <a:chExt cx="473628" cy="382141"/>
          </a:xfrm>
        </p:grpSpPr>
        <p:sp>
          <p:nvSpPr>
            <p:cNvPr id="13" name="橢圓 12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zh-TW" altLang="en-US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１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5326471" y="3066026"/>
            <a:ext cx="381464" cy="307777"/>
            <a:chOff x="1546636" y="3304266"/>
            <a:chExt cx="473628" cy="382141"/>
          </a:xfrm>
        </p:grpSpPr>
        <p:sp>
          <p:nvSpPr>
            <p:cNvPr id="16" name="橢圓 15"/>
            <p:cNvSpPr/>
            <p:nvPr/>
          </p:nvSpPr>
          <p:spPr>
            <a:xfrm>
              <a:off x="1601781" y="3335219"/>
              <a:ext cx="349827" cy="349808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1546636" y="3304266"/>
              <a:ext cx="473628" cy="38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2</a:t>
              </a:r>
              <a:endParaRPr kumimoji="1" lang="zh-TW" altLang="en-US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>
            <a:spLocks noGrp="1"/>
          </p:cNvSpPr>
          <p:nvPr>
            <p:ph type="body" idx="1"/>
          </p:nvPr>
        </p:nvSpPr>
        <p:spPr>
          <a:xfrm>
            <a:off x="267625" y="1143000"/>
            <a:ext cx="8162027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Foundations of storage: performance and stability 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/>
              <a:t>High performance must be guaranteed</a:t>
            </a: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E</a:t>
            </a:r>
            <a:r>
              <a:rPr lang="en-US" sz="1800" dirty="0"/>
              <a:t>xt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is </a:t>
            </a:r>
            <a:r>
              <a:rPr lang="en-US" sz="1800" dirty="0"/>
              <a:t>a more mature </a:t>
            </a:r>
            <a:r>
              <a:rPr lang="en-US" sz="1800" dirty="0" err="1"/>
              <a:t>filesystem</a:t>
            </a:r>
            <a:r>
              <a:rPr lang="en-US" sz="1800" dirty="0"/>
              <a:t> for protecting customer data </a:t>
            </a:r>
            <a: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-US" sz="20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endParaRPr lang="en-US" sz="2000" i="0" u="none" strike="noStrike" cap="none" dirty="0">
              <a:solidFill>
                <a:srgbClr val="26262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marR="0" lvl="0" indent="-342900" algn="l" rtl="0">
              <a:spcBef>
                <a:spcPts val="48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Microsoft JhengHei"/>
              <a:buChar char="•"/>
            </a:pPr>
            <a:r>
              <a:rPr lang="en-US" sz="2000" b="1" dirty="0">
                <a:solidFill>
                  <a:srgbClr val="0070C0"/>
                </a:solidFill>
              </a:rPr>
              <a:t>Analysis: drawbacks of the </a:t>
            </a:r>
            <a:r>
              <a:rPr lang="en-US" sz="2000" b="1" i="0" u="none" strike="noStrike" cap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2000" b="1" i="0" u="none" strike="noStrike" cap="none" dirty="0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2000" b="1" i="0" u="none" strike="noStrike" cap="none" dirty="0" err="1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filesystem</a:t>
            </a:r>
            <a:endParaRPr lang="en-US" sz="2000" b="1" i="0" u="none" strike="noStrike" cap="none" dirty="0">
              <a:solidFill>
                <a:srgbClr val="007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lvl="1" indent="-28575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dirty="0" err="1"/>
              <a:t>'s</a:t>
            </a:r>
            <a:r>
              <a:rPr lang="en-US" sz="1800" dirty="0"/>
              <a:t> degraded performance: cannot utilize full potential of most major HDD</a:t>
            </a:r>
          </a:p>
          <a:p>
            <a:pPr marL="742950" marR="0" lvl="1" indent="-285750" algn="l" rtl="0">
              <a:spcBef>
                <a:spcPts val="400"/>
              </a:spcBef>
              <a:buClr>
                <a:srgbClr val="262626"/>
              </a:buClr>
              <a:buSzPct val="100000"/>
              <a:buFont typeface="Microsoft JhengHei"/>
              <a:buChar char="–"/>
            </a:pPr>
            <a:r>
              <a:rPr lang="en-US" sz="1800" i="0" u="none" strike="noStrike" cap="none" dirty="0" err="1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dirty="0" err="1"/>
              <a:t>'s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/>
              <a:t>management difficulties: storing snapshots inside a volume makes managing protection even harder</a:t>
            </a:r>
          </a:p>
        </p:txBody>
      </p:sp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800" dirty="0"/>
              <a:t>Why doesn't QNAP adopt </a:t>
            </a:r>
            <a:r>
              <a:rPr lang="en-US" sz="2800" i="0" u="none" strike="noStrike" cap="none" dirty="0" err="1"/>
              <a:t>B</a:t>
            </a:r>
            <a:r>
              <a:rPr lang="en-US" sz="2800" dirty="0" err="1"/>
              <a:t>trfs</a:t>
            </a:r>
            <a:r>
              <a:rPr lang="en-US" sz="2800" i="0" u="none" strike="noStrike" cap="none" dirty="0"/>
              <a:t>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版面配置區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spcBef>
                <a:spcPts val="0"/>
              </a:spcBef>
              <a:buFont typeface="Arial"/>
              <a:buChar char="•"/>
            </a:pPr>
            <a:r>
              <a:rPr lang="en-US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Initiator and Target are industry standard</a:t>
            </a:r>
          </a:p>
          <a:p>
            <a:pPr lvl="0">
              <a:buFont typeface="Arial"/>
              <a:buChar char="•"/>
            </a:pP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-US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Initiator can be used with EMC, </a:t>
            </a:r>
            <a:r>
              <a:rPr lang="en-US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NetApp</a:t>
            </a: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Synology</a:t>
            </a: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and QSAN </a:t>
            </a:r>
            <a:r>
              <a:rPr lang="en-US" dirty="0" err="1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iSCSI</a:t>
            </a: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target without modifications</a:t>
            </a:r>
          </a:p>
          <a:p>
            <a:pPr lvl="0">
              <a:buFont typeface="Arial"/>
              <a:buChar char="•"/>
            </a:pPr>
            <a:r>
              <a:rPr lang="en-US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Unused space can be mounted to QNAP for versatile features </a:t>
            </a:r>
            <a:endParaRPr lang="en-US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6" name="Shape 1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>
                <a:ea typeface="Arial"/>
                <a:cs typeface="Arial"/>
                <a:sym typeface="Arial"/>
              </a:rPr>
              <a:t>Use </a:t>
            </a:r>
            <a:r>
              <a:rPr lang="en-US" dirty="0" err="1" smtClean="0">
                <a:ea typeface="Arial"/>
                <a:cs typeface="Arial"/>
                <a:sym typeface="Arial"/>
              </a:rPr>
              <a:t>iSCSI</a:t>
            </a:r>
            <a:r>
              <a:rPr lang="en-US" dirty="0" smtClean="0">
                <a:ea typeface="Arial"/>
                <a:cs typeface="Arial"/>
                <a:sym typeface="Arial"/>
              </a:rPr>
              <a:t> Initiator to Mount Other Storage </a:t>
            </a:r>
            <a:endParaRPr lang="en-US" dirty="0"/>
          </a:p>
        </p:txBody>
      </p:sp>
      <p:sp>
        <p:nvSpPr>
          <p:cNvPr id="1123" name="Shape 1123"/>
          <p:cNvSpPr txBox="1"/>
          <p:nvPr/>
        </p:nvSpPr>
        <p:spPr>
          <a:xfrm>
            <a:off x="656640" y="4388452"/>
            <a:ext cx="6058500" cy="255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000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Trademarks </a:t>
            </a:r>
            <a:r>
              <a:rPr lang="en-US" sz="1000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are owned by their respective companies.</a:t>
            </a:r>
          </a:p>
        </p:txBody>
      </p:sp>
      <p:pic>
        <p:nvPicPr>
          <p:cNvPr id="11" name="Shape 427"/>
          <p:cNvPicPr preferRelativeResize="0"/>
          <p:nvPr/>
        </p:nvPicPr>
        <p:blipFill rotWithShape="1">
          <a:blip r:embed="rId3">
            <a:alphaModFix/>
          </a:blip>
          <a:srcRect t="22406" r="32441" b="59805"/>
          <a:stretch/>
        </p:blipFill>
        <p:spPr>
          <a:xfrm>
            <a:off x="500034" y="2846094"/>
            <a:ext cx="2351042" cy="563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428"/>
          <p:cNvPicPr preferRelativeResize="0"/>
          <p:nvPr/>
        </p:nvPicPr>
        <p:blipFill rotWithShape="1">
          <a:blip r:embed="rId4">
            <a:alphaModFix/>
          </a:blip>
          <a:srcRect t="16289"/>
          <a:stretch/>
        </p:blipFill>
        <p:spPr>
          <a:xfrm>
            <a:off x="3143240" y="2751525"/>
            <a:ext cx="2244520" cy="6819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Shape 429"/>
          <p:cNvPicPr preferRelativeResize="0"/>
          <p:nvPr/>
        </p:nvPicPr>
        <p:blipFill rotWithShape="1">
          <a:blip r:embed="rId5">
            <a:alphaModFix/>
          </a:blip>
          <a:srcRect l="10038" t="10178" r="8415" b="10919"/>
          <a:stretch/>
        </p:blipFill>
        <p:spPr>
          <a:xfrm>
            <a:off x="500034" y="3570646"/>
            <a:ext cx="1835838" cy="501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4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00694" y="2777958"/>
            <a:ext cx="761540" cy="76153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882"/>
          <p:cNvSpPr/>
          <p:nvPr/>
        </p:nvSpPr>
        <p:spPr>
          <a:xfrm flipH="1">
            <a:off x="428596" y="4429138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Shape 430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2857488" y="3570646"/>
            <a:ext cx="1556864" cy="4292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Block-based </a:t>
            </a:r>
            <a:r>
              <a:rPr lang="en-US" altLang="zh-TW" dirty="0" err="1" smtClean="0"/>
              <a:t>vs</a:t>
            </a:r>
            <a:r>
              <a:rPr lang="en-US" altLang="zh-TW" dirty="0" smtClean="0"/>
              <a:t> File-based </a:t>
            </a:r>
            <a:r>
              <a:rPr lang="en-US" altLang="zh-TW" dirty="0" err="1" smtClean="0"/>
              <a:t>iSCSI</a:t>
            </a:r>
            <a:r>
              <a:rPr lang="en-US" altLang="zh-TW" dirty="0" smtClean="0"/>
              <a:t> LUN </a:t>
            </a:r>
            <a:endParaRPr lang="en-US" altLang="zh-TW" dirty="0"/>
          </a:p>
        </p:txBody>
      </p:sp>
      <p:sp>
        <p:nvSpPr>
          <p:cNvPr id="6" name="圓角矩形 5"/>
          <p:cNvSpPr/>
          <p:nvPr/>
        </p:nvSpPr>
        <p:spPr>
          <a:xfrm>
            <a:off x="226157" y="1500959"/>
            <a:ext cx="4556501" cy="3260009"/>
          </a:xfrm>
          <a:prstGeom prst="roundRect">
            <a:avLst>
              <a:gd name="adj" fmla="val 1852"/>
            </a:avLst>
          </a:prstGeom>
          <a:solidFill>
            <a:schemeClr val="bg1"/>
          </a:solidFill>
          <a:ln>
            <a:solidFill>
              <a:srgbClr val="41BE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48010" y="3522182"/>
            <a:ext cx="4307429" cy="1152000"/>
          </a:xfrm>
          <a:prstGeom prst="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Shape 420"/>
          <p:cNvSpPr txBox="1"/>
          <p:nvPr/>
        </p:nvSpPr>
        <p:spPr>
          <a:xfrm>
            <a:off x="5041128" y="1142990"/>
            <a:ext cx="3474720" cy="22309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lnSpc>
                <a:spcPct val="115000"/>
              </a:lnSpc>
              <a:spcBef>
                <a:spcPts val="500"/>
              </a:spcBef>
              <a:buClr>
                <a:srgbClr val="044981"/>
              </a:buClr>
              <a:buSzPct val="100000"/>
            </a:pPr>
            <a:endParaRPr lang="zh-TW" altLang="en-US" sz="2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9" name="群組 16"/>
          <p:cNvGrpSpPr/>
          <p:nvPr/>
        </p:nvGrpSpPr>
        <p:grpSpPr>
          <a:xfrm>
            <a:off x="4949636" y="1216282"/>
            <a:ext cx="4166484" cy="1818013"/>
            <a:chOff x="4509243" y="2491596"/>
            <a:chExt cx="3927090" cy="1818013"/>
          </a:xfrm>
        </p:grpSpPr>
        <p:sp>
          <p:nvSpPr>
            <p:cNvPr id="10" name="圓角矩形 9"/>
            <p:cNvSpPr/>
            <p:nvPr/>
          </p:nvSpPr>
          <p:spPr>
            <a:xfrm>
              <a:off x="4509244" y="2776274"/>
              <a:ext cx="3687266" cy="1533335"/>
            </a:xfrm>
            <a:prstGeom prst="roundRect">
              <a:avLst>
                <a:gd name="adj" fmla="val 11233"/>
              </a:avLst>
            </a:prstGeom>
            <a:solidFill>
              <a:srgbClr val="41BEC8">
                <a:alpha val="49000"/>
              </a:srgbClr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1" name="矩形 10"/>
            <p:cNvSpPr/>
            <p:nvPr/>
          </p:nvSpPr>
          <p:spPr>
            <a:xfrm>
              <a:off x="4790798" y="3108409"/>
              <a:ext cx="3645535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1" indent="-355600">
                <a:lnSpc>
                  <a:spcPct val="150000"/>
                </a:lnSpc>
                <a:spcBef>
                  <a:spcPts val="500"/>
                </a:spcBef>
                <a:buClr>
                  <a:srgbClr val="044981"/>
                </a:buClr>
                <a:buSzPct val="100000"/>
              </a:pPr>
              <a:r>
                <a:rPr lang="en-US" sz="1600" b="1" dirty="0" smtClean="0">
                  <a:solidFill>
                    <a:srgbClr val="002060"/>
                  </a:solidFill>
                </a:rPr>
                <a:t>Easily allocate and manage space</a:t>
              </a:r>
              <a:br>
                <a:rPr lang="en-US" sz="1600" b="1" dirty="0" smtClean="0">
                  <a:solidFill>
                    <a:srgbClr val="002060"/>
                  </a:solidFill>
                </a:rPr>
              </a:br>
              <a:r>
                <a:rPr lang="en-US" sz="1600" b="1" dirty="0" smtClean="0">
                  <a:solidFill>
                    <a:srgbClr val="002060"/>
                  </a:solidFill>
                </a:rPr>
                <a:t>Support VAAI thin provisioning</a:t>
              </a:r>
              <a:br>
                <a:rPr lang="en-US" sz="1600" b="1" dirty="0" smtClean="0">
                  <a:solidFill>
                    <a:srgbClr val="002060"/>
                  </a:solidFill>
                </a:rPr>
              </a:br>
              <a:r>
                <a:rPr lang="en-US" sz="1600" b="1" dirty="0" smtClean="0">
                  <a:solidFill>
                    <a:srgbClr val="002060"/>
                  </a:solidFill>
                </a:rPr>
                <a:t>Avoid interference from volume</a:t>
              </a:r>
              <a:endParaRPr lang="zh-TW" altLang="en-US" sz="1600" b="1" dirty="0" smtClean="0">
                <a:solidFill>
                  <a:srgbClr val="002060"/>
                </a:solidFill>
                <a:sym typeface="Microsoft JhengHei"/>
              </a:endParaRPr>
            </a:p>
          </p:txBody>
        </p:sp>
        <p:sp>
          <p:nvSpPr>
            <p:cNvPr id="12" name="＞形箭號 11"/>
            <p:cNvSpPr/>
            <p:nvPr/>
          </p:nvSpPr>
          <p:spPr>
            <a:xfrm>
              <a:off x="4602214" y="3254385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＞形箭號 12"/>
            <p:cNvSpPr/>
            <p:nvPr/>
          </p:nvSpPr>
          <p:spPr>
            <a:xfrm>
              <a:off x="4602214" y="3623517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圓角矩形 13"/>
            <p:cNvSpPr/>
            <p:nvPr/>
          </p:nvSpPr>
          <p:spPr>
            <a:xfrm>
              <a:off x="4509243" y="2491596"/>
              <a:ext cx="3687266" cy="612733"/>
            </a:xfrm>
            <a:prstGeom prst="roundRect">
              <a:avLst>
                <a:gd name="adj" fmla="val 0"/>
              </a:avLst>
            </a:prstGeom>
            <a:solidFill>
              <a:srgbClr val="044981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800" b="1" dirty="0" smtClean="0"/>
                <a:t>Blocked-based </a:t>
              </a:r>
              <a:r>
                <a:rPr lang="en-US" sz="1800" b="1" dirty="0" err="1" smtClean="0"/>
                <a:t>iSCSI</a:t>
              </a:r>
              <a:r>
                <a:rPr lang="en-US" sz="1800" b="1" dirty="0" smtClean="0"/>
                <a:t> LUN</a:t>
              </a:r>
              <a:br>
                <a:rPr lang="en-US" sz="1800" b="1" dirty="0" smtClean="0"/>
              </a:br>
              <a:r>
                <a:rPr lang="en-US" sz="1800" b="1" dirty="0" smtClean="0"/>
                <a:t>Allocate space in pool </a:t>
              </a:r>
              <a:endParaRPr lang="zh-TW" altLang="en-US" sz="1800" b="1" dirty="0">
                <a:solidFill>
                  <a:schemeClr val="bg1"/>
                </a:solidFill>
              </a:endParaRPr>
            </a:p>
          </p:txBody>
        </p:sp>
        <p:sp>
          <p:nvSpPr>
            <p:cNvPr id="15" name="＞形箭號 14"/>
            <p:cNvSpPr/>
            <p:nvPr/>
          </p:nvSpPr>
          <p:spPr>
            <a:xfrm>
              <a:off x="4594719" y="4000631"/>
              <a:ext cx="196078" cy="172065"/>
            </a:xfrm>
            <a:prstGeom prst="chevron">
              <a:avLst/>
            </a:prstGeom>
            <a:solidFill>
              <a:srgbClr val="FFFFF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圓角矩形 15"/>
          <p:cNvSpPr/>
          <p:nvPr/>
        </p:nvSpPr>
        <p:spPr>
          <a:xfrm>
            <a:off x="226157" y="1213235"/>
            <a:ext cx="4572403" cy="599878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-355600" algn="ctr">
              <a:buClr>
                <a:srgbClr val="044981"/>
              </a:buClr>
              <a:buSzPct val="100000"/>
            </a:pPr>
            <a:r>
              <a:rPr lang="it-IT" sz="1800" b="1" dirty="0" smtClean="0"/>
              <a:t>File-based iSCSI LUN</a:t>
            </a:r>
            <a:br>
              <a:rPr lang="it-IT" sz="1800" b="1" dirty="0" smtClean="0"/>
            </a:br>
            <a:r>
              <a:rPr lang="it-IT" sz="1800" b="1" dirty="0" smtClean="0"/>
              <a:t>Allocate space in Volume</a:t>
            </a:r>
            <a:endParaRPr lang="zh-TW" altLang="en-US" sz="1800" b="1" dirty="0" smtClean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8010" y="1907058"/>
            <a:ext cx="4307429" cy="648000"/>
          </a:xfrm>
          <a:prstGeom prst="rect">
            <a:avLst/>
          </a:prstGeom>
          <a:solidFill>
            <a:srgbClr val="41BEC8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8" name="圓角矩形 17"/>
          <p:cNvSpPr/>
          <p:nvPr/>
        </p:nvSpPr>
        <p:spPr>
          <a:xfrm>
            <a:off x="500411" y="2019292"/>
            <a:ext cx="3956248" cy="423532"/>
          </a:xfrm>
          <a:prstGeom prst="roundRect">
            <a:avLst>
              <a:gd name="adj" fmla="val 0"/>
            </a:avLst>
          </a:prstGeom>
          <a:solidFill>
            <a:schemeClr val="accent5">
              <a:lumMod val="75000"/>
              <a:alpha val="9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Applications</a:t>
            </a:r>
            <a:endParaRPr lang="zh-TW" altLang="en-US" sz="1600" b="1" dirty="0" smtClean="0">
              <a:solidFill>
                <a:schemeClr val="bg1"/>
              </a:solidFill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48010" y="2639606"/>
            <a:ext cx="4307429" cy="720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500411" y="2732183"/>
            <a:ext cx="831386" cy="54000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Shared </a:t>
            </a:r>
            <a:br>
              <a:rPr lang="en-US" b="1" dirty="0" smtClean="0"/>
            </a:br>
            <a:r>
              <a:rPr lang="en-US" b="1" dirty="0" smtClean="0"/>
              <a:t>Folder</a:t>
            </a:r>
            <a:endParaRPr lang="en-US" dirty="0" smtClean="0"/>
          </a:p>
        </p:txBody>
      </p:sp>
      <p:sp>
        <p:nvSpPr>
          <p:cNvPr id="21" name="圓角矩形 20"/>
          <p:cNvSpPr/>
          <p:nvPr/>
        </p:nvSpPr>
        <p:spPr>
          <a:xfrm>
            <a:off x="1443649" y="2732183"/>
            <a:ext cx="1080849" cy="540000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File-Based </a:t>
            </a:r>
            <a:r>
              <a:rPr lang="en-US" b="1" dirty="0" err="1" smtClean="0"/>
              <a:t>iSCSI</a:t>
            </a:r>
            <a:r>
              <a:rPr lang="en-US" b="1" dirty="0" smtClean="0"/>
              <a:t> LUN</a:t>
            </a:r>
            <a:endParaRPr lang="en-US" dirty="0" smtClean="0"/>
          </a:p>
        </p:txBody>
      </p:sp>
      <p:grpSp>
        <p:nvGrpSpPr>
          <p:cNvPr id="22" name="群組 49"/>
          <p:cNvGrpSpPr/>
          <p:nvPr/>
        </p:nvGrpSpPr>
        <p:grpSpPr>
          <a:xfrm>
            <a:off x="484506" y="3628295"/>
            <a:ext cx="4051666" cy="939775"/>
            <a:chOff x="583945" y="3786438"/>
            <a:chExt cx="4051666" cy="939775"/>
          </a:xfrm>
        </p:grpSpPr>
        <p:sp>
          <p:nvSpPr>
            <p:cNvPr id="23" name="圓角矩形 22"/>
            <p:cNvSpPr/>
            <p:nvPr/>
          </p:nvSpPr>
          <p:spPr>
            <a:xfrm>
              <a:off x="583945" y="3786438"/>
              <a:ext cx="2055887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latin typeface="微軟正黑體" pitchFamily="34" charset="-120"/>
                  <a:ea typeface="微軟正黑體" pitchFamily="34" charset="-120"/>
                </a:rPr>
                <a:t>Volume</a:t>
              </a:r>
              <a:endPara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4" name="圓角矩形 23"/>
            <p:cNvSpPr/>
            <p:nvPr/>
          </p:nvSpPr>
          <p:spPr>
            <a:xfrm>
              <a:off x="2743202" y="3786438"/>
              <a:ext cx="1880101" cy="432000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indent="-88900" algn="ctr">
                <a:buClr>
                  <a:schemeClr val="lt1"/>
                </a:buClr>
                <a:buSzPct val="100000"/>
              </a:pPr>
              <a:r>
                <a:rPr lang="en-US" b="1" dirty="0" smtClean="0">
                  <a:ea typeface="Arial"/>
                  <a:cs typeface="Arial"/>
                </a:rPr>
                <a:t>Block-based</a:t>
              </a:r>
            </a:p>
            <a:p>
              <a:pPr lvl="0" indent="-88900" algn="ctr">
                <a:buClr>
                  <a:schemeClr val="lt1"/>
                </a:buClr>
                <a:buSzPct val="100000"/>
              </a:pPr>
              <a:r>
                <a:rPr lang="en-US" b="1" dirty="0" err="1" smtClean="0">
                  <a:ea typeface="Arial"/>
                  <a:cs typeface="Arial"/>
                </a:rPr>
                <a:t>iSCSI</a:t>
              </a:r>
              <a:r>
                <a:rPr lang="en-US" b="1" dirty="0" smtClean="0">
                  <a:ea typeface="Arial"/>
                  <a:cs typeface="Arial"/>
                </a:rPr>
                <a:t>  LUN</a:t>
              </a:r>
              <a:endParaRPr lang="en-US" b="1" dirty="0">
                <a:ea typeface="Arial"/>
                <a:cs typeface="Arial"/>
              </a:endParaRPr>
            </a:p>
          </p:txBody>
        </p:sp>
        <p:sp>
          <p:nvSpPr>
            <p:cNvPr id="25" name="圓角矩形 24"/>
            <p:cNvSpPr/>
            <p:nvPr/>
          </p:nvSpPr>
          <p:spPr>
            <a:xfrm>
              <a:off x="583947" y="4302681"/>
              <a:ext cx="4051664" cy="423532"/>
            </a:xfrm>
            <a:prstGeom prst="roundRect">
              <a:avLst>
                <a:gd name="adj" fmla="val 0"/>
              </a:avLst>
            </a:prstGeom>
            <a:solidFill>
              <a:srgbClr val="0070C0"/>
            </a:solidFill>
            <a:ln w="1270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/>
                <a:t>Storage Pool</a:t>
              </a:r>
              <a:endParaRPr lang="en-US" dirty="0" smtClean="0"/>
            </a:p>
          </p:txBody>
        </p:sp>
      </p:grpSp>
      <p:cxnSp>
        <p:nvCxnSpPr>
          <p:cNvPr id="26" name="直線單箭頭接點 25"/>
          <p:cNvCxnSpPr/>
          <p:nvPr/>
        </p:nvCxnSpPr>
        <p:spPr>
          <a:xfrm rot="5400000">
            <a:off x="2069047" y="3452840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/>
          <p:cNvCxnSpPr/>
          <p:nvPr/>
        </p:nvCxnSpPr>
        <p:spPr>
          <a:xfrm rot="5400000">
            <a:off x="418990" y="3496556"/>
            <a:ext cx="445572" cy="1588"/>
          </a:xfrm>
          <a:prstGeom prst="straightConnector1">
            <a:avLst/>
          </a:prstGeom>
          <a:ln w="28575">
            <a:solidFill>
              <a:srgbClr val="5A2700"/>
            </a:solidFill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/>
          <p:nvPr/>
        </p:nvCxnSpPr>
        <p:spPr>
          <a:xfrm rot="5400000">
            <a:off x="2779529" y="3038905"/>
            <a:ext cx="1177192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單箭頭接點 28"/>
          <p:cNvCxnSpPr/>
          <p:nvPr/>
        </p:nvCxnSpPr>
        <p:spPr>
          <a:xfrm rot="5400000">
            <a:off x="1874003" y="2602711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單箭頭接點 29"/>
          <p:cNvCxnSpPr/>
          <p:nvPr/>
        </p:nvCxnSpPr>
        <p:spPr>
          <a:xfrm rot="5400000">
            <a:off x="717836" y="2602711"/>
            <a:ext cx="319774" cy="1588"/>
          </a:xfrm>
          <a:prstGeom prst="straightConnector1">
            <a:avLst/>
          </a:prstGeom>
          <a:ln w="38100">
            <a:solidFill>
              <a:schemeClr val="accent5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圓角矩形 30"/>
          <p:cNvSpPr/>
          <p:nvPr/>
        </p:nvSpPr>
        <p:spPr>
          <a:xfrm>
            <a:off x="3000364" y="2865017"/>
            <a:ext cx="678865" cy="338555"/>
          </a:xfrm>
          <a:prstGeom prst="roundRect">
            <a:avLst/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 31"/>
          <p:cNvSpPr/>
          <p:nvPr/>
        </p:nvSpPr>
        <p:spPr>
          <a:xfrm>
            <a:off x="3000364" y="2857502"/>
            <a:ext cx="86160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Clear</a:t>
            </a:r>
            <a:endParaRPr lang="zh-TW" altLang="en-US" sz="1600" b="1" dirty="0">
              <a:solidFill>
                <a:srgbClr val="FF0000"/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3" name="圓角矩形 32"/>
          <p:cNvSpPr/>
          <p:nvPr/>
        </p:nvSpPr>
        <p:spPr>
          <a:xfrm>
            <a:off x="736081" y="3323388"/>
            <a:ext cx="1463038" cy="250000"/>
          </a:xfrm>
          <a:prstGeom prst="roundRect">
            <a:avLst/>
          </a:prstGeom>
          <a:solidFill>
            <a:schemeClr val="bg1">
              <a:alpha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743395" y="3281912"/>
            <a:ext cx="14630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interference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Shape 1151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2" name="Shape 1152"/>
          <p:cNvSpPr txBox="1"/>
          <p:nvPr/>
        </p:nvSpPr>
        <p:spPr>
          <a:xfrm>
            <a:off x="72000" y="1184045"/>
            <a:ext cx="82977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400"/>
              </a:spcBef>
              <a:buNone/>
            </a:pPr>
            <a:endParaRPr lang="en-US" sz="2000" dirty="0"/>
          </a:p>
        </p:txBody>
      </p:sp>
      <p:sp>
        <p:nvSpPr>
          <p:cNvPr id="1153" name="Shape 1153"/>
          <p:cNvSpPr txBox="1"/>
          <p:nvPr/>
        </p:nvSpPr>
        <p:spPr>
          <a:xfrm>
            <a:off x="72008" y="4917082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142845" y="1143000"/>
            <a:ext cx="3500462" cy="2143130"/>
          </a:xfrm>
        </p:spPr>
        <p:txBody>
          <a:bodyPr/>
          <a:lstStyle/>
          <a:p>
            <a:r>
              <a:rPr lang="en-US" altLang="zh-TW" dirty="0" smtClean="0"/>
              <a:t>Uses VJBOD to </a:t>
            </a:r>
            <a:br>
              <a:rPr lang="en-US" altLang="zh-TW" dirty="0" smtClean="0"/>
            </a:br>
            <a:r>
              <a:rPr lang="en-US" altLang="zh-TW" dirty="0" smtClean="0"/>
              <a:t>mount a LUN as local disk</a:t>
            </a:r>
          </a:p>
          <a:p>
            <a:r>
              <a:rPr lang="en-US" altLang="zh-TW" dirty="0" smtClean="0"/>
              <a:t>Create Storage Pool, </a:t>
            </a:r>
            <a:br>
              <a:rPr lang="en-US" altLang="zh-TW" dirty="0" smtClean="0"/>
            </a:br>
            <a:r>
              <a:rPr lang="en-US" altLang="zh-TW" dirty="0" smtClean="0"/>
              <a:t>take snapshots, use the media </a:t>
            </a:r>
            <a:br>
              <a:rPr lang="en-US" altLang="zh-TW" dirty="0" smtClean="0"/>
            </a:br>
            <a:r>
              <a:rPr lang="en-US" altLang="zh-TW" dirty="0" smtClean="0"/>
              <a:t>library, </a:t>
            </a:r>
            <a:r>
              <a:rPr lang="en-US" altLang="zh-TW" dirty="0" err="1" smtClean="0"/>
              <a:t>Qsirch</a:t>
            </a:r>
            <a:r>
              <a:rPr lang="en-US" altLang="zh-TW" dirty="0" smtClean="0"/>
              <a:t> indexing </a:t>
            </a:r>
          </a:p>
          <a:p>
            <a:r>
              <a:rPr lang="en-US" altLang="zh-TW" dirty="0" smtClean="0"/>
              <a:t>Fully utilize storage</a:t>
            </a:r>
            <a:br>
              <a:rPr lang="en-US" altLang="zh-TW" dirty="0" smtClean="0"/>
            </a:br>
            <a:r>
              <a:rPr lang="en-US" altLang="zh-TW" dirty="0" smtClean="0"/>
              <a:t>space on NAS</a:t>
            </a:r>
          </a:p>
          <a:p>
            <a:endParaRPr lang="zh-TW" altLang="en-US" dirty="0"/>
          </a:p>
        </p:txBody>
      </p:sp>
      <p:sp>
        <p:nvSpPr>
          <p:cNvPr id="1154" name="Shape 11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/>
              <a:t>Replace JBOD with </a:t>
            </a:r>
            <a:r>
              <a:rPr lang="en-US" dirty="0" err="1"/>
              <a:t>iSCSI</a:t>
            </a:r>
            <a:r>
              <a:rPr lang="en-US" dirty="0"/>
              <a:t> VJBOD </a:t>
            </a:r>
          </a:p>
        </p:txBody>
      </p:sp>
      <p:grpSp>
        <p:nvGrpSpPr>
          <p:cNvPr id="10" name="群組 9"/>
          <p:cNvGrpSpPr/>
          <p:nvPr/>
        </p:nvGrpSpPr>
        <p:grpSpPr>
          <a:xfrm>
            <a:off x="3714744" y="1285866"/>
            <a:ext cx="5042360" cy="2895824"/>
            <a:chOff x="3810240" y="1500438"/>
            <a:chExt cx="5042360" cy="2895824"/>
          </a:xfrm>
        </p:grpSpPr>
        <p:sp>
          <p:nvSpPr>
            <p:cNvPr id="11" name="Shape 475"/>
            <p:cNvSpPr txBox="1"/>
            <p:nvPr/>
          </p:nvSpPr>
          <p:spPr>
            <a:xfrm>
              <a:off x="4432730" y="1784058"/>
              <a:ext cx="982147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200" dirty="0" smtClean="0"/>
                <a:t>Container Station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2" name="Shape 475"/>
            <p:cNvSpPr txBox="1"/>
            <p:nvPr/>
          </p:nvSpPr>
          <p:spPr>
            <a:xfrm>
              <a:off x="5332257" y="2274331"/>
              <a:ext cx="890988" cy="34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x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10G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SFP+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3" name="Shape 475"/>
            <p:cNvSpPr txBox="1"/>
            <p:nvPr/>
          </p:nvSpPr>
          <p:spPr>
            <a:xfrm>
              <a:off x="3810240" y="3125662"/>
              <a:ext cx="1377829" cy="3925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TS-831X</a:t>
              </a:r>
              <a:endParaRPr lang="zh-TW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4" name="Shape 475"/>
            <p:cNvSpPr txBox="1"/>
            <p:nvPr/>
          </p:nvSpPr>
          <p:spPr>
            <a:xfrm>
              <a:off x="4806086" y="3755426"/>
              <a:ext cx="1682496" cy="5224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/>
              <a:r>
                <a:rPr lang="en-US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Ethernet,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zh-TW" altLang="zh-TW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f</a:t>
              </a:r>
              <a:r>
                <a:rPr lang="en-US" altLang="zh-TW" sz="12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lexible</a:t>
              </a:r>
              <a:r>
                <a:rPr lang="zh-TW" altLang="en-US" sz="12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2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conncetion</a:t>
              </a:r>
              <a:endParaRPr lang="zh-TW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5" name="Shape 475"/>
            <p:cNvSpPr txBox="1"/>
            <p:nvPr/>
          </p:nvSpPr>
          <p:spPr>
            <a:xfrm>
              <a:off x="7609710" y="4128418"/>
              <a:ext cx="1242889" cy="267844"/>
            </a:xfrm>
            <a:prstGeom prst="rect">
              <a:avLst/>
            </a:prstGeom>
            <a:solidFill>
              <a:srgbClr val="3B7AE7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Virtual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Pool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2</a:t>
              </a:r>
              <a:endParaRPr lang="zh-TW" altLang="en-US" sz="11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16" name="Shape 475"/>
            <p:cNvSpPr txBox="1"/>
            <p:nvPr/>
          </p:nvSpPr>
          <p:spPr>
            <a:xfrm>
              <a:off x="7648098" y="2078672"/>
              <a:ext cx="1092563" cy="25773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zh-TW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i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SCSI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LUN</a:t>
              </a:r>
              <a:endParaRPr lang="zh-TW" sz="11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pic>
          <p:nvPicPr>
            <p:cNvPr id="17" name="Shape 467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753765" y="2502255"/>
              <a:ext cx="955150" cy="6936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Shape 475"/>
            <p:cNvSpPr txBox="1"/>
            <p:nvPr/>
          </p:nvSpPr>
          <p:spPr>
            <a:xfrm>
              <a:off x="7609710" y="3203182"/>
              <a:ext cx="1242890" cy="257734"/>
            </a:xfrm>
            <a:prstGeom prst="rect">
              <a:avLst/>
            </a:prstGeom>
            <a:solidFill>
              <a:srgbClr val="8C55D1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/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Virtual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Pool</a:t>
              </a:r>
              <a:r>
                <a:rPr lang="zh-TW" altLang="en-US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 </a:t>
              </a:r>
              <a:r>
                <a:rPr lang="en-US" altLang="zh-TW" sz="11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1</a:t>
              </a:r>
              <a:endParaRPr lang="zh-TW" altLang="en-US" sz="11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pic>
          <p:nvPicPr>
            <p:cNvPr id="19" name="Shape 467"/>
            <p:cNvPicPr preferRelativeResize="0"/>
            <p:nvPr/>
          </p:nvPicPr>
          <p:blipFill>
            <a:blip r:embed="rId4"/>
            <a:srcRect r="36396"/>
            <a:stretch>
              <a:fillRect/>
            </a:stretch>
          </p:blipFill>
          <p:spPr>
            <a:xfrm>
              <a:off x="7818480" y="3553395"/>
              <a:ext cx="607510" cy="59696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Picture 8"/>
            <p:cNvPicPr>
              <a:picLocks noChangeAspect="1"/>
            </p:cNvPicPr>
            <p:nvPr/>
          </p:nvPicPr>
          <p:blipFill rotWithShape="1">
            <a:blip r:embed="rId5">
              <a:extLst/>
            </a:blip>
            <a:srcRect l="9169" t="5367" r="9013" b="4819"/>
            <a:stretch/>
          </p:blipFill>
          <p:spPr>
            <a:xfrm>
              <a:off x="7702905" y="1500438"/>
              <a:ext cx="936104" cy="578234"/>
            </a:xfrm>
            <a:prstGeom prst="rect">
              <a:avLst/>
            </a:prstGeom>
          </p:spPr>
        </p:pic>
        <p:pic>
          <p:nvPicPr>
            <p:cNvPr id="21" name="Picture 2" descr="\\Marketing\Marketing\MarketingMaterials\DM\NAS\Software_Section_brochure\QNAP product icon_20170816-assets\Container_station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934976" y="1671530"/>
              <a:ext cx="494148" cy="494922"/>
            </a:xfrm>
            <a:prstGeom prst="rect">
              <a:avLst/>
            </a:prstGeom>
            <a:noFill/>
          </p:spPr>
        </p:pic>
        <p:cxnSp>
          <p:nvCxnSpPr>
            <p:cNvPr id="22" name="Shape 482"/>
            <p:cNvCxnSpPr/>
            <p:nvPr/>
          </p:nvCxnSpPr>
          <p:spPr>
            <a:xfrm>
              <a:off x="5216977" y="2984602"/>
              <a:ext cx="2322085" cy="1282596"/>
            </a:xfrm>
            <a:prstGeom prst="bentConnector3">
              <a:avLst>
                <a:gd name="adj1" fmla="val 50000"/>
              </a:avLst>
            </a:prstGeom>
            <a:noFill/>
            <a:ln w="38100" cap="flat" cmpd="sng">
              <a:solidFill>
                <a:srgbClr val="00B0F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3" name="Shape 482"/>
            <p:cNvCxnSpPr/>
            <p:nvPr/>
          </p:nvCxnSpPr>
          <p:spPr>
            <a:xfrm flipV="1">
              <a:off x="5216977" y="1870020"/>
              <a:ext cx="2471298" cy="853633"/>
            </a:xfrm>
            <a:prstGeom prst="bentConnector3">
              <a:avLst>
                <a:gd name="adj1" fmla="val 45560"/>
              </a:avLst>
            </a:prstGeom>
            <a:noFill/>
            <a:ln w="38100" cap="flat" cmpd="sng">
              <a:solidFill>
                <a:schemeClr val="accent5">
                  <a:lumMod val="75000"/>
                </a:schemeClr>
              </a:solidFill>
              <a:prstDash val="sysDash"/>
              <a:round/>
              <a:headEnd type="none" w="lg" len="lg"/>
              <a:tailEnd type="none" w="lg" len="lg"/>
            </a:ln>
          </p:spPr>
        </p:cxnSp>
        <p:cxnSp>
          <p:nvCxnSpPr>
            <p:cNvPr id="24" name="Shape 482"/>
            <p:cNvCxnSpPr/>
            <p:nvPr/>
          </p:nvCxnSpPr>
          <p:spPr>
            <a:xfrm flipV="1">
              <a:off x="5216977" y="2841746"/>
              <a:ext cx="2536788" cy="4820"/>
            </a:xfrm>
            <a:prstGeom prst="straightConnector1">
              <a:avLst/>
            </a:prstGeom>
            <a:noFill/>
            <a:ln w="38100" cap="flat" cmpd="sng">
              <a:solidFill>
                <a:srgbClr val="7030A0"/>
              </a:solidFill>
              <a:prstDash val="sysDash"/>
              <a:round/>
              <a:headEnd type="none" w="lg" len="lg"/>
              <a:tailEnd type="none" w="lg" len="lg"/>
            </a:ln>
          </p:spPr>
        </p:cxnSp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7"/>
            <a:stretch>
              <a:fillRect/>
            </a:stretch>
          </p:blipFill>
          <p:spPr bwMode="auto">
            <a:xfrm>
              <a:off x="3810240" y="2251922"/>
              <a:ext cx="1522016" cy="95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Picture 1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693285" y="3195867"/>
              <a:ext cx="526306" cy="535383"/>
            </a:xfrm>
            <a:prstGeom prst="rect">
              <a:avLst/>
            </a:prstGeom>
            <a:solidFill>
              <a:srgbClr val="FFFFFF"/>
            </a:solidFill>
          </p:spPr>
        </p:pic>
        <p:sp>
          <p:nvSpPr>
            <p:cNvPr id="27" name="圓角矩形 26"/>
            <p:cNvSpPr/>
            <p:nvPr/>
          </p:nvSpPr>
          <p:spPr>
            <a:xfrm>
              <a:off x="4923804" y="3553394"/>
              <a:ext cx="593465" cy="177855"/>
            </a:xfrm>
            <a:prstGeom prst="roundRect">
              <a:avLst>
                <a:gd name="adj" fmla="val 50000"/>
              </a:avLst>
            </a:prstGeom>
            <a:solidFill>
              <a:srgbClr val="41BEC8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800" dirty="0" smtClean="0"/>
                <a:t>RAID</a:t>
              </a:r>
              <a:endParaRPr kumimoji="1" lang="zh-TW" altLang="en-US" sz="800" dirty="0"/>
            </a:p>
          </p:txBody>
        </p:sp>
        <p:pic>
          <p:nvPicPr>
            <p:cNvPr id="28" name="圖片 27" descr="分享器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5825806" y="2621815"/>
              <a:ext cx="1146008" cy="45222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Shape 1164"/>
          <p:cNvSpPr/>
          <p:nvPr/>
        </p:nvSpPr>
        <p:spPr>
          <a:xfrm>
            <a:off x="1" y="0"/>
            <a:ext cx="9144000" cy="342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5" name="Shape 1165"/>
          <p:cNvSpPr txBox="1"/>
          <p:nvPr/>
        </p:nvSpPr>
        <p:spPr>
          <a:xfrm>
            <a:off x="142925" y="1177200"/>
            <a:ext cx="8886000" cy="2130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50" rIns="68550" bIns="34250" anchor="t" anchorCtr="0">
            <a:noAutofit/>
          </a:bodyPr>
          <a:lstStyle/>
          <a:p>
            <a:pPr marR="0" lvl="0" algn="l" rtl="0">
              <a:spcBef>
                <a:spcPts val="360"/>
              </a:spcBef>
              <a:buNone/>
            </a:pPr>
            <a:endParaRPr sz="1800" b="1" i="0" u="none" strike="noStrike" cap="none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6" name="Shape 1166"/>
          <p:cNvSpPr txBox="1"/>
          <p:nvPr/>
        </p:nvSpPr>
        <p:spPr>
          <a:xfrm>
            <a:off x="214282" y="4143386"/>
            <a:ext cx="5076000" cy="246900"/>
          </a:xfrm>
          <a:prstGeom prst="rect">
            <a:avLst/>
          </a:prstGeom>
          <a:noFill/>
          <a:ln>
            <a:noFill/>
          </a:ln>
        </p:spPr>
        <p:txBody>
          <a:bodyPr wrap="square" lIns="68550" tIns="34275" rIns="68550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142845" y="1143000"/>
            <a:ext cx="3143272" cy="2928948"/>
          </a:xfrm>
        </p:spPr>
        <p:txBody>
          <a:bodyPr/>
          <a:lstStyle/>
          <a:p>
            <a:r>
              <a:rPr lang="en-US" altLang="zh-TW" dirty="0" smtClean="0"/>
              <a:t>An 8-bay NAS and 4 units of UX-800P can create a storage space of maximum </a:t>
            </a:r>
            <a:r>
              <a:rPr lang="en-US" altLang="zh-TW" b="1" dirty="0" smtClean="0">
                <a:solidFill>
                  <a:srgbClr val="FF7D11"/>
                </a:solidFill>
              </a:rPr>
              <a:t>300TB* </a:t>
            </a:r>
            <a:r>
              <a:rPr lang="en-US" altLang="zh-TW" dirty="0" smtClean="0"/>
              <a:t>(8TB per disk).</a:t>
            </a:r>
          </a:p>
          <a:p>
            <a:r>
              <a:rPr lang="en-US" altLang="zh-TW" dirty="0" smtClean="0"/>
              <a:t>Add Virtual JBOD: </a:t>
            </a:r>
          </a:p>
          <a:p>
            <a:r>
              <a:rPr lang="en-US" altLang="zh-TW" dirty="0" smtClean="0"/>
              <a:t>Over </a:t>
            </a:r>
            <a:r>
              <a:rPr lang="en-US" altLang="zh-TW" b="1" dirty="0" smtClean="0">
                <a:solidFill>
                  <a:srgbClr val="FF7D11"/>
                </a:solidFill>
              </a:rPr>
              <a:t>1 PB total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raw storage space</a:t>
            </a:r>
          </a:p>
          <a:p>
            <a:endParaRPr lang="zh-TW" altLang="en-US" dirty="0"/>
          </a:p>
        </p:txBody>
      </p:sp>
      <p:sp>
        <p:nvSpPr>
          <p:cNvPr id="1167" name="Shape 11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dirty="0"/>
              <a:t>Combine JBOD </a:t>
            </a:r>
            <a:r>
              <a:rPr lang="en-US" dirty="0" smtClean="0"/>
              <a:t>with </a:t>
            </a:r>
            <a:r>
              <a:rPr lang="en-US" dirty="0"/>
              <a:t>VJBOD for Highest Capacity</a:t>
            </a:r>
          </a:p>
        </p:txBody>
      </p:sp>
      <p:sp>
        <p:nvSpPr>
          <p:cNvPr id="8" name="圓角矩形 7"/>
          <p:cNvSpPr/>
          <p:nvPr/>
        </p:nvSpPr>
        <p:spPr>
          <a:xfrm>
            <a:off x="3711511" y="1696376"/>
            <a:ext cx="1852458" cy="461665"/>
          </a:xfrm>
          <a:prstGeom prst="roundRect">
            <a:avLst/>
          </a:prstGeom>
          <a:solidFill>
            <a:srgbClr val="FF66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3680421" y="1673395"/>
            <a:ext cx="17785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T</a:t>
            </a:r>
            <a:r>
              <a:rPr lang="zh-TW" altLang="zh-TW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otal</a:t>
            </a:r>
            <a:r>
              <a:rPr lang="zh-TW" altLang="en-US" sz="18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&gt;</a:t>
            </a:r>
            <a:r>
              <a:rPr lang="zh-TW" altLang="en-US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 </a:t>
            </a:r>
            <a:r>
              <a:rPr lang="zh-TW" altLang="zh-TW" sz="2400" b="1" dirty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PB </a:t>
            </a:r>
            <a:r>
              <a:rPr lang="zh-TW" altLang="zh-TW" sz="2400" b="1" dirty="0" smtClean="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endParaRPr lang="zh-TW" altLang="en-US" sz="2400" dirty="0">
              <a:solidFill>
                <a:srgbClr val="FFFFFF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061233" y="3347864"/>
            <a:ext cx="131113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8T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B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x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8=64TB</a:t>
            </a:r>
            <a:r>
              <a:rPr lang="zh-TW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372367" y="2319654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rgbClr val="660066"/>
                </a:solidFill>
              </a:rPr>
              <a:t>USB</a:t>
            </a:r>
            <a:r>
              <a:rPr lang="zh-TW" altLang="en-US" sz="1050" dirty="0" smtClean="0">
                <a:solidFill>
                  <a:srgbClr val="660066"/>
                </a:solidFill>
              </a:rPr>
              <a:t> </a:t>
            </a:r>
            <a:r>
              <a:rPr lang="en-US" altLang="zh-TW" sz="1050" dirty="0" smtClean="0">
                <a:solidFill>
                  <a:srgbClr val="660066"/>
                </a:solidFill>
              </a:rPr>
              <a:t>3.0</a:t>
            </a:r>
            <a:endParaRPr lang="zh-TW" altLang="en-US" sz="1050" dirty="0">
              <a:solidFill>
                <a:srgbClr val="660066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786578" y="2498999"/>
            <a:ext cx="1931652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JBOD</a:t>
            </a:r>
            <a:r>
              <a:rPr lang="zh-TW" altLang="en-US" sz="105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6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384TB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914952" y="3506356"/>
            <a:ext cx="1803278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8TB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12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x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8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zh-TW" altLang="en-US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05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768TB</a:t>
            </a:r>
            <a:endParaRPr lang="zh-TW" altLang="en-US" sz="105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90025" y="2919294"/>
            <a:ext cx="80001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50" dirty="0" err="1" smtClean="0">
                <a:solidFill>
                  <a:schemeClr val="accent1">
                    <a:lumMod val="50000"/>
                  </a:schemeClr>
                </a:solidFill>
              </a:rPr>
              <a:t>iSCSI</a:t>
            </a:r>
            <a:endParaRPr lang="zh-TW" altLang="en-US" sz="105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5" name="Shape 482"/>
          <p:cNvCxnSpPr/>
          <p:nvPr/>
        </p:nvCxnSpPr>
        <p:spPr>
          <a:xfrm>
            <a:off x="5372367" y="2747394"/>
            <a:ext cx="1542585" cy="657273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chemeClr val="accent1">
                <a:lumMod val="50000"/>
              </a:schemeClr>
            </a:solidFill>
            <a:prstDash val="sysDash"/>
            <a:round/>
            <a:headEnd type="none" w="lg" len="lg"/>
            <a:tailEnd type="none" w="lg" len="lg"/>
          </a:ln>
        </p:spPr>
      </p:cxnSp>
      <p:cxnSp>
        <p:nvCxnSpPr>
          <p:cNvPr id="16" name="Shape 482"/>
          <p:cNvCxnSpPr/>
          <p:nvPr/>
        </p:nvCxnSpPr>
        <p:spPr>
          <a:xfrm flipV="1">
            <a:off x="5338112" y="2158041"/>
            <a:ext cx="1576840" cy="507500"/>
          </a:xfrm>
          <a:prstGeom prst="bentConnector3">
            <a:avLst>
              <a:gd name="adj1" fmla="val 50000"/>
            </a:avLst>
          </a:prstGeom>
          <a:noFill/>
          <a:ln w="38100" cap="flat" cmpd="sng">
            <a:solidFill>
              <a:srgbClr val="8C55D1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7" name="Shape 5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563969" y="2513469"/>
            <a:ext cx="1026812" cy="46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4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94735" y="2244899"/>
            <a:ext cx="1477397" cy="1072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377" descr="QJBOD Express_2.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786578" y="1500180"/>
            <a:ext cx="1714512" cy="1047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377" descr="QJBOD Express_2.png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6640075" y="2953770"/>
            <a:ext cx="2042712" cy="62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版面配置區 6" descr="Hybrid Backup.png"/>
          <p:cNvPicPr>
            <a:picLocks noChangeAspect="1"/>
          </p:cNvPicPr>
          <p:nvPr/>
        </p:nvPicPr>
        <p:blipFill>
          <a:blip r:embed="rId3"/>
          <a:srcRect l="7256" r="7256"/>
          <a:stretch>
            <a:fillRect/>
          </a:stretch>
        </p:blipFill>
        <p:spPr>
          <a:xfrm>
            <a:off x="2403600" y="-45600"/>
            <a:ext cx="6769800" cy="5280300"/>
          </a:xfrm>
          <a:prstGeom prst="rect">
            <a:avLst/>
          </a:prstGeom>
        </p:spPr>
      </p:pic>
      <p:sp>
        <p:nvSpPr>
          <p:cNvPr id="5" name="Shape 803"/>
          <p:cNvSpPr/>
          <p:nvPr/>
        </p:nvSpPr>
        <p:spPr>
          <a:xfrm>
            <a:off x="2403600" y="2000246"/>
            <a:ext cx="7097622" cy="178595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2" name="Shape 1172"/>
          <p:cNvSpPr txBox="1">
            <a:spLocks noGrp="1"/>
          </p:cNvSpPr>
          <p:nvPr>
            <p:ph type="title"/>
          </p:nvPr>
        </p:nvSpPr>
        <p:spPr>
          <a:xfrm>
            <a:off x="2428860" y="2357330"/>
            <a:ext cx="6858048" cy="928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QNAP </a:t>
            </a:r>
            <a:r>
              <a:rPr lang="en-US" sz="3600" b="1" i="0" u="none" strike="noStrike" cap="none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Hybrid 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Backup Sync</a:t>
            </a:r>
            <a: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4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Solid Backup Solutions for Data Security and Recovery</a:t>
            </a:r>
            <a:endParaRPr lang="en-US" sz="20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3" name="Shape 1173"/>
          <p:cNvSpPr txBox="1"/>
          <p:nvPr/>
        </p:nvSpPr>
        <p:spPr>
          <a:xfrm>
            <a:off x="2428860" y="3286130"/>
            <a:ext cx="5500726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1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Arial"/>
              <a:buNone/>
            </a:pPr>
            <a:r>
              <a:rPr lang="en-US" sz="1600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To realize 10GbE high performance backup 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8" name="Shape 1178" descr="P2-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430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9" name="Shape 1179" descr="P2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1538" y="2357436"/>
            <a:ext cx="2056617" cy="204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0" name="Shape 1180" descr="P2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9322" y="2357437"/>
            <a:ext cx="2056617" cy="2049672"/>
          </a:xfrm>
          <a:prstGeom prst="rect">
            <a:avLst/>
          </a:prstGeom>
          <a:noFill/>
          <a:ln>
            <a:noFill/>
          </a:ln>
        </p:spPr>
      </p:pic>
      <p:sp>
        <p:nvSpPr>
          <p:cNvPr id="1181" name="Shape 118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dirty="0" smtClean="0"/>
              <a:t>A Solid Data Protection Solution in one App</a:t>
            </a:r>
            <a:endParaRPr lang="en-US" dirty="0"/>
          </a:p>
        </p:txBody>
      </p:sp>
      <p:pic>
        <p:nvPicPr>
          <p:cNvPr id="1183" name="Shape 1183" descr="Hybrid Bakcup Syn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85984" y="1285866"/>
            <a:ext cx="855885" cy="855885"/>
          </a:xfrm>
          <a:prstGeom prst="rect">
            <a:avLst/>
          </a:prstGeom>
          <a:noFill/>
          <a:ln>
            <a:noFill/>
          </a:ln>
        </p:spPr>
      </p:pic>
      <p:sp>
        <p:nvSpPr>
          <p:cNvPr id="1184" name="Shape 1184"/>
          <p:cNvSpPr txBox="1"/>
          <p:nvPr/>
        </p:nvSpPr>
        <p:spPr>
          <a:xfrm>
            <a:off x="1071538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185" name="Shape 1185"/>
          <p:cNvSpPr txBox="1"/>
          <p:nvPr/>
        </p:nvSpPr>
        <p:spPr>
          <a:xfrm>
            <a:off x="3500430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Restore</a:t>
            </a:r>
          </a:p>
        </p:txBody>
      </p:sp>
      <p:sp>
        <p:nvSpPr>
          <p:cNvPr id="1186" name="Shape 1186"/>
          <p:cNvSpPr txBox="1"/>
          <p:nvPr/>
        </p:nvSpPr>
        <p:spPr>
          <a:xfrm>
            <a:off x="5929322" y="2428874"/>
            <a:ext cx="2071800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Sync</a:t>
            </a:r>
          </a:p>
        </p:txBody>
      </p:sp>
      <p:sp>
        <p:nvSpPr>
          <p:cNvPr id="11" name="矩形 10"/>
          <p:cNvSpPr/>
          <p:nvPr/>
        </p:nvSpPr>
        <p:spPr>
          <a:xfrm>
            <a:off x="3143240" y="1428742"/>
            <a:ext cx="38154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lvl="0" indent="-209550">
              <a:buClr>
                <a:srgbClr val="0E7988"/>
              </a:buClr>
              <a:buSzPct val="25000"/>
            </a:pPr>
            <a:r>
              <a:rPr lang="en-US" sz="2800" b="1" dirty="0" smtClean="0">
                <a:solidFill>
                  <a:srgbClr val="0070C0"/>
                </a:solidFill>
              </a:rPr>
              <a:t>Hybrid Backup Sync</a:t>
            </a:r>
            <a:endParaRPr lang="en-US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Shape 11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Backup – Hybrid Cloud Perfectly Integrated</a:t>
            </a:r>
          </a:p>
        </p:txBody>
      </p:sp>
      <p:pic>
        <p:nvPicPr>
          <p:cNvPr id="1192" name="Shape 1192" descr="P3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1801" y="1285866"/>
            <a:ext cx="3354048" cy="335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193" name="Shape 1193"/>
          <p:cNvSpPr txBox="1"/>
          <p:nvPr/>
        </p:nvSpPr>
        <p:spPr>
          <a:xfrm>
            <a:off x="3071801" y="2272727"/>
            <a:ext cx="1714513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  <p:sp>
        <p:nvSpPr>
          <p:cNvPr id="1194" name="Shape 1194"/>
          <p:cNvSpPr txBox="1"/>
          <p:nvPr/>
        </p:nvSpPr>
        <p:spPr>
          <a:xfrm>
            <a:off x="4786313" y="2272727"/>
            <a:ext cx="1571637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195" name="Shape 1195"/>
          <p:cNvSpPr txBox="1"/>
          <p:nvPr/>
        </p:nvSpPr>
        <p:spPr>
          <a:xfrm>
            <a:off x="3714743" y="3643320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  <p:grpSp>
        <p:nvGrpSpPr>
          <p:cNvPr id="1196" name="Shape 1196"/>
          <p:cNvGrpSpPr/>
          <p:nvPr/>
        </p:nvGrpSpPr>
        <p:grpSpPr>
          <a:xfrm>
            <a:off x="357150" y="2191950"/>
            <a:ext cx="1606543" cy="786201"/>
            <a:chOff x="251519" y="2499741"/>
            <a:chExt cx="1944025" cy="951357"/>
          </a:xfrm>
        </p:grpSpPr>
        <p:pic>
          <p:nvPicPr>
            <p:cNvPr id="1197" name="Shape 119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95536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8" name="Shape 119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99591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9" name="Shape 119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763688" y="3003798"/>
              <a:ext cx="431856" cy="431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0" name="Shape 1200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1331640" y="2499741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1" name="Shape 120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755575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2" name="Shape 120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251519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3" name="Shape 1203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1259632" y="3003798"/>
              <a:ext cx="447300" cy="4473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204" name="Shape 1204" descr="P3-2-3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928793" y="1691951"/>
            <a:ext cx="1078962" cy="127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5" name="Shape 1205" descr="P3-2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509633" y="4000510"/>
            <a:ext cx="1776483" cy="752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6" name="Shape 1206" descr="P3-2-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72263" y="2201822"/>
            <a:ext cx="2054715" cy="779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1" name="Shape 1211" descr="P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32503" y="440793"/>
            <a:ext cx="6812931" cy="5194472"/>
          </a:xfrm>
          <a:prstGeom prst="rect">
            <a:avLst/>
          </a:prstGeom>
          <a:noFill/>
          <a:ln>
            <a:noFill/>
          </a:ln>
        </p:spPr>
      </p:pic>
      <p:sp>
        <p:nvSpPr>
          <p:cNvPr id="1212" name="Shape 12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Backup - Essential of Smart Backup</a:t>
            </a:r>
          </a:p>
        </p:txBody>
      </p:sp>
      <p:sp>
        <p:nvSpPr>
          <p:cNvPr id="1213" name="Shape 1213"/>
          <p:cNvSpPr txBox="1"/>
          <p:nvPr/>
        </p:nvSpPr>
        <p:spPr>
          <a:xfrm>
            <a:off x="4572000" y="1928808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Reduction</a:t>
            </a:r>
          </a:p>
        </p:txBody>
      </p:sp>
      <p:sp>
        <p:nvSpPr>
          <p:cNvPr id="1214" name="Shape 1214"/>
          <p:cNvSpPr txBox="1"/>
          <p:nvPr/>
        </p:nvSpPr>
        <p:spPr>
          <a:xfrm>
            <a:off x="3571868" y="3143254"/>
            <a:ext cx="15003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Multi-Version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215" name="Shape 1215"/>
          <p:cNvSpPr txBox="1"/>
          <p:nvPr/>
        </p:nvSpPr>
        <p:spPr>
          <a:xfrm>
            <a:off x="4786314" y="3714758"/>
            <a:ext cx="20718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Data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Security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Shape 1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Multi-version Backup</a:t>
            </a:r>
          </a:p>
        </p:txBody>
      </p:sp>
      <p:sp>
        <p:nvSpPr>
          <p:cNvPr id="1221" name="Shape 1221"/>
          <p:cNvSpPr txBox="1"/>
          <p:nvPr/>
        </p:nvSpPr>
        <p:spPr>
          <a:xfrm>
            <a:off x="1357290" y="1142990"/>
            <a:ext cx="3000396" cy="42862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■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Simple versioning</a:t>
            </a:r>
          </a:p>
        </p:txBody>
      </p:sp>
      <p:pic>
        <p:nvPicPr>
          <p:cNvPr id="1222" name="Shape 1222" descr="P5-New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06" y="1939552"/>
            <a:ext cx="8246386" cy="2275272"/>
          </a:xfrm>
          <a:prstGeom prst="rect">
            <a:avLst/>
          </a:prstGeom>
          <a:noFill/>
          <a:ln>
            <a:noFill/>
          </a:ln>
        </p:spPr>
      </p:pic>
      <p:sp>
        <p:nvSpPr>
          <p:cNvPr id="1223" name="Shape 1223"/>
          <p:cNvSpPr txBox="1"/>
          <p:nvPr/>
        </p:nvSpPr>
        <p:spPr>
          <a:xfrm>
            <a:off x="1013820" y="3417725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JAN.</a:t>
            </a:r>
          </a:p>
        </p:txBody>
      </p:sp>
      <p:sp>
        <p:nvSpPr>
          <p:cNvPr id="1224" name="Shape 1224"/>
          <p:cNvSpPr txBox="1"/>
          <p:nvPr/>
        </p:nvSpPr>
        <p:spPr>
          <a:xfrm>
            <a:off x="2371142" y="3417725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APR.</a:t>
            </a:r>
          </a:p>
        </p:txBody>
      </p:sp>
      <p:sp>
        <p:nvSpPr>
          <p:cNvPr id="1225" name="Shape 1225"/>
          <p:cNvSpPr txBox="1"/>
          <p:nvPr/>
        </p:nvSpPr>
        <p:spPr>
          <a:xfrm>
            <a:off x="3728464" y="3417725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</a:p>
        </p:txBody>
      </p:sp>
      <p:sp>
        <p:nvSpPr>
          <p:cNvPr id="1226" name="Shape 1226"/>
          <p:cNvSpPr txBox="1"/>
          <p:nvPr/>
        </p:nvSpPr>
        <p:spPr>
          <a:xfrm>
            <a:off x="5072066" y="3439750"/>
            <a:ext cx="571500" cy="30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DEC.</a:t>
            </a:r>
          </a:p>
        </p:txBody>
      </p:sp>
      <p:sp>
        <p:nvSpPr>
          <p:cNvPr id="1227" name="Shape 1227"/>
          <p:cNvSpPr txBox="1"/>
          <p:nvPr/>
        </p:nvSpPr>
        <p:spPr>
          <a:xfrm>
            <a:off x="6443108" y="3296874"/>
            <a:ext cx="7143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NOW</a:t>
            </a:r>
          </a:p>
        </p:txBody>
      </p:sp>
      <p:sp>
        <p:nvSpPr>
          <p:cNvPr id="1228" name="Shape 1228"/>
          <p:cNvSpPr txBox="1"/>
          <p:nvPr/>
        </p:nvSpPr>
        <p:spPr>
          <a:xfrm>
            <a:off x="4593757" y="1131590"/>
            <a:ext cx="2760000" cy="35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0000"/>
              <a:buFont typeface="Noto Sans Symbols"/>
              <a:buChar char="■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Smart versioning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5" name="Shape 1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smtClean="0"/>
              <a:t>Back up over 10 Gigabit Ethernet </a:t>
            </a:r>
            <a:endParaRPr lang="en-US" dirty="0"/>
          </a:p>
        </p:txBody>
      </p:sp>
      <p:sp>
        <p:nvSpPr>
          <p:cNvPr id="1233" name="Shape 1233"/>
          <p:cNvSpPr txBox="1">
            <a:spLocks noGrp="1"/>
          </p:cNvSpPr>
          <p:nvPr>
            <p:ph type="body" idx="4294967295"/>
          </p:nvPr>
        </p:nvSpPr>
        <p:spPr>
          <a:xfrm>
            <a:off x="142844" y="1143000"/>
            <a:ext cx="8377269" cy="3416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2000" b="1" i="0" u="none" strike="noStrike" cap="none" dirty="0" smtClean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Economical enterprise-level disaster recovery solution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Highly Efficient Data Backup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Recover from Disaster in time</a:t>
            </a:r>
          </a:p>
          <a:p>
            <a:pPr marL="342864" marR="0" lvl="0" indent="-304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Protect the sensitive </a:t>
            </a:r>
          </a:p>
          <a:p>
            <a:pPr marL="342864" marR="0" lvl="0" indent="-431764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600" b="0" i="0" u="none" strike="noStrike" cap="none" dirty="0" smtClean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     and classified data</a:t>
            </a:r>
            <a:endParaRPr lang="en-US" sz="16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4" name="Shape 1234" descr="P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86050" y="1640642"/>
            <a:ext cx="5912783" cy="2556849"/>
          </a:xfrm>
          <a:prstGeom prst="rect">
            <a:avLst/>
          </a:prstGeom>
          <a:noFill/>
          <a:ln>
            <a:noFill/>
          </a:ln>
        </p:spPr>
      </p:pic>
      <p:sp>
        <p:nvSpPr>
          <p:cNvPr id="1236" name="Shape 1236"/>
          <p:cNvSpPr txBox="1"/>
          <p:nvPr/>
        </p:nvSpPr>
        <p:spPr>
          <a:xfrm>
            <a:off x="5107785" y="2214560"/>
            <a:ext cx="11430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Backup</a:t>
            </a:r>
          </a:p>
        </p:txBody>
      </p:sp>
      <p:sp>
        <p:nvSpPr>
          <p:cNvPr id="1237" name="Shape 1237"/>
          <p:cNvSpPr txBox="1"/>
          <p:nvPr/>
        </p:nvSpPr>
        <p:spPr>
          <a:xfrm>
            <a:off x="5072066" y="4313528"/>
            <a:ext cx="1357200" cy="472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Disaster</a:t>
            </a:r>
          </a:p>
          <a:p>
            <a:pPr marL="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Recovery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Shape 797"/>
          <p:cNvSpPr txBox="1">
            <a:spLocks noGrp="1"/>
          </p:cNvSpPr>
          <p:nvPr>
            <p:ph type="title"/>
          </p:nvPr>
        </p:nvSpPr>
        <p:spPr>
          <a:xfrm>
            <a:off x="214282" y="370358"/>
            <a:ext cx="8086570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EXT4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v.s</a:t>
            </a:r>
            <a:r>
              <a:rPr lang="en-US" sz="36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36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Btrfs</a:t>
            </a:r>
            <a:endParaRPr lang="en-US" sz="36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793"/>
          <p:cNvSpPr/>
          <p:nvPr/>
        </p:nvSpPr>
        <p:spPr>
          <a:xfrm>
            <a:off x="571472" y="2000246"/>
            <a:ext cx="2714700" cy="1857300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794"/>
          <p:cNvSpPr/>
          <p:nvPr/>
        </p:nvSpPr>
        <p:spPr>
          <a:xfrm>
            <a:off x="714348" y="3071817"/>
            <a:ext cx="2428800" cy="642900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795"/>
          <p:cNvSpPr/>
          <p:nvPr/>
        </p:nvSpPr>
        <p:spPr>
          <a:xfrm>
            <a:off x="571472" y="428610"/>
            <a:ext cx="2000400" cy="5715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Shape 797"/>
          <p:cNvSpPr txBox="1">
            <a:spLocks/>
          </p:cNvSpPr>
          <p:nvPr/>
        </p:nvSpPr>
        <p:spPr>
          <a:xfrm>
            <a:off x="500034" y="1071552"/>
            <a:ext cx="8332200" cy="34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TS-1277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EXT4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 </a:t>
            </a: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DS3018xs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</a:p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10GbE, Samba, 6 x HDD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798"/>
          <p:cNvSpPr txBox="1"/>
          <p:nvPr/>
        </p:nvSpPr>
        <p:spPr>
          <a:xfrm>
            <a:off x="714375" y="2643200"/>
            <a:ext cx="11430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>
                <a:solidFill>
                  <a:schemeClr val="lt1"/>
                </a:solidFill>
              </a:rPr>
              <a:t>44.4</a:t>
            </a:r>
            <a:r>
              <a:rPr lang="en-US" b="1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36" name="Shape 799"/>
          <p:cNvSpPr/>
          <p:nvPr/>
        </p:nvSpPr>
        <p:spPr>
          <a:xfrm>
            <a:off x="678725" y="449950"/>
            <a:ext cx="17859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8571"/>
              <a:buFont typeface="Arial"/>
              <a:buNone/>
            </a:pPr>
            <a:r>
              <a:rPr lang="en-US" b="1">
                <a:solidFill>
                  <a:schemeClr val="lt1"/>
                </a:solidFill>
              </a:rPr>
              <a:t>Performance </a:t>
            </a:r>
            <a:r>
              <a:rPr lang="en-US" b="1" i="0" u="none" strike="noStrike" cap="none">
                <a:solidFill>
                  <a:schemeClr val="lt1"/>
                </a:solidFill>
              </a:rPr>
              <a:t> </a:t>
            </a:r>
            <a:br>
              <a:rPr lang="en-US" b="1" i="0" u="none" strike="noStrike" cap="none">
                <a:solidFill>
                  <a:schemeClr val="lt1"/>
                </a:solidFill>
              </a:rPr>
            </a:br>
            <a:r>
              <a:rPr lang="en-US" b="1">
                <a:solidFill>
                  <a:schemeClr val="lt1"/>
                </a:solidFill>
              </a:rPr>
              <a:t>Comparison</a:t>
            </a:r>
          </a:p>
        </p:txBody>
      </p:sp>
      <p:sp>
        <p:nvSpPr>
          <p:cNvPr id="37" name="Shape 800"/>
          <p:cNvSpPr/>
          <p:nvPr/>
        </p:nvSpPr>
        <p:spPr>
          <a:xfrm>
            <a:off x="571472" y="2357436"/>
            <a:ext cx="12858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TS-</a:t>
            </a:r>
            <a:r>
              <a:rPr lang="en-US" sz="1600" b="1">
                <a:solidFill>
                  <a:schemeClr val="lt1"/>
                </a:solidFill>
              </a:rPr>
              <a:t>1277</a:t>
            </a: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8" name="Shape 801"/>
          <p:cNvSpPr/>
          <p:nvPr/>
        </p:nvSpPr>
        <p:spPr>
          <a:xfrm>
            <a:off x="2071670" y="2357436"/>
            <a:ext cx="12276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DS3018xs</a:t>
            </a:r>
          </a:p>
        </p:txBody>
      </p:sp>
      <p:sp>
        <p:nvSpPr>
          <p:cNvPr id="39" name="Shape 802"/>
          <p:cNvSpPr txBox="1"/>
          <p:nvPr/>
        </p:nvSpPr>
        <p:spPr>
          <a:xfrm>
            <a:off x="2134675" y="2640950"/>
            <a:ext cx="1227600" cy="43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800" b="1">
                <a:solidFill>
                  <a:schemeClr val="lt1"/>
                </a:solidFill>
              </a:rPr>
              <a:t>71.7</a:t>
            </a:r>
            <a:r>
              <a:rPr lang="en-US" b="1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40" name="Shape 803"/>
          <p:cNvSpPr/>
          <p:nvPr/>
        </p:nvSpPr>
        <p:spPr>
          <a:xfrm>
            <a:off x="668712" y="3071825"/>
            <a:ext cx="2606400" cy="72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7142"/>
              <a:buFont typeface="Arial"/>
              <a:buNone/>
            </a:pPr>
            <a:r>
              <a:rPr lang="en-US" b="1">
                <a:solidFill>
                  <a:srgbClr val="FF0000"/>
                </a:solidFill>
              </a:rPr>
              <a:t>TS-1277 is </a:t>
            </a:r>
            <a:r>
              <a:rPr lang="en-US" sz="3000" b="1">
                <a:solidFill>
                  <a:srgbClr val="FF0000"/>
                </a:solidFill>
              </a:rPr>
              <a:t>61.5</a:t>
            </a:r>
            <a:r>
              <a:rPr lang="en-US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en-US" b="1">
                <a:solidFill>
                  <a:srgbClr val="FF0000"/>
                </a:solidFill>
              </a:rPr>
              <a:t>faster</a:t>
            </a:r>
          </a:p>
        </p:txBody>
      </p:sp>
      <p:cxnSp>
        <p:nvCxnSpPr>
          <p:cNvPr id="41" name="Shape 804"/>
          <p:cNvCxnSpPr/>
          <p:nvPr/>
        </p:nvCxnSpPr>
        <p:spPr>
          <a:xfrm rot="5400000">
            <a:off x="1677544" y="2750062"/>
            <a:ext cx="501000" cy="15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2" name="Shape 805"/>
          <p:cNvSpPr/>
          <p:nvPr/>
        </p:nvSpPr>
        <p:spPr>
          <a:xfrm>
            <a:off x="500026" y="2060475"/>
            <a:ext cx="29289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28571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 for copying 3,000 files</a:t>
            </a:r>
          </a:p>
        </p:txBody>
      </p:sp>
      <p:pic>
        <p:nvPicPr>
          <p:cNvPr id="43" name="Shape 8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2275" y="1921075"/>
            <a:ext cx="5781723" cy="307325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Shape 807"/>
          <p:cNvSpPr/>
          <p:nvPr/>
        </p:nvSpPr>
        <p:spPr>
          <a:xfrm>
            <a:off x="142844" y="4143386"/>
            <a:ext cx="3071700" cy="6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28571"/>
              <a:buFont typeface="Arial"/>
              <a:buNone/>
            </a:pPr>
            <a:r>
              <a:rPr lang="en-US" sz="1000"/>
              <a:t>Source</a:t>
            </a: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28571"/>
              <a:buFont typeface="Arial"/>
              <a:buNone/>
            </a:pPr>
            <a:r>
              <a:rPr lang="en-US" sz="1000">
                <a:solidFill>
                  <a:srgbClr val="000000"/>
                </a:solidFill>
              </a:rPr>
              <a:t>NAS PK World in Youtube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28571"/>
              <a:buFont typeface="Arial"/>
              <a:buNone/>
            </a:pPr>
            <a:r>
              <a:rPr lang="en-US" sz="1000" u="sng">
                <a:solidFill>
                  <a:srgbClr val="0000FF"/>
                </a:solidFill>
                <a:hlinkClick r:id="rId4"/>
              </a:rPr>
              <a:t>https://youtu.be/IES4KEDGSc0</a:t>
            </a: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28571"/>
              <a:buFont typeface="Arial"/>
              <a:buNone/>
            </a:pPr>
            <a:endParaRPr sz="1000"/>
          </a:p>
        </p:txBody>
      </p:sp>
      <p:pic>
        <p:nvPicPr>
          <p:cNvPr id="45" name="圖片 44" descr="公有雲VS私有雲-01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868" y="1000114"/>
            <a:ext cx="777015" cy="753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" name="Shape 1527"/>
          <p:cNvSpPr/>
          <p:nvPr/>
        </p:nvSpPr>
        <p:spPr>
          <a:xfrm>
            <a:off x="-71470" y="1928808"/>
            <a:ext cx="92868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8" name="Shape 1528"/>
          <p:cNvSpPr txBox="1">
            <a:spLocks noGrp="1"/>
          </p:cNvSpPr>
          <p:nvPr>
            <p:ph type="title" idx="4294967295"/>
          </p:nvPr>
        </p:nvSpPr>
        <p:spPr>
          <a:xfrm>
            <a:off x="511680" y="2551448"/>
            <a:ext cx="8001000" cy="6556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381000">
              <a:buSzPct val="150000"/>
            </a:pPr>
            <a:r>
              <a:rPr lang="en-US" i="0" u="none" strike="noStrike" cap="none" dirty="0">
                <a:solidFill>
                  <a:srgbClr val="002060"/>
                </a:solidFill>
                <a:latin typeface="+mj-lt"/>
                <a:ea typeface="微軟正黑體" pitchFamily="34" charset="-120"/>
                <a:cs typeface="Arial"/>
                <a:sym typeface="Arial"/>
              </a:rPr>
              <a:t>Demo: </a:t>
            </a:r>
            <a:r>
              <a:rPr lang="en-US" dirty="0" smtClean="0">
                <a:latin typeface="+mj-lt"/>
                <a:ea typeface="微軟正黑體" pitchFamily="34" charset="-120"/>
                <a:cs typeface="Arial"/>
                <a:sym typeface="Arial"/>
              </a:rPr>
              <a:t>10GbE high performance  </a:t>
            </a:r>
            <a:br>
              <a:rPr lang="en-US" dirty="0" smtClean="0">
                <a:latin typeface="+mj-lt"/>
                <a:ea typeface="微軟正黑體" pitchFamily="34" charset="-120"/>
                <a:cs typeface="Arial"/>
                <a:sym typeface="Arial"/>
              </a:rPr>
            </a:br>
            <a:r>
              <a:rPr lang="en-US" dirty="0" smtClean="0">
                <a:latin typeface="+mj-lt"/>
                <a:ea typeface="微軟正黑體" pitchFamily="34" charset="-120"/>
                <a:cs typeface="Arial"/>
                <a:sym typeface="Arial"/>
              </a:rPr>
              <a:t>   backup experience</a:t>
            </a:r>
            <a:endParaRPr lang="en-US" dirty="0">
              <a:latin typeface="+mj-lt"/>
              <a:ea typeface="微軟正黑體" pitchFamily="34" charset="-120"/>
            </a:endParaRPr>
          </a:p>
        </p:txBody>
      </p:sp>
      <p:sp>
        <p:nvSpPr>
          <p:cNvPr id="1529" name="Shape 1529"/>
          <p:cNvSpPr/>
          <p:nvPr/>
        </p:nvSpPr>
        <p:spPr>
          <a:xfrm>
            <a:off x="-99023" y="1928809"/>
            <a:ext cx="9324900" cy="1833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Shape 1530"/>
          <p:cNvSpPr/>
          <p:nvPr/>
        </p:nvSpPr>
        <p:spPr>
          <a:xfrm rot="10800000" flipH="1">
            <a:off x="-71469" y="3469619"/>
            <a:ext cx="9324900" cy="173700"/>
          </a:xfrm>
          <a:prstGeom prst="rect">
            <a:avLst/>
          </a:prstGeom>
          <a:gradFill>
            <a:gsLst>
              <a:gs pos="0">
                <a:srgbClr val="0F243E">
                  <a:alpha val="2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2" name="Shape 12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Cloud Security and Data Reduction</a:t>
            </a:r>
          </a:p>
        </p:txBody>
      </p:sp>
      <p:sp>
        <p:nvSpPr>
          <p:cNvPr id="1243" name="Shape 1243"/>
          <p:cNvSpPr txBox="1">
            <a:spLocks noGrp="1"/>
          </p:cNvSpPr>
          <p:nvPr>
            <p:ph type="body" idx="4294967295"/>
          </p:nvPr>
        </p:nvSpPr>
        <p:spPr>
          <a:xfrm>
            <a:off x="0" y="1081088"/>
            <a:ext cx="3689350" cy="99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Secure connection (HTTPS)</a:t>
            </a:r>
          </a:p>
          <a:p>
            <a: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Server-side encryption</a:t>
            </a:r>
          </a:p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9999"/>
              <a:buFont typeface="Wingdings" pitchFamily="2" charset="2"/>
              <a:buChar char="ü"/>
            </a:pPr>
            <a:r>
              <a:rPr lang="en-US" sz="1600" b="0" i="0" u="none" strike="noStrike" cap="none" dirty="0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Client-side encryption</a:t>
            </a:r>
          </a:p>
        </p:txBody>
      </p:sp>
      <p:sp>
        <p:nvSpPr>
          <p:cNvPr id="1244" name="Shape 1244"/>
          <p:cNvSpPr txBox="1"/>
          <p:nvPr/>
        </p:nvSpPr>
        <p:spPr>
          <a:xfrm>
            <a:off x="3783829" y="2143122"/>
            <a:ext cx="16431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Client-side-encryption</a:t>
            </a:r>
          </a:p>
        </p:txBody>
      </p:sp>
      <p:sp>
        <p:nvSpPr>
          <p:cNvPr id="1245" name="Shape 1245"/>
          <p:cNvSpPr txBox="1"/>
          <p:nvPr/>
        </p:nvSpPr>
        <p:spPr>
          <a:xfrm>
            <a:off x="5212588" y="2214560"/>
            <a:ext cx="17145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Secure connection</a:t>
            </a:r>
          </a:p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(HTTPS)</a:t>
            </a:r>
          </a:p>
        </p:txBody>
      </p:sp>
      <p:sp>
        <p:nvSpPr>
          <p:cNvPr id="1246" name="Shape 1246"/>
          <p:cNvSpPr txBox="1"/>
          <p:nvPr/>
        </p:nvSpPr>
        <p:spPr>
          <a:xfrm>
            <a:off x="6927100" y="2178841"/>
            <a:ext cx="15741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8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000" b="0" i="0" u="none" strike="noStrike" cap="none">
                <a:solidFill>
                  <a:srgbClr val="434343"/>
                </a:solidFill>
                <a:latin typeface="Arial"/>
                <a:ea typeface="Arial"/>
                <a:cs typeface="Arial"/>
                <a:sym typeface="Arial"/>
              </a:rPr>
              <a:t>Server side encryption</a:t>
            </a:r>
          </a:p>
        </p:txBody>
      </p:sp>
      <p:pic>
        <p:nvPicPr>
          <p:cNvPr id="1247" name="Shape 1247" descr="Cloud-Security-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3829" y="1043102"/>
            <a:ext cx="5135812" cy="14535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Shape 1248" descr="P4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6812" y="1785932"/>
            <a:ext cx="3083054" cy="29852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9" name="Shape 1249"/>
          <p:cNvGrpSpPr/>
          <p:nvPr/>
        </p:nvGrpSpPr>
        <p:grpSpPr>
          <a:xfrm>
            <a:off x="2505248" y="2612490"/>
            <a:ext cx="6709808" cy="1459284"/>
            <a:chOff x="2512520" y="2857503"/>
            <a:chExt cx="5599906" cy="1217897"/>
          </a:xfrm>
        </p:grpSpPr>
        <p:sp>
          <p:nvSpPr>
            <p:cNvPr id="1250" name="Shape 1250"/>
            <p:cNvSpPr/>
            <p:nvPr/>
          </p:nvSpPr>
          <p:spPr>
            <a:xfrm rot="5400000">
              <a:off x="5204018" y="1449795"/>
              <a:ext cx="471900" cy="34302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1" name="Shape 1251"/>
            <p:cNvSpPr/>
            <p:nvPr/>
          </p:nvSpPr>
          <p:spPr>
            <a:xfrm rot="-5400000" flipH="1">
              <a:off x="3434124" y="2857503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52" name="Shape 1252"/>
            <p:cNvSpPr txBox="1"/>
            <p:nvPr/>
          </p:nvSpPr>
          <p:spPr>
            <a:xfrm>
              <a:off x="3437223" y="2960837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</a:p>
          </p:txBody>
        </p:sp>
        <p:sp>
          <p:nvSpPr>
            <p:cNvPr id="1253" name="Shape 1253"/>
            <p:cNvSpPr txBox="1"/>
            <p:nvPr/>
          </p:nvSpPr>
          <p:spPr>
            <a:xfrm>
              <a:off x="4054878" y="2983376"/>
              <a:ext cx="34356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 Filter: Data size/Date/Type</a:t>
              </a:r>
            </a:p>
          </p:txBody>
        </p:sp>
        <p:sp>
          <p:nvSpPr>
            <p:cNvPr id="1254" name="Shape 1254"/>
            <p:cNvSpPr/>
            <p:nvPr/>
          </p:nvSpPr>
          <p:spPr>
            <a:xfrm rot="5400000">
              <a:off x="3673333" y="2700988"/>
              <a:ext cx="465600" cy="2205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5" name="Shape 1255"/>
            <p:cNvSpPr/>
            <p:nvPr/>
          </p:nvSpPr>
          <p:spPr>
            <a:xfrm rot="-5400000" flipH="1">
              <a:off x="2512520" y="3499398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56" name="Shape 1256"/>
            <p:cNvSpPr txBox="1"/>
            <p:nvPr/>
          </p:nvSpPr>
          <p:spPr>
            <a:xfrm>
              <a:off x="2515618" y="3602732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</a:p>
          </p:txBody>
        </p:sp>
        <p:sp>
          <p:nvSpPr>
            <p:cNvPr id="1257" name="Shape 1257"/>
            <p:cNvSpPr txBox="1"/>
            <p:nvPr/>
          </p:nvSpPr>
          <p:spPr>
            <a:xfrm>
              <a:off x="3123165" y="3643523"/>
              <a:ext cx="2124000" cy="307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Data Compression</a:t>
              </a:r>
            </a:p>
          </p:txBody>
        </p:sp>
        <p:sp>
          <p:nvSpPr>
            <p:cNvPr id="1258" name="Shape 1258"/>
            <p:cNvSpPr/>
            <p:nvPr/>
          </p:nvSpPr>
          <p:spPr>
            <a:xfrm rot="5400000">
              <a:off x="6475196" y="2641142"/>
              <a:ext cx="465600" cy="2325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00717D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9" name="Shape 1259"/>
            <p:cNvSpPr/>
            <p:nvPr/>
          </p:nvSpPr>
          <p:spPr>
            <a:xfrm rot="-5400000" flipH="1">
              <a:off x="5128021" y="3499400"/>
              <a:ext cx="576000" cy="576000"/>
            </a:xfrm>
            <a:prstGeom prst="ellipse">
              <a:avLst/>
            </a:prstGeom>
            <a:solidFill>
              <a:schemeClr val="lt1"/>
            </a:solidFill>
            <a:ln w="50800" cap="flat" cmpd="sng">
              <a:solidFill>
                <a:srgbClr val="00717D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2800" b="0" i="0" u="none" strike="noStrike" cap="none">
                <a:solidFill>
                  <a:schemeClr val="lt1"/>
                </a:solidFill>
                <a:latin typeface="Arial Black"/>
                <a:ea typeface="Arial Black"/>
                <a:cs typeface="Arial Black"/>
                <a:sym typeface="Arial Black"/>
              </a:endParaRPr>
            </a:p>
          </p:txBody>
        </p:sp>
        <p:sp>
          <p:nvSpPr>
            <p:cNvPr id="1260" name="Shape 1260"/>
            <p:cNvSpPr txBox="1"/>
            <p:nvPr/>
          </p:nvSpPr>
          <p:spPr>
            <a:xfrm>
              <a:off x="5131120" y="3602734"/>
              <a:ext cx="5697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0" rIns="91425" bIns="0" anchor="ctr" anchorCtr="0">
              <a:noAutofit/>
            </a:bodyPr>
            <a:lstStyle/>
            <a:p>
              <a:pPr marL="0" marR="0" lvl="0" indent="-381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717D"/>
                </a:buClr>
                <a:buSzPct val="25000"/>
                <a:buFont typeface="Arial"/>
                <a:buNone/>
              </a:pPr>
              <a:r>
                <a:rPr lang="en-US" sz="2400" b="1" i="0" u="none" strike="noStrike" cap="none">
                  <a:solidFill>
                    <a:srgbClr val="00717D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</a:p>
          </p:txBody>
        </p:sp>
        <p:sp>
          <p:nvSpPr>
            <p:cNvPr id="1261" name="Shape 1261"/>
            <p:cNvSpPr txBox="1"/>
            <p:nvPr/>
          </p:nvSpPr>
          <p:spPr>
            <a:xfrm>
              <a:off x="5699526" y="3643525"/>
              <a:ext cx="2412900" cy="379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857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E7988"/>
                </a:buClr>
                <a:buSzPct val="250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Sparse File Detection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6" name="Shape 1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dirty="0" smtClean="0"/>
              <a:t>Sync – Access the data anytime and anywhere </a:t>
            </a:r>
            <a:endParaRPr lang="en-US" dirty="0"/>
          </a:p>
        </p:txBody>
      </p:sp>
      <p:sp>
        <p:nvSpPr>
          <p:cNvPr id="1271" name="Shape 1271"/>
          <p:cNvSpPr txBox="1">
            <a:spLocks noGrp="1"/>
          </p:cNvSpPr>
          <p:nvPr>
            <p:ph type="body" idx="4294967295"/>
          </p:nvPr>
        </p:nvSpPr>
        <p:spPr>
          <a:xfrm>
            <a:off x="5000628" y="1571618"/>
            <a:ext cx="3929062" cy="177641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One-way Sync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Active Sync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Noto Sans Symbols"/>
              <a:buChar char="✓"/>
            </a:pPr>
            <a:r>
              <a:rPr lang="en-US" sz="2000" b="1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Two-way Sync</a:t>
            </a:r>
          </a:p>
        </p:txBody>
      </p:sp>
      <p:pic>
        <p:nvPicPr>
          <p:cNvPr id="1267" name="Shape 1267" descr="P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28794" y="1285866"/>
            <a:ext cx="3760846" cy="3496967"/>
          </a:xfrm>
          <a:prstGeom prst="rect">
            <a:avLst/>
          </a:prstGeom>
          <a:noFill/>
          <a:ln>
            <a:noFill/>
          </a:ln>
        </p:spPr>
      </p:pic>
      <p:sp>
        <p:nvSpPr>
          <p:cNvPr id="1268" name="Shape 1268"/>
          <p:cNvSpPr txBox="1"/>
          <p:nvPr/>
        </p:nvSpPr>
        <p:spPr>
          <a:xfrm>
            <a:off x="2786050" y="1957794"/>
            <a:ext cx="2071800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  <p:sp>
        <p:nvSpPr>
          <p:cNvPr id="1269" name="Shape 1269"/>
          <p:cNvSpPr txBox="1"/>
          <p:nvPr/>
        </p:nvSpPr>
        <p:spPr>
          <a:xfrm>
            <a:off x="3714744" y="3571882"/>
            <a:ext cx="1928826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270" name="Shape 1270"/>
          <p:cNvSpPr txBox="1"/>
          <p:nvPr/>
        </p:nvSpPr>
        <p:spPr>
          <a:xfrm>
            <a:off x="1928794" y="3571882"/>
            <a:ext cx="1857486" cy="554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90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Shape 1276"/>
          <p:cNvSpPr txBox="1">
            <a:spLocks noGrp="1"/>
          </p:cNvSpPr>
          <p:nvPr>
            <p:ph type="title"/>
          </p:nvPr>
        </p:nvSpPr>
        <p:spPr>
          <a:xfrm>
            <a:off x="71438" y="285734"/>
            <a:ext cx="9001156" cy="78581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sz="2800" b="1" i="0" u="none" strike="noStrike" cap="none" dirty="0">
                <a:latin typeface="Arial"/>
                <a:ea typeface="Arial"/>
                <a:cs typeface="Arial"/>
                <a:sym typeface="Arial"/>
              </a:rPr>
              <a:t>Cloud </a:t>
            </a:r>
            <a:r>
              <a:rPr lang="en-US" sz="2800" b="1" i="0" u="none" strike="noStrike" cap="none" dirty="0" smtClean="0">
                <a:latin typeface="Arial"/>
                <a:ea typeface="Arial"/>
                <a:cs typeface="Arial"/>
                <a:sym typeface="Arial"/>
              </a:rPr>
              <a:t>Sync-Flexible </a:t>
            </a:r>
            <a:r>
              <a:rPr lang="en-US" sz="2800" b="1" i="0" u="none" strike="noStrike" cap="none" dirty="0">
                <a:latin typeface="Arial"/>
                <a:ea typeface="Arial"/>
                <a:cs typeface="Arial"/>
                <a:sym typeface="Arial"/>
              </a:rPr>
              <a:t>Settings to Meet Your Needs</a:t>
            </a:r>
          </a:p>
        </p:txBody>
      </p:sp>
      <p:pic>
        <p:nvPicPr>
          <p:cNvPr id="1277" name="Shape 1277" descr="P9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128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8" name="Shape 1278" descr="P9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77444" y="1596928"/>
            <a:ext cx="2403885" cy="239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9" name="Shape 1279" descr="P9-3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20650" y="1596928"/>
            <a:ext cx="2391457" cy="2398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80" name="Shape 1280"/>
          <p:cNvSpPr txBox="1"/>
          <p:nvPr/>
        </p:nvSpPr>
        <p:spPr>
          <a:xfrm>
            <a:off x="1441864" y="3292400"/>
            <a:ext cx="15585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Mirror</a:t>
            </a:r>
          </a:p>
        </p:txBody>
      </p:sp>
      <p:sp>
        <p:nvSpPr>
          <p:cNvPr id="1281" name="Shape 1281"/>
          <p:cNvSpPr txBox="1"/>
          <p:nvPr/>
        </p:nvSpPr>
        <p:spPr>
          <a:xfrm>
            <a:off x="4072056" y="3286130"/>
            <a:ext cx="13572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Copy</a:t>
            </a:r>
          </a:p>
        </p:txBody>
      </p:sp>
      <p:sp>
        <p:nvSpPr>
          <p:cNvPr id="1282" name="Shape 1282"/>
          <p:cNvSpPr txBox="1"/>
          <p:nvPr/>
        </p:nvSpPr>
        <p:spPr>
          <a:xfrm>
            <a:off x="6715000" y="3286130"/>
            <a:ext cx="14289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45974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80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rPr>
              <a:t>Move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9" name="Shape 1309" descr="白雲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72330" y="1660302"/>
            <a:ext cx="1956474" cy="1697265"/>
          </a:xfrm>
          <a:prstGeom prst="rect">
            <a:avLst/>
          </a:prstGeom>
          <a:noFill/>
          <a:ln>
            <a:noFill/>
          </a:ln>
        </p:spPr>
      </p:pic>
      <p:sp>
        <p:nvSpPr>
          <p:cNvPr id="1290" name="Shape 1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03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Comprehensive Data Protection Solutions</a:t>
            </a:r>
          </a:p>
        </p:txBody>
      </p:sp>
      <p:sp>
        <p:nvSpPr>
          <p:cNvPr id="1294" name="Shape 1294"/>
          <p:cNvSpPr txBox="1"/>
          <p:nvPr/>
        </p:nvSpPr>
        <p:spPr>
          <a:xfrm>
            <a:off x="212194" y="2980413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Mac Time Machine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Netbak Replicator</a:t>
            </a:r>
          </a:p>
        </p:txBody>
      </p:sp>
      <p:sp>
        <p:nvSpPr>
          <p:cNvPr id="1295" name="Shape 1295"/>
          <p:cNvSpPr txBox="1"/>
          <p:nvPr/>
        </p:nvSpPr>
        <p:spPr>
          <a:xfrm>
            <a:off x="1571604" y="4143386"/>
            <a:ext cx="1415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External Device</a:t>
            </a:r>
          </a:p>
        </p:txBody>
      </p:sp>
      <p:sp>
        <p:nvSpPr>
          <p:cNvPr id="1296" name="Shape 1296"/>
          <p:cNvSpPr txBox="1"/>
          <p:nvPr/>
        </p:nvSpPr>
        <p:spPr>
          <a:xfrm>
            <a:off x="3131582" y="4143399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JBOD</a:t>
            </a:r>
          </a:p>
        </p:txBody>
      </p:sp>
      <p:pic>
        <p:nvPicPr>
          <p:cNvPr id="1297" name="Shape 12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286644" y="2350265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8" name="Shape 129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75694" y="2350265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9" name="Shape 129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64744" y="2350269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0" name="Shape 130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64744" y="2857502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1" name="Shape 130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75705" y="2857502"/>
            <a:ext cx="447262" cy="447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2" name="Shape 130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286644" y="2857502"/>
            <a:ext cx="447262" cy="447262"/>
          </a:xfrm>
          <a:prstGeom prst="rect">
            <a:avLst/>
          </a:prstGeom>
          <a:noFill/>
          <a:ln>
            <a:noFill/>
          </a:ln>
        </p:spPr>
      </p:pic>
      <p:sp>
        <p:nvSpPr>
          <p:cNvPr id="1303" name="Shape 1303"/>
          <p:cNvSpPr txBox="1"/>
          <p:nvPr/>
        </p:nvSpPr>
        <p:spPr>
          <a:xfrm>
            <a:off x="2643174" y="1831045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Taipei</a:t>
            </a:r>
          </a:p>
        </p:txBody>
      </p:sp>
      <p:sp>
        <p:nvSpPr>
          <p:cNvPr id="1304" name="Shape 1304"/>
          <p:cNvSpPr txBox="1"/>
          <p:nvPr/>
        </p:nvSpPr>
        <p:spPr>
          <a:xfrm>
            <a:off x="5266063" y="1785932"/>
            <a:ext cx="10203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Kaohsiung</a:t>
            </a:r>
          </a:p>
        </p:txBody>
      </p:sp>
      <p:sp>
        <p:nvSpPr>
          <p:cNvPr id="1305" name="Shape 1305"/>
          <p:cNvSpPr txBox="1"/>
          <p:nvPr/>
        </p:nvSpPr>
        <p:spPr>
          <a:xfrm>
            <a:off x="4071932" y="2578148"/>
            <a:ext cx="734700" cy="33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360km</a:t>
            </a:r>
          </a:p>
        </p:txBody>
      </p:sp>
      <p:sp>
        <p:nvSpPr>
          <p:cNvPr id="1306" name="Shape 1306"/>
          <p:cNvSpPr txBox="1"/>
          <p:nvPr/>
        </p:nvSpPr>
        <p:spPr>
          <a:xfrm>
            <a:off x="3500430" y="1928808"/>
            <a:ext cx="1785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RTRR</a:t>
            </a:r>
          </a:p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(Local to remote backup/sync)</a:t>
            </a:r>
          </a:p>
        </p:txBody>
      </p:sp>
      <p:pic>
        <p:nvPicPr>
          <p:cNvPr id="1307" name="Shape 1307" descr="硬碟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710865" y="3418419"/>
            <a:ext cx="776177" cy="795648"/>
          </a:xfrm>
          <a:prstGeom prst="rect">
            <a:avLst/>
          </a:prstGeom>
          <a:noFill/>
          <a:ln>
            <a:noFill/>
          </a:ln>
        </p:spPr>
      </p:pic>
      <p:sp>
        <p:nvSpPr>
          <p:cNvPr id="1308" name="Shape 1308"/>
          <p:cNvSpPr txBox="1"/>
          <p:nvPr/>
        </p:nvSpPr>
        <p:spPr>
          <a:xfrm>
            <a:off x="6286512" y="2071684"/>
            <a:ext cx="10002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90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25000"/>
              <a:buFont typeface="Arial"/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Backup / Sync</a:t>
            </a:r>
          </a:p>
        </p:txBody>
      </p:sp>
      <p:pic>
        <p:nvPicPr>
          <p:cNvPr id="1310" name="Shape 1310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42886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1" name="Shape 1311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5286380" y="2206310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" name="Shape 1312" descr="NAS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058740" y="3540873"/>
            <a:ext cx="774817" cy="5978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3" name="Shape 1313" descr="螢幕+手機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55071" y="2164603"/>
            <a:ext cx="1267023" cy="76100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14" name="Shape 1314"/>
          <p:cNvCxnSpPr/>
          <p:nvPr/>
        </p:nvCxnSpPr>
        <p:spPr>
          <a:xfrm>
            <a:off x="1714480" y="2573139"/>
            <a:ext cx="571500" cy="1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5" name="Shape 1315"/>
          <p:cNvCxnSpPr/>
          <p:nvPr/>
        </p:nvCxnSpPr>
        <p:spPr>
          <a:xfrm>
            <a:off x="3571868" y="2571750"/>
            <a:ext cx="1571700" cy="45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6" name="Shape 1316"/>
          <p:cNvCxnSpPr/>
          <p:nvPr/>
        </p:nvCxnSpPr>
        <p:spPr>
          <a:xfrm>
            <a:off x="6429388" y="2572941"/>
            <a:ext cx="714300" cy="21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7" name="Shape 1317"/>
          <p:cNvCxnSpPr/>
          <p:nvPr/>
        </p:nvCxnSpPr>
        <p:spPr>
          <a:xfrm rot="-5400000">
            <a:off x="2380098" y="3178844"/>
            <a:ext cx="357300" cy="2859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cxnSp>
        <p:nvCxnSpPr>
          <p:cNvPr id="1318" name="Shape 1318"/>
          <p:cNvCxnSpPr/>
          <p:nvPr/>
        </p:nvCxnSpPr>
        <p:spPr>
          <a:xfrm rot="10800000">
            <a:off x="3130280" y="3143218"/>
            <a:ext cx="299700" cy="299700"/>
          </a:xfrm>
          <a:prstGeom prst="straightConnector1">
            <a:avLst/>
          </a:prstGeom>
          <a:noFill/>
          <a:ln w="19050" cap="flat" cmpd="sng">
            <a:solidFill>
              <a:srgbClr val="0070C0"/>
            </a:solidFill>
            <a:prstDash val="dash"/>
            <a:round/>
            <a:headEnd type="triangle" w="lg" len="lg"/>
            <a:tailEnd type="triangle" w="lg" len="lg"/>
          </a:ln>
        </p:spPr>
      </p:cxnSp>
      <p:sp>
        <p:nvSpPr>
          <p:cNvPr id="38" name="矩形 37"/>
          <p:cNvSpPr/>
          <p:nvPr/>
        </p:nvSpPr>
        <p:spPr>
          <a:xfrm>
            <a:off x="0" y="1071552"/>
            <a:ext cx="9144000" cy="64294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Shape 920"/>
          <p:cNvSpPr/>
          <p:nvPr/>
        </p:nvSpPr>
        <p:spPr>
          <a:xfrm>
            <a:off x="6429388" y="1071552"/>
            <a:ext cx="2714700" cy="6429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Shape 921"/>
          <p:cNvSpPr/>
          <p:nvPr/>
        </p:nvSpPr>
        <p:spPr>
          <a:xfrm>
            <a:off x="3214678" y="1071552"/>
            <a:ext cx="3000300" cy="642900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tx2">
                <a:lumMod val="90000"/>
              </a:schemeClr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Shape 922"/>
          <p:cNvSpPr/>
          <p:nvPr/>
        </p:nvSpPr>
        <p:spPr>
          <a:xfrm>
            <a:off x="0" y="1071552"/>
            <a:ext cx="3000364" cy="6429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1" name="Shape 1291"/>
          <p:cNvSpPr txBox="1"/>
          <p:nvPr/>
        </p:nvSpPr>
        <p:spPr>
          <a:xfrm>
            <a:off x="142844" y="1071552"/>
            <a:ext cx="2714700" cy="642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Local</a:t>
            </a:r>
          </a:p>
        </p:txBody>
      </p:sp>
      <p:sp>
        <p:nvSpPr>
          <p:cNvPr id="1292" name="Shape 1292"/>
          <p:cNvSpPr txBox="1"/>
          <p:nvPr/>
        </p:nvSpPr>
        <p:spPr>
          <a:xfrm>
            <a:off x="3189836" y="1071552"/>
            <a:ext cx="2953800" cy="571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996600"/>
                </a:solidFill>
                <a:latin typeface="Arial"/>
                <a:ea typeface="Arial"/>
                <a:cs typeface="Arial"/>
                <a:sym typeface="Arial"/>
              </a:rPr>
              <a:t>Remote</a:t>
            </a:r>
          </a:p>
        </p:txBody>
      </p:sp>
      <p:sp>
        <p:nvSpPr>
          <p:cNvPr id="1293" name="Shape 1293"/>
          <p:cNvSpPr txBox="1"/>
          <p:nvPr/>
        </p:nvSpPr>
        <p:spPr>
          <a:xfrm>
            <a:off x="6286512" y="1071552"/>
            <a:ext cx="2571900" cy="500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2095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250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Cloud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Shape 13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254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None/>
            </a:pPr>
            <a:r>
              <a:rPr lang="en-US" b="1" i="0" u="none" strike="noStrike" cap="none" dirty="0">
                <a:latin typeface="Arial"/>
                <a:ea typeface="Arial"/>
                <a:cs typeface="Arial"/>
                <a:sym typeface="Arial"/>
              </a:rPr>
              <a:t>Get More information</a:t>
            </a:r>
          </a:p>
        </p:txBody>
      </p:sp>
      <p:sp>
        <p:nvSpPr>
          <p:cNvPr id="1324" name="Shape 1324"/>
          <p:cNvSpPr txBox="1"/>
          <p:nvPr/>
        </p:nvSpPr>
        <p:spPr>
          <a:xfrm>
            <a:off x="0" y="1071552"/>
            <a:ext cx="9144000" cy="3857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55600" marR="0" lvl="0" indent="-1651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ct val="100000"/>
              <a:buFont typeface="Arial"/>
              <a:buNone/>
            </a:pPr>
            <a:r>
              <a:rPr lang="en-US" sz="24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https://www.qnap.com/solution/hybrid-backup-sync/en/</a:t>
            </a:r>
          </a:p>
        </p:txBody>
      </p:sp>
      <p:pic>
        <p:nvPicPr>
          <p:cNvPr id="1325" name="Shape 1325"/>
          <p:cNvPicPr preferRelativeResize="0"/>
          <p:nvPr/>
        </p:nvPicPr>
        <p:blipFill rotWithShape="1">
          <a:blip r:embed="rId3">
            <a:alphaModFix/>
          </a:blip>
          <a:srcRect l="1273"/>
          <a:stretch/>
        </p:blipFill>
        <p:spPr>
          <a:xfrm>
            <a:off x="1785918" y="1707654"/>
            <a:ext cx="5555100" cy="3033900"/>
          </a:xfrm>
          <a:prstGeom prst="roundRect">
            <a:avLst>
              <a:gd name="adj" fmla="val 7233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版面配置區 7" descr="檔案管理 -2.jpg"/>
          <p:cNvPicPr>
            <a:picLocks noChangeAspect="1"/>
          </p:cNvPicPr>
          <p:nvPr/>
        </p:nvPicPr>
        <p:blipFill>
          <a:blip r:embed="rId3"/>
          <a:srcRect l="40324" t="33333" r="10501" b="1709"/>
          <a:stretch>
            <a:fillRect/>
          </a:stretch>
        </p:blipFill>
        <p:spPr>
          <a:xfrm>
            <a:off x="2357422" y="-142894"/>
            <a:ext cx="6786578" cy="5286394"/>
          </a:xfrm>
          <a:prstGeom prst="rect">
            <a:avLst/>
          </a:prstGeom>
        </p:spPr>
      </p:pic>
      <p:sp>
        <p:nvSpPr>
          <p:cNvPr id="5" name="Shape 964"/>
          <p:cNvSpPr/>
          <p:nvPr/>
        </p:nvSpPr>
        <p:spPr>
          <a:xfrm>
            <a:off x="2357422" y="2428874"/>
            <a:ext cx="6786578" cy="16200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Shape 1330"/>
          <p:cNvSpPr txBox="1">
            <a:spLocks noGrp="1"/>
          </p:cNvSpPr>
          <p:nvPr>
            <p:ph type="title"/>
          </p:nvPr>
        </p:nvSpPr>
        <p:spPr>
          <a:xfrm>
            <a:off x="2500298" y="2714626"/>
            <a:ext cx="6215106" cy="1071570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4000" dirty="0"/>
              <a:t>File Management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800" b="0" dirty="0">
                <a:solidFill>
                  <a:srgbClr val="1F497D"/>
                </a:solidFill>
              </a:rPr>
              <a:t>Maximize your productivity in finding and archiving files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Shape 13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You have too many to </a:t>
            </a:r>
            <a:r>
              <a:rPr lang="en-US" dirty="0" smtClean="0"/>
              <a:t>handle...</a:t>
            </a:r>
            <a:endParaRPr lang="en-US" dirty="0"/>
          </a:p>
        </p:txBody>
      </p:sp>
      <p:pic>
        <p:nvPicPr>
          <p:cNvPr id="30" name="Shape 999" descr="圖片 1.png"/>
          <p:cNvPicPr preferRelativeResize="0"/>
          <p:nvPr/>
        </p:nvPicPr>
        <p:blipFill rotWithShape="1">
          <a:blip r:embed="rId3">
            <a:alphaModFix/>
          </a:blip>
          <a:srcRect l="10859" t="4901" r="6969" b="-31859"/>
          <a:stretch/>
        </p:blipFill>
        <p:spPr>
          <a:xfrm>
            <a:off x="2682166" y="1062095"/>
            <a:ext cx="3328077" cy="330673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" name="群組 30"/>
          <p:cNvGrpSpPr/>
          <p:nvPr/>
        </p:nvGrpSpPr>
        <p:grpSpPr>
          <a:xfrm>
            <a:off x="2051720" y="-20831"/>
            <a:ext cx="5216270" cy="4268090"/>
            <a:chOff x="1535043" y="3050404"/>
            <a:chExt cx="6130550" cy="5016179"/>
          </a:xfrm>
        </p:grpSpPr>
        <p:sp>
          <p:nvSpPr>
            <p:cNvPr id="32" name="Shape 583"/>
            <p:cNvSpPr/>
            <p:nvPr/>
          </p:nvSpPr>
          <p:spPr>
            <a:xfrm rot="12652852" flipH="1">
              <a:off x="1818223" y="3050404"/>
              <a:ext cx="4903228" cy="4903932"/>
            </a:xfrm>
            <a:prstGeom prst="blockArc">
              <a:avLst>
                <a:gd name="adj1" fmla="val 13427742"/>
                <a:gd name="adj2" fmla="val 16177393"/>
                <a:gd name="adj3" fmla="val 17073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Shape 581"/>
            <p:cNvSpPr/>
            <p:nvPr/>
          </p:nvSpPr>
          <p:spPr>
            <a:xfrm rot="12652852">
              <a:off x="1839868" y="3063290"/>
              <a:ext cx="4903228" cy="4903230"/>
            </a:xfrm>
            <a:prstGeom prst="blockArc">
              <a:avLst>
                <a:gd name="adj1" fmla="val 11956545"/>
                <a:gd name="adj2" fmla="val 16134613"/>
                <a:gd name="adj3" fmla="val 16402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" name="群組 64"/>
            <p:cNvGrpSpPr/>
            <p:nvPr/>
          </p:nvGrpSpPr>
          <p:grpSpPr>
            <a:xfrm>
              <a:off x="1535043" y="3063290"/>
              <a:ext cx="6130550" cy="5003293"/>
              <a:chOff x="1535043" y="3063290"/>
              <a:chExt cx="6130550" cy="5003293"/>
            </a:xfrm>
          </p:grpSpPr>
          <p:sp>
            <p:nvSpPr>
              <p:cNvPr id="35" name="等腰三角形 34"/>
              <p:cNvSpPr/>
              <p:nvPr/>
            </p:nvSpPr>
            <p:spPr>
              <a:xfrm>
                <a:off x="1535043" y="5485637"/>
                <a:ext cx="1576213" cy="610722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grpSp>
            <p:nvGrpSpPr>
              <p:cNvPr id="36" name="群組 66"/>
              <p:cNvGrpSpPr/>
              <p:nvPr/>
            </p:nvGrpSpPr>
            <p:grpSpPr>
              <a:xfrm>
                <a:off x="1839868" y="3063290"/>
                <a:ext cx="5825725" cy="5003293"/>
                <a:chOff x="1839868" y="3063290"/>
                <a:chExt cx="5825725" cy="5003293"/>
              </a:xfrm>
            </p:grpSpPr>
            <p:sp>
              <p:nvSpPr>
                <p:cNvPr id="37" name="Shape 580"/>
                <p:cNvSpPr/>
                <p:nvPr/>
              </p:nvSpPr>
              <p:spPr>
                <a:xfrm rot="12652852">
                  <a:off x="1839868" y="3063290"/>
                  <a:ext cx="4903230" cy="4903230"/>
                </a:xfrm>
                <a:prstGeom prst="blockArc">
                  <a:avLst>
                    <a:gd name="adj1" fmla="val 9398856"/>
                    <a:gd name="adj2" fmla="val 12315375"/>
                    <a:gd name="adj3" fmla="val 16433"/>
                  </a:avLst>
                </a:prstGeom>
                <a:solidFill>
                  <a:schemeClr val="accent6"/>
                </a:solidFill>
                <a:ln>
                  <a:noFill/>
                </a:ln>
                <a:effectLst>
                  <a:outerShdw blurRad="50800" dist="38100" dir="8100000" algn="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buNone/>
                  </a:pP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Shape 978"/>
                <p:cNvSpPr/>
                <p:nvPr/>
              </p:nvSpPr>
              <p:spPr>
                <a:xfrm>
                  <a:off x="4470046" y="5902361"/>
                  <a:ext cx="234600" cy="2802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 lIns="91425" tIns="45700" rIns="91425" bIns="45700" anchor="t" anchorCtr="0">
                  <a:noAutofit/>
                </a:bodyPr>
                <a:lstStyle/>
                <a:p>
                  <a:pPr marL="0" marR="0" lvl="0" indent="0" algn="l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ct val="25000"/>
                    <a:buFont typeface="Arial"/>
                    <a:buNone/>
                  </a:pPr>
                  <a:r>
                    <a:rPr lang="zh-TW" sz="1400" b="0" i="0" u="none" strike="noStrike" cap="none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 </a:t>
                  </a:r>
                </a:p>
              </p:txBody>
            </p:sp>
            <p:sp>
              <p:nvSpPr>
                <p:cNvPr id="41" name="矩形 40"/>
                <p:cNvSpPr/>
                <p:nvPr/>
              </p:nvSpPr>
              <p:spPr>
                <a:xfrm>
                  <a:off x="5420616" y="6517196"/>
                  <a:ext cx="1168640" cy="303846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 algn="ctr">
                    <a:lnSpc>
                      <a:spcPct val="90000"/>
                    </a:lnSpc>
                    <a:buClr>
                      <a:srgbClr val="FFFFFF"/>
                    </a:buClr>
                    <a:buSzPct val="25000"/>
                  </a:pPr>
                  <a:r>
                    <a:rPr lang="en-US" altLang="zh-TW" sz="1200" b="1" dirty="0" smtClean="0">
                      <a:solidFill>
                        <a:srgbClr val="FFFFFF"/>
                      </a:solidFill>
                      <a:latin typeface="+mj-lt"/>
                      <a:ea typeface="微軟正黑體" pitchFamily="34" charset="-120"/>
                    </a:rPr>
                    <a:t>Manage</a:t>
                  </a:r>
                  <a:endParaRPr lang="en-US" altLang="zh-TW" sz="1200" b="1" dirty="0">
                    <a:solidFill>
                      <a:srgbClr val="FFFFFF"/>
                    </a:solidFill>
                    <a:latin typeface="+mj-lt"/>
                    <a:ea typeface="微軟正黑體" pitchFamily="34" charset="-120"/>
                  </a:endParaRPr>
                </a:p>
              </p:txBody>
            </p:sp>
            <p:sp>
              <p:nvSpPr>
                <p:cNvPr id="42" name="等腰三角形 41"/>
                <p:cNvSpPr/>
                <p:nvPr/>
              </p:nvSpPr>
              <p:spPr>
                <a:xfrm rot="14228707">
                  <a:off x="4562293" y="6938907"/>
                  <a:ext cx="1576213" cy="610722"/>
                </a:xfrm>
                <a:prstGeom prst="triangle">
                  <a:avLst/>
                </a:prstGeom>
                <a:solidFill>
                  <a:schemeClr val="accent6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3" name="等腰三角形 42"/>
                <p:cNvSpPr/>
                <p:nvPr/>
              </p:nvSpPr>
              <p:spPr>
                <a:xfrm rot="18426564">
                  <a:off x="2396874" y="6839307"/>
                  <a:ext cx="1576213" cy="610722"/>
                </a:xfrm>
                <a:prstGeom prst="triangl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zh-TW" altLang="en-US" dirty="0"/>
                </a:p>
              </p:txBody>
            </p:sp>
            <p:sp>
              <p:nvSpPr>
                <p:cNvPr id="44" name="文字方塊 43"/>
                <p:cNvSpPr txBox="1"/>
                <p:nvPr/>
              </p:nvSpPr>
              <p:spPr>
                <a:xfrm>
                  <a:off x="7480927" y="7758806"/>
                  <a:ext cx="18466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endParaRPr kumimoji="1" lang="zh-TW" altLang="en-US" dirty="0"/>
                </a:p>
              </p:txBody>
            </p:sp>
          </p:grpSp>
        </p:grpSp>
      </p:grpSp>
      <p:sp>
        <p:nvSpPr>
          <p:cNvPr id="45" name="Shape 1020"/>
          <p:cNvSpPr/>
          <p:nvPr/>
        </p:nvSpPr>
        <p:spPr>
          <a:xfrm>
            <a:off x="7092280" y="2931790"/>
            <a:ext cx="1251516" cy="99436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978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pic>
        <p:nvPicPr>
          <p:cNvPr id="48" name="Shape 980" descr="https://lh6.googleusercontent.com/L13hoADY3itrnZvSwBuAlG5y8gtHlOsn4ZTbnjZzzHGlWBs1hUT5dr2yqK7ElN0MKEZ1TyWOwmX342ZPW3dT5NAv3RJOgOTkLRGyAhGn0__AMYnD1G5XkiBcif-JBbE1quuus2M4yuw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5350" y="3878971"/>
            <a:ext cx="1882468" cy="112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Shape 982" descr="https://lh6.googleusercontent.com/ulQmi4QMSjun33kPoZGIU6aL6A-E1KHJsxLhqHixw26cRQJxSfzbiZxWhae13_yYyfDSyFQ-Mx3efVmZ2TOZjs7M9btxAj066zZGYxb_lSjfvYglwpywwVfEbXKZ0JUlaZxLgK7YFDk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6000760" y="1357304"/>
            <a:ext cx="3019432" cy="1640450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1018"/>
          <p:cNvSpPr/>
          <p:nvPr/>
        </p:nvSpPr>
        <p:spPr>
          <a:xfrm>
            <a:off x="6286512" y="3143254"/>
            <a:ext cx="742836" cy="62811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1021"/>
          <p:cNvSpPr/>
          <p:nvPr/>
        </p:nvSpPr>
        <p:spPr>
          <a:xfrm>
            <a:off x="8429652" y="3286130"/>
            <a:ext cx="312572" cy="43950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" name="群組 51"/>
          <p:cNvGrpSpPr/>
          <p:nvPr/>
        </p:nvGrpSpPr>
        <p:grpSpPr>
          <a:xfrm>
            <a:off x="500034" y="2500312"/>
            <a:ext cx="2170386" cy="1666884"/>
            <a:chOff x="357158" y="2357436"/>
            <a:chExt cx="2170386" cy="1666884"/>
          </a:xfrm>
        </p:grpSpPr>
        <p:sp>
          <p:nvSpPr>
            <p:cNvPr id="53" name="Shape 1059"/>
            <p:cNvSpPr/>
            <p:nvPr/>
          </p:nvSpPr>
          <p:spPr>
            <a:xfrm>
              <a:off x="785786" y="2500312"/>
              <a:ext cx="411575" cy="344043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Shape 1061"/>
            <p:cNvSpPr/>
            <p:nvPr/>
          </p:nvSpPr>
          <p:spPr>
            <a:xfrm>
              <a:off x="1571604" y="3286130"/>
              <a:ext cx="432134" cy="37292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Shape 1063"/>
            <p:cNvSpPr/>
            <p:nvPr/>
          </p:nvSpPr>
          <p:spPr>
            <a:xfrm>
              <a:off x="1000100" y="3071816"/>
              <a:ext cx="432134" cy="28400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Shape 1059"/>
            <p:cNvSpPr/>
            <p:nvPr/>
          </p:nvSpPr>
          <p:spPr>
            <a:xfrm>
              <a:off x="357158" y="3000378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" name="Shape 1061"/>
            <p:cNvSpPr/>
            <p:nvPr/>
          </p:nvSpPr>
          <p:spPr>
            <a:xfrm>
              <a:off x="1571604" y="2928940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Shape 1063"/>
            <p:cNvSpPr/>
            <p:nvPr/>
          </p:nvSpPr>
          <p:spPr>
            <a:xfrm>
              <a:off x="2000232" y="321469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Shape 1061"/>
            <p:cNvSpPr/>
            <p:nvPr/>
          </p:nvSpPr>
          <p:spPr>
            <a:xfrm>
              <a:off x="1571604" y="2500312"/>
              <a:ext cx="317594" cy="27408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" name="Shape 1063"/>
            <p:cNvSpPr/>
            <p:nvPr/>
          </p:nvSpPr>
          <p:spPr>
            <a:xfrm>
              <a:off x="1714480" y="3857634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" name="Shape 1059"/>
            <p:cNvSpPr/>
            <p:nvPr/>
          </p:nvSpPr>
          <p:spPr>
            <a:xfrm>
              <a:off x="2285984" y="3429006"/>
              <a:ext cx="241560" cy="20192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" name="Shape 1063"/>
            <p:cNvSpPr/>
            <p:nvPr/>
          </p:nvSpPr>
          <p:spPr>
            <a:xfrm>
              <a:off x="785786" y="3571882"/>
              <a:ext cx="253626" cy="16668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rgbClr val="660066">
                <a:alpha val="2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" name="Shape 1061"/>
            <p:cNvSpPr/>
            <p:nvPr/>
          </p:nvSpPr>
          <p:spPr>
            <a:xfrm>
              <a:off x="1142976" y="3643320"/>
              <a:ext cx="257030" cy="2218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rgbClr val="660066">
                <a:alpha val="50000"/>
              </a:srgb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643042" y="3406981"/>
              <a:ext cx="27122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65" name="矩形 64"/>
            <p:cNvSpPr/>
            <p:nvPr/>
          </p:nvSpPr>
          <p:spPr>
            <a:xfrm>
              <a:off x="1014624" y="3121229"/>
              <a:ext cx="27122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b="1" dirty="0"/>
            </a:p>
          </p:txBody>
        </p:sp>
        <p:sp>
          <p:nvSpPr>
            <p:cNvPr id="66" name="矩形 65"/>
            <p:cNvSpPr/>
            <p:nvPr/>
          </p:nvSpPr>
          <p:spPr>
            <a:xfrm>
              <a:off x="500034" y="2357436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8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8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357158" y="2857502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1571604" y="2928940"/>
              <a:ext cx="17320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2285984" y="3429006"/>
              <a:ext cx="173202" cy="2616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TW" sz="1100" b="1" dirty="0" smtClean="0">
                  <a:solidFill>
                    <a:schemeClr val="accent4">
                      <a:lumMod val="75000"/>
                    </a:schemeClr>
                  </a:solidFill>
                  <a:latin typeface="+mj-lt"/>
                  <a:ea typeface="微軟正黑體" pitchFamily="34" charset="-120"/>
                </a:rPr>
                <a:t>?</a:t>
              </a:r>
              <a:endParaRPr lang="zh-TW" altLang="en-US" sz="1100" b="1" dirty="0">
                <a:solidFill>
                  <a:schemeClr val="accent4">
                    <a:lumMod val="75000"/>
                  </a:schemeClr>
                </a:solidFill>
                <a:latin typeface="+mj-lt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1176736" y="3667462"/>
              <a:ext cx="251992" cy="2616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TW" sz="1100" b="1" dirty="0" smtClean="0">
                  <a:solidFill>
                    <a:srgbClr val="FFFFFF"/>
                  </a:solidFill>
                  <a:latin typeface="微軟正黑體" pitchFamily="34" charset="-120"/>
                  <a:ea typeface="微軟正黑體" pitchFamily="34" charset="-120"/>
                </a:rPr>
                <a:t>?</a:t>
              </a:r>
              <a:endParaRPr lang="zh-TW" altLang="en-US" sz="1100" b="1" dirty="0"/>
            </a:p>
          </p:txBody>
        </p:sp>
      </p:grpSp>
      <p:sp>
        <p:nvSpPr>
          <p:cNvPr id="71" name="Shape 1352"/>
          <p:cNvSpPr txBox="1"/>
          <p:nvPr/>
        </p:nvSpPr>
        <p:spPr>
          <a:xfrm>
            <a:off x="4010397" y="3500444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72" name="Shape 1354"/>
          <p:cNvSpPr txBox="1"/>
          <p:nvPr/>
        </p:nvSpPr>
        <p:spPr>
          <a:xfrm>
            <a:off x="2581637" y="2781387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Shape 1367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64294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/>
              <a:t>QNAP meets all needs for an office</a:t>
            </a:r>
          </a:p>
        </p:txBody>
      </p:sp>
      <p:pic>
        <p:nvPicPr>
          <p:cNvPr id="1368" name="Shape 1368" descr="19304966_xxl.jpg"/>
          <p:cNvPicPr preferRelativeResize="0"/>
          <p:nvPr/>
        </p:nvPicPr>
        <p:blipFill rotWithShape="1">
          <a:blip r:embed="rId3">
            <a:alphaModFix/>
          </a:blip>
          <a:srcRect t="37782" r="2190" b="16034"/>
          <a:stretch/>
        </p:blipFill>
        <p:spPr>
          <a:xfrm>
            <a:off x="3236376" y="3071816"/>
            <a:ext cx="5764780" cy="1928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Shape 1377"/>
          <p:cNvSpPr txBox="1"/>
          <p:nvPr/>
        </p:nvSpPr>
        <p:spPr>
          <a:xfrm>
            <a:off x="6307586" y="-1026658"/>
            <a:ext cx="1637700" cy="3834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endParaRPr lang="en-US" sz="180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" name="Shape 1008"/>
          <p:cNvPicPr preferRelativeResize="0"/>
          <p:nvPr/>
        </p:nvPicPr>
        <p:blipFill rotWithShape="1">
          <a:blip r:embed="rId4">
            <a:alphaModFix/>
          </a:blip>
          <a:srcRect l="5814" r="4313" b="4159"/>
          <a:stretch/>
        </p:blipFill>
        <p:spPr>
          <a:xfrm>
            <a:off x="6643702" y="1643056"/>
            <a:ext cx="1108581" cy="10742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10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76943" y="1220481"/>
            <a:ext cx="316800" cy="3168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Shape 1010"/>
          <p:cNvSpPr txBox="1"/>
          <p:nvPr/>
        </p:nvSpPr>
        <p:spPr>
          <a:xfrm>
            <a:off x="6718191" y="1218531"/>
            <a:ext cx="1597453" cy="5415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073763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</a:p>
        </p:txBody>
      </p:sp>
      <p:sp>
        <p:nvSpPr>
          <p:cNvPr id="39" name="Shape 1012"/>
          <p:cNvSpPr/>
          <p:nvPr/>
        </p:nvSpPr>
        <p:spPr>
          <a:xfrm>
            <a:off x="285720" y="2737803"/>
            <a:ext cx="2693231" cy="442976"/>
          </a:xfrm>
          <a:prstGeom prst="homePlate">
            <a:avLst>
              <a:gd name="adj" fmla="val 50000"/>
            </a:avLst>
          </a:prstGeom>
          <a:solidFill>
            <a:srgbClr val="00B0F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Shape 1013"/>
          <p:cNvSpPr txBox="1"/>
          <p:nvPr/>
        </p:nvSpPr>
        <p:spPr>
          <a:xfrm>
            <a:off x="142844" y="2839199"/>
            <a:ext cx="2286015" cy="277131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</a:pPr>
            <a:r>
              <a:rPr lang="en-US" sz="1600" b="1" dirty="0" smtClean="0">
                <a:solidFill>
                  <a:srgbClr val="FFFFFF"/>
                </a:solidFill>
              </a:rPr>
              <a:t> Store and backup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1" name="Shape 1014"/>
          <p:cNvSpPr/>
          <p:nvPr/>
        </p:nvSpPr>
        <p:spPr>
          <a:xfrm>
            <a:off x="4214810" y="2714626"/>
            <a:ext cx="2509578" cy="443100"/>
          </a:xfrm>
          <a:prstGeom prst="chevron">
            <a:avLst>
              <a:gd name="adj" fmla="val 50000"/>
            </a:avLst>
          </a:prstGeom>
          <a:solidFill>
            <a:srgbClr val="1155CC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Shape 1015"/>
          <p:cNvSpPr/>
          <p:nvPr/>
        </p:nvSpPr>
        <p:spPr>
          <a:xfrm>
            <a:off x="6143636" y="2714626"/>
            <a:ext cx="2428892" cy="443100"/>
          </a:xfrm>
          <a:prstGeom prst="chevron">
            <a:avLst>
              <a:gd name="adj" fmla="val 50000"/>
            </a:avLst>
          </a:prstGeom>
          <a:solidFill>
            <a:srgbClr val="005493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016"/>
          <p:cNvSpPr txBox="1"/>
          <p:nvPr/>
        </p:nvSpPr>
        <p:spPr>
          <a:xfrm>
            <a:off x="6074655" y="2857502"/>
            <a:ext cx="2128126" cy="240524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1600" b="1" dirty="0" smtClean="0">
                <a:solidFill>
                  <a:srgbClr val="FFFFFF"/>
                </a:solidFill>
              </a:rPr>
              <a:t> Archive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45" name="Shape 1019"/>
          <p:cNvSpPr txBox="1"/>
          <p:nvPr/>
        </p:nvSpPr>
        <p:spPr>
          <a:xfrm>
            <a:off x="976511" y="1205748"/>
            <a:ext cx="1587949" cy="297755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EF8600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pic>
        <p:nvPicPr>
          <p:cNvPr id="46" name="Shape 102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3785" y="1139618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7" name="Shape 1022" descr="圖片 2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596" y="1500180"/>
            <a:ext cx="1656417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Shape 1028"/>
          <p:cNvSpPr txBox="1"/>
          <p:nvPr/>
        </p:nvSpPr>
        <p:spPr>
          <a:xfrm>
            <a:off x="4826835" y="1219241"/>
            <a:ext cx="1071571" cy="35237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b="1" i="0" u="none" strike="noStrike" cap="none" dirty="0">
                <a:solidFill>
                  <a:srgbClr val="6AA84F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51" name="Shape 1029"/>
          <p:cNvPicPr preferRelativeResize="0"/>
          <p:nvPr/>
        </p:nvPicPr>
        <p:blipFill rotWithShape="1">
          <a:blip r:embed="rId8">
            <a:alphaModFix/>
          </a:blip>
          <a:srcRect l="71890" t="12049" b="10807"/>
          <a:stretch/>
        </p:blipFill>
        <p:spPr>
          <a:xfrm>
            <a:off x="4466273" y="1145559"/>
            <a:ext cx="432000" cy="432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" name="Shape 1030" descr="圖片 4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537711" y="1785932"/>
            <a:ext cx="1311894" cy="103456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Shape 1031"/>
          <p:cNvSpPr/>
          <p:nvPr/>
        </p:nvSpPr>
        <p:spPr>
          <a:xfrm>
            <a:off x="2214546" y="2726973"/>
            <a:ext cx="2286015" cy="443100"/>
          </a:xfrm>
          <a:prstGeom prst="chevron">
            <a:avLst>
              <a:gd name="adj" fmla="val 50000"/>
            </a:avLst>
          </a:prstGeom>
          <a:solidFill>
            <a:srgbClr val="4A86E8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Shape 1032"/>
          <p:cNvSpPr txBox="1"/>
          <p:nvPr/>
        </p:nvSpPr>
        <p:spPr>
          <a:xfrm>
            <a:off x="4429124" y="2821783"/>
            <a:ext cx="1755651" cy="311962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lnSpc>
                <a:spcPct val="90000"/>
              </a:lnSpc>
              <a:buClr>
                <a:srgbClr val="FFFFFF"/>
              </a:buClr>
              <a:buSzPct val="25000"/>
            </a:pPr>
            <a:r>
              <a:rPr lang="en-US" sz="1600" b="1" dirty="0" smtClean="0">
                <a:solidFill>
                  <a:srgbClr val="FFFFFF"/>
                </a:solidFill>
              </a:rPr>
              <a:t>Search</a:t>
            </a:r>
            <a:endParaRPr lang="en-US" sz="1600" b="1" dirty="0">
              <a:solidFill>
                <a:srgbClr val="FFFFFF"/>
              </a:solidFill>
            </a:endParaRPr>
          </a:p>
        </p:txBody>
      </p:sp>
      <p:cxnSp>
        <p:nvCxnSpPr>
          <p:cNvPr id="56" name="直線接點 55"/>
          <p:cNvCxnSpPr/>
          <p:nvPr/>
        </p:nvCxnSpPr>
        <p:spPr>
          <a:xfrm rot="5400000">
            <a:off x="1429522" y="1928808"/>
            <a:ext cx="1571636" cy="1588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接點 56"/>
          <p:cNvCxnSpPr/>
          <p:nvPr/>
        </p:nvCxnSpPr>
        <p:spPr>
          <a:xfrm rot="5400000">
            <a:off x="3499636" y="1928808"/>
            <a:ext cx="1571636" cy="1588"/>
          </a:xfrm>
          <a:prstGeom prst="line">
            <a:avLst/>
          </a:prstGeom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接點 57"/>
          <p:cNvCxnSpPr/>
          <p:nvPr/>
        </p:nvCxnSpPr>
        <p:spPr>
          <a:xfrm rot="5400000">
            <a:off x="5357024" y="1928808"/>
            <a:ext cx="1571636" cy="1588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hape 1017"/>
          <p:cNvSpPr txBox="1"/>
          <p:nvPr/>
        </p:nvSpPr>
        <p:spPr>
          <a:xfrm>
            <a:off x="2159098" y="2899310"/>
            <a:ext cx="2484340" cy="172506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>
              <a:buClr>
                <a:srgbClr val="000000"/>
              </a:buClr>
              <a:buSzPct val="25000"/>
            </a:pPr>
            <a:r>
              <a:rPr lang="en-US" sz="1600" b="1" dirty="0" smtClean="0">
                <a:solidFill>
                  <a:srgbClr val="FFFFFF"/>
                </a:solidFill>
              </a:rPr>
              <a:t>File</a:t>
            </a:r>
            <a:r>
              <a:rPr lang="en-US" sz="1600" b="1" dirty="0" smtClean="0">
                <a:solidFill>
                  <a:srgbClr val="434343"/>
                </a:solidFill>
              </a:rPr>
              <a:t> </a:t>
            </a:r>
            <a:r>
              <a:rPr lang="en-US" sz="1600" b="1" dirty="0" smtClean="0">
                <a:solidFill>
                  <a:srgbClr val="FFFFFF"/>
                </a:solidFill>
              </a:rPr>
              <a:t>Digitization</a:t>
            </a:r>
            <a:endParaRPr lang="en-US" sz="1600" b="1" dirty="0">
              <a:solidFill>
                <a:srgbClr val="FFFFFF"/>
              </a:solidFill>
            </a:endParaRPr>
          </a:p>
        </p:txBody>
      </p:sp>
      <p:grpSp>
        <p:nvGrpSpPr>
          <p:cNvPr id="32" name="群組 31"/>
          <p:cNvGrpSpPr/>
          <p:nvPr/>
        </p:nvGrpSpPr>
        <p:grpSpPr>
          <a:xfrm>
            <a:off x="2282934" y="1182946"/>
            <a:ext cx="2162180" cy="1531680"/>
            <a:chOff x="4195770" y="1182946"/>
            <a:chExt cx="2162180" cy="1531680"/>
          </a:xfrm>
        </p:grpSpPr>
        <p:sp>
          <p:nvSpPr>
            <p:cNvPr id="48" name="Shape 1025"/>
            <p:cNvSpPr txBox="1"/>
            <p:nvPr/>
          </p:nvSpPr>
          <p:spPr>
            <a:xfrm>
              <a:off x="4550081" y="1214428"/>
              <a:ext cx="1807869" cy="3164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lang="zh-TW" b="1" i="0" u="none" strike="noStrike" cap="none" dirty="0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OCR Converter  </a:t>
              </a:r>
            </a:p>
          </p:txBody>
        </p:sp>
        <p:pic>
          <p:nvPicPr>
            <p:cNvPr id="49" name="Shape 1026" descr="圖片 3.png"/>
            <p:cNvPicPr preferRelativeResize="0"/>
            <p:nvPr/>
          </p:nvPicPr>
          <p:blipFill rotWithShape="1">
            <a:blip r:embed="rId10">
              <a:alphaModFix/>
            </a:blip>
            <a:srcRect t="15990" b="6688"/>
            <a:stretch/>
          </p:blipFill>
          <p:spPr>
            <a:xfrm>
              <a:off x="4286248" y="1714494"/>
              <a:ext cx="1571637" cy="10001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" name="Shape 1242"/>
            <p:cNvPicPr preferRelativeResize="0"/>
            <p:nvPr/>
          </p:nvPicPr>
          <p:blipFill>
            <a:blip r:embed="rId11"/>
            <a:stretch>
              <a:fillRect/>
            </a:stretch>
          </p:blipFill>
          <p:spPr>
            <a:xfrm>
              <a:off x="4195770" y="1182946"/>
              <a:ext cx="317234" cy="31723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59" name="Shape 1708"/>
          <p:cNvGrpSpPr/>
          <p:nvPr/>
        </p:nvGrpSpPr>
        <p:grpSpPr>
          <a:xfrm>
            <a:off x="2216134" y="3262064"/>
            <a:ext cx="4927634" cy="524131"/>
            <a:chOff x="3908606" y="3489830"/>
            <a:chExt cx="4927634" cy="524131"/>
          </a:xfrm>
        </p:grpSpPr>
        <p:pic>
          <p:nvPicPr>
            <p:cNvPr id="60" name="Shape 170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908606" y="3489830"/>
              <a:ext cx="431675" cy="42435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Shape 1710"/>
            <p:cNvSpPr txBox="1"/>
            <p:nvPr/>
          </p:nvSpPr>
          <p:spPr>
            <a:xfrm>
              <a:off x="4285380" y="3572078"/>
              <a:ext cx="4550860" cy="44188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1200" b="1" dirty="0" err="1" smtClean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Ｗith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 OCR Converter, </a:t>
              </a:r>
              <a:r>
                <a:rPr lang="en-US" sz="1200" b="1" dirty="0" err="1" smtClean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Qsirch</a:t>
              </a:r>
              <a:r>
                <a:rPr lang="en-US" sz="1200" b="1" dirty="0" smtClean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 can search for image context.</a:t>
              </a:r>
            </a:p>
            <a:p>
              <a:pPr lvl="0"/>
              <a:endParaRPr lang="en-US" sz="1200" b="1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pic>
        <p:nvPicPr>
          <p:cNvPr id="62" name="Shape 171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308364" y="2753410"/>
            <a:ext cx="620562" cy="389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5" name="Shape 1715" descr="https://lh3.googleusercontent.com/HjhUN9o0ZxYnW0YQ4Wy1OwVH3OmS_FDOBI0VVnp2fYqff58kk0y8leHCRPiGJSMgtNdc4wRAes8wb4hGeDqGR6ZIqOHp9VyTG43x1Tk-xcP47Ub4shg2YoIek0ljykkB3KXaNDKGXB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442083" y="871121"/>
            <a:ext cx="63581" cy="790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Shape 1717"/>
          <p:cNvGrpSpPr/>
          <p:nvPr/>
        </p:nvGrpSpPr>
        <p:grpSpPr>
          <a:xfrm>
            <a:off x="5072066" y="1347614"/>
            <a:ext cx="2065276" cy="1329556"/>
            <a:chOff x="161272" y="1054922"/>
            <a:chExt cx="2814372" cy="1933848"/>
          </a:xfrm>
        </p:grpSpPr>
        <p:sp>
          <p:nvSpPr>
            <p:cNvPr id="1718" name="Shape 1718"/>
            <p:cNvSpPr/>
            <p:nvPr/>
          </p:nvSpPr>
          <p:spPr>
            <a:xfrm>
              <a:off x="161272" y="1054922"/>
              <a:ext cx="2814372" cy="1933848"/>
            </a:xfrm>
            <a:prstGeom prst="cloud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19" name="Shape 1719" descr="https://lh4.googleusercontent.com/F6S73H5UpTnWB50xRXvEdYTWUfBwNEEMogG6uVMTaBkUlZDPTw42uGivNL9NIutX6_pU5m_d0Wapsz-ChDfIWn0AYUCBv7e24YqBYC7jz3yq7Lj9N2OmEhHLdyMfmmmTHqRn8r5YAMo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53020" y="1447426"/>
              <a:ext cx="501689" cy="39910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0" name="Shape 1720" descr="https://lh5.googleusercontent.com/x3K8hoe3I-3iSNimuXJZlsaI-wU2S4Ke2fwMvoEML1Hca3BOImJJWaGojFe-dVA1AYDyqdiuFfioA2dQN5yTRcxJ6Bu57FRAXkpbCqmNza8oLlbrBGdQY5TTRCImPoEyiO7wYPbFFpY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020378" y="1978254"/>
              <a:ext cx="935498" cy="6298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1" name="Shape 1721" descr="https://lh3.googleusercontent.com/HjhUN9o0ZxYnW0YQ4Wy1OwVH3OmS_FDOBI0VVnp2fYqff58kk0y8leHCRPiGJSMgtNdc4wRAes8wb4hGeDqGR6ZIqOHp9VyTG43x1Tk-xcP47Ub4shg2YoIek0ljykkB3KXaNDKGXBA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71837" y="1267162"/>
              <a:ext cx="591164" cy="735046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Shape 1722"/>
          <p:cNvGrpSpPr/>
          <p:nvPr/>
        </p:nvGrpSpPr>
        <p:grpSpPr>
          <a:xfrm>
            <a:off x="6960953" y="2139703"/>
            <a:ext cx="1827602" cy="1277800"/>
            <a:chOff x="5963215" y="1721699"/>
            <a:chExt cx="2041524" cy="1464696"/>
          </a:xfrm>
        </p:grpSpPr>
        <p:sp>
          <p:nvSpPr>
            <p:cNvPr id="1723" name="Shape 1723"/>
            <p:cNvSpPr/>
            <p:nvPr/>
          </p:nvSpPr>
          <p:spPr>
            <a:xfrm>
              <a:off x="5963215" y="1721699"/>
              <a:ext cx="2041524" cy="1464696"/>
            </a:xfrm>
            <a:prstGeom prst="cloud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724" name="Shape 172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-3916647">
              <a:off x="6289031" y="2211905"/>
              <a:ext cx="705560" cy="3868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25" name="Shape 172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 rot="991767">
              <a:off x="7224652" y="1939953"/>
              <a:ext cx="403609" cy="5403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27" name="Shape 1727"/>
          <p:cNvSpPr/>
          <p:nvPr/>
        </p:nvSpPr>
        <p:spPr>
          <a:xfrm>
            <a:off x="2627784" y="1130575"/>
            <a:ext cx="1152000" cy="842400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8" name="Shape 1728"/>
          <p:cNvSpPr/>
          <p:nvPr/>
        </p:nvSpPr>
        <p:spPr>
          <a:xfrm>
            <a:off x="214282" y="1219183"/>
            <a:ext cx="3286148" cy="548700"/>
          </a:xfrm>
          <a:prstGeom prst="roundRect">
            <a:avLst>
              <a:gd name="adj" fmla="val 16667"/>
            </a:avLst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lvl="0" defTabSz="457200">
              <a:buSzPct val="116666"/>
              <a:defRPr/>
            </a:pPr>
            <a:r>
              <a:rPr lang="en-US" sz="1800" b="1" dirty="0" smtClean="0"/>
              <a:t>10:00~12:00</a:t>
            </a:r>
            <a:r>
              <a:rPr lang="en-US" sz="1800" dirty="0" smtClean="0"/>
              <a:t>  Daily Routine</a:t>
            </a:r>
          </a:p>
        </p:txBody>
      </p:sp>
      <p:pic>
        <p:nvPicPr>
          <p:cNvPr id="1729" name="Shape 1729" descr="NA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54683" y="4071948"/>
            <a:ext cx="1031763" cy="79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0" name="Shape 1730" descr="NAS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67700" y="2850125"/>
            <a:ext cx="467302" cy="3605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428729" y="285734"/>
            <a:ext cx="7575470" cy="655475"/>
          </a:xfrm>
        </p:spPr>
        <p:txBody>
          <a:bodyPr/>
          <a:lstStyle/>
          <a:p>
            <a:pPr lvl="0" defTabSz="457200">
              <a:defRPr/>
            </a:pPr>
            <a:r>
              <a:rPr lang="en-US" altLang="zh-TW" sz="2000" dirty="0" smtClean="0"/>
              <a:t>How to manage many kinds of cloud spaces and devices?</a:t>
            </a:r>
            <a:endParaRPr lang="en-US" sz="2000" dirty="0"/>
          </a:p>
        </p:txBody>
      </p:sp>
      <p:pic>
        <p:nvPicPr>
          <p:cNvPr id="1716" name="Shape 171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849676" y="1142990"/>
            <a:ext cx="3365266" cy="393360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11688" y="285734"/>
            <a:ext cx="1117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buSzPct val="116666"/>
              <a:defRPr/>
            </a:pPr>
            <a:r>
              <a:rPr lang="en-US" b="1" dirty="0" smtClean="0">
                <a:solidFill>
                  <a:schemeClr val="bg1"/>
                </a:solidFill>
              </a:rPr>
              <a:t>Scenario</a:t>
            </a:r>
          </a:p>
        </p:txBody>
      </p:sp>
      <p:sp>
        <p:nvSpPr>
          <p:cNvPr id="19" name="矩形 18"/>
          <p:cNvSpPr/>
          <p:nvPr/>
        </p:nvSpPr>
        <p:spPr>
          <a:xfrm>
            <a:off x="571472" y="42861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buSzPct val="116666"/>
              <a:defRPr/>
            </a:pPr>
            <a:r>
              <a:rPr lang="en-US" sz="2800" b="1" dirty="0" smtClean="0">
                <a:solidFill>
                  <a:schemeClr val="bg1"/>
                </a:solidFill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 descr="公有雲VS私有雲-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8992" y="1000114"/>
            <a:ext cx="777015" cy="753966"/>
          </a:xfrm>
          <a:prstGeom prst="rect">
            <a:avLst/>
          </a:prstGeom>
        </p:spPr>
      </p:pic>
      <p:sp>
        <p:nvSpPr>
          <p:cNvPr id="19" name="標題 18"/>
          <p:cNvSpPr>
            <a:spLocks noGrp="1"/>
          </p:cNvSpPr>
          <p:nvPr>
            <p:ph type="title"/>
          </p:nvPr>
        </p:nvSpPr>
        <p:spPr>
          <a:xfrm>
            <a:off x="2643174" y="428610"/>
            <a:ext cx="6072230" cy="642942"/>
          </a:xfrm>
        </p:spPr>
        <p:txBody>
          <a:bodyPr/>
          <a:lstStyle/>
          <a:p>
            <a:pPr lvl="0" algn="l"/>
            <a:r>
              <a:rPr lang="en-US" sz="3600" dirty="0" smtClean="0">
                <a:ea typeface="Arial"/>
                <a:cs typeface="Arial"/>
                <a:sym typeface="Arial"/>
              </a:rPr>
              <a:t>Ext4 </a:t>
            </a:r>
            <a:r>
              <a:rPr lang="en-US" sz="3600" dirty="0" err="1" smtClean="0">
                <a:ea typeface="Arial"/>
                <a:cs typeface="Arial"/>
                <a:sym typeface="Arial"/>
              </a:rPr>
              <a:t>v.s</a:t>
            </a:r>
            <a:r>
              <a:rPr lang="en-US" sz="3600" dirty="0" smtClean="0">
                <a:ea typeface="Arial"/>
                <a:cs typeface="Arial"/>
                <a:sym typeface="Arial"/>
              </a:rPr>
              <a:t>. </a:t>
            </a:r>
            <a:r>
              <a:rPr lang="en-US" sz="3600" dirty="0" err="1" smtClean="0">
                <a:ea typeface="Arial"/>
                <a:cs typeface="Arial"/>
                <a:sym typeface="Arial"/>
              </a:rPr>
              <a:t>Btrfs</a:t>
            </a:r>
            <a:r>
              <a:rPr lang="en-US" sz="3600" dirty="0" smtClean="0">
                <a:ea typeface="Arial"/>
                <a:cs typeface="Arial"/>
                <a:sym typeface="Arial"/>
              </a:rPr>
              <a:t> in Models</a:t>
            </a:r>
            <a:endParaRPr lang="zh-TW" altLang="en-US" sz="3600" dirty="0"/>
          </a:p>
        </p:txBody>
      </p:sp>
      <p:sp>
        <p:nvSpPr>
          <p:cNvPr id="20" name="Shape 812"/>
          <p:cNvSpPr/>
          <p:nvPr/>
        </p:nvSpPr>
        <p:spPr>
          <a:xfrm>
            <a:off x="285728" y="1785932"/>
            <a:ext cx="2714700" cy="1857300"/>
          </a:xfrm>
          <a:prstGeom prst="roundRect">
            <a:avLst>
              <a:gd name="adj" fmla="val 7476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813"/>
          <p:cNvSpPr/>
          <p:nvPr/>
        </p:nvSpPr>
        <p:spPr>
          <a:xfrm>
            <a:off x="428604" y="2857503"/>
            <a:ext cx="2428800" cy="642900"/>
          </a:xfrm>
          <a:prstGeom prst="roundRect">
            <a:avLst>
              <a:gd name="adj" fmla="val 7476"/>
            </a:avLst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814"/>
          <p:cNvSpPr/>
          <p:nvPr/>
        </p:nvSpPr>
        <p:spPr>
          <a:xfrm>
            <a:off x="571472" y="428610"/>
            <a:ext cx="2000400" cy="571500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815"/>
          <p:cNvSpPr txBox="1">
            <a:spLocks/>
          </p:cNvSpPr>
          <p:nvPr/>
        </p:nvSpPr>
        <p:spPr>
          <a:xfrm>
            <a:off x="2019300" y="428610"/>
            <a:ext cx="7124700" cy="85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5715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  <a:tabLst/>
              <a:defRPr/>
            </a:pP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816"/>
          <p:cNvSpPr txBox="1">
            <a:spLocks/>
          </p:cNvSpPr>
          <p:nvPr/>
        </p:nvSpPr>
        <p:spPr>
          <a:xfrm>
            <a:off x="500034" y="1071552"/>
            <a:ext cx="8332200" cy="349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2032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33333"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DS118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1GB, EXT4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  </a:t>
            </a:r>
            <a:r>
              <a:rPr kumimoji="0" lang="zh-TW" alt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DS3018xs (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8GB,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Btrfs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817"/>
          <p:cNvSpPr txBox="1"/>
          <p:nvPr/>
        </p:nvSpPr>
        <p:spPr>
          <a:xfrm>
            <a:off x="509631" y="2428886"/>
            <a:ext cx="1062000" cy="42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52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-US" sz="2400" b="1">
                <a:solidFill>
                  <a:schemeClr val="lt1"/>
                </a:solidFill>
              </a:rPr>
              <a:t>99</a:t>
            </a:r>
            <a:r>
              <a:rPr lang="en-US" b="1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26" name="Shape 818"/>
          <p:cNvSpPr/>
          <p:nvPr/>
        </p:nvSpPr>
        <p:spPr>
          <a:xfrm>
            <a:off x="678725" y="449950"/>
            <a:ext cx="1785900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03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28571"/>
              <a:buFont typeface="Arial"/>
              <a:buNone/>
            </a:pPr>
            <a:r>
              <a:rPr lang="en-US" b="1" dirty="0">
                <a:solidFill>
                  <a:schemeClr val="lt1"/>
                </a:solidFill>
              </a:rPr>
              <a:t>Performance </a:t>
            </a:r>
            <a:r>
              <a:rPr lang="en-US" b="1" i="0" u="none" strike="noStrike" cap="none" dirty="0">
                <a:solidFill>
                  <a:schemeClr val="lt1"/>
                </a:solidFill>
              </a:rPr>
              <a:t> </a:t>
            </a:r>
            <a:br>
              <a:rPr lang="en-US" b="1" i="0" u="none" strike="noStrike" cap="none" dirty="0">
                <a:solidFill>
                  <a:schemeClr val="lt1"/>
                </a:solidFill>
              </a:rPr>
            </a:br>
            <a:r>
              <a:rPr lang="en-US" b="1" dirty="0">
                <a:solidFill>
                  <a:schemeClr val="lt1"/>
                </a:solidFill>
              </a:rPr>
              <a:t>Comparison</a:t>
            </a:r>
          </a:p>
        </p:txBody>
      </p:sp>
      <p:sp>
        <p:nvSpPr>
          <p:cNvPr id="27" name="Shape 819"/>
          <p:cNvSpPr/>
          <p:nvPr/>
        </p:nvSpPr>
        <p:spPr>
          <a:xfrm>
            <a:off x="285728" y="2143122"/>
            <a:ext cx="12858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>
                <a:solidFill>
                  <a:schemeClr val="lt1"/>
                </a:solidFill>
              </a:rPr>
              <a:t>DS118</a:t>
            </a:r>
            <a:r>
              <a:rPr lang="en-US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28" name="Shape 820"/>
          <p:cNvSpPr/>
          <p:nvPr/>
        </p:nvSpPr>
        <p:spPr>
          <a:xfrm>
            <a:off x="1785926" y="2143122"/>
            <a:ext cx="12276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DS3018xs</a:t>
            </a:r>
          </a:p>
        </p:txBody>
      </p:sp>
      <p:sp>
        <p:nvSpPr>
          <p:cNvPr id="29" name="Shape 821"/>
          <p:cNvSpPr txBox="1"/>
          <p:nvPr/>
        </p:nvSpPr>
        <p:spPr>
          <a:xfrm>
            <a:off x="1785930" y="2428886"/>
            <a:ext cx="1143000" cy="43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77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sz="2800" b="1">
                <a:solidFill>
                  <a:schemeClr val="lt1"/>
                </a:solidFill>
              </a:rPr>
              <a:t>56</a:t>
            </a:r>
            <a:r>
              <a:rPr lang="en-US" b="1">
                <a:solidFill>
                  <a:schemeClr val="lt1"/>
                </a:solidFill>
              </a:rPr>
              <a:t>sec</a:t>
            </a:r>
          </a:p>
        </p:txBody>
      </p:sp>
      <p:sp>
        <p:nvSpPr>
          <p:cNvPr id="30" name="Shape 822"/>
          <p:cNvSpPr/>
          <p:nvPr/>
        </p:nvSpPr>
        <p:spPr>
          <a:xfrm>
            <a:off x="509630" y="2857511"/>
            <a:ext cx="2428800" cy="72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7142"/>
              <a:buFont typeface="Arial"/>
              <a:buNone/>
            </a:pPr>
            <a:r>
              <a:rPr lang="en-US" b="1">
                <a:solidFill>
                  <a:srgbClr val="FF0000"/>
                </a:solidFill>
              </a:rPr>
              <a:t>Ext4 is </a:t>
            </a:r>
            <a:r>
              <a:rPr lang="en-US" sz="3600" b="1">
                <a:solidFill>
                  <a:srgbClr val="FF0000"/>
                </a:solidFill>
              </a:rPr>
              <a:t>33</a:t>
            </a:r>
            <a:r>
              <a:rPr lang="en-US" sz="1400" b="1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% </a:t>
            </a:r>
            <a:r>
              <a:rPr lang="en-US" b="1">
                <a:solidFill>
                  <a:srgbClr val="FF0000"/>
                </a:solidFill>
              </a:rPr>
              <a:t>faster</a:t>
            </a:r>
          </a:p>
        </p:txBody>
      </p:sp>
      <p:cxnSp>
        <p:nvCxnSpPr>
          <p:cNvPr id="31" name="Shape 823"/>
          <p:cNvCxnSpPr/>
          <p:nvPr/>
        </p:nvCxnSpPr>
        <p:spPr>
          <a:xfrm rot="5400000">
            <a:off x="1391800" y="2535748"/>
            <a:ext cx="501000" cy="150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824"/>
          <p:cNvSpPr/>
          <p:nvPr/>
        </p:nvSpPr>
        <p:spPr>
          <a:xfrm>
            <a:off x="285720" y="1846161"/>
            <a:ext cx="2714700" cy="369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100000"/>
              <a:buFont typeface="Arial"/>
              <a:buNone/>
            </a:pPr>
            <a:r>
              <a:rPr lang="en-US" b="1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Time for copying 3,000 files</a:t>
            </a:r>
          </a:p>
        </p:txBody>
      </p:sp>
      <p:pic>
        <p:nvPicPr>
          <p:cNvPr id="33" name="Shape 8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71806" y="1787444"/>
            <a:ext cx="5815300" cy="286943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Shape 826"/>
          <p:cNvSpPr/>
          <p:nvPr/>
        </p:nvSpPr>
        <p:spPr>
          <a:xfrm>
            <a:off x="142844" y="4143386"/>
            <a:ext cx="3071700" cy="608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81642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ct val="128571"/>
              <a:buFont typeface="Arial"/>
              <a:buNone/>
            </a:pPr>
            <a:r>
              <a:rPr lang="en-US" sz="1000"/>
              <a:t>Source</a:t>
            </a: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b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NAS PK World in Youtube</a:t>
            </a:r>
            <a:br>
              <a:rPr lang="en-US"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 b="0" i="0" u="sng" strike="noStrike" cap="non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https://youtu.be/kHyDbu1Tm4g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Shape 1406"/>
          <p:cNvSpPr txBox="1">
            <a:spLocks noGrp="1"/>
          </p:cNvSpPr>
          <p:nvPr>
            <p:ph type="title"/>
          </p:nvPr>
        </p:nvSpPr>
        <p:spPr>
          <a:xfrm>
            <a:off x="357158" y="214296"/>
            <a:ext cx="8429684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000" dirty="0"/>
              <a:t>File Station: </a:t>
            </a:r>
            <a:r>
              <a:rPr lang="en-US" dirty="0"/>
              <a:t>A single app to manage all files</a:t>
            </a:r>
          </a:p>
        </p:txBody>
      </p:sp>
      <p:pic>
        <p:nvPicPr>
          <p:cNvPr id="1408" name="Shape 1408"/>
          <p:cNvPicPr preferRelativeResize="0"/>
          <p:nvPr/>
        </p:nvPicPr>
        <p:blipFill rotWithShape="1">
          <a:blip r:embed="rId3">
            <a:alphaModFix/>
          </a:blip>
          <a:srcRect l="4073" t="7354" r="3145" b="4361"/>
          <a:stretch/>
        </p:blipFill>
        <p:spPr>
          <a:xfrm>
            <a:off x="496824" y="1113624"/>
            <a:ext cx="7956000" cy="3458389"/>
          </a:xfrm>
          <a:prstGeom prst="rect">
            <a:avLst/>
          </a:prstGeom>
          <a:noFill/>
          <a:ln>
            <a:noFill/>
          </a:ln>
        </p:spPr>
      </p:pic>
      <p:sp>
        <p:nvSpPr>
          <p:cNvPr id="1416" name="Shape 1416"/>
          <p:cNvSpPr/>
          <p:nvPr/>
        </p:nvSpPr>
        <p:spPr>
          <a:xfrm>
            <a:off x="5090475" y="3307875"/>
            <a:ext cx="1979700" cy="955500"/>
          </a:xfrm>
          <a:prstGeom prst="rect">
            <a:avLst/>
          </a:prstGeom>
          <a:noFill/>
          <a:ln w="28575" cap="flat" cmpd="sng">
            <a:solidFill>
              <a:srgbClr val="CC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18" name="Shape 1418"/>
          <p:cNvGrpSpPr/>
          <p:nvPr/>
        </p:nvGrpSpPr>
        <p:grpSpPr>
          <a:xfrm>
            <a:off x="7277754" y="1385556"/>
            <a:ext cx="1542855" cy="471814"/>
            <a:chOff x="7201279" y="1221172"/>
            <a:chExt cx="1542855" cy="471814"/>
          </a:xfrm>
        </p:grpSpPr>
        <p:grpSp>
          <p:nvGrpSpPr>
            <p:cNvPr id="1419" name="Shape 1419"/>
            <p:cNvGrpSpPr/>
            <p:nvPr/>
          </p:nvGrpSpPr>
          <p:grpSpPr>
            <a:xfrm rot="10313135">
              <a:off x="7201279" y="1221172"/>
              <a:ext cx="1542855" cy="440121"/>
              <a:chOff x="3960472" y="1145669"/>
              <a:chExt cx="1658604" cy="440119"/>
            </a:xfrm>
          </p:grpSpPr>
          <p:sp>
            <p:nvSpPr>
              <p:cNvPr id="1420" name="Shape 1420"/>
              <p:cNvSpPr/>
              <p:nvPr/>
            </p:nvSpPr>
            <p:spPr>
              <a:xfrm>
                <a:off x="4054576" y="1145669"/>
                <a:ext cx="1564500" cy="362700"/>
              </a:xfrm>
              <a:prstGeom prst="homePlate">
                <a:avLst>
                  <a:gd name="adj" fmla="val 50000"/>
                </a:avLst>
              </a:prstGeom>
              <a:solidFill>
                <a:srgbClr val="1155CC"/>
              </a:solidFill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>
                  <a:spcBef>
                    <a:spcPts val="0"/>
                  </a:spcBef>
                  <a:buNone/>
                </a:pPr>
                <a:endParaRPr/>
              </a:p>
            </p:txBody>
          </p:sp>
          <p:sp>
            <p:nvSpPr>
              <p:cNvPr id="1421" name="Shape 1421"/>
              <p:cNvSpPr txBox="1"/>
              <p:nvPr/>
            </p:nvSpPr>
            <p:spPr>
              <a:xfrm>
                <a:off x="3960472" y="1183488"/>
                <a:ext cx="1601700" cy="4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/>
              <a:p>
                <a:pPr lvl="0" algn="ctr" rtl="0">
                  <a:lnSpc>
                    <a:spcPct val="150000"/>
                  </a:lnSpc>
                  <a:spcBef>
                    <a:spcPts val="0"/>
                  </a:spcBef>
                  <a:buNone/>
                </a:pPr>
                <a:endParaRPr sz="12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422" name="Shape 1422"/>
            <p:cNvSpPr txBox="1"/>
            <p:nvPr/>
          </p:nvSpPr>
          <p:spPr>
            <a:xfrm rot="21061007">
              <a:off x="7240472" y="1250194"/>
              <a:ext cx="1396868" cy="4427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8 Cloud Storages</a:t>
              </a:r>
            </a:p>
          </p:txBody>
        </p:sp>
      </p:grpSp>
      <p:grpSp>
        <p:nvGrpSpPr>
          <p:cNvPr id="1423" name="Shape 1423"/>
          <p:cNvGrpSpPr/>
          <p:nvPr/>
        </p:nvGrpSpPr>
        <p:grpSpPr>
          <a:xfrm rot="21154254">
            <a:off x="6154556" y="2806209"/>
            <a:ext cx="1330141" cy="324000"/>
            <a:chOff x="6425141" y="2651783"/>
            <a:chExt cx="1330097" cy="323989"/>
          </a:xfrm>
        </p:grpSpPr>
        <p:sp>
          <p:nvSpPr>
            <p:cNvPr id="1424" name="Shape 1424"/>
            <p:cNvSpPr/>
            <p:nvPr/>
          </p:nvSpPr>
          <p:spPr>
            <a:xfrm rot="731618">
              <a:off x="6492551" y="2651783"/>
              <a:ext cx="1262687" cy="323989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5" name="Shape 1425"/>
            <p:cNvSpPr txBox="1"/>
            <p:nvPr/>
          </p:nvSpPr>
          <p:spPr>
            <a:xfrm rot="639441">
              <a:off x="6425141" y="2698111"/>
              <a:ext cx="1260442" cy="25099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Remote NAS</a:t>
              </a:r>
            </a:p>
          </p:txBody>
        </p:sp>
      </p:grpSp>
      <p:grpSp>
        <p:nvGrpSpPr>
          <p:cNvPr id="33" name="群組 32"/>
          <p:cNvGrpSpPr/>
          <p:nvPr/>
        </p:nvGrpSpPr>
        <p:grpSpPr>
          <a:xfrm>
            <a:off x="571473" y="1214428"/>
            <a:ext cx="3143271" cy="3143272"/>
            <a:chOff x="-857288" y="1071552"/>
            <a:chExt cx="3143271" cy="3143272"/>
          </a:xfrm>
        </p:grpSpPr>
        <p:sp>
          <p:nvSpPr>
            <p:cNvPr id="1409" name="Shape 1409"/>
            <p:cNvSpPr/>
            <p:nvPr/>
          </p:nvSpPr>
          <p:spPr>
            <a:xfrm>
              <a:off x="1062830" y="1619087"/>
              <a:ext cx="838500" cy="1753800"/>
            </a:xfrm>
            <a:prstGeom prst="rect">
              <a:avLst/>
            </a:prstGeom>
            <a:solidFill>
              <a:srgbClr val="FFFFFF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410" name="Shape 1410"/>
            <p:cNvGrpSpPr/>
            <p:nvPr/>
          </p:nvGrpSpPr>
          <p:grpSpPr>
            <a:xfrm>
              <a:off x="-857288" y="1071552"/>
              <a:ext cx="3143271" cy="3143272"/>
              <a:chOff x="99154" y="1048924"/>
              <a:chExt cx="2606408" cy="2030100"/>
            </a:xfrm>
          </p:grpSpPr>
          <p:pic>
            <p:nvPicPr>
              <p:cNvPr id="1411" name="Shape 1411"/>
              <p:cNvPicPr preferRelativeResize="0"/>
              <p:nvPr/>
            </p:nvPicPr>
            <p:blipFill rotWithShape="1">
              <a:blip r:embed="rId3">
                <a:alphaModFix/>
              </a:blip>
              <a:srcRect l="2392" t="22218" r="79130" b="44334"/>
              <a:stretch/>
            </p:blipFill>
            <p:spPr>
              <a:xfrm>
                <a:off x="99162" y="1048924"/>
                <a:ext cx="2606400" cy="2030100"/>
              </a:xfrm>
              <a:prstGeom prst="ellipse">
                <a:avLst/>
              </a:prstGeom>
              <a:noFill/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</p:pic>
          <p:sp>
            <p:nvSpPr>
              <p:cNvPr id="1412" name="Shape 1412"/>
              <p:cNvSpPr/>
              <p:nvPr/>
            </p:nvSpPr>
            <p:spPr>
              <a:xfrm>
                <a:off x="200846" y="1709551"/>
                <a:ext cx="541500" cy="15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25000"/>
                  <a:buFont typeface="Arial"/>
                  <a:buNone/>
                </a:pPr>
                <a:r>
                  <a:rPr lang="en-US" sz="1200" b="1" i="1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NEW</a:t>
                </a:r>
              </a:p>
            </p:txBody>
          </p:sp>
          <p:sp>
            <p:nvSpPr>
              <p:cNvPr id="1413" name="Shape 1413"/>
              <p:cNvSpPr/>
              <p:nvPr/>
            </p:nvSpPr>
            <p:spPr>
              <a:xfrm>
                <a:off x="99154" y="1920060"/>
                <a:ext cx="541500" cy="152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70C0"/>
                  </a:buClr>
                  <a:buSzPct val="25000"/>
                  <a:buFont typeface="Arial"/>
                  <a:buNone/>
                </a:pPr>
                <a:r>
                  <a:rPr lang="en-US" sz="1200" b="1" i="1" u="none" strike="noStrike" cap="none">
                    <a:solidFill>
                      <a:srgbClr val="FF0000"/>
                    </a:solidFill>
                    <a:latin typeface="Arial"/>
                    <a:ea typeface="Arial"/>
                    <a:cs typeface="Arial"/>
                    <a:sym typeface="Arial"/>
                  </a:rPr>
                  <a:t>NEW</a:t>
                </a:r>
              </a:p>
            </p:txBody>
          </p:sp>
        </p:grpSp>
      </p:grpSp>
      <p:sp>
        <p:nvSpPr>
          <p:cNvPr id="1414" name="Shape 1414"/>
          <p:cNvSpPr/>
          <p:nvPr/>
        </p:nvSpPr>
        <p:spPr>
          <a:xfrm>
            <a:off x="4429124" y="3143254"/>
            <a:ext cx="1428760" cy="285752"/>
          </a:xfrm>
          <a:prstGeom prst="roundRect">
            <a:avLst>
              <a:gd name="adj" fmla="val 16667"/>
            </a:avLst>
          </a:prstGeom>
          <a:solidFill>
            <a:srgbClr val="CC0000"/>
          </a:solidFill>
          <a:ln w="254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New Support</a:t>
            </a:r>
          </a:p>
        </p:txBody>
      </p:sp>
      <p:pic>
        <p:nvPicPr>
          <p:cNvPr id="27" name="Shape 124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82" y="928676"/>
            <a:ext cx="3850011" cy="3852000"/>
          </a:xfrm>
          <a:prstGeom prst="rect">
            <a:avLst/>
          </a:prstGeom>
          <a:noFill/>
        </p:spPr>
      </p:pic>
      <p:sp>
        <p:nvSpPr>
          <p:cNvPr id="1417" name="Shape 1417"/>
          <p:cNvSpPr txBox="1"/>
          <p:nvPr/>
        </p:nvSpPr>
        <p:spPr>
          <a:xfrm>
            <a:off x="4257269" y="5205850"/>
            <a:ext cx="170400" cy="176100"/>
          </a:xfrm>
          <a:prstGeom prst="rect">
            <a:avLst/>
          </a:prstGeom>
          <a:noFill/>
          <a:ln>
            <a:noFill/>
          </a:ln>
        </p:spPr>
        <p:txBody>
          <a:bodyPr wrap="square" lIns="19025" tIns="19025" rIns="19025" bIns="190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dirty="0"/>
          </a:p>
        </p:txBody>
      </p:sp>
      <p:sp>
        <p:nvSpPr>
          <p:cNvPr id="1415" name="Shape 1415"/>
          <p:cNvSpPr txBox="1"/>
          <p:nvPr/>
        </p:nvSpPr>
        <p:spPr>
          <a:xfrm>
            <a:off x="642910" y="4071948"/>
            <a:ext cx="2994710" cy="357190"/>
          </a:xfrm>
          <a:prstGeom prst="rect">
            <a:avLst/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One </a:t>
            </a:r>
            <a:r>
              <a:rPr lang="en-US" sz="2000" dirty="0">
                <a:solidFill>
                  <a:srgbClr val="FFFFFF"/>
                </a:solidFill>
              </a:rPr>
              <a:t>simple</a:t>
            </a:r>
            <a:r>
              <a:rPr lang="en-US" sz="200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interface</a:t>
            </a:r>
          </a:p>
        </p:txBody>
      </p:sp>
      <p:grpSp>
        <p:nvGrpSpPr>
          <p:cNvPr id="1426" name="Shape 1426"/>
          <p:cNvGrpSpPr/>
          <p:nvPr/>
        </p:nvGrpSpPr>
        <p:grpSpPr>
          <a:xfrm>
            <a:off x="3171627" y="3594146"/>
            <a:ext cx="1687046" cy="385937"/>
            <a:chOff x="6067963" y="2592515"/>
            <a:chExt cx="1687046" cy="385937"/>
          </a:xfrm>
        </p:grpSpPr>
        <p:sp>
          <p:nvSpPr>
            <p:cNvPr id="1427" name="Shape 1427"/>
            <p:cNvSpPr/>
            <p:nvPr/>
          </p:nvSpPr>
          <p:spPr>
            <a:xfrm rot="731671">
              <a:off x="6154393" y="2615694"/>
              <a:ext cx="1600616" cy="362758"/>
            </a:xfrm>
            <a:prstGeom prst="homePlate">
              <a:avLst>
                <a:gd name="adj" fmla="val 50000"/>
              </a:avLst>
            </a:prstGeom>
            <a:solidFill>
              <a:srgbClr val="1155CC"/>
            </a:solidFill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1428" name="Shape 1428"/>
            <p:cNvSpPr txBox="1"/>
            <p:nvPr/>
          </p:nvSpPr>
          <p:spPr>
            <a:xfrm rot="717126">
              <a:off x="6067963" y="2592515"/>
              <a:ext cx="1632593" cy="3600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 algn="ctr" rtl="0">
                <a:lnSpc>
                  <a:spcPct val="150000"/>
                </a:lnSpc>
                <a:spcBef>
                  <a:spcPts val="0"/>
                </a:spcBef>
                <a:buNone/>
              </a:pPr>
              <a:r>
                <a:rPr lang="en-US" sz="1100" dirty="0">
                  <a:solidFill>
                    <a:srgbClr val="FFFFFF"/>
                  </a:solidFill>
                </a:rPr>
                <a:t>4 External Devices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" name="Shape 14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ct val="36666"/>
            </a:pPr>
            <a:r>
              <a:rPr lang="en-US" sz="2000" dirty="0" smtClean="0"/>
              <a:t>File Station: </a:t>
            </a:r>
            <a:r>
              <a:rPr lang="en-US" b="1" dirty="0" smtClean="0"/>
              <a:t>A </a:t>
            </a:r>
            <a:r>
              <a:rPr lang="en-US" b="1" dirty="0"/>
              <a:t>single app to manage all files</a:t>
            </a:r>
          </a:p>
        </p:txBody>
      </p:sp>
      <p:sp>
        <p:nvSpPr>
          <p:cNvPr id="29" name="矩形 28"/>
          <p:cNvSpPr/>
          <p:nvPr/>
        </p:nvSpPr>
        <p:spPr>
          <a:xfrm>
            <a:off x="4071934" y="4214824"/>
            <a:ext cx="1529586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  <a:buClr>
                <a:schemeClr val="dk1"/>
              </a:buClr>
              <a:buSzPct val="78571"/>
            </a:pPr>
            <a:r>
              <a:rPr lang="en-US" dirty="0" smtClean="0">
                <a:solidFill>
                  <a:srgbClr val="002060"/>
                </a:solidFill>
              </a:rPr>
              <a:t>External Devices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4143372" y="2714626"/>
            <a:ext cx="14189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dirty="0" smtClean="0">
                <a:solidFill>
                  <a:srgbClr val="002060"/>
                </a:solidFill>
              </a:rPr>
              <a:t>Cloud Storages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2" name="Shape 1486"/>
          <p:cNvSpPr/>
          <p:nvPr/>
        </p:nvSpPr>
        <p:spPr>
          <a:xfrm>
            <a:off x="179512" y="1347614"/>
            <a:ext cx="3816424" cy="3600400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</a:schemeClr>
              </a:gs>
              <a:gs pos="45000">
                <a:schemeClr val="accent6">
                  <a:lumMod val="20000"/>
                  <a:lumOff val="8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" name="Shape 1486"/>
          <p:cNvSpPr/>
          <p:nvPr/>
        </p:nvSpPr>
        <p:spPr>
          <a:xfrm>
            <a:off x="5724128" y="1491630"/>
            <a:ext cx="3168352" cy="3456384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90000"/>
                </a:schemeClr>
              </a:gs>
              <a:gs pos="77000">
                <a:schemeClr val="tx2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34" name="Shape 10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9992" y="2139702"/>
            <a:ext cx="588450" cy="58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10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3729124"/>
            <a:ext cx="485700" cy="48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10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3139" y="1963626"/>
            <a:ext cx="1285801" cy="284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1075"/>
          <p:cNvPicPr preferRelativeResize="0"/>
          <p:nvPr/>
        </p:nvPicPr>
        <p:blipFill rotWithShape="1">
          <a:blip r:embed="rId6">
            <a:alphaModFix/>
          </a:blip>
          <a:srcRect l="7814" t="17984" r="8066" b="20506"/>
          <a:stretch/>
        </p:blipFill>
        <p:spPr>
          <a:xfrm>
            <a:off x="1778850" y="1931500"/>
            <a:ext cx="1171100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Shape 1076"/>
          <p:cNvGrpSpPr/>
          <p:nvPr/>
        </p:nvGrpSpPr>
        <p:grpSpPr>
          <a:xfrm>
            <a:off x="467544" y="2859782"/>
            <a:ext cx="2735670" cy="511725"/>
            <a:chOff x="214275" y="2815613"/>
            <a:chExt cx="2735670" cy="511725"/>
          </a:xfrm>
        </p:grpSpPr>
        <p:pic>
          <p:nvPicPr>
            <p:cNvPr id="39" name="Shape 1077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78500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" name="Shape 107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643850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" name="Shape 107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14275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" name="Shape 108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361495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3" name="Shape 1081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169125" y="2252664"/>
            <a:ext cx="53340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Shape 108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0462" y="2274512"/>
            <a:ext cx="888385" cy="3490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5" name="Shape 1083"/>
          <p:cNvGrpSpPr/>
          <p:nvPr/>
        </p:nvGrpSpPr>
        <p:grpSpPr>
          <a:xfrm>
            <a:off x="6012160" y="2211710"/>
            <a:ext cx="2735670" cy="511725"/>
            <a:chOff x="5805450" y="2815613"/>
            <a:chExt cx="2735670" cy="511725"/>
          </a:xfrm>
        </p:grpSpPr>
        <p:pic>
          <p:nvPicPr>
            <p:cNvPr id="46" name="Shape 108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469675" y="2926818"/>
              <a:ext cx="533400" cy="289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1085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7235025" y="2815613"/>
              <a:ext cx="485700" cy="511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" name="Shape 108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5805450" y="2878365"/>
              <a:ext cx="485700" cy="3862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" name="Shape 108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7952670" y="2926829"/>
              <a:ext cx="588451" cy="39496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" name="Shape 1088"/>
          <p:cNvSpPr/>
          <p:nvPr/>
        </p:nvSpPr>
        <p:spPr>
          <a:xfrm>
            <a:off x="251520" y="1906074"/>
            <a:ext cx="3503514" cy="87999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lgDashDot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" name="Shape 1089"/>
          <p:cNvSpPr txBox="1"/>
          <p:nvPr/>
        </p:nvSpPr>
        <p:spPr>
          <a:xfrm>
            <a:off x="6012160" y="3795886"/>
            <a:ext cx="2751270" cy="43204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dk1"/>
                </a:solidFill>
              </a:rPr>
              <a:t>SDCard</a:t>
            </a:r>
            <a:r>
              <a:rPr lang="en-US" sz="1200" dirty="0" smtClean="0">
                <a:solidFill>
                  <a:schemeClr val="dk1"/>
                </a:solidFill>
              </a:rPr>
              <a:t>, USB</a:t>
            </a:r>
            <a:endParaRPr lang="en-US" sz="1200" dirty="0">
              <a:solidFill>
                <a:schemeClr val="dk1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3514186" y="1248236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sp>
        <p:nvSpPr>
          <p:cNvPr id="55" name="Shape 1133"/>
          <p:cNvSpPr/>
          <p:nvPr/>
        </p:nvSpPr>
        <p:spPr>
          <a:xfrm>
            <a:off x="323528" y="1275606"/>
            <a:ext cx="3600400" cy="434700"/>
          </a:xfrm>
          <a:prstGeom prst="homePlate">
            <a:avLst>
              <a:gd name="adj" fmla="val 0"/>
            </a:avLst>
          </a:prstGeom>
          <a:solidFill>
            <a:srgbClr val="FF7D11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zh-TW" sz="2400" b="1" dirty="0" smtClean="0">
                <a:solidFill>
                  <a:schemeClr val="bg1"/>
                </a:solidFill>
              </a:rPr>
              <a:t>QNAP</a:t>
            </a:r>
            <a:r>
              <a:rPr lang="en-US" altLang="zh-TW" sz="2400" b="1" dirty="0" smtClean="0">
                <a:solidFill>
                  <a:schemeClr val="bg1"/>
                </a:solidFill>
              </a:rPr>
              <a:t> </a:t>
            </a:r>
            <a:r>
              <a:rPr lang="zh-TW" altLang="zh-TW" sz="2400" b="1" dirty="0" smtClean="0">
                <a:solidFill>
                  <a:schemeClr val="bg1"/>
                </a:solidFill>
              </a:rPr>
              <a:t>File Station</a:t>
            </a:r>
            <a:r>
              <a:rPr lang="zh-TW" sz="2400" b="1" dirty="0" smtClean="0">
                <a:solidFill>
                  <a:srgbClr val="FFFFFF"/>
                </a:solidFill>
              </a:rPr>
              <a:t> </a:t>
            </a:r>
            <a:endParaRPr lang="zh-TW" sz="2400" b="1" dirty="0">
              <a:solidFill>
                <a:srgbClr val="FFFFFF"/>
              </a:solidFill>
            </a:endParaRPr>
          </a:p>
        </p:txBody>
      </p:sp>
      <p:sp>
        <p:nvSpPr>
          <p:cNvPr id="56" name="Shape 1134"/>
          <p:cNvSpPr/>
          <p:nvPr/>
        </p:nvSpPr>
        <p:spPr>
          <a:xfrm>
            <a:off x="5796136" y="1275606"/>
            <a:ext cx="3024336" cy="434700"/>
          </a:xfrm>
          <a:prstGeom prst="homePlate">
            <a:avLst>
              <a:gd name="adj" fmla="val 0"/>
            </a:avLst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2400" b="1" dirty="0" smtClean="0">
                <a:solidFill>
                  <a:schemeClr val="bg1"/>
                </a:solidFill>
              </a:rPr>
              <a:t>Other Brand </a:t>
            </a:r>
            <a:endParaRPr lang="zh-TW" sz="2400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文字方塊 59"/>
          <p:cNvSpPr txBox="1"/>
          <p:nvPr/>
        </p:nvSpPr>
        <p:spPr>
          <a:xfrm>
            <a:off x="3579872" y="4894400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cxnSp>
        <p:nvCxnSpPr>
          <p:cNvPr id="61" name="直線接點 60"/>
          <p:cNvCxnSpPr/>
          <p:nvPr/>
        </p:nvCxnSpPr>
        <p:spPr>
          <a:xfrm>
            <a:off x="251520" y="350785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直線接點 61"/>
          <p:cNvCxnSpPr/>
          <p:nvPr/>
        </p:nvCxnSpPr>
        <p:spPr>
          <a:xfrm>
            <a:off x="251520" y="4587974"/>
            <a:ext cx="8640960" cy="0"/>
          </a:xfrm>
          <a:prstGeom prst="line">
            <a:avLst/>
          </a:prstGeom>
          <a:ln w="12700">
            <a:prstDash val="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3" name="圖片 62" descr="公有雲VS私有雲-01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57686" y="1071552"/>
            <a:ext cx="951178" cy="922962"/>
          </a:xfrm>
          <a:prstGeom prst="rect">
            <a:avLst/>
          </a:prstGeom>
        </p:spPr>
      </p:pic>
      <p:sp>
        <p:nvSpPr>
          <p:cNvPr id="31" name="矩形 30"/>
          <p:cNvSpPr/>
          <p:nvPr/>
        </p:nvSpPr>
        <p:spPr>
          <a:xfrm>
            <a:off x="142844" y="3736641"/>
            <a:ext cx="3571868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en-US" b="1" dirty="0" smtClean="0">
                <a:solidFill>
                  <a:srgbClr val="FF0000"/>
                </a:solidFill>
              </a:rPr>
              <a:t>Blue-Ray/DVD, Mobile Devices</a:t>
            </a:r>
          </a:p>
          <a:p>
            <a:pPr lvl="0" algn="ctr">
              <a:lnSpc>
                <a:spcPct val="150000"/>
              </a:lnSpc>
            </a:pPr>
            <a:r>
              <a:rPr lang="en-US" sz="1200" dirty="0" err="1" smtClean="0">
                <a:solidFill>
                  <a:schemeClr val="dk1"/>
                </a:solidFill>
              </a:rPr>
              <a:t>SDCard</a:t>
            </a:r>
            <a:r>
              <a:rPr lang="en-US" sz="1200" dirty="0" smtClean="0">
                <a:solidFill>
                  <a:schemeClr val="dk1"/>
                </a:solidFill>
              </a:rPr>
              <a:t>, USB</a:t>
            </a:r>
            <a:endParaRPr lang="en-US" sz="1200" dirty="0">
              <a:solidFill>
                <a:schemeClr val="dk1"/>
              </a:solidFill>
            </a:endParaRPr>
          </a:p>
        </p:txBody>
      </p:sp>
      <p:pic>
        <p:nvPicPr>
          <p:cNvPr id="64" name="Shape 184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3357554" y="2071684"/>
            <a:ext cx="685872" cy="101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184"/>
          <p:cNvPicPr preferRelativeResize="0"/>
          <p:nvPr/>
        </p:nvPicPr>
        <p:blipFill>
          <a:blip r:embed="rId14"/>
          <a:stretch>
            <a:fillRect/>
          </a:stretch>
        </p:blipFill>
        <p:spPr>
          <a:xfrm>
            <a:off x="3357554" y="3484025"/>
            <a:ext cx="685872" cy="101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1242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128408" y="142858"/>
            <a:ext cx="927186" cy="92718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Shape 17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defTabSz="457200">
              <a:defRPr/>
            </a:pPr>
            <a:r>
              <a:rPr lang="en-US" altLang="zh-TW" dirty="0" smtClean="0"/>
              <a:t>What to do if important files are missing?</a:t>
            </a:r>
            <a:endParaRPr lang="en-US" dirty="0"/>
          </a:p>
        </p:txBody>
      </p:sp>
      <p:grpSp>
        <p:nvGrpSpPr>
          <p:cNvPr id="3" name="Shape 1799"/>
          <p:cNvGrpSpPr/>
          <p:nvPr/>
        </p:nvGrpSpPr>
        <p:grpSpPr>
          <a:xfrm>
            <a:off x="214282" y="1214428"/>
            <a:ext cx="3900066" cy="3030424"/>
            <a:chOff x="-621685" y="-482853"/>
            <a:chExt cx="4586100" cy="3365700"/>
          </a:xfrm>
        </p:grpSpPr>
        <p:sp>
          <p:nvSpPr>
            <p:cNvPr id="1800" name="Shape 1800"/>
            <p:cNvSpPr/>
            <p:nvPr/>
          </p:nvSpPr>
          <p:spPr>
            <a:xfrm>
              <a:off x="-621685" y="-482853"/>
              <a:ext cx="4586100" cy="3365700"/>
            </a:xfrm>
            <a:prstGeom prst="cloudCallout">
              <a:avLst>
                <a:gd name="adj1" fmla="val 76058"/>
                <a:gd name="adj2" fmla="val 42532"/>
              </a:avLst>
            </a:prstGeom>
            <a:solidFill>
              <a:srgbClr val="DAE5F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r>
                <a:rPr lang="zh-TW" altLang="en-US" sz="1400" b="0" i="0" u="none" strike="noStrike" cap="none" dirty="0" smtClean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</a:t>
              </a: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" name="Shape 1801"/>
            <p:cNvGrpSpPr/>
            <p:nvPr/>
          </p:nvGrpSpPr>
          <p:grpSpPr>
            <a:xfrm>
              <a:off x="115047" y="-198480"/>
              <a:ext cx="2877078" cy="2608396"/>
              <a:chOff x="207064" y="-379516"/>
              <a:chExt cx="2631072" cy="2479936"/>
            </a:xfrm>
          </p:grpSpPr>
          <p:pic>
            <p:nvPicPr>
              <p:cNvPr id="1802" name="Shape 1802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560287" y="-379516"/>
                <a:ext cx="2009602" cy="194626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803" name="Shape 1803"/>
              <p:cNvPicPr preferRelativeResize="0"/>
              <p:nvPr/>
            </p:nvPicPr>
            <p:blipFill rotWithShape="1">
              <a:blip r:embed="rId4">
                <a:alphaModFix/>
              </a:blip>
              <a:srcRect b="10104"/>
              <a:stretch/>
            </p:blipFill>
            <p:spPr>
              <a:xfrm>
                <a:off x="207064" y="593618"/>
                <a:ext cx="2631072" cy="150680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" name="Shape 1805"/>
          <p:cNvGrpSpPr/>
          <p:nvPr/>
        </p:nvGrpSpPr>
        <p:grpSpPr>
          <a:xfrm>
            <a:off x="4244652" y="1582168"/>
            <a:ext cx="4185000" cy="3561350"/>
            <a:chOff x="4383687" y="1000025"/>
            <a:chExt cx="4185000" cy="3561350"/>
          </a:xfrm>
        </p:grpSpPr>
        <p:pic>
          <p:nvPicPr>
            <p:cNvPr id="1806" name="Shape 1806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4383687" y="1000025"/>
              <a:ext cx="4185000" cy="35613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7" name="Shape 1807"/>
            <p:cNvSpPr/>
            <p:nvPr/>
          </p:nvSpPr>
          <p:spPr>
            <a:xfrm>
              <a:off x="5467071" y="1452149"/>
              <a:ext cx="2115600" cy="1185300"/>
            </a:xfrm>
            <a:prstGeom prst="rect">
              <a:avLst/>
            </a:prstGeom>
            <a:solidFill>
              <a:schemeClr val="lt1"/>
            </a:solidFill>
            <a:ln w="25400" cap="flat" cmpd="sng">
              <a:solidFill>
                <a:srgbClr val="DAE5F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08" name="Shape 1808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146203" y="1592476"/>
              <a:ext cx="917093" cy="9641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810" name="Shape 1810"/>
          <p:cNvPicPr preferRelativeResize="0"/>
          <p:nvPr/>
        </p:nvPicPr>
        <p:blipFill rotWithShape="1">
          <a:blip r:embed="rId7">
            <a:alphaModFix/>
          </a:blip>
          <a:srcRect l="-770" t="-8080" r="769" b="8080"/>
          <a:stretch/>
        </p:blipFill>
        <p:spPr>
          <a:xfrm rot="385840">
            <a:off x="6914435" y="1425543"/>
            <a:ext cx="1279180" cy="107933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矩形 15"/>
          <p:cNvSpPr/>
          <p:nvPr/>
        </p:nvSpPr>
        <p:spPr>
          <a:xfrm>
            <a:off x="311688" y="285734"/>
            <a:ext cx="1117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buSzPct val="116666"/>
              <a:defRPr/>
            </a:pPr>
            <a:r>
              <a:rPr lang="en-US" b="1" dirty="0" smtClean="0">
                <a:solidFill>
                  <a:schemeClr val="bg1"/>
                </a:solidFill>
              </a:rPr>
              <a:t>Scenario</a:t>
            </a:r>
          </a:p>
        </p:txBody>
      </p:sp>
      <p:sp>
        <p:nvSpPr>
          <p:cNvPr id="17" name="矩形 16"/>
          <p:cNvSpPr/>
          <p:nvPr/>
        </p:nvSpPr>
        <p:spPr>
          <a:xfrm>
            <a:off x="571472" y="42861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buSzPct val="116666"/>
              <a:defRPr/>
            </a:pPr>
            <a:r>
              <a:rPr lang="en-US" altLang="zh-TW" sz="2800" b="1" dirty="0" smtClean="0">
                <a:solidFill>
                  <a:schemeClr val="bg1"/>
                </a:solidFill>
              </a:rPr>
              <a:t>2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18" name="Shape 1804"/>
          <p:cNvSpPr/>
          <p:nvPr/>
        </p:nvSpPr>
        <p:spPr>
          <a:xfrm>
            <a:off x="3287303" y="1880224"/>
            <a:ext cx="2213391" cy="465772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127000" dist="38100" dir="2400000" algn="ctr" rotWithShape="0">
              <a:srgbClr val="000000">
                <a:alpha val="6196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27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1111"/>
              <a:buFont typeface="Nunito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+mj-lt"/>
                <a:ea typeface="Nunito"/>
                <a:cs typeface="Nunito"/>
                <a:sym typeface="Nunito"/>
              </a:rPr>
              <a:t>14:00 </a:t>
            </a:r>
            <a:r>
              <a:rPr lang="en-US" sz="1800" dirty="0">
                <a:solidFill>
                  <a:schemeClr val="lt1"/>
                </a:solidFill>
                <a:latin typeface="+mj-lt"/>
                <a:ea typeface="Nunito"/>
                <a:cs typeface="Nunito"/>
                <a:sym typeface="Nunito"/>
              </a:rPr>
              <a:t>Conference</a:t>
            </a:r>
          </a:p>
        </p:txBody>
      </p:sp>
      <p:sp>
        <p:nvSpPr>
          <p:cNvPr id="19" name="Shape 1809"/>
          <p:cNvSpPr/>
          <p:nvPr/>
        </p:nvSpPr>
        <p:spPr>
          <a:xfrm>
            <a:off x="7666304" y="2786064"/>
            <a:ext cx="1049100" cy="5487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127000" dist="38100" dir="2400000" algn="ctr" rotWithShape="0">
              <a:srgbClr val="000000">
                <a:alpha val="6196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00000"/>
              <a:buFont typeface="Nunito"/>
              <a:buNone/>
            </a:pPr>
            <a:r>
              <a:rPr lang="en-US" b="1" i="0" u="none" strike="noStrike" cap="none" dirty="0">
                <a:solidFill>
                  <a:schemeClr val="lt1"/>
                </a:solidFill>
                <a:latin typeface="+mj-lt"/>
                <a:ea typeface="Nunito"/>
                <a:cs typeface="Nunito"/>
                <a:sym typeface="Nunito"/>
              </a:rPr>
              <a:t>13:30 </a:t>
            </a:r>
            <a:r>
              <a:rPr lang="en-US" dirty="0">
                <a:solidFill>
                  <a:srgbClr val="FFFFFF"/>
                </a:solidFill>
                <a:latin typeface="+mj-lt"/>
                <a:ea typeface="Nunito"/>
                <a:cs typeface="Nunito"/>
                <a:sym typeface="Nunito"/>
              </a:rPr>
              <a:t>Rehearsal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/>
          <p:cNvSpPr/>
          <p:nvPr/>
        </p:nvSpPr>
        <p:spPr>
          <a:xfrm>
            <a:off x="7084874" y="2298542"/>
            <a:ext cx="1344778" cy="1344778"/>
          </a:xfrm>
          <a:prstGeom prst="ellipse">
            <a:avLst/>
          </a:prstGeom>
          <a:solidFill>
            <a:schemeClr val="bg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15" name="Shape 18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en-US" dirty="0" smtClean="0"/>
              <a:t>Take Snapshot in File Station</a:t>
            </a:r>
            <a:endParaRPr lang="en-US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pic>
        <p:nvPicPr>
          <p:cNvPr id="7" name="Shape 18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2150" y="1287434"/>
            <a:ext cx="5707359" cy="33245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群組 15"/>
          <p:cNvGrpSpPr/>
          <p:nvPr/>
        </p:nvGrpSpPr>
        <p:grpSpPr>
          <a:xfrm>
            <a:off x="4116926" y="1071552"/>
            <a:ext cx="1955272" cy="1628178"/>
            <a:chOff x="3650302" y="2461846"/>
            <a:chExt cx="1955272" cy="1628178"/>
          </a:xfrm>
        </p:grpSpPr>
        <p:pic>
          <p:nvPicPr>
            <p:cNvPr id="14" name="Shape 1815"/>
            <p:cNvPicPr preferRelativeResize="0"/>
            <p:nvPr/>
          </p:nvPicPr>
          <p:blipFill>
            <a:blip r:embed="rId3">
              <a:alphaModFix/>
            </a:blip>
            <a:srcRect l="75299" t="8923" r="13194" b="81373"/>
            <a:stretch>
              <a:fillRect/>
            </a:stretch>
          </p:blipFill>
          <p:spPr>
            <a:xfrm>
              <a:off x="3857620" y="2857502"/>
              <a:ext cx="1643074" cy="1000132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9" name="Shape 1922" descr="D:\工作進行中\20170911直播母版16比9\放大鏡.png"/>
            <p:cNvPicPr preferRelativeResize="0"/>
            <p:nvPr/>
          </p:nvPicPr>
          <p:blipFill rotWithShape="1">
            <a:blip r:embed="rId4">
              <a:alphaModFix/>
            </a:blip>
            <a:srcRect l="-9242" t="1557" r="-2200" b="7429"/>
            <a:stretch/>
          </p:blipFill>
          <p:spPr>
            <a:xfrm>
              <a:off x="3650302" y="2461846"/>
              <a:ext cx="1955272" cy="162817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0" name="Shape 1830"/>
          <p:cNvPicPr preferRelativeResize="0"/>
          <p:nvPr/>
        </p:nvPicPr>
        <p:blipFill rotWithShape="1">
          <a:blip r:embed="rId3">
            <a:alphaModFix amt="45000"/>
          </a:blip>
          <a:srcRect r="1788" b="21983"/>
          <a:stretch/>
        </p:blipFill>
        <p:spPr>
          <a:xfrm>
            <a:off x="262458" y="1000114"/>
            <a:ext cx="8370799" cy="381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1" name="Shape 1831" descr="https://lh3.googleusercontent.com/HjhUN9o0ZxYnW0YQ4Wy1OwVH3OmS_FDOBI0VVnp2fYqff58kk0y8leHCRPiGJSMgtNdc4wRAes8wb4hGeDqGR6ZIqOHp9VyTG43x1Tk-xcP47Ub4shg2YoIek0ljykkB3KXaNDKGXB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442083" y="871121"/>
            <a:ext cx="63581" cy="79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2" name="Shape 1832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328457" y="92421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3" name="Shape 1833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108755" y="92045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4" name="Shape 183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290621" y="86036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5" name="Shape 1835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480857" y="93945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6" name="Shape 1836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261155" y="93569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7" name="Shape 183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443021" y="87560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8" name="Shape 1838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3257" y="95469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9" name="Shape 1839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413555" y="95093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0" name="Shape 184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595421" y="89084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1" name="Shape 1841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85657" y="96993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2" name="Shape 1842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565955" y="96617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3" name="Shape 184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747821" y="90608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4" name="Shape 1844" descr="IMG_1466.JPG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938057" y="9851710"/>
            <a:ext cx="5541694" cy="4201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5" name="Shape 1845" descr="IMG_1464.JPG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718355" y="9814179"/>
            <a:ext cx="5594306" cy="42765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6" name="Shape 184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5400000">
            <a:off x="19900221" y="9213200"/>
            <a:ext cx="5473049" cy="41472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7" name="Shape 184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057113" y="2386149"/>
            <a:ext cx="5170034" cy="275735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48" name="Shape 1848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457775" y="2551500"/>
            <a:ext cx="2407501" cy="1457300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med" len="med"/>
            <a:tailEnd type="none" w="med" len="med"/>
          </a:ln>
        </p:spPr>
      </p:pic>
      <p:grpSp>
        <p:nvGrpSpPr>
          <p:cNvPr id="3" name="Shape 1849"/>
          <p:cNvGrpSpPr/>
          <p:nvPr/>
        </p:nvGrpSpPr>
        <p:grpSpPr>
          <a:xfrm>
            <a:off x="1117950" y="1349700"/>
            <a:ext cx="1881600" cy="1201800"/>
            <a:chOff x="1715917" y="1515757"/>
            <a:chExt cx="1881600" cy="1201800"/>
          </a:xfrm>
        </p:grpSpPr>
        <p:sp>
          <p:nvSpPr>
            <p:cNvPr id="1850" name="Shape 1850"/>
            <p:cNvSpPr/>
            <p:nvPr/>
          </p:nvSpPr>
          <p:spPr>
            <a:xfrm>
              <a:off x="1715917" y="1515757"/>
              <a:ext cx="1881600" cy="1201800"/>
            </a:xfrm>
            <a:prstGeom prst="cloudCallout">
              <a:avLst>
                <a:gd name="adj1" fmla="val 43040"/>
                <a:gd name="adj2" fmla="val 67573"/>
              </a:avLst>
            </a:prstGeom>
            <a:solidFill>
              <a:schemeClr val="lt1"/>
            </a:solidFill>
            <a:ln w="25400" cap="flat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851" name="Shape 1851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2684116" y="1637396"/>
              <a:ext cx="748105" cy="7481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defRPr/>
            </a:pPr>
            <a:r>
              <a:rPr lang="en-US" altLang="zh-TW" dirty="0" smtClean="0"/>
              <a:t>How to organize files efficiently?</a:t>
            </a:r>
            <a:endParaRPr lang="en-US" dirty="0"/>
          </a:p>
        </p:txBody>
      </p:sp>
      <p:pic>
        <p:nvPicPr>
          <p:cNvPr id="1854" name="Shape 1854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453650" y="1741375"/>
            <a:ext cx="605100" cy="488400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矩形 27"/>
          <p:cNvSpPr/>
          <p:nvPr/>
        </p:nvSpPr>
        <p:spPr>
          <a:xfrm>
            <a:off x="311688" y="285734"/>
            <a:ext cx="1117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>
              <a:buSzPct val="116666"/>
              <a:defRPr/>
            </a:pPr>
            <a:r>
              <a:rPr lang="en-US" b="1" dirty="0" smtClean="0">
                <a:solidFill>
                  <a:schemeClr val="bg1"/>
                </a:solidFill>
              </a:rPr>
              <a:t>Scenario</a:t>
            </a:r>
          </a:p>
        </p:txBody>
      </p:sp>
      <p:sp>
        <p:nvSpPr>
          <p:cNvPr id="29" name="矩形 28"/>
          <p:cNvSpPr/>
          <p:nvPr/>
        </p:nvSpPr>
        <p:spPr>
          <a:xfrm>
            <a:off x="571472" y="428610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>
              <a:buSzPct val="116666"/>
              <a:defRPr/>
            </a:pPr>
            <a:r>
              <a:rPr lang="en-US" altLang="zh-TW" sz="2800" b="1" dirty="0" smtClean="0">
                <a:solidFill>
                  <a:schemeClr val="bg1"/>
                </a:solidFill>
              </a:rPr>
              <a:t>3</a:t>
            </a: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30" name="Shape 1852"/>
          <p:cNvSpPr/>
          <p:nvPr/>
        </p:nvSpPr>
        <p:spPr>
          <a:xfrm>
            <a:off x="6143636" y="1285866"/>
            <a:ext cx="2320893" cy="488400"/>
          </a:xfrm>
          <a:prstGeom prst="roundRect">
            <a:avLst>
              <a:gd name="adj" fmla="val 16667"/>
            </a:avLst>
          </a:prstGeom>
          <a:solidFill>
            <a:schemeClr val="accent5"/>
          </a:solidFill>
          <a:ln>
            <a:noFill/>
          </a:ln>
          <a:effectLst>
            <a:outerShdw blurRad="127000" dist="38100" dir="2400000" algn="ctr" rotWithShape="0">
              <a:srgbClr val="000000">
                <a:alpha val="6196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77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00000"/>
              <a:buFont typeface="Nunito"/>
              <a:buNone/>
            </a:pPr>
            <a:r>
              <a:rPr lang="en-US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Nunito"/>
                <a:sym typeface="Nunito"/>
              </a:rPr>
              <a:t>16:00  </a:t>
            </a:r>
            <a:r>
              <a:rPr lang="en-US" b="1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Nunito"/>
                <a:sym typeface="Nunito"/>
              </a:rPr>
              <a:t>Market Research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1"/>
          <p:cNvGrpSpPr/>
          <p:nvPr/>
        </p:nvGrpSpPr>
        <p:grpSpPr>
          <a:xfrm>
            <a:off x="3417231" y="1411562"/>
            <a:ext cx="5043195" cy="2788755"/>
            <a:chOff x="3635896" y="1649966"/>
            <a:chExt cx="5043195" cy="2788755"/>
          </a:xfrm>
        </p:grpSpPr>
        <p:pic>
          <p:nvPicPr>
            <p:cNvPr id="1859" name="Shape 185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635896" y="1649966"/>
              <a:ext cx="5043195" cy="2788755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1862" name="Shape 1862"/>
            <p:cNvSpPr/>
            <p:nvPr/>
          </p:nvSpPr>
          <p:spPr>
            <a:xfrm>
              <a:off x="4536281" y="2067694"/>
              <a:ext cx="4142810" cy="2371027"/>
            </a:xfrm>
            <a:prstGeom prst="rect">
              <a:avLst/>
            </a:prstGeom>
            <a:solidFill>
              <a:schemeClr val="lt1">
                <a:alpha val="33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0" name="Shape 18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28600"/>
            <a:r>
              <a:rPr lang="en-US" dirty="0" smtClean="0"/>
              <a:t>Direct access to files on mobile devices via USB</a:t>
            </a:r>
            <a:endParaRPr lang="en-US" b="1" i="0" u="none" strike="noStrike" cap="none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grpSp>
        <p:nvGrpSpPr>
          <p:cNvPr id="3" name="群組 8"/>
          <p:cNvGrpSpPr/>
          <p:nvPr/>
        </p:nvGrpSpPr>
        <p:grpSpPr>
          <a:xfrm>
            <a:off x="3114982" y="2853232"/>
            <a:ext cx="1440000" cy="1457936"/>
            <a:chOff x="3318182" y="2523032"/>
            <a:chExt cx="1440000" cy="1457936"/>
          </a:xfrm>
        </p:grpSpPr>
        <p:pic>
          <p:nvPicPr>
            <p:cNvPr id="15" name="Shape 1859"/>
            <p:cNvPicPr preferRelativeResize="0"/>
            <p:nvPr/>
          </p:nvPicPr>
          <p:blipFill rotWithShape="1">
            <a:blip r:embed="rId3">
              <a:alphaModFix/>
            </a:blip>
            <a:srcRect t="65551" r="81869" b="1971"/>
            <a:stretch/>
          </p:blipFill>
          <p:spPr>
            <a:xfrm>
              <a:off x="3497420" y="2630185"/>
              <a:ext cx="1118416" cy="938197"/>
            </a:xfrm>
            <a:prstGeom prst="ellipse">
              <a:avLst/>
            </a:prstGeom>
            <a:noFill/>
            <a:ln>
              <a:noFill/>
            </a:ln>
            <a:effectLst/>
          </p:spPr>
        </p:pic>
        <p:grpSp>
          <p:nvGrpSpPr>
            <p:cNvPr id="4" name="群組 4"/>
            <p:cNvGrpSpPr/>
            <p:nvPr/>
          </p:nvGrpSpPr>
          <p:grpSpPr>
            <a:xfrm>
              <a:off x="3318182" y="2523032"/>
              <a:ext cx="1440000" cy="1457936"/>
              <a:chOff x="3345365" y="2828116"/>
              <a:chExt cx="1576073" cy="1595704"/>
            </a:xfrm>
          </p:grpSpPr>
          <p:pic>
            <p:nvPicPr>
              <p:cNvPr id="1861" name="Shape 1861"/>
              <p:cNvPicPr preferRelativeResize="0"/>
              <p:nvPr/>
            </p:nvPicPr>
            <p:blipFill rotWithShape="1">
              <a:blip r:embed="rId4">
                <a:alphaModFix/>
              </a:blip>
              <a:srcRect l="8305" t="-8847" r="40922" b="13162"/>
              <a:stretch/>
            </p:blipFill>
            <p:spPr>
              <a:xfrm>
                <a:off x="3458543" y="2966140"/>
                <a:ext cx="1385194" cy="1387290"/>
              </a:xfrm>
              <a:prstGeom prst="ellipse">
                <a:avLst/>
              </a:prstGeom>
              <a:noFill/>
              <a:ln w="2857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</p:pic>
          <p:pic>
            <p:nvPicPr>
              <p:cNvPr id="7" name="Shape 1922" descr="D:\工作進行中\20170911直播母版16比9\放大鏡.png"/>
              <p:cNvPicPr preferRelativeResize="0"/>
              <p:nvPr/>
            </p:nvPicPr>
            <p:blipFill rotWithShape="1">
              <a:blip r:embed="rId5">
                <a:alphaModFix/>
              </a:blip>
              <a:srcRect l="3333" t="1557" r="5009" b="7429"/>
              <a:stretch/>
            </p:blipFill>
            <p:spPr>
              <a:xfrm>
                <a:off x="3345365" y="2828116"/>
                <a:ext cx="1576073" cy="1595704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pic>
        <p:nvPicPr>
          <p:cNvPr id="1863" name="Shape 186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38100" y="1671951"/>
            <a:ext cx="4279200" cy="3509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Shape 18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934" y="1447137"/>
            <a:ext cx="2618912" cy="33443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1877"/>
          <p:cNvPicPr preferRelativeResize="0"/>
          <p:nvPr/>
        </p:nvPicPr>
        <p:blipFill rotWithShape="1">
          <a:blip r:embed="rId4">
            <a:alphaModFix/>
          </a:blip>
          <a:srcRect t="47773" b="-10765"/>
          <a:stretch/>
        </p:blipFill>
        <p:spPr>
          <a:xfrm>
            <a:off x="285720" y="2821307"/>
            <a:ext cx="3284640" cy="3090900"/>
          </a:xfrm>
          <a:prstGeom prst="ellipse">
            <a:avLst/>
          </a:prstGeom>
          <a:noFill/>
          <a:ln w="57150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</p:pic>
      <p:sp>
        <p:nvSpPr>
          <p:cNvPr id="1647" name="Shape 1647"/>
          <p:cNvSpPr txBox="1">
            <a:spLocks noGrp="1"/>
          </p:cNvSpPr>
          <p:nvPr>
            <p:ph type="title"/>
          </p:nvPr>
        </p:nvSpPr>
        <p:spPr>
          <a:xfrm>
            <a:off x="571472" y="214296"/>
            <a:ext cx="8215370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600" dirty="0"/>
              <a:t>OCR: Best solution for document digitization</a:t>
            </a:r>
          </a:p>
        </p:txBody>
      </p:sp>
      <p:sp>
        <p:nvSpPr>
          <p:cNvPr id="1649" name="Shape 1649"/>
          <p:cNvSpPr/>
          <p:nvPr/>
        </p:nvSpPr>
        <p:spPr>
          <a:xfrm rot="10800000">
            <a:off x="5113434" y="1423257"/>
            <a:ext cx="2592900" cy="2140200"/>
          </a:xfrm>
          <a:prstGeom prst="trapezoid">
            <a:avLst>
              <a:gd name="adj" fmla="val 42183"/>
            </a:avLst>
          </a:prstGeom>
          <a:gradFill>
            <a:gsLst>
              <a:gs pos="0">
                <a:srgbClr val="F4F8FB">
                  <a:alpha val="50980"/>
                </a:srgbClr>
              </a:gs>
              <a:gs pos="74000">
                <a:srgbClr val="AEC5E1"/>
              </a:gs>
              <a:gs pos="83000">
                <a:srgbClr val="AEC5E1"/>
              </a:gs>
              <a:gs pos="100000">
                <a:srgbClr val="C8D8EB"/>
              </a:gs>
            </a:gsLst>
            <a:lin ang="18900044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650" name="Shape 1650"/>
          <p:cNvCxnSpPr/>
          <p:nvPr/>
        </p:nvCxnSpPr>
        <p:spPr>
          <a:xfrm>
            <a:off x="5217886" y="1823309"/>
            <a:ext cx="509100" cy="10653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1" name="Shape 1651"/>
          <p:cNvCxnSpPr/>
          <p:nvPr/>
        </p:nvCxnSpPr>
        <p:spPr>
          <a:xfrm>
            <a:off x="5504192" y="2072970"/>
            <a:ext cx="426300" cy="8658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52" name="Shape 1652"/>
          <p:cNvCxnSpPr/>
          <p:nvPr/>
        </p:nvCxnSpPr>
        <p:spPr>
          <a:xfrm flipH="1">
            <a:off x="7005306" y="2480314"/>
            <a:ext cx="383400" cy="7407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653" name="Shape 1653"/>
          <p:cNvCxnSpPr/>
          <p:nvPr/>
        </p:nvCxnSpPr>
        <p:spPr>
          <a:xfrm flipH="1">
            <a:off x="7157661" y="1838311"/>
            <a:ext cx="462300" cy="9066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54" name="Shape 1654"/>
          <p:cNvCxnSpPr/>
          <p:nvPr/>
        </p:nvCxnSpPr>
        <p:spPr>
          <a:xfrm flipH="1">
            <a:off x="7296856" y="1555783"/>
            <a:ext cx="290700" cy="5712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ash"/>
            <a:round/>
            <a:headEnd type="none" w="med" len="med"/>
            <a:tailEnd type="none" w="med" len="med"/>
          </a:ln>
        </p:spPr>
      </p:cxnSp>
      <p:grpSp>
        <p:nvGrpSpPr>
          <p:cNvPr id="1657" name="Shape 1657"/>
          <p:cNvGrpSpPr/>
          <p:nvPr/>
        </p:nvGrpSpPr>
        <p:grpSpPr>
          <a:xfrm>
            <a:off x="153476" y="1091600"/>
            <a:ext cx="4514678" cy="412030"/>
            <a:chOff x="4014" y="-12"/>
            <a:chExt cx="2495400" cy="557400"/>
          </a:xfrm>
        </p:grpSpPr>
        <p:sp>
          <p:nvSpPr>
            <p:cNvPr id="1658" name="Shape 1658"/>
            <p:cNvSpPr/>
            <p:nvPr/>
          </p:nvSpPr>
          <p:spPr>
            <a:xfrm>
              <a:off x="4014" y="-12"/>
              <a:ext cx="2495400" cy="557400"/>
            </a:xfrm>
            <a:prstGeom prst="homePlate">
              <a:avLst>
                <a:gd name="adj" fmla="val 50000"/>
              </a:avLst>
            </a:prstGeom>
            <a:solidFill>
              <a:srgbClr val="00B0F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Shape 1659"/>
            <p:cNvSpPr txBox="1"/>
            <p:nvPr/>
          </p:nvSpPr>
          <p:spPr>
            <a:xfrm>
              <a:off x="4014" y="-12"/>
              <a:ext cx="23700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6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Picture with text</a:t>
              </a:r>
            </a:p>
          </p:txBody>
        </p:sp>
      </p:grpSp>
      <p:grpSp>
        <p:nvGrpSpPr>
          <p:cNvPr id="1660" name="Shape 1660"/>
          <p:cNvGrpSpPr/>
          <p:nvPr/>
        </p:nvGrpSpPr>
        <p:grpSpPr>
          <a:xfrm>
            <a:off x="4537679" y="1069350"/>
            <a:ext cx="4233528" cy="434280"/>
            <a:chOff x="4571815" y="-30112"/>
            <a:chExt cx="2340000" cy="587500"/>
          </a:xfrm>
        </p:grpSpPr>
        <p:sp>
          <p:nvSpPr>
            <p:cNvPr id="1661" name="Shape 1661"/>
            <p:cNvSpPr/>
            <p:nvPr/>
          </p:nvSpPr>
          <p:spPr>
            <a:xfrm>
              <a:off x="4571815" y="-12"/>
              <a:ext cx="2340000" cy="557400"/>
            </a:xfrm>
            <a:prstGeom prst="chevron">
              <a:avLst>
                <a:gd name="adj" fmla="val 50000"/>
              </a:avLst>
            </a:prstGeom>
            <a:solidFill>
              <a:srgbClr val="0070C0"/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Shape 1662"/>
            <p:cNvSpPr txBox="1"/>
            <p:nvPr/>
          </p:nvSpPr>
          <p:spPr>
            <a:xfrm>
              <a:off x="4655167" y="-30112"/>
              <a:ext cx="2145900" cy="5574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72000" tIns="48000" rIns="24000" bIns="480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r>
                <a:rPr lang="en-US" sz="1800" b="0" i="0" u="none" strike="noStrike" cap="non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Searchable documents</a:t>
              </a:r>
            </a:p>
          </p:txBody>
        </p:sp>
      </p:grpSp>
      <p:sp>
        <p:nvSpPr>
          <p:cNvPr id="1663" name="Shape 1663"/>
          <p:cNvSpPr/>
          <p:nvPr/>
        </p:nvSpPr>
        <p:spPr>
          <a:xfrm>
            <a:off x="6230134" y="4214824"/>
            <a:ext cx="2913865" cy="77464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64" name="Shape 1664"/>
          <p:cNvGrpSpPr/>
          <p:nvPr/>
        </p:nvGrpSpPr>
        <p:grpSpPr>
          <a:xfrm>
            <a:off x="6388715" y="1898416"/>
            <a:ext cx="742769" cy="853937"/>
            <a:chOff x="5317159" y="2885399"/>
            <a:chExt cx="776549" cy="961641"/>
          </a:xfrm>
        </p:grpSpPr>
        <p:pic>
          <p:nvPicPr>
            <p:cNvPr id="1665" name="Shape 166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317159" y="2885399"/>
              <a:ext cx="776549" cy="96164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66" name="Shape 1666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5458482" y="3019967"/>
              <a:ext cx="494353" cy="49435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67" name="Shape 16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9136" y="1861109"/>
            <a:ext cx="578462" cy="562376"/>
          </a:xfrm>
          <a:prstGeom prst="rect">
            <a:avLst/>
          </a:prstGeom>
          <a:noFill/>
          <a:ln>
            <a:noFill/>
          </a:ln>
        </p:spPr>
      </p:pic>
      <p:sp>
        <p:nvSpPr>
          <p:cNvPr id="1670" name="Shape 1670"/>
          <p:cNvSpPr txBox="1"/>
          <p:nvPr/>
        </p:nvSpPr>
        <p:spPr>
          <a:xfrm>
            <a:off x="4143372" y="1958645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1671" name="Shape 1671"/>
          <p:cNvSpPr txBox="1"/>
          <p:nvPr/>
        </p:nvSpPr>
        <p:spPr>
          <a:xfrm>
            <a:off x="4171421" y="2503234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Edit</a:t>
            </a:r>
          </a:p>
        </p:txBody>
      </p:sp>
      <p:sp>
        <p:nvSpPr>
          <p:cNvPr id="1672" name="Shape 1672"/>
          <p:cNvSpPr txBox="1"/>
          <p:nvPr/>
        </p:nvSpPr>
        <p:spPr>
          <a:xfrm>
            <a:off x="4160397" y="3074738"/>
            <a:ext cx="1483200" cy="384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Pct val="25000"/>
              <a:buFont typeface="Arial"/>
              <a:buNone/>
            </a:pPr>
            <a:r>
              <a:rPr lang="en-US" sz="1800" b="1" i="0" u="none" strike="noStrike" cap="none" dirty="0">
                <a:solidFill>
                  <a:srgbClr val="FF7D11"/>
                </a:solidFill>
                <a:latin typeface="Arial"/>
                <a:ea typeface="Arial"/>
                <a:cs typeface="Arial"/>
                <a:sym typeface="Arial"/>
              </a:rPr>
              <a:t>Archive</a:t>
            </a:r>
          </a:p>
        </p:txBody>
      </p:sp>
      <p:pic>
        <p:nvPicPr>
          <p:cNvPr id="1673" name="Shape 167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00628" y="2780579"/>
            <a:ext cx="2996444" cy="2291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4" name="Shape 167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606463" y="1657730"/>
            <a:ext cx="745256" cy="7245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675" name="Shape 167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758214" y="3066331"/>
            <a:ext cx="1516400" cy="817634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Shape 16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9136" y="2445014"/>
            <a:ext cx="578462" cy="56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Shape 166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79136" y="3009506"/>
            <a:ext cx="578462" cy="562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Shape 1242"/>
          <p:cNvPicPr preferRelativeResize="0"/>
          <p:nvPr/>
        </p:nvPicPr>
        <p:blipFill>
          <a:blip r:embed="rId11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9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6854" y="2500312"/>
            <a:ext cx="3739328" cy="3771162"/>
          </a:xfrm>
          <a:prstGeom prst="rect">
            <a:avLst/>
          </a:prstGeom>
          <a:noFill/>
        </p:spPr>
      </p:pic>
      <p:pic>
        <p:nvPicPr>
          <p:cNvPr id="49" name="Shape 202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1034422">
            <a:off x="3499688" y="3553441"/>
            <a:ext cx="1501681" cy="1186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1" name="Shape 1681" descr="P50_Convert images to editable files.png"/>
          <p:cNvPicPr preferRelativeResize="0"/>
          <p:nvPr/>
        </p:nvPicPr>
        <p:blipFill rotWithShape="1">
          <a:blip r:embed="rId3">
            <a:alphaModFix/>
          </a:blip>
          <a:srcRect l="1200" r="-1200"/>
          <a:stretch/>
        </p:blipFill>
        <p:spPr>
          <a:xfrm>
            <a:off x="332472" y="1785932"/>
            <a:ext cx="4239528" cy="2423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2" name="Shape 1682" descr="P50_Convert images to editable files.png"/>
          <p:cNvPicPr preferRelativeResize="0"/>
          <p:nvPr/>
        </p:nvPicPr>
        <p:blipFill rotWithShape="1">
          <a:blip r:embed="rId3">
            <a:alphaModFix/>
          </a:blip>
          <a:srcRect l="49418" t="24783" r="11824"/>
          <a:stretch/>
        </p:blipFill>
        <p:spPr>
          <a:xfrm>
            <a:off x="2032219" y="2518913"/>
            <a:ext cx="2378162" cy="2198372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3" name="Shape 1683" descr="螢幕快照 2017-10-30 上午11.09.07.png"/>
          <p:cNvPicPr preferRelativeResize="0"/>
          <p:nvPr/>
        </p:nvPicPr>
        <p:blipFill rotWithShape="1">
          <a:blip r:embed="rId4">
            <a:alphaModFix/>
          </a:blip>
          <a:srcRect t="1333" b="1343"/>
          <a:stretch/>
        </p:blipFill>
        <p:spPr>
          <a:xfrm>
            <a:off x="4643438" y="1837426"/>
            <a:ext cx="4038874" cy="2050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4" name="Shape 1684" descr="螢幕快照 2017-10-30 上午11.09.21.png"/>
          <p:cNvPicPr preferRelativeResize="0"/>
          <p:nvPr/>
        </p:nvPicPr>
        <p:blipFill rotWithShape="1">
          <a:blip r:embed="rId5">
            <a:alphaModFix/>
          </a:blip>
          <a:srcRect l="14922" t="1706" r="48066" b="36239"/>
          <a:stretch/>
        </p:blipFill>
        <p:spPr>
          <a:xfrm>
            <a:off x="4998053" y="1780998"/>
            <a:ext cx="2074277" cy="1883882"/>
          </a:xfrm>
          <a:prstGeom prst="ellipse">
            <a:avLst/>
          </a:prstGeom>
          <a:noFill/>
          <a:ln w="19050" cap="flat" cmpd="sng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685" name="Shape 1685" descr="Text Editor_icon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001024" y="3239473"/>
            <a:ext cx="832475" cy="832475"/>
          </a:xfrm>
          <a:prstGeom prst="rect">
            <a:avLst/>
          </a:prstGeom>
          <a:noFill/>
          <a:ln>
            <a:noFill/>
          </a:ln>
        </p:spPr>
      </p:pic>
      <p:sp>
        <p:nvSpPr>
          <p:cNvPr id="1686" name="Shape 1686"/>
          <p:cNvSpPr/>
          <p:nvPr/>
        </p:nvSpPr>
        <p:spPr>
          <a:xfrm>
            <a:off x="309786" y="1103458"/>
            <a:ext cx="4453291" cy="423345"/>
          </a:xfrm>
          <a:prstGeom prst="homePlate">
            <a:avLst>
              <a:gd name="adj" fmla="val 50000"/>
            </a:avLst>
          </a:prstGeom>
          <a:solidFill>
            <a:srgbClr val="FF7D11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7" name="Shape 1687"/>
          <p:cNvSpPr/>
          <p:nvPr/>
        </p:nvSpPr>
        <p:spPr>
          <a:xfrm>
            <a:off x="4546304" y="1103461"/>
            <a:ext cx="4169100" cy="4233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Shape 1688"/>
          <p:cNvSpPr txBox="1"/>
          <p:nvPr/>
        </p:nvSpPr>
        <p:spPr>
          <a:xfrm>
            <a:off x="4719150" y="1103475"/>
            <a:ext cx="3823500" cy="423300"/>
          </a:xfrm>
          <a:prstGeom prst="rect">
            <a:avLst/>
          </a:prstGeom>
          <a:noFill/>
          <a:ln>
            <a:noFill/>
          </a:ln>
        </p:spPr>
        <p:txBody>
          <a:bodyPr wrap="square" lIns="72000" tIns="48000" rIns="24000" bIns="480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</a:rPr>
              <a:t>Edit with Text Editor</a:t>
            </a:r>
          </a:p>
        </p:txBody>
      </p:sp>
      <p:sp>
        <p:nvSpPr>
          <p:cNvPr id="1689" name="Shape 1689"/>
          <p:cNvSpPr txBox="1">
            <a:spLocks noGrp="1"/>
          </p:cNvSpPr>
          <p:nvPr>
            <p:ph type="title"/>
          </p:nvPr>
        </p:nvSpPr>
        <p:spPr>
          <a:xfrm>
            <a:off x="857224" y="214296"/>
            <a:ext cx="8072494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b="1" dirty="0"/>
              <a:t>OCR: Best solution for document </a:t>
            </a:r>
            <a:r>
              <a:rPr lang="en-US" b="1" dirty="0" smtClean="0"/>
              <a:t>digitization</a:t>
            </a:r>
            <a:endParaRPr lang="en-US" b="1" dirty="0"/>
          </a:p>
        </p:txBody>
      </p:sp>
      <p:sp>
        <p:nvSpPr>
          <p:cNvPr id="1691" name="Shape 1691"/>
          <p:cNvSpPr txBox="1"/>
          <p:nvPr/>
        </p:nvSpPr>
        <p:spPr>
          <a:xfrm>
            <a:off x="527113" y="1142990"/>
            <a:ext cx="3718800" cy="340932"/>
          </a:xfrm>
          <a:prstGeom prst="rect">
            <a:avLst/>
          </a:prstGeom>
          <a:noFill/>
          <a:ln>
            <a:noFill/>
          </a:ln>
        </p:spPr>
        <p:txBody>
          <a:bodyPr wrap="square" lIns="96000" tIns="48000" rIns="24000" bIns="480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1800" b="1" dirty="0">
                <a:solidFill>
                  <a:schemeClr val="lt1"/>
                </a:solidFill>
              </a:rPr>
              <a:t>Convert images to editable files</a:t>
            </a:r>
          </a:p>
        </p:txBody>
      </p:sp>
      <p:cxnSp>
        <p:nvCxnSpPr>
          <p:cNvPr id="1692" name="Shape 1692"/>
          <p:cNvCxnSpPr/>
          <p:nvPr/>
        </p:nvCxnSpPr>
        <p:spPr>
          <a:xfrm>
            <a:off x="3519525" y="3249900"/>
            <a:ext cx="592200" cy="8700"/>
          </a:xfrm>
          <a:prstGeom prst="straightConnector1">
            <a:avLst/>
          </a:prstGeom>
          <a:noFill/>
          <a:ln w="28575" cap="flat" cmpd="sng">
            <a:solidFill>
              <a:srgbClr val="FF0000"/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16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42690" y="1428742"/>
            <a:ext cx="2443954" cy="2576068"/>
          </a:xfrm>
          <a:prstGeom prst="rect">
            <a:avLst/>
          </a:prstGeom>
          <a:noFill/>
        </p:spPr>
      </p:pic>
      <p:pic>
        <p:nvPicPr>
          <p:cNvPr id="17" name="Picture 2" descr="D:\工作進行中\20170911直播母版16比9\放大鏡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57356" y="2334324"/>
            <a:ext cx="2714644" cy="2737756"/>
          </a:xfrm>
          <a:prstGeom prst="rect">
            <a:avLst/>
          </a:prstGeom>
          <a:noFill/>
        </p:spPr>
      </p:pic>
      <p:pic>
        <p:nvPicPr>
          <p:cNvPr id="19" name="Shape 1242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142844" y="188910"/>
            <a:ext cx="811204" cy="8112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Shape 20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 rot="21173344">
            <a:off x="4192492" y="3636758"/>
            <a:ext cx="1101704" cy="862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207"/>
          <p:cNvSpPr/>
          <p:nvPr/>
        </p:nvSpPr>
        <p:spPr>
          <a:xfrm>
            <a:off x="-71470" y="1928808"/>
            <a:ext cx="9286940" cy="171451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標題 2"/>
          <p:cNvSpPr txBox="1">
            <a:spLocks/>
          </p:cNvSpPr>
          <p:nvPr/>
        </p:nvSpPr>
        <p:spPr>
          <a:xfrm>
            <a:off x="3214678" y="2243143"/>
            <a:ext cx="2786062" cy="11144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altLang="zh-TW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kumimoji="0" lang="en-US" sz="4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emo</a:t>
            </a:r>
            <a:endParaRPr kumimoji="0" lang="zh-TW" altLang="en-US" sz="4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Shape 197"/>
          <p:cNvSpPr/>
          <p:nvPr/>
        </p:nvSpPr>
        <p:spPr>
          <a:xfrm rot="10800000" flipH="1" flipV="1">
            <a:off x="-99023" y="1928809"/>
            <a:ext cx="9324798" cy="183406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97"/>
          <p:cNvSpPr/>
          <p:nvPr/>
        </p:nvSpPr>
        <p:spPr>
          <a:xfrm rot="10800000" flipH="1">
            <a:off x="-71469" y="3469532"/>
            <a:ext cx="9324798" cy="173787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/>
          <p:nvPr/>
        </p:nvSpPr>
        <p:spPr>
          <a:xfrm>
            <a:off x="280950" y="3214692"/>
            <a:ext cx="3009900" cy="785708"/>
          </a:xfrm>
          <a:prstGeom prst="roundRect">
            <a:avLst>
              <a:gd name="adj" fmla="val 823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Shape 601"/>
          <p:cNvSpPr txBox="1">
            <a:spLocks noGrp="1"/>
          </p:cNvSpPr>
          <p:nvPr>
            <p:ph type="body" idx="1"/>
          </p:nvPr>
        </p:nvSpPr>
        <p:spPr>
          <a:xfrm>
            <a:off x="357158" y="976150"/>
            <a:ext cx="8691242" cy="94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QTS</a:t>
            </a:r>
            <a:r>
              <a:rPr lang="en-US" sz="1800" dirty="0">
                <a:latin typeface="+mn-lt"/>
              </a:rPr>
              <a:t>: In-house developed Ext4 snapshots stored outside the volume</a:t>
            </a: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Microsoft JhengHei"/>
              <a:buChar char="•"/>
            </a:pP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DSM</a:t>
            </a:r>
            <a:r>
              <a:rPr lang="en-US" sz="1800" dirty="0">
                <a:latin typeface="+mn-lt"/>
              </a:rPr>
              <a:t>: O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pe</a:t>
            </a:r>
            <a:r>
              <a:rPr lang="en-US" sz="1800" dirty="0">
                <a:latin typeface="+mn-lt"/>
              </a:rPr>
              <a:t>n-source </a:t>
            </a:r>
            <a:r>
              <a:rPr lang="en-US" sz="1800" i="0" u="none" strike="noStrike" cap="none" dirty="0" err="1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Btrfs</a:t>
            </a:r>
            <a:r>
              <a:rPr lang="en-US" sz="1800" i="0" u="none" strike="noStrike" cap="none" dirty="0">
                <a:solidFill>
                  <a:srgbClr val="262626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sz="1800" dirty="0">
                <a:latin typeface="+mn-lt"/>
              </a:rPr>
              <a:t>snapshots stored inside the volume</a:t>
            </a:r>
          </a:p>
        </p:txBody>
      </p:sp>
      <p:sp>
        <p:nvSpPr>
          <p:cNvPr id="600" name="Shape 6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571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0000"/>
              <a:buFont typeface="Verdana"/>
              <a:buNone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A Snapshot space that can be managed</a:t>
            </a:r>
          </a:p>
        </p:txBody>
      </p:sp>
      <p:pic>
        <p:nvPicPr>
          <p:cNvPr id="602" name="Shape 6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76630" y="2143122"/>
            <a:ext cx="5500725" cy="2995146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Shape 603"/>
          <p:cNvSpPr/>
          <p:nvPr/>
        </p:nvSpPr>
        <p:spPr>
          <a:xfrm>
            <a:off x="214282" y="4221130"/>
            <a:ext cx="2857500" cy="870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b="1" dirty="0" smtClean="0"/>
              <a:t>Source</a:t>
            </a:r>
            <a:r>
              <a:rPr lang="en-US" altLang="zh-TW" sz="1000" b="1" dirty="0" smtClean="0"/>
              <a:t>:</a:t>
            </a:r>
            <a:endParaRPr lang="en-US" altLang="zh-TW" sz="1000" dirty="0"/>
          </a:p>
          <a:p>
            <a:pPr lvl="0" indent="-81642">
              <a:lnSpc>
                <a:spcPct val="115000"/>
              </a:lnSpc>
              <a:buClr>
                <a:schemeClr val="dk2"/>
              </a:buClr>
              <a:buSzPct val="128571"/>
            </a:pPr>
            <a:r>
              <a:rPr lang="en-US" sz="1000" u="sng" dirty="0" smtClean="0">
                <a:solidFill>
                  <a:schemeClr val="hlink"/>
                </a:solidFill>
                <a:hlinkClick r:id="rId4"/>
              </a:rPr>
              <a:t>https://www.facebook.com/groups/NAS.World/permalink/1784142828550586/</a:t>
            </a:r>
            <a:endParaRPr lang="en-US" sz="1000" u="sng" dirty="0">
              <a:solidFill>
                <a:schemeClr val="hlink"/>
              </a:solidFill>
              <a:hlinkClick r:id="rId4"/>
            </a:endParaRPr>
          </a:p>
        </p:txBody>
      </p:sp>
      <p:sp>
        <p:nvSpPr>
          <p:cNvPr id="604" name="Shape 604"/>
          <p:cNvSpPr/>
          <p:nvPr/>
        </p:nvSpPr>
        <p:spPr>
          <a:xfrm>
            <a:off x="357158" y="2882500"/>
            <a:ext cx="3000395" cy="111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dirty="0">
                <a:solidFill>
                  <a:schemeClr val="dk2"/>
                </a:solidFill>
                <a:latin typeface="+mn-lt"/>
              </a:rPr>
              <a:t>DSM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</a:pP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Snapshot space usage cannot  </a:t>
            </a:r>
          </a:p>
          <a:p>
            <a:pPr marR="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  be </a:t>
            </a: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controlled </a:t>
            </a:r>
          </a:p>
          <a:p>
            <a:pPr lvl="0">
              <a:lnSpc>
                <a:spcPct val="115000"/>
              </a:lnSpc>
              <a:buFont typeface="Arial" pitchFamily="34" charset="0"/>
              <a:buChar char="•"/>
            </a:pPr>
            <a:r>
              <a:rPr lang="en-US" dirty="0" smtClean="0">
                <a:solidFill>
                  <a:schemeClr val="lt1"/>
                </a:solidFill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dirty="0" smtClean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 affects data storage</a:t>
            </a:r>
          </a:p>
        </p:txBody>
      </p:sp>
      <p:pic>
        <p:nvPicPr>
          <p:cNvPr id="605" name="Shape 605" descr="皇冠-0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45139">
            <a:off x="261085" y="1903666"/>
            <a:ext cx="346252" cy="241224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Shape 606"/>
          <p:cNvSpPr/>
          <p:nvPr/>
        </p:nvSpPr>
        <p:spPr>
          <a:xfrm>
            <a:off x="303750" y="2357436"/>
            <a:ext cx="3053804" cy="357202"/>
          </a:xfrm>
          <a:prstGeom prst="roundRect">
            <a:avLst>
              <a:gd name="adj" fmla="val 20114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Shape 607"/>
          <p:cNvSpPr txBox="1"/>
          <p:nvPr/>
        </p:nvSpPr>
        <p:spPr>
          <a:xfrm>
            <a:off x="357158" y="2000246"/>
            <a:ext cx="3492266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01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Q</a:t>
            </a:r>
            <a:r>
              <a:rPr lang="en-US" sz="1600" b="1" dirty="0">
                <a:solidFill>
                  <a:schemeClr val="dk2"/>
                </a:solidFill>
                <a:latin typeface="+mn-lt"/>
              </a:rPr>
              <a:t>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sz="1600" b="1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snapshots</a:t>
            </a:r>
            <a:r>
              <a:rPr lang="en-US" sz="1600" b="1" i="0" u="none" strike="noStrike" cap="none" dirty="0">
                <a:solidFill>
                  <a:schemeClr val="dk2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L="0" marR="0" lvl="0" indent="-88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 dirty="0">
                <a:solidFill>
                  <a:schemeClr val="lt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Space usage will not be interfered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4804357" y="4071948"/>
            <a:ext cx="1389048" cy="504000"/>
            <a:chOff x="4309057" y="4176723"/>
            <a:chExt cx="1389048" cy="504000"/>
          </a:xfrm>
        </p:grpSpPr>
        <p:sp>
          <p:nvSpPr>
            <p:cNvPr id="12" name="圓角矩形 11"/>
            <p:cNvSpPr/>
            <p:nvPr/>
          </p:nvSpPr>
          <p:spPr>
            <a:xfrm>
              <a:off x="4576277" y="4176723"/>
              <a:ext cx="1121828" cy="504000"/>
            </a:xfrm>
            <a:prstGeom prst="roundRect">
              <a:avLst/>
            </a:prstGeom>
            <a:solidFill>
              <a:srgbClr val="00B050"/>
            </a:solidFill>
            <a:ln w="28575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橢圓 12"/>
            <p:cNvSpPr/>
            <p:nvPr/>
          </p:nvSpPr>
          <p:spPr>
            <a:xfrm>
              <a:off x="4390052" y="4273256"/>
              <a:ext cx="334348" cy="334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" name="Picture 2" descr="\\Marketing\Marketing\MarketingMaterials\Misc\PPT美化\線上直播PPT\20170928_Virtualization Station\Links\有.png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309057" y="4244681"/>
              <a:ext cx="440794" cy="417662"/>
            </a:xfrm>
            <a:prstGeom prst="rect">
              <a:avLst/>
            </a:prstGeom>
            <a:noFill/>
          </p:spPr>
        </p:pic>
      </p:grpSp>
      <p:grpSp>
        <p:nvGrpSpPr>
          <p:cNvPr id="15" name="群組 14"/>
          <p:cNvGrpSpPr/>
          <p:nvPr/>
        </p:nvGrpSpPr>
        <p:grpSpPr>
          <a:xfrm>
            <a:off x="7257955" y="4104014"/>
            <a:ext cx="1338897" cy="468000"/>
            <a:chOff x="7305580" y="4199264"/>
            <a:chExt cx="1338897" cy="468000"/>
          </a:xfrm>
        </p:grpSpPr>
        <p:sp>
          <p:nvSpPr>
            <p:cNvPr id="16" name="圓角矩形 15"/>
            <p:cNvSpPr/>
            <p:nvPr/>
          </p:nvSpPr>
          <p:spPr>
            <a:xfrm>
              <a:off x="7500959" y="4199264"/>
              <a:ext cx="1143518" cy="468000"/>
            </a:xfrm>
            <a:prstGeom prst="roundRect">
              <a:avLst/>
            </a:prstGeom>
            <a:solidFill>
              <a:srgbClr val="C00000"/>
            </a:solidFill>
            <a:ln w="28575">
              <a:solidFill>
                <a:srgbClr val="FF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橢圓 16"/>
            <p:cNvSpPr/>
            <p:nvPr/>
          </p:nvSpPr>
          <p:spPr>
            <a:xfrm>
              <a:off x="7314734" y="4273256"/>
              <a:ext cx="334348" cy="33434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8" name="Picture 3" descr="\\Marketing\Marketing\MarketingMaterials\Misc\PPT美化\線上直播PPT\20170928_Virtualization Station\Links\無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305580" y="4258078"/>
              <a:ext cx="400098" cy="399270"/>
            </a:xfrm>
            <a:prstGeom prst="rect">
              <a:avLst/>
            </a:prstGeom>
            <a:noFill/>
          </p:spPr>
        </p:pic>
      </p:grpSp>
      <p:sp>
        <p:nvSpPr>
          <p:cNvPr id="19" name="矩形 18"/>
          <p:cNvSpPr/>
          <p:nvPr/>
        </p:nvSpPr>
        <p:spPr>
          <a:xfrm>
            <a:off x="5168951" y="4125738"/>
            <a:ext cx="1029449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File Transfer</a:t>
            </a:r>
          </a:p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Completed</a:t>
            </a:r>
            <a:endParaRPr lang="zh-TW" altLang="en-US" sz="1100" b="1" dirty="0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576046" y="4143386"/>
            <a:ext cx="106792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ea typeface="微軟正黑體" pitchFamily="34" charset="-120"/>
              </a:rPr>
              <a:t>File Transfer</a:t>
            </a:r>
            <a:r>
              <a:rPr lang="zh-TW" altLang="en-US" sz="1100" b="1" dirty="0" smtClean="0">
                <a:solidFill>
                  <a:schemeClr val="bg1"/>
                </a:solidFill>
                <a:ea typeface="微軟正黑體" pitchFamily="34" charset="-120"/>
              </a:rPr>
              <a:t> </a:t>
            </a:r>
            <a:endParaRPr lang="en-US" altLang="zh-TW" sz="1100" b="1" dirty="0" smtClean="0">
              <a:solidFill>
                <a:schemeClr val="bg1"/>
              </a:solidFill>
              <a:ea typeface="微軟正黑體" pitchFamily="34" charset="-120"/>
            </a:endParaRPr>
          </a:p>
          <a:p>
            <a:pPr algn="ctr"/>
            <a:r>
              <a:rPr lang="en-US" altLang="zh-TW" sz="1100" b="1" dirty="0" smtClean="0">
                <a:solidFill>
                  <a:schemeClr val="bg1"/>
                </a:solidFill>
                <a:ea typeface="微軟正黑體" pitchFamily="34" charset="-120"/>
              </a:rPr>
              <a:t>Failed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hape 1927"/>
          <p:cNvPicPr preferRelativeResize="0"/>
          <p:nvPr/>
        </p:nvPicPr>
        <p:blipFill rotWithShape="1">
          <a:blip r:embed="rId3">
            <a:alphaModFix/>
          </a:blip>
          <a:srcRect l="278" t="4855" r="278"/>
          <a:stretch/>
        </p:blipFill>
        <p:spPr>
          <a:xfrm>
            <a:off x="4821118" y="1428742"/>
            <a:ext cx="3822848" cy="2428892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6" name="Shape 1929"/>
          <p:cNvPicPr preferRelativeResize="0"/>
          <p:nvPr/>
        </p:nvPicPr>
        <p:blipFill rotWithShape="1">
          <a:blip r:embed="rId4">
            <a:alphaModFix/>
          </a:blip>
          <a:srcRect t="874" b="874"/>
          <a:stretch/>
        </p:blipFill>
        <p:spPr>
          <a:xfrm>
            <a:off x="285720" y="1431734"/>
            <a:ext cx="4243572" cy="24259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941" name="Shape 194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72462" y="3357568"/>
            <a:ext cx="754480" cy="68879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935" name="Shape 1935"/>
          <p:cNvSpPr txBox="1">
            <a:spLocks noGrp="1"/>
          </p:cNvSpPr>
          <p:nvPr>
            <p:ph type="title"/>
          </p:nvPr>
        </p:nvSpPr>
        <p:spPr>
          <a:xfrm>
            <a:off x="285720" y="260926"/>
            <a:ext cx="8501122" cy="7310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dirty="0" smtClean="0"/>
              <a:t>Smart file searching and archiving</a:t>
            </a:r>
            <a:endParaRPr lang="en-US" dirty="0"/>
          </a:p>
        </p:txBody>
      </p:sp>
      <p:pic>
        <p:nvPicPr>
          <p:cNvPr id="1942" name="Shape 1942"/>
          <p:cNvPicPr preferRelativeResize="0"/>
          <p:nvPr/>
        </p:nvPicPr>
        <p:blipFill rotWithShape="1">
          <a:blip r:embed="rId6">
            <a:alphaModFix/>
          </a:blip>
          <a:srcRect l="71890" t="12049" r="513" b="16101"/>
          <a:stretch/>
        </p:blipFill>
        <p:spPr>
          <a:xfrm>
            <a:off x="3786182" y="3214692"/>
            <a:ext cx="1026004" cy="84459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18" name="Shape 1933"/>
          <p:cNvSpPr txBox="1"/>
          <p:nvPr/>
        </p:nvSpPr>
        <p:spPr>
          <a:xfrm>
            <a:off x="6393780" y="1071552"/>
            <a:ext cx="2076000" cy="30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1800" b="1" dirty="0" err="1">
                <a:solidFill>
                  <a:srgbClr val="002060"/>
                </a:solidFill>
              </a:rPr>
              <a:t>Qfiling</a:t>
            </a:r>
            <a:endParaRPr lang="en-US" sz="1800" b="1" dirty="0">
              <a:solidFill>
                <a:srgbClr val="002060"/>
              </a:solidFill>
            </a:endParaRPr>
          </a:p>
        </p:txBody>
      </p:sp>
      <p:sp>
        <p:nvSpPr>
          <p:cNvPr id="19" name="Shape 1934"/>
          <p:cNvSpPr txBox="1"/>
          <p:nvPr/>
        </p:nvSpPr>
        <p:spPr>
          <a:xfrm>
            <a:off x="1714480" y="1071552"/>
            <a:ext cx="2076000" cy="303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b="1">
                <a:solidFill>
                  <a:srgbClr val="002060"/>
                </a:solidFill>
              </a:rPr>
              <a:t>Qsirch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4857752" y="2000246"/>
            <a:ext cx="2124000" cy="2122903"/>
            <a:chOff x="4019636" y="1949045"/>
            <a:chExt cx="2124000" cy="2122903"/>
          </a:xfrm>
        </p:grpSpPr>
        <p:pic>
          <p:nvPicPr>
            <p:cNvPr id="22" name="Shape 1927"/>
            <p:cNvPicPr preferRelativeResize="0"/>
            <p:nvPr/>
          </p:nvPicPr>
          <p:blipFill rotWithShape="1">
            <a:blip r:embed="rId3">
              <a:alphaModFix/>
            </a:blip>
            <a:srcRect l="5853" t="31207" r="53163" b="16048"/>
            <a:stretch/>
          </p:blipFill>
          <p:spPr>
            <a:xfrm>
              <a:off x="4143372" y="2143122"/>
              <a:ext cx="1857388" cy="158739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4" name="Picture 2" descr="D:\工作進行中\20170911直播母版16比9\放大鏡.png"/>
            <p:cNvPicPr>
              <a:picLocks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019636" y="1949045"/>
              <a:ext cx="2124000" cy="2122903"/>
            </a:xfrm>
            <a:prstGeom prst="rect">
              <a:avLst/>
            </a:prstGeom>
            <a:noFill/>
          </p:spPr>
        </p:pic>
      </p:grpSp>
      <p:grpSp>
        <p:nvGrpSpPr>
          <p:cNvPr id="25" name="群組 24"/>
          <p:cNvGrpSpPr/>
          <p:nvPr/>
        </p:nvGrpSpPr>
        <p:grpSpPr>
          <a:xfrm>
            <a:off x="2000232" y="1857370"/>
            <a:ext cx="1972777" cy="1944186"/>
            <a:chOff x="1170463" y="1413382"/>
            <a:chExt cx="1972777" cy="1944186"/>
          </a:xfrm>
        </p:grpSpPr>
        <p:pic>
          <p:nvPicPr>
            <p:cNvPr id="23" name="Shape 1929"/>
            <p:cNvPicPr preferRelativeResize="0"/>
            <p:nvPr/>
          </p:nvPicPr>
          <p:blipFill rotWithShape="1">
            <a:blip r:embed="rId4">
              <a:alphaModFix/>
            </a:blip>
            <a:srcRect l="69531" t="26499" r="6076" b="34703"/>
            <a:stretch/>
          </p:blipFill>
          <p:spPr>
            <a:xfrm>
              <a:off x="1357290" y="1571618"/>
              <a:ext cx="1643074" cy="1571636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10" name="Picture 2" descr="D:\工作進行中\20170911直播母版16比9\放大鏡.png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170463" y="1413382"/>
              <a:ext cx="1972777" cy="194418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" name="Shape 17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2800" dirty="0"/>
              <a:t>QNAP maximizes your </a:t>
            </a:r>
            <a:r>
              <a:rPr lang="en-US" sz="2800" dirty="0" smtClean="0"/>
              <a:t>productivity</a:t>
            </a:r>
            <a:endParaRPr dirty="0"/>
          </a:p>
        </p:txBody>
      </p:sp>
      <p:pic>
        <p:nvPicPr>
          <p:cNvPr id="1764" name="Shape 1764"/>
          <p:cNvPicPr preferRelativeResize="0"/>
          <p:nvPr/>
        </p:nvPicPr>
        <p:blipFill rotWithShape="1">
          <a:blip r:embed="rId3">
            <a:alphaModFix/>
          </a:blip>
          <a:srcRect t="68336"/>
          <a:stretch/>
        </p:blipFill>
        <p:spPr>
          <a:xfrm>
            <a:off x="6814918" y="2851774"/>
            <a:ext cx="1400420" cy="36291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左右括弧 57"/>
          <p:cNvSpPr/>
          <p:nvPr/>
        </p:nvSpPr>
        <p:spPr>
          <a:xfrm rot="16200000">
            <a:off x="251520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59" name="Shape 13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5656" y="4011910"/>
            <a:ext cx="1584176" cy="988732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Shape 64"/>
          <p:cNvSpPr/>
          <p:nvPr/>
        </p:nvSpPr>
        <p:spPr>
          <a:xfrm>
            <a:off x="3203848" y="4443958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 dirty="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Shape 64"/>
          <p:cNvSpPr/>
          <p:nvPr/>
        </p:nvSpPr>
        <p:spPr>
          <a:xfrm>
            <a:off x="3203848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1390"/>
          <p:cNvSpPr txBox="1"/>
          <p:nvPr/>
        </p:nvSpPr>
        <p:spPr>
          <a:xfrm>
            <a:off x="3419872" y="4515966"/>
            <a:ext cx="1539324" cy="34476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Qsirch  </a:t>
            </a:r>
          </a:p>
        </p:txBody>
      </p:sp>
      <p:pic>
        <p:nvPicPr>
          <p:cNvPr id="63" name="Shape 1391"/>
          <p:cNvPicPr preferRelativeResize="0"/>
          <p:nvPr/>
        </p:nvPicPr>
        <p:blipFill>
          <a:blip r:embed="rId5"/>
          <a:stretch>
            <a:fillRect/>
          </a:stretch>
        </p:blipFill>
        <p:spPr>
          <a:xfrm rot="35626">
            <a:off x="3135022" y="4517437"/>
            <a:ext cx="285239" cy="28523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1393"/>
          <p:cNvSpPr txBox="1"/>
          <p:nvPr/>
        </p:nvSpPr>
        <p:spPr>
          <a:xfrm>
            <a:off x="7236296" y="1429312"/>
            <a:ext cx="1317267" cy="48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File Station  </a:t>
            </a:r>
          </a:p>
        </p:txBody>
      </p:sp>
      <p:sp>
        <p:nvSpPr>
          <p:cNvPr id="65" name="Shape 1395"/>
          <p:cNvSpPr txBox="1"/>
          <p:nvPr/>
        </p:nvSpPr>
        <p:spPr>
          <a:xfrm>
            <a:off x="1043608" y="1429312"/>
            <a:ext cx="1020008" cy="379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zh-TW" sz="1600" b="1" i="0" u="none" strike="noStrike" cap="none" dirty="0" smtClean="0">
                <a:solidFill>
                  <a:srgbClr val="F79646"/>
                </a:solidFill>
                <a:latin typeface="Arial"/>
                <a:ea typeface="Arial"/>
                <a:cs typeface="Arial"/>
                <a:sym typeface="Arial"/>
              </a:rPr>
              <a:t>Qfiling</a:t>
            </a:r>
            <a:endParaRPr lang="zh-TW" sz="1600" b="1" i="0" u="none" strike="noStrike" cap="none" dirty="0">
              <a:solidFill>
                <a:srgbClr val="F7964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Shape 1397" descr="圖片 1.png"/>
          <p:cNvPicPr preferRelativeResize="0"/>
          <p:nvPr/>
        </p:nvPicPr>
        <p:blipFill rotWithShape="1">
          <a:blip r:embed="rId6">
            <a:alphaModFix/>
          </a:blip>
          <a:srcRect l="12899" t="9596" r="10544" b="30998"/>
          <a:stretch/>
        </p:blipFill>
        <p:spPr>
          <a:xfrm>
            <a:off x="2843808" y="1071552"/>
            <a:ext cx="3238444" cy="2230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1402" descr="圖片 1.png"/>
          <p:cNvPicPr preferRelativeResize="0"/>
          <p:nvPr/>
        </p:nvPicPr>
        <p:blipFill>
          <a:blip r:embed="rId7"/>
          <a:stretch>
            <a:fillRect/>
          </a:stretch>
        </p:blipFill>
        <p:spPr>
          <a:xfrm>
            <a:off x="4860032" y="4515966"/>
            <a:ext cx="288032" cy="272893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Shape 1403"/>
          <p:cNvSpPr txBox="1"/>
          <p:nvPr/>
        </p:nvSpPr>
        <p:spPr>
          <a:xfrm>
            <a:off x="5148063" y="4515966"/>
            <a:ext cx="1296144" cy="2096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i="0" u="none" strike="noStrike" cap="none" dirty="0">
                <a:solidFill>
                  <a:srgbClr val="000090"/>
                </a:solidFill>
                <a:latin typeface="Arial"/>
                <a:ea typeface="Arial"/>
                <a:cs typeface="Arial"/>
                <a:sym typeface="Arial"/>
              </a:rPr>
              <a:t>OCR Converter  </a:t>
            </a:r>
          </a:p>
        </p:txBody>
      </p:sp>
      <p:pic>
        <p:nvPicPr>
          <p:cNvPr id="69" name="Shape 1419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455648" y="1357304"/>
            <a:ext cx="503999" cy="5039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群組 69"/>
          <p:cNvGrpSpPr/>
          <p:nvPr/>
        </p:nvGrpSpPr>
        <p:grpSpPr>
          <a:xfrm>
            <a:off x="323528" y="1851670"/>
            <a:ext cx="2092030" cy="1280676"/>
            <a:chOff x="-1548680" y="3651870"/>
            <a:chExt cx="2799479" cy="1713757"/>
          </a:xfrm>
        </p:grpSpPr>
        <p:grpSp>
          <p:nvGrpSpPr>
            <p:cNvPr id="71" name="Shape 1404"/>
            <p:cNvGrpSpPr/>
            <p:nvPr/>
          </p:nvGrpSpPr>
          <p:grpSpPr>
            <a:xfrm>
              <a:off x="-1548680" y="3651870"/>
              <a:ext cx="2799479" cy="1713757"/>
              <a:chOff x="3142699" y="1692270"/>
              <a:chExt cx="2741899" cy="1780342"/>
            </a:xfrm>
          </p:grpSpPr>
          <p:grpSp>
            <p:nvGrpSpPr>
              <p:cNvPr id="78" name="Shape 1405"/>
              <p:cNvGrpSpPr/>
              <p:nvPr/>
            </p:nvGrpSpPr>
            <p:grpSpPr>
              <a:xfrm>
                <a:off x="3291846" y="1692270"/>
                <a:ext cx="2592752" cy="1780342"/>
                <a:chOff x="4319613" y="2912405"/>
                <a:chExt cx="3281965" cy="2200397"/>
              </a:xfrm>
            </p:grpSpPr>
            <p:pic>
              <p:nvPicPr>
                <p:cNvPr id="87" name="Shape 1406" descr="螢幕快照 2017-01-19 下午11.07.27.png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l="62479" t="397" b="64117"/>
                <a:stretch/>
              </p:blipFill>
              <p:spPr>
                <a:xfrm>
                  <a:off x="4319613" y="3532075"/>
                  <a:ext cx="1056019" cy="78071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88" name="Shape 1407"/>
                <p:cNvCxnSpPr/>
                <p:nvPr/>
              </p:nvCxnSpPr>
              <p:spPr>
                <a:xfrm rot="10800000" flipH="1">
                  <a:off x="5377736" y="3349251"/>
                  <a:ext cx="1267200" cy="5736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89" name="Shape 1408"/>
                <p:cNvCxnSpPr/>
                <p:nvPr/>
              </p:nvCxnSpPr>
              <p:spPr>
                <a:xfrm>
                  <a:off x="5377736" y="4152878"/>
                  <a:ext cx="1267200" cy="681300"/>
                </a:xfrm>
                <a:prstGeom prst="bentConnector3">
                  <a:avLst>
                    <a:gd name="adj1" fmla="val 50000"/>
                  </a:avLst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cxnSp>
              <p:nvCxnSpPr>
                <p:cNvPr id="90" name="Shape 1409"/>
                <p:cNvCxnSpPr/>
                <p:nvPr/>
              </p:nvCxnSpPr>
              <p:spPr>
                <a:xfrm>
                  <a:off x="5377736" y="4043204"/>
                  <a:ext cx="1267500" cy="0"/>
                </a:xfrm>
                <a:prstGeom prst="straightConnector1">
                  <a:avLst/>
                </a:prstGeom>
                <a:noFill/>
                <a:ln w="12700" cap="flat" cmpd="sng">
                  <a:solidFill>
                    <a:srgbClr val="000000"/>
                  </a:solidFill>
                  <a:prstDash val="solid"/>
                  <a:miter lim="8000"/>
                  <a:headEnd type="none" w="med" len="med"/>
                  <a:tailEnd type="none" w="med" len="med"/>
                </a:ln>
              </p:spPr>
            </p:cxnSp>
            <p:pic>
              <p:nvPicPr>
                <p:cNvPr id="91" name="Shape 1410" descr="螢幕快照 2017-01-19 下午11.07.27.png"/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 l="37166"/>
                <a:stretch/>
              </p:blipFill>
              <p:spPr>
                <a:xfrm>
                  <a:off x="5832963" y="2912405"/>
                  <a:ext cx="1768615" cy="220039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  <p:pic>
            <p:nvPicPr>
              <p:cNvPr id="79" name="Shape 1411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5188939" y="1797773"/>
                <a:ext cx="364200" cy="407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0" name="Shape 1412"/>
              <p:cNvPicPr preferRelativeResize="0"/>
              <p:nvPr/>
            </p:nvPicPr>
            <p:blipFill rotWithShape="1">
              <a:blip r:embed="rId11">
                <a:alphaModFix/>
              </a:blip>
              <a:srcRect l="31894" t="10418" r="33798" b="55488"/>
              <a:stretch/>
            </p:blipFill>
            <p:spPr>
              <a:xfrm>
                <a:off x="3142699" y="2132884"/>
                <a:ext cx="1003553" cy="92659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1" name="Shape 1413"/>
              <p:cNvSpPr/>
              <p:nvPr/>
            </p:nvSpPr>
            <p:spPr>
              <a:xfrm rot="-5400000">
                <a:off x="4088189" y="2240481"/>
                <a:ext cx="838800" cy="841500"/>
              </a:xfrm>
              <a:prstGeom prst="trapezoid">
                <a:avLst>
                  <a:gd name="adj" fmla="val 33088"/>
                </a:avLst>
              </a:prstGeom>
              <a:gradFill>
                <a:gsLst>
                  <a:gs pos="0">
                    <a:srgbClr val="9CC2E5"/>
                  </a:gs>
                  <a:gs pos="50000">
                    <a:srgbClr val="BBD6EE"/>
                  </a:gs>
                  <a:gs pos="100000">
                    <a:srgbClr val="DDEAF6"/>
                  </a:gs>
                </a:gsLst>
                <a:lin ang="5400012" scaled="0"/>
              </a:gra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35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2" name="Shape 1414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366757" y="2644729"/>
                <a:ext cx="235800" cy="2634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83" name="Shape 1415"/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160471" y="2468618"/>
                <a:ext cx="275400" cy="307800"/>
              </a:xfrm>
              <a:prstGeom prst="rect">
                <a:avLst/>
              </a:prstGeom>
              <a:noFill/>
              <a:ln>
                <a:noFill/>
              </a:ln>
            </p:spPr>
          </p:pic>
          <p:cxnSp>
            <p:nvCxnSpPr>
              <p:cNvPr id="84" name="Shape 1416"/>
              <p:cNvCxnSpPr/>
              <p:nvPr/>
            </p:nvCxnSpPr>
            <p:spPr>
              <a:xfrm rot="10800000" flipH="1">
                <a:off x="4118250" y="2290379"/>
                <a:ext cx="614100" cy="2139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85" name="Shape 1417"/>
              <p:cNvCxnSpPr/>
              <p:nvPr/>
            </p:nvCxnSpPr>
            <p:spPr>
              <a:xfrm rot="10800000" flipH="1">
                <a:off x="4264111" y="2156272"/>
                <a:ext cx="622200" cy="2436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  <p:cxnSp>
            <p:nvCxnSpPr>
              <p:cNvPr id="86" name="Shape 1418"/>
              <p:cNvCxnSpPr/>
              <p:nvPr/>
            </p:nvCxnSpPr>
            <p:spPr>
              <a:xfrm>
                <a:off x="4264111" y="2877980"/>
                <a:ext cx="622200" cy="208500"/>
              </a:xfrm>
              <a:prstGeom prst="straightConnector1">
                <a:avLst/>
              </a:prstGeom>
              <a:noFill/>
              <a:ln w="28575" cap="flat" cmpd="sng">
                <a:solidFill>
                  <a:srgbClr val="2E75B5"/>
                </a:solidFill>
                <a:prstDash val="dash"/>
                <a:miter lim="8000"/>
                <a:headEnd type="none" w="med" len="med"/>
                <a:tailEnd type="none" w="med" len="med"/>
              </a:ln>
            </p:spPr>
          </p:cxnSp>
        </p:grpSp>
        <p:pic>
          <p:nvPicPr>
            <p:cNvPr id="72" name="Shape 142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-237564" y="4269466"/>
              <a:ext cx="230100" cy="3027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3" name="Shape 142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-7461" y="4199162"/>
              <a:ext cx="190362" cy="2504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4" name="Shape 1422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-27323" y="4474451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5" name="Shape 1423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100639" y="4572213"/>
              <a:ext cx="230100" cy="3001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6" name="Shape 1424"/>
            <p:cNvPicPr preferRelativeResize="0"/>
            <p:nvPr/>
          </p:nvPicPr>
          <p:blipFill rotWithShape="1">
            <a:blip r:embed="rId13">
              <a:alphaModFix/>
            </a:blip>
            <a:srcRect l="73470" t="69821" r="7249" b="3426"/>
            <a:stretch/>
          </p:blipFill>
          <p:spPr>
            <a:xfrm>
              <a:off x="531789" y="4275358"/>
              <a:ext cx="354321" cy="462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" name="Shape 1425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552353" y="4822176"/>
              <a:ext cx="313175" cy="41205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2" name="Shape 1426" descr="Text Editor_icon.pn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3131840" y="4130783"/>
            <a:ext cx="313175" cy="3131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Shape 1427"/>
          <p:cNvSpPr txBox="1"/>
          <p:nvPr/>
        </p:nvSpPr>
        <p:spPr>
          <a:xfrm>
            <a:off x="3419872" y="4155926"/>
            <a:ext cx="1323300" cy="31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</a:pPr>
            <a:r>
              <a:rPr lang="zh-TW" sz="1200" b="1" dirty="0">
                <a:solidFill>
                  <a:srgbClr val="000090"/>
                </a:solidFill>
              </a:rPr>
              <a:t>Text Editor</a:t>
            </a:r>
            <a:r>
              <a:rPr lang="zh-TW" sz="1200" b="1" i="0" u="none" strike="noStrike" cap="none" dirty="0">
                <a:solidFill>
                  <a:srgbClr val="000090"/>
                </a:solidFill>
                <a:sym typeface="Arial"/>
              </a:rPr>
              <a:t>  </a:t>
            </a:r>
          </a:p>
        </p:txBody>
      </p:sp>
      <p:pic>
        <p:nvPicPr>
          <p:cNvPr id="94" name="Shape 439" descr="images.png"/>
          <p:cNvPicPr preferRelativeResize="0"/>
          <p:nvPr/>
        </p:nvPicPr>
        <p:blipFill>
          <a:blip r:embed="rId15"/>
          <a:stretch>
            <a:fillRect/>
          </a:stretch>
        </p:blipFill>
        <p:spPr>
          <a:xfrm>
            <a:off x="6727848" y="1357304"/>
            <a:ext cx="488466" cy="488466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Shape 64"/>
          <p:cNvSpPr/>
          <p:nvPr/>
        </p:nvSpPr>
        <p:spPr>
          <a:xfrm>
            <a:off x="4899032" y="4778752"/>
            <a:ext cx="1584176" cy="45719"/>
          </a:xfrm>
          <a:prstGeom prst="rect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8100000" scaled="0"/>
          </a:gra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28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左右括弧 95"/>
          <p:cNvSpPr/>
          <p:nvPr/>
        </p:nvSpPr>
        <p:spPr>
          <a:xfrm>
            <a:off x="1619672" y="4011910"/>
            <a:ext cx="5112568" cy="936104"/>
          </a:xfrm>
          <a:prstGeom prst="bracketPair">
            <a:avLst/>
          </a:prstGeom>
          <a:ln w="76200" cmpd="sng"/>
          <a:effectLst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97" name="左右括弧 96"/>
          <p:cNvSpPr/>
          <p:nvPr/>
        </p:nvSpPr>
        <p:spPr>
          <a:xfrm rot="16200000">
            <a:off x="6557349" y="1203598"/>
            <a:ext cx="2232248" cy="2088232"/>
          </a:xfrm>
          <a:prstGeom prst="bracketPair">
            <a:avLst>
              <a:gd name="adj" fmla="val 8279"/>
            </a:avLst>
          </a:prstGeom>
          <a:ln w="76200" cmpd="sng"/>
          <a:effectLst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98" name="群組 97"/>
          <p:cNvGrpSpPr/>
          <p:nvPr/>
        </p:nvGrpSpPr>
        <p:grpSpPr>
          <a:xfrm>
            <a:off x="6975824" y="1785932"/>
            <a:ext cx="1382390" cy="1084002"/>
            <a:chOff x="6975824" y="1785932"/>
            <a:chExt cx="1382390" cy="1084002"/>
          </a:xfrm>
        </p:grpSpPr>
        <p:pic>
          <p:nvPicPr>
            <p:cNvPr id="100" name="Shape 1389"/>
            <p:cNvPicPr preferRelativeResize="0"/>
            <p:nvPr/>
          </p:nvPicPr>
          <p:blipFill rotWithShape="1">
            <a:blip r:embed="rId16">
              <a:alphaModFix/>
            </a:blip>
            <a:srcRect t="1686" r="29188" b="39124"/>
            <a:stretch/>
          </p:blipFill>
          <p:spPr>
            <a:xfrm>
              <a:off x="6975824" y="1785932"/>
              <a:ext cx="1382390" cy="10715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Shape 943" descr="NAS.png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7215206" y="2285998"/>
              <a:ext cx="756796" cy="58393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Shape 583"/>
          <p:cNvSpPr/>
          <p:nvPr/>
        </p:nvSpPr>
        <p:spPr>
          <a:xfrm rot="12652852" flipH="1">
            <a:off x="2292668" y="-20831"/>
            <a:ext cx="4171985" cy="4172583"/>
          </a:xfrm>
          <a:prstGeom prst="blockArc">
            <a:avLst>
              <a:gd name="adj1" fmla="val 13427742"/>
              <a:gd name="adj2" fmla="val 16177393"/>
              <a:gd name="adj3" fmla="val 17073"/>
            </a:avLst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Shape 581"/>
          <p:cNvSpPr/>
          <p:nvPr/>
        </p:nvSpPr>
        <p:spPr>
          <a:xfrm rot="12652852">
            <a:off x="2311085" y="-9867"/>
            <a:ext cx="4171985" cy="4171986"/>
          </a:xfrm>
          <a:prstGeom prst="blockArc">
            <a:avLst>
              <a:gd name="adj1" fmla="val 11956545"/>
              <a:gd name="adj2" fmla="val 16134613"/>
              <a:gd name="adj3" fmla="val 16402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0" name="群組 64"/>
          <p:cNvGrpSpPr/>
          <p:nvPr/>
        </p:nvGrpSpPr>
        <p:grpSpPr>
          <a:xfrm>
            <a:off x="2051720" y="-9867"/>
            <a:ext cx="5216270" cy="4257126"/>
            <a:chOff x="1535043" y="3063290"/>
            <a:chExt cx="6130550" cy="5003293"/>
          </a:xfrm>
        </p:grpSpPr>
        <p:sp>
          <p:nvSpPr>
            <p:cNvPr id="121" name="等腰三角形 120"/>
            <p:cNvSpPr/>
            <p:nvPr/>
          </p:nvSpPr>
          <p:spPr>
            <a:xfrm>
              <a:off x="1535043" y="5485637"/>
              <a:ext cx="1576213" cy="610722"/>
            </a:xfrm>
            <a:prstGeom prst="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grpSp>
          <p:nvGrpSpPr>
            <p:cNvPr id="122" name="群組 66"/>
            <p:cNvGrpSpPr/>
            <p:nvPr/>
          </p:nvGrpSpPr>
          <p:grpSpPr>
            <a:xfrm>
              <a:off x="1839868" y="3063290"/>
              <a:ext cx="5825725" cy="5003293"/>
              <a:chOff x="1839868" y="3063290"/>
              <a:chExt cx="5825725" cy="5003293"/>
            </a:xfrm>
          </p:grpSpPr>
          <p:sp>
            <p:nvSpPr>
              <p:cNvPr id="123" name="Shape 580"/>
              <p:cNvSpPr/>
              <p:nvPr/>
            </p:nvSpPr>
            <p:spPr>
              <a:xfrm rot="12652852">
                <a:off x="1839868" y="3063290"/>
                <a:ext cx="4903230" cy="4903230"/>
              </a:xfrm>
              <a:prstGeom prst="blockArc">
                <a:avLst>
                  <a:gd name="adj1" fmla="val 9398856"/>
                  <a:gd name="adj2" fmla="val 12315375"/>
                  <a:gd name="adj3" fmla="val 16433"/>
                </a:avLst>
              </a:prstGeom>
              <a:solidFill>
                <a:schemeClr val="accent6"/>
              </a:solidFill>
              <a:ln>
                <a:noFill/>
              </a:ln>
              <a:effectLst>
                <a:outerShdw blurRad="50800" dist="38100" dir="8100000" algn="tr" rotWithShape="0">
                  <a:srgbClr val="000000">
                    <a:alpha val="400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Shape 978"/>
              <p:cNvSpPr/>
              <p:nvPr/>
            </p:nvSpPr>
            <p:spPr>
              <a:xfrm>
                <a:off x="4470046" y="5902361"/>
                <a:ext cx="234600" cy="28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25000"/>
                  <a:buFont typeface="Arial"/>
                  <a:buNone/>
                </a:pPr>
                <a:r>
                  <a:rPr lang="zh-TW" sz="14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rPr>
                  <a:t> </a:t>
                </a:r>
              </a:p>
            </p:txBody>
          </p:sp>
          <p:sp>
            <p:nvSpPr>
              <p:cNvPr id="125" name="矩形 124"/>
              <p:cNvSpPr/>
              <p:nvPr/>
            </p:nvSpPr>
            <p:spPr>
              <a:xfrm>
                <a:off x="5420616" y="6517196"/>
                <a:ext cx="1168640" cy="303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ct val="90000"/>
                  </a:lnSpc>
                  <a:buClr>
                    <a:srgbClr val="FFFFFF"/>
                  </a:buClr>
                  <a:buSzPct val="25000"/>
                </a:pPr>
                <a:r>
                  <a:rPr lang="en-US" altLang="zh-TW" sz="1200" b="1" dirty="0" smtClean="0">
                    <a:solidFill>
                      <a:srgbClr val="FFFFFF"/>
                    </a:solidFill>
                    <a:latin typeface="+mj-lt"/>
                    <a:ea typeface="微軟正黑體" pitchFamily="34" charset="-120"/>
                  </a:rPr>
                  <a:t>Manage</a:t>
                </a:r>
                <a:endParaRPr lang="en-US" altLang="zh-TW" sz="1200" b="1" dirty="0">
                  <a:solidFill>
                    <a:srgbClr val="FFFFFF"/>
                  </a:solidFill>
                  <a:latin typeface="+mj-lt"/>
                  <a:ea typeface="微軟正黑體" pitchFamily="34" charset="-120"/>
                </a:endParaRPr>
              </a:p>
            </p:txBody>
          </p:sp>
          <p:sp>
            <p:nvSpPr>
              <p:cNvPr id="126" name="等腰三角形 125"/>
              <p:cNvSpPr/>
              <p:nvPr/>
            </p:nvSpPr>
            <p:spPr>
              <a:xfrm rot="14228707">
                <a:off x="4562293" y="6938907"/>
                <a:ext cx="1576213" cy="610722"/>
              </a:xfrm>
              <a:prstGeom prst="triangle">
                <a:avLst/>
              </a:prstGeom>
              <a:solidFill>
                <a:schemeClr val="accent6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27" name="等腰三角形 126"/>
              <p:cNvSpPr/>
              <p:nvPr/>
            </p:nvSpPr>
            <p:spPr>
              <a:xfrm rot="18426564">
                <a:off x="2396874" y="6839307"/>
                <a:ext cx="1576213" cy="610722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128" name="文字方塊 127"/>
              <p:cNvSpPr txBox="1"/>
              <p:nvPr/>
            </p:nvSpPr>
            <p:spPr>
              <a:xfrm>
                <a:off x="7480927" y="7758806"/>
                <a:ext cx="18466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kumimoji="1" lang="zh-TW" altLang="en-US" dirty="0"/>
              </a:p>
            </p:txBody>
          </p:sp>
        </p:grpSp>
      </p:grpSp>
      <p:sp>
        <p:nvSpPr>
          <p:cNvPr id="129" name="Shape 978"/>
          <p:cNvSpPr/>
          <p:nvPr/>
        </p:nvSpPr>
        <p:spPr>
          <a:xfrm>
            <a:off x="4461988" y="2662001"/>
            <a:ext cx="234600" cy="28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30" name="Shape 1352"/>
          <p:cNvSpPr txBox="1"/>
          <p:nvPr/>
        </p:nvSpPr>
        <p:spPr>
          <a:xfrm>
            <a:off x="4071934" y="3500444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3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Search</a:t>
            </a:r>
          </a:p>
        </p:txBody>
      </p:sp>
      <p:sp>
        <p:nvSpPr>
          <p:cNvPr id="131" name="Shape 1354"/>
          <p:cNvSpPr txBox="1"/>
          <p:nvPr/>
        </p:nvSpPr>
        <p:spPr>
          <a:xfrm>
            <a:off x="2581637" y="2781387"/>
            <a:ext cx="847355" cy="576181"/>
          </a:xfrm>
          <a:prstGeom prst="rect">
            <a:avLst/>
          </a:prstGeom>
          <a:noFill/>
          <a:ln>
            <a:noFill/>
          </a:ln>
        </p:spPr>
        <p:txBody>
          <a:bodyPr wrap="square" lIns="16500" tIns="16500" rIns="16500" bIns="165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Categorize</a:t>
            </a:r>
          </a:p>
        </p:txBody>
      </p:sp>
      <p:pic>
        <p:nvPicPr>
          <p:cNvPr id="99" name="Shape 1947" descr="圖片 1.png"/>
          <p:cNvPicPr preferRelativeResize="0"/>
          <p:nvPr/>
        </p:nvPicPr>
        <p:blipFill>
          <a:blip r:embed="rId18"/>
          <a:stretch>
            <a:fillRect/>
          </a:stretch>
        </p:blipFill>
        <p:spPr>
          <a:xfrm>
            <a:off x="1714480" y="3762584"/>
            <a:ext cx="736709" cy="523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版面配置區 6" descr="00.pn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23473" t="5361" r="11619" b="6146"/>
          <a:stretch>
            <a:fillRect/>
          </a:stretch>
        </p:blipFill>
        <p:spPr>
          <a:xfrm>
            <a:off x="2438401" y="-18"/>
            <a:ext cx="6705600" cy="5159542"/>
          </a:xfrm>
        </p:spPr>
      </p:pic>
      <p:sp>
        <p:nvSpPr>
          <p:cNvPr id="8" name="Shape 988"/>
          <p:cNvSpPr/>
          <p:nvPr/>
        </p:nvSpPr>
        <p:spPr>
          <a:xfrm>
            <a:off x="2403600" y="2359278"/>
            <a:ext cx="6740400" cy="17145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1" name="Shape 2011"/>
          <p:cNvSpPr txBox="1">
            <a:spLocks noGrp="1"/>
          </p:cNvSpPr>
          <p:nvPr>
            <p:ph type="ctrTitle"/>
          </p:nvPr>
        </p:nvSpPr>
        <p:spPr>
          <a:xfrm>
            <a:off x="2500298" y="2928940"/>
            <a:ext cx="6929486" cy="785818"/>
          </a:xfrm>
          <a:prstGeom prst="rect">
            <a:avLst/>
          </a:prstGeom>
        </p:spPr>
        <p:txBody>
          <a:bodyPr wrap="square" lIns="91425" tIns="91425" rIns="91425" bIns="91425" anchor="b" anchorCtr="0">
            <a:noAutofit/>
          </a:bodyPr>
          <a:lstStyle/>
          <a:p>
            <a:pPr lvl="0" indent="-76200"/>
            <a:r>
              <a:rPr lang="en-US" altLang="zh-TW" sz="3600" dirty="0" smtClean="0"/>
              <a:t>Standalone GPU Support</a:t>
            </a:r>
            <a:endParaRPr lang="en-US" sz="3600" dirty="0">
              <a:solidFill>
                <a:srgbClr val="17375E"/>
              </a:solidFill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523610" y="2643188"/>
            <a:ext cx="5977480" cy="642942"/>
          </a:xfrm>
        </p:spPr>
        <p:txBody>
          <a:bodyPr/>
          <a:lstStyle/>
          <a:p>
            <a:pPr lvl="0">
              <a:spcBef>
                <a:spcPts val="0"/>
              </a:spcBef>
              <a:buClr>
                <a:srgbClr val="002060"/>
              </a:buClr>
              <a:buSzPct val="25000"/>
            </a:pPr>
            <a:r>
              <a:rPr lang="en-US" altLang="zh-TW" dirty="0" smtClean="0">
                <a:solidFill>
                  <a:srgbClr val="002060"/>
                </a:solidFill>
              </a:rPr>
              <a:t>Extend functionality enhance efficiency</a:t>
            </a:r>
            <a:endParaRPr lang="en-US" dirty="0">
              <a:solidFill>
                <a:srgbClr val="002060"/>
              </a:solidFill>
              <a:latin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392"/>
          <p:cNvSpPr/>
          <p:nvPr/>
        </p:nvSpPr>
        <p:spPr>
          <a:xfrm>
            <a:off x="349524" y="1643056"/>
            <a:ext cx="2507964" cy="200026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圓角矩形 33"/>
          <p:cNvSpPr/>
          <p:nvPr/>
        </p:nvSpPr>
        <p:spPr>
          <a:xfrm>
            <a:off x="857224" y="2857502"/>
            <a:ext cx="1058610" cy="684982"/>
          </a:xfrm>
          <a:prstGeom prst="roundRect">
            <a:avLst>
              <a:gd name="adj" fmla="val 99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21" name="Shape 202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2500298" y="1428742"/>
            <a:ext cx="3904550" cy="2440344"/>
          </a:xfrm>
          <a:prstGeom prst="rect">
            <a:avLst/>
          </a:prstGeom>
          <a:noFill/>
          <a:ln>
            <a:noFill/>
          </a:ln>
        </p:spPr>
      </p:pic>
      <p:sp>
        <p:nvSpPr>
          <p:cNvPr id="2022" name="Shape 20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dirty="0" smtClean="0"/>
              <a:t>Standalone </a:t>
            </a:r>
            <a:r>
              <a:rPr lang="en-US" altLang="zh-TW" dirty="0" smtClean="0"/>
              <a:t>Graphics</a:t>
            </a:r>
            <a:r>
              <a:rPr lang="en-US" dirty="0" smtClean="0"/>
              <a:t> Card </a:t>
            </a:r>
            <a:r>
              <a:rPr lang="en-US" altLang="zh-TW" dirty="0" smtClean="0"/>
              <a:t>and</a:t>
            </a:r>
            <a:r>
              <a:rPr lang="en-US" dirty="0" smtClean="0"/>
              <a:t> QTS</a:t>
            </a:r>
            <a:endParaRPr lang="en-US" dirty="0"/>
          </a:p>
        </p:txBody>
      </p:sp>
      <p:sp>
        <p:nvSpPr>
          <p:cNvPr id="2026" name="Shape 2026"/>
          <p:cNvSpPr txBox="1">
            <a:spLocks noGrp="1"/>
          </p:cNvSpPr>
          <p:nvPr>
            <p:ph type="title" idx="4294967295"/>
          </p:nvPr>
        </p:nvSpPr>
        <p:spPr>
          <a:xfrm>
            <a:off x="6280151" y="2611434"/>
            <a:ext cx="3006725" cy="4651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algn="l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0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虛擬機應用支援</a:t>
            </a:r>
          </a:p>
        </p:txBody>
      </p:sp>
      <p:sp>
        <p:nvSpPr>
          <p:cNvPr id="2027" name="Shape 2027"/>
          <p:cNvSpPr txBox="1">
            <a:spLocks noGrp="1"/>
          </p:cNvSpPr>
          <p:nvPr>
            <p:ph type="title" idx="4294967295"/>
          </p:nvPr>
        </p:nvSpPr>
        <p:spPr>
          <a:xfrm>
            <a:off x="7097714" y="1771646"/>
            <a:ext cx="2189162" cy="4635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01600" lvl="0" algn="l" rtl="0">
              <a:spcBef>
                <a:spcPts val="0"/>
              </a:spcBef>
              <a:buClr>
                <a:srgbClr val="000000"/>
              </a:buClr>
              <a:buSzPct val="100000"/>
            </a:pPr>
            <a:r>
              <a:rPr lang="en-US" sz="20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應用擴充</a:t>
            </a:r>
          </a:p>
        </p:txBody>
      </p:sp>
      <p:pic>
        <p:nvPicPr>
          <p:cNvPr id="2" name="圖片 1" descr="電腦元素-顯卡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662" y="2928940"/>
            <a:ext cx="911516" cy="507290"/>
          </a:xfrm>
          <a:prstGeom prst="rect">
            <a:avLst/>
          </a:prstGeom>
        </p:spPr>
      </p:pic>
      <p:sp>
        <p:nvSpPr>
          <p:cNvPr id="11" name="Shape 392"/>
          <p:cNvSpPr/>
          <p:nvPr/>
        </p:nvSpPr>
        <p:spPr>
          <a:xfrm>
            <a:off x="5957250" y="1940260"/>
            <a:ext cx="2186650" cy="148874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" name="直線接點 13"/>
          <p:cNvCxnSpPr/>
          <p:nvPr/>
        </p:nvCxnSpPr>
        <p:spPr>
          <a:xfrm>
            <a:off x="6174079" y="2345844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/>
          <p:nvPr/>
        </p:nvCxnSpPr>
        <p:spPr>
          <a:xfrm>
            <a:off x="6174079" y="2714626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/>
          <p:cNvCxnSpPr/>
          <p:nvPr/>
        </p:nvCxnSpPr>
        <p:spPr>
          <a:xfrm>
            <a:off x="6200530" y="3214692"/>
            <a:ext cx="1871932" cy="158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24" name="Shape 20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20204761">
            <a:off x="7060012" y="2175400"/>
            <a:ext cx="1774380" cy="1388356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2201"/>
          <p:cNvSpPr txBox="1">
            <a:spLocks/>
          </p:cNvSpPr>
          <p:nvPr/>
        </p:nvSpPr>
        <p:spPr>
          <a:xfrm>
            <a:off x="428596" y="1714494"/>
            <a:ext cx="2500337" cy="46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Powerful computing capacity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2202"/>
          <p:cNvSpPr txBox="1">
            <a:spLocks/>
          </p:cNvSpPr>
          <p:nvPr/>
        </p:nvSpPr>
        <p:spPr>
          <a:xfrm>
            <a:off x="428603" y="2143122"/>
            <a:ext cx="2000257" cy="46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Excellent graphic processing capability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3" name="Shape 2204"/>
          <p:cNvSpPr txBox="1">
            <a:spLocks/>
          </p:cNvSpPr>
          <p:nvPr/>
        </p:nvSpPr>
        <p:spPr>
          <a:xfrm>
            <a:off x="6142102" y="2714626"/>
            <a:ext cx="2216112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R="0" lvl="0" indent="-3556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icrosoft JhengHei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Enhance </a:t>
            </a:r>
            <a:r>
              <a:rPr kumimoji="0" lang="en-US" sz="12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transcoding</a:t>
            </a: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icrosoft JhengHei"/>
                <a:cs typeface="Microsoft JhengHei"/>
                <a:sym typeface="Microsoft JhengHei"/>
              </a:rPr>
              <a:t> efficiency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Shape 2205"/>
          <p:cNvSpPr txBox="1">
            <a:spLocks/>
          </p:cNvSpPr>
          <p:nvPr/>
        </p:nvSpPr>
        <p:spPr>
          <a:xfrm>
            <a:off x="6000792" y="2402666"/>
            <a:ext cx="3357554" cy="3833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buClr>
                <a:srgbClr val="000000"/>
              </a:buClr>
              <a:buSzPct val="100000"/>
              <a:defRPr/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VM Support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" name="Shape 2206"/>
          <p:cNvSpPr txBox="1">
            <a:spLocks/>
          </p:cNvSpPr>
          <p:nvPr/>
        </p:nvSpPr>
        <p:spPr>
          <a:xfrm>
            <a:off x="6000792" y="2010110"/>
            <a:ext cx="2214546" cy="3473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buClr>
                <a:srgbClr val="000000"/>
              </a:buClr>
              <a:buSzPct val="100000"/>
              <a:defRPr/>
            </a:pPr>
            <a:r>
              <a:rPr lang="en-US" sz="1200" b="1" dirty="0" smtClean="0">
                <a:solidFill>
                  <a:schemeClr val="bg1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Extend functionality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cxnSp>
        <p:nvCxnSpPr>
          <p:cNvPr id="31" name="直線接點 30"/>
          <p:cNvCxnSpPr/>
          <p:nvPr/>
        </p:nvCxnSpPr>
        <p:spPr>
          <a:xfrm>
            <a:off x="500034" y="2071684"/>
            <a:ext cx="2091891" cy="177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接點 32"/>
          <p:cNvCxnSpPr/>
          <p:nvPr/>
        </p:nvCxnSpPr>
        <p:spPr>
          <a:xfrm>
            <a:off x="500034" y="2714626"/>
            <a:ext cx="2020453" cy="56228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等腰三角形 35"/>
          <p:cNvSpPr/>
          <p:nvPr/>
        </p:nvSpPr>
        <p:spPr>
          <a:xfrm rot="5400000">
            <a:off x="2686037" y="2328861"/>
            <a:ext cx="414340" cy="35719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等腰三角形 36"/>
          <p:cNvSpPr/>
          <p:nvPr/>
        </p:nvSpPr>
        <p:spPr>
          <a:xfrm rot="16200000">
            <a:off x="5739873" y="2360643"/>
            <a:ext cx="307460" cy="265052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0" name="群組 39"/>
          <p:cNvGrpSpPr/>
          <p:nvPr/>
        </p:nvGrpSpPr>
        <p:grpSpPr>
          <a:xfrm>
            <a:off x="1957907" y="3087488"/>
            <a:ext cx="524036" cy="282102"/>
            <a:chOff x="2659520" y="3170278"/>
            <a:chExt cx="242382" cy="130481"/>
          </a:xfrm>
          <a:solidFill>
            <a:schemeClr val="bg1"/>
          </a:solidFill>
        </p:grpSpPr>
        <p:sp>
          <p:nvSpPr>
            <p:cNvPr id="35" name="L-圖案 34"/>
            <p:cNvSpPr/>
            <p:nvPr/>
          </p:nvSpPr>
          <p:spPr>
            <a:xfrm rot="13500000">
              <a:off x="2659520" y="3170279"/>
              <a:ext cx="130480" cy="130480"/>
            </a:xfrm>
            <a:prstGeom prst="corner">
              <a:avLst>
                <a:gd name="adj1" fmla="val 34801"/>
                <a:gd name="adj2" fmla="val 297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9" name="L-圖案 38"/>
            <p:cNvSpPr/>
            <p:nvPr/>
          </p:nvSpPr>
          <p:spPr>
            <a:xfrm rot="13500000">
              <a:off x="2771422" y="3170278"/>
              <a:ext cx="130480" cy="130480"/>
            </a:xfrm>
            <a:prstGeom prst="corner">
              <a:avLst>
                <a:gd name="adj1" fmla="val 34801"/>
                <a:gd name="adj2" fmla="val 29735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圓角矩形 77"/>
          <p:cNvSpPr/>
          <p:nvPr/>
        </p:nvSpPr>
        <p:spPr>
          <a:xfrm>
            <a:off x="376032" y="1444978"/>
            <a:ext cx="8282547" cy="3184995"/>
          </a:xfrm>
          <a:prstGeom prst="roundRect">
            <a:avLst>
              <a:gd name="adj" fmla="val 7452"/>
            </a:avLst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Shape 11"/>
          <p:cNvSpPr/>
          <p:nvPr/>
        </p:nvSpPr>
        <p:spPr>
          <a:xfrm rot="5400000" flipV="1">
            <a:off x="2201838" y="2322577"/>
            <a:ext cx="613101" cy="3111713"/>
          </a:xfrm>
          <a:prstGeom prst="round2SameRect">
            <a:avLst>
              <a:gd name="adj1" fmla="val 50000"/>
              <a:gd name="adj2" fmla="val 39747"/>
            </a:avLst>
          </a:prstGeom>
          <a:solidFill>
            <a:schemeClr val="accent4">
              <a:lumMod val="60000"/>
              <a:lumOff val="40000"/>
              <a:alpha val="72941"/>
            </a:schemeClr>
          </a:solidFill>
          <a:ln>
            <a:solidFill>
              <a:schemeClr val="tx2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" name="圖片 62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7132" y="3651542"/>
            <a:ext cx="627036" cy="348968"/>
          </a:xfrm>
          <a:prstGeom prst="rect">
            <a:avLst/>
          </a:prstGeom>
        </p:spPr>
      </p:pic>
      <p:sp>
        <p:nvSpPr>
          <p:cNvPr id="24" name="Shape 392"/>
          <p:cNvSpPr/>
          <p:nvPr/>
        </p:nvSpPr>
        <p:spPr>
          <a:xfrm>
            <a:off x="494058" y="1144439"/>
            <a:ext cx="7956056" cy="63006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2" name="Shape 20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r>
              <a:rPr lang="en-US" altLang="zh-TW" dirty="0" smtClean="0"/>
              <a:t>Assigning GPU Resources as Needed</a:t>
            </a:r>
          </a:p>
        </p:txBody>
      </p:sp>
      <p:sp>
        <p:nvSpPr>
          <p:cNvPr id="2033" name="Shape 2033"/>
          <p:cNvSpPr/>
          <p:nvPr/>
        </p:nvSpPr>
        <p:spPr>
          <a:xfrm>
            <a:off x="1595474" y="1144439"/>
            <a:ext cx="6048360" cy="621600"/>
          </a:xfrm>
          <a:prstGeom prst="roundRect">
            <a:avLst>
              <a:gd name="adj" fmla="val 16667"/>
            </a:avLst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rgbClr val="FFFFFF"/>
                </a:solidFill>
              </a:rPr>
              <a:t>GPGPU Hardware Resource Allocation</a:t>
            </a: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5" name="Shape 393"/>
          <p:cNvSpPr/>
          <p:nvPr/>
        </p:nvSpPr>
        <p:spPr>
          <a:xfrm rot="10800000">
            <a:off x="2322765" y="1650326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6745443" y="1650326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2067"/>
          <p:cNvSpPr txBox="1"/>
          <p:nvPr/>
        </p:nvSpPr>
        <p:spPr>
          <a:xfrm>
            <a:off x="5144858" y="2643188"/>
            <a:ext cx="2713290" cy="120195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TW" sz="1600" b="1" dirty="0" smtClean="0">
                <a:solidFill>
                  <a:schemeClr val="accent5">
                    <a:lumMod val="5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Adobe After Effects, Photoshop….</a:t>
            </a:r>
            <a:endParaRPr lang="en-US" sz="1600" b="1" dirty="0">
              <a:solidFill>
                <a:schemeClr val="accent5">
                  <a:lumMod val="5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Shape 11"/>
          <p:cNvSpPr/>
          <p:nvPr/>
        </p:nvSpPr>
        <p:spPr>
          <a:xfrm rot="5400000" flipV="1">
            <a:off x="2142668" y="610744"/>
            <a:ext cx="575614" cy="327180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bg2">
              <a:lumMod val="20000"/>
              <a:lumOff val="80000"/>
              <a:alpha val="7294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12"/>
          <p:cNvSpPr/>
          <p:nvPr/>
        </p:nvSpPr>
        <p:spPr>
          <a:xfrm rot="10800000" flipV="1">
            <a:off x="856801" y="1997732"/>
            <a:ext cx="497828" cy="497829"/>
          </a:xfrm>
          <a:prstGeom prst="ellipse">
            <a:avLst/>
          </a:prstGeom>
          <a:solidFill>
            <a:srgbClr val="0070C0">
              <a:alpha val="69803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409981" y="2008783"/>
            <a:ext cx="1265090" cy="416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b="1" dirty="0" smtClean="0">
                <a:latin typeface="微軟正黑體" pitchFamily="34" charset="-120"/>
                <a:ea typeface="微軟正黑體" pitchFamily="34" charset="-120"/>
              </a:rPr>
              <a:t>HD Station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5" name="Shape 20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708" y="1887395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2" name="Shape 11"/>
          <p:cNvSpPr/>
          <p:nvPr/>
        </p:nvSpPr>
        <p:spPr>
          <a:xfrm rot="5400000" flipV="1">
            <a:off x="2148224" y="1397908"/>
            <a:ext cx="575614" cy="3271805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tx2">
              <a:lumMod val="90000"/>
              <a:alpha val="72941"/>
            </a:schemeClr>
          </a:solidFill>
          <a:ln>
            <a:solidFill>
              <a:schemeClr val="tx2"/>
            </a:solidFill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12"/>
          <p:cNvSpPr/>
          <p:nvPr/>
        </p:nvSpPr>
        <p:spPr>
          <a:xfrm rot="10800000" flipV="1">
            <a:off x="862357" y="2784896"/>
            <a:ext cx="497828" cy="497829"/>
          </a:xfrm>
          <a:prstGeom prst="ellipse">
            <a:avLst/>
          </a:prstGeom>
          <a:solidFill>
            <a:schemeClr val="tx2">
              <a:lumMod val="50000"/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415537" y="2806845"/>
            <a:ext cx="1473480" cy="4163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b="1" dirty="0" smtClean="0">
                <a:latin typeface="微軟正黑體" pitchFamily="34" charset="-120"/>
                <a:ea typeface="微軟正黑體" pitchFamily="34" charset="-120"/>
              </a:rPr>
              <a:t>Linux Station</a:t>
            </a:r>
            <a:endParaRPr lang="en-US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1" name="Shape 2064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727824" y="2695752"/>
            <a:ext cx="666344" cy="66634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4" name="Shape 11"/>
          <p:cNvSpPr/>
          <p:nvPr/>
        </p:nvSpPr>
        <p:spPr>
          <a:xfrm rot="5400000" flipV="1">
            <a:off x="6377275" y="709571"/>
            <a:ext cx="574762" cy="3152486"/>
          </a:xfrm>
          <a:prstGeom prst="round2SameRect">
            <a:avLst>
              <a:gd name="adj1" fmla="val 50000"/>
              <a:gd name="adj2" fmla="val 50000"/>
            </a:avLst>
          </a:prstGeom>
          <a:solidFill>
            <a:schemeClr val="accent5">
              <a:lumMod val="60000"/>
              <a:lumOff val="40000"/>
              <a:alpha val="72941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Shape 12"/>
          <p:cNvSpPr/>
          <p:nvPr/>
        </p:nvSpPr>
        <p:spPr>
          <a:xfrm rot="10800000" flipV="1">
            <a:off x="4783438" y="2036705"/>
            <a:ext cx="497828" cy="497829"/>
          </a:xfrm>
          <a:prstGeom prst="ellipse">
            <a:avLst/>
          </a:prstGeom>
          <a:solidFill>
            <a:schemeClr val="accent5">
              <a:lumMod val="50000"/>
              <a:alpha val="69803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281266" y="2143122"/>
            <a:ext cx="22701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Virtualization Station</a:t>
            </a:r>
            <a:endParaRPr lang="en-US"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6" name="Shape 2057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4604092" y="1910205"/>
            <a:ext cx="685800" cy="6858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60000"/>
              </a:prstClr>
            </a:outerShdw>
          </a:effectLst>
        </p:spPr>
      </p:pic>
      <p:sp>
        <p:nvSpPr>
          <p:cNvPr id="58" name="矩形 57"/>
          <p:cNvSpPr/>
          <p:nvPr/>
        </p:nvSpPr>
        <p:spPr>
          <a:xfrm>
            <a:off x="1357290" y="3571882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000000"/>
              </a:buClr>
              <a:buSzPct val="25000"/>
            </a:pPr>
            <a:r>
              <a:rPr 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Hardware </a:t>
            </a:r>
          </a:p>
          <a:p>
            <a:pPr lvl="0">
              <a:buClr>
                <a:srgbClr val="000000"/>
              </a:buClr>
              <a:buSzPct val="25000"/>
            </a:pPr>
            <a:r>
              <a:rPr lang="en-US" sz="1600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Accelerated </a:t>
            </a:r>
            <a:r>
              <a:rPr lang="en-US" sz="1600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Transcoding</a:t>
            </a:r>
            <a:endParaRPr lang="en-US" sz="1600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640925" y="4191897"/>
            <a:ext cx="476090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b="1" dirty="0" smtClean="0">
                <a:solidFill>
                  <a:srgbClr val="60367B"/>
                </a:solidFill>
                <a:latin typeface="微軟正黑體" pitchFamily="34" charset="-120"/>
                <a:ea typeface="微軟正黑體" pitchFamily="34" charset="-120"/>
              </a:rPr>
              <a:t>File Station, Video Station, Photo Station </a:t>
            </a:r>
            <a:endParaRPr lang="en-US" b="1" dirty="0">
              <a:solidFill>
                <a:srgbClr val="60367B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4" name="圓角矩形 63"/>
          <p:cNvSpPr/>
          <p:nvPr/>
        </p:nvSpPr>
        <p:spPr>
          <a:xfrm>
            <a:off x="734362" y="3543226"/>
            <a:ext cx="648000" cy="6480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Shape 839"/>
          <p:cNvSpPr/>
          <p:nvPr/>
        </p:nvSpPr>
        <p:spPr>
          <a:xfrm>
            <a:off x="832838" y="3607755"/>
            <a:ext cx="472972" cy="47896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圖片 66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4898" y="2838628"/>
            <a:ext cx="627036" cy="348968"/>
          </a:xfrm>
          <a:prstGeom prst="rect">
            <a:avLst/>
          </a:prstGeom>
        </p:spPr>
      </p:pic>
      <p:pic>
        <p:nvPicPr>
          <p:cNvPr id="68" name="圖片 67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44898" y="2052810"/>
            <a:ext cx="627036" cy="348968"/>
          </a:xfrm>
          <a:prstGeom prst="rect">
            <a:avLst/>
          </a:prstGeom>
        </p:spPr>
      </p:pic>
      <p:pic>
        <p:nvPicPr>
          <p:cNvPr id="69" name="圖片 68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9019" y="2076211"/>
            <a:ext cx="627036" cy="348968"/>
          </a:xfrm>
          <a:prstGeom prst="rect">
            <a:avLst/>
          </a:prstGeom>
        </p:spPr>
      </p:pic>
      <p:cxnSp>
        <p:nvCxnSpPr>
          <p:cNvPr id="72" name="直線接點 71"/>
          <p:cNvCxnSpPr/>
          <p:nvPr/>
        </p:nvCxnSpPr>
        <p:spPr>
          <a:xfrm rot="5400000">
            <a:off x="2969696" y="3201842"/>
            <a:ext cx="2854674" cy="1588"/>
          </a:xfrm>
          <a:prstGeom prst="line">
            <a:avLst/>
          </a:prstGeom>
          <a:ln w="19050">
            <a:solidFill>
              <a:schemeClr val="accent5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圓角矩形 31"/>
          <p:cNvSpPr/>
          <p:nvPr/>
        </p:nvSpPr>
        <p:spPr>
          <a:xfrm>
            <a:off x="1285851" y="3214692"/>
            <a:ext cx="5929354" cy="1214446"/>
          </a:xfrm>
          <a:prstGeom prst="round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 descr="各類線及孔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4947" y="3913065"/>
            <a:ext cx="767006" cy="351544"/>
          </a:xfrm>
          <a:prstGeom prst="rect">
            <a:avLst/>
          </a:prstGeom>
        </p:spPr>
      </p:pic>
      <p:pic>
        <p:nvPicPr>
          <p:cNvPr id="2072" name="Shape 2072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3346540" y="1415491"/>
            <a:ext cx="2166928" cy="1354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3" name="Shape 207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8837" y="1357304"/>
            <a:ext cx="2264988" cy="1415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74" name="Shape 2074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5947362" y="1625588"/>
            <a:ext cx="2368416" cy="1480259"/>
          </a:xfrm>
          <a:prstGeom prst="rect">
            <a:avLst/>
          </a:prstGeom>
          <a:noFill/>
          <a:ln>
            <a:noFill/>
          </a:ln>
        </p:spPr>
      </p:pic>
      <p:sp>
        <p:nvSpPr>
          <p:cNvPr id="2076" name="Shape 2076"/>
          <p:cNvSpPr txBox="1">
            <a:spLocks noGrp="1"/>
          </p:cNvSpPr>
          <p:nvPr>
            <p:ph type="title" idx="4294967295"/>
          </p:nvPr>
        </p:nvSpPr>
        <p:spPr>
          <a:xfrm>
            <a:off x="3786182" y="2714626"/>
            <a:ext cx="1338263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 smtClean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TS-x77</a:t>
            </a:r>
            <a:endParaRPr lang="en-US" sz="1400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77" name="Shape 2077"/>
          <p:cNvSpPr txBox="1">
            <a:spLocks noGrp="1"/>
          </p:cNvSpPr>
          <p:nvPr>
            <p:ph type="title" idx="4294967295"/>
          </p:nvPr>
        </p:nvSpPr>
        <p:spPr>
          <a:xfrm>
            <a:off x="6215074" y="2714626"/>
            <a:ext cx="1924050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TDS-16489U</a:t>
            </a:r>
          </a:p>
        </p:txBody>
      </p:sp>
      <p:sp>
        <p:nvSpPr>
          <p:cNvPr id="2081" name="Shape 2081"/>
          <p:cNvSpPr txBox="1"/>
          <p:nvPr/>
        </p:nvSpPr>
        <p:spPr>
          <a:xfrm>
            <a:off x="2500298" y="3543136"/>
            <a:ext cx="4929222" cy="6002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sz="2000" dirty="0" smtClean="0">
                <a:solidFill>
                  <a:schemeClr val="bg1"/>
                </a:solidFill>
              </a:rPr>
              <a:t>Use HD Station       or Linux Station        via HDMI/DP port on a standalone </a:t>
            </a:r>
            <a:r>
              <a:rPr lang="en-US" altLang="zh-TW" sz="2000" dirty="0" smtClean="0">
                <a:solidFill>
                  <a:schemeClr val="bg1"/>
                </a:solidFill>
              </a:rPr>
              <a:t>graphics card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4" name="Shape 2076"/>
          <p:cNvSpPr txBox="1">
            <a:spLocks/>
          </p:cNvSpPr>
          <p:nvPr/>
        </p:nvSpPr>
        <p:spPr>
          <a:xfrm>
            <a:off x="1000451" y="2715232"/>
            <a:ext cx="1338263" cy="376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Microsoft JhengHei"/>
              <a:buNone/>
              <a:defRPr sz="3600" b="1" i="0" u="none" strike="noStrike" cap="none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>
              <a:buClr>
                <a:schemeClr val="dk1"/>
              </a:buClr>
              <a:buSzPct val="25000"/>
              <a:buFont typeface="Verdana"/>
              <a:buNone/>
            </a:pPr>
            <a:r>
              <a:rPr lang="en-US" sz="1400" dirty="0" smtClean="0">
                <a:solidFill>
                  <a:srgbClr val="000000"/>
                </a:solidFill>
              </a:rPr>
              <a:t>TS-</a:t>
            </a:r>
            <a:r>
              <a:rPr lang="zh-TW" altLang="en-US" sz="1400" dirty="0" smtClean="0">
                <a:solidFill>
                  <a:srgbClr val="000000"/>
                </a:solidFill>
              </a:rPr>
              <a:t>1</a:t>
            </a:r>
            <a:r>
              <a:rPr lang="en-US" altLang="zh-TW" sz="1400" dirty="0" smtClean="0">
                <a:solidFill>
                  <a:srgbClr val="000000"/>
                </a:solidFill>
              </a:rPr>
              <a:t>685</a:t>
            </a:r>
            <a:endParaRPr lang="en-US" sz="1400" dirty="0">
              <a:solidFill>
                <a:srgbClr val="000000"/>
              </a:solidFill>
            </a:endParaRPr>
          </a:p>
        </p:txBody>
      </p:sp>
      <p:grpSp>
        <p:nvGrpSpPr>
          <p:cNvPr id="3" name="群組 6"/>
          <p:cNvGrpSpPr/>
          <p:nvPr/>
        </p:nvGrpSpPr>
        <p:grpSpPr>
          <a:xfrm>
            <a:off x="548837" y="1228621"/>
            <a:ext cx="703214" cy="703214"/>
            <a:chOff x="442680" y="1228621"/>
            <a:chExt cx="703214" cy="703214"/>
          </a:xfrm>
        </p:grpSpPr>
        <p:sp>
          <p:nvSpPr>
            <p:cNvPr id="4" name="橢圓 3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5" name="圖片 4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6" name="群組 17"/>
          <p:cNvGrpSpPr/>
          <p:nvPr/>
        </p:nvGrpSpPr>
        <p:grpSpPr>
          <a:xfrm>
            <a:off x="3068594" y="1213645"/>
            <a:ext cx="703214" cy="703214"/>
            <a:chOff x="442680" y="1228621"/>
            <a:chExt cx="703214" cy="703214"/>
          </a:xfrm>
        </p:grpSpPr>
        <p:sp>
          <p:nvSpPr>
            <p:cNvPr id="19" name="橢圓 18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0" name="圖片 19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7" name="群組 21"/>
          <p:cNvGrpSpPr/>
          <p:nvPr/>
        </p:nvGrpSpPr>
        <p:grpSpPr>
          <a:xfrm>
            <a:off x="5988448" y="1299381"/>
            <a:ext cx="703214" cy="703214"/>
            <a:chOff x="442680" y="1228621"/>
            <a:chExt cx="703214" cy="703214"/>
          </a:xfrm>
        </p:grpSpPr>
        <p:sp>
          <p:nvSpPr>
            <p:cNvPr id="23" name="橢圓 22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4" name="圖片 23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9" name="群組 24"/>
          <p:cNvGrpSpPr/>
          <p:nvPr/>
        </p:nvGrpSpPr>
        <p:grpSpPr>
          <a:xfrm>
            <a:off x="1623903" y="3298238"/>
            <a:ext cx="703214" cy="703214"/>
            <a:chOff x="442680" y="1228621"/>
            <a:chExt cx="703214" cy="703214"/>
          </a:xfrm>
        </p:grpSpPr>
        <p:sp>
          <p:nvSpPr>
            <p:cNvPr id="26" name="橢圓 25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27" name="圖片 26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pic>
        <p:nvPicPr>
          <p:cNvPr id="29" name="Shape 206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57685" y="3286130"/>
            <a:ext cx="351498" cy="351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Shape 2064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6620059" y="3306177"/>
            <a:ext cx="380832" cy="38083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標題 3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/>
              <a:t>Output from HDMI port of </a:t>
            </a:r>
            <a:r>
              <a:rPr lang="en-US" altLang="zh-TW" dirty="0" smtClean="0"/>
              <a:t>Graphics Card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hape 2251"/>
          <p:cNvPicPr preferRelativeResize="0"/>
          <p:nvPr/>
        </p:nvPicPr>
        <p:blipFill>
          <a:blip r:embed="rId3">
            <a:alphaModFix/>
          </a:blip>
          <a:srcRect b="2767"/>
          <a:stretch>
            <a:fillRect/>
          </a:stretch>
        </p:blipFill>
        <p:spPr>
          <a:xfrm>
            <a:off x="427089" y="1802404"/>
            <a:ext cx="6216613" cy="3000396"/>
          </a:xfrm>
          <a:prstGeom prst="rect">
            <a:avLst/>
          </a:prstGeom>
          <a:noFill/>
          <a:ln>
            <a:noFill/>
          </a:ln>
        </p:spPr>
      </p:pic>
      <p:sp>
        <p:nvSpPr>
          <p:cNvPr id="2042" name="Shape 20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HW distributing process</a:t>
            </a:r>
          </a:p>
        </p:txBody>
      </p:sp>
      <p:sp>
        <p:nvSpPr>
          <p:cNvPr id="2043" name="Shape 2043"/>
          <p:cNvSpPr txBox="1"/>
          <p:nvPr/>
        </p:nvSpPr>
        <p:spPr>
          <a:xfrm>
            <a:off x="214275" y="1071552"/>
            <a:ext cx="8520600" cy="56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14300">
              <a:lnSpc>
                <a:spcPct val="115000"/>
              </a:lnSpc>
            </a:pPr>
            <a:r>
              <a:rPr lang="en-US" sz="16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In ”Control Panel”</a:t>
            </a:r>
            <a:r>
              <a:rPr 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 →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 "System" </a:t>
            </a:r>
            <a:r>
              <a:rPr 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→</a:t>
            </a:r>
            <a:r>
              <a:rPr lang="en-US" sz="1600" b="1" dirty="0" smtClean="0">
                <a:solidFill>
                  <a:srgbClr val="002060"/>
                </a:solidFill>
                <a:latin typeface="+mn-lt"/>
                <a:ea typeface="微軟正黑體" pitchFamily="34" charset="-120"/>
                <a:cs typeface="Microsoft JhengHei"/>
                <a:sym typeface="Microsoft JhengHei"/>
              </a:rPr>
              <a:t> "Hardware" </a:t>
            </a:r>
            <a:r>
              <a:rPr lang="en-US" sz="16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→</a:t>
            </a:r>
            <a:r>
              <a:rPr lang="en-US" sz="16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” Graphics </a:t>
            </a:r>
            <a:r>
              <a:rPr lang="en-US" sz="1600" b="1" dirty="0" err="1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Card”to</a:t>
            </a:r>
            <a:r>
              <a:rPr lang="en-US" sz="1600" b="1" dirty="0" smtClean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 see the detected graphic cards </a:t>
            </a:r>
            <a:endParaRPr sz="1600" b="1" dirty="0">
              <a:solidFill>
                <a:srgbClr val="002060"/>
              </a:solidFill>
              <a:latin typeface="+mj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047" name="Shape 2047"/>
          <p:cNvSpPr txBox="1"/>
          <p:nvPr/>
        </p:nvSpPr>
        <p:spPr>
          <a:xfrm>
            <a:off x="6553500" y="1730966"/>
            <a:ext cx="2376218" cy="185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114300" lvl="0">
              <a:lnSpc>
                <a:spcPct val="115000"/>
              </a:lnSpc>
            </a:pPr>
            <a:r>
              <a:rPr lang="en-US" sz="1600" b="1" dirty="0" smtClean="0">
                <a:solidFill>
                  <a:srgbClr val="C00000"/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Assign resource</a:t>
            </a:r>
          </a:p>
          <a:p>
            <a:pPr marL="114300" lvl="0">
              <a:lnSpc>
                <a:spcPct val="115000"/>
              </a:lnSpc>
            </a:pP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If you want to </a:t>
            </a:r>
            <a:r>
              <a:rPr lang="en-US" altLang="zh-TW" sz="1200" dirty="0" smtClean="0"/>
              <a:t>assign GPU</a:t>
            </a: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 to HD Station/ Linux Station </a:t>
            </a:r>
          </a:p>
          <a:p>
            <a:pPr marL="114300" lvl="0">
              <a:lnSpc>
                <a:spcPct val="115000"/>
              </a:lnSpc>
            </a:pPr>
            <a:endParaRPr lang="en-US" sz="1200" dirty="0" smtClean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  <a:p>
            <a:pPr marL="114300" lvl="0">
              <a:lnSpc>
                <a:spcPct val="115000"/>
              </a:lnSpc>
            </a:pPr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微軟正黑體" pitchFamily="34" charset="-120"/>
                <a:cs typeface="Microsoft JhengHei"/>
                <a:sym typeface="Microsoft JhengHei"/>
              </a:rPr>
              <a:t>You need to install NVIDIA GPU Driver in App Center </a:t>
            </a:r>
          </a:p>
          <a:p>
            <a:pPr marL="11430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buNone/>
            </a:pPr>
            <a:endParaRPr sz="1600" dirty="0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2049" name="Shape 2049"/>
          <p:cNvSpPr txBox="1"/>
          <p:nvPr/>
        </p:nvSpPr>
        <p:spPr>
          <a:xfrm>
            <a:off x="4835869" y="1945511"/>
            <a:ext cx="1435845" cy="674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sz="1600" b="1" dirty="0">
              <a:solidFill>
                <a:srgbClr val="CC000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5147733" y="2970281"/>
            <a:ext cx="1495969" cy="831630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5"/>
          <p:cNvGrpSpPr/>
          <p:nvPr/>
        </p:nvGrpSpPr>
        <p:grpSpPr>
          <a:xfrm>
            <a:off x="4614234" y="1714494"/>
            <a:ext cx="1886592" cy="1565876"/>
            <a:chOff x="-5054889" y="219270"/>
            <a:chExt cx="2051909" cy="1703089"/>
          </a:xfrm>
        </p:grpSpPr>
        <p:pic>
          <p:nvPicPr>
            <p:cNvPr id="11" name="圖片 9" descr="圖片 9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5054889" y="219270"/>
              <a:ext cx="2051909" cy="170308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Shape 2794"/>
            <p:cNvSpPr txBox="1"/>
            <p:nvPr/>
          </p:nvSpPr>
          <p:spPr>
            <a:xfrm>
              <a:off x="-4736893" y="371027"/>
              <a:ext cx="1631656" cy="702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r>
                <a:rPr lang="en-US" altLang="zh-TW" sz="1200" dirty="0" smtClean="0"/>
                <a:t>You can only choose one at a time!</a:t>
              </a:r>
            </a:p>
          </p:txBody>
        </p:sp>
      </p:grpSp>
      <p:pic>
        <p:nvPicPr>
          <p:cNvPr id="15" name="Shape 22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30471" y="3500444"/>
            <a:ext cx="841925" cy="13408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" name="直線接點 17"/>
          <p:cNvCxnSpPr/>
          <p:nvPr/>
        </p:nvCxnSpPr>
        <p:spPr>
          <a:xfrm>
            <a:off x="6786578" y="2659660"/>
            <a:ext cx="1857388" cy="158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/>
          <p:nvPr/>
        </p:nvCxnSpPr>
        <p:spPr>
          <a:xfrm>
            <a:off x="6786578" y="3212649"/>
            <a:ext cx="1857388" cy="1588"/>
          </a:xfrm>
          <a:prstGeom prst="line">
            <a:avLst/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7" name="Shape 20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latin typeface="+mj-lt"/>
              </a:rPr>
              <a:t>HD Station</a:t>
            </a:r>
          </a:p>
        </p:txBody>
      </p:sp>
      <p:sp>
        <p:nvSpPr>
          <p:cNvPr id="2088" name="Shape 2088"/>
          <p:cNvSpPr txBox="1"/>
          <p:nvPr/>
        </p:nvSpPr>
        <p:spPr>
          <a:xfrm>
            <a:off x="1142976" y="1247732"/>
            <a:ext cx="6089875" cy="538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sz="2800" b="1" dirty="0" err="1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HybridDesk</a:t>
            </a:r>
            <a:r>
              <a:rPr lang="en-US" sz="2800" b="1" dirty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Station (HD Station) </a:t>
            </a:r>
          </a:p>
          <a:p>
            <a:pPr lvl="0"/>
            <a:r>
              <a:rPr lang="en-US" sz="1600" dirty="0" smtClean="0">
                <a:solidFill>
                  <a:srgbClr val="0070C0"/>
                </a:solidFill>
              </a:rPr>
              <a:t>Desktop view on an external monitor via HDMI/DP</a:t>
            </a:r>
          </a:p>
        </p:txBody>
      </p:sp>
      <p:pic>
        <p:nvPicPr>
          <p:cNvPr id="13" name="Shape 20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718" y="192392"/>
            <a:ext cx="863999" cy="82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2297" descr="C:\Users\user\Desktop\20170928_Virtualization Station 直播\p13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49571" y="2162663"/>
            <a:ext cx="4372068" cy="24081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Shape 20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0671" y="2149963"/>
            <a:ext cx="263630" cy="2636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群組 15"/>
          <p:cNvGrpSpPr/>
          <p:nvPr/>
        </p:nvGrpSpPr>
        <p:grpSpPr>
          <a:xfrm>
            <a:off x="5671172" y="1714494"/>
            <a:ext cx="1972662" cy="1637314"/>
            <a:chOff x="-5054889" y="268971"/>
            <a:chExt cx="2145521" cy="1780787"/>
          </a:xfrm>
        </p:grpSpPr>
        <p:pic>
          <p:nvPicPr>
            <p:cNvPr id="11" name="圖片 9" descr="圖片 9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5054889" y="268971"/>
              <a:ext cx="2145521" cy="1780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Shape 2794"/>
            <p:cNvSpPr txBox="1"/>
            <p:nvPr/>
          </p:nvSpPr>
          <p:spPr>
            <a:xfrm>
              <a:off x="-4736893" y="466640"/>
              <a:ext cx="1631656" cy="7029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/>
              <a:r>
                <a:rPr lang="en-US" sz="1200" dirty="0" smtClean="0">
                  <a:solidFill>
                    <a:schemeClr val="bg1"/>
                  </a:solidFill>
                </a:rPr>
                <a:t>Use your NAS as a PC with a keyboard and mouse</a:t>
              </a:r>
              <a:endParaRPr lang="en-US" sz="1200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2" name="Shape 210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HD Station Architecture</a:t>
            </a:r>
            <a:endParaRPr lang="en-US" dirty="0"/>
          </a:p>
        </p:txBody>
      </p:sp>
      <p:pic>
        <p:nvPicPr>
          <p:cNvPr id="2103" name="Shape 2103"/>
          <p:cNvPicPr preferRelativeResize="0"/>
          <p:nvPr/>
        </p:nvPicPr>
        <p:blipFill rotWithShape="1">
          <a:blip r:embed="rId3">
            <a:alphaModFix/>
          </a:blip>
          <a:srcRect t="16950"/>
          <a:stretch/>
        </p:blipFill>
        <p:spPr>
          <a:xfrm>
            <a:off x="1979712" y="1077825"/>
            <a:ext cx="5184576" cy="3731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Shape 209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5718" y="192392"/>
            <a:ext cx="863999" cy="8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8" name="Shape 21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altLang="zh-TW" dirty="0" smtClean="0"/>
              <a:t>Rich Applications</a:t>
            </a:r>
            <a:endParaRPr lang="en-US" dirty="0"/>
          </a:p>
        </p:txBody>
      </p:sp>
      <p:sp>
        <p:nvSpPr>
          <p:cNvPr id="2110" name="Shape 2110"/>
          <p:cNvSpPr/>
          <p:nvPr/>
        </p:nvSpPr>
        <p:spPr>
          <a:xfrm>
            <a:off x="3011879" y="1214428"/>
            <a:ext cx="3071822" cy="8229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000" b="1" spc="-150" dirty="0" smtClean="0">
                <a:solidFill>
                  <a:schemeClr val="bg1"/>
                </a:solidFill>
              </a:rPr>
              <a:t>Browser, Communication </a:t>
            </a:r>
          </a:p>
          <a:p>
            <a:pPr lvl="0" algn="ctr"/>
            <a:r>
              <a:rPr lang="en-US" sz="2000" b="1" spc="-150" dirty="0" smtClean="0">
                <a:solidFill>
                  <a:schemeClr val="bg1"/>
                </a:solidFill>
              </a:rPr>
              <a:t>&amp; Office tools</a:t>
            </a:r>
            <a:endParaRPr lang="en-US" sz="2000" b="1" spc="-150" dirty="0">
              <a:solidFill>
                <a:schemeClr val="bg1"/>
              </a:solidFill>
            </a:endParaRPr>
          </a:p>
        </p:txBody>
      </p:sp>
      <p:sp>
        <p:nvSpPr>
          <p:cNvPr id="2112" name="Shape 2112"/>
          <p:cNvSpPr/>
          <p:nvPr/>
        </p:nvSpPr>
        <p:spPr>
          <a:xfrm>
            <a:off x="408716" y="2037328"/>
            <a:ext cx="2518200" cy="22199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13" name="Shape 2113"/>
          <p:cNvSpPr/>
          <p:nvPr/>
        </p:nvSpPr>
        <p:spPr>
          <a:xfrm>
            <a:off x="3011891" y="2037328"/>
            <a:ext cx="3071822" cy="2219963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14" name="Shape 2114"/>
          <p:cNvSpPr/>
          <p:nvPr/>
        </p:nvSpPr>
        <p:spPr>
          <a:xfrm>
            <a:off x="6189066" y="2037328"/>
            <a:ext cx="2454900" cy="22199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/>
          </a:p>
        </p:txBody>
      </p:sp>
      <p:sp>
        <p:nvSpPr>
          <p:cNvPr id="2109" name="Shape 2109"/>
          <p:cNvSpPr/>
          <p:nvPr/>
        </p:nvSpPr>
        <p:spPr>
          <a:xfrm>
            <a:off x="408716" y="1214428"/>
            <a:ext cx="2518200" cy="822900"/>
          </a:xfrm>
          <a:prstGeom prst="rect">
            <a:avLst/>
          </a:prstGeom>
          <a:solidFill>
            <a:schemeClr val="accent3"/>
          </a:solidFill>
          <a:ln w="952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buClr>
                <a:schemeClr val="dk1"/>
              </a:buClr>
              <a:buSzPct val="45833"/>
            </a:pPr>
            <a:r>
              <a:rPr lang="en-US" sz="2000" b="1" dirty="0" smtClean="0">
                <a:solidFill>
                  <a:schemeClr val="bg1"/>
                </a:solidFill>
              </a:rPr>
              <a:t>QTS </a:t>
            </a:r>
          </a:p>
          <a:p>
            <a:pPr lvl="0" algn="ctr">
              <a:buClr>
                <a:schemeClr val="dk1"/>
              </a:buClr>
              <a:buSzPct val="45833"/>
            </a:pPr>
            <a:r>
              <a:rPr lang="en-US" sz="2000" b="1" dirty="0" smtClean="0">
                <a:solidFill>
                  <a:schemeClr val="bg1"/>
                </a:solidFill>
              </a:rPr>
              <a:t>Management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111" name="Shape 2111"/>
          <p:cNvSpPr/>
          <p:nvPr/>
        </p:nvSpPr>
        <p:spPr>
          <a:xfrm>
            <a:off x="6189066" y="1214428"/>
            <a:ext cx="2454900" cy="8229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12700" cmpd="sng">
            <a:solidFill>
              <a:schemeClr val="bg1"/>
            </a:solidFill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000" b="1" dirty="0" smtClean="0">
                <a:solidFill>
                  <a:schemeClr val="bg1"/>
                </a:solidFill>
              </a:rPr>
              <a:t>Multimedia Applications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19" name="Shape 2303"/>
          <p:cNvSpPr txBox="1"/>
          <p:nvPr/>
        </p:nvSpPr>
        <p:spPr>
          <a:xfrm>
            <a:off x="3083317" y="2042713"/>
            <a:ext cx="1643074" cy="158180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b="1" dirty="0"/>
              <a:t>Browsers</a:t>
            </a:r>
          </a:p>
          <a:p>
            <a:pPr indent="-216000">
              <a:buSzPct val="100000"/>
              <a:buChar char="●"/>
            </a:pPr>
            <a:r>
              <a:rPr lang="en-US" dirty="0"/>
              <a:t>Chrome</a:t>
            </a:r>
          </a:p>
          <a:p>
            <a:pPr indent="-216000">
              <a:buSzPct val="100000"/>
              <a:buChar char="●"/>
            </a:pPr>
            <a:r>
              <a:rPr lang="en-US" dirty="0"/>
              <a:t>Firefox</a:t>
            </a:r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r>
              <a:rPr lang="en-US" b="1" dirty="0"/>
              <a:t>Communication</a:t>
            </a:r>
          </a:p>
          <a:p>
            <a:pPr lvl="0" indent="-216000" rtl="0">
              <a:spcBef>
                <a:spcPts val="0"/>
              </a:spcBef>
              <a:buSzPct val="100000"/>
              <a:buChar char="●"/>
            </a:pPr>
            <a:r>
              <a:rPr lang="en-US" dirty="0" smtClean="0"/>
              <a:t>Skype</a:t>
            </a:r>
          </a:p>
          <a:p>
            <a:pPr lvl="0" indent="-216000" rtl="0">
              <a:spcBef>
                <a:spcPts val="0"/>
              </a:spcBef>
              <a:buSzPct val="100000"/>
              <a:buChar char="●"/>
            </a:pPr>
            <a:endParaRPr lang="en-US" dirty="0" smtClean="0"/>
          </a:p>
          <a:p>
            <a:pPr lvl="0" rtl="0">
              <a:spcBef>
                <a:spcPts val="0"/>
              </a:spcBef>
              <a:buNone/>
            </a:pPr>
            <a:endParaRPr dirty="0"/>
          </a:p>
          <a:p>
            <a:pPr lvl="0" rtl="0">
              <a:spcBef>
                <a:spcPts val="0"/>
              </a:spcBef>
              <a:buNone/>
            </a:pPr>
            <a:endParaRPr lang="en-US" b="1" dirty="0" smtClean="0"/>
          </a:p>
        </p:txBody>
      </p:sp>
      <p:sp>
        <p:nvSpPr>
          <p:cNvPr id="21" name="Shape 2302"/>
          <p:cNvSpPr txBox="1"/>
          <p:nvPr/>
        </p:nvSpPr>
        <p:spPr>
          <a:xfrm>
            <a:off x="488216" y="2042713"/>
            <a:ext cx="2359200" cy="1967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smtClean="0"/>
              <a:t>QTS</a:t>
            </a:r>
            <a:endParaRPr lang="en-US" dirty="0"/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File Station HD</a:t>
            </a:r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Photo Station HD</a:t>
            </a:r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Video Station HD</a:t>
            </a:r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Music Station HD</a:t>
            </a:r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Surveillance </a:t>
            </a:r>
            <a:r>
              <a:rPr lang="en-US" dirty="0" smtClean="0"/>
              <a:t>Station</a:t>
            </a:r>
          </a:p>
          <a:p>
            <a:pPr indent="-252000">
              <a:buSzPct val="100000"/>
              <a:buFontTx/>
              <a:buChar char="●"/>
            </a:pPr>
            <a:r>
              <a:rPr lang="en-US" dirty="0" smtClean="0"/>
              <a:t>QVR Pro Client</a:t>
            </a:r>
          </a:p>
          <a:p>
            <a:pPr lvl="0" indent="-252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endParaRPr lang="en-US" dirty="0"/>
          </a:p>
        </p:txBody>
      </p:sp>
      <p:sp>
        <p:nvSpPr>
          <p:cNvPr id="22" name="Shape 2304"/>
          <p:cNvSpPr txBox="1"/>
          <p:nvPr/>
        </p:nvSpPr>
        <p:spPr>
          <a:xfrm>
            <a:off x="6268566" y="2042713"/>
            <a:ext cx="2359200" cy="221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smtClean="0"/>
              <a:t>HD Player</a:t>
            </a:r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err="1" smtClean="0"/>
              <a:t>OceanKTV</a:t>
            </a:r>
            <a:endParaRPr lang="en-US" dirty="0"/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YouTube</a:t>
            </a:r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/>
              <a:t>Clementine</a:t>
            </a:r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err="1"/>
              <a:t>DeaDBeaf</a:t>
            </a:r>
            <a:endParaRPr lang="en-US" dirty="0"/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err="1"/>
              <a:t>Plex</a:t>
            </a:r>
            <a:r>
              <a:rPr lang="en-US" dirty="0"/>
              <a:t> Home Theater</a:t>
            </a:r>
          </a:p>
          <a:p>
            <a:pPr lvl="0" indent="-216000" rtl="0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US" dirty="0" err="1"/>
              <a:t>Spotify</a:t>
            </a:r>
            <a:endParaRPr lang="en-US" dirty="0"/>
          </a:p>
          <a:p>
            <a:pPr lvl="0" indent="-216000" rtl="0">
              <a:spcBef>
                <a:spcPts val="0"/>
              </a:spcBef>
              <a:buSzPct val="100000"/>
              <a:buChar char="●"/>
            </a:pPr>
            <a:r>
              <a:rPr lang="en-US" dirty="0" err="1"/>
              <a:t>TuneIn</a:t>
            </a:r>
            <a:r>
              <a:rPr lang="en-US" dirty="0"/>
              <a:t> Radio</a:t>
            </a:r>
          </a:p>
        </p:txBody>
      </p:sp>
      <p:sp>
        <p:nvSpPr>
          <p:cNvPr id="23" name="矩形 22"/>
          <p:cNvSpPr/>
          <p:nvPr/>
        </p:nvSpPr>
        <p:spPr>
          <a:xfrm>
            <a:off x="4726391" y="2124324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16000">
              <a:buSzPct val="100000"/>
            </a:pPr>
            <a:r>
              <a:rPr lang="en-US" b="1" dirty="0" smtClean="0"/>
              <a:t>Office tools</a:t>
            </a:r>
          </a:p>
          <a:p>
            <a:pPr indent="-216000">
              <a:buSzPct val="100000"/>
              <a:buFontTx/>
              <a:buChar char="●"/>
            </a:pPr>
            <a:r>
              <a:rPr lang="en-US" dirty="0" err="1" smtClean="0"/>
              <a:t>LibreOffice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Shape 613"/>
          <p:cNvSpPr/>
          <p:nvPr/>
        </p:nvSpPr>
        <p:spPr>
          <a:xfrm>
            <a:off x="2428860" y="2143122"/>
            <a:ext cx="6715140" cy="183326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Shape 614"/>
          <p:cNvSpPr/>
          <p:nvPr/>
        </p:nvSpPr>
        <p:spPr>
          <a:xfrm>
            <a:off x="2456170" y="4000510"/>
            <a:ext cx="6644196" cy="214500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Shape 615"/>
          <p:cNvSpPr txBox="1">
            <a:spLocks noGrp="1"/>
          </p:cNvSpPr>
          <p:nvPr>
            <p:ph type="ctrTitle"/>
          </p:nvPr>
        </p:nvSpPr>
        <p:spPr>
          <a:xfrm>
            <a:off x="2487950" y="2143122"/>
            <a:ext cx="6656050" cy="192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69850" algn="l" rtl="0"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ct val="26190"/>
              <a:buFont typeface="Arial"/>
              <a:buNone/>
            </a:pPr>
            <a:r>
              <a:rPr lang="en-US" sz="2800" b="0" dirty="0">
                <a:solidFill>
                  <a:srgbClr val="17375E"/>
                </a:solidFill>
              </a:rPr>
              <a:t>Storage &amp; </a:t>
            </a:r>
            <a:r>
              <a:rPr lang="en-US" sz="2800" b="0" dirty="0" smtClean="0">
                <a:solidFill>
                  <a:srgbClr val="17375E"/>
                </a:solidFill>
              </a:rPr>
              <a:t>Snapshots</a:t>
            </a:r>
            <a:endParaRPr lang="en-US" sz="2800" b="0" dirty="0">
              <a:solidFill>
                <a:srgbClr val="17375E"/>
              </a:solidFill>
            </a:endParaRPr>
          </a:p>
          <a:p>
            <a:pPr marL="0" marR="0" lvl="0" indent="-76200" algn="l" rtl="0">
              <a:spcBef>
                <a:spcPts val="0"/>
              </a:spcBef>
              <a:buClr>
                <a:srgbClr val="17375E"/>
              </a:buClr>
              <a:buSzPct val="28571"/>
              <a:buFont typeface="Arial"/>
              <a:buNone/>
            </a:pPr>
            <a:r>
              <a:rPr lang="en-US" sz="3600" dirty="0">
                <a:solidFill>
                  <a:srgbClr val="17375E"/>
                </a:solidFill>
              </a:rPr>
              <a:t>Evolved for Data Safety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4" name="Shape 2124" descr="「TV」的圖片搜尋結果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0800" y="1743598"/>
            <a:ext cx="1725575" cy="1725575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156"/>
          <p:cNvSpPr/>
          <p:nvPr/>
        </p:nvSpPr>
        <p:spPr>
          <a:xfrm flipV="1">
            <a:off x="2786050" y="1452888"/>
            <a:ext cx="3307078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156"/>
          <p:cNvSpPr/>
          <p:nvPr/>
        </p:nvSpPr>
        <p:spPr>
          <a:xfrm flipV="1">
            <a:off x="6786578" y="1452888"/>
            <a:ext cx="1949756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156"/>
          <p:cNvSpPr/>
          <p:nvPr/>
        </p:nvSpPr>
        <p:spPr>
          <a:xfrm flipV="1">
            <a:off x="316997" y="1452888"/>
            <a:ext cx="1683234" cy="351092"/>
          </a:xfrm>
          <a:prstGeom prst="roundRect">
            <a:avLst>
              <a:gd name="adj" fmla="val 45086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2" name="Shape 21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altLang="zh-TW" dirty="0" smtClean="0"/>
              <a:t>Home Theater</a:t>
            </a:r>
            <a:endParaRPr lang="en-US" dirty="0"/>
          </a:p>
        </p:txBody>
      </p:sp>
      <p:pic>
        <p:nvPicPr>
          <p:cNvPr id="2123" name="Shape 21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31542" y="1806191"/>
            <a:ext cx="3461586" cy="1542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5" name="Shape 21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99745" y="1992711"/>
            <a:ext cx="1700486" cy="10628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6" name="Shape 21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86391" y="2426060"/>
            <a:ext cx="360006" cy="360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7" name="Shape 21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25938" y="2426060"/>
            <a:ext cx="360006" cy="3600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13"/>
          <p:cNvGrpSpPr/>
          <p:nvPr/>
        </p:nvGrpSpPr>
        <p:grpSpPr>
          <a:xfrm>
            <a:off x="162171" y="1856277"/>
            <a:ext cx="527706" cy="527706"/>
            <a:chOff x="442680" y="1228621"/>
            <a:chExt cx="703214" cy="703214"/>
          </a:xfrm>
        </p:grpSpPr>
        <p:sp>
          <p:nvSpPr>
            <p:cNvPr id="15" name="橢圓 14"/>
            <p:cNvSpPr/>
            <p:nvPr/>
          </p:nvSpPr>
          <p:spPr>
            <a:xfrm>
              <a:off x="442680" y="1228621"/>
              <a:ext cx="703214" cy="703214"/>
            </a:xfrm>
            <a:prstGeom prst="ellipse">
              <a:avLst/>
            </a:prstGeom>
            <a:solidFill>
              <a:srgbClr val="3FB1CD">
                <a:alpha val="80000"/>
              </a:srgbClr>
            </a:solidFill>
            <a:ln w="28575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pic>
          <p:nvPicPr>
            <p:cNvPr id="16" name="圖片 15" descr="電腦元素-顯卡０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76323" y="1415491"/>
              <a:ext cx="627036" cy="348968"/>
            </a:xfrm>
            <a:prstGeom prst="rect">
              <a:avLst/>
            </a:prstGeom>
          </p:spPr>
        </p:pic>
      </p:grpSp>
      <p:grpSp>
        <p:nvGrpSpPr>
          <p:cNvPr id="3" name="群組 22"/>
          <p:cNvGrpSpPr/>
          <p:nvPr/>
        </p:nvGrpSpPr>
        <p:grpSpPr>
          <a:xfrm>
            <a:off x="1134000" y="3469173"/>
            <a:ext cx="6733868" cy="975299"/>
            <a:chOff x="1134000" y="3469173"/>
            <a:chExt cx="6733868" cy="975299"/>
          </a:xfrm>
        </p:grpSpPr>
        <p:sp>
          <p:nvSpPr>
            <p:cNvPr id="2128" name="Shape 2128"/>
            <p:cNvSpPr txBox="1"/>
            <p:nvPr/>
          </p:nvSpPr>
          <p:spPr>
            <a:xfrm>
              <a:off x="1357290" y="3500443"/>
              <a:ext cx="6510578" cy="9440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/>
              <a:r>
                <a:rPr lang="en-US" sz="1800" b="1" dirty="0" smtClean="0">
                  <a:solidFill>
                    <a:schemeClr val="bg2"/>
                  </a:solidFill>
                  <a:highlight>
                    <a:srgbClr val="FFFFFF"/>
                  </a:highlight>
                  <a:latin typeface="+mj-lt"/>
                  <a:ea typeface="微軟正黑體" pitchFamily="34" charset="-120"/>
                </a:rPr>
                <a:t>Ultimate Theater Experience Combining QNAP NAS and Home Theater System for Unparalleled AV Experience</a:t>
              </a:r>
              <a:endParaRPr lang="en-US" sz="1800" b="1" dirty="0">
                <a:solidFill>
                  <a:schemeClr val="bg2"/>
                </a:solidFill>
                <a:highlight>
                  <a:srgbClr val="FFFFFF"/>
                </a:highlight>
                <a:latin typeface="+mj-lt"/>
                <a:ea typeface="微軟正黑體" pitchFamily="34" charset="-120"/>
              </a:endParaRPr>
            </a:p>
          </p:txBody>
        </p:sp>
        <p:sp>
          <p:nvSpPr>
            <p:cNvPr id="21" name="L-圖案 20"/>
            <p:cNvSpPr/>
            <p:nvPr/>
          </p:nvSpPr>
          <p:spPr>
            <a:xfrm rot="10800000" flipH="1">
              <a:off x="1134000" y="3469173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2" name="L-圖案 21"/>
            <p:cNvSpPr/>
            <p:nvPr/>
          </p:nvSpPr>
          <p:spPr>
            <a:xfrm flipH="1">
              <a:off x="7500958" y="3857634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Shape 2316"/>
          <p:cNvSpPr txBox="1"/>
          <p:nvPr/>
        </p:nvSpPr>
        <p:spPr>
          <a:xfrm>
            <a:off x="6828902" y="1428742"/>
            <a:ext cx="18360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b="1" dirty="0" smtClean="0">
                <a:solidFill>
                  <a:schemeClr val="bg1"/>
                </a:solidFill>
              </a:rPr>
              <a:t>HD TV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25" name="Shape 2317"/>
          <p:cNvSpPr txBox="1"/>
          <p:nvPr/>
        </p:nvSpPr>
        <p:spPr>
          <a:xfrm>
            <a:off x="3217583" y="1428742"/>
            <a:ext cx="2248500" cy="383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b="1" dirty="0">
                <a:solidFill>
                  <a:schemeClr val="bg1"/>
                </a:solidFill>
              </a:rPr>
              <a:t>Home Theater System</a:t>
            </a:r>
          </a:p>
        </p:txBody>
      </p:sp>
      <p:sp>
        <p:nvSpPr>
          <p:cNvPr id="26" name="Shape 2318"/>
          <p:cNvSpPr txBox="1"/>
          <p:nvPr/>
        </p:nvSpPr>
        <p:spPr>
          <a:xfrm>
            <a:off x="428596" y="1428742"/>
            <a:ext cx="1637700" cy="45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b="1">
                <a:solidFill>
                  <a:schemeClr val="bg1"/>
                </a:solidFill>
              </a:rPr>
              <a:t>QNAP NAS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Linux Station_back.png"/>
          <p:cNvPicPr>
            <a:picLocks noGrp="1" noChangeAspect="1"/>
          </p:cNvPicPr>
          <p:nvPr>
            <p:ph type="pic" idx="2"/>
          </p:nvPr>
        </p:nvPicPr>
        <p:blipFill>
          <a:blip r:embed="rId3"/>
          <a:srcRect l="18078" t="153" r="8643"/>
          <a:stretch>
            <a:fillRect/>
          </a:stretch>
        </p:blipFill>
        <p:spPr>
          <a:xfrm>
            <a:off x="2421949" y="-71456"/>
            <a:ext cx="6751451" cy="5232757"/>
          </a:xfrm>
        </p:spPr>
      </p:pic>
      <p:sp>
        <p:nvSpPr>
          <p:cNvPr id="6" name="Shape 1927"/>
          <p:cNvSpPr/>
          <p:nvPr/>
        </p:nvSpPr>
        <p:spPr>
          <a:xfrm>
            <a:off x="2411398" y="2612368"/>
            <a:ext cx="6762002" cy="161038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00298" y="2786064"/>
            <a:ext cx="5814506" cy="1065221"/>
          </a:xfrm>
        </p:spPr>
        <p:txBody>
          <a:bodyPr/>
          <a:lstStyle/>
          <a:p>
            <a:pPr lvl="0"/>
            <a:r>
              <a:rPr lang="en-US" altLang="zh-TW" sz="4800" dirty="0"/>
              <a:t>Linux </a:t>
            </a:r>
            <a:r>
              <a:rPr lang="en-US" altLang="zh-TW" sz="4800" dirty="0" smtClean="0"/>
              <a:t>Station</a:t>
            </a:r>
            <a:endParaRPr kumimoji="1" lang="zh-TW" altLang="en-US" sz="4800" dirty="0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2500298" y="3643314"/>
            <a:ext cx="6643702" cy="1314300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Comprehensive services on the open-source Linux platform</a:t>
            </a:r>
          </a:p>
          <a:p>
            <a: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/>
            </a:r>
            <a:br>
              <a:rPr lang="zh-TW" alt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endParaRPr kumimoji="1" lang="zh-TW" altLang="en-US" sz="18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pic>
        <p:nvPicPr>
          <p:cNvPr id="9" name="Shape 217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643702" y="2782780"/>
            <a:ext cx="789102" cy="789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圓角矩形 18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圓角矩形 19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tx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圓角矩形 20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52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QTS and Linux</a:t>
            </a:r>
          </a:p>
          <a:p>
            <a:pPr lvl="0" algn="ctr"/>
            <a:r>
              <a:rPr lang="en-US" sz="24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dual platform</a:t>
            </a:r>
            <a:endParaRPr 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53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err="1" smtClean="0">
                <a:solidFill>
                  <a:schemeClr val="tx2">
                    <a:lumMod val="10000"/>
                  </a:schemeClr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sz="2400" b="1" dirty="0" smtClean="0">
                <a:solidFill>
                  <a:schemeClr val="tx2">
                    <a:lumMod val="10000"/>
                  </a:schemeClr>
                </a:solidFill>
                <a:latin typeface="+mj-lt"/>
                <a:ea typeface="微軟正黑體" pitchFamily="34" charset="-120"/>
              </a:rPr>
              <a:t> graphic card resource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154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defTabSz="45720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78571"/>
              <a:defRPr/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Multimedia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15000"/>
              </a:lnSpc>
              <a:spcAft>
                <a:spcPts val="1600"/>
              </a:spcAft>
              <a:defRPr/>
            </a:pPr>
            <a:r>
              <a:rPr lang="en-US" altLang="zh-TW" dirty="0" smtClean="0"/>
              <a:t>Feature Highlights</a:t>
            </a:r>
            <a:endParaRPr lang="en-US" dirty="0"/>
          </a:p>
        </p:txBody>
      </p:sp>
      <p:sp>
        <p:nvSpPr>
          <p:cNvPr id="9" name="矩形 8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0" name="圖片 9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rgbClr val="7030A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rgbClr val="0070C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3" name="圖片 12" descr="電腦元素-顯卡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14" name="圖片 13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2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15000"/>
              </a:lnSpc>
              <a:spcAft>
                <a:spcPts val="1600"/>
              </a:spcAft>
              <a:defRPr/>
            </a:pPr>
            <a:r>
              <a:rPr lang="en-US" altLang="zh-TW" dirty="0" smtClean="0"/>
              <a:t>Feature Highlights</a:t>
            </a:r>
            <a:endParaRPr lang="en-US" dirty="0"/>
          </a:p>
        </p:txBody>
      </p:sp>
      <p:sp>
        <p:nvSpPr>
          <p:cNvPr id="10" name="圓角矩形 9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2">
              <a:lumMod val="20000"/>
              <a:lumOff val="8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rgbClr val="0070C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2" name="圖片 21" descr="電腦元素-顯卡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3" name="圖片 22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4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QTS and Linux</a:t>
            </a:r>
          </a:p>
          <a:p>
            <a:pPr lvl="0" algn="ctr"/>
            <a:r>
              <a:rPr lang="en-US" sz="2400" b="1" dirty="0" smtClean="0">
                <a:solidFill>
                  <a:srgbClr val="002060"/>
                </a:solidFill>
                <a:latin typeface="+mj-lt"/>
                <a:ea typeface="微軟正黑體" pitchFamily="34" charset="-120"/>
              </a:rPr>
              <a:t>dual platform</a:t>
            </a:r>
            <a:endParaRPr lang="en-US" sz="2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9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 graphic card resource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50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defTabSz="45720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78571"/>
              <a:defRPr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Multimedia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8"/>
          <p:cNvGrpSpPr/>
          <p:nvPr/>
        </p:nvGrpSpPr>
        <p:grpSpPr>
          <a:xfrm>
            <a:off x="3436592" y="1142105"/>
            <a:ext cx="5350250" cy="2584678"/>
            <a:chOff x="501790" y="1500181"/>
            <a:chExt cx="4436271" cy="2143140"/>
          </a:xfrm>
        </p:grpSpPr>
        <p:pic>
          <p:nvPicPr>
            <p:cNvPr id="2174" name="Shape 2174" descr="Image 4.png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501790" y="1500181"/>
              <a:ext cx="4436271" cy="21431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75" name="Shape 2175" descr="Image 2333333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438631" y="1664422"/>
              <a:ext cx="2374006" cy="12652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76" name="Shape 2176"/>
          <p:cNvSpPr txBox="1"/>
          <p:nvPr/>
        </p:nvSpPr>
        <p:spPr>
          <a:xfrm>
            <a:off x="285720" y="1172377"/>
            <a:ext cx="3341670" cy="3069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indent="-342900">
              <a:spcAft>
                <a:spcPts val="60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Use dual platform services of QTS and Linux like a desktop computer</a:t>
            </a:r>
          </a:p>
          <a:p>
            <a:pPr marL="342900" indent="-342900">
              <a:spcAft>
                <a:spcPts val="60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Direct access to NAS data with no limitation of file size and application speed</a:t>
            </a:r>
          </a:p>
          <a:p>
            <a:pPr marL="342900" indent="-342900">
              <a:spcAft>
                <a:spcPts val="60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Enjoy the rich applications provided by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Ubuntu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App Center</a:t>
            </a:r>
          </a:p>
          <a:p>
            <a:pPr marL="342900" indent="-342900">
              <a:spcAft>
                <a:spcPts val="600"/>
              </a:spcAft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Great Linux platform for development and store your data in a private storage</a:t>
            </a:r>
          </a:p>
          <a:p>
            <a:pPr marL="342900" indent="-342900">
              <a:spcAft>
                <a:spcPts val="600"/>
              </a:spcAft>
              <a:buClr>
                <a:srgbClr val="002060"/>
              </a:buClr>
              <a:buSzPct val="100000"/>
              <a:buFont typeface="Arial"/>
              <a:buChar char="•"/>
            </a:pPr>
            <a:endParaRPr lang="en-US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pic>
        <p:nvPicPr>
          <p:cNvPr id="2177" name="Shape 217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5731085" y="3193376"/>
            <a:ext cx="1008608" cy="100860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/>
              <a:t>Enjoy the Best of both QTS and Linux</a:t>
            </a:r>
            <a:endParaRPr kumimoji="1" lang="zh-TW" altLang="en-US" dirty="0"/>
          </a:p>
        </p:txBody>
      </p:sp>
      <p:grpSp>
        <p:nvGrpSpPr>
          <p:cNvPr id="4" name="群組 15"/>
          <p:cNvGrpSpPr/>
          <p:nvPr/>
        </p:nvGrpSpPr>
        <p:grpSpPr>
          <a:xfrm>
            <a:off x="5317077" y="2256314"/>
            <a:ext cx="1650737" cy="1370115"/>
            <a:chOff x="-582739" y="287583"/>
            <a:chExt cx="1650736" cy="1370114"/>
          </a:xfrm>
        </p:grpSpPr>
        <p:pic>
          <p:nvPicPr>
            <p:cNvPr id="11" name="圖片 9" descr="圖片 9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582739" y="287583"/>
              <a:ext cx="1650736" cy="137011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2" name="Shape 2794"/>
            <p:cNvSpPr txBox="1"/>
            <p:nvPr/>
          </p:nvSpPr>
          <p:spPr>
            <a:xfrm>
              <a:off x="-392107" y="388705"/>
              <a:ext cx="1237471" cy="64628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 algn="ctr"/>
              <a:r>
                <a:rPr lang="en-US" sz="1200" dirty="0" smtClean="0"/>
                <a:t>Fast, Convenient </a:t>
              </a:r>
            </a:p>
            <a:p>
              <a:pPr lvl="0" algn="ctr"/>
              <a:r>
                <a:rPr lang="en-US" sz="1200" dirty="0" smtClean="0"/>
                <a:t>and Secure!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lnSpc>
                <a:spcPct val="115000"/>
              </a:lnSpc>
              <a:spcAft>
                <a:spcPts val="1600"/>
              </a:spcAft>
              <a:defRPr/>
            </a:pPr>
            <a:r>
              <a:rPr lang="en-US" altLang="zh-TW" dirty="0" smtClean="0"/>
              <a:t>Feature Highlights</a:t>
            </a:r>
            <a:endParaRPr lang="en-US" dirty="0"/>
          </a:p>
        </p:txBody>
      </p:sp>
      <p:sp>
        <p:nvSpPr>
          <p:cNvPr id="9" name="圓角矩形 8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tx2">
              <a:lumMod val="7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tx2">
              <a:lumMod val="5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6" name="圖片 15" descr="電腦元素-顯卡０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19" name="圖片 18" descr="電腦元素-顯卡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0" name="圖片 19" descr="電腦元素-顯卡０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5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圓角矩形 26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0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QTS and Linux</a:t>
            </a:r>
          </a:p>
          <a:p>
            <a:pPr lvl="0" algn="ctr"/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dual platform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err="1" smtClean="0">
                <a:solidFill>
                  <a:schemeClr val="tx2">
                    <a:lumMod val="10000"/>
                  </a:schemeClr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sz="2400" b="1" dirty="0" smtClean="0">
                <a:solidFill>
                  <a:schemeClr val="tx2">
                    <a:lumMod val="10000"/>
                  </a:schemeClr>
                </a:solidFill>
                <a:latin typeface="+mj-lt"/>
                <a:ea typeface="微軟正黑體" pitchFamily="34" charset="-120"/>
              </a:rPr>
              <a:t> graphic card resource</a:t>
            </a:r>
            <a:endParaRPr lang="en-US" sz="2400" b="1" dirty="0">
              <a:solidFill>
                <a:schemeClr val="tx2">
                  <a:lumMod val="10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3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defTabSz="45720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78571"/>
              <a:defRPr/>
            </a:pP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</a:rPr>
              <a:t>Multimedia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Shape 2195"/>
          <p:cNvSpPr txBox="1"/>
          <p:nvPr/>
        </p:nvSpPr>
        <p:spPr>
          <a:xfrm>
            <a:off x="181624" y="1142990"/>
            <a:ext cx="4176062" cy="25635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lnSpc>
                <a:spcPct val="115000"/>
              </a:lnSpc>
              <a:spcAft>
                <a:spcPts val="160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Go to [Control Panel] &gt; </a:t>
            </a:r>
            <a:r>
              <a:rPr lang="en-US" altLang="zh-TW" sz="1600" dirty="0" smtClean="0"/>
              <a:t>[System] &gt; [Hardware]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&gt; [Graphics Card] page to assign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PCIe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altLang="zh-TW" sz="1600" dirty="0" smtClean="0"/>
              <a:t>graphics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card resource to Linux Station.</a:t>
            </a:r>
          </a:p>
          <a:p>
            <a:pPr marL="457200" marR="38100" lvl="0" indent="-342900">
              <a:lnSpc>
                <a:spcPct val="115000"/>
              </a:lnSpc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Use </a:t>
            </a:r>
            <a:r>
              <a:rPr lang="en-US" sz="1600" dirty="0" err="1" smtClean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PCIe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highlight>
                  <a:srgbClr val="FFFFFF"/>
                </a:highlight>
              </a:rPr>
              <a:t> graphic card resource for multimedia playback, hardware acceleration, multi-functional development and enjoy a smoother and faster application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lvl="0">
              <a:lnSpc>
                <a:spcPct val="115000"/>
              </a:lnSpc>
              <a:spcAft>
                <a:spcPts val="1600"/>
              </a:spcAft>
              <a:buClr>
                <a:srgbClr val="002060"/>
              </a:buClr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lnSpc>
                <a:spcPct val="115000"/>
              </a:lnSpc>
              <a:spcAft>
                <a:spcPts val="1600"/>
              </a:spcAft>
              <a:buClr>
                <a:srgbClr val="002060"/>
              </a:buClr>
              <a:buFont typeface="Arial" pitchFamily="34" charset="0"/>
              <a:buChar char="•"/>
            </a:pPr>
            <a:endParaRPr lang="en-US" sz="1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0">
              <a:buClr>
                <a:srgbClr val="002060"/>
              </a:buClr>
              <a:buFont typeface="Arial" pitchFamily="34" charset="0"/>
              <a:buChar char="•"/>
            </a:pPr>
            <a:endParaRPr lang="en-US" sz="1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defTabSz="457200">
              <a:defRPr/>
            </a:pPr>
            <a:r>
              <a:rPr lang="en-US" altLang="zh-TW" dirty="0" smtClean="0"/>
              <a:t>Smoother and Faster!</a:t>
            </a:r>
            <a:endParaRPr lang="en-US" dirty="0"/>
          </a:p>
        </p:txBody>
      </p:sp>
      <p:sp>
        <p:nvSpPr>
          <p:cNvPr id="9" name="Shape 1370"/>
          <p:cNvSpPr/>
          <p:nvPr/>
        </p:nvSpPr>
        <p:spPr>
          <a:xfrm flipH="1">
            <a:off x="357158" y="4158486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rgbClr val="558ED5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30457" y="4158486"/>
            <a:ext cx="4582309" cy="270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sz="1100" b="1" dirty="0" smtClean="0">
                <a:solidFill>
                  <a:srgbClr val="002060"/>
                </a:solidFill>
              </a:rPr>
              <a:t>This feature is available for Linux Station 1.5 and above.</a:t>
            </a:r>
            <a:endParaRPr lang="en-US" altLang="zh-TW" sz="11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2" name="群組 13"/>
          <p:cNvGrpSpPr/>
          <p:nvPr/>
        </p:nvGrpSpPr>
        <p:grpSpPr>
          <a:xfrm>
            <a:off x="6192024" y="1395875"/>
            <a:ext cx="2486926" cy="1929984"/>
            <a:chOff x="5546787" y="1395874"/>
            <a:chExt cx="2958859" cy="2296231"/>
          </a:xfrm>
        </p:grpSpPr>
        <p:pic>
          <p:nvPicPr>
            <p:cNvPr id="13" name="Shape 613" descr="D:\Fullppt\005-PNG이미지\모니터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546787" y="1395874"/>
              <a:ext cx="2958859" cy="22962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97" name="Shape 219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684556" y="1510282"/>
              <a:ext cx="2674444" cy="140544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196" name="Shape 2196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4049058" y="2214560"/>
            <a:ext cx="3353341" cy="1539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Feature Highlights</a:t>
            </a:r>
            <a:endParaRPr kumimoji="1" lang="zh-TW" altLang="en-US" dirty="0"/>
          </a:p>
        </p:txBody>
      </p:sp>
      <p:sp>
        <p:nvSpPr>
          <p:cNvPr id="12" name="圓角矩形 11"/>
          <p:cNvSpPr/>
          <p:nvPr/>
        </p:nvSpPr>
        <p:spPr>
          <a:xfrm>
            <a:off x="472890" y="1475116"/>
            <a:ext cx="2484000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/>
          <p:cNvSpPr/>
          <p:nvPr/>
        </p:nvSpPr>
        <p:spPr>
          <a:xfrm>
            <a:off x="476134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20" name="圖片 19" descr="電腦元素-顯卡０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682" y="3396347"/>
            <a:ext cx="872521" cy="849772"/>
          </a:xfrm>
          <a:prstGeom prst="rect">
            <a:avLst/>
          </a:prstGeom>
        </p:spPr>
      </p:pic>
      <p:pic>
        <p:nvPicPr>
          <p:cNvPr id="21" name="圖片 20" descr="電腦元素-顯卡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9108" y="3497656"/>
            <a:ext cx="568632" cy="698910"/>
          </a:xfrm>
          <a:prstGeom prst="rect">
            <a:avLst/>
          </a:prstGeom>
        </p:spPr>
      </p:pic>
      <p:sp>
        <p:nvSpPr>
          <p:cNvPr id="23" name="Shape 393"/>
          <p:cNvSpPr/>
          <p:nvPr/>
        </p:nvSpPr>
        <p:spPr>
          <a:xfrm rot="10800000">
            <a:off x="2354992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/>
          <p:nvPr/>
        </p:nvSpPr>
        <p:spPr>
          <a:xfrm>
            <a:off x="6011816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/>
          <p:cNvSpPr/>
          <p:nvPr/>
        </p:nvSpPr>
        <p:spPr>
          <a:xfrm>
            <a:off x="6006135" y="3284247"/>
            <a:ext cx="2454900" cy="1065969"/>
          </a:xfrm>
          <a:prstGeom prst="rect">
            <a:avLst/>
          </a:prstGeom>
          <a:solidFill>
            <a:srgbClr val="7030A0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Shape 1009"/>
          <p:cNvSpPr/>
          <p:nvPr/>
        </p:nvSpPr>
        <p:spPr>
          <a:xfrm>
            <a:off x="7056879" y="3678203"/>
            <a:ext cx="404132" cy="40413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Shape 1011"/>
          <p:cNvSpPr/>
          <p:nvPr/>
        </p:nvSpPr>
        <p:spPr>
          <a:xfrm>
            <a:off x="7549628" y="3705002"/>
            <a:ext cx="411575" cy="34404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Shape 1015"/>
          <p:cNvSpPr/>
          <p:nvPr/>
        </p:nvSpPr>
        <p:spPr>
          <a:xfrm>
            <a:off x="6363449" y="3670498"/>
            <a:ext cx="583580" cy="38353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93"/>
          <p:cNvSpPr/>
          <p:nvPr/>
        </p:nvSpPr>
        <p:spPr>
          <a:xfrm rot="10800000">
            <a:off x="7961203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圓角矩形 37"/>
          <p:cNvSpPr/>
          <p:nvPr/>
        </p:nvSpPr>
        <p:spPr>
          <a:xfrm>
            <a:off x="3231930" y="1475116"/>
            <a:ext cx="2454901" cy="3053751"/>
          </a:xfrm>
          <a:prstGeom prst="roundRect">
            <a:avLst>
              <a:gd name="adj" fmla="val 11227"/>
            </a:avLst>
          </a:prstGeom>
          <a:solidFill>
            <a:schemeClr val="bg1">
              <a:lumMod val="85000"/>
            </a:schemeClr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3242496" y="3284247"/>
            <a:ext cx="2454900" cy="1065969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1" name="圖片 40" descr="電腦元素-顯卡０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900767">
            <a:off x="4026231" y="3506246"/>
            <a:ext cx="1039026" cy="578256"/>
          </a:xfrm>
          <a:prstGeom prst="rect">
            <a:avLst/>
          </a:prstGeom>
        </p:spPr>
      </p:pic>
      <p:sp>
        <p:nvSpPr>
          <p:cNvPr id="42" name="Shape 393"/>
          <p:cNvSpPr/>
          <p:nvPr/>
        </p:nvSpPr>
        <p:spPr>
          <a:xfrm rot="10800000">
            <a:off x="5143504" y="3284247"/>
            <a:ext cx="332790" cy="213409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Shape 2152"/>
          <p:cNvSpPr/>
          <p:nvPr/>
        </p:nvSpPr>
        <p:spPr>
          <a:xfrm>
            <a:off x="476133" y="1768414"/>
            <a:ext cx="2443033" cy="1386436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QTS and Linux</a:t>
            </a:r>
          </a:p>
          <a:p>
            <a:pPr lvl="0" algn="ctr"/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dual platform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2153"/>
          <p:cNvSpPr/>
          <p:nvPr/>
        </p:nvSpPr>
        <p:spPr>
          <a:xfrm>
            <a:off x="3236520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2400" b="1" dirty="0" err="1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PCIe</a:t>
            </a:r>
            <a:r>
              <a:rPr lang="en-US" sz="2400" b="1" dirty="0" smtClean="0">
                <a:solidFill>
                  <a:schemeClr val="bg1">
                    <a:lumMod val="65000"/>
                  </a:schemeClr>
                </a:solidFill>
                <a:latin typeface="+mj-lt"/>
                <a:ea typeface="微軟正黑體" pitchFamily="34" charset="-120"/>
              </a:rPr>
              <a:t> graphic card resource</a:t>
            </a:r>
            <a:endParaRPr lang="en-US" sz="2400" b="1" dirty="0">
              <a:solidFill>
                <a:schemeClr val="bg1">
                  <a:lumMod val="65000"/>
                </a:schemeClr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25" name="Shape 2154"/>
          <p:cNvSpPr/>
          <p:nvPr/>
        </p:nvSpPr>
        <p:spPr>
          <a:xfrm>
            <a:off x="6008797" y="1768414"/>
            <a:ext cx="2454900" cy="138643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defTabSz="45720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78571"/>
              <a:defRPr/>
            </a:pPr>
            <a:r>
              <a:rPr lang="en-US" sz="2400" b="1" dirty="0" smtClean="0">
                <a:solidFill>
                  <a:schemeClr val="accent4">
                    <a:lumMod val="50000"/>
                  </a:schemeClr>
                </a:solidFill>
              </a:rPr>
              <a:t>Multimedia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5" name="Shape 22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42671" y="1210149"/>
            <a:ext cx="4343797" cy="315671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1438" y="214296"/>
            <a:ext cx="8929718" cy="785818"/>
          </a:xfrm>
        </p:spPr>
        <p:txBody>
          <a:bodyPr/>
          <a:lstStyle/>
          <a:p>
            <a:pPr lvl="0"/>
            <a:r>
              <a:rPr lang="en-US" altLang="zh-TW" sz="2700" dirty="0" smtClean="0"/>
              <a:t>Rich multimedia applications right after installation</a:t>
            </a:r>
            <a:endParaRPr kumimoji="1" lang="zh-TW" altLang="en-US" sz="2700" dirty="0"/>
          </a:p>
        </p:txBody>
      </p:sp>
      <p:sp>
        <p:nvSpPr>
          <p:cNvPr id="2214" name="Shape 2214"/>
          <p:cNvSpPr txBox="1"/>
          <p:nvPr/>
        </p:nvSpPr>
        <p:spPr>
          <a:xfrm>
            <a:off x="166192" y="1434352"/>
            <a:ext cx="3808162" cy="236022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b="1" dirty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Shape 2176"/>
          <p:cNvSpPr txBox="1"/>
          <p:nvPr/>
        </p:nvSpPr>
        <p:spPr>
          <a:xfrm>
            <a:off x="216712" y="1210149"/>
            <a:ext cx="3469999" cy="25844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600" dirty="0" smtClean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Google Chrome and YouTube browser, QTS shortcut and NAS data, KODI and the rich multimedia applications are ready right after installation.</a:t>
            </a:r>
          </a:p>
          <a:p>
            <a:pPr marL="457200" indent="-317500">
              <a:spcAft>
                <a:spcPts val="600"/>
              </a:spcAft>
              <a:buClr>
                <a:srgbClr val="002060"/>
              </a:buClr>
              <a:buSzPct val="79999"/>
              <a:buFont typeface="Arial" pitchFamily="34" charset="0"/>
              <a:buChar char="•"/>
            </a:pPr>
            <a:r>
              <a:rPr lang="en-US" altLang="en-US" sz="1600" dirty="0" smtClean="0">
                <a:solidFill>
                  <a:schemeClr val="dk1"/>
                </a:solidFill>
                <a:latin typeface="+mn-lt"/>
                <a:ea typeface="微軟正黑體" pitchFamily="34" charset="-120"/>
              </a:rPr>
              <a:t>Use QNAP remote RM-IR002 and RM-IR004 to control KODI at your fingertips.</a:t>
            </a:r>
            <a:endParaRPr lang="en-US" altLang="en-US" sz="1600" dirty="0" err="1" smtClean="0">
              <a:solidFill>
                <a:schemeClr val="dk1"/>
              </a:solidFill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8" name="Shape 2138"/>
          <p:cNvSpPr txBox="1"/>
          <p:nvPr/>
        </p:nvSpPr>
        <p:spPr>
          <a:xfrm>
            <a:off x="739290" y="3544750"/>
            <a:ext cx="7772045" cy="126246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-US" sz="20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2139" name="Shape 2139"/>
          <p:cNvSpPr txBox="1"/>
          <p:nvPr/>
        </p:nvSpPr>
        <p:spPr>
          <a:xfrm>
            <a:off x="739291" y="1190357"/>
            <a:ext cx="7262516" cy="32808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endParaRPr lang="en-US" sz="1800" b="1" dirty="0">
              <a:solidFill>
                <a:srgbClr val="C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2140" name="Shape 2140"/>
          <p:cNvGraphicFramePr/>
          <p:nvPr>
            <p:extLst>
              <p:ext uri="{D42A27DB-BD31-4B8C-83A1-F6EECF244321}">
                <p14:modId xmlns:p14="http://schemas.microsoft.com/office/powerpoint/2010/main" xmlns="" val="1187237158"/>
              </p:ext>
            </p:extLst>
          </p:nvPr>
        </p:nvGraphicFramePr>
        <p:xfrm>
          <a:off x="285720" y="1670509"/>
          <a:ext cx="7858180" cy="1186993"/>
        </p:xfrm>
        <a:graphic>
          <a:graphicData uri="http://schemas.openxmlformats.org/drawingml/2006/table">
            <a:tbl>
              <a:tblPr>
                <a:effectLst/>
                <a:tableStyleId>{775DCB02-9BB8-47FD-8907-85C794F793BA}</a:tableStyleId>
              </a:tblPr>
              <a:tblGrid>
                <a:gridCol w="3131932"/>
                <a:gridCol w="2508149"/>
                <a:gridCol w="2218099"/>
              </a:tblGrid>
              <a:tr h="577423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x77+ </a:t>
                      </a:r>
                      <a:r>
                        <a:rPr lang="en-US" altLang="zh-TW" sz="1400" b="0" i="0" u="none" strike="noStrike" cap="none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NVIDIA </a:t>
                      </a:r>
                      <a:r>
                        <a:rPr lang="en-US" altLang="zh-TW" sz="1400" b="0" i="0" u="none" strike="noStrike" cap="none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GeForce</a:t>
                      </a:r>
                      <a:r>
                        <a:rPr lang="en-US" altLang="zh-TW" sz="1400" b="0" i="0" u="none" strike="noStrike" cap="none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</a:t>
                      </a:r>
                      <a:r>
                        <a:rPr lang="en-US" altLang="zh-TW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GTX 1060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x77 AMD </a:t>
                      </a:r>
                      <a:r>
                        <a:rPr lang="en-US" b="1" dirty="0" err="1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Ryzen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b="1" dirty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x82 Intel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i3</a:t>
                      </a:r>
                      <a:r>
                        <a:rPr lang="zh-TW" alt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CPU</a:t>
                      </a:r>
                      <a:endParaRPr lang="en-US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  <a:tr h="434050"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10s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3m17s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-US" sz="2800" b="1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4m35s</a:t>
                      </a:r>
                      <a:endParaRPr lang="en-US" sz="2800" b="1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sp>
        <p:nvSpPr>
          <p:cNvPr id="2141" name="Shape 2141"/>
          <p:cNvSpPr txBox="1"/>
          <p:nvPr/>
        </p:nvSpPr>
        <p:spPr>
          <a:xfrm>
            <a:off x="214282" y="2831968"/>
            <a:ext cx="2589614" cy="525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r>
              <a:rPr lang="en-US" sz="1200" dirty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* </a:t>
            </a:r>
            <a:r>
              <a:rPr lang="en-US" sz="1200" dirty="0" smtClean="0">
                <a:solidFill>
                  <a:srgbClr val="C00000"/>
                </a:solidFill>
                <a:latin typeface="+mj-lt"/>
                <a:ea typeface="微軟正黑體" pitchFamily="34" charset="-120"/>
              </a:rPr>
              <a:t>Test video：H.264/4K/ 3m20s </a:t>
            </a:r>
          </a:p>
          <a:p>
            <a:pPr lvl="0">
              <a:spcBef>
                <a:spcPts val="0"/>
              </a:spcBef>
              <a:buNone/>
            </a:pPr>
            <a:endParaRPr lang="en-US" sz="1200" dirty="0">
              <a:solidFill>
                <a:srgbClr val="C00000"/>
              </a:solidFill>
              <a:latin typeface="+mj-lt"/>
              <a:ea typeface="微軟正黑體" pitchFamily="34" charset="-120"/>
            </a:endParaRPr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Transcoding</a:t>
            </a:r>
            <a:r>
              <a:rPr lang="en-US" altLang="zh-TW" dirty="0" smtClean="0"/>
              <a:t> Performance Improvements</a:t>
            </a:r>
          </a:p>
        </p:txBody>
      </p:sp>
      <p:sp>
        <p:nvSpPr>
          <p:cNvPr id="10" name="Shape 2128"/>
          <p:cNvSpPr txBox="1"/>
          <p:nvPr/>
        </p:nvSpPr>
        <p:spPr>
          <a:xfrm>
            <a:off x="1303286" y="3270638"/>
            <a:ext cx="6602400" cy="975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ct val="61111"/>
            </a:pPr>
            <a:endParaRPr lang="en-US" sz="2400" b="1" dirty="0">
              <a:solidFill>
                <a:schemeClr val="dk1"/>
              </a:solidFill>
            </a:endParaRPr>
          </a:p>
        </p:txBody>
      </p:sp>
      <p:grpSp>
        <p:nvGrpSpPr>
          <p:cNvPr id="3" name="群組 15"/>
          <p:cNvGrpSpPr/>
          <p:nvPr/>
        </p:nvGrpSpPr>
        <p:grpSpPr>
          <a:xfrm>
            <a:off x="7143768" y="762266"/>
            <a:ext cx="2000232" cy="1523732"/>
            <a:chOff x="-574525" y="-1451158"/>
            <a:chExt cx="2145521" cy="1780787"/>
          </a:xfrm>
        </p:grpSpPr>
        <p:pic>
          <p:nvPicPr>
            <p:cNvPr id="14" name="圖片 9" descr="圖片 9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574525" y="-1451158"/>
              <a:ext cx="2145521" cy="178078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5" name="Shape 2794"/>
            <p:cNvSpPr txBox="1"/>
            <p:nvPr/>
          </p:nvSpPr>
          <p:spPr>
            <a:xfrm>
              <a:off x="-344644" y="-1256674"/>
              <a:ext cx="1763210" cy="7903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699" tIns="45699" rIns="45699" bIns="45699" numCol="1" anchor="t">
              <a:spAutoFit/>
            </a:bodyPr>
            <a:lstStyle>
              <a:lvl1pPr>
                <a:defRPr sz="1600" b="1">
                  <a:solidFill>
                    <a:srgbClr val="FFFFFF"/>
                  </a:solidFill>
                </a:defRPr>
              </a:lvl1pPr>
            </a:lstStyle>
            <a:p>
              <a:pPr lvl="0">
                <a:lnSpc>
                  <a:spcPct val="115000"/>
                </a:lnSpc>
              </a:pPr>
              <a:r>
                <a:rPr lang="en-US" altLang="zh-TW" sz="1100" dirty="0" smtClean="0"/>
                <a:t>Reduce</a:t>
              </a:r>
              <a:r>
                <a:rPr lang="en-US" sz="11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approximately 60% (up to 90%) of the </a:t>
              </a:r>
              <a:r>
                <a:rPr lang="en-US" sz="1100" dirty="0" err="1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transcoding</a:t>
              </a:r>
              <a:r>
                <a:rPr lang="en-US" sz="1100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 time</a:t>
              </a:r>
              <a:r>
                <a:rPr lang="en-US" sz="1100" dirty="0" smtClean="0">
                  <a:solidFill>
                    <a:srgbClr val="002060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* *</a:t>
              </a:r>
              <a:endParaRPr lang="en-US" sz="1100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</p:grpSp>
      <p:grpSp>
        <p:nvGrpSpPr>
          <p:cNvPr id="17" name="群組 16"/>
          <p:cNvGrpSpPr/>
          <p:nvPr/>
        </p:nvGrpSpPr>
        <p:grpSpPr>
          <a:xfrm>
            <a:off x="383070" y="3286130"/>
            <a:ext cx="5633675" cy="962228"/>
            <a:chOff x="715317" y="3270638"/>
            <a:chExt cx="5633675" cy="962228"/>
          </a:xfrm>
        </p:grpSpPr>
        <p:sp>
          <p:nvSpPr>
            <p:cNvPr id="11" name="L-圖案 10"/>
            <p:cNvSpPr/>
            <p:nvPr/>
          </p:nvSpPr>
          <p:spPr>
            <a:xfrm rot="10800000" flipH="1">
              <a:off x="715317" y="3270638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L-圖案 11"/>
            <p:cNvSpPr/>
            <p:nvPr/>
          </p:nvSpPr>
          <p:spPr>
            <a:xfrm flipH="1">
              <a:off x="6118693" y="3929072"/>
              <a:ext cx="230299" cy="303794"/>
            </a:xfrm>
            <a:prstGeom prst="corner">
              <a:avLst>
                <a:gd name="adj1" fmla="val 35424"/>
                <a:gd name="adj2" fmla="val 32509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Shape 2128"/>
            <p:cNvSpPr txBox="1"/>
            <p:nvPr/>
          </p:nvSpPr>
          <p:spPr>
            <a:xfrm>
              <a:off x="903719" y="3286130"/>
              <a:ext cx="5357850" cy="94402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buClr>
                  <a:schemeClr val="dk1"/>
                </a:buClr>
                <a:buSzPct val="61111"/>
              </a:pPr>
              <a:r>
                <a:rPr lang="en-US" sz="1800" b="1" dirty="0" smtClean="0">
                  <a:solidFill>
                    <a:srgbClr val="1F497D"/>
                  </a:solidFill>
                </a:rPr>
                <a:t>Through </a:t>
              </a:r>
              <a:r>
                <a:rPr lang="en-US" altLang="zh-TW" sz="1800" b="1" dirty="0" smtClean="0">
                  <a:solidFill>
                    <a:srgbClr val="1F497D"/>
                  </a:solidFill>
                </a:rPr>
                <a:t>the powerful graphics computing capability of GPU</a:t>
              </a:r>
              <a:r>
                <a:rPr lang="en-US" sz="1800" b="1" dirty="0" smtClean="0">
                  <a:solidFill>
                    <a:srgbClr val="1F497D"/>
                  </a:solidFill>
                </a:rPr>
                <a:t>, it can enhance the efficiency of video </a:t>
              </a:r>
              <a:r>
                <a:rPr lang="en-US" sz="1800" b="1" dirty="0" err="1" smtClean="0">
                  <a:solidFill>
                    <a:srgbClr val="1F497D"/>
                  </a:solidFill>
                </a:rPr>
                <a:t>transcoding</a:t>
              </a:r>
              <a:r>
                <a:rPr lang="en-US" sz="1800" b="1" dirty="0" smtClean="0">
                  <a:solidFill>
                    <a:srgbClr val="1F497D"/>
                  </a:solidFill>
                </a:rPr>
                <a:t> in QTS </a:t>
              </a:r>
              <a:endParaRPr lang="en-US" sz="1800" b="1" dirty="0">
                <a:solidFill>
                  <a:srgbClr val="1F497D"/>
                </a:solidFill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1714480" y="4500576"/>
            <a:ext cx="5429288" cy="286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US" sz="1200" b="1" dirty="0" smtClean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**</a:t>
            </a:r>
            <a:r>
              <a:rPr lang="en-US" altLang="zh-TW" sz="1200" dirty="0" smtClean="0">
                <a:solidFill>
                  <a:srgbClr val="002060"/>
                </a:solidFill>
              </a:rPr>
              <a:t> The performance depends on NAS and the installed graphics card.</a:t>
            </a:r>
            <a:endParaRPr lang="en-US" sz="1200" b="1"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9" name="Shape 1280"/>
          <p:cNvSpPr/>
          <p:nvPr/>
        </p:nvSpPr>
        <p:spPr>
          <a:xfrm flipH="1">
            <a:off x="1500166" y="4500576"/>
            <a:ext cx="273300" cy="213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1" name="Shape 621"/>
          <p:cNvPicPr preferRelativeResize="0"/>
          <p:nvPr/>
        </p:nvPicPr>
        <p:blipFill rotWithShape="1">
          <a:blip r:embed="rId3">
            <a:alphaModFix/>
          </a:blip>
          <a:srcRect l="12895" t="26182" r="14371" b="17729"/>
          <a:stretch/>
        </p:blipFill>
        <p:spPr>
          <a:xfrm>
            <a:off x="-90575" y="-54375"/>
            <a:ext cx="9234575" cy="5543473"/>
          </a:xfrm>
          <a:prstGeom prst="rect">
            <a:avLst/>
          </a:prstGeom>
          <a:noFill/>
          <a:ln>
            <a:noFill/>
          </a:ln>
        </p:spPr>
      </p:pic>
      <p:sp>
        <p:nvSpPr>
          <p:cNvPr id="622" name="Shape 622"/>
          <p:cNvSpPr/>
          <p:nvPr/>
        </p:nvSpPr>
        <p:spPr>
          <a:xfrm>
            <a:off x="-124325" y="2571750"/>
            <a:ext cx="9313500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Shape 623"/>
          <p:cNvSpPr/>
          <p:nvPr/>
        </p:nvSpPr>
        <p:spPr>
          <a:xfrm>
            <a:off x="428596" y="2857491"/>
            <a:ext cx="7358114" cy="142876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31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25000"/>
              <a:buFont typeface="Arial"/>
              <a:buNone/>
            </a:pPr>
            <a:r>
              <a:rPr lang="en-US" sz="2000" b="1" dirty="0" smtClean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Your </a:t>
            </a:r>
            <a:r>
              <a:rPr lang="en-US" sz="2000" b="1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challenges, our solutions</a:t>
            </a:r>
            <a:r>
              <a:rPr lang="en-US" sz="2000" b="1" i="0" u="none" strike="noStrike" cap="none" dirty="0">
                <a:solidFill>
                  <a:srgbClr val="5A5A5A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:</a:t>
            </a:r>
          </a:p>
          <a:p>
            <a:pPr marL="0" marR="0" lvl="0" indent="-57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25000"/>
              <a:buFont typeface="Arial"/>
              <a:buNone/>
            </a:pPr>
            <a:r>
              <a:rPr lang="en-US" sz="3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How to protect data from the threat of </a:t>
            </a:r>
            <a:r>
              <a:rPr lang="en-US" sz="3600" b="1" dirty="0" err="1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Ransomware</a:t>
            </a:r>
            <a:r>
              <a:rPr lang="en-US" sz="3600" b="1" dirty="0">
                <a:solidFill>
                  <a:srgbClr val="002060"/>
                </a:solidFill>
                <a:latin typeface="+mj-lt"/>
                <a:ea typeface="Microsoft JhengHei"/>
                <a:cs typeface="Microsoft JhengHei"/>
                <a:sym typeface="Microsoft JhengHei"/>
              </a:rPr>
              <a:t>?</a:t>
            </a:r>
          </a:p>
        </p:txBody>
      </p:sp>
      <p:sp>
        <p:nvSpPr>
          <p:cNvPr id="5" name="Shape 614"/>
          <p:cNvSpPr/>
          <p:nvPr/>
        </p:nvSpPr>
        <p:spPr>
          <a:xfrm>
            <a:off x="-143370" y="4500565"/>
            <a:ext cx="9287370" cy="214314"/>
          </a:xfrm>
          <a:prstGeom prst="rect">
            <a:avLst/>
          </a:prstGeom>
          <a:gradFill>
            <a:gsLst>
              <a:gs pos="0">
                <a:srgbClr val="0F243E">
                  <a:alpha val="49803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4" descr="vm_back.png"/>
          <p:cNvPicPr>
            <a:picLocks noGrp="1" noChangeAspect="1"/>
          </p:cNvPicPr>
          <p:nvPr>
            <p:ph type="pic" idx="2"/>
          </p:nvPr>
        </p:nvPicPr>
        <p:blipFill>
          <a:blip r:embed="rId3"/>
          <a:stretch>
            <a:fillRect/>
          </a:stretch>
        </p:blipFill>
        <p:spPr>
          <a:xfrm>
            <a:off x="2411397" y="-49916"/>
            <a:ext cx="6918200" cy="5177863"/>
          </a:xfrm>
        </p:spPr>
      </p:pic>
      <p:sp>
        <p:nvSpPr>
          <p:cNvPr id="7" name="Shape 1927"/>
          <p:cNvSpPr/>
          <p:nvPr/>
        </p:nvSpPr>
        <p:spPr>
          <a:xfrm>
            <a:off x="2419194" y="2261859"/>
            <a:ext cx="6910231" cy="1610382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0" name="Shape 2220"/>
          <p:cNvSpPr txBox="1">
            <a:spLocks noGrp="1"/>
          </p:cNvSpPr>
          <p:nvPr>
            <p:ph type="ctrTitle"/>
          </p:nvPr>
        </p:nvSpPr>
        <p:spPr>
          <a:xfrm>
            <a:off x="2500298" y="2457450"/>
            <a:ext cx="5869329" cy="8825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indent="-254000">
              <a:buClr>
                <a:schemeClr val="dk1"/>
              </a:buClr>
            </a:pPr>
            <a:r>
              <a:rPr lang="en-US" sz="4400" dirty="0" smtClean="0">
                <a:latin typeface="Arial"/>
                <a:ea typeface="Arial"/>
                <a:cs typeface="Arial"/>
                <a:sym typeface="Arial"/>
              </a:rPr>
              <a:t>Virtualization Station</a:t>
            </a:r>
            <a:endParaRPr lang="en-US" sz="4400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  <a:cs typeface="Arial"/>
              <a:sym typeface="Arial"/>
            </a:endParaRPr>
          </a:p>
        </p:txBody>
      </p:sp>
      <p:sp>
        <p:nvSpPr>
          <p:cNvPr id="2" name="子標題 1"/>
          <p:cNvSpPr>
            <a:spLocks noGrp="1"/>
          </p:cNvSpPr>
          <p:nvPr>
            <p:ph type="subTitle" idx="1"/>
          </p:nvPr>
        </p:nvSpPr>
        <p:spPr>
          <a:xfrm>
            <a:off x="2500298" y="3215091"/>
            <a:ext cx="6429420" cy="1314300"/>
          </a:xfrm>
        </p:spPr>
        <p:txBody>
          <a:bodyPr/>
          <a:lstStyle/>
          <a:p>
            <a:pPr lvl="0"/>
            <a:r>
              <a:rPr lang="en-US" altLang="zh-TW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graphics processing by leveraging GPU</a:t>
            </a:r>
            <a:endParaRPr kumimoji="1" lang="zh-TW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Shape 2057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887928" y="428610"/>
            <a:ext cx="755378" cy="755378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6" name="Shape 22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defRPr/>
            </a:pPr>
            <a:r>
              <a:rPr lang="en-US" dirty="0" smtClean="0"/>
              <a:t>Running virtual machines</a:t>
            </a:r>
            <a:endParaRPr lang="en-US" dirty="0"/>
          </a:p>
        </p:txBody>
      </p:sp>
      <p:sp>
        <p:nvSpPr>
          <p:cNvPr id="2228" name="Shape 2228"/>
          <p:cNvSpPr txBox="1">
            <a:spLocks noGrp="1"/>
          </p:cNvSpPr>
          <p:nvPr>
            <p:ph type="body" idx="4294967295"/>
          </p:nvPr>
        </p:nvSpPr>
        <p:spPr>
          <a:xfrm>
            <a:off x="126068" y="1330898"/>
            <a:ext cx="4088742" cy="3228975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556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en-US" sz="1800" dirty="0" smtClean="0">
                <a:latin typeface="+mn-lt"/>
              </a:rPr>
              <a:t>Support various Operating Systems to install on Virtual Machine (VM) </a:t>
            </a:r>
          </a:p>
          <a:p>
            <a:pPr marL="457200" lvl="0" indent="-3556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en-US" sz="1800" dirty="0" smtClean="0">
                <a:latin typeface="+mn-lt"/>
              </a:rPr>
              <a:t>IT infra-integration by </a:t>
            </a:r>
            <a:r>
              <a:rPr lang="en-US" sz="1800" dirty="0" err="1" smtClean="0">
                <a:latin typeface="+mn-lt"/>
              </a:rPr>
              <a:t>virtualizing</a:t>
            </a:r>
            <a:r>
              <a:rPr lang="en-US" sz="1800" dirty="0" smtClean="0">
                <a:latin typeface="+mn-lt"/>
              </a:rPr>
              <a:t> servers</a:t>
            </a:r>
          </a:p>
          <a:p>
            <a:pPr marL="457200" lvl="0" indent="-355600">
              <a:spcBef>
                <a:spcPts val="0"/>
              </a:spcBef>
              <a:spcAft>
                <a:spcPts val="600"/>
              </a:spcAft>
              <a:buClr>
                <a:srgbClr val="002060"/>
              </a:buClr>
            </a:pPr>
            <a:r>
              <a:rPr lang="en-US" sz="1800" dirty="0" smtClean="0">
                <a:latin typeface="+mn-lt"/>
              </a:rPr>
              <a:t>Connect graphics card to empower VMs with higher processing capabilities and OpenGL/DirectX support.</a:t>
            </a:r>
            <a:endParaRPr sz="1800" dirty="0">
              <a:latin typeface="+mn-l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30789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052547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591000" y="2481300"/>
            <a:ext cx="727114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伺服器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544301" y="2838359"/>
            <a:ext cx="1594952" cy="2854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050" b="1" dirty="0" smtClean="0">
                <a:latin typeface="微軟正黑體" pitchFamily="34" charset="-120"/>
                <a:ea typeface="微軟正黑體" pitchFamily="34" charset="-120"/>
              </a:rPr>
              <a:t>虛擬機工作站</a:t>
            </a:r>
            <a:endParaRPr kumimoji="1" lang="en-US" altLang="zh-TW" sz="105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3" name="Shape 2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14942" y="1285866"/>
            <a:ext cx="3178368" cy="25145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2426" descr="C:\Users\user\Desktop\20170928_Virtualization Station 直播\p3.png"/>
          <p:cNvPicPr preferRelativeResize="0"/>
          <p:nvPr/>
        </p:nvPicPr>
        <p:blipFill rotWithShape="1">
          <a:blip r:embed="rId4">
            <a:alphaModFix/>
          </a:blip>
          <a:srcRect l="65842" t="6888" r="3326" b="17997"/>
          <a:stretch/>
        </p:blipFill>
        <p:spPr>
          <a:xfrm>
            <a:off x="4000496" y="2571750"/>
            <a:ext cx="1701601" cy="1818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Shape 2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3 steps for GPU connection</a:t>
            </a:r>
            <a:endParaRPr lang="en-US" dirty="0"/>
          </a:p>
        </p:txBody>
      </p:sp>
      <p:pic>
        <p:nvPicPr>
          <p:cNvPr id="2238" name="Shape 223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85410" y="1550867"/>
            <a:ext cx="1166332" cy="9087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9" name="Shape 22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8111" y="2034697"/>
            <a:ext cx="4384638" cy="1661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1" name="Shape 22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41210" y="3216651"/>
            <a:ext cx="1668666" cy="12330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2" name="Shape 224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3572" y="3987119"/>
            <a:ext cx="569750" cy="48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64"/>
          <p:cNvSpPr/>
          <p:nvPr/>
        </p:nvSpPr>
        <p:spPr>
          <a:xfrm>
            <a:off x="251800" y="1435357"/>
            <a:ext cx="3624781" cy="1192843"/>
          </a:xfrm>
          <a:prstGeom prst="roundRect">
            <a:avLst>
              <a:gd name="adj" fmla="val 7260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165"/>
          <p:cNvSpPr/>
          <p:nvPr/>
        </p:nvSpPr>
        <p:spPr>
          <a:xfrm>
            <a:off x="363189" y="1611724"/>
            <a:ext cx="1419306" cy="67383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/>
            <a:r>
              <a:rPr lang="en-US" sz="1600" b="1" dirty="0" smtClean="0"/>
              <a:t>Install Guest Tool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Shape 1166"/>
          <p:cNvSpPr/>
          <p:nvPr/>
        </p:nvSpPr>
        <p:spPr>
          <a:xfrm>
            <a:off x="363189" y="1229644"/>
            <a:ext cx="1145400" cy="370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Shape 1167"/>
          <p:cNvSpPr/>
          <p:nvPr/>
        </p:nvSpPr>
        <p:spPr>
          <a:xfrm>
            <a:off x="363188" y="1237260"/>
            <a:ext cx="685500" cy="338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grpSp>
        <p:nvGrpSpPr>
          <p:cNvPr id="2" name="Shape 1168"/>
          <p:cNvGrpSpPr/>
          <p:nvPr/>
        </p:nvGrpSpPr>
        <p:grpSpPr>
          <a:xfrm>
            <a:off x="908768" y="1132642"/>
            <a:ext cx="648000" cy="503999"/>
            <a:chOff x="1546637" y="3304257"/>
            <a:chExt cx="473700" cy="380762"/>
          </a:xfrm>
        </p:grpSpPr>
        <p:sp>
          <p:nvSpPr>
            <p:cNvPr id="16" name="Shape 1169"/>
            <p:cNvSpPr/>
            <p:nvPr/>
          </p:nvSpPr>
          <p:spPr>
            <a:xfrm>
              <a:off x="1601781" y="3335219"/>
              <a:ext cx="349800" cy="349800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7" name="Shape 1170"/>
            <p:cNvSpPr txBox="1"/>
            <p:nvPr/>
          </p:nvSpPr>
          <p:spPr>
            <a:xfrm>
              <a:off x="1546637" y="3304257"/>
              <a:ext cx="473700" cy="3797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778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en-US" sz="28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１</a:t>
              </a:r>
            </a:p>
          </p:txBody>
        </p:sp>
      </p:grpSp>
      <p:grpSp>
        <p:nvGrpSpPr>
          <p:cNvPr id="3" name="Shape 1171"/>
          <p:cNvGrpSpPr/>
          <p:nvPr/>
        </p:nvGrpSpPr>
        <p:grpSpPr>
          <a:xfrm>
            <a:off x="4083338" y="1107659"/>
            <a:ext cx="4650853" cy="2749374"/>
            <a:chOff x="410624" y="2954911"/>
            <a:chExt cx="5026863" cy="2749374"/>
          </a:xfrm>
        </p:grpSpPr>
        <p:sp>
          <p:nvSpPr>
            <p:cNvPr id="19" name="Shape 1172"/>
            <p:cNvSpPr/>
            <p:nvPr/>
          </p:nvSpPr>
          <p:spPr>
            <a:xfrm>
              <a:off x="410624" y="3278614"/>
              <a:ext cx="5026863" cy="2425671"/>
            </a:xfrm>
            <a:prstGeom prst="roundRect">
              <a:avLst>
                <a:gd name="adj" fmla="val 4769"/>
              </a:avLst>
            </a:prstGeom>
            <a:noFill/>
            <a:ln w="12700" cap="flat" cmpd="sng">
              <a:solidFill>
                <a:srgbClr val="FF66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0" name="Shape 1173"/>
            <p:cNvSpPr/>
            <p:nvPr/>
          </p:nvSpPr>
          <p:spPr>
            <a:xfrm>
              <a:off x="545485" y="3454981"/>
              <a:ext cx="2786930" cy="52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/>
              <a:r>
                <a:rPr lang="en-US" sz="1600" b="1" dirty="0" smtClean="0"/>
                <a:t>Connect GPU card</a:t>
              </a:r>
              <a:endParaRPr lang="zh-TW" altLang="en-US" sz="1600" b="1" dirty="0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" name="Shape 1174"/>
            <p:cNvSpPr/>
            <p:nvPr/>
          </p:nvSpPr>
          <p:spPr>
            <a:xfrm>
              <a:off x="637864" y="3072901"/>
              <a:ext cx="1219083" cy="3708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400" i="0" u="none" strike="noStrike" cap="none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endParaRPr>
            </a:p>
          </p:txBody>
        </p:sp>
        <p:sp>
          <p:nvSpPr>
            <p:cNvPr id="22" name="Shape 1175"/>
            <p:cNvSpPr/>
            <p:nvPr/>
          </p:nvSpPr>
          <p:spPr>
            <a:xfrm>
              <a:off x="610462" y="3080517"/>
              <a:ext cx="727477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6600"/>
                </a:buClr>
                <a:buSzPct val="100000"/>
                <a:buFont typeface="Arial"/>
                <a:buNone/>
              </a:pPr>
              <a:r>
                <a:rPr lang="en-US" sz="1600" i="0" u="none" strike="noStrike" cap="none" dirty="0">
                  <a:solidFill>
                    <a:srgbClr val="FF6600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rPr>
                <a:t>Step</a:t>
              </a:r>
            </a:p>
          </p:txBody>
        </p:sp>
        <p:grpSp>
          <p:nvGrpSpPr>
            <p:cNvPr id="4" name="Shape 1176"/>
            <p:cNvGrpSpPr/>
            <p:nvPr/>
          </p:nvGrpSpPr>
          <p:grpSpPr>
            <a:xfrm>
              <a:off x="1225690" y="2954911"/>
              <a:ext cx="562450" cy="527591"/>
              <a:chOff x="1696768" y="3316455"/>
              <a:chExt cx="411931" cy="386400"/>
            </a:xfrm>
          </p:grpSpPr>
          <p:sp>
            <p:nvSpPr>
              <p:cNvPr id="24" name="Shape 1177"/>
              <p:cNvSpPr/>
              <p:nvPr/>
            </p:nvSpPr>
            <p:spPr>
              <a:xfrm>
                <a:off x="1696768" y="3335219"/>
                <a:ext cx="398964" cy="349800"/>
              </a:xfrm>
              <a:prstGeom prst="ellipse">
                <a:avLst/>
              </a:prstGeom>
              <a:solidFill>
                <a:srgbClr val="FF66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ct val="100000"/>
                  <a:buFont typeface="Arial"/>
                  <a:buNone/>
                </a:pPr>
                <a:endParaRPr sz="1400" i="0" u="none" strike="noStrike" cap="none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cs typeface="Microsoft JhengHei"/>
                  <a:sym typeface="Microsoft JhengHei"/>
                </a:endParaRPr>
              </a:p>
            </p:txBody>
          </p:sp>
          <p:sp>
            <p:nvSpPr>
              <p:cNvPr id="25" name="Shape 1178"/>
              <p:cNvSpPr txBox="1"/>
              <p:nvPr/>
            </p:nvSpPr>
            <p:spPr>
              <a:xfrm>
                <a:off x="1703699" y="3316455"/>
                <a:ext cx="405000" cy="386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1778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ct val="100000"/>
                  <a:buFont typeface="Arial"/>
                  <a:buNone/>
                </a:pPr>
                <a:r>
                  <a:rPr lang="en-US" sz="2800" b="1" i="0" u="none" strike="noStrike" cap="none" dirty="0">
                    <a:solidFill>
                      <a:schemeClr val="lt1"/>
                    </a:solidFill>
                    <a:latin typeface="微軟正黑體" pitchFamily="34" charset="-120"/>
                    <a:ea typeface="微軟正黑體" pitchFamily="34" charset="-120"/>
                    <a:cs typeface="Microsoft JhengHei"/>
                    <a:sym typeface="Microsoft JhengHei"/>
                  </a:rPr>
                  <a:t>２</a:t>
                </a:r>
              </a:p>
            </p:txBody>
          </p:sp>
        </p:grpSp>
      </p:grpSp>
      <p:sp>
        <p:nvSpPr>
          <p:cNvPr id="26" name="Shape 1180"/>
          <p:cNvSpPr/>
          <p:nvPr/>
        </p:nvSpPr>
        <p:spPr>
          <a:xfrm>
            <a:off x="252210" y="3087131"/>
            <a:ext cx="3624334" cy="1461544"/>
          </a:xfrm>
          <a:prstGeom prst="roundRect">
            <a:avLst>
              <a:gd name="adj" fmla="val 7342"/>
            </a:avLst>
          </a:prstGeom>
          <a:noFill/>
          <a:ln w="12700" cap="flat" cmpd="sng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" name="Shape 1181"/>
          <p:cNvSpPr/>
          <p:nvPr/>
        </p:nvSpPr>
        <p:spPr>
          <a:xfrm>
            <a:off x="363598" y="3296795"/>
            <a:ext cx="1565196" cy="69032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/>
            <a:r>
              <a:rPr lang="en-US" sz="1600" b="1" dirty="0" smtClean="0"/>
              <a:t>Install GPU card driver</a:t>
            </a:r>
            <a:endParaRPr lang="en-US" altLang="zh-TW" sz="16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Shape 1182"/>
          <p:cNvSpPr/>
          <p:nvPr/>
        </p:nvSpPr>
        <p:spPr>
          <a:xfrm>
            <a:off x="352105" y="2866687"/>
            <a:ext cx="1215480" cy="397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Shape 1183"/>
          <p:cNvSpPr/>
          <p:nvPr/>
        </p:nvSpPr>
        <p:spPr>
          <a:xfrm>
            <a:off x="352103" y="2874848"/>
            <a:ext cx="1367131" cy="36295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ct val="100000"/>
              <a:buFont typeface="Arial"/>
              <a:buNone/>
            </a:pPr>
            <a:r>
              <a:rPr lang="en-US" sz="1600" i="0" u="none" strike="noStrike" cap="none" dirty="0">
                <a:solidFill>
                  <a:srgbClr val="FF66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Step</a:t>
            </a:r>
          </a:p>
        </p:txBody>
      </p:sp>
      <p:sp>
        <p:nvSpPr>
          <p:cNvPr id="30" name="Shape 1184"/>
          <p:cNvSpPr/>
          <p:nvPr/>
        </p:nvSpPr>
        <p:spPr>
          <a:xfrm>
            <a:off x="966767" y="2767576"/>
            <a:ext cx="511176" cy="511796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i="0" u="none" strike="noStrike" cap="none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Shape 1185"/>
          <p:cNvSpPr txBox="1"/>
          <p:nvPr/>
        </p:nvSpPr>
        <p:spPr>
          <a:xfrm>
            <a:off x="951026" y="2757339"/>
            <a:ext cx="540000" cy="50669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77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Arial"/>
              <a:buNone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３</a:t>
            </a:r>
          </a:p>
        </p:txBody>
      </p:sp>
      <p:pic>
        <p:nvPicPr>
          <p:cNvPr id="2240" name="Shape 22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660168" y="3296795"/>
            <a:ext cx="1126674" cy="90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7" name="Shape 2247"/>
          <p:cNvSpPr/>
          <p:nvPr/>
        </p:nvSpPr>
        <p:spPr>
          <a:xfrm>
            <a:off x="3004328" y="1223850"/>
            <a:ext cx="5760600" cy="3384300"/>
          </a:xfrm>
          <a:prstGeom prst="snip2DiagRect">
            <a:avLst>
              <a:gd name="adj1" fmla="val 0"/>
              <a:gd name="adj2" fmla="val 9068"/>
            </a:avLst>
          </a:prstGeom>
          <a:solidFill>
            <a:srgbClr val="CCEC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49" name="Shape 2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7128" y="3857634"/>
            <a:ext cx="485914" cy="413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0" name="Shape 22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57130" y="3857634"/>
            <a:ext cx="557162" cy="43019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Shape 2253"/>
          <p:cNvGrpSpPr/>
          <p:nvPr/>
        </p:nvGrpSpPr>
        <p:grpSpPr>
          <a:xfrm>
            <a:off x="3405115" y="1846091"/>
            <a:ext cx="2356754" cy="2684210"/>
            <a:chOff x="3724119" y="2140287"/>
            <a:chExt cx="2543717" cy="2759262"/>
          </a:xfrm>
        </p:grpSpPr>
        <p:pic>
          <p:nvPicPr>
            <p:cNvPr id="2254" name="Shape 2254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24119" y="2140287"/>
              <a:ext cx="2543717" cy="2311433"/>
            </a:xfrm>
            <a:prstGeom prst="rect">
              <a:avLst/>
            </a:prstGeom>
            <a:solidFill>
              <a:srgbClr val="ECECEC"/>
            </a:solidFill>
            <a:ln w="88900" cap="sq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255" name="Shape 2255"/>
            <p:cNvSpPr/>
            <p:nvPr/>
          </p:nvSpPr>
          <p:spPr>
            <a:xfrm>
              <a:off x="4463532" y="4583049"/>
              <a:ext cx="1703700" cy="3165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88900" algn="ctr">
                <a:buClr>
                  <a:srgbClr val="262626"/>
                </a:buClr>
                <a:buSzPct val="100000"/>
              </a:pPr>
              <a:r>
                <a:rPr lang="en-US" b="1" dirty="0" smtClean="0">
                  <a:solidFill>
                    <a:srgbClr val="262626"/>
                  </a:solidFill>
                </a:rPr>
                <a:t>GPU connected</a:t>
              </a:r>
              <a:endParaRPr lang="en-US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3" name="Shape 2258"/>
          <p:cNvGrpSpPr/>
          <p:nvPr/>
        </p:nvGrpSpPr>
        <p:grpSpPr>
          <a:xfrm>
            <a:off x="5950997" y="1846066"/>
            <a:ext cx="2440386" cy="2684034"/>
            <a:chOff x="6321291" y="2144386"/>
            <a:chExt cx="2587621" cy="2765620"/>
          </a:xfrm>
        </p:grpSpPr>
        <p:pic>
          <p:nvPicPr>
            <p:cNvPr id="2259" name="Shape 2259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321291" y="2144386"/>
              <a:ext cx="2587621" cy="2311336"/>
            </a:xfrm>
            <a:prstGeom prst="rect">
              <a:avLst/>
            </a:prstGeom>
            <a:solidFill>
              <a:srgbClr val="ECECEC"/>
            </a:solidFill>
            <a:ln w="88900" cap="sq" cmpd="sng">
              <a:solidFill>
                <a:srgbClr val="FFFFFF"/>
              </a:solidFill>
              <a:prstDash val="solid"/>
              <a:miter lim="800000"/>
              <a:headEnd type="none" w="med" len="med"/>
              <a:tailEnd type="none" w="med" len="med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sp>
          <p:nvSpPr>
            <p:cNvPr id="2260" name="Shape 2260"/>
            <p:cNvSpPr/>
            <p:nvPr/>
          </p:nvSpPr>
          <p:spPr>
            <a:xfrm>
              <a:off x="6990819" y="4592906"/>
              <a:ext cx="1703700" cy="3171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88900" algn="ctr">
                <a:buClr>
                  <a:srgbClr val="262626"/>
                </a:buClr>
                <a:buSzPct val="100000"/>
              </a:pPr>
              <a:r>
                <a:rPr lang="en-US" b="1" dirty="0" smtClean="0">
                  <a:solidFill>
                    <a:srgbClr val="262626"/>
                  </a:solidFill>
                </a:rPr>
                <a:t>GPU connected</a:t>
              </a:r>
              <a:endParaRPr lang="en-US" b="1" dirty="0">
                <a:solidFill>
                  <a:srgbClr val="262626"/>
                </a:solidFill>
              </a:endParaRPr>
            </a:p>
          </p:txBody>
        </p:sp>
      </p:grpSp>
      <p:pic>
        <p:nvPicPr>
          <p:cNvPr id="2264" name="Shape 2264" descr="C:\Users\user\Desktop\20170928_Virtualization Station 直播\無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286512" y="4186304"/>
            <a:ext cx="362917" cy="362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5" name="Shape 2265" descr="C:\Users\user\Desktop\20170928_Virtualization Station 直播\有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786182" y="4184232"/>
            <a:ext cx="385986" cy="366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6" name="Shape 2266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-2787609" y="1440258"/>
            <a:ext cx="2290404" cy="219797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GPU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- manipulating image processing</a:t>
            </a:r>
            <a:endParaRPr kumimoji="1" lang="zh-TW" altLang="en-US" dirty="0"/>
          </a:p>
        </p:txBody>
      </p:sp>
      <p:grpSp>
        <p:nvGrpSpPr>
          <p:cNvPr id="5" name="群組 23"/>
          <p:cNvGrpSpPr/>
          <p:nvPr/>
        </p:nvGrpSpPr>
        <p:grpSpPr>
          <a:xfrm>
            <a:off x="3809712" y="2873977"/>
            <a:ext cx="711623" cy="694428"/>
            <a:chOff x="2549272" y="5500708"/>
            <a:chExt cx="711623" cy="694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3" name="橢圓 22"/>
            <p:cNvSpPr/>
            <p:nvPr/>
          </p:nvSpPr>
          <p:spPr>
            <a:xfrm>
              <a:off x="2597422" y="5539270"/>
              <a:ext cx="643740" cy="61590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22" name="Shape 1922" descr="D:\工作進行中\20170911直播母版16比9\放大鏡.png"/>
            <p:cNvPicPr preferRelativeResize="0"/>
            <p:nvPr/>
          </p:nvPicPr>
          <p:blipFill rotWithShape="1">
            <a:blip r:embed="rId10">
              <a:alphaModFix/>
            </a:blip>
            <a:srcRect l="3333" t="6186" r="5009" b="7429"/>
            <a:stretch/>
          </p:blipFill>
          <p:spPr>
            <a:xfrm>
              <a:off x="2549272" y="5500708"/>
              <a:ext cx="705682" cy="6944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" name="矩形 28"/>
            <p:cNvSpPr/>
            <p:nvPr/>
          </p:nvSpPr>
          <p:spPr>
            <a:xfrm>
              <a:off x="2614564" y="5681559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21</a:t>
              </a:r>
              <a:r>
                <a:rPr lang="en-US" altLang="zh-TW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%</a:t>
              </a:r>
              <a:endParaRPr lang="zh-TW" altLang="en-US" sz="1800" b="1" dirty="0">
                <a:solidFill>
                  <a:srgbClr val="C00000"/>
                </a:solidFill>
                <a:latin typeface="+mj-lt"/>
              </a:endParaRPr>
            </a:p>
          </p:txBody>
        </p:sp>
      </p:grpSp>
      <p:grpSp>
        <p:nvGrpSpPr>
          <p:cNvPr id="6" name="群組 24"/>
          <p:cNvGrpSpPr/>
          <p:nvPr/>
        </p:nvGrpSpPr>
        <p:grpSpPr>
          <a:xfrm>
            <a:off x="6397045" y="2817282"/>
            <a:ext cx="723498" cy="694428"/>
            <a:chOff x="2549272" y="5500708"/>
            <a:chExt cx="723498" cy="6944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6" name="Shape 1922" descr="D:\工作進行中\20170911直播母版16比9\放大鏡.png"/>
            <p:cNvPicPr preferRelativeResize="0"/>
            <p:nvPr/>
          </p:nvPicPr>
          <p:blipFill rotWithShape="1">
            <a:blip r:embed="rId10">
              <a:alphaModFix/>
            </a:blip>
            <a:srcRect l="3333" t="6186" r="5009" b="7429"/>
            <a:stretch/>
          </p:blipFill>
          <p:spPr>
            <a:xfrm>
              <a:off x="2549272" y="5500708"/>
              <a:ext cx="705682" cy="69442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" name="橢圓 26"/>
            <p:cNvSpPr/>
            <p:nvPr/>
          </p:nvSpPr>
          <p:spPr>
            <a:xfrm>
              <a:off x="2609848" y="5531525"/>
              <a:ext cx="627708" cy="6277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8" name="矩形 27"/>
            <p:cNvSpPr/>
            <p:nvPr/>
          </p:nvSpPr>
          <p:spPr>
            <a:xfrm>
              <a:off x="2626439" y="5693434"/>
              <a:ext cx="6463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68</a:t>
              </a:r>
              <a:r>
                <a:rPr lang="en-US" altLang="zh-TW" sz="1800" b="1" dirty="0" smtClean="0">
                  <a:solidFill>
                    <a:srgbClr val="C00000"/>
                  </a:solidFill>
                  <a:latin typeface="+mj-lt"/>
                  <a:ea typeface="微軟正黑體" pitchFamily="34" charset="-120"/>
                </a:rPr>
                <a:t>%</a:t>
              </a:r>
              <a:endParaRPr lang="zh-TW" altLang="en-US" sz="1800" b="1" dirty="0">
                <a:solidFill>
                  <a:srgbClr val="C00000"/>
                </a:solidFill>
                <a:latin typeface="+mj-lt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1281404" y="1728044"/>
            <a:ext cx="7232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虛擬機</a:t>
            </a:r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1162654" y="2702563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虛擬機工作站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1162654" y="3012253"/>
            <a:ext cx="10102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KVM/ VFIO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1162654" y="3405256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外接顯示卡</a:t>
            </a:r>
            <a:endParaRPr lang="zh-TW" altLang="en-US" sz="12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143220" y="2822253"/>
            <a:ext cx="9428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smtClean="0">
                <a:solidFill>
                  <a:schemeClr val="bg1"/>
                </a:solidFill>
              </a:rPr>
              <a:t>GPU </a:t>
            </a:r>
          </a:p>
          <a:p>
            <a:r>
              <a:rPr lang="en-US" sz="1000" dirty="0" smtClean="0">
                <a:solidFill>
                  <a:schemeClr val="bg1"/>
                </a:solidFill>
              </a:rPr>
              <a:t>Pass-through</a:t>
            </a:r>
            <a:endParaRPr lang="zh-TW" altLang="en-US" sz="10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8" name="Shape 2435"/>
          <p:cNvSpPr/>
          <p:nvPr/>
        </p:nvSpPr>
        <p:spPr>
          <a:xfrm>
            <a:off x="3214678" y="1201232"/>
            <a:ext cx="4949272" cy="584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lvl="0" indent="-69850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 b="1" dirty="0">
                <a:solidFill>
                  <a:srgbClr val="262626"/>
                </a:solidFill>
                <a:latin typeface="+mn-lt"/>
                <a:ea typeface="Verdana"/>
                <a:cs typeface="Verdana"/>
                <a:sym typeface="Verdana"/>
              </a:rPr>
              <a:t>Discrete GPU accelerates image processing and computer graphics, offloading CPU utilization</a:t>
            </a:r>
          </a:p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14285"/>
              <a:buFont typeface="Arial"/>
              <a:buNone/>
            </a:pPr>
            <a:endParaRPr b="1" dirty="0">
              <a:solidFill>
                <a:srgbClr val="262626"/>
              </a:solidFill>
              <a:latin typeface="+mn-lt"/>
            </a:endParaRPr>
          </a:p>
        </p:txBody>
      </p:sp>
      <p:sp>
        <p:nvSpPr>
          <p:cNvPr id="39" name="Shape 2446"/>
          <p:cNvSpPr/>
          <p:nvPr/>
        </p:nvSpPr>
        <p:spPr>
          <a:xfrm>
            <a:off x="214282" y="1147290"/>
            <a:ext cx="2714644" cy="584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Arial"/>
              <a:buNone/>
            </a:pPr>
            <a:r>
              <a:rPr lang="en-US" sz="1600" b="1" dirty="0" smtClean="0">
                <a:solidFill>
                  <a:srgbClr val="262626"/>
                </a:solidFill>
                <a:latin typeface="+mn-lt"/>
              </a:rPr>
              <a:t>Support</a:t>
            </a:r>
            <a:r>
              <a:rPr lang="en-US" sz="1600" b="1" i="0" u="none" strike="noStrike" cap="none" dirty="0" smtClean="0">
                <a:solidFill>
                  <a:srgbClr val="262626"/>
                </a:solidFill>
                <a:latin typeface="+mn-lt"/>
                <a:ea typeface="Arial"/>
                <a:cs typeface="Arial"/>
                <a:sym typeface="Arial"/>
              </a:rPr>
              <a:t> OpenGL, DirectX</a:t>
            </a:r>
            <a:endParaRPr lang="en-US" sz="1600" b="1" i="0" u="none" strike="noStrike" cap="none" dirty="0">
              <a:solidFill>
                <a:srgbClr val="262626"/>
              </a:solidFill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0" name="Shape 2447"/>
          <p:cNvSpPr/>
          <p:nvPr/>
        </p:nvSpPr>
        <p:spPr>
          <a:xfrm>
            <a:off x="369939" y="4286262"/>
            <a:ext cx="2473800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700" dirty="0">
                <a:solidFill>
                  <a:schemeClr val="dk1"/>
                </a:solidFill>
                <a:latin typeface="+mn-lt"/>
              </a:rPr>
              <a:t>Tested in QNAP Labs. Figures may vary by environment.</a:t>
            </a: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/>
            </a:r>
            <a:b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</a:b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NAS：TS-1277 </a:t>
            </a:r>
            <a:r>
              <a:rPr lang="en-US" sz="700" b="0" i="0" u="none" strike="noStrike" cap="none" dirty="0" err="1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Ryzen</a:t>
            </a: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1700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QTS 4.3.4, Seagate ST4000VN0001</a:t>
            </a:r>
          </a:p>
          <a:p>
            <a:pPr marL="0" marR="0" lvl="0" indent="-38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sz="700" b="0" i="0" u="none" strike="noStrike" cap="none" dirty="0" err="1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nVIDIA</a:t>
            </a: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</a:t>
            </a:r>
            <a:r>
              <a:rPr lang="en-US" sz="700" b="0" i="0" u="none" strike="noStrike" cap="none" dirty="0" err="1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GeForce</a:t>
            </a:r>
            <a:r>
              <a:rPr lang="en-US" sz="700" b="0" i="0" u="none" strike="noStrike" cap="none" dirty="0">
                <a:solidFill>
                  <a:schemeClr val="dk1"/>
                </a:solidFill>
                <a:latin typeface="+mn-lt"/>
                <a:ea typeface="Arial"/>
                <a:cs typeface="Arial"/>
                <a:sym typeface="Arial"/>
              </a:rPr>
              <a:t> GTX 1060 6GB</a:t>
            </a:r>
          </a:p>
        </p:txBody>
      </p:sp>
      <p:pic>
        <p:nvPicPr>
          <p:cNvPr id="41" name="Shape 245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14282" y="1516781"/>
            <a:ext cx="2290404" cy="21979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1" name="Shape 2271"/>
          <p:cNvSpPr/>
          <p:nvPr/>
        </p:nvSpPr>
        <p:spPr>
          <a:xfrm>
            <a:off x="0" y="1571618"/>
            <a:ext cx="9144000" cy="3071700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Shape 2272"/>
          <p:cNvSpPr/>
          <p:nvPr/>
        </p:nvSpPr>
        <p:spPr>
          <a:xfrm rot="10800000">
            <a:off x="6286638" y="1357270"/>
            <a:ext cx="1928700" cy="5001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Shape 2273"/>
          <p:cNvSpPr/>
          <p:nvPr/>
        </p:nvSpPr>
        <p:spPr>
          <a:xfrm rot="10800000">
            <a:off x="6215002" y="1357270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Shape 2274"/>
          <p:cNvSpPr/>
          <p:nvPr/>
        </p:nvSpPr>
        <p:spPr>
          <a:xfrm rot="10800000">
            <a:off x="8072400" y="1357270"/>
            <a:ext cx="1071600" cy="500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Shape 2276"/>
          <p:cNvSpPr txBox="1"/>
          <p:nvPr/>
        </p:nvSpPr>
        <p:spPr>
          <a:xfrm>
            <a:off x="6500826" y="1428742"/>
            <a:ext cx="2643174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127000">
              <a:buClr>
                <a:schemeClr val="lt1"/>
              </a:buClr>
              <a:buSzPct val="100000"/>
            </a:pPr>
            <a:r>
              <a:rPr lang="en-US" sz="1800" b="1" dirty="0" smtClean="0">
                <a:solidFill>
                  <a:schemeClr val="lt1"/>
                </a:solidFill>
              </a:rPr>
              <a:t>Local HDMI output</a:t>
            </a:r>
            <a:endParaRPr lang="en-US" sz="1800" b="1" dirty="0">
              <a:solidFill>
                <a:schemeClr val="lt1"/>
              </a:solidFill>
            </a:endParaRPr>
          </a:p>
        </p:txBody>
      </p:sp>
      <p:sp>
        <p:nvSpPr>
          <p:cNvPr id="2277" name="Shape 2277"/>
          <p:cNvSpPr/>
          <p:nvPr/>
        </p:nvSpPr>
        <p:spPr>
          <a:xfrm>
            <a:off x="1000100" y="1357304"/>
            <a:ext cx="1857300" cy="500100"/>
          </a:xfrm>
          <a:prstGeom prst="homePlate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8" name="Shape 2278"/>
          <p:cNvSpPr/>
          <p:nvPr/>
        </p:nvSpPr>
        <p:spPr>
          <a:xfrm>
            <a:off x="2428860" y="1357304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9" name="Shape 2279"/>
          <p:cNvSpPr/>
          <p:nvPr/>
        </p:nvSpPr>
        <p:spPr>
          <a:xfrm>
            <a:off x="0" y="1357304"/>
            <a:ext cx="1071600" cy="5001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0" name="Shape 2280"/>
          <p:cNvSpPr txBox="1"/>
          <p:nvPr/>
        </p:nvSpPr>
        <p:spPr>
          <a:xfrm>
            <a:off x="571472" y="1428742"/>
            <a:ext cx="2080690" cy="400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127000">
              <a:buClr>
                <a:schemeClr val="lt1"/>
              </a:buClr>
              <a:buSzPct val="100000"/>
            </a:pPr>
            <a:r>
              <a:rPr lang="en-US" sz="1800" b="1" dirty="0" smtClean="0">
                <a:solidFill>
                  <a:schemeClr val="lt1"/>
                </a:solidFill>
              </a:rPr>
              <a:t>Remote access</a:t>
            </a:r>
            <a:endParaRPr lang="en-US" sz="1800" b="1" dirty="0">
              <a:solidFill>
                <a:schemeClr val="lt1"/>
              </a:solidFill>
            </a:endParaRPr>
          </a:p>
        </p:txBody>
      </p:sp>
      <p:sp>
        <p:nvSpPr>
          <p:cNvPr id="2281" name="Shape 2281"/>
          <p:cNvSpPr/>
          <p:nvPr/>
        </p:nvSpPr>
        <p:spPr>
          <a:xfrm>
            <a:off x="2786050" y="1357304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Shape 2282"/>
          <p:cNvSpPr/>
          <p:nvPr/>
        </p:nvSpPr>
        <p:spPr>
          <a:xfrm rot="10800000">
            <a:off x="5857812" y="1357270"/>
            <a:ext cx="428700" cy="500100"/>
          </a:xfrm>
          <a:prstGeom prst="chevron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3" name="Shape 2283"/>
          <p:cNvSpPr/>
          <p:nvPr/>
        </p:nvSpPr>
        <p:spPr>
          <a:xfrm>
            <a:off x="4370477" y="2141907"/>
            <a:ext cx="2145600" cy="2145600"/>
          </a:xfrm>
          <a:prstGeom prst="ellipse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Shape 2284"/>
          <p:cNvSpPr/>
          <p:nvPr/>
        </p:nvSpPr>
        <p:spPr>
          <a:xfrm>
            <a:off x="2642285" y="2154203"/>
            <a:ext cx="2145600" cy="2145600"/>
          </a:xfrm>
          <a:prstGeom prst="ellipse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Shape 2285"/>
          <p:cNvGrpSpPr/>
          <p:nvPr/>
        </p:nvGrpSpPr>
        <p:grpSpPr>
          <a:xfrm>
            <a:off x="3059832" y="3298573"/>
            <a:ext cx="1272837" cy="568884"/>
            <a:chOff x="3082706" y="3298573"/>
            <a:chExt cx="1272837" cy="568884"/>
          </a:xfrm>
        </p:grpSpPr>
        <p:pic>
          <p:nvPicPr>
            <p:cNvPr id="2286" name="Shape 228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82706" y="3302084"/>
              <a:ext cx="261069" cy="2636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7" name="Shape 228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408305" y="3324240"/>
              <a:ext cx="252222" cy="24661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8" name="Shape 2288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3725271" y="3298573"/>
              <a:ext cx="282885" cy="2856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89" name="Shape 2289" descr="http://www.mirrorlink.com/sites/default/files/pictures/realvnc-logo-rgb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3134416" y="3616265"/>
              <a:ext cx="217478" cy="2000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0" name="Shape 2290" descr="http://upload.wikimedia.org/wikipedia/commons/7/78/UltraVNC_Icon_green.png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50083" y="3622787"/>
              <a:ext cx="230943" cy="2302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1" name="Shape 229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3766088" y="3615973"/>
              <a:ext cx="232344" cy="2346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92" name="Shape 2292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085818" y="3595095"/>
              <a:ext cx="269725" cy="27236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93" name="Shape 229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064844" y="3254888"/>
            <a:ext cx="787332" cy="721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6" name="Shape 2296" descr="C:\Users\user\Desktop\20170928_Virtualization Station 直播\p13-1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07504" y="2283718"/>
            <a:ext cx="2815162" cy="1797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7" name="Shape 2297" descr="C:\Users\user\Desktop\20170928_Virtualization Station 直播\p13-2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00192" y="2499742"/>
            <a:ext cx="2541214" cy="13997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63500" lvl="0" defTabSz="457200">
              <a:defRPr/>
            </a:pPr>
            <a:r>
              <a:rPr lang="en-US" dirty="0" smtClean="0">
                <a:ea typeface="Arial"/>
                <a:cs typeface="Arial"/>
                <a:sym typeface="Arial"/>
              </a:rPr>
              <a:t>Web browsers &amp; HDMI output</a:t>
            </a:r>
            <a:endParaRPr lang="en-US" dirty="0">
              <a:ea typeface="Arial"/>
              <a:cs typeface="Arial"/>
              <a:sym typeface="Arial"/>
            </a:endParaRPr>
          </a:p>
        </p:txBody>
      </p:sp>
      <p:sp>
        <p:nvSpPr>
          <p:cNvPr id="29" name="Shape 2478"/>
          <p:cNvSpPr/>
          <p:nvPr/>
        </p:nvSpPr>
        <p:spPr>
          <a:xfrm>
            <a:off x="2675613" y="2532150"/>
            <a:ext cx="1896387" cy="798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lvl="0" indent="-69850" algn="ctr" rtl="0">
              <a:lnSpc>
                <a:spcPct val="115000"/>
              </a:lnSpc>
              <a:spcBef>
                <a:spcPts val="0"/>
              </a:spcBef>
              <a:buClr>
                <a:schemeClr val="dk1"/>
              </a:buClr>
              <a:buSzPct val="78571"/>
              <a:buFont typeface="Arial"/>
              <a:buNone/>
            </a:pPr>
            <a:r>
              <a:rPr lang="en-US" sz="1200" b="1" dirty="0">
                <a:solidFill>
                  <a:schemeClr val="dk1"/>
                </a:solidFill>
                <a:latin typeface="+mn-lt"/>
                <a:ea typeface="Verdana"/>
                <a:cs typeface="Verdana"/>
                <a:sym typeface="Verdana"/>
              </a:rPr>
              <a:t>Web browsers or remote connection utilities</a:t>
            </a:r>
          </a:p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200" b="1" dirty="0">
              <a:latin typeface="+mn-lt"/>
            </a:endParaRPr>
          </a:p>
        </p:txBody>
      </p:sp>
      <p:sp>
        <p:nvSpPr>
          <p:cNvPr id="30" name="Shape 2479"/>
          <p:cNvSpPr/>
          <p:nvPr/>
        </p:nvSpPr>
        <p:spPr>
          <a:xfrm>
            <a:off x="4685576" y="2499751"/>
            <a:ext cx="1529498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-101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rPr lang="en-US" sz="1200" b="1" dirty="0">
                <a:latin typeface="+mn-lt"/>
              </a:rPr>
              <a:t>Plugging in keyboard, mouse and monitor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版面配置區 9" descr="影音小幫手.png"/>
          <p:cNvPicPr>
            <a:picLocks noChangeAspect="1"/>
          </p:cNvPicPr>
          <p:nvPr/>
        </p:nvPicPr>
        <p:blipFill>
          <a:blip r:embed="rId3"/>
          <a:srcRect l="44370" t="11658" r="11289" b="3072"/>
          <a:stretch>
            <a:fillRect/>
          </a:stretch>
        </p:blipFill>
        <p:spPr>
          <a:xfrm>
            <a:off x="2357422" y="-71456"/>
            <a:ext cx="6786610" cy="535785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" name="Shape 1463"/>
          <p:cNvSpPr/>
          <p:nvPr/>
        </p:nvSpPr>
        <p:spPr>
          <a:xfrm>
            <a:off x="2357422" y="1500175"/>
            <a:ext cx="6786578" cy="1928700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Shape 209"/>
          <p:cNvSpPr/>
          <p:nvPr/>
        </p:nvSpPr>
        <p:spPr>
          <a:xfrm>
            <a:off x="2357422" y="3429006"/>
            <a:ext cx="6786578" cy="285752"/>
          </a:xfrm>
          <a:prstGeom prst="rect">
            <a:avLst/>
          </a:prstGeom>
          <a:gradFill>
            <a:gsLst>
              <a:gs pos="0">
                <a:srgbClr val="0F243E">
                  <a:alpha val="30000"/>
                </a:srgbClr>
              </a:gs>
              <a:gs pos="50000">
                <a:srgbClr val="1F497D">
                  <a:alpha val="0"/>
                </a:srgbClr>
              </a:gs>
              <a:gs pos="100000">
                <a:srgbClr val="E0E8F4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1" name="Shape 1831"/>
          <p:cNvSpPr txBox="1">
            <a:spLocks noGrp="1"/>
          </p:cNvSpPr>
          <p:nvPr>
            <p:ph type="ctrTitle"/>
          </p:nvPr>
        </p:nvSpPr>
        <p:spPr>
          <a:xfrm>
            <a:off x="2500298" y="1857370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5400" dirty="0" err="1"/>
              <a:t>QVHelper</a:t>
            </a:r>
            <a:endParaRPr lang="en-US" sz="5400" dirty="0"/>
          </a:p>
          <a:p>
            <a:pPr lvl="0" rtl="0">
              <a:spcBef>
                <a:spcPts val="0"/>
              </a:spcBef>
              <a:buClr>
                <a:schemeClr val="dk1"/>
              </a:buClr>
              <a:buSzPct val="36666"/>
              <a:buFont typeface="Arial"/>
              <a:buNone/>
            </a:pPr>
            <a:r>
              <a:rPr lang="en-US" sz="3000" b="0" dirty="0"/>
              <a:t>Your video playback helper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13" name="Shape 2313"/>
          <p:cNvSpPr/>
          <p:nvPr/>
        </p:nvSpPr>
        <p:spPr>
          <a:xfrm>
            <a:off x="1214414" y="1920578"/>
            <a:ext cx="2959241" cy="500100"/>
          </a:xfrm>
          <a:prstGeom prst="roundRect">
            <a:avLst>
              <a:gd name="adj" fmla="val 10274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4" name="Shape 2314"/>
          <p:cNvSpPr/>
          <p:nvPr/>
        </p:nvSpPr>
        <p:spPr>
          <a:xfrm>
            <a:off x="4640356" y="1920578"/>
            <a:ext cx="2428800" cy="500100"/>
          </a:xfrm>
          <a:prstGeom prst="roundRect">
            <a:avLst>
              <a:gd name="adj" fmla="val 10274"/>
            </a:avLst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endParaRPr sz="1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7" name="Shape 23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62144" y="2854108"/>
            <a:ext cx="2049675" cy="1281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8" name="Shape 2318" descr="螢幕快照 2017-10-16 上午7.08.07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8226" y="2676812"/>
            <a:ext cx="2225398" cy="13979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Shape 2319"/>
          <p:cNvGrpSpPr/>
          <p:nvPr/>
        </p:nvGrpSpPr>
        <p:grpSpPr>
          <a:xfrm>
            <a:off x="3857620" y="1634826"/>
            <a:ext cx="384988" cy="495900"/>
            <a:chOff x="899917" y="1214428"/>
            <a:chExt cx="384988" cy="495900"/>
          </a:xfrm>
        </p:grpSpPr>
        <p:sp>
          <p:nvSpPr>
            <p:cNvPr id="2320" name="Shape 2320"/>
            <p:cNvSpPr/>
            <p:nvPr/>
          </p:nvSpPr>
          <p:spPr>
            <a:xfrm>
              <a:off x="919505" y="1276709"/>
              <a:ext cx="365400" cy="365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1" name="Shape 2321"/>
            <p:cNvSpPr txBox="1"/>
            <p:nvPr/>
          </p:nvSpPr>
          <p:spPr>
            <a:xfrm>
              <a:off x="899917" y="1214428"/>
              <a:ext cx="3618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42900" marR="0" lvl="0" indent="-368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</a:p>
          </p:txBody>
        </p:sp>
      </p:grpSp>
      <p:grpSp>
        <p:nvGrpSpPr>
          <p:cNvPr id="4" name="Shape 2322"/>
          <p:cNvGrpSpPr/>
          <p:nvPr/>
        </p:nvGrpSpPr>
        <p:grpSpPr>
          <a:xfrm>
            <a:off x="6775683" y="1634826"/>
            <a:ext cx="365400" cy="495900"/>
            <a:chOff x="919505" y="1214428"/>
            <a:chExt cx="365400" cy="495900"/>
          </a:xfrm>
        </p:grpSpPr>
        <p:sp>
          <p:nvSpPr>
            <p:cNvPr id="2323" name="Shape 2323"/>
            <p:cNvSpPr/>
            <p:nvPr/>
          </p:nvSpPr>
          <p:spPr>
            <a:xfrm>
              <a:off x="919505" y="1276709"/>
              <a:ext cx="365400" cy="36540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4" name="Shape 2324"/>
            <p:cNvSpPr txBox="1"/>
            <p:nvPr/>
          </p:nvSpPr>
          <p:spPr>
            <a:xfrm>
              <a:off x="930400" y="1214428"/>
              <a:ext cx="320700" cy="4959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342900" marR="0" lvl="0" indent="-368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ct val="100000"/>
                <a:buFont typeface="Arial"/>
                <a:buNone/>
              </a:pPr>
              <a:r>
                <a:rPr lang="en-US" sz="2400" b="1" i="0" u="none" strike="noStrike" cap="none" dirty="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!</a:t>
              </a:r>
            </a:p>
          </p:txBody>
        </p:sp>
      </p:grpSp>
      <p:pic>
        <p:nvPicPr>
          <p:cNvPr id="2325" name="Shape 2325"/>
          <p:cNvPicPr preferRelativeResize="0"/>
          <p:nvPr/>
        </p:nvPicPr>
        <p:blipFill rotWithShape="1">
          <a:blip r:embed="rId5">
            <a:alphaModFix amt="46000"/>
          </a:blip>
          <a:srcRect/>
          <a:stretch/>
        </p:blipFill>
        <p:spPr>
          <a:xfrm>
            <a:off x="4748226" y="2706396"/>
            <a:ext cx="2177141" cy="12332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solidFill>
                  <a:srgbClr val="000000"/>
                </a:solidFill>
              </a:rPr>
              <a:t>In the past, playing videos on NAS is like...</a:t>
            </a:r>
            <a:endParaRPr kumimoji="1" lang="zh-TW" altLang="en-US" dirty="0"/>
          </a:p>
        </p:txBody>
      </p:sp>
      <p:sp>
        <p:nvSpPr>
          <p:cNvPr id="18" name="Shape 2012"/>
          <p:cNvSpPr txBox="1"/>
          <p:nvPr/>
        </p:nvSpPr>
        <p:spPr>
          <a:xfrm>
            <a:off x="1214414" y="1928808"/>
            <a:ext cx="3000396" cy="50006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11111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</a:rPr>
              <a:t>Impacts </a:t>
            </a:r>
            <a:r>
              <a:rPr lang="en-US" sz="1800" b="1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NAS </a:t>
            </a:r>
            <a:r>
              <a:rPr lang="en-US" sz="1800" b="1" dirty="0">
                <a:solidFill>
                  <a:srgbClr val="FFFFFF"/>
                </a:solidFill>
              </a:rPr>
              <a:t>operations</a:t>
            </a:r>
          </a:p>
        </p:txBody>
      </p:sp>
      <p:sp>
        <p:nvSpPr>
          <p:cNvPr id="19" name="Shape 2013"/>
          <p:cNvSpPr txBox="1"/>
          <p:nvPr/>
        </p:nvSpPr>
        <p:spPr>
          <a:xfrm>
            <a:off x="4590130" y="1928808"/>
            <a:ext cx="24822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3429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22222"/>
              <a:buFont typeface="Arial"/>
              <a:buNone/>
            </a:pPr>
            <a:r>
              <a:rPr lang="en-US" sz="1800" b="1" dirty="0">
                <a:solidFill>
                  <a:srgbClr val="FFFFFF"/>
                </a:solidFill>
              </a:rPr>
              <a:t>Gets lag very often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36" name="Shape 1836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785818"/>
          </a:xfrm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dirty="0"/>
              <a:t>In the past, playing videos on NAS is like...</a:t>
            </a:r>
          </a:p>
        </p:txBody>
      </p:sp>
      <p:sp>
        <p:nvSpPr>
          <p:cNvPr id="15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" name="Shape 1630" descr="話框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86116" y="1928808"/>
            <a:ext cx="2357454" cy="158648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1485"/>
          <p:cNvSpPr/>
          <p:nvPr/>
        </p:nvSpPr>
        <p:spPr>
          <a:xfrm>
            <a:off x="3786182" y="2214560"/>
            <a:ext cx="2214578" cy="10197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OH NO</a:t>
            </a:r>
            <a:r>
              <a:rPr lang="zh-TW" sz="1800" b="1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!</a:t>
            </a:r>
            <a:endParaRPr lang="en-US" altLang="zh-TW" sz="1800" b="1" dirty="0" smtClean="0">
              <a:solidFill>
                <a:srgbClr val="FF0000"/>
              </a:solidFill>
              <a:latin typeface="+mn-lt"/>
              <a:ea typeface="微軟正黑體" pitchFamily="34" charset="-120"/>
            </a:endParaRPr>
          </a:p>
          <a:p>
            <a:pPr lvl="0"/>
            <a:r>
              <a:rPr lang="en-US" altLang="zh-TW" sz="1800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I can’t watch </a:t>
            </a:r>
          </a:p>
          <a:p>
            <a:pPr lvl="0"/>
            <a:r>
              <a:rPr lang="en-US" altLang="zh-TW" sz="1800" dirty="0" smtClean="0">
                <a:solidFill>
                  <a:srgbClr val="FF0000"/>
                </a:solidFill>
                <a:latin typeface="+mn-lt"/>
                <a:ea typeface="微軟正黑體" pitchFamily="34" charset="-120"/>
              </a:rPr>
              <a:t>this video!</a:t>
            </a:r>
          </a:p>
        </p:txBody>
      </p:sp>
      <p:pic>
        <p:nvPicPr>
          <p:cNvPr id="19" name="Shape 1484" descr="C:\Users\Han Tsai\Desktop\Cinema28直播發表會投影片\question.png"/>
          <p:cNvPicPr preferRelativeResize="0"/>
          <p:nvPr/>
        </p:nvPicPr>
        <p:blipFill rotWithShape="1">
          <a:blip r:embed="rId4">
            <a:alphaModFix/>
          </a:blip>
          <a:srcRect b="29116"/>
          <a:stretch/>
        </p:blipFill>
        <p:spPr>
          <a:xfrm>
            <a:off x="5786446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6936" y="21431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" name="群組 20"/>
          <p:cNvGrpSpPr/>
          <p:nvPr/>
        </p:nvGrpSpPr>
        <p:grpSpPr>
          <a:xfrm>
            <a:off x="1550491" y="2426068"/>
            <a:ext cx="857256" cy="645751"/>
            <a:chOff x="1643042" y="2506281"/>
            <a:chExt cx="1285884" cy="730290"/>
          </a:xfrm>
        </p:grpSpPr>
        <p:cxnSp>
          <p:nvCxnSpPr>
            <p:cNvPr id="22" name="直線接點 21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接點 22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接點 25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圖片 26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1863" y="3143254"/>
            <a:ext cx="2021398" cy="1549876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857225" y="1142990"/>
            <a:ext cx="5286412" cy="109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buClr>
                <a:schemeClr val="dk1"/>
              </a:buClr>
              <a:buSzPct val="61111"/>
            </a:pPr>
            <a:r>
              <a:rPr lang="en-US" sz="1800" b="1" dirty="0" smtClean="0">
                <a:solidFill>
                  <a:srgbClr val="FFFFFF"/>
                </a:solidFill>
              </a:rPr>
              <a:t>Certain formats are not supported. Many videos cannot be played.</a:t>
            </a:r>
          </a:p>
          <a:p>
            <a:pPr lvl="0" indent="-152400" algn="ctr">
              <a:buClr>
                <a:srgbClr val="FFFFFF"/>
              </a:buClr>
              <a:buSzPct val="100000"/>
            </a:pPr>
            <a:endParaRPr lang="en-US" sz="2400" b="1" dirty="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rgbClr val="E5463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1486"/>
          <p:cNvSpPr/>
          <p:nvPr/>
        </p:nvSpPr>
        <p:spPr>
          <a:xfrm>
            <a:off x="-71470" y="-428646"/>
            <a:ext cx="9215470" cy="200028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</a:schemeClr>
              </a:gs>
              <a:gs pos="45000">
                <a:schemeClr val="bg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857" name="Shape 1857"/>
          <p:cNvSpPr txBox="1"/>
          <p:nvPr/>
        </p:nvSpPr>
        <p:spPr>
          <a:xfrm>
            <a:off x="164800" y="1034950"/>
            <a:ext cx="8851800" cy="1070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457200" lvl="0" indent="-203200" rtl="0">
              <a:spcBef>
                <a:spcPts val="0"/>
              </a:spcBef>
              <a:buClr>
                <a:srgbClr val="262626"/>
              </a:buClr>
              <a:buSzPct val="100000"/>
              <a:buChar char="•"/>
            </a:pPr>
            <a:endParaRPr lang="en-US" sz="1600" dirty="0">
              <a:solidFill>
                <a:srgbClr val="333333"/>
              </a:solidFill>
              <a:highlight>
                <a:srgbClr val="F5F5F5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58" name="Shape 1858"/>
          <p:cNvSpPr txBox="1"/>
          <p:nvPr/>
        </p:nvSpPr>
        <p:spPr>
          <a:xfrm>
            <a:off x="5892350" y="3042475"/>
            <a:ext cx="3306000" cy="1246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lang="en-US" sz="1200" b="1" dirty="0">
              <a:solidFill>
                <a:srgbClr val="262626"/>
              </a:solidFill>
            </a:endParaRPr>
          </a:p>
        </p:txBody>
      </p:sp>
      <p:sp>
        <p:nvSpPr>
          <p:cNvPr id="1859" name="Shape 1859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9298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dirty="0" err="1"/>
              <a:t>QVHelper</a:t>
            </a:r>
            <a:endParaRPr lang="en-US" dirty="0"/>
          </a:p>
        </p:txBody>
      </p:sp>
      <p:sp>
        <p:nvSpPr>
          <p:cNvPr id="12" name="Shape 962"/>
          <p:cNvSpPr/>
          <p:nvPr/>
        </p:nvSpPr>
        <p:spPr>
          <a:xfrm>
            <a:off x="1549314" y="2285998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962"/>
          <p:cNvSpPr/>
          <p:nvPr/>
        </p:nvSpPr>
        <p:spPr>
          <a:xfrm>
            <a:off x="1428728" y="2428874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圖片 13" descr="螢幕+手機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364" y="2357436"/>
            <a:ext cx="3866774" cy="2951194"/>
          </a:xfrm>
          <a:prstGeom prst="rect">
            <a:avLst/>
          </a:prstGeom>
        </p:spPr>
      </p:pic>
      <p:grpSp>
        <p:nvGrpSpPr>
          <p:cNvPr id="15" name="Shape 263"/>
          <p:cNvGrpSpPr/>
          <p:nvPr/>
        </p:nvGrpSpPr>
        <p:grpSpPr>
          <a:xfrm>
            <a:off x="3357554" y="2357436"/>
            <a:ext cx="2571768" cy="451045"/>
            <a:chOff x="-6049202" y="6727746"/>
            <a:chExt cx="4857542" cy="929801"/>
          </a:xfrm>
          <a:solidFill>
            <a:srgbClr val="005A9E"/>
          </a:solidFill>
        </p:grpSpPr>
        <p:sp>
          <p:nvSpPr>
            <p:cNvPr id="16" name="Shape 264"/>
            <p:cNvSpPr/>
            <p:nvPr/>
          </p:nvSpPr>
          <p:spPr>
            <a:xfrm>
              <a:off x="-6049202" y="6727746"/>
              <a:ext cx="4790576" cy="792088"/>
            </a:xfrm>
            <a:prstGeom prst="chevron">
              <a:avLst>
                <a:gd name="adj" fmla="val 33915"/>
              </a:avLst>
            </a:prstGeom>
            <a:solidFill>
              <a:srgbClr val="0097CC"/>
            </a:solidFill>
            <a:ln/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265"/>
            <p:cNvSpPr/>
            <p:nvPr/>
          </p:nvSpPr>
          <p:spPr>
            <a:xfrm>
              <a:off x="-2413298" y="7255210"/>
              <a:ext cx="1221638" cy="402337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120000" y="0"/>
                  </a:moveTo>
                  <a:lnTo>
                    <a:pt x="92694" y="120000"/>
                  </a:lnTo>
                  <a:lnTo>
                    <a:pt x="0" y="115636"/>
                  </a:lnTo>
                </a:path>
              </a:pathLst>
            </a:custGeom>
            <a:noFill/>
            <a:ln w="25400" cap="flat" cmpd="sng">
              <a:solidFill>
                <a:srgbClr val="5DD5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" name="圖片 17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356" y="2661339"/>
            <a:ext cx="970074" cy="720636"/>
          </a:xfrm>
          <a:prstGeom prst="rect">
            <a:avLst/>
          </a:prstGeom>
        </p:spPr>
      </p:pic>
      <p:pic>
        <p:nvPicPr>
          <p:cNvPr id="19" name="Shape 1502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2285986" y="2428874"/>
            <a:ext cx="771995" cy="77199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Shape 1506"/>
          <p:cNvSpPr txBox="1"/>
          <p:nvPr/>
        </p:nvSpPr>
        <p:spPr>
          <a:xfrm>
            <a:off x="4143372" y="2357436"/>
            <a:ext cx="134910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zh-TW" b="1" dirty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VLC </a:t>
            </a:r>
            <a:r>
              <a:rPr lang="en-US" altLang="zh-TW" b="1" dirty="0" smtClean="0">
                <a:solidFill>
                  <a:schemeClr val="bg1"/>
                </a:solidFill>
                <a:latin typeface="+mn-lt"/>
                <a:ea typeface="Microsoft JhengHei"/>
                <a:cs typeface="Microsoft JhengHei"/>
                <a:sym typeface="Microsoft JhengHei"/>
              </a:rPr>
              <a:t> Player</a:t>
            </a:r>
            <a:endParaRPr lang="zh-TW" b="1" dirty="0">
              <a:solidFill>
                <a:schemeClr val="bg1"/>
              </a:solidFill>
              <a:latin typeface="+mn-lt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2" name="Shape 882"/>
          <p:cNvSpPr/>
          <p:nvPr/>
        </p:nvSpPr>
        <p:spPr>
          <a:xfrm flipH="1">
            <a:off x="4941727" y="1785932"/>
            <a:ext cx="273183" cy="212852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Shape 962"/>
          <p:cNvSpPr/>
          <p:nvPr/>
        </p:nvSpPr>
        <p:spPr>
          <a:xfrm>
            <a:off x="5121214" y="2857502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962"/>
          <p:cNvSpPr/>
          <p:nvPr/>
        </p:nvSpPr>
        <p:spPr>
          <a:xfrm>
            <a:off x="5000628" y="300037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圖片 24" descr="資料夾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86248" y="3286130"/>
            <a:ext cx="1031430" cy="766216"/>
          </a:xfrm>
          <a:prstGeom prst="rect">
            <a:avLst/>
          </a:prstGeom>
        </p:spPr>
      </p:pic>
      <p:pic>
        <p:nvPicPr>
          <p:cNvPr id="26" name="圖片 25" descr="NA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472" y="3214692"/>
            <a:ext cx="1465902" cy="1123958"/>
          </a:xfrm>
          <a:prstGeom prst="rect">
            <a:avLst/>
          </a:prstGeom>
        </p:spPr>
      </p:pic>
      <p:sp>
        <p:nvSpPr>
          <p:cNvPr id="27" name="向右箭號 26"/>
          <p:cNvSpPr/>
          <p:nvPr/>
        </p:nvSpPr>
        <p:spPr>
          <a:xfrm>
            <a:off x="2143108" y="3643320"/>
            <a:ext cx="1071570" cy="357190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Shape 1504"/>
          <p:cNvSpPr txBox="1"/>
          <p:nvPr/>
        </p:nvSpPr>
        <p:spPr>
          <a:xfrm>
            <a:off x="5214910" y="1571618"/>
            <a:ext cx="3929090" cy="8890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/>
            <a:r>
              <a:rPr 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Required using Video Station 5.1.3 or later versions</a:t>
            </a:r>
          </a:p>
          <a:p>
            <a:pPr lvl="0"/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 Required using Photo Station 5.6.0 or later versions</a:t>
            </a:r>
          </a:p>
          <a:p>
            <a:pPr lvl="0"/>
            <a:r>
              <a:rPr lang="en-US" altLang="zh-TW" sz="1000" b="1" dirty="0" smtClean="0">
                <a:solidFill>
                  <a:schemeClr val="tx2">
                    <a:lumMod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 File Station: QTS 4.3.4</a:t>
            </a:r>
            <a:endParaRPr lang="zh-TW" sz="1000" b="1" dirty="0">
              <a:solidFill>
                <a:schemeClr val="tx2">
                  <a:lumMod val="2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642910" y="928676"/>
            <a:ext cx="7858180" cy="56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228600">
              <a:lnSpc>
                <a:spcPct val="115000"/>
              </a:lnSpc>
              <a:buClr>
                <a:srgbClr val="262626"/>
              </a:buClr>
              <a:buSzPct val="100000"/>
            </a:pPr>
            <a:r>
              <a:rPr lang="en-US" dirty="0" err="1" smtClean="0">
                <a:solidFill>
                  <a:srgbClr val="002060"/>
                </a:solidFill>
              </a:rPr>
              <a:t>QVHelper</a:t>
            </a:r>
            <a:r>
              <a:rPr lang="en-US" dirty="0" smtClean="0">
                <a:solidFill>
                  <a:srgbClr val="002060"/>
                </a:solidFill>
              </a:rPr>
              <a:t> allows you to stream media files from a QNAP NAS to VLC media player on your PC and Mac, providing a greater choice for you to enjoy most audio/video contents.</a:t>
            </a:r>
            <a:endParaRPr lang="en-US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556"/>
          <p:cNvSpPr/>
          <p:nvPr/>
        </p:nvSpPr>
        <p:spPr>
          <a:xfrm>
            <a:off x="2384800" y="-49850"/>
            <a:ext cx="6759300" cy="5293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1557"/>
          <p:cNvSpPr/>
          <p:nvPr/>
        </p:nvSpPr>
        <p:spPr>
          <a:xfrm>
            <a:off x="2384800" y="-54000"/>
            <a:ext cx="6759300" cy="5293200"/>
          </a:xfrm>
          <a:prstGeom prst="rect">
            <a:avLst/>
          </a:prstGeom>
          <a:blipFill rotWithShape="1">
            <a:blip r:embed="rId3">
              <a:alphaModFix amt="64000"/>
            </a:blip>
            <a:stretch>
              <a:fillRect/>
            </a:stretch>
          </a:blip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1558"/>
          <p:cNvSpPr/>
          <p:nvPr/>
        </p:nvSpPr>
        <p:spPr>
          <a:xfrm>
            <a:off x="2384800" y="1643056"/>
            <a:ext cx="6759300" cy="1643074"/>
          </a:xfrm>
          <a:prstGeom prst="rect">
            <a:avLst/>
          </a:prstGeom>
          <a:solidFill>
            <a:schemeClr val="lt1">
              <a:alpha val="8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889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Shape 1561" descr="A_h_1_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75978" y="2500312"/>
            <a:ext cx="3668022" cy="3668020"/>
          </a:xfrm>
          <a:prstGeom prst="rect">
            <a:avLst/>
          </a:prstGeom>
          <a:noFill/>
          <a:ln>
            <a:noFill/>
          </a:ln>
        </p:spPr>
      </p:pic>
      <p:sp>
        <p:nvSpPr>
          <p:cNvPr id="1882" name="Shape 1882"/>
          <p:cNvSpPr txBox="1">
            <a:spLocks noGrp="1"/>
          </p:cNvSpPr>
          <p:nvPr>
            <p:ph type="title"/>
          </p:nvPr>
        </p:nvSpPr>
        <p:spPr>
          <a:xfrm>
            <a:off x="2428860" y="1500180"/>
            <a:ext cx="3643306" cy="12858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-1143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Verdana"/>
              <a:buNone/>
            </a:pPr>
            <a:r>
              <a:rPr lang="en-US" sz="5400" b="1" i="0" u="none" strike="noStrike" cap="none" dirty="0" err="1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Qboost</a:t>
            </a:r>
            <a:endParaRPr lang="en-US" sz="5400" b="1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5" name="Shape 1885"/>
          <p:cNvSpPr txBox="1"/>
          <p:nvPr/>
        </p:nvSpPr>
        <p:spPr>
          <a:xfrm>
            <a:off x="2500298" y="2500312"/>
            <a:ext cx="6286512" cy="523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indent="-177800">
              <a:buClr>
                <a:srgbClr val="002060"/>
              </a:buClr>
              <a:buSzPct val="100000"/>
            </a:pPr>
            <a:r>
              <a:rPr lang="en-US" sz="2400" dirty="0" smtClean="0">
                <a:solidFill>
                  <a:srgbClr val="002060"/>
                </a:solidFill>
              </a:rPr>
              <a:t>Optimize NAS system performance</a:t>
            </a:r>
            <a:endParaRPr lang="en-US" sz="240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101_EN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FFAB40"/>
      </a:accent1>
      <a:accent2>
        <a:srgbClr val="212121"/>
      </a:accent2>
      <a:accent3>
        <a:srgbClr val="78909C"/>
      </a:accent3>
      <a:accent4>
        <a:srgbClr val="8F6024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3475</TotalTime>
  <Words>3348</Words>
  <Application>Microsoft Office PowerPoint</Application>
  <PresentationFormat>如螢幕大小 (16:9)</PresentationFormat>
  <Paragraphs>896</Paragraphs>
  <Slides>109</Slides>
  <Notes>107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109</vt:i4>
      </vt:variant>
    </vt:vector>
  </HeadingPairs>
  <TitlesOfParts>
    <vt:vector size="120" baseType="lpstr">
      <vt:lpstr>Arial</vt:lpstr>
      <vt:lpstr>新細明體</vt:lpstr>
      <vt:lpstr>微軟正黑體</vt:lpstr>
      <vt:lpstr>Verdana</vt:lpstr>
      <vt:lpstr>Calibri</vt:lpstr>
      <vt:lpstr>Noto Sans Symbols</vt:lpstr>
      <vt:lpstr>Wingdings</vt:lpstr>
      <vt:lpstr>Adobe 明體 Std L</vt:lpstr>
      <vt:lpstr>Arial Black</vt:lpstr>
      <vt:lpstr>Nunito</vt:lpstr>
      <vt:lpstr>1101_EN</vt:lpstr>
      <vt:lpstr>投影片 1</vt:lpstr>
      <vt:lpstr>投影片 2</vt:lpstr>
      <vt:lpstr>Basics of data storage Performance and stability are the keys!</vt:lpstr>
      <vt:lpstr>Why doesn't QNAP adopt Btrfs?</vt:lpstr>
      <vt:lpstr>EXT4 v.s. Btrfs</vt:lpstr>
      <vt:lpstr>Ext4 v.s. Btrfs in Models</vt:lpstr>
      <vt:lpstr>A Snapshot space that can be managed</vt:lpstr>
      <vt:lpstr>Storage &amp; Snapshots Evolved for Data Safety </vt:lpstr>
      <vt:lpstr>投影片 9</vt:lpstr>
      <vt:lpstr>Why doesn't QNAP adopt customized Btrfs?</vt:lpstr>
      <vt:lpstr>Why are Snapshots important?</vt:lpstr>
      <vt:lpstr>Completed Snapshot Solution</vt:lpstr>
      <vt:lpstr>NAS with 1GB RAM Now Supports Snapshots</vt:lpstr>
      <vt:lpstr>Snapshot Protection stored out of "Volume"</vt:lpstr>
      <vt:lpstr>Enable Min. Guaranteed Snapshot Space</vt:lpstr>
      <vt:lpstr>Monitor Snapshot Protection at a Glance</vt:lpstr>
      <vt:lpstr>Easily Manage All Snapshots</vt:lpstr>
      <vt:lpstr>Backup Snapshots to Remote Sites</vt:lpstr>
      <vt:lpstr>Improved Snapshot Backup Plan</vt:lpstr>
      <vt:lpstr>Intuitive Snapshot Management at Remote NAS</vt:lpstr>
      <vt:lpstr>投影片 21</vt:lpstr>
      <vt:lpstr>投影片 22</vt:lpstr>
      <vt:lpstr>Hybrid Storage System </vt:lpstr>
      <vt:lpstr>Replace SSD Cache with Qtier 2.0™</vt:lpstr>
      <vt:lpstr>Qtier 2.0 is I/O Aware </vt:lpstr>
      <vt:lpstr>Qtier 2.0 Tiering On Demand </vt:lpstr>
      <vt:lpstr>On-line Upgrade to Qtier Pool</vt:lpstr>
      <vt:lpstr>How to Replace SSD Cache with Qtier</vt:lpstr>
      <vt:lpstr>Unleash the full potential of SSD </vt:lpstr>
      <vt:lpstr>Leading Tiering Technology</vt:lpstr>
      <vt:lpstr>Storage &amp; Snapshot </vt:lpstr>
      <vt:lpstr>RAID Protection Decreases as Capacity Increases</vt:lpstr>
      <vt:lpstr>RAID 50 &amp; 60 Reduce the Risk of RAID Failure</vt:lpstr>
      <vt:lpstr>RAID 50 &amp; 60 Increase "Random Write" Performance </vt:lpstr>
      <vt:lpstr>QNAP Offers Different Types of RAID</vt:lpstr>
      <vt:lpstr>Deploy RAID 50/60 With Qtier</vt:lpstr>
      <vt:lpstr>投影片 37</vt:lpstr>
      <vt:lpstr>投影片 38</vt:lpstr>
      <vt:lpstr>Dual Mode: iSCSI Initiator and Target </vt:lpstr>
      <vt:lpstr>Use iSCSI Initiator to Mount Other Storage </vt:lpstr>
      <vt:lpstr>Block-based vs File-based iSCSI LUN </vt:lpstr>
      <vt:lpstr>Replace JBOD with iSCSI VJBOD </vt:lpstr>
      <vt:lpstr>Combine JBOD with VJBOD for Highest Capacity</vt:lpstr>
      <vt:lpstr>QNAP Hybrid Backup Sync Solid Backup Solutions for Data Security and Recovery</vt:lpstr>
      <vt:lpstr>A Solid Data Protection Solution in one App</vt:lpstr>
      <vt:lpstr>Backup – Hybrid Cloud Perfectly Integrated</vt:lpstr>
      <vt:lpstr>Backup - Essential of Smart Backup</vt:lpstr>
      <vt:lpstr>Multi-version Backup</vt:lpstr>
      <vt:lpstr>Back up over 10 Gigabit Ethernet </vt:lpstr>
      <vt:lpstr>Demo: 10GbE high performance      backup experience</vt:lpstr>
      <vt:lpstr>Cloud Security and Data Reduction</vt:lpstr>
      <vt:lpstr>Sync – Access the data anytime and anywhere </vt:lpstr>
      <vt:lpstr>Cloud Sync-Flexible Settings to Meet Your Needs</vt:lpstr>
      <vt:lpstr>Comprehensive Data Protection Solutions</vt:lpstr>
      <vt:lpstr>Get More information</vt:lpstr>
      <vt:lpstr>File Management Maximize your productivity in finding and archiving files</vt:lpstr>
      <vt:lpstr>You have too many to handle...</vt:lpstr>
      <vt:lpstr>QNAP meets all needs for an office</vt:lpstr>
      <vt:lpstr>How to manage many kinds of cloud spaces and devices?</vt:lpstr>
      <vt:lpstr>File Station: A single app to manage all files</vt:lpstr>
      <vt:lpstr>File Station: A single app to manage all files</vt:lpstr>
      <vt:lpstr>What to do if important files are missing?</vt:lpstr>
      <vt:lpstr>Take Snapshot in File Station</vt:lpstr>
      <vt:lpstr>投影片 64</vt:lpstr>
      <vt:lpstr>How to organize files efficiently?</vt:lpstr>
      <vt:lpstr>Direct access to files on mobile devices via USB</vt:lpstr>
      <vt:lpstr>OCR: Best solution for document digitization</vt:lpstr>
      <vt:lpstr>OCR: Best solution for document digitization</vt:lpstr>
      <vt:lpstr>投影片 69</vt:lpstr>
      <vt:lpstr>Smart file searching and archiving</vt:lpstr>
      <vt:lpstr>QNAP maximizes your productivity</vt:lpstr>
      <vt:lpstr>Standalone GPU Support</vt:lpstr>
      <vt:lpstr>Standalone Graphics Card and QTS</vt:lpstr>
      <vt:lpstr>Assigning GPU Resources as Needed</vt:lpstr>
      <vt:lpstr>TS-x77</vt:lpstr>
      <vt:lpstr>HW distributing process</vt:lpstr>
      <vt:lpstr>HD Station</vt:lpstr>
      <vt:lpstr>HD Station Architecture</vt:lpstr>
      <vt:lpstr>Rich Applications</vt:lpstr>
      <vt:lpstr>Home Theater</vt:lpstr>
      <vt:lpstr>Linux Station</vt:lpstr>
      <vt:lpstr>Feature Highlights</vt:lpstr>
      <vt:lpstr>Feature Highlights</vt:lpstr>
      <vt:lpstr>Enjoy the Best of both QTS and Linux</vt:lpstr>
      <vt:lpstr>Feature Highlights</vt:lpstr>
      <vt:lpstr>Smoother and Faster!</vt:lpstr>
      <vt:lpstr>Feature Highlights</vt:lpstr>
      <vt:lpstr>Rich multimedia applications right after installation</vt:lpstr>
      <vt:lpstr>Transcoding Performance Improvements</vt:lpstr>
      <vt:lpstr>Virtualization Station</vt:lpstr>
      <vt:lpstr>Running virtual machines</vt:lpstr>
      <vt:lpstr>3 steps for GPU connection</vt:lpstr>
      <vt:lpstr>GPU - manipulating image processing</vt:lpstr>
      <vt:lpstr>Web browsers &amp; HDMI output</vt:lpstr>
      <vt:lpstr>QVHelper Your video playback helper</vt:lpstr>
      <vt:lpstr>In the past, playing videos on NAS is like...</vt:lpstr>
      <vt:lpstr>In the past, playing videos on NAS is like...</vt:lpstr>
      <vt:lpstr>QVHelper</vt:lpstr>
      <vt:lpstr>Qboost</vt:lpstr>
      <vt:lpstr>投影片 100</vt:lpstr>
      <vt:lpstr>投影片 101</vt:lpstr>
      <vt:lpstr>投影片 102</vt:lpstr>
      <vt:lpstr>投影片 103</vt:lpstr>
      <vt:lpstr>投影片 104</vt:lpstr>
      <vt:lpstr>投影片 105</vt:lpstr>
      <vt:lpstr>投影片 106</vt:lpstr>
      <vt:lpstr>Three  solutions</vt:lpstr>
      <vt:lpstr>And there's more supporting QTS 4.3.4</vt:lpstr>
      <vt:lpstr>投影片 109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Coco Chiang</dc:creator>
  <cp:lastModifiedBy>Coco Chiang</cp:lastModifiedBy>
  <cp:revision>126</cp:revision>
  <dcterms:modified xsi:type="dcterms:W3CDTF">2017-11-27T05:43:27Z</dcterms:modified>
</cp:coreProperties>
</file>