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9"/>
  </p:notesMasterIdLst>
  <p:sldIdLst>
    <p:sldId id="256" r:id="rId2"/>
    <p:sldId id="258" r:id="rId3"/>
    <p:sldId id="261" r:id="rId4"/>
    <p:sldId id="262" r:id="rId5"/>
    <p:sldId id="289" r:id="rId6"/>
    <p:sldId id="285" r:id="rId7"/>
    <p:sldId id="292" r:id="rId8"/>
    <p:sldId id="264" r:id="rId9"/>
    <p:sldId id="29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91" r:id="rId21"/>
    <p:sldId id="288" r:id="rId22"/>
    <p:sldId id="277" r:id="rId23"/>
    <p:sldId id="278" r:id="rId24"/>
    <p:sldId id="283" r:id="rId25"/>
    <p:sldId id="279" r:id="rId26"/>
    <p:sldId id="280" r:id="rId27"/>
    <p:sldId id="287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373"/>
    <a:srgbClr val="481F67"/>
    <a:srgbClr val="A6B800"/>
    <a:srgbClr val="00CCCC"/>
    <a:srgbClr val="A1F616"/>
    <a:srgbClr val="99FFFF"/>
    <a:srgbClr val="0066CC"/>
    <a:srgbClr val="57A2FF"/>
    <a:srgbClr val="7D77FF"/>
    <a:srgbClr val="C626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B237CAE6-A6B0-4BFD-9BDA-C19D6A954C38}">
  <a:tblStyle styleId="{B237CAE6-A6B0-4BFD-9BDA-C19D6A954C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44" autoAdjust="0"/>
    <p:restoredTop sz="99871" autoAdjust="0"/>
  </p:normalViewPr>
  <p:slideViewPr>
    <p:cSldViewPr snapToGrid="0" snapToObjects="1">
      <p:cViewPr>
        <p:scale>
          <a:sx n="75" d="100"/>
          <a:sy n="75" d="100"/>
        </p:scale>
        <p:origin x="-1854" y="-10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576628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www.qnap.com</a:t>
            </a:r>
            <a:r>
              <a:rPr lang="en-US" dirty="0" smtClean="0"/>
              <a:t>/</a:t>
            </a:r>
            <a:r>
              <a:rPr lang="en-US" dirty="0" err="1" smtClean="0"/>
              <a:t>zh-tw</a:t>
            </a:r>
            <a:r>
              <a:rPr lang="en-US" dirty="0" smtClean="0"/>
              <a:t>/utilities#f8_08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05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您可以透過Qfinder Pro Windows的Storage Plug &amp; Connect功能將NAS上的資料夾掛載到Windows的檔案總管。這是一個很方便的功能，掛載資料夾後，您不必登入QTS系統也可以由Windows檔案總管瀏覽並存取NAS上的資料。</a:t>
            </a:r>
          </a:p>
          <a:p>
            <a:pPr lvl="0">
              <a:spcBef>
                <a:spcPts val="0"/>
              </a:spcBef>
              <a:buNone/>
            </a:pPr>
            <a:r>
              <a:rPr lang="zh-TW" sz="105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請注意：Storage Plug &amp; Connect目前只支援Qfinder Pro Windows版本。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MAC也可以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Resources monitoring helps you to find out the allocation of resources of your NAS.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Qfinder Pro version inspection and online update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Qfinder Pro automaticlly inspect and remind you if there is a updated version. In that case, you could use the newest and best version of Qfinder Pro and yet have a perfect experience.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What is browser station?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you could browse whatever you want via NAS. How to do it? you need to establish virtual browser on your NAS so that you could break the limitations on Internet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Also, You could choose the destination file for your downloaded files and those files are directly stored in your NAS.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Browser Station along with Qfinder add-on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3733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Here are some more tools that could help you with your daily work.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for PC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for server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multimedia applicaton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放各個功能的icon圖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但別小看Qfinder Pro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放各個功能的icon圖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但別小看Qfinder Pro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照片上傳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影片轉檔設定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資源監控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CPU 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記憶體使用率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區域網路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儲存空間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照片上傳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影片轉檔設定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資源監控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CPU 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記憶體使用率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區域網路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儲存空間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放各個功能的icon圖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但別小看Qfinder Pro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Qfinder_PPT\Qfinder PPT 元素_半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46"/>
            <a:ext cx="9144000" cy="5145721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65831"/>
            <a:ext cx="8520600" cy="1015672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1781503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Qfinder_PPT\Qfinder PPT底板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315"/>
            <a:ext cx="9144000" cy="5145815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-4112" y="1198182"/>
            <a:ext cx="9144000" cy="1355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414385" y="1464742"/>
            <a:ext cx="4725504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l">
              <a:spcBef>
                <a:spcPts val="0"/>
              </a:spcBef>
              <a:buSzPct val="100000"/>
              <a:defRPr sz="5400" b="1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 dirty="0"/>
          </a:p>
        </p:txBody>
      </p:sp>
      <p:sp>
        <p:nvSpPr>
          <p:cNvPr id="6" name="Shape 14"/>
          <p:cNvSpPr txBox="1">
            <a:spLocks/>
          </p:cNvSpPr>
          <p:nvPr userDrawn="1"/>
        </p:nvSpPr>
        <p:spPr>
          <a:xfrm>
            <a:off x="2790496" y="2067694"/>
            <a:ext cx="6041803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>
              <a:spcBef>
                <a:spcPts val="0"/>
              </a:spcBef>
              <a:buSzPct val="100000"/>
              <a:defRPr sz="4000"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zh-TW" altLang="en-US" sz="4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Qfinder_PPT\Qfinder PPT 元素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86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>
          <a:xfrm>
            <a:off x="0" y="977900"/>
            <a:ext cx="9144000" cy="387787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153779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245035"/>
            <a:ext cx="8520600" cy="3197275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微軟正黑體" pitchFamily="34" charset="-120"/>
              <a:buChar char="•"/>
              <a:tabLst/>
              <a:defRPr sz="1800" b="1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00860" y="4912107"/>
            <a:ext cx="841818" cy="1540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Qfinder_PPT\Qfinder PPT 元素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86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144000" cy="485577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36619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308535"/>
            <a:ext cx="8520600" cy="3197275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50000"/>
              <a:buFont typeface="Arial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Qfinder_PPT\vs3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514581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7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副標題 15"/>
          <p:cNvSpPr>
            <a:spLocks noGrp="1"/>
          </p:cNvSpPr>
          <p:nvPr>
            <p:ph type="subTitle" idx="1"/>
          </p:nvPr>
        </p:nvSpPr>
        <p:spPr>
          <a:xfrm>
            <a:off x="270135" y="1847056"/>
            <a:ext cx="8520600" cy="79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sz="3200" b="1" dirty="0" smtClean="0"/>
              <a:t>快速存取與網路連線全攻略</a:t>
            </a:r>
            <a:endParaRPr lang="zh-TW" altLang="en-US" sz="3200" b="1" dirty="0"/>
          </a:p>
        </p:txBody>
      </p:sp>
      <p:grpSp>
        <p:nvGrpSpPr>
          <p:cNvPr id="10" name="群組 9"/>
          <p:cNvGrpSpPr/>
          <p:nvPr/>
        </p:nvGrpSpPr>
        <p:grpSpPr>
          <a:xfrm>
            <a:off x="498103" y="2788541"/>
            <a:ext cx="8431570" cy="1917574"/>
            <a:chOff x="456538" y="2651343"/>
            <a:chExt cx="8431570" cy="1917574"/>
          </a:xfrm>
        </p:grpSpPr>
        <p:pic>
          <p:nvPicPr>
            <p:cNvPr id="6" name="Shape 1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1781" y="2668677"/>
              <a:ext cx="689138" cy="689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517794" y="3433335"/>
              <a:ext cx="2066405" cy="43088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zh-TW" altLang="zh-TW" sz="2200" b="1" dirty="0" smtClean="0">
                  <a:solidFill>
                    <a:srgbClr val="C00000"/>
                  </a:solidFill>
                </a:rPr>
                <a:t>Qfinder </a:t>
              </a:r>
              <a:r>
                <a:rPr lang="zh-TW" altLang="zh-TW" sz="2200" b="1" dirty="0">
                  <a:solidFill>
                    <a:srgbClr val="C00000"/>
                  </a:solidFill>
                </a:rPr>
                <a:t>Pro 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757824" y="3438796"/>
              <a:ext cx="2562749" cy="43088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en-US" altLang="zh-TW" sz="2200" b="1" dirty="0">
                  <a:solidFill>
                    <a:srgbClr val="C00000"/>
                  </a:solidFill>
                </a:rPr>
                <a:t>Browser </a:t>
              </a:r>
              <a:r>
                <a:rPr lang="en-US" altLang="zh-TW" sz="2200" b="1" dirty="0" smtClean="0">
                  <a:solidFill>
                    <a:srgbClr val="C00000"/>
                  </a:solidFill>
                </a:rPr>
                <a:t>Station </a:t>
              </a:r>
              <a:endParaRPr lang="zh-TW" altLang="zh-TW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206769" y="3438796"/>
              <a:ext cx="3681339" cy="43088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buClr>
                  <a:schemeClr val="dk2"/>
                </a:buClr>
                <a:buSzPct val="25000"/>
              </a:pPr>
              <a:r>
                <a:rPr lang="en-US" altLang="zh-TW" sz="2200" b="1" dirty="0" err="1">
                  <a:solidFill>
                    <a:srgbClr val="C00000"/>
                  </a:solidFill>
                </a:rPr>
                <a:t>myQNAPcloud</a:t>
              </a:r>
              <a:r>
                <a:rPr lang="en-US" altLang="zh-TW" sz="2200" b="1" dirty="0">
                  <a:solidFill>
                    <a:srgbClr val="C00000"/>
                  </a:solidFill>
                </a:rPr>
                <a:t> Connect</a:t>
              </a:r>
              <a:endParaRPr lang="zh-TW" altLang="zh-TW" sz="2200" b="1" dirty="0">
                <a:solidFill>
                  <a:srgbClr val="C00000"/>
                </a:solidFill>
              </a:endParaRPr>
            </a:p>
          </p:txBody>
        </p:sp>
        <p:pic>
          <p:nvPicPr>
            <p:cNvPr id="15" name="Shape 110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43017" y="2668677"/>
              <a:ext cx="689138" cy="689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2867065" y="3907144"/>
              <a:ext cx="22882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dk2"/>
                </a:buClr>
                <a:buSzPct val="25000"/>
              </a:pP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網路瀏覽無界限</a:t>
              </a:r>
              <a:endPara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buClr>
                  <a:schemeClr val="dk2"/>
                </a:buClr>
                <a:buSzPct val="25000"/>
              </a:pP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輕鬆打造連線跳板</a:t>
              </a:r>
              <a:endParaRPr lang="zh-TW" altLang="zh-TW" sz="18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56538" y="3907144"/>
              <a:ext cx="21276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更易找到 </a:t>
              </a:r>
              <a:r>
                <a:rPr lang="en-US" altLang="zh-TW" sz="1800" b="1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</a:p>
            <a:p>
              <a:pPr lvl="0" algn="ctr">
                <a:buClr>
                  <a:schemeClr val="dk2"/>
                </a:buClr>
                <a:buSzPct val="25000"/>
              </a:pPr>
              <a:r>
                <a:rPr lang="zh-TW" altLang="en-US" sz="1800" b="1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進行</a:t>
              </a: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連線與設定 </a:t>
              </a:r>
              <a:endParaRPr lang="zh-TW" altLang="zh-TW" sz="18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643742" y="3907144"/>
              <a:ext cx="2717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透過</a:t>
              </a:r>
              <a:r>
                <a:rPr lang="en-US" altLang="zh-TW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VPN</a:t>
              </a: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連線以</a:t>
              </a:r>
              <a:endPara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>
                <a:buClr>
                  <a:schemeClr val="dk2"/>
                </a:buClr>
                <a:buSzPct val="25000"/>
              </a:pPr>
              <a:r>
                <a:rPr lang="zh-TW" altLang="en-US" sz="1800" b="1" dirty="0" smtClean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便利安全的方式存取資料</a:t>
              </a:r>
              <a:endParaRPr lang="zh-TW" altLang="zh-TW" sz="18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3" name="Shape 3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79090" y="2651343"/>
              <a:ext cx="767931" cy="72380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直線接點 25"/>
            <p:cNvCxnSpPr/>
            <p:nvPr/>
          </p:nvCxnSpPr>
          <p:spPr>
            <a:xfrm rot="5400000">
              <a:off x="4706398" y="3962969"/>
              <a:ext cx="1210309" cy="1588"/>
            </a:xfrm>
            <a:prstGeom prst="line">
              <a:avLst/>
            </a:prstGeom>
            <a:ln w="12700" cmpd="sng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rot="16200000" flipH="1">
              <a:off x="2159261" y="3956377"/>
              <a:ext cx="1210308" cy="13183"/>
            </a:xfrm>
            <a:prstGeom prst="line">
              <a:avLst/>
            </a:prstGeom>
            <a:ln w="12700" cmpd="sng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 descr="C:\Users\user\Desktop\Qfinder_PPT\標題.png"/>
          <p:cNvPicPr>
            <a:picLocks noChangeAspect="1" noChangeArrowheads="1"/>
          </p:cNvPicPr>
          <p:nvPr/>
        </p:nvPicPr>
        <p:blipFill>
          <a:blip r:embed="rId6"/>
          <a:srcRect b="13758"/>
          <a:stretch>
            <a:fillRect/>
          </a:stretch>
        </p:blipFill>
        <p:spPr bwMode="auto">
          <a:xfrm>
            <a:off x="751127" y="857238"/>
            <a:ext cx="7558618" cy="9898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311700" y="1308535"/>
            <a:ext cx="4634373" cy="3197275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可直接於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</a:t>
            </a:r>
            <a:r>
              <a:rPr lang="zh-TW" altLang="en-US" dirty="0" smtClean="0"/>
              <a:t>中對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NAS</a:t>
            </a:r>
            <a:r>
              <a:rPr lang="zh-TW" altLang="en-US" dirty="0" smtClean="0"/>
              <a:t>進行快速設定</a:t>
            </a:r>
          </a:p>
          <a:p>
            <a:endParaRPr lang="zh-TW" altLang="en-US" dirty="0"/>
          </a:p>
        </p:txBody>
      </p:sp>
      <p:sp>
        <p:nvSpPr>
          <p:cNvPr id="197" name="Shape 197"/>
          <p:cNvSpPr txBox="1"/>
          <p:nvPr/>
        </p:nvSpPr>
        <p:spPr>
          <a:xfrm>
            <a:off x="285188" y="2055674"/>
            <a:ext cx="2550600" cy="23670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buClr>
                <a:schemeClr val="dk1"/>
              </a:buClr>
              <a:buSzPct val="100000"/>
              <a:buFont typeface="Wingdings" charset="2"/>
              <a:buChar char="ü"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一般設定</a:t>
            </a:r>
            <a:endParaRPr lang="zh-TW" altLang="zh-TW" sz="1800" b="1" dirty="0" smtClean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indent="-3429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altLang="zh-TW" sz="1600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裝置名稱</a:t>
            </a:r>
            <a:endParaRPr lang="zh-TW" sz="1600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1600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日期 / 時間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1600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密碼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1600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語言編碼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1600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r>
              <a:rPr lang="zh-TW" sz="1600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lang="en-US" altLang="zh-TW" sz="1600" dirty="0" smtClean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en-US" altLang="zh-TW" sz="1600" dirty="0" smtClean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 charset="2"/>
              <a:buChar char="ü"/>
            </a:pPr>
            <a:r>
              <a:rPr lang="zh-TW" sz="1800" b="1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1800" b="1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MTP設置</a:t>
            </a:r>
          </a:p>
          <a:p>
            <a:pPr lvl="0" rtl="0">
              <a:spcBef>
                <a:spcPts val="0"/>
              </a:spcBef>
            </a:pPr>
            <a:endParaRPr sz="1800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NAS</a:t>
            </a:r>
            <a:r>
              <a:rPr lang="zh-TW" altLang="en-US" sz="4000" dirty="0" smtClean="0"/>
              <a:t>快速設定</a:t>
            </a:r>
            <a:endParaRPr lang="zh-TW" altLang="en-US" sz="4000" dirty="0"/>
          </a:p>
        </p:txBody>
      </p:sp>
      <p:pic>
        <p:nvPicPr>
          <p:cNvPr id="13" name="Picture 2" descr="D:\工作進行中\20170911直播母版16比9\各場PPT元素\20171114直播ppt元素\P12_qfinder_設定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407" y="2113962"/>
            <a:ext cx="5590038" cy="2199497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5353013" y="2336245"/>
            <a:ext cx="3273017" cy="1867995"/>
            <a:chOff x="5093610" y="1948133"/>
            <a:chExt cx="3582144" cy="1985719"/>
          </a:xfrm>
        </p:grpSpPr>
        <p:pic>
          <p:nvPicPr>
            <p:cNvPr id="15" name="Shape 200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5093610" y="1948133"/>
              <a:ext cx="3582144" cy="19857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Shape 201"/>
            <p:cNvSpPr/>
            <p:nvPr/>
          </p:nvSpPr>
          <p:spPr>
            <a:xfrm>
              <a:off x="5093610" y="2075741"/>
              <a:ext cx="1650090" cy="205810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17" name="直線接點 16"/>
          <p:cNvCxnSpPr/>
          <p:nvPr/>
        </p:nvCxnSpPr>
        <p:spPr>
          <a:xfrm>
            <a:off x="4835881" y="2478751"/>
            <a:ext cx="486474" cy="94"/>
          </a:xfrm>
          <a:prstGeom prst="line">
            <a:avLst/>
          </a:prstGeom>
          <a:ln w="127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201"/>
          <p:cNvSpPr/>
          <p:nvPr/>
        </p:nvSpPr>
        <p:spPr>
          <a:xfrm>
            <a:off x="3554196" y="2670311"/>
            <a:ext cx="1136370" cy="184617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0" name="直線接點 19"/>
          <p:cNvCxnSpPr/>
          <p:nvPr/>
        </p:nvCxnSpPr>
        <p:spPr>
          <a:xfrm flipV="1">
            <a:off x="6860706" y="2056598"/>
            <a:ext cx="1892567" cy="593298"/>
          </a:xfrm>
          <a:prstGeom prst="line">
            <a:avLst/>
          </a:prstGeom>
          <a:ln w="127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rot="5400000" flipH="1" flipV="1">
            <a:off x="4988191" y="1964220"/>
            <a:ext cx="856890" cy="127246"/>
          </a:xfrm>
          <a:prstGeom prst="line">
            <a:avLst/>
          </a:prstGeom>
          <a:ln w="127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Shape 200"/>
          <p:cNvPicPr preferRelativeResize="0"/>
          <p:nvPr/>
        </p:nvPicPr>
        <p:blipFill>
          <a:blip r:embed="rId4"/>
          <a:srcRect t="6160" r="54800" b="83556"/>
          <a:stretch>
            <a:fillRect/>
          </a:stretch>
        </p:blipFill>
        <p:spPr>
          <a:xfrm>
            <a:off x="5480256" y="1626500"/>
            <a:ext cx="3273017" cy="43009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Shape 201"/>
          <p:cNvSpPr/>
          <p:nvPr/>
        </p:nvSpPr>
        <p:spPr>
          <a:xfrm>
            <a:off x="3554196" y="2489709"/>
            <a:ext cx="1136370" cy="184617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211"/>
          <p:cNvSpPr/>
          <p:nvPr/>
        </p:nvSpPr>
        <p:spPr>
          <a:xfrm>
            <a:off x="4218582" y="3390630"/>
            <a:ext cx="1932609" cy="431587"/>
          </a:xfrm>
          <a:prstGeom prst="rightArrow">
            <a:avLst>
              <a:gd name="adj1" fmla="val 50000"/>
              <a:gd name="adj2" fmla="val 84019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5027" y="2092219"/>
            <a:ext cx="1783675" cy="17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211"/>
          <p:cNvSpPr/>
          <p:nvPr/>
        </p:nvSpPr>
        <p:spPr>
          <a:xfrm>
            <a:off x="4218582" y="2102325"/>
            <a:ext cx="1932609" cy="431587"/>
          </a:xfrm>
          <a:prstGeom prst="rightArrow">
            <a:avLst>
              <a:gd name="adj1" fmla="val 50000"/>
              <a:gd name="adj2" fmla="val 84019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942640" y="2125348"/>
            <a:ext cx="2188628" cy="1841400"/>
            <a:chOff x="335275" y="1999220"/>
            <a:chExt cx="2188628" cy="1841400"/>
          </a:xfrm>
        </p:grpSpPr>
        <p:pic>
          <p:nvPicPr>
            <p:cNvPr id="55" name="Shape 57" descr="D:\Fullppt\005-PNG이미지\모니터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75" y="1999220"/>
              <a:ext cx="2188628" cy="18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Shape 902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322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圓角矩形 62"/>
          <p:cNvSpPr/>
          <p:nvPr/>
        </p:nvSpPr>
        <p:spPr>
          <a:xfrm>
            <a:off x="2784900" y="3231750"/>
            <a:ext cx="1623391" cy="585957"/>
          </a:xfrm>
          <a:prstGeom prst="roundRect">
            <a:avLst/>
          </a:prstGeom>
          <a:solidFill>
            <a:srgbClr val="FFFFFF"/>
          </a:solidFill>
          <a:ln w="19050" cmpd="sng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08" name="Shape 208"/>
          <p:cNvSpPr txBox="1"/>
          <p:nvPr/>
        </p:nvSpPr>
        <p:spPr>
          <a:xfrm>
            <a:off x="1713181" y="1369447"/>
            <a:ext cx="5748427" cy="7559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zh-TW" sz="17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可選擇本地端的圖片或影片</a:t>
            </a:r>
            <a:r>
              <a:rPr lang="zh-TW" sz="1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快速</a:t>
            </a:r>
            <a:r>
              <a:rPr lang="en-US" altLang="zh-TW" sz="1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</a:t>
            </a: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批次上傳</a:t>
            </a:r>
            <a:endParaRPr lang="zh-TW" sz="20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621862" y="1859030"/>
            <a:ext cx="928408" cy="700435"/>
            <a:chOff x="3482935" y="1739956"/>
            <a:chExt cx="928408" cy="700435"/>
          </a:xfrm>
        </p:grpSpPr>
        <p:grpSp>
          <p:nvGrpSpPr>
            <p:cNvPr id="30" name="群組 29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rgbClr val="C0000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32" name="圓角矩形 31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19" name="Shape 902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82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902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02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4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39667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buClr>
                <a:schemeClr val="dk1"/>
              </a:buClr>
              <a:buSzPct val="100000"/>
            </a:pPr>
            <a:r>
              <a:rPr lang="zh-TW" altLang="zh-TW" sz="17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可先在</a:t>
            </a:r>
            <a:r>
              <a:rPr lang="zh-TW" alt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本地端轉檔</a:t>
            </a:r>
            <a:r>
              <a:rPr lang="zh-TW" altLang="zh-TW" sz="17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再將檔案上傳至NAS</a:t>
            </a:r>
            <a:r>
              <a:rPr lang="zh-TW" altLang="zh-TW" sz="1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，解決</a:t>
            </a:r>
            <a:r>
              <a:rPr lang="zh-TW" altLang="en-US" sz="1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部分低階</a:t>
            </a:r>
            <a:r>
              <a:rPr lang="zh-TW" altLang="zh-TW" sz="1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altLang="zh-TW" sz="17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RM機種不支援轉檔</a:t>
            </a:r>
            <a:r>
              <a:rPr lang="zh-TW" alt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的問題</a:t>
            </a:r>
          </a:p>
        </p:txBody>
      </p:sp>
      <p:sp>
        <p:nvSpPr>
          <p:cNvPr id="34" name="Shape 902"/>
          <p:cNvSpPr/>
          <p:nvPr/>
        </p:nvSpPr>
        <p:spPr>
          <a:xfrm>
            <a:off x="3796421" y="3321001"/>
            <a:ext cx="483712" cy="40434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322"/>
          <p:cNvSpPr/>
          <p:nvPr/>
        </p:nvSpPr>
        <p:spPr>
          <a:xfrm>
            <a:off x="3131268" y="3330423"/>
            <a:ext cx="581622" cy="3854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2772348" y="2049151"/>
            <a:ext cx="928408" cy="700435"/>
            <a:chOff x="2282549" y="1551467"/>
            <a:chExt cx="928408" cy="700435"/>
          </a:xfrm>
        </p:grpSpPr>
        <p:grpSp>
          <p:nvGrpSpPr>
            <p:cNvPr id="2" name="群組 1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28" name="圓角矩形 27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rgbClr val="C0000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6" name="圓角矩形 5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59" name="Shape 322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322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67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322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42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影音上傳</a:t>
            </a:r>
            <a:endParaRPr lang="zh-TW" altLang="en-US" sz="4000" dirty="0"/>
          </a:p>
        </p:txBody>
      </p:sp>
      <p:sp>
        <p:nvSpPr>
          <p:cNvPr id="36" name="橢圓 35"/>
          <p:cNvSpPr/>
          <p:nvPr/>
        </p:nvSpPr>
        <p:spPr>
          <a:xfrm>
            <a:off x="2420977" y="3231750"/>
            <a:ext cx="585957" cy="5859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Shape 839"/>
          <p:cNvSpPr/>
          <p:nvPr/>
        </p:nvSpPr>
        <p:spPr>
          <a:xfrm>
            <a:off x="2516177" y="3324444"/>
            <a:ext cx="395557" cy="4005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摺角紙張 8"/>
          <p:cNvSpPr/>
          <p:nvPr/>
        </p:nvSpPr>
        <p:spPr>
          <a:xfrm>
            <a:off x="-107008" y="1634133"/>
            <a:ext cx="3352345" cy="2628143"/>
          </a:xfrm>
          <a:prstGeom prst="foldedCorner">
            <a:avLst>
              <a:gd name="adj" fmla="val 8824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6" name="Shape 226"/>
          <p:cNvSpPr txBox="1"/>
          <p:nvPr/>
        </p:nvSpPr>
        <p:spPr>
          <a:xfrm>
            <a:off x="385734" y="1897222"/>
            <a:ext cx="2796499" cy="182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建立相片縮圖</a:t>
            </a: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檔名衝突處理規則</a:t>
            </a: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上傳檔案設定</a:t>
            </a:r>
          </a:p>
          <a:p>
            <a:pPr marL="55880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原始檔</a:t>
            </a:r>
          </a:p>
          <a:p>
            <a:pPr marL="55880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轉檔後的檔案</a:t>
            </a: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轉檔畫質設定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3770675" y="1665664"/>
            <a:ext cx="4866600" cy="2595625"/>
            <a:chOff x="3770675" y="1523998"/>
            <a:chExt cx="4866600" cy="2471767"/>
          </a:xfrm>
        </p:grpSpPr>
        <p:sp>
          <p:nvSpPr>
            <p:cNvPr id="227" name="Shape 227"/>
            <p:cNvSpPr/>
            <p:nvPr/>
          </p:nvSpPr>
          <p:spPr>
            <a:xfrm>
              <a:off x="3770675" y="1523998"/>
              <a:ext cx="4866600" cy="2471767"/>
            </a:xfrm>
            <a:prstGeom prst="roundRect">
              <a:avLst>
                <a:gd name="adj" fmla="val 7476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圓角化對角線角落矩形 7"/>
            <p:cNvSpPr/>
            <p:nvPr/>
          </p:nvSpPr>
          <p:spPr>
            <a:xfrm>
              <a:off x="5311913" y="3263116"/>
              <a:ext cx="1713380" cy="58332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9" name="Shape 229"/>
            <p:cNvSpPr txBox="1"/>
            <p:nvPr/>
          </p:nvSpPr>
          <p:spPr>
            <a:xfrm>
              <a:off x="4474045" y="3155031"/>
              <a:ext cx="10002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52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>
                  <a:solidFill>
                    <a:schemeClr val="lt1"/>
                  </a:solidFill>
                </a:rPr>
                <a:t>37</a:t>
              </a:r>
              <a:r>
                <a:rPr lang="zh-TW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秒</a:t>
              </a:r>
            </a:p>
          </p:txBody>
        </p:sp>
        <p:sp>
          <p:nvSpPr>
            <p:cNvPr id="232" name="Shape 232"/>
            <p:cNvSpPr txBox="1"/>
            <p:nvPr/>
          </p:nvSpPr>
          <p:spPr>
            <a:xfrm>
              <a:off x="7179901" y="3145031"/>
              <a:ext cx="10716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>
                  <a:solidFill>
                    <a:schemeClr val="lt1"/>
                  </a:solidFill>
                </a:rPr>
                <a:t>93</a:t>
              </a:r>
              <a:r>
                <a:rPr lang="zh-TW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秒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5886171" y="3458667"/>
              <a:ext cx="984520" cy="528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b" anchorCtr="0">
              <a:noAutofit/>
            </a:bodyPr>
            <a:lstStyle/>
            <a:p>
              <a:pPr marL="0" marR="0" lvl="0" indent="-228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7142"/>
                <a:buFont typeface="Arial"/>
                <a:buNone/>
              </a:pPr>
              <a:r>
                <a:rPr lang="zh-TW" sz="4400" b="1" dirty="0" smtClean="0">
                  <a:solidFill>
                    <a:srgbClr val="FF0000"/>
                  </a:solidFill>
                </a:rPr>
                <a:t>56</a:t>
              </a:r>
              <a:r>
                <a:rPr lang="zh-TW" b="1" dirty="0" smtClean="0">
                  <a:solidFill>
                    <a:srgbClr val="FF0000"/>
                  </a:solidFill>
                </a:rPr>
                <a:t>秒</a:t>
              </a:r>
              <a:endParaRPr lang="zh-TW" b="1" dirty="0">
                <a:solidFill>
                  <a:srgbClr val="FF0000"/>
                </a:solidFill>
              </a:endParaRPr>
            </a:p>
          </p:txBody>
        </p:sp>
        <p:cxnSp>
          <p:nvCxnSpPr>
            <p:cNvPr id="234" name="Shape 234"/>
            <p:cNvCxnSpPr/>
            <p:nvPr/>
          </p:nvCxnSpPr>
          <p:spPr>
            <a:xfrm>
              <a:off x="6153290" y="2648336"/>
              <a:ext cx="0" cy="51852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5" name="Shape 235"/>
            <p:cNvSpPr/>
            <p:nvPr/>
          </p:nvSpPr>
          <p:spPr>
            <a:xfrm>
              <a:off x="3927875" y="2163913"/>
              <a:ext cx="4709400" cy="398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14300">
                <a:buClr>
                  <a:schemeClr val="lt1"/>
                </a:buClr>
                <a:buSzPct val="100000"/>
              </a:pPr>
              <a:r>
                <a:rPr lang="zh-TW" sz="1800" b="1" dirty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720p m4v -&gt; 360p mp4轉檔上</a:t>
              </a:r>
              <a:r>
                <a:rPr lang="zh-TW" sz="1800" b="1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傳</a:t>
              </a:r>
              <a:r>
                <a:rPr lang="zh-TW" altLang="en-US" sz="1800" b="1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所需</a:t>
              </a:r>
              <a:r>
                <a:rPr lang="zh-TW" sz="1800" b="1" i="0" u="none" strike="noStrike" cap="none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時間</a:t>
              </a:r>
              <a:endParaRPr lang="zh-TW" sz="18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5096201" y="1579213"/>
              <a:ext cx="2000203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效能</a:t>
              </a:r>
              <a:r>
                <a:rPr lang="zh-TW" sz="3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PK 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5422813" y="3301130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兩者</a:t>
              </a:r>
              <a:endPara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相差</a:t>
              </a:r>
              <a:endPara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393641" y="2602009"/>
              <a:ext cx="2043153" cy="404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998983" y="2592745"/>
              <a:ext cx="1936412" cy="413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Shape 276"/>
            <p:cNvSpPr/>
            <p:nvPr/>
          </p:nvSpPr>
          <p:spPr>
            <a:xfrm>
              <a:off x="3998983" y="2629809"/>
              <a:ext cx="1936412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Qfinder Pro</a:t>
              </a:r>
            </a:p>
          </p:txBody>
        </p:sp>
        <p:sp>
          <p:nvSpPr>
            <p:cNvPr id="29" name="Shape 277"/>
            <p:cNvSpPr/>
            <p:nvPr/>
          </p:nvSpPr>
          <p:spPr>
            <a:xfrm>
              <a:off x="6365894" y="2583481"/>
              <a:ext cx="2070901" cy="3771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01600" algn="ctr">
                <a:lnSpc>
                  <a:spcPts val="1600"/>
                </a:lnSpc>
                <a:buClr>
                  <a:schemeClr val="lt1"/>
                </a:buClr>
                <a:buSzPct val="100000"/>
              </a:pPr>
              <a:r>
                <a:rPr lang="en-US" altLang="zh-TW" sz="1600" b="1" dirty="0" smtClean="0">
                  <a:solidFill>
                    <a:srgbClr val="0066CC"/>
                  </a:solidFill>
                </a:rPr>
                <a:t>S</a:t>
              </a:r>
              <a:r>
                <a:rPr lang="zh-TW" altLang="en-US" sz="1600" b="1" dirty="0" smtClean="0">
                  <a:solidFill>
                    <a:srgbClr val="0066CC"/>
                  </a:solidFill>
                </a:rPr>
                <a:t>牌 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Photo Station </a:t>
              </a:r>
              <a:r>
                <a:rPr lang="en-US" altLang="zh-TW" sz="1600" b="1" dirty="0" err="1" smtClean="0">
                  <a:solidFill>
                    <a:srgbClr val="0066CC"/>
                  </a:solidFill>
                </a:rPr>
                <a:t>Uploader</a:t>
              </a:r>
              <a:endParaRPr lang="zh-TW" sz="1600" b="1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28254" y="2121755"/>
            <a:ext cx="2551437" cy="1727004"/>
            <a:chOff x="422286" y="1980089"/>
            <a:chExt cx="2914278" cy="1727004"/>
          </a:xfrm>
        </p:grpSpPr>
        <p:cxnSp>
          <p:nvCxnSpPr>
            <p:cNvPr id="4" name="直線接點 3"/>
            <p:cNvCxnSpPr/>
            <p:nvPr/>
          </p:nvCxnSpPr>
          <p:spPr>
            <a:xfrm>
              <a:off x="422286" y="1980089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422286" y="2347837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422286" y="3378609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422286" y="3707093"/>
              <a:ext cx="2914278" cy="0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等腰三角形 32"/>
          <p:cNvSpPr/>
          <p:nvPr/>
        </p:nvSpPr>
        <p:spPr>
          <a:xfrm rot="5400000">
            <a:off x="673280" y="3252145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等腰三角形 33"/>
          <p:cNvSpPr/>
          <p:nvPr/>
        </p:nvSpPr>
        <p:spPr>
          <a:xfrm rot="5400000">
            <a:off x="673280" y="2957286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影音上傳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進階設定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789753" y="445151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     掛載資料夾</a:t>
            </a:r>
            <a:r>
              <a:rPr lang="en-US" altLang="zh-TW" sz="4000" dirty="0" smtClean="0"/>
              <a:t>- Windows</a:t>
            </a:r>
            <a:br>
              <a:rPr lang="en-US" altLang="zh-TW" sz="4000" dirty="0" smtClean="0"/>
            </a:br>
            <a:endParaRPr lang="zh-TW" altLang="en-US" sz="4000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1"/>
          </p:nvPr>
        </p:nvSpPr>
        <p:spPr>
          <a:xfrm>
            <a:off x="311700" y="1277005"/>
            <a:ext cx="8520600" cy="637269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將</a:t>
            </a:r>
            <a:r>
              <a:rPr lang="en-US" altLang="zh-TW" dirty="0" smtClean="0"/>
              <a:t>NAS</a:t>
            </a:r>
            <a:r>
              <a:rPr lang="zh-TW" altLang="en-US" dirty="0" smtClean="0"/>
              <a:t>上的資料夾掛載到</a:t>
            </a:r>
            <a:r>
              <a:rPr lang="en-US" altLang="zh-TW" dirty="0" smtClean="0"/>
              <a:t>Windows</a:t>
            </a:r>
            <a:r>
              <a:rPr lang="zh-TW" altLang="en-US" dirty="0" smtClean="0"/>
              <a:t>的檔案總管，不必登入</a:t>
            </a:r>
            <a:r>
              <a:rPr lang="en-US" altLang="zh-TW" dirty="0" smtClean="0"/>
              <a:t>QTS</a:t>
            </a:r>
            <a:r>
              <a:rPr lang="zh-TW" altLang="en-US" dirty="0" smtClean="0"/>
              <a:t>，也可以快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速瀏覽並存取</a:t>
            </a:r>
            <a:r>
              <a:rPr lang="en-US" altLang="zh-TW" dirty="0" smtClean="0"/>
              <a:t>NAS</a:t>
            </a:r>
            <a:r>
              <a:rPr lang="zh-TW" altLang="en-US" dirty="0" smtClean="0"/>
              <a:t>上的資料</a:t>
            </a:r>
          </a:p>
        </p:txBody>
      </p:sp>
      <p:pic>
        <p:nvPicPr>
          <p:cNvPr id="4099" name="Picture 3" descr="C:\Users\user\Desktop\Qfinder_PPT\Window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8643" y="152508"/>
            <a:ext cx="644033" cy="712354"/>
          </a:xfrm>
          <a:prstGeom prst="rect">
            <a:avLst/>
          </a:prstGeom>
          <a:noFill/>
        </p:spPr>
      </p:pic>
      <p:sp>
        <p:nvSpPr>
          <p:cNvPr id="34" name="圓角矩形 33"/>
          <p:cNvSpPr/>
          <p:nvPr/>
        </p:nvSpPr>
        <p:spPr>
          <a:xfrm>
            <a:off x="6201219" y="2229635"/>
            <a:ext cx="2268550" cy="2042218"/>
          </a:xfrm>
          <a:prstGeom prst="roundRect">
            <a:avLst>
              <a:gd name="adj" fmla="val 883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/>
          <p:nvPr/>
        </p:nvSpPr>
        <p:spPr>
          <a:xfrm>
            <a:off x="3456912" y="2229635"/>
            <a:ext cx="2268550" cy="2042218"/>
          </a:xfrm>
          <a:prstGeom prst="roundRect">
            <a:avLst>
              <a:gd name="adj" fmla="val 883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719167" y="2229635"/>
            <a:ext cx="2268550" cy="2042218"/>
          </a:xfrm>
          <a:prstGeom prst="roundRect">
            <a:avLst>
              <a:gd name="adj" fmla="val 883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Shape 290"/>
          <p:cNvGrpSpPr/>
          <p:nvPr/>
        </p:nvGrpSpPr>
        <p:grpSpPr>
          <a:xfrm>
            <a:off x="824542" y="2420976"/>
            <a:ext cx="2057800" cy="979102"/>
            <a:chOff x="300361" y="1376682"/>
            <a:chExt cx="2936827" cy="692116"/>
          </a:xfrm>
        </p:grpSpPr>
        <p:sp>
          <p:nvSpPr>
            <p:cNvPr id="38" name="Shape 291"/>
            <p:cNvSpPr txBox="1"/>
            <p:nvPr/>
          </p:nvSpPr>
          <p:spPr>
            <a:xfrm>
              <a:off x="300361" y="1653680"/>
              <a:ext cx="2936827" cy="415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zh-TW" altLang="en-US" sz="1200" b="1" dirty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建立一個新的共享資料夾並進行掛載</a:t>
              </a:r>
              <a:endParaRPr lang="en" sz="12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9" name="Shape 292"/>
            <p:cNvSpPr txBox="1"/>
            <p:nvPr/>
          </p:nvSpPr>
          <p:spPr>
            <a:xfrm>
              <a:off x="300361" y="1376682"/>
              <a:ext cx="2936827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SzPct val="25000"/>
              </a:pPr>
              <a:r>
                <a:rPr lang="zh-TW" altLang="en-US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建立一個網路磁碟機</a:t>
              </a:r>
              <a:endParaRPr lang="en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40" name="Shape 290"/>
          <p:cNvGrpSpPr/>
          <p:nvPr/>
        </p:nvGrpSpPr>
        <p:grpSpPr>
          <a:xfrm>
            <a:off x="6306594" y="2412352"/>
            <a:ext cx="2057800" cy="1124596"/>
            <a:chOff x="300361" y="1376682"/>
            <a:chExt cx="2936827" cy="794963"/>
          </a:xfrm>
        </p:grpSpPr>
        <p:sp>
          <p:nvSpPr>
            <p:cNvPr id="41" name="Shape 291"/>
            <p:cNvSpPr txBox="1"/>
            <p:nvPr/>
          </p:nvSpPr>
          <p:spPr>
            <a:xfrm>
              <a:off x="300361" y="1696860"/>
              <a:ext cx="2936827" cy="4747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lang="zh-TW" altLang="en-US" sz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2" name="Shape 292"/>
            <p:cNvSpPr txBox="1"/>
            <p:nvPr/>
          </p:nvSpPr>
          <p:spPr>
            <a:xfrm>
              <a:off x="300361" y="1376682"/>
              <a:ext cx="2936827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SzPct val="25000"/>
              </a:pPr>
              <a:r>
                <a:rPr lang="zh-TW" altLang="en-US" sz="16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建立一個虛擬磁碟機</a:t>
              </a:r>
              <a:endParaRPr lang="en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43" name="Shape 292"/>
          <p:cNvSpPr txBox="1"/>
          <p:nvPr/>
        </p:nvSpPr>
        <p:spPr>
          <a:xfrm>
            <a:off x="3562287" y="2420976"/>
            <a:ext cx="2057800" cy="3918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連線網路磁碟機</a:t>
            </a:r>
            <a:endParaRPr lang="en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4" name="Picture 2" descr="D:\工作進行中\20170911直播母版16比9\各場PPT元素\20171114直播ppt元素\資料\掛載資料夾- Windows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3797" y="3293937"/>
            <a:ext cx="943394" cy="825470"/>
          </a:xfrm>
          <a:prstGeom prst="rect">
            <a:avLst/>
          </a:prstGeom>
          <a:noFill/>
        </p:spPr>
      </p:pic>
      <p:pic>
        <p:nvPicPr>
          <p:cNvPr id="45" name="Picture 3" descr="D:\工作進行中\20170911直播母版16比9\各場PPT元素\20171114直播ppt元素\資料\掛載資料夾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6812" y="3293937"/>
            <a:ext cx="988750" cy="825470"/>
          </a:xfrm>
          <a:prstGeom prst="rect">
            <a:avLst/>
          </a:prstGeom>
          <a:noFill/>
        </p:spPr>
      </p:pic>
      <p:pic>
        <p:nvPicPr>
          <p:cNvPr id="46" name="Picture 4" descr="D:\工作進行中\20170911直播母版16比9\各場PPT元素\20171114直播ppt元素\資料\掛載資料夾- 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5352" y="3293937"/>
            <a:ext cx="916180" cy="825470"/>
          </a:xfrm>
          <a:prstGeom prst="rect">
            <a:avLst/>
          </a:prstGeom>
          <a:noFill/>
        </p:spPr>
      </p:pic>
      <p:sp>
        <p:nvSpPr>
          <p:cNvPr id="47" name="Shape 291"/>
          <p:cNvSpPr txBox="1"/>
          <p:nvPr/>
        </p:nvSpPr>
        <p:spPr>
          <a:xfrm>
            <a:off x="3562287" y="2812835"/>
            <a:ext cx="2057800" cy="388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直接掛載選定的共享資料夾</a:t>
            </a:r>
          </a:p>
        </p:txBody>
      </p:sp>
      <p:sp>
        <p:nvSpPr>
          <p:cNvPr id="48" name="Shape 291"/>
          <p:cNvSpPr txBox="1"/>
          <p:nvPr/>
        </p:nvSpPr>
        <p:spPr>
          <a:xfrm>
            <a:off x="6306594" y="2812835"/>
            <a:ext cx="2057800" cy="388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建立一個虛擬磁碟機並掛載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Shape 256"/>
          <p:cNvGrpSpPr/>
          <p:nvPr/>
        </p:nvGrpSpPr>
        <p:grpSpPr>
          <a:xfrm>
            <a:off x="1042712" y="2091443"/>
            <a:ext cx="2915875" cy="2414367"/>
            <a:chOff x="2001278" y="2005876"/>
            <a:chExt cx="2750250" cy="2277229"/>
          </a:xfrm>
        </p:grpSpPr>
        <p:pic>
          <p:nvPicPr>
            <p:cNvPr id="257" name="Shape 2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1278" y="2005876"/>
              <a:ext cx="2750250" cy="2277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Shape 258"/>
            <p:cNvSpPr/>
            <p:nvPr/>
          </p:nvSpPr>
          <p:spPr>
            <a:xfrm>
              <a:off x="2567027" y="2993649"/>
              <a:ext cx="2115279" cy="204900"/>
            </a:xfrm>
            <a:prstGeom prst="rect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grpSp>
        <p:nvGrpSpPr>
          <p:cNvPr id="259" name="Shape 259"/>
          <p:cNvGrpSpPr/>
          <p:nvPr/>
        </p:nvGrpSpPr>
        <p:grpSpPr>
          <a:xfrm>
            <a:off x="4370869" y="2033483"/>
            <a:ext cx="3657515" cy="2717531"/>
            <a:chOff x="4572075" y="1769901"/>
            <a:chExt cx="4070824" cy="3044085"/>
          </a:xfrm>
        </p:grpSpPr>
        <p:pic>
          <p:nvPicPr>
            <p:cNvPr id="260" name="Shape 2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15849" y="1769901"/>
              <a:ext cx="4027050" cy="3044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Shape 261"/>
            <p:cNvSpPr/>
            <p:nvPr/>
          </p:nvSpPr>
          <p:spPr>
            <a:xfrm>
              <a:off x="4572075" y="4055032"/>
              <a:ext cx="1859497" cy="204900"/>
            </a:xfrm>
            <a:prstGeom prst="rect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7955576" y="89061"/>
            <a:ext cx="1006274" cy="1004514"/>
            <a:chOff x="360900" y="-118678"/>
            <a:chExt cx="1006274" cy="1004514"/>
          </a:xfrm>
        </p:grpSpPr>
        <p:pic>
          <p:nvPicPr>
            <p:cNvPr id="15" name="圖片 14" descr="2016底 全新上市!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679825">
              <a:off x="360900" y="-118678"/>
              <a:ext cx="1006274" cy="1004514"/>
            </a:xfrm>
            <a:prstGeom prst="rect">
              <a:avLst/>
            </a:prstGeom>
          </p:spPr>
        </p:pic>
        <p:sp>
          <p:nvSpPr>
            <p:cNvPr id="16" name="TextBox 2"/>
            <p:cNvSpPr txBox="1"/>
            <p:nvPr/>
          </p:nvSpPr>
          <p:spPr>
            <a:xfrm rot="21214777">
              <a:off x="510604" y="169589"/>
              <a:ext cx="706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獨家</a:t>
              </a:r>
              <a:endParaRPr lang="en-US" sz="20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掛載資料夾</a:t>
            </a:r>
            <a:r>
              <a:rPr lang="en-US" altLang="zh-TW" dirty="0" smtClean="0"/>
              <a:t>- </a:t>
            </a:r>
            <a:r>
              <a:rPr lang="en-US" altLang="zh-TW" dirty="0" err="1" smtClean="0"/>
              <a:t>MacOS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r>
              <a:rPr lang="zh-TW" altLang="en-US" dirty="0" smtClean="0"/>
              <a:t> 將</a:t>
            </a:r>
            <a:r>
              <a:rPr lang="en-US" altLang="zh-TW" dirty="0" smtClean="0"/>
              <a:t>NAS</a:t>
            </a:r>
            <a:r>
              <a:rPr lang="zh-TW" altLang="en-US" dirty="0" smtClean="0"/>
              <a:t>上的資料夾掛載到</a:t>
            </a:r>
            <a:r>
              <a:rPr lang="en-US" altLang="zh-TW" dirty="0" err="1" smtClean="0"/>
              <a:t>MacOS</a:t>
            </a:r>
            <a:r>
              <a:rPr lang="zh-TW" altLang="en-US" dirty="0" smtClean="0"/>
              <a:t>的</a:t>
            </a:r>
            <a:r>
              <a:rPr lang="en-US" altLang="zh-TW" dirty="0" smtClean="0"/>
              <a:t>Finder</a:t>
            </a:r>
            <a:r>
              <a:rPr lang="zh-TW" altLang="en-US" dirty="0" smtClean="0"/>
              <a:t>，即使重開機也會自動掛載！</a:t>
            </a:r>
          </a:p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zh-TW" altLang="en-US" dirty="0" smtClean="0"/>
              <a:t> 自動協助進行</a:t>
            </a:r>
            <a:r>
              <a:rPr lang="en-US" altLang="zh-TW" dirty="0" err="1" smtClean="0"/>
              <a:t>MacOS</a:t>
            </a:r>
            <a:r>
              <a:rPr lang="zh-TW" altLang="en-US" dirty="0" smtClean="0"/>
              <a:t>系統設定，大幅提升</a:t>
            </a:r>
            <a:r>
              <a:rPr lang="en-US" altLang="zh-TW" dirty="0" smtClean="0"/>
              <a:t>SMB</a:t>
            </a:r>
            <a:r>
              <a:rPr lang="zh-TW" altLang="en-US" dirty="0" smtClean="0"/>
              <a:t>連線在</a:t>
            </a:r>
            <a:r>
              <a:rPr lang="en-US" altLang="zh-TW" dirty="0" err="1" smtClean="0"/>
              <a:t>MacOS</a:t>
            </a:r>
            <a:r>
              <a:rPr lang="zh-TW" altLang="en-US" dirty="0" smtClean="0"/>
              <a:t>的傳輸速率</a:t>
            </a:r>
          </a:p>
        </p:txBody>
      </p:sp>
      <p:pic>
        <p:nvPicPr>
          <p:cNvPr id="5122" name="Picture 2" descr="C:\Users\user\Desktop\Qfinder_PPT\APPL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9814" y="156009"/>
            <a:ext cx="565545" cy="646997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4089577" y="3994131"/>
            <a:ext cx="336433" cy="369331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33808" y="3069426"/>
            <a:ext cx="336433" cy="369331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323" y="1755756"/>
            <a:ext cx="2597617" cy="2952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374542" y="2288026"/>
            <a:ext cx="4836142" cy="2217784"/>
            <a:chOff x="508901" y="2354216"/>
            <a:chExt cx="4836142" cy="2217784"/>
          </a:xfrm>
        </p:grpSpPr>
        <p:sp>
          <p:nvSpPr>
            <p:cNvPr id="273" name="Shape 273"/>
            <p:cNvSpPr/>
            <p:nvPr/>
          </p:nvSpPr>
          <p:spPr>
            <a:xfrm>
              <a:off x="508901" y="2354216"/>
              <a:ext cx="4836142" cy="2217784"/>
            </a:xfrm>
            <a:prstGeom prst="roundRect">
              <a:avLst>
                <a:gd name="adj" fmla="val 7476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131839" y="3188712"/>
              <a:ext cx="2043153" cy="33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37181" y="3188712"/>
              <a:ext cx="1936412" cy="33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2" name="Shape 272"/>
            <p:cNvSpPr/>
            <p:nvPr/>
          </p:nvSpPr>
          <p:spPr>
            <a:xfrm>
              <a:off x="1856106" y="2409636"/>
              <a:ext cx="2000203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功能</a:t>
              </a:r>
              <a:r>
                <a:rPr lang="zh-TW" sz="3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zh-TW" sz="32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PK</a:t>
              </a:r>
              <a:endParaRPr lang="zh-TW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1216815" y="3111411"/>
              <a:ext cx="110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Arial"/>
                <a:buNone/>
              </a:pPr>
              <a:endParaRPr sz="18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737181" y="3188720"/>
              <a:ext cx="1936412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Qfinder Pro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3104092" y="3188712"/>
              <a:ext cx="2070901" cy="3771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01600" algn="ctr">
                <a:buClr>
                  <a:schemeClr val="lt1"/>
                </a:buClr>
                <a:buSzPct val="100000"/>
              </a:pPr>
              <a:r>
                <a:rPr lang="zh-TW" sz="1600" b="1" dirty="0">
                  <a:solidFill>
                    <a:srgbClr val="0066CC"/>
                  </a:solidFill>
                </a:rPr>
                <a:t>Synology 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Assistant</a:t>
              </a:r>
              <a:endParaRPr lang="zh-TW" sz="1600" b="1" dirty="0">
                <a:solidFill>
                  <a:srgbClr val="0066CC"/>
                </a:solidFill>
              </a:endParaRPr>
            </a:p>
          </p:txBody>
        </p:sp>
        <p:sp>
          <p:nvSpPr>
            <p:cNvPr id="278" name="Shape 278"/>
            <p:cNvSpPr txBox="1"/>
            <p:nvPr/>
          </p:nvSpPr>
          <p:spPr>
            <a:xfrm>
              <a:off x="3104092" y="3563150"/>
              <a:ext cx="2086800" cy="65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-1524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ial"/>
                <a:buNone/>
              </a:pPr>
              <a:r>
                <a:rPr lang="zh-TW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休眠後就無法找到NAS要如何喚醒？</a:t>
              </a:r>
            </a:p>
          </p:txBody>
        </p:sp>
        <p:sp>
          <p:nvSpPr>
            <p:cNvPr id="279" name="Shape 279"/>
            <p:cNvSpPr txBox="1"/>
            <p:nvPr/>
          </p:nvSpPr>
          <p:spPr>
            <a:xfrm>
              <a:off x="650322" y="3563151"/>
              <a:ext cx="20868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-1524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Arial"/>
                <a:buNone/>
              </a:pPr>
              <a:r>
                <a:rPr lang="zh-TW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記憶搜尋過的NAS，即使目前無法找到也可以進行喚醒</a:t>
              </a:r>
            </a:p>
          </p:txBody>
        </p:sp>
        <p:cxnSp>
          <p:nvCxnSpPr>
            <p:cNvPr id="17" name="Shape 234"/>
            <p:cNvCxnSpPr/>
            <p:nvPr/>
          </p:nvCxnSpPr>
          <p:spPr>
            <a:xfrm>
              <a:off x="2895482" y="3218701"/>
              <a:ext cx="0" cy="118469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網路喚醒</a:t>
            </a:r>
            <a:r>
              <a:rPr lang="en-US" altLang="zh-TW" dirty="0" smtClean="0"/>
              <a:t>WOL</a:t>
            </a:r>
            <a:endParaRPr lang="zh-TW" altLang="en-US" dirty="0"/>
          </a:p>
        </p:txBody>
      </p:sp>
      <p:sp>
        <p:nvSpPr>
          <p:cNvPr id="20" name="文字版面配置區 19"/>
          <p:cNvSpPr>
            <a:spLocks noGrp="1"/>
          </p:cNvSpPr>
          <p:nvPr>
            <p:ph type="body" idx="1"/>
          </p:nvPr>
        </p:nvSpPr>
        <p:spPr>
          <a:xfrm>
            <a:off x="311700" y="1308535"/>
            <a:ext cx="8520600" cy="783501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平時關機節省電力，須要使用</a:t>
            </a:r>
            <a:r>
              <a:rPr lang="en-US" altLang="zh-TW" dirty="0" smtClean="0"/>
              <a:t>NAS</a:t>
            </a:r>
            <a:r>
              <a:rPr lang="zh-TW" altLang="en-US" dirty="0" smtClean="0"/>
              <a:t>時，再透過</a:t>
            </a:r>
            <a:r>
              <a:rPr lang="en-US" altLang="zh-TW" dirty="0" smtClean="0"/>
              <a:t>Wake on LAN </a:t>
            </a:r>
            <a:r>
              <a:rPr lang="zh-TW" altLang="en-US" dirty="0" smtClean="0"/>
              <a:t>功能遠端喚醒休 </a:t>
            </a:r>
          </a:p>
          <a:p>
            <a:pPr>
              <a:buNone/>
            </a:pPr>
            <a:r>
              <a:rPr lang="zh-TW" altLang="en-US" dirty="0" smtClean="0"/>
              <a:t>眠中的</a:t>
            </a:r>
            <a:r>
              <a:rPr lang="en-US" altLang="zh-TW" dirty="0" smtClean="0"/>
              <a:t>NAS</a:t>
            </a:r>
            <a:r>
              <a:rPr lang="zh-TW" altLang="en-US" dirty="0" smtClean="0"/>
              <a:t>，即可正常使用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韌體更新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297845" y="1308536"/>
            <a:ext cx="8520600" cy="730472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不用透過</a:t>
            </a:r>
            <a:r>
              <a:rPr lang="en-US" altLang="zh-TW" dirty="0" smtClean="0"/>
              <a:t>web</a:t>
            </a:r>
            <a:r>
              <a:rPr lang="zh-TW" altLang="en-US" dirty="0" smtClean="0"/>
              <a:t>介面，使用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err="1" smtClean="0"/>
              <a:t>Qfinder</a:t>
            </a:r>
            <a:r>
              <a:rPr lang="en-US" altLang="zh-TW" dirty="0" smtClean="0"/>
              <a:t> Pro</a:t>
            </a:r>
            <a:r>
              <a:rPr lang="zh-TW" altLang="en-US" dirty="0" smtClean="0"/>
              <a:t>直接進行韌體更新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17" name="Shape 286"/>
          <p:cNvSpPr txBox="1"/>
          <p:nvPr/>
        </p:nvSpPr>
        <p:spPr>
          <a:xfrm>
            <a:off x="768477" y="2141508"/>
            <a:ext cx="2476922" cy="4149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algn="ctr">
              <a:buClr>
                <a:srgbClr val="2D2D2D"/>
              </a:buClr>
              <a:buSzPct val="100000"/>
            </a:pPr>
            <a:r>
              <a:rPr 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手動上傳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韌體更新檔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0" name="Shape 289"/>
          <p:cNvGrpSpPr/>
          <p:nvPr/>
        </p:nvGrpSpPr>
        <p:grpSpPr>
          <a:xfrm>
            <a:off x="3959118" y="1366935"/>
            <a:ext cx="4590072" cy="3389795"/>
            <a:chOff x="3434625" y="295100"/>
            <a:chExt cx="5613351" cy="4226101"/>
          </a:xfrm>
        </p:grpSpPr>
        <p:pic>
          <p:nvPicPr>
            <p:cNvPr id="21" name="Shape 29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34625" y="295100"/>
              <a:ext cx="5613351" cy="4226101"/>
            </a:xfrm>
            <a:prstGeom prst="rect">
              <a:avLst/>
            </a:prstGeom>
            <a:noFill/>
            <a:ln>
              <a:solidFill>
                <a:srgbClr val="0097A7"/>
              </a:solidFill>
            </a:ln>
          </p:spPr>
        </p:pic>
        <p:sp>
          <p:nvSpPr>
            <p:cNvPr id="22" name="Shape 291"/>
            <p:cNvSpPr/>
            <p:nvPr/>
          </p:nvSpPr>
          <p:spPr>
            <a:xfrm>
              <a:off x="3540848" y="1778106"/>
              <a:ext cx="5376265" cy="1964818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92"/>
            <p:cNvSpPr/>
            <p:nvPr/>
          </p:nvSpPr>
          <p:spPr>
            <a:xfrm>
              <a:off x="3540849" y="1505942"/>
              <a:ext cx="5376263" cy="272164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92"/>
          <p:cNvSpPr/>
          <p:nvPr/>
        </p:nvSpPr>
        <p:spPr>
          <a:xfrm>
            <a:off x="4046670" y="1591014"/>
            <a:ext cx="4396204" cy="747149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6" name="群組 25"/>
          <p:cNvGrpSpPr/>
          <p:nvPr/>
        </p:nvGrpSpPr>
        <p:grpSpPr>
          <a:xfrm>
            <a:off x="3378790" y="1957091"/>
            <a:ext cx="667190" cy="2175375"/>
            <a:chOff x="3005371" y="1776157"/>
            <a:chExt cx="699389" cy="2160249"/>
          </a:xfrm>
        </p:grpSpPr>
        <p:cxnSp>
          <p:nvCxnSpPr>
            <p:cNvPr id="29" name="直線接點 14"/>
            <p:cNvCxnSpPr/>
            <p:nvPr/>
          </p:nvCxnSpPr>
          <p:spPr>
            <a:xfrm rot="10800000" flipV="1">
              <a:off x="3005372" y="1776157"/>
              <a:ext cx="697291" cy="399463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4"/>
            <p:cNvCxnSpPr>
              <a:stCxn id="23" idx="1"/>
            </p:cNvCxnSpPr>
            <p:nvPr/>
          </p:nvCxnSpPr>
          <p:spPr>
            <a:xfrm rot="10800000" flipV="1">
              <a:off x="3005371" y="2290040"/>
              <a:ext cx="699387" cy="610129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14"/>
            <p:cNvCxnSpPr/>
            <p:nvPr/>
          </p:nvCxnSpPr>
          <p:spPr>
            <a:xfrm rot="10800000" flipV="1">
              <a:off x="3005371" y="3326277"/>
              <a:ext cx="699387" cy="610129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hape 286"/>
          <p:cNvSpPr txBox="1"/>
          <p:nvPr/>
        </p:nvSpPr>
        <p:spPr>
          <a:xfrm>
            <a:off x="768477" y="2807230"/>
            <a:ext cx="2476922" cy="4149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algn="ctr">
              <a:buClr>
                <a:srgbClr val="2D2D2D"/>
              </a:buClr>
              <a:buSzPct val="1000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線上更新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韌體更新檔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Shape 286"/>
          <p:cNvSpPr txBox="1"/>
          <p:nvPr/>
        </p:nvSpPr>
        <p:spPr>
          <a:xfrm>
            <a:off x="768477" y="3632414"/>
            <a:ext cx="2476922" cy="9201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algn="ctr">
              <a:buClr>
                <a:srgbClr val="2D2D2D"/>
              </a:buClr>
              <a:buSzPct val="1000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一次對網域中所有相同型號的系統做批次韌體更新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3656755" y="1277005"/>
            <a:ext cx="4861286" cy="3451976"/>
            <a:chOff x="3666616" y="984867"/>
            <a:chExt cx="5315940" cy="3774824"/>
          </a:xfrm>
        </p:grpSpPr>
        <p:pic>
          <p:nvPicPr>
            <p:cNvPr id="300" name="Shape 300"/>
            <p:cNvPicPr preferRelativeResize="0"/>
            <p:nvPr/>
          </p:nvPicPr>
          <p:blipFill rotWithShape="1">
            <a:blip r:embed="rId3">
              <a:alphaModFix/>
            </a:blip>
            <a:srcRect l="2248"/>
            <a:stretch/>
          </p:blipFill>
          <p:spPr>
            <a:xfrm>
              <a:off x="3677290" y="984868"/>
              <a:ext cx="2486624" cy="184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Shape 30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82356" y="984867"/>
              <a:ext cx="2700200" cy="184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Shape 30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71683" y="2923291"/>
              <a:ext cx="2700200" cy="183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Shape 304"/>
            <p:cNvPicPr preferRelativeResize="0"/>
            <p:nvPr/>
          </p:nvPicPr>
          <p:blipFill rotWithShape="1">
            <a:blip r:embed="rId6">
              <a:alphaModFix/>
            </a:blip>
            <a:srcRect r="3428"/>
            <a:stretch/>
          </p:blipFill>
          <p:spPr>
            <a:xfrm>
              <a:off x="3666616" y="2946498"/>
              <a:ext cx="2486624" cy="1801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群組 3"/>
            <p:cNvGrpSpPr/>
            <p:nvPr/>
          </p:nvGrpSpPr>
          <p:grpSpPr>
            <a:xfrm>
              <a:off x="5756704" y="2287188"/>
              <a:ext cx="972726" cy="943931"/>
              <a:chOff x="5348144" y="1948298"/>
              <a:chExt cx="972726" cy="943931"/>
            </a:xfrm>
          </p:grpSpPr>
          <p:sp>
            <p:nvSpPr>
              <p:cNvPr id="3" name="橢圓 2"/>
              <p:cNvSpPr/>
              <p:nvPr/>
            </p:nvSpPr>
            <p:spPr>
              <a:xfrm>
                <a:off x="5348144" y="1948298"/>
                <a:ext cx="913178" cy="913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305" name="Shape 30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365625" y="1981429"/>
                <a:ext cx="955245" cy="910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</p:grpSp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資源監控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idx="1"/>
          </p:nvPr>
        </p:nvSpPr>
        <p:spPr>
          <a:xfrm>
            <a:off x="321428" y="1396087"/>
            <a:ext cx="3135693" cy="3197275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快速得知</a:t>
            </a:r>
            <a:r>
              <a:rPr lang="en-US" altLang="zh-TW" dirty="0" smtClean="0"/>
              <a:t>NAS</a:t>
            </a:r>
            <a:r>
              <a:rPr lang="zh-TW" altLang="en-US" dirty="0" smtClean="0"/>
              <a:t>使用狀況、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系統是否正常運作、</a:t>
            </a:r>
            <a:r>
              <a:rPr lang="en-US" altLang="zh-TW" dirty="0" smtClean="0"/>
              <a:t>CPU</a:t>
            </a:r>
          </a:p>
          <a:p>
            <a:pPr>
              <a:buNone/>
            </a:pPr>
            <a:r>
              <a:rPr lang="zh-TW" altLang="en-US" dirty="0" smtClean="0"/>
              <a:t>和記憶體的使用率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Qfinder</a:t>
            </a:r>
            <a:r>
              <a:rPr lang="en-US" altLang="zh-TW" dirty="0" smtClean="0"/>
              <a:t> Pro</a:t>
            </a:r>
            <a:r>
              <a:rPr lang="zh-TW" altLang="en-US" dirty="0" smtClean="0"/>
              <a:t>版本檢查與線上更新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311700" y="1422651"/>
            <a:ext cx="2944118" cy="3197275"/>
          </a:xfrm>
        </p:spPr>
        <p:txBody>
          <a:bodyPr/>
          <a:lstStyle/>
          <a:p>
            <a:pPr>
              <a:lnSpc>
                <a:spcPts val="2500"/>
              </a:lnSpc>
              <a:buNone/>
            </a:pPr>
            <a:r>
              <a:rPr lang="zh-TW" altLang="en-US" dirty="0" smtClean="0"/>
              <a:t>自動檢查並提醒您有更新版的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</a:t>
            </a:r>
            <a:r>
              <a:rPr lang="zh-TW" altLang="en-US" dirty="0" smtClean="0"/>
              <a:t>，讓您即時擁有最新的功能與最棒的使用體驗！</a:t>
            </a:r>
          </a:p>
          <a:p>
            <a:endParaRPr lang="zh-TW" altLang="en-US" dirty="0"/>
          </a:p>
        </p:txBody>
      </p:sp>
      <p:pic>
        <p:nvPicPr>
          <p:cNvPr id="10242" name="Picture 2" descr="C:\Users\user\Desktop\Qfinder_PPT\^2F5673919EEF6C87F303E077FBA844FC236F9ED65A01FBBB83^pimgpsh_fullsize_dist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6106" y="1409894"/>
            <a:ext cx="4789720" cy="3241869"/>
          </a:xfrm>
          <a:prstGeom prst="rect">
            <a:avLst/>
          </a:prstGeom>
          <a:noFill/>
        </p:spPr>
      </p:pic>
      <p:pic>
        <p:nvPicPr>
          <p:cNvPr id="5" name="Picture 2" descr="D:\工作進行中\20170911直播母版16比9\各場PPT元素\20171114直播ppt元素\update.png"/>
          <p:cNvPicPr>
            <a:picLocks noChangeAspect="1" noChangeArrowheads="1"/>
          </p:cNvPicPr>
          <p:nvPr/>
        </p:nvPicPr>
        <p:blipFill>
          <a:blip r:embed="rId4"/>
          <a:srcRect r="13164"/>
          <a:stretch>
            <a:fillRect/>
          </a:stretch>
        </p:blipFill>
        <p:spPr bwMode="auto">
          <a:xfrm>
            <a:off x="7086257" y="4063935"/>
            <a:ext cx="1925411" cy="60728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382" y="1399311"/>
            <a:ext cx="5134754" cy="3208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11700" y="178955"/>
            <a:ext cx="8520600" cy="1080656"/>
          </a:xfrm>
        </p:spPr>
        <p:txBody>
          <a:bodyPr/>
          <a:lstStyle/>
          <a:p>
            <a:r>
              <a:rPr lang="en-US" altLang="zh-TW" dirty="0" err="1" smtClean="0"/>
              <a:t>Qfinder</a:t>
            </a:r>
            <a:r>
              <a:rPr lang="en-US" altLang="zh-TW" dirty="0" smtClean="0"/>
              <a:t> for Chrome &amp; </a:t>
            </a:r>
            <a:r>
              <a:rPr lang="en-US" altLang="zh-TW" dirty="0" err="1" smtClean="0"/>
              <a:t>Chromebook</a:t>
            </a:r>
            <a:endParaRPr lang="zh-TW" altLang="en-US" dirty="0"/>
          </a:p>
        </p:txBody>
      </p:sp>
      <p:pic>
        <p:nvPicPr>
          <p:cNvPr id="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1200" y="2835139"/>
            <a:ext cx="1783675" cy="17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3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743559" y="3636680"/>
            <a:ext cx="1045351" cy="132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Qfinder_PPT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991"/>
            <a:ext cx="9144000" cy="5157491"/>
          </a:xfrm>
          <a:prstGeom prst="rect">
            <a:avLst/>
          </a:prstGeom>
          <a:noFill/>
        </p:spPr>
      </p:pic>
      <p:sp>
        <p:nvSpPr>
          <p:cNvPr id="109" name="Shape 109"/>
          <p:cNvSpPr txBox="1"/>
          <p:nvPr/>
        </p:nvSpPr>
        <p:spPr>
          <a:xfrm>
            <a:off x="4390100" y="1023225"/>
            <a:ext cx="4626900" cy="1276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6000" b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Qfinder </a:t>
            </a:r>
            <a:r>
              <a:rPr lang="zh-TW" sz="6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Pro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939" y="3718183"/>
            <a:ext cx="1051984" cy="105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3850868" y="1658712"/>
            <a:ext cx="4725504" cy="841800"/>
          </a:xfrm>
        </p:spPr>
        <p:txBody>
          <a:bodyPr/>
          <a:lstStyle/>
          <a:p>
            <a:r>
              <a:rPr lang="en-US" altLang="zh-TW" sz="5200" dirty="0" err="1" smtClean="0">
                <a:solidFill>
                  <a:srgbClr val="C00000"/>
                </a:solidFill>
                <a:latin typeface="+mj-lt"/>
              </a:rPr>
              <a:t>Qfinder</a:t>
            </a:r>
            <a:r>
              <a:rPr lang="en-US" altLang="zh-TW" sz="5200" dirty="0" smtClean="0">
                <a:solidFill>
                  <a:srgbClr val="C00000"/>
                </a:solidFill>
                <a:latin typeface="+mj-lt"/>
              </a:rPr>
              <a:t> Pro</a:t>
            </a:r>
            <a:endParaRPr lang="zh-TW" altLang="en-US" sz="5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50868" y="1352464"/>
            <a:ext cx="57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更易找到 </a:t>
            </a: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，進行連線與設定 </a:t>
            </a:r>
            <a:endParaRPr lang="zh-TW" altLang="zh-TW" sz="18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099" y="128379"/>
            <a:ext cx="8696113" cy="572700"/>
          </a:xfrm>
        </p:spPr>
        <p:txBody>
          <a:bodyPr/>
          <a:lstStyle/>
          <a:p>
            <a:r>
              <a:rPr lang="zh-Hant" altLang="en-US" sz="4000" dirty="0" smtClean="0"/>
              <a:t>整合</a:t>
            </a:r>
            <a:r>
              <a:rPr lang="en-US" altLang="zh-Hant" sz="4000" dirty="0" smtClean="0"/>
              <a:t>QNAP </a:t>
            </a:r>
            <a:r>
              <a:rPr lang="en-US" altLang="zh-Hant" sz="4000" dirty="0" err="1" smtClean="0"/>
              <a:t>Qfinder</a:t>
            </a:r>
            <a:r>
              <a:rPr lang="zh-Hant" altLang="en-US" sz="4000" dirty="0" smtClean="0"/>
              <a:t>，快速搜尋 </a:t>
            </a:r>
            <a:r>
              <a:rPr lang="en-US" altLang="zh-Hant" sz="4000" dirty="0" smtClean="0"/>
              <a:t>NAS</a:t>
            </a:r>
            <a:endParaRPr lang="zh-TW" altLang="en-US" sz="400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/>
              <a:t>您可以在瀏覽器安裝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</a:t>
            </a:r>
            <a:r>
              <a:rPr lang="zh-TW" altLang="en-US" dirty="0" smtClean="0"/>
              <a:t>擴充套件，幫助您快速搜尋區域網路上的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QNAP NAS</a:t>
            </a:r>
            <a:r>
              <a:rPr lang="zh-TW" altLang="en-US" dirty="0" smtClean="0"/>
              <a:t>，存取資料更便捷。</a:t>
            </a:r>
            <a:endParaRPr lang="zh-TW" altLang="en-US" dirty="0"/>
          </a:p>
        </p:txBody>
      </p:sp>
      <p:pic>
        <p:nvPicPr>
          <p:cNvPr id="7" name="圖片 6" descr="browser-station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36" y="2072304"/>
            <a:ext cx="4803418" cy="29408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Qfinder_PPT\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9" y="0"/>
            <a:ext cx="9165569" cy="5169836"/>
          </a:xfrm>
          <a:prstGeom prst="rect">
            <a:avLst/>
          </a:prstGeom>
          <a:noFill/>
        </p:spPr>
      </p:pic>
      <p:pic>
        <p:nvPicPr>
          <p:cNvPr id="6" name="Shape 11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2189" y="3801372"/>
            <a:ext cx="912038" cy="91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3850868" y="1633047"/>
            <a:ext cx="5496911" cy="841800"/>
          </a:xfrm>
        </p:spPr>
        <p:txBody>
          <a:bodyPr/>
          <a:lstStyle/>
          <a:p>
            <a:r>
              <a:rPr lang="en-US" altLang="zh-TW" sz="5200" dirty="0" smtClean="0">
                <a:solidFill>
                  <a:srgbClr val="C00000"/>
                </a:solidFill>
                <a:latin typeface="+mj-lt"/>
              </a:rPr>
              <a:t>Browser Station</a:t>
            </a:r>
            <a:endParaRPr lang="zh-TW" altLang="en-US" sz="5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50868" y="1352464"/>
            <a:ext cx="57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網路瀏覽無界限</a:t>
            </a:r>
            <a:r>
              <a:rPr lang="zh-TW" altLang="zh-TW" sz="18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輕鬆打造連線跳板</a:t>
            </a:r>
            <a:endParaRPr lang="zh-TW" altLang="zh-TW" sz="18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36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  Browser Station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 透過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瀏覽無界限，輕鬆打造連線跳板</a:t>
            </a:r>
          </a:p>
          <a:p>
            <a:r>
              <a:rPr lang="zh-TW" altLang="en-US" dirty="0" smtClean="0"/>
              <a:t> 在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上建立虛擬瀏覽器，透過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避開網路限制存取資源。</a:t>
            </a:r>
          </a:p>
          <a:p>
            <a:r>
              <a:rPr lang="zh-TW" altLang="en-US" dirty="0" smtClean="0"/>
              <a:t> 彈性選擇下載檔案位置，直接儲存於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中 。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14335" y="2190049"/>
            <a:ext cx="6978655" cy="2990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186412" y="4137006"/>
            <a:ext cx="1615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31078" y="2914929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myQNAPcloud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03880" y="2881488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區域網路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07120" y="4116963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rower</a:t>
            </a:r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97452" y="4116963"/>
            <a:ext cx="12008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15884" y="2882512"/>
            <a:ext cx="1168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資料庫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79030" y="3771518"/>
            <a:ext cx="10648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檔案總管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14659" y="3490668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Shape 11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0320" y="190455"/>
            <a:ext cx="622580" cy="62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840" y="1518130"/>
            <a:ext cx="7353300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931906" y="3611573"/>
            <a:ext cx="163289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dirty="0">
                <a:solidFill>
                  <a:schemeClr val="dk1"/>
                </a:solidFill>
              </a:rPr>
              <a:t>Browser Station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3543776" y="3580043"/>
            <a:ext cx="1483200" cy="63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dirty="0">
                <a:solidFill>
                  <a:schemeClr val="dk1"/>
                </a:solidFill>
              </a:rPr>
              <a:t>QNAP Qfinder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搭配 </a:t>
            </a:r>
            <a:r>
              <a:rPr lang="en-US" altLang="zh-TW" sz="4000" dirty="0" smtClean="0"/>
              <a:t>QNAP </a:t>
            </a:r>
            <a:r>
              <a:rPr lang="en-US" altLang="zh-TW" sz="4000" dirty="0" err="1" smtClean="0"/>
              <a:t>Qfinder</a:t>
            </a:r>
            <a:r>
              <a:rPr lang="en-US" altLang="zh-TW" sz="4000" dirty="0" smtClean="0"/>
              <a:t> </a:t>
            </a:r>
            <a:r>
              <a:rPr lang="zh-TW" altLang="en-US" sz="4000" dirty="0" smtClean="0"/>
              <a:t>擴充套件</a:t>
            </a:r>
            <a:endParaRPr lang="zh-TW" altLang="en-US" sz="4000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311700" y="1308536"/>
            <a:ext cx="8520600" cy="1224458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突破網路限制，直接進行遠端</a:t>
            </a:r>
            <a:r>
              <a:rPr lang="en-US" altLang="zh-TW" dirty="0" smtClean="0"/>
              <a:t>NAS</a:t>
            </a:r>
            <a:r>
              <a:rPr lang="zh-TW" altLang="en-US" dirty="0" smtClean="0"/>
              <a:t>的操作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Qfinder_PPT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57492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744339" y="2059259"/>
            <a:ext cx="5682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連線以便利安全的方式存取資料</a:t>
            </a:r>
            <a:endParaRPr lang="zh-TW" altLang="zh-TW" sz="2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5800" y="3880632"/>
            <a:ext cx="1097076" cy="103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672656" y="2016719"/>
            <a:ext cx="8666924" cy="841800"/>
          </a:xfrm>
        </p:spPr>
        <p:txBody>
          <a:bodyPr/>
          <a:lstStyle/>
          <a:p>
            <a:r>
              <a:rPr lang="en-US" altLang="zh-TW" sz="5200" dirty="0" err="1" smtClean="0">
                <a:solidFill>
                  <a:srgbClr val="C00000"/>
                </a:solidFill>
                <a:latin typeface="+mj-lt"/>
              </a:rPr>
              <a:t>myQNAPcloud</a:t>
            </a:r>
            <a:r>
              <a:rPr lang="en-US" altLang="zh-TW" sz="5200" dirty="0" smtClean="0">
                <a:solidFill>
                  <a:srgbClr val="C00000"/>
                </a:solidFill>
                <a:latin typeface="+mj-lt"/>
              </a:rPr>
              <a:t> Connect</a:t>
            </a:r>
            <a:br>
              <a:rPr lang="en-US" altLang="zh-TW" sz="5200" dirty="0" smtClean="0">
                <a:solidFill>
                  <a:srgbClr val="C00000"/>
                </a:solidFill>
                <a:latin typeface="+mj-lt"/>
              </a:rPr>
            </a:br>
            <a:endParaRPr lang="zh-TW" altLang="en-US" sz="5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56" y="1310424"/>
            <a:ext cx="57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連線以便利安全的方式存取資料</a:t>
            </a:r>
            <a:endParaRPr lang="zh-TW" altLang="zh-TW" sz="18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35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     </a:t>
            </a:r>
            <a:r>
              <a:rPr lang="en-US" altLang="zh-TW" sz="4000" dirty="0" err="1" smtClean="0"/>
              <a:t>myQNAPcloud</a:t>
            </a:r>
            <a:r>
              <a:rPr lang="en-US" altLang="zh-TW" sz="4000" dirty="0" smtClean="0"/>
              <a:t> Connect</a:t>
            </a:r>
            <a:endParaRPr lang="zh-TW" altLang="en-US" sz="4000" dirty="0"/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811" y="2629859"/>
            <a:ext cx="4314349" cy="198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882" y="2464199"/>
            <a:ext cx="2098723" cy="20987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82"/>
          <p:cNvSpPr/>
          <p:nvPr/>
        </p:nvSpPr>
        <p:spPr>
          <a:xfrm flipH="1">
            <a:off x="503057" y="4570653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Shape 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0765" y="2629858"/>
            <a:ext cx="1053141" cy="105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235" y="153779"/>
            <a:ext cx="806990" cy="760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58"/>
          <p:cNvSpPr txBox="1">
            <a:spLocks/>
          </p:cNvSpPr>
          <p:nvPr/>
        </p:nvSpPr>
        <p:spPr>
          <a:xfrm>
            <a:off x="776240" y="4484790"/>
            <a:ext cx="8520600" cy="568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支援OpenVPN、PPTP與L2TP/IPSec協定</a:t>
            </a:r>
            <a:endParaRPr lang="zh-TW" altLang="zh-TW" sz="1200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版面配置區 13"/>
          <p:cNvSpPr txBox="1">
            <a:spLocks/>
          </p:cNvSpPr>
          <p:nvPr/>
        </p:nvSpPr>
        <p:spPr>
          <a:xfrm>
            <a:off x="311700" y="1308535"/>
            <a:ext cx="8520600" cy="3197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ts val="1800"/>
              </a:lnSpc>
              <a:spcAft>
                <a:spcPts val="1200"/>
              </a:spcAft>
              <a:buClr>
                <a:schemeClr val="dk2"/>
              </a:buClr>
              <a:buSzPct val="100000"/>
              <a:buFont typeface="微軟正黑體" pitchFamily="34" charset="-120"/>
              <a:buChar char="•"/>
            </a:pPr>
            <a:r>
              <a:rPr lang="zh-TW" altLang="en-US" sz="1800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專為 </a:t>
            </a: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使用者設計</a:t>
            </a:r>
          </a:p>
          <a:p>
            <a:pPr lvl="0">
              <a:lnSpc>
                <a:spcPts val="1800"/>
              </a:lnSpc>
              <a:spcAft>
                <a:spcPts val="1200"/>
              </a:spcAft>
              <a:buClr>
                <a:schemeClr val="dk2"/>
              </a:buClr>
              <a:buSzPct val="100000"/>
              <a:buFont typeface="微軟正黑體" pitchFamily="34" charset="-120"/>
              <a:buChar char="•"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提供 </a:t>
            </a: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VPN 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連線直接存取所有 </a:t>
            </a: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的檔案及應用服務的連結</a:t>
            </a:r>
          </a:p>
          <a:p>
            <a:pPr lvl="0">
              <a:lnSpc>
                <a:spcPts val="1800"/>
              </a:lnSpc>
              <a:spcAft>
                <a:spcPts val="1200"/>
              </a:spcAft>
              <a:buClr>
                <a:schemeClr val="dk2"/>
              </a:buClr>
              <a:buSzPct val="100000"/>
              <a:buFont typeface="微軟正黑體" pitchFamily="34" charset="-120"/>
              <a:buChar char="•"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可於檔案總管內以拖曳的方式輕鬆管理檔案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更多的應用工具等你來使用</a:t>
            </a:r>
            <a:endParaRPr lang="zh-TW" altLang="en-US" sz="4000" dirty="0"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311700" y="1190296"/>
            <a:ext cx="3535086" cy="819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46250" lvl="1"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更多實用的工具，協助你輕鬆完成每項日常工作 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C:\Users\user\Desktop\Qfinder_PPT\1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4498" y="977901"/>
            <a:ext cx="6299502" cy="387897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7062949" y="1245475"/>
            <a:ext cx="2406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</a:rPr>
              <a:t>QNAP Utilities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Shape 368"/>
          <p:cNvSpPr txBox="1">
            <a:spLocks/>
          </p:cNvSpPr>
          <p:nvPr/>
        </p:nvSpPr>
        <p:spPr>
          <a:xfrm>
            <a:off x="311700" y="2004463"/>
            <a:ext cx="4440410" cy="3197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46250" lvl="1" indent="0" defTabSz="914400" eaLnBrk="1" fontAlgn="auto" latinLnBrk="0" hangingPunct="1">
              <a:lnSpc>
                <a:spcPct val="115000"/>
              </a:lnSpc>
              <a:buClr>
                <a:schemeClr val="dk2"/>
              </a:buClr>
              <a:buSzTx/>
              <a:tabLst/>
              <a:defRPr/>
            </a:pPr>
            <a:r>
              <a:rPr 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PC端：</a:t>
            </a:r>
            <a:endParaRPr lang="en-US" altLang="zh-TW" sz="1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46250" lvl="1">
              <a:lnSpc>
                <a:spcPct val="115000"/>
              </a:lnSpc>
              <a:buClr>
                <a:schemeClr val="dk2"/>
              </a:buClr>
              <a:defRPr/>
            </a:pPr>
            <a:r>
              <a:rPr lang="zh-TW" dirty="0" smtClean="0">
                <a:solidFill>
                  <a:schemeClr val="dk2"/>
                </a:solidFill>
              </a:rPr>
              <a:t>Qsync, </a:t>
            </a:r>
            <a:r>
              <a:rPr lang="en-US" altLang="zh-TW" dirty="0" err="1" smtClean="0">
                <a:solidFill>
                  <a:schemeClr val="dk2"/>
                </a:solidFill>
              </a:rPr>
              <a:t>QVHelper</a:t>
            </a:r>
            <a:r>
              <a:rPr lang="zh-TW" dirty="0" smtClean="0">
                <a:solidFill>
                  <a:schemeClr val="dk2"/>
                </a:solidFill>
              </a:rPr>
              <a:t>, QVR Client, myQNAPcloud </a:t>
            </a:r>
            <a:r>
              <a:rPr lang="en-US" altLang="zh-TW" dirty="0" smtClean="0">
                <a:solidFill>
                  <a:schemeClr val="dk2"/>
                </a:solidFill>
              </a:rPr>
              <a:t>Connect</a:t>
            </a: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endParaRPr kumimoji="0" lang="zh-TW" sz="14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146250" lvl="1">
              <a:lnSpc>
                <a:spcPct val="115000"/>
              </a:lnSpc>
              <a:buClr>
                <a:schemeClr val="dk2"/>
              </a:buClr>
              <a:defRPr/>
            </a:pPr>
            <a:r>
              <a:rPr 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Server端：</a:t>
            </a:r>
            <a:endParaRPr lang="en-US" altLang="zh-TW" sz="1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vSphere (Web) Client plug-in, Q'center Virtual Appliance, QNAP Snapshot Agent</a:t>
            </a:r>
            <a:endParaRPr kumimoji="0" lang="en-US" altLang="zh-TW" sz="14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endParaRPr kumimoji="0" lang="zh-TW" sz="14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6250" lvl="1" indent="0" defTabSz="914400" eaLnBrk="1" fontAlgn="auto" latinLnBrk="0" hangingPunct="1">
              <a:lnSpc>
                <a:spcPct val="115000"/>
              </a:lnSpc>
              <a:buClr>
                <a:schemeClr val="dk2"/>
              </a:buClr>
              <a:buSzTx/>
              <a:tabLst/>
              <a:defRPr/>
            </a:pPr>
            <a:r>
              <a:rPr 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多媒體應用：</a:t>
            </a:r>
            <a:endParaRPr lang="en-US" altLang="zh-TW" sz="1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 HD(KODI Add-on), Qmedia(Android)</a:t>
            </a:r>
            <a:endParaRPr kumimoji="0" lang="zh-TW" sz="14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Qfinder_PPT\電腦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5414" y="1534337"/>
            <a:ext cx="3144829" cy="3202163"/>
          </a:xfrm>
          <a:prstGeom prst="rect">
            <a:avLst/>
          </a:prstGeom>
          <a:noFill/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34608" y="2022762"/>
            <a:ext cx="8520600" cy="1015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1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Demo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0" name="Picture 4" descr="C:\Users\user\Desktop\Qfinder_PPT\TS-431X2_fro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3971" y="2575653"/>
            <a:ext cx="2840470" cy="17752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86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-350196" y="3219822"/>
            <a:ext cx="5350213" cy="1129282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平行四邊形 12"/>
          <p:cNvSpPr/>
          <p:nvPr/>
        </p:nvSpPr>
        <p:spPr>
          <a:xfrm>
            <a:off x="-350196" y="1646786"/>
            <a:ext cx="5350213" cy="1129282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175" y="2005562"/>
            <a:ext cx="1906500" cy="19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993368" y="1759696"/>
            <a:ext cx="3300728" cy="13348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透過Qfinder Pro 連上NAS以進行初始化設定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993368" y="3324874"/>
            <a:ext cx="3237076" cy="835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搜尋並連</a:t>
            </a:r>
            <a:r>
              <a:rPr lang="zh-TW" sz="2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線同網段下的</a:t>
            </a:r>
            <a:r>
              <a:rPr 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NAS進行操作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234609" y="417443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你知道的</a:t>
            </a:r>
            <a:r>
              <a:rPr lang="en-US" altLang="zh-TW" sz="4000" dirty="0" err="1" smtClean="0"/>
              <a:t>Qfinder</a:t>
            </a:r>
            <a:r>
              <a:rPr lang="en-US" altLang="zh-TW" sz="4000" dirty="0" smtClean="0"/>
              <a:t> Pro... </a:t>
            </a:r>
            <a:br>
              <a:rPr lang="en-US" altLang="zh-TW" sz="4000" dirty="0" smtClean="0"/>
            </a:b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210" y="1321406"/>
            <a:ext cx="5349778" cy="312389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2" name="Shape 151"/>
          <p:cNvSpPr/>
          <p:nvPr/>
        </p:nvSpPr>
        <p:spPr>
          <a:xfrm>
            <a:off x="2370989" y="2173886"/>
            <a:ext cx="3213300" cy="449244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cxnSp>
        <p:nvCxnSpPr>
          <p:cNvPr id="23" name="直線接點 22"/>
          <p:cNvCxnSpPr/>
          <p:nvPr/>
        </p:nvCxnSpPr>
        <p:spPr>
          <a:xfrm flipH="1">
            <a:off x="1316783" y="2173886"/>
            <a:ext cx="1054206" cy="1560077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5595036" y="2203478"/>
            <a:ext cx="1325217" cy="1546087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Shape 150"/>
          <p:cNvPicPr preferRelativeResize="0"/>
          <p:nvPr/>
        </p:nvPicPr>
        <p:blipFill rotWithShape="1">
          <a:blip r:embed="rId3">
            <a:alphaModFix/>
          </a:blip>
          <a:srcRect l="4111" t="25387" r="30601" b="58283"/>
          <a:stretch/>
        </p:blipFill>
        <p:spPr>
          <a:xfrm>
            <a:off x="1316783" y="3725424"/>
            <a:ext cx="5585114" cy="878112"/>
          </a:xfrm>
          <a:prstGeom prst="rect">
            <a:avLst/>
          </a:prstGeom>
          <a:noFill/>
          <a:ln w="28575" cmpd="sng">
            <a:solidFill>
              <a:srgbClr val="C00000"/>
            </a:solidFill>
          </a:ln>
        </p:spPr>
      </p:pic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0" y="153779"/>
            <a:ext cx="9144000" cy="572700"/>
          </a:xfrm>
        </p:spPr>
        <p:txBody>
          <a:bodyPr/>
          <a:lstStyle/>
          <a:p>
            <a:r>
              <a:rPr lang="zh-TW" altLang="en-US" dirty="0" smtClean="0"/>
              <a:t>但其實</a:t>
            </a:r>
            <a:r>
              <a:rPr lang="en-US" altLang="zh-TW" dirty="0" smtClean="0"/>
              <a:t>QNAP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 </a:t>
            </a:r>
            <a:r>
              <a:rPr lang="zh-TW" altLang="en-US" dirty="0" smtClean="0"/>
              <a:t>還提供更多功能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0" y="188395"/>
            <a:ext cx="9144000" cy="572700"/>
          </a:xfrm>
        </p:spPr>
        <p:txBody>
          <a:bodyPr/>
          <a:lstStyle/>
          <a:p>
            <a:r>
              <a:rPr lang="zh-TW" altLang="en-US" dirty="0" smtClean="0"/>
              <a:t>但其實</a:t>
            </a:r>
            <a:r>
              <a:rPr lang="en-US" altLang="zh-TW" dirty="0" smtClean="0"/>
              <a:t>QNAP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 </a:t>
            </a:r>
            <a:r>
              <a:rPr lang="zh-TW" altLang="en-US" dirty="0" smtClean="0"/>
              <a:t>還提供更多功能</a:t>
            </a:r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166260" y="1164952"/>
            <a:ext cx="9337663" cy="3762144"/>
            <a:chOff x="-34024" y="4362174"/>
            <a:chExt cx="9337663" cy="3762144"/>
          </a:xfrm>
        </p:grpSpPr>
        <p:pic>
          <p:nvPicPr>
            <p:cNvPr id="15" name="Shape 150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358348" y="4362174"/>
              <a:ext cx="5541994" cy="376214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18" name="Shape 151"/>
            <p:cNvSpPr/>
            <p:nvPr/>
          </p:nvSpPr>
          <p:spPr>
            <a:xfrm>
              <a:off x="1748501" y="4494029"/>
              <a:ext cx="1197715" cy="656591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" name="Shape 153"/>
            <p:cNvSpPr/>
            <p:nvPr/>
          </p:nvSpPr>
          <p:spPr>
            <a:xfrm>
              <a:off x="5996164" y="4954806"/>
              <a:ext cx="238427" cy="216000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157"/>
            <p:cNvSpPr txBox="1"/>
            <p:nvPr/>
          </p:nvSpPr>
          <p:spPr>
            <a:xfrm>
              <a:off x="7177583" y="5205212"/>
              <a:ext cx="2126056" cy="450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600" b="1" dirty="0" smtClean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網路喚醒</a:t>
              </a:r>
              <a:endParaRPr lang="en-US" altLang="zh-TW" sz="16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1600" b="1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dirty="0" smtClean="0">
                  <a:latin typeface="微軟正黑體" pitchFamily="34" charset="-120"/>
                  <a:ea typeface="微軟正黑體" pitchFamily="34" charset="-120"/>
                  <a:sym typeface="Microsoft JhengHei"/>
                </a:rPr>
                <a:t>(Wake on LAN) </a:t>
              </a:r>
              <a:endParaRPr lang="zh-TW" altLang="en-US" sz="1200" dirty="0">
                <a:latin typeface="微軟正黑體" pitchFamily="34" charset="-120"/>
                <a:ea typeface="微軟正黑體" pitchFamily="34" charset="-120"/>
                <a:sym typeface="Microsoft JhengHei"/>
              </a:endParaRPr>
            </a:p>
          </p:txBody>
        </p:sp>
        <p:sp>
          <p:nvSpPr>
            <p:cNvPr id="21" name="Shape 158"/>
            <p:cNvSpPr txBox="1"/>
            <p:nvPr/>
          </p:nvSpPr>
          <p:spPr>
            <a:xfrm>
              <a:off x="7177583" y="6907639"/>
              <a:ext cx="1667433" cy="351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韌體</a:t>
              </a:r>
              <a:r>
                <a:rPr lang="zh-TW" sz="16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更新</a:t>
              </a:r>
              <a:endParaRPr lang="en-US" alt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1200" dirty="0" smtClean="0">
                  <a:latin typeface="微軟正黑體" pitchFamily="34" charset="-120"/>
                  <a:ea typeface="微軟正黑體" pitchFamily="34" charset="-120"/>
                </a:rPr>
                <a:t>按下右鍵即可呈現 </a:t>
              </a:r>
              <a:endParaRPr lang="zh-TW" sz="1200" b="1" dirty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2" name="Shape 159"/>
            <p:cNvSpPr txBox="1"/>
            <p:nvPr/>
          </p:nvSpPr>
          <p:spPr>
            <a:xfrm>
              <a:off x="-34024" y="4774994"/>
              <a:ext cx="1351428" cy="361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掛</a:t>
              </a:r>
              <a:r>
                <a:rPr lang="zh-TW" sz="1600" b="1" dirty="0" smtClean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載資料夾</a:t>
              </a:r>
              <a:endParaRPr lang="zh-TW" sz="16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" name="Shape 151"/>
            <p:cNvSpPr/>
            <p:nvPr/>
          </p:nvSpPr>
          <p:spPr>
            <a:xfrm>
              <a:off x="1310580" y="7227855"/>
              <a:ext cx="5541994" cy="143983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cxnSp>
          <p:nvCxnSpPr>
            <p:cNvPr id="24" name="直線接點 23"/>
            <p:cNvCxnSpPr/>
            <p:nvPr/>
          </p:nvCxnSpPr>
          <p:spPr>
            <a:xfrm>
              <a:off x="6859398" y="7298756"/>
              <a:ext cx="304537" cy="1588"/>
            </a:xfrm>
            <a:prstGeom prst="line">
              <a:avLst/>
            </a:pr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16"/>
            <p:cNvCxnSpPr/>
            <p:nvPr/>
          </p:nvCxnSpPr>
          <p:spPr>
            <a:xfrm flipV="1">
              <a:off x="1110988" y="4684268"/>
              <a:ext cx="637513" cy="29101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 descr="D:\工作進行中\20170911直播母版16比9\各場PPT元素\20171114直播ppt元素\P6_2.png"/>
            <p:cNvPicPr>
              <a:picLocks noChangeAspect="1" noChangeArrowheads="1"/>
            </p:cNvPicPr>
            <p:nvPr/>
          </p:nvPicPr>
          <p:blipFill>
            <a:blip r:embed="rId4"/>
            <a:srcRect b="1884"/>
            <a:stretch>
              <a:fillRect/>
            </a:stretch>
          </p:blipFill>
          <p:spPr bwMode="auto">
            <a:xfrm>
              <a:off x="4192374" y="5464495"/>
              <a:ext cx="1327544" cy="177700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7" name="直線接點 16"/>
            <p:cNvCxnSpPr/>
            <p:nvPr/>
          </p:nvCxnSpPr>
          <p:spPr>
            <a:xfrm rot="16200000" flipH="1">
              <a:off x="6557926" y="4762378"/>
              <a:ext cx="259569" cy="1090072"/>
            </a:xfrm>
            <a:prstGeom prst="bentConnector2">
              <a:avLst/>
            </a:pr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Shape 167"/>
          <p:cNvGraphicFramePr/>
          <p:nvPr>
            <p:extLst>
              <p:ext uri="{D42A27DB-BD31-4B8C-83A1-F6EECF244321}">
                <p14:modId xmlns:p14="http://schemas.microsoft.com/office/powerpoint/2010/main" xmlns="" val="1991003768"/>
              </p:ext>
            </p:extLst>
          </p:nvPr>
        </p:nvGraphicFramePr>
        <p:xfrm>
          <a:off x="835690" y="1177038"/>
          <a:ext cx="3172106" cy="1444025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3172106"/>
              </a:tblGrid>
              <a:tr h="484259">
                <a:tc>
                  <a:txBody>
                    <a:bodyPr/>
                    <a:lstStyle/>
                    <a:p>
                      <a:pPr lvl="0" rtl="0">
                        <a:lnSpc>
                          <a:spcPts val="1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搜尋及連線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網路磁碟機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遠端喚醒(Wake on LAN)</a:t>
                      </a:r>
                      <a:endParaRPr lang="en-US" altLang="zh-TW" sz="2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8" name="Shape 168"/>
          <p:cNvGraphicFramePr/>
          <p:nvPr>
            <p:extLst>
              <p:ext uri="{D42A27DB-BD31-4B8C-83A1-F6EECF244321}">
                <p14:modId xmlns:p14="http://schemas.microsoft.com/office/powerpoint/2010/main" xmlns="" val="3103895382"/>
              </p:ext>
            </p:extLst>
          </p:nvPr>
        </p:nvGraphicFramePr>
        <p:xfrm>
          <a:off x="5890376" y="1177038"/>
          <a:ext cx="2711756" cy="1625150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2711756"/>
              </a:tblGrid>
              <a:tr h="405875">
                <a:tc>
                  <a:txBody>
                    <a:bodyPr/>
                    <a:lstStyle/>
                    <a:p>
                      <a:pPr lvl="0" rtl="0">
                        <a:lnSpc>
                          <a:spcPts val="1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搜尋及連線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6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網路硬碟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設定</a:t>
                      </a:r>
                      <a:r>
                        <a:rPr lang="en-US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Wake on LAN</a:t>
                      </a:r>
                      <a:endParaRPr lang="zh-TW" altLang="zh-TW" sz="2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000" b="1" dirty="0" smtClean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1" name="五邊形 20"/>
          <p:cNvSpPr/>
          <p:nvPr/>
        </p:nvSpPr>
        <p:spPr>
          <a:xfrm rot="10800000">
            <a:off x="5155660" y="353978"/>
            <a:ext cx="3988340" cy="713849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五邊形 22"/>
          <p:cNvSpPr/>
          <p:nvPr/>
        </p:nvSpPr>
        <p:spPr>
          <a:xfrm>
            <a:off x="-1" y="353979"/>
            <a:ext cx="4309353" cy="713849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07" y="353979"/>
            <a:ext cx="813331" cy="81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6516" y="293842"/>
            <a:ext cx="931836" cy="93183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65"/>
          <p:cNvSpPr txBox="1"/>
          <p:nvPr/>
        </p:nvSpPr>
        <p:spPr>
          <a:xfrm>
            <a:off x="972766" y="399587"/>
            <a:ext cx="3821032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800" b="1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en-US" altLang="zh-TW" sz="2800" b="1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Qfinder </a:t>
            </a:r>
            <a:r>
              <a:rPr lang="zh-TW" sz="2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Pro</a:t>
            </a:r>
          </a:p>
        </p:txBody>
      </p:sp>
      <p:sp>
        <p:nvSpPr>
          <p:cNvPr id="28" name="Shape 166"/>
          <p:cNvSpPr txBox="1"/>
          <p:nvPr/>
        </p:nvSpPr>
        <p:spPr>
          <a:xfrm>
            <a:off x="5599393" y="399587"/>
            <a:ext cx="3002739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2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牌</a:t>
            </a:r>
            <a:r>
              <a:rPr lang="en-US" altLang="zh-TW" sz="2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Assistant</a:t>
            </a:r>
            <a:endParaRPr lang="zh-TW" sz="2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Picture 2" descr="C:\Users\user\Desktop\Qfinder_PPT\v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767" y="1718774"/>
            <a:ext cx="1548052" cy="1790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51463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826851" y="2534056"/>
            <a:ext cx="3336593" cy="2006540"/>
          </a:xfrm>
          <a:prstGeom prst="roundRect">
            <a:avLst>
              <a:gd name="adj" fmla="val 5768"/>
            </a:avLst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7" name="Shape 167"/>
          <p:cNvGraphicFramePr/>
          <p:nvPr>
            <p:extLst>
              <p:ext uri="{D42A27DB-BD31-4B8C-83A1-F6EECF244321}">
                <p14:modId xmlns:p14="http://schemas.microsoft.com/office/powerpoint/2010/main" xmlns="" val="1991003768"/>
              </p:ext>
            </p:extLst>
          </p:nvPr>
        </p:nvGraphicFramePr>
        <p:xfrm>
          <a:off x="835690" y="1177038"/>
          <a:ext cx="3172106" cy="3363557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3172106"/>
              </a:tblGrid>
              <a:tr h="484259">
                <a:tc>
                  <a:txBody>
                    <a:bodyPr/>
                    <a:lstStyle/>
                    <a:p>
                      <a:pPr lvl="0" rtl="0">
                        <a:lnSpc>
                          <a:spcPts val="1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搜尋及連線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網路磁碟機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遠端喚醒(Wake on LAN)</a:t>
                      </a:r>
                      <a:endParaRPr lang="en-US" altLang="zh-TW" sz="2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NAS設定</a:t>
                      </a:r>
                      <a:r>
                        <a:rPr lang="en-US" altLang="zh-TW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</a:t>
                      </a:r>
                      <a:r>
                        <a:rPr lang="zh-TW" altLang="zh-TW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影音上傳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資源監控        掛載資料夾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更新</a:t>
                      </a:r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作業系統</a:t>
                      </a:r>
                      <a:endParaRPr lang="zh-TW" altLang="zh-TW" sz="2000" b="1" dirty="0" smtClean="0">
                        <a:solidFill>
                          <a:srgbClr val="C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rgbClr val="C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軟體檢查與線上更新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8" name="Shape 168"/>
          <p:cNvGraphicFramePr/>
          <p:nvPr>
            <p:extLst>
              <p:ext uri="{D42A27DB-BD31-4B8C-83A1-F6EECF244321}">
                <p14:modId xmlns:p14="http://schemas.microsoft.com/office/powerpoint/2010/main" xmlns="" val="3103895382"/>
              </p:ext>
            </p:extLst>
          </p:nvPr>
        </p:nvGraphicFramePr>
        <p:xfrm>
          <a:off x="5890376" y="1177038"/>
          <a:ext cx="2903427" cy="1625150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2903427"/>
              </a:tblGrid>
              <a:tr h="405875">
                <a:tc>
                  <a:txBody>
                    <a:bodyPr/>
                    <a:lstStyle/>
                    <a:p>
                      <a:pPr lvl="0" rtl="0">
                        <a:lnSpc>
                          <a:spcPts val="1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搜尋及連線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6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網路硬碟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設定</a:t>
                      </a:r>
                      <a:r>
                        <a:rPr lang="en-US" altLang="zh-TW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Wake on LAN</a:t>
                      </a:r>
                      <a:endParaRPr lang="zh-TW" altLang="zh-TW" sz="20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印表機裝置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70" name="Shape 170"/>
          <p:cNvSpPr txBox="1"/>
          <p:nvPr/>
        </p:nvSpPr>
        <p:spPr>
          <a:xfrm>
            <a:off x="530304" y="2641063"/>
            <a:ext cx="316003" cy="17607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提供更多的服務</a:t>
            </a:r>
          </a:p>
        </p:txBody>
      </p:sp>
      <p:sp>
        <p:nvSpPr>
          <p:cNvPr id="21" name="五邊形 20"/>
          <p:cNvSpPr/>
          <p:nvPr/>
        </p:nvSpPr>
        <p:spPr>
          <a:xfrm rot="10800000">
            <a:off x="5155660" y="353978"/>
            <a:ext cx="3988340" cy="713849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五邊形 22"/>
          <p:cNvSpPr/>
          <p:nvPr/>
        </p:nvSpPr>
        <p:spPr>
          <a:xfrm>
            <a:off x="-1" y="353979"/>
            <a:ext cx="4309353" cy="713849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07" y="353979"/>
            <a:ext cx="813331" cy="81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6516" y="293842"/>
            <a:ext cx="931836" cy="93183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65"/>
          <p:cNvSpPr txBox="1"/>
          <p:nvPr/>
        </p:nvSpPr>
        <p:spPr>
          <a:xfrm>
            <a:off x="972766" y="399587"/>
            <a:ext cx="3821032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800" b="1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en-US" altLang="zh-TW" sz="2800" b="1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Qfinder </a:t>
            </a:r>
            <a:r>
              <a:rPr lang="zh-TW" sz="2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Pro</a:t>
            </a:r>
          </a:p>
        </p:txBody>
      </p:sp>
      <p:sp>
        <p:nvSpPr>
          <p:cNvPr id="28" name="Shape 166"/>
          <p:cNvSpPr txBox="1"/>
          <p:nvPr/>
        </p:nvSpPr>
        <p:spPr>
          <a:xfrm>
            <a:off x="5599393" y="399587"/>
            <a:ext cx="3002739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2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牌</a:t>
            </a:r>
            <a:r>
              <a:rPr lang="en-US" altLang="zh-TW" sz="2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Assistant</a:t>
            </a:r>
            <a:endParaRPr lang="zh-TW" sz="2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473962" y="4031958"/>
            <a:ext cx="2639672" cy="11115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Shape 173"/>
          <p:cNvSpPr txBox="1"/>
          <p:nvPr/>
        </p:nvSpPr>
        <p:spPr>
          <a:xfrm>
            <a:off x="3809766" y="4192620"/>
            <a:ext cx="2080611" cy="7101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spc="3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魔鬼</a:t>
            </a:r>
            <a:r>
              <a:rPr lang="zh-TW" sz="2400" b="1" spc="3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藏在</a:t>
            </a:r>
            <a:endParaRPr lang="en-US" altLang="zh-TW" sz="2400" b="1" spc="3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zh-TW" sz="2400" b="1" spc="3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細節</a:t>
            </a:r>
            <a:r>
              <a:rPr lang="zh-TW" sz="2400" b="1" spc="3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中....</a:t>
            </a:r>
          </a:p>
        </p:txBody>
      </p:sp>
      <p:pic>
        <p:nvPicPr>
          <p:cNvPr id="14" name="Picture 2" descr="C:\Users\user\Desktop\Qfinder_PPT\v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767" y="1718774"/>
            <a:ext cx="1548052" cy="1790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51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Qfinder_PPT\公告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5088" y="2797440"/>
            <a:ext cx="2770909" cy="2235856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 rot="959066">
            <a:off x="5472549" y="3393640"/>
            <a:ext cx="2255813" cy="707886"/>
          </a:xfrm>
          <a:prstGeom prst="rect">
            <a:avLst/>
          </a:prstGeom>
          <a:noFill/>
          <a:ln w="12700" cmpd="sng">
            <a:noFill/>
            <a:prstDash val="dashDot"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秘技</a:t>
            </a:r>
            <a:r>
              <a:rPr lang="zh-TW" alt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649419" y="1464742"/>
            <a:ext cx="8142362" cy="841800"/>
          </a:xfrm>
        </p:spPr>
        <p:txBody>
          <a:bodyPr/>
          <a:lstStyle/>
          <a:p>
            <a:r>
              <a:rPr lang="en-US" altLang="zh-TW" dirty="0" err="1" smtClean="0">
                <a:solidFill>
                  <a:srgbClr val="C00000"/>
                </a:solidFill>
                <a:latin typeface="+mj-lt"/>
              </a:rPr>
              <a:t>Qfinder</a:t>
            </a:r>
            <a:r>
              <a:rPr lang="en-US" altLang="zh-TW" dirty="0" smtClean="0">
                <a:solidFill>
                  <a:srgbClr val="C00000"/>
                </a:solidFill>
                <a:latin typeface="+mj-lt"/>
              </a:rPr>
              <a:t> Pro </a:t>
            </a:r>
            <a:r>
              <a:rPr lang="zh-TW" altLang="en-US" dirty="0" smtClean="0">
                <a:solidFill>
                  <a:srgbClr val="C00000"/>
                </a:solidFill>
              </a:rPr>
              <a:t>的獨家絕活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5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t="24704" b="12022"/>
          <a:stretch/>
        </p:blipFill>
        <p:spPr>
          <a:xfrm>
            <a:off x="1151712" y="2003741"/>
            <a:ext cx="6901840" cy="255794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89" name="Shape 189"/>
          <p:cNvSpPr/>
          <p:nvPr/>
        </p:nvSpPr>
        <p:spPr>
          <a:xfrm>
            <a:off x="7604552" y="2776754"/>
            <a:ext cx="419852" cy="1843875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2242478" y="2790214"/>
            <a:ext cx="601402" cy="1532285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" name="矩形 5"/>
          <p:cNvSpPr/>
          <p:nvPr/>
        </p:nvSpPr>
        <p:spPr>
          <a:xfrm>
            <a:off x="324328" y="1951844"/>
            <a:ext cx="757933" cy="584776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SzPct val="100000"/>
            </a:pPr>
            <a:r>
              <a:rPr lang="zh-TW" altLang="zh-TW" sz="1600" b="1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基本資訊</a:t>
            </a:r>
            <a:endParaRPr lang="zh-TW" altLang="zh-TW" sz="1600" b="1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3852" y="4054837"/>
            <a:ext cx="2933499" cy="677108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>
              <a:buSzPct val="100000"/>
            </a:pPr>
            <a:r>
              <a:rPr lang="zh-TW" altLang="zh-TW" sz="1600" b="1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IP位置</a:t>
            </a:r>
            <a:endParaRPr lang="en-US" altLang="zh-TW" sz="1600" b="1" dirty="0" smtClean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01600">
              <a:buSzPct val="100000"/>
            </a:pPr>
            <a:r>
              <a:rPr lang="zh-TW" altLang="zh-TW" sz="1100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可查詢該NAS的所有可用IP，方便使用者用不同的方式進行連線</a:t>
            </a:r>
            <a:endParaRPr lang="zh-TW" altLang="zh-TW" sz="1100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Qfinder</a:t>
            </a:r>
            <a:r>
              <a:rPr lang="en-US" altLang="zh-TW" dirty="0" smtClean="0"/>
              <a:t> Pro </a:t>
            </a:r>
            <a:r>
              <a:rPr lang="zh-TW" altLang="en-US" dirty="0" smtClean="0"/>
              <a:t>主畫面，</a:t>
            </a:r>
            <a:r>
              <a:rPr lang="en-US" altLang="zh-TW" dirty="0" smtClean="0"/>
              <a:t>NAS</a:t>
            </a:r>
            <a:r>
              <a:rPr lang="zh-TW" altLang="en-US" dirty="0" smtClean="0"/>
              <a:t>資訊一目了然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idx="1"/>
          </p:nvPr>
        </p:nvSpPr>
        <p:spPr>
          <a:xfrm>
            <a:off x="311700" y="1253116"/>
            <a:ext cx="5576482" cy="716942"/>
          </a:xfrm>
        </p:spPr>
        <p:txBody>
          <a:bodyPr/>
          <a:lstStyle/>
          <a:p>
            <a:pPr>
              <a:buNone/>
            </a:pPr>
            <a:r>
              <a:rPr lang="zh-TW" altLang="en-US" sz="1800" dirty="0" smtClean="0"/>
              <a:t>透過</a:t>
            </a:r>
            <a:r>
              <a:rPr lang="en-US" altLang="zh-TW" sz="1800" dirty="0" err="1" smtClean="0"/>
              <a:t>Qfinder</a:t>
            </a:r>
            <a:r>
              <a:rPr lang="en-US" altLang="zh-TW" sz="1800" dirty="0" smtClean="0"/>
              <a:t> Pro</a:t>
            </a:r>
            <a:r>
              <a:rPr lang="zh-TW" altLang="en-US" sz="1800" dirty="0" smtClean="0"/>
              <a:t>主畫面就可以清楚與快速的看到</a:t>
            </a:r>
            <a:r>
              <a:rPr lang="en-US" altLang="zh-TW" sz="1800" dirty="0" smtClean="0"/>
              <a:t>NAS</a:t>
            </a:r>
            <a:r>
              <a:rPr lang="zh-TW" altLang="en-US" dirty="0" smtClean="0"/>
              <a:t>的資訊與狀態，</a:t>
            </a:r>
            <a:r>
              <a:rPr lang="zh-TW" altLang="en-US" sz="1800" dirty="0" smtClean="0"/>
              <a:t>包含：</a:t>
            </a:r>
            <a:endParaRPr lang="zh-TW" altLang="en-US" sz="1800" dirty="0"/>
          </a:p>
        </p:txBody>
      </p:sp>
      <p:sp>
        <p:nvSpPr>
          <p:cNvPr id="19" name="矩形 18"/>
          <p:cNvSpPr/>
          <p:nvPr/>
        </p:nvSpPr>
        <p:spPr>
          <a:xfrm>
            <a:off x="6187627" y="1307400"/>
            <a:ext cx="2401001" cy="338554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SzPct val="100000"/>
            </a:pPr>
            <a:r>
              <a:rPr lang="zh-TW" alt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狀態</a:t>
            </a:r>
            <a:r>
              <a:rPr lang="en-US" altLang="zh-TW" sz="11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zh-TW" sz="11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可以快速檢</a:t>
            </a:r>
            <a:r>
              <a:rPr lang="zh-TW" altLang="zh-TW" sz="1100" dirty="0">
                <a:latin typeface="Microsoft JhengHei"/>
                <a:ea typeface="Microsoft JhengHei"/>
                <a:cs typeface="Microsoft JhengHei"/>
                <a:sym typeface="Microsoft JhengHei"/>
              </a:rPr>
              <a:t>視NAS</a:t>
            </a:r>
            <a:r>
              <a:rPr lang="zh-TW" altLang="zh-TW" sz="11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的狀態</a:t>
            </a:r>
            <a:r>
              <a:rPr lang="en-US" altLang="zh-TW" sz="11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</p:txBody>
      </p:sp>
      <p:sp>
        <p:nvSpPr>
          <p:cNvPr id="20" name="矩形 19"/>
          <p:cNvSpPr/>
          <p:nvPr/>
        </p:nvSpPr>
        <p:spPr>
          <a:xfrm>
            <a:off x="6187627" y="1648128"/>
            <a:ext cx="2401001" cy="1015663"/>
          </a:xfrm>
          <a:prstGeom prst="rect">
            <a:avLst/>
          </a:prstGeom>
          <a:solidFill>
            <a:srgbClr val="C00000"/>
          </a:solidFill>
          <a:ln w="12700" cmpd="sng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 indent="-355600">
              <a:buSzPct val="100000"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新版韌體可更新</a:t>
            </a:r>
            <a:endParaRPr lang="zh-TW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1" indent="-355600">
              <a:buSzPct val="100000"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zh-TW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</a:t>
            </a:r>
            <a:r>
              <a:rPr lang="zh-TW" alt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空間達臨界或異常</a:t>
            </a:r>
          </a:p>
          <a:p>
            <a:pPr lvl="1" indent="-355600">
              <a:buSzPct val="100000"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zh-TW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</a:t>
            </a:r>
            <a:r>
              <a:rPr lang="zh-TW" alt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發生嚴重問題</a:t>
            </a:r>
          </a:p>
          <a:p>
            <a:pPr lvl="1" indent="-355600">
              <a:buSzPct val="100000"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zh-TW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</a:t>
            </a:r>
            <a:r>
              <a:rPr lang="zh-TW" alt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尚未初始化</a:t>
            </a:r>
          </a:p>
          <a:p>
            <a:pPr lvl="1" indent="-355600">
              <a:buSzPct val="100000"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zh-TW" alt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alt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MTP尚未設置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6318680" y="1688124"/>
            <a:ext cx="155220" cy="922397"/>
          </a:xfrm>
          <a:prstGeom prst="roundRect">
            <a:avLst>
              <a:gd name="adj" fmla="val 50000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2" descr="D:\工作進行中\20170911直播母版16比9\各場PPT元素\20171114直播ppt元素\系統發生嚴重問題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290" y="2073374"/>
            <a:ext cx="144000" cy="144000"/>
          </a:xfrm>
          <a:prstGeom prst="rect">
            <a:avLst/>
          </a:prstGeom>
          <a:noFill/>
        </p:spPr>
      </p:pic>
      <p:pic>
        <p:nvPicPr>
          <p:cNvPr id="23" name="Picture 4" descr="D:\工作進行中\20170911直播母版16比9\各場PPT元素\20171114直播ppt元素\新韌體版本可更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290" y="1716174"/>
            <a:ext cx="144000" cy="144000"/>
          </a:xfrm>
          <a:prstGeom prst="rect">
            <a:avLst/>
          </a:prstGeom>
          <a:noFill/>
        </p:spPr>
      </p:pic>
      <p:pic>
        <p:nvPicPr>
          <p:cNvPr id="24" name="Picture 5" descr="D:\工作進行中\20170911直播母版16比9\各場PPT元素\20171114直播ppt元素\儲存空間達臨界或異常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290" y="2265434"/>
            <a:ext cx="144000" cy="144000"/>
          </a:xfrm>
          <a:prstGeom prst="rect">
            <a:avLst/>
          </a:prstGeom>
          <a:noFill/>
        </p:spPr>
      </p:pic>
      <p:pic>
        <p:nvPicPr>
          <p:cNvPr id="25" name="Picture 6" descr="D:\工作進行中\20170911直播母版16比9\各場PPT元素\20171114直播ppt元素\系統尚未初始化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7946" y="1884983"/>
            <a:ext cx="136688" cy="136688"/>
          </a:xfrm>
          <a:prstGeom prst="rect">
            <a:avLst/>
          </a:prstGeom>
          <a:noFill/>
        </p:spPr>
      </p:pic>
      <p:pic>
        <p:nvPicPr>
          <p:cNvPr id="26" name="Picture 7" descr="D:\工作進行中\20170911直播母版16比9\各場PPT元素\20171114直播ppt元素\SMTP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290" y="2449691"/>
            <a:ext cx="144000" cy="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 cmpd="sng"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1404</Words>
  <Application>Microsoft Office PowerPoint</Application>
  <PresentationFormat>如螢幕大小 (16:9)</PresentationFormat>
  <Paragraphs>202</Paragraphs>
  <Slides>27</Slides>
  <Notes>24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Simple Light</vt:lpstr>
      <vt:lpstr>投影片 1</vt:lpstr>
      <vt:lpstr>Qfinder Pro</vt:lpstr>
      <vt:lpstr>你知道的Qfinder Pro...  </vt:lpstr>
      <vt:lpstr>但其實QNAP Qfinder Pro 還提供更多功能</vt:lpstr>
      <vt:lpstr>但其實QNAP Qfinder Pro 還提供更多功能</vt:lpstr>
      <vt:lpstr>投影片 6</vt:lpstr>
      <vt:lpstr>投影片 7</vt:lpstr>
      <vt:lpstr>Qfinder Pro 的獨家絕活</vt:lpstr>
      <vt:lpstr>Qfinder Pro 主畫面，NAS資訊一目了然</vt:lpstr>
      <vt:lpstr>NAS快速設定</vt:lpstr>
      <vt:lpstr>影音上傳</vt:lpstr>
      <vt:lpstr>影音上傳-進階設定</vt:lpstr>
      <vt:lpstr>     掛載資料夾- Windows </vt:lpstr>
      <vt:lpstr>     掛載資料夾- MacOS </vt:lpstr>
      <vt:lpstr>網路喚醒WOL</vt:lpstr>
      <vt:lpstr>韌體更新 </vt:lpstr>
      <vt:lpstr>資源監控 </vt:lpstr>
      <vt:lpstr>Qfinder Pro版本檢查與線上更新 </vt:lpstr>
      <vt:lpstr>Qfinder for Chrome &amp; Chromebook</vt:lpstr>
      <vt:lpstr>整合QNAP Qfinder，快速搜尋 NAS</vt:lpstr>
      <vt:lpstr>Browser Station</vt:lpstr>
      <vt:lpstr>     Browser Station</vt:lpstr>
      <vt:lpstr>搭配 QNAP Qfinder 擴充套件</vt:lpstr>
      <vt:lpstr>myQNAPcloud Connect </vt:lpstr>
      <vt:lpstr>     myQNAPcloud Connect</vt:lpstr>
      <vt:lpstr>更多的應用工具等你來使用</vt:lpstr>
      <vt:lpstr>投影片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QNAP實用工具大剖析</dc:title>
  <dc:creator>Coco Chiang</dc:creator>
  <cp:lastModifiedBy>user</cp:lastModifiedBy>
  <cp:revision>116</cp:revision>
  <dcterms:modified xsi:type="dcterms:W3CDTF">2017-11-14T05:56:27Z</dcterms:modified>
</cp:coreProperties>
</file>