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9"/>
  </p:notesMasterIdLst>
  <p:sldIdLst>
    <p:sldId id="256" r:id="rId2"/>
    <p:sldId id="258" r:id="rId3"/>
    <p:sldId id="292" r:id="rId4"/>
    <p:sldId id="293" r:id="rId5"/>
    <p:sldId id="295" r:id="rId6"/>
    <p:sldId id="263" r:id="rId7"/>
    <p:sldId id="285" r:id="rId8"/>
    <p:sldId id="264" r:id="rId9"/>
    <p:sldId id="29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91" r:id="rId21"/>
    <p:sldId id="288" r:id="rId22"/>
    <p:sldId id="277" r:id="rId23"/>
    <p:sldId id="278" r:id="rId24"/>
    <p:sldId id="283" r:id="rId25"/>
    <p:sldId id="279" r:id="rId26"/>
    <p:sldId id="280" r:id="rId27"/>
    <p:sldId id="287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2" clrIdx="0"/>
  <p:cmAuthor id="1" name="user" initials="u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B800"/>
    <a:srgbClr val="00CCCC"/>
    <a:srgbClr val="A1F616"/>
    <a:srgbClr val="99FFFF"/>
    <a:srgbClr val="0066CC"/>
    <a:srgbClr val="57A2FF"/>
    <a:srgbClr val="7D77FF"/>
    <a:srgbClr val="C6265E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B237CAE6-A6B0-4BFD-9BDA-C19D6A954C38}">
  <a:tblStyle styleId="{B237CAE6-A6B0-4BFD-9BDA-C19D6A954C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844" autoAdjust="0"/>
    <p:restoredTop sz="99871" autoAdjust="0"/>
  </p:normalViewPr>
  <p:slideViewPr>
    <p:cSldViewPr snapToGrid="0" snapToObjects="1">
      <p:cViewPr>
        <p:scale>
          <a:sx n="110" d="100"/>
          <a:sy n="110" d="100"/>
        </p:scale>
        <p:origin x="-1194" y="-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576628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www.qnap.com</a:t>
            </a:r>
            <a:r>
              <a:rPr lang="en-US" dirty="0" smtClean="0"/>
              <a:t>/</a:t>
            </a:r>
            <a:r>
              <a:rPr lang="en-US" dirty="0" err="1" smtClean="0"/>
              <a:t>zh-tw</a:t>
            </a:r>
            <a:r>
              <a:rPr lang="en-US" dirty="0" smtClean="0"/>
              <a:t>/utilities#f8_08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050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您可以透過Qfinder Pro Windows的Storage Plug &amp; Connect功能將NAS上的資料夾掛載到Windows的檔案總管。這是一個很方便的功能，掛載資料夾後，您不必登入QTS系統也可以由Windows檔案總管瀏覽並存取NAS上的資料。</a:t>
            </a:r>
          </a:p>
          <a:p>
            <a:pPr lvl="0">
              <a:spcBef>
                <a:spcPts val="0"/>
              </a:spcBef>
              <a:buNone/>
            </a:pPr>
            <a:r>
              <a:rPr lang="zh-TW" sz="1050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請注意：Storage Plug &amp; Connect目前只支援Qfinder Pro Windows版本。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MAC也可以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Resources monitoring helps you to find out the allocation of resources of your NAS.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Qfinder Pro version inspection and online update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Qfinder Pro automaticlly inspect and remind you if there is a updated version. In that case, you could use the newest and best version of Qfinder Pro and yet have a perfect experience.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What is browser station?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you could browse whatever you want via NAS. How to do it? you need to establish virtual browser on your NAS so that you could break the limitations on Internet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Also, You could choose the destination file for your downloaded files and those files are directly stored in your NAS.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Browser Station along with Qfinder add-on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37332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Here are some more tools that could help you with your daily work.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for PC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for server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multimedia applicaton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放各個功能的icon圖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但別小看Qfinder Pro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照片上傳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影片轉檔設定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資源監控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CPU 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記憶體使用率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區域網路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儲存空間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照片上傳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影片轉檔設定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 b="1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資源監控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4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CPU 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記憶體使用率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區域網路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2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儲存空間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放各個功能的icon圖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但別小看Qfinder Pro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Qfinder_PPT\Qfinder PPT 元素_半-0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46"/>
            <a:ext cx="9144000" cy="5145721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65831"/>
            <a:ext cx="8520600" cy="1015672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1781503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Qfinder_PPT\Qfinder PPT底板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315"/>
            <a:ext cx="9144000" cy="5145815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-4112" y="1198182"/>
            <a:ext cx="9144000" cy="1355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414385" y="1464742"/>
            <a:ext cx="4725504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l">
              <a:spcBef>
                <a:spcPts val="0"/>
              </a:spcBef>
              <a:buSzPct val="100000"/>
              <a:defRPr sz="5400" b="1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 dirty="0"/>
          </a:p>
        </p:txBody>
      </p:sp>
      <p:sp>
        <p:nvSpPr>
          <p:cNvPr id="6" name="Shape 14"/>
          <p:cNvSpPr txBox="1">
            <a:spLocks/>
          </p:cNvSpPr>
          <p:nvPr userDrawn="1"/>
        </p:nvSpPr>
        <p:spPr>
          <a:xfrm>
            <a:off x="2790496" y="2067694"/>
            <a:ext cx="6041803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l">
              <a:spcBef>
                <a:spcPts val="0"/>
              </a:spcBef>
              <a:buSzPct val="100000"/>
              <a:defRPr sz="4000">
                <a:latin typeface="微軟正黑體" pitchFamily="34" charset="-120"/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endParaRPr kumimoji="0" lang="zh-TW" altLang="en-US" sz="4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Qfinder_PPT\Qfinder PPT 元素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86" cy="5143500"/>
          </a:xfrm>
          <a:prstGeom prst="rect">
            <a:avLst/>
          </a:prstGeom>
          <a:noFill/>
        </p:spPr>
      </p:pic>
      <p:sp>
        <p:nvSpPr>
          <p:cNvPr id="6" name="矩形 5"/>
          <p:cNvSpPr/>
          <p:nvPr userDrawn="1"/>
        </p:nvSpPr>
        <p:spPr>
          <a:xfrm>
            <a:off x="0" y="883475"/>
            <a:ext cx="9144000" cy="3972304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10295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308535"/>
            <a:ext cx="8520600" cy="3197275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微軟正黑體" pitchFamily="34" charset="-120"/>
              <a:buChar char="•"/>
              <a:tabLst/>
              <a:defRPr sz="180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00860" y="4912107"/>
            <a:ext cx="841818" cy="1540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Qfinder_PPT\Qfinder PPT 元素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886" cy="5143500"/>
          </a:xfrm>
          <a:prstGeom prst="rect">
            <a:avLst/>
          </a:prstGeom>
          <a:noFill/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9144000" cy="485577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36619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308535"/>
            <a:ext cx="8520600" cy="3197275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50000"/>
              <a:buFont typeface="Arial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Qfinder_PPT\vs3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4000" cy="514581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7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副標題 15"/>
          <p:cNvSpPr>
            <a:spLocks noGrp="1"/>
          </p:cNvSpPr>
          <p:nvPr>
            <p:ph type="subTitle" idx="1"/>
          </p:nvPr>
        </p:nvSpPr>
        <p:spPr>
          <a:xfrm>
            <a:off x="0" y="1781503"/>
            <a:ext cx="9144000" cy="792600"/>
          </a:xfrm>
        </p:spPr>
        <p:txBody>
          <a:bodyPr/>
          <a:lstStyle/>
          <a:p>
            <a:r>
              <a:rPr lang="en-US" altLang="zh-TW" sz="3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How to quickly access and connect to Internet</a:t>
            </a:r>
            <a:endParaRPr lang="zh-TW" altLang="en-US" sz="3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98103" y="2730173"/>
            <a:ext cx="8431570" cy="2179133"/>
            <a:chOff x="456538" y="2651343"/>
            <a:chExt cx="8431570" cy="2179133"/>
          </a:xfrm>
        </p:grpSpPr>
        <p:pic>
          <p:nvPicPr>
            <p:cNvPr id="6" name="Shape 1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1781" y="2668677"/>
              <a:ext cx="689138" cy="689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517794" y="3436066"/>
              <a:ext cx="2066405" cy="43088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zh-TW" altLang="zh-TW" sz="2200" b="1" dirty="0" smtClean="0">
                  <a:solidFill>
                    <a:srgbClr val="C00000"/>
                  </a:solidFill>
                </a:rPr>
                <a:t>Qfinder </a:t>
              </a:r>
              <a:r>
                <a:rPr lang="zh-TW" altLang="zh-TW" sz="2200" b="1" dirty="0">
                  <a:solidFill>
                    <a:srgbClr val="C00000"/>
                  </a:solidFill>
                </a:rPr>
                <a:t>Pro 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2757824" y="3436066"/>
              <a:ext cx="2562749" cy="43088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en-US" altLang="zh-TW" sz="2200" b="1" dirty="0">
                  <a:solidFill>
                    <a:srgbClr val="C00000"/>
                  </a:solidFill>
                </a:rPr>
                <a:t>Browser </a:t>
              </a:r>
              <a:r>
                <a:rPr lang="en-US" altLang="zh-TW" sz="2200" b="1" dirty="0" smtClean="0">
                  <a:solidFill>
                    <a:srgbClr val="C00000"/>
                  </a:solidFill>
                </a:rPr>
                <a:t>Station </a:t>
              </a:r>
              <a:endParaRPr lang="zh-TW" altLang="zh-TW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206769" y="3436066"/>
              <a:ext cx="3681339" cy="43088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en-US" altLang="zh-TW" sz="2200" b="1" dirty="0" err="1">
                  <a:solidFill>
                    <a:srgbClr val="C00000"/>
                  </a:solidFill>
                </a:rPr>
                <a:t>myQNAPcloud</a:t>
              </a:r>
              <a:r>
                <a:rPr lang="en-US" altLang="zh-TW" sz="2200" b="1" dirty="0">
                  <a:solidFill>
                    <a:srgbClr val="C00000"/>
                  </a:solidFill>
                </a:rPr>
                <a:t> Connect</a:t>
              </a:r>
              <a:endParaRPr lang="zh-TW" altLang="zh-TW" sz="2200" b="1" dirty="0">
                <a:solidFill>
                  <a:srgbClr val="C00000"/>
                </a:solidFill>
              </a:endParaRPr>
            </a:p>
          </p:txBody>
        </p:sp>
        <p:pic>
          <p:nvPicPr>
            <p:cNvPr id="15" name="Shape 110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4629" y="2668677"/>
              <a:ext cx="689138" cy="689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2895065" y="3907144"/>
              <a:ext cx="228826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en-US" sz="1800" dirty="0" smtClean="0"/>
                <a:t>Secure and</a:t>
              </a:r>
            </a:p>
            <a:p>
              <a:pPr lvl="0" algn="ctr">
                <a:buClr>
                  <a:schemeClr val="dk2"/>
                </a:buClr>
                <a:buSzPct val="25000"/>
              </a:pPr>
              <a:r>
                <a:rPr lang="en-US" sz="1800" dirty="0" smtClean="0"/>
                <a:t>convenient access</a:t>
              </a:r>
            </a:p>
            <a:p>
              <a:pPr lvl="0" algn="ctr">
                <a:buClr>
                  <a:schemeClr val="dk2"/>
                </a:buClr>
                <a:buSzPct val="25000"/>
              </a:pPr>
              <a:r>
                <a:rPr lang="en-US" sz="1800" dirty="0" smtClean="0"/>
                <a:t>to private networks</a:t>
              </a:r>
              <a:endParaRPr lang="zh-TW" altLang="zh-TW" sz="1800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56538" y="3907144"/>
              <a:ext cx="21276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en-US" altLang="zh-TW" sz="1800" dirty="0" smtClean="0">
                  <a:solidFill>
                    <a:schemeClr val="bg2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Easily find and configure NAS</a:t>
              </a:r>
              <a:endParaRPr lang="zh-TW" altLang="zh-TW" sz="1800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688725" y="3907144"/>
              <a:ext cx="27174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dk2"/>
                </a:buClr>
                <a:buSzPct val="25000"/>
              </a:pPr>
              <a:r>
                <a:rPr lang="en-US" altLang="zh-TW" sz="1800" dirty="0" smtClean="0">
                  <a:solidFill>
                    <a:schemeClr val="tx1"/>
                  </a:solidFill>
                  <a:latin typeface="+mn-lt"/>
                  <a:ea typeface="微軟正黑體" pitchFamily="34" charset="-120"/>
                </a:rPr>
                <a:t>Access files quickly and securely via VPN</a:t>
              </a:r>
              <a:endParaRPr lang="zh-TW" altLang="zh-TW" sz="1800" dirty="0">
                <a:solidFill>
                  <a:schemeClr val="tx1"/>
                </a:solidFill>
                <a:latin typeface="+mn-lt"/>
                <a:ea typeface="微軟正黑體" pitchFamily="34" charset="-120"/>
              </a:endParaRPr>
            </a:p>
          </p:txBody>
        </p:sp>
        <p:pic>
          <p:nvPicPr>
            <p:cNvPr id="23" name="Shape 3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63473" y="2651343"/>
              <a:ext cx="767931" cy="72380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直線接點 25"/>
            <p:cNvCxnSpPr/>
            <p:nvPr/>
          </p:nvCxnSpPr>
          <p:spPr>
            <a:xfrm flipH="1">
              <a:off x="5310758" y="3358608"/>
              <a:ext cx="1589" cy="1471868"/>
            </a:xfrm>
            <a:prstGeom prst="line">
              <a:avLst/>
            </a:prstGeom>
            <a:ln w="12700" cmpd="sng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flipH="1">
              <a:off x="2658227" y="3358608"/>
              <a:ext cx="1589" cy="1471868"/>
            </a:xfrm>
            <a:prstGeom prst="line">
              <a:avLst/>
            </a:prstGeom>
            <a:ln w="12700" cmpd="sng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  <p:pic>
        <p:nvPicPr>
          <p:cNvPr id="25" name="Picture 2" descr="C:\Users\user\Desktop\Qfinder_PPT\標題e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199" y="726898"/>
            <a:ext cx="6589957" cy="997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 l="22210" t="11825" r="34052" b="58269"/>
          <a:stretch>
            <a:fillRect/>
          </a:stretch>
        </p:blipFill>
        <p:spPr bwMode="auto">
          <a:xfrm>
            <a:off x="2723537" y="2047128"/>
            <a:ext cx="5376108" cy="206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311700" y="1308535"/>
            <a:ext cx="4634373" cy="319727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+mn-lt"/>
              </a:rPr>
              <a:t>Directly configure settings </a:t>
            </a:r>
          </a:p>
          <a:p>
            <a:pPr>
              <a:buNone/>
            </a:pPr>
            <a:r>
              <a:rPr lang="en-US" dirty="0" smtClean="0">
                <a:latin typeface="+mn-lt"/>
              </a:rPr>
              <a:t>in </a:t>
            </a:r>
            <a:r>
              <a:rPr lang="en-US" dirty="0" err="1" smtClean="0">
                <a:latin typeface="+mn-lt"/>
              </a:rPr>
              <a:t>Qfinder</a:t>
            </a:r>
            <a:r>
              <a:rPr lang="en-US" dirty="0" smtClean="0">
                <a:latin typeface="+mn-lt"/>
              </a:rPr>
              <a:t> Pro, such as:</a:t>
            </a:r>
            <a:endParaRPr lang="zh-TW" altLang="en-US" dirty="0">
              <a:latin typeface="+mn-lt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200518" y="2055674"/>
            <a:ext cx="2550600" cy="23670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42900">
              <a:buClr>
                <a:schemeClr val="dk1"/>
              </a:buClr>
              <a:buSzPct val="100000"/>
              <a:buFont typeface="Wingdings" charset="2"/>
              <a:buChar char="ü"/>
            </a:pP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General Settings</a:t>
            </a:r>
            <a:endParaRPr lang="zh-TW" altLang="zh-TW" sz="1800" b="1" dirty="0" smtClean="0">
              <a:solidFill>
                <a:schemeClr val="bg2">
                  <a:lumMod val="50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indent="-3429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1600" dirty="0" smtClean="0"/>
              <a:t>Device Name</a:t>
            </a:r>
          </a:p>
          <a:p>
            <a:pPr marL="457200" indent="-3429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1600" dirty="0" smtClean="0"/>
              <a:t>Date / Time</a:t>
            </a:r>
          </a:p>
          <a:p>
            <a:pPr marL="457200" indent="-3429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1600" dirty="0" smtClean="0"/>
              <a:t>Password</a:t>
            </a:r>
          </a:p>
          <a:p>
            <a:pPr marL="457200" indent="-3429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1600" dirty="0" smtClean="0"/>
              <a:t>Codepage</a:t>
            </a:r>
          </a:p>
          <a:p>
            <a:pPr marL="457200" indent="-3429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1600" dirty="0" smtClean="0"/>
              <a:t>Network Settings</a:t>
            </a:r>
          </a:p>
          <a:p>
            <a:pPr marL="457200" indent="-342900">
              <a:buClr>
                <a:schemeClr val="dk1"/>
              </a:buClr>
              <a:buSzPct val="100000"/>
            </a:pPr>
            <a:endParaRPr lang="en-US" altLang="zh-TW" sz="1600" dirty="0" smtClean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 charset="2"/>
              <a:buChar char="ü"/>
            </a:pPr>
            <a:r>
              <a:rPr lang="zh-TW" sz="18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SMTP</a:t>
            </a: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Settings</a:t>
            </a:r>
            <a:endParaRPr lang="zh-TW" sz="1800" b="1" dirty="0" smtClean="0">
              <a:solidFill>
                <a:schemeClr val="bg2">
                  <a:lumMod val="50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</a:pPr>
            <a:endParaRPr sz="1800" dirty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j-lt"/>
              </a:rPr>
              <a:t>NAS Settings</a:t>
            </a:r>
            <a:endParaRPr lang="zh-TW" altLang="en-US" dirty="0">
              <a:latin typeface="+mj-lt"/>
            </a:endParaRPr>
          </a:p>
        </p:txBody>
      </p:sp>
      <p:cxnSp>
        <p:nvCxnSpPr>
          <p:cNvPr id="17" name="直線接點 16"/>
          <p:cNvCxnSpPr/>
          <p:nvPr/>
        </p:nvCxnSpPr>
        <p:spPr>
          <a:xfrm>
            <a:off x="5156200" y="2587970"/>
            <a:ext cx="255391" cy="1588"/>
          </a:xfrm>
          <a:prstGeom prst="line">
            <a:avLst/>
          </a:prstGeom>
          <a:ln w="127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>
            <a:stCxn id="23" idx="1"/>
          </p:cNvCxnSpPr>
          <p:nvPr/>
        </p:nvCxnSpPr>
        <p:spPr>
          <a:xfrm flipH="1" flipV="1">
            <a:off x="4619625" y="1756211"/>
            <a:ext cx="791964" cy="846448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群組 23"/>
          <p:cNvGrpSpPr/>
          <p:nvPr/>
        </p:nvGrpSpPr>
        <p:grpSpPr>
          <a:xfrm>
            <a:off x="5411589" y="2432561"/>
            <a:ext cx="3479289" cy="2078139"/>
            <a:chOff x="5411589" y="3630129"/>
            <a:chExt cx="3479289" cy="2078139"/>
          </a:xfrm>
        </p:grpSpPr>
        <p:pic>
          <p:nvPicPr>
            <p:cNvPr id="40962" name="Picture 2" descr="https://lh4.googleusercontent.com/CJ7OiWv6R26cB8hTVtPFWBeFFyJRr5usI7EuG8lBsKAJRSXQDSwE3or2igRyFOvsq_rnJ4bTcMIADgF_awGYGQae270wDAtYGwL5gMfZgtPiUisW43jvObAb6ZhfCyXPsQsYsmpOnO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11590" y="3630129"/>
              <a:ext cx="3479288" cy="2078139"/>
            </a:xfrm>
            <a:prstGeom prst="rect">
              <a:avLst/>
            </a:prstGeom>
            <a:noFill/>
          </p:spPr>
        </p:pic>
        <p:sp>
          <p:nvSpPr>
            <p:cNvPr id="23" name="Shape 201"/>
            <p:cNvSpPr/>
            <p:nvPr/>
          </p:nvSpPr>
          <p:spPr>
            <a:xfrm>
              <a:off x="5411589" y="3697322"/>
              <a:ext cx="1945943" cy="205810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20" name="直線接點 19"/>
          <p:cNvCxnSpPr/>
          <p:nvPr/>
        </p:nvCxnSpPr>
        <p:spPr>
          <a:xfrm flipV="1">
            <a:off x="7357532" y="1756211"/>
            <a:ext cx="1651001" cy="743544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hape 201"/>
          <p:cNvSpPr/>
          <p:nvPr/>
        </p:nvSpPr>
        <p:spPr>
          <a:xfrm>
            <a:off x="3811391" y="2405476"/>
            <a:ext cx="1344810" cy="192708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201"/>
          <p:cNvSpPr/>
          <p:nvPr/>
        </p:nvSpPr>
        <p:spPr>
          <a:xfrm>
            <a:off x="3811385" y="2594034"/>
            <a:ext cx="1344810" cy="139298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 r="2994"/>
          <a:stretch>
            <a:fillRect/>
          </a:stretch>
        </p:blipFill>
        <p:spPr bwMode="auto">
          <a:xfrm>
            <a:off x="4619625" y="1308535"/>
            <a:ext cx="4388908" cy="4476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211"/>
          <p:cNvSpPr/>
          <p:nvPr/>
        </p:nvSpPr>
        <p:spPr>
          <a:xfrm>
            <a:off x="4218582" y="3397242"/>
            <a:ext cx="1932609" cy="431587"/>
          </a:xfrm>
          <a:prstGeom prst="rightArrow">
            <a:avLst>
              <a:gd name="adj1" fmla="val 50000"/>
              <a:gd name="adj2" fmla="val 84019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5027" y="2040463"/>
            <a:ext cx="1783675" cy="17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211"/>
          <p:cNvSpPr/>
          <p:nvPr/>
        </p:nvSpPr>
        <p:spPr>
          <a:xfrm>
            <a:off x="4218582" y="2108937"/>
            <a:ext cx="1932609" cy="431587"/>
          </a:xfrm>
          <a:prstGeom prst="rightArrow">
            <a:avLst>
              <a:gd name="adj1" fmla="val 50000"/>
              <a:gd name="adj2" fmla="val 84019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7" name="群組 56"/>
          <p:cNvGrpSpPr/>
          <p:nvPr/>
        </p:nvGrpSpPr>
        <p:grpSpPr>
          <a:xfrm>
            <a:off x="942640" y="2073592"/>
            <a:ext cx="2188628" cy="1841400"/>
            <a:chOff x="335275" y="1999220"/>
            <a:chExt cx="2188628" cy="1841400"/>
          </a:xfrm>
        </p:grpSpPr>
        <p:pic>
          <p:nvPicPr>
            <p:cNvPr id="55" name="Shape 57" descr="D:\Fullppt\005-PNG이미지\모니터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75" y="1999220"/>
              <a:ext cx="2188628" cy="18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Shape 902"/>
            <p:cNvSpPr/>
            <p:nvPr/>
          </p:nvSpPr>
          <p:spPr>
            <a:xfrm>
              <a:off x="1536751" y="2471020"/>
              <a:ext cx="540000" cy="46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322"/>
            <p:cNvSpPr/>
            <p:nvPr/>
          </p:nvSpPr>
          <p:spPr>
            <a:xfrm>
              <a:off x="719941" y="2471021"/>
              <a:ext cx="706094" cy="467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圓角矩形 62"/>
          <p:cNvSpPr/>
          <p:nvPr/>
        </p:nvSpPr>
        <p:spPr>
          <a:xfrm>
            <a:off x="2784900" y="3179994"/>
            <a:ext cx="1623391" cy="585957"/>
          </a:xfrm>
          <a:prstGeom prst="roundRect">
            <a:avLst/>
          </a:prstGeom>
          <a:solidFill>
            <a:srgbClr val="FFFFFF"/>
          </a:solidFill>
          <a:ln w="19050" cmpd="sng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08" name="Shape 208"/>
          <p:cNvSpPr txBox="1"/>
          <p:nvPr/>
        </p:nvSpPr>
        <p:spPr>
          <a:xfrm>
            <a:off x="1713181" y="1034096"/>
            <a:ext cx="5748427" cy="7559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lvl="0">
              <a:buClr>
                <a:schemeClr val="dk1"/>
              </a:buClr>
              <a:buSzPct val="100000"/>
            </a:pPr>
            <a:r>
              <a:rPr lang="en-US" altLang="zh-TW" sz="2400" b="1" dirty="0" smtClean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Batch Upload </a:t>
            </a:r>
            <a:r>
              <a:rPr lang="en-US" sz="1800" dirty="0" smtClean="0"/>
              <a:t>local files (photos or videos)</a:t>
            </a:r>
            <a:endParaRPr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621862" y="1807274"/>
            <a:ext cx="928408" cy="700435"/>
            <a:chOff x="3482935" y="1739956"/>
            <a:chExt cx="928408" cy="700435"/>
          </a:xfrm>
        </p:grpSpPr>
        <p:grpSp>
          <p:nvGrpSpPr>
            <p:cNvPr id="30" name="群組 29"/>
            <p:cNvGrpSpPr/>
            <p:nvPr/>
          </p:nvGrpSpPr>
          <p:grpSpPr>
            <a:xfrm>
              <a:off x="3482935" y="1739956"/>
              <a:ext cx="928408" cy="700435"/>
              <a:chOff x="2494904" y="1895973"/>
              <a:chExt cx="928408" cy="700435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rgbClr val="C0000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32" name="圓角矩形 31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19" name="Shape 902"/>
            <p:cNvSpPr/>
            <p:nvPr/>
          </p:nvSpPr>
          <p:spPr>
            <a:xfrm>
              <a:off x="3947233" y="1929011"/>
              <a:ext cx="221272" cy="1849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82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902"/>
            <p:cNvSpPr/>
            <p:nvPr/>
          </p:nvSpPr>
          <p:spPr>
            <a:xfrm>
              <a:off x="3643193" y="2003815"/>
              <a:ext cx="263568" cy="2203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902"/>
            <p:cNvSpPr/>
            <p:nvPr/>
          </p:nvSpPr>
          <p:spPr>
            <a:xfrm>
              <a:off x="3947233" y="2153383"/>
              <a:ext cx="151960" cy="1270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4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" y="3997998"/>
            <a:ext cx="91440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buClr>
                <a:schemeClr val="dk1"/>
              </a:buClr>
              <a:buSzPct val="100000"/>
            </a:pPr>
            <a:r>
              <a:rPr lang="en-US" altLang="zh-TW" sz="2400" b="1" dirty="0" smtClean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Perform local </a:t>
            </a:r>
            <a:r>
              <a:rPr lang="en-US" altLang="zh-TW" sz="2400" b="1" dirty="0" err="1" smtClean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transcoding</a:t>
            </a:r>
            <a:r>
              <a:rPr lang="en-US" altLang="zh-TW" sz="2400" b="1" dirty="0" smtClean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/conversion, </a:t>
            </a:r>
            <a:r>
              <a:rPr lang="en-US" sz="1700" dirty="0" smtClean="0">
                <a:latin typeface="+mn-lt"/>
              </a:rPr>
              <a:t>then upload to NAS. </a:t>
            </a:r>
            <a:r>
              <a:rPr lang="en-US" sz="1700" dirty="0" smtClean="0"/>
              <a:t>This solves the problem that some entry-level ARM-based models don't support hardware </a:t>
            </a:r>
            <a:r>
              <a:rPr lang="en-US" sz="1700" dirty="0" err="1" smtClean="0"/>
              <a:t>transcoding</a:t>
            </a:r>
            <a:r>
              <a:rPr lang="en-US" sz="1700" dirty="0" smtClean="0"/>
              <a:t>.</a:t>
            </a:r>
          </a:p>
          <a:p>
            <a:pPr marL="114300" lvl="0">
              <a:buClr>
                <a:schemeClr val="dk1"/>
              </a:buClr>
              <a:buSzPct val="100000"/>
            </a:pPr>
            <a:endParaRPr lang="zh-TW" altLang="zh-TW"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902"/>
          <p:cNvSpPr/>
          <p:nvPr/>
        </p:nvSpPr>
        <p:spPr>
          <a:xfrm>
            <a:off x="3796421" y="3249789"/>
            <a:ext cx="483712" cy="40434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322"/>
          <p:cNvSpPr/>
          <p:nvPr/>
        </p:nvSpPr>
        <p:spPr>
          <a:xfrm>
            <a:off x="3131268" y="3259211"/>
            <a:ext cx="581622" cy="38549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2772348" y="1997395"/>
            <a:ext cx="928408" cy="700435"/>
            <a:chOff x="2282549" y="1551467"/>
            <a:chExt cx="928408" cy="700435"/>
          </a:xfrm>
        </p:grpSpPr>
        <p:grpSp>
          <p:nvGrpSpPr>
            <p:cNvPr id="2" name="群組 1"/>
            <p:cNvGrpSpPr/>
            <p:nvPr/>
          </p:nvGrpSpPr>
          <p:grpSpPr>
            <a:xfrm>
              <a:off x="2282549" y="1551467"/>
              <a:ext cx="928408" cy="700435"/>
              <a:chOff x="2494904" y="1895973"/>
              <a:chExt cx="928408" cy="700435"/>
            </a:xfrm>
          </p:grpSpPr>
          <p:sp>
            <p:nvSpPr>
              <p:cNvPr id="28" name="圓角矩形 27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rgbClr val="C00000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6" name="圓角矩形 5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59" name="Shape 322"/>
            <p:cNvSpPr/>
            <p:nvPr/>
          </p:nvSpPr>
          <p:spPr>
            <a:xfrm>
              <a:off x="2351794" y="1695501"/>
              <a:ext cx="362660" cy="2403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322"/>
            <p:cNvSpPr/>
            <p:nvPr/>
          </p:nvSpPr>
          <p:spPr>
            <a:xfrm>
              <a:off x="2774717" y="1685568"/>
              <a:ext cx="287440" cy="190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67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322"/>
            <p:cNvSpPr/>
            <p:nvPr/>
          </p:nvSpPr>
          <p:spPr>
            <a:xfrm>
              <a:off x="2778528" y="1940981"/>
              <a:ext cx="209296" cy="1387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42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標題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Media Upload</a:t>
            </a:r>
            <a:endParaRPr lang="zh-TW" altLang="en-US" dirty="0">
              <a:latin typeface="+mj-lt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2420977" y="3179994"/>
            <a:ext cx="585957" cy="5859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Shape 839"/>
          <p:cNvSpPr/>
          <p:nvPr/>
        </p:nvSpPr>
        <p:spPr>
          <a:xfrm>
            <a:off x="2516177" y="3272688"/>
            <a:ext cx="395557" cy="4005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摺角紙張 8"/>
          <p:cNvSpPr/>
          <p:nvPr/>
        </p:nvSpPr>
        <p:spPr>
          <a:xfrm>
            <a:off x="0" y="1566037"/>
            <a:ext cx="3564585" cy="2853563"/>
          </a:xfrm>
          <a:prstGeom prst="foldedCorner">
            <a:avLst>
              <a:gd name="adj" fmla="val 8824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6" name="Shape 226"/>
          <p:cNvSpPr txBox="1"/>
          <p:nvPr/>
        </p:nvSpPr>
        <p:spPr>
          <a:xfrm>
            <a:off x="283192" y="1651762"/>
            <a:ext cx="3563683" cy="2558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</a:rPr>
              <a:t>Create thumbnails</a:t>
            </a: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sz="1800" dirty="0" smtClean="0">
                <a:solidFill>
                  <a:schemeClr val="bg1"/>
                </a:solidFill>
              </a:rPr>
              <a:t>File name conflict policies during upload</a:t>
            </a:r>
            <a:endParaRPr lang="en-US" altLang="zh-TW" sz="18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</a:rPr>
              <a:t>Settings for </a:t>
            </a:r>
            <a:r>
              <a:rPr lang="en-US" altLang="zh-TW" sz="2000" dirty="0" smtClean="0">
                <a:solidFill>
                  <a:schemeClr val="bg1"/>
                </a:solidFill>
              </a:rPr>
              <a:t>Upload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altLang="zh-TW" sz="1800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   Original files</a:t>
            </a: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altLang="zh-TW" sz="1800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en-US" altLang="zh-TW" sz="1800" dirty="0" err="1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Transcoded</a:t>
            </a:r>
            <a:r>
              <a:rPr lang="en-US" altLang="zh-TW" sz="1800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files</a:t>
            </a:r>
            <a:endParaRPr lang="zh-TW" sz="1800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en-US" altLang="zh-TW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Resolution</a:t>
            </a:r>
            <a:endParaRPr lang="zh-TW" sz="20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904025" y="1597568"/>
            <a:ext cx="4866600" cy="3184566"/>
            <a:chOff x="3770675" y="1523998"/>
            <a:chExt cx="4866600" cy="3184566"/>
          </a:xfrm>
        </p:grpSpPr>
        <p:sp>
          <p:nvSpPr>
            <p:cNvPr id="227" name="Shape 227"/>
            <p:cNvSpPr/>
            <p:nvPr/>
          </p:nvSpPr>
          <p:spPr>
            <a:xfrm>
              <a:off x="3770675" y="1523998"/>
              <a:ext cx="4866600" cy="2822032"/>
            </a:xfrm>
            <a:prstGeom prst="roundRect">
              <a:avLst>
                <a:gd name="adj" fmla="val 7476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396721" y="2724528"/>
              <a:ext cx="1936412" cy="47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圓角化對角線角落矩形 7"/>
            <p:cNvSpPr/>
            <p:nvPr/>
          </p:nvSpPr>
          <p:spPr>
            <a:xfrm>
              <a:off x="4685196" y="3664000"/>
              <a:ext cx="3028950" cy="58332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29" name="Shape 229"/>
            <p:cNvSpPr txBox="1"/>
            <p:nvPr/>
          </p:nvSpPr>
          <p:spPr>
            <a:xfrm>
              <a:off x="4512145" y="3214270"/>
              <a:ext cx="10002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52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 smtClean="0">
                  <a:solidFill>
                    <a:schemeClr val="lt1"/>
                  </a:solidFill>
                </a:rPr>
                <a:t>37</a:t>
              </a:r>
              <a:r>
                <a:rPr lang="en-US" altLang="zh-TW" sz="14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lang="zh-TW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Shape 232"/>
            <p:cNvSpPr txBox="1"/>
            <p:nvPr/>
          </p:nvSpPr>
          <p:spPr>
            <a:xfrm>
              <a:off x="7179901" y="3197698"/>
              <a:ext cx="10716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77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 smtClean="0">
                  <a:solidFill>
                    <a:schemeClr val="lt1"/>
                  </a:solidFill>
                </a:rPr>
                <a:t>93</a:t>
              </a:r>
              <a:r>
                <a:rPr lang="en-US" altLang="zh-TW" sz="14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lang="zh-TW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4806981" y="4066639"/>
              <a:ext cx="3082463" cy="6419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b" anchorCtr="0">
              <a:noAutofit/>
            </a:bodyPr>
            <a:lstStyle/>
            <a:p>
              <a:r>
                <a:rPr lang="en-US" b="1" dirty="0" smtClean="0"/>
                <a:t>There is a  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56</a:t>
              </a:r>
              <a:r>
                <a:rPr lang="en-US" b="1" dirty="0" smtClean="0">
                  <a:solidFill>
                    <a:schemeClr val="tx1"/>
                  </a:solidFill>
                </a:rPr>
                <a:t>s</a:t>
              </a:r>
              <a:r>
                <a:rPr lang="en-US" b="1" dirty="0" smtClean="0"/>
                <a:t> difference</a:t>
              </a:r>
              <a:endParaRPr lang="en-US" dirty="0" smtClean="0"/>
            </a:p>
            <a:p>
              <a:r>
                <a:rPr lang="en-US" dirty="0" smtClean="0"/>
                <a:t/>
              </a:r>
              <a:br>
                <a:rPr lang="en-US" dirty="0" smtClean="0"/>
              </a:br>
              <a:endParaRPr lang="zh-TW" b="1" dirty="0">
                <a:solidFill>
                  <a:srgbClr val="FF0000"/>
                </a:solidFill>
              </a:endParaRPr>
            </a:p>
          </p:txBody>
        </p:sp>
        <p:cxnSp>
          <p:nvCxnSpPr>
            <p:cNvPr id="234" name="Shape 234"/>
            <p:cNvCxnSpPr/>
            <p:nvPr/>
          </p:nvCxnSpPr>
          <p:spPr>
            <a:xfrm>
              <a:off x="6153290" y="2715011"/>
              <a:ext cx="0" cy="51852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5" name="Shape 235"/>
            <p:cNvSpPr/>
            <p:nvPr/>
          </p:nvSpPr>
          <p:spPr>
            <a:xfrm>
              <a:off x="3927875" y="2021038"/>
              <a:ext cx="4709400" cy="398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sz="1800" b="1" dirty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720p m4v -&gt; 360p mp</a:t>
              </a:r>
              <a:r>
                <a:rPr lang="zh-TW" sz="1800" b="1" dirty="0" smtClean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4</a:t>
              </a:r>
              <a:endParaRPr lang="en-US" altLang="zh-TW" sz="1800" b="1" dirty="0" smtClean="0">
                <a:solidFill>
                  <a:srgbClr val="FFFF00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en-US" altLang="zh-TW" sz="1800" b="1" dirty="0" smtClean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sz="1800" b="1" dirty="0" smtClean="0">
                  <a:solidFill>
                    <a:srgbClr val="FFFF00"/>
                  </a:solidFill>
                  <a:latin typeface="+mn-lt"/>
                </a:rPr>
                <a:t>Time spent for </a:t>
              </a:r>
              <a:r>
                <a:rPr lang="en-US" sz="1800" b="1" dirty="0" err="1" smtClean="0">
                  <a:solidFill>
                    <a:srgbClr val="FFFF00"/>
                  </a:solidFill>
                  <a:latin typeface="+mn-lt"/>
                </a:rPr>
                <a:t>transcoding</a:t>
              </a:r>
              <a:r>
                <a:rPr lang="en-US" sz="1800" b="1" dirty="0" smtClean="0">
                  <a:solidFill>
                    <a:srgbClr val="FFFF00"/>
                  </a:solidFill>
                  <a:latin typeface="+mn-lt"/>
                </a:rPr>
                <a:t> and upload</a:t>
              </a:r>
              <a:endParaRPr lang="en-US" sz="1800" dirty="0" smtClean="0">
                <a:solidFill>
                  <a:srgbClr val="FFFF00"/>
                </a:solidFill>
                <a:latin typeface="+mn-lt"/>
              </a:endParaRPr>
            </a:p>
            <a:p>
              <a:r>
                <a:rPr lang="en-US" sz="1800" dirty="0" smtClean="0"/>
                <a:t/>
              </a:r>
              <a:br>
                <a:rPr lang="en-US" sz="1800" dirty="0" smtClean="0"/>
              </a:br>
              <a:endParaRPr lang="zh-TW" sz="18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3770675" y="1531588"/>
              <a:ext cx="4866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3000" b="1" dirty="0" smtClean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Performance comparison</a:t>
              </a:r>
              <a:r>
                <a:rPr lang="zh-TW" sz="3000" b="1" i="0" u="none" strike="noStrike" cap="none" dirty="0" smtClean="0">
                  <a:solidFill>
                    <a:schemeClr val="lt1"/>
                  </a:solidFill>
                  <a:latin typeface="+mn-lt"/>
                  <a:ea typeface="Arial"/>
                  <a:cs typeface="Arial"/>
                  <a:sym typeface="Arial"/>
                </a:rPr>
                <a:t> </a:t>
              </a:r>
              <a:endParaRPr lang="zh-TW" sz="30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998983" y="2724528"/>
              <a:ext cx="1936412" cy="47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Shape 276"/>
            <p:cNvSpPr/>
            <p:nvPr/>
          </p:nvSpPr>
          <p:spPr>
            <a:xfrm>
              <a:off x="4083168" y="2780739"/>
              <a:ext cx="1706295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rgbClr val="0066CC"/>
                  </a:solidFill>
                </a:rPr>
                <a:t>Qfinder Pro</a:t>
              </a:r>
            </a:p>
          </p:txBody>
        </p:sp>
        <p:sp>
          <p:nvSpPr>
            <p:cNvPr id="29" name="Shape 277"/>
            <p:cNvSpPr/>
            <p:nvPr/>
          </p:nvSpPr>
          <p:spPr>
            <a:xfrm>
              <a:off x="6343834" y="2745313"/>
              <a:ext cx="2070901" cy="568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 smtClean="0">
                  <a:solidFill>
                    <a:srgbClr val="0066CC"/>
                  </a:solidFill>
                </a:rPr>
                <a:t>S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**</a:t>
              </a:r>
              <a:r>
                <a:rPr lang="zh-TW" sz="1600" b="1" dirty="0" smtClean="0">
                  <a:solidFill>
                    <a:srgbClr val="0066CC"/>
                  </a:solidFill>
                </a:rPr>
                <a:t> 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Photo Station </a:t>
              </a:r>
              <a:r>
                <a:rPr lang="en-US" altLang="zh-TW" sz="1600" b="1" dirty="0" err="1" smtClean="0">
                  <a:solidFill>
                    <a:srgbClr val="0066CC"/>
                  </a:solidFill>
                </a:rPr>
                <a:t>Uploader</a:t>
              </a:r>
              <a:endParaRPr lang="zh-TW" sz="1600" b="1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4" name="直線接點 3"/>
          <p:cNvCxnSpPr/>
          <p:nvPr/>
        </p:nvCxnSpPr>
        <p:spPr>
          <a:xfrm>
            <a:off x="311700" y="2081370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等腰三角形 32"/>
          <p:cNvSpPr/>
          <p:nvPr/>
        </p:nvSpPr>
        <p:spPr>
          <a:xfrm rot="5400000">
            <a:off x="503188" y="3517424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等腰三角形 33"/>
          <p:cNvSpPr/>
          <p:nvPr/>
        </p:nvSpPr>
        <p:spPr>
          <a:xfrm rot="5400000">
            <a:off x="503188" y="3222565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Media Upload - Advanced Settings </a:t>
            </a:r>
            <a:r>
              <a:rPr lang="zh-TW" altLang="en-US" dirty="0" smtClean="0">
                <a:latin typeface="+mj-lt"/>
              </a:rPr>
              <a:t/>
            </a:r>
            <a:br>
              <a:rPr lang="zh-TW" altLang="en-US" dirty="0" smtClean="0">
                <a:latin typeface="+mj-lt"/>
              </a:rPr>
            </a:br>
            <a:endParaRPr lang="zh-TW" altLang="en-US" dirty="0">
              <a:latin typeface="+mj-lt"/>
            </a:endParaRPr>
          </a:p>
        </p:txBody>
      </p:sp>
      <p:cxnSp>
        <p:nvCxnSpPr>
          <p:cNvPr id="35" name="直線接點 34"/>
          <p:cNvCxnSpPr/>
          <p:nvPr/>
        </p:nvCxnSpPr>
        <p:spPr>
          <a:xfrm>
            <a:off x="311700" y="2770522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311700" y="3787260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311700" y="4138674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789753" y="445151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>
          <a:xfrm>
            <a:off x="530775" y="121003"/>
            <a:ext cx="8520600" cy="572700"/>
          </a:xfrm>
        </p:spPr>
        <p:txBody>
          <a:bodyPr/>
          <a:lstStyle/>
          <a:p>
            <a:r>
              <a:rPr lang="zh-TW" altLang="en-US" dirty="0" smtClean="0"/>
              <a:t> </a:t>
            </a:r>
            <a:r>
              <a:rPr lang="en-US" dirty="0" smtClean="0">
                <a:latin typeface="+mn-lt"/>
              </a:rPr>
              <a:t>Mount folders </a:t>
            </a:r>
            <a:r>
              <a:rPr lang="en-US" altLang="zh-TW" dirty="0" smtClean="0">
                <a:latin typeface="+mn-lt"/>
              </a:rPr>
              <a:t>- Windows</a:t>
            </a:r>
            <a:br>
              <a:rPr lang="en-US" altLang="zh-TW" dirty="0" smtClean="0">
                <a:latin typeface="+mn-lt"/>
              </a:rPr>
            </a:br>
            <a:endParaRPr lang="zh-TW" altLang="en-US" dirty="0">
              <a:latin typeface="+mn-lt"/>
            </a:endParaRPr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1"/>
          </p:nvPr>
        </p:nvSpPr>
        <p:spPr>
          <a:xfrm>
            <a:off x="311700" y="1277005"/>
            <a:ext cx="8520600" cy="637269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+mn-lt"/>
              </a:rPr>
              <a:t>Mount NAS folders in Windows File Explorer, allowing you to save time from having to log into QTS and access files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zh-TW" altLang="en-US" dirty="0" smtClean="0"/>
          </a:p>
        </p:txBody>
      </p:sp>
      <p:pic>
        <p:nvPicPr>
          <p:cNvPr id="4099" name="Picture 3" descr="C:\Users\user\Desktop\Qfinder_PPT\Window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110" y="145091"/>
            <a:ext cx="601937" cy="665792"/>
          </a:xfrm>
          <a:prstGeom prst="rect">
            <a:avLst/>
          </a:prstGeom>
          <a:noFill/>
        </p:spPr>
      </p:pic>
      <p:sp>
        <p:nvSpPr>
          <p:cNvPr id="34" name="圓角矩形 33"/>
          <p:cNvSpPr/>
          <p:nvPr/>
        </p:nvSpPr>
        <p:spPr>
          <a:xfrm>
            <a:off x="6086475" y="2229635"/>
            <a:ext cx="2745826" cy="2042218"/>
          </a:xfrm>
          <a:prstGeom prst="roundRect">
            <a:avLst>
              <a:gd name="adj" fmla="val 883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圓角矩形 34"/>
          <p:cNvSpPr/>
          <p:nvPr/>
        </p:nvSpPr>
        <p:spPr>
          <a:xfrm>
            <a:off x="3086100" y="2229635"/>
            <a:ext cx="2743200" cy="2042218"/>
          </a:xfrm>
          <a:prstGeom prst="roundRect">
            <a:avLst>
              <a:gd name="adj" fmla="val 883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171450" y="2229635"/>
            <a:ext cx="2625767" cy="2042218"/>
          </a:xfrm>
          <a:prstGeom prst="roundRect">
            <a:avLst>
              <a:gd name="adj" fmla="val 883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Shape 290"/>
          <p:cNvGrpSpPr/>
          <p:nvPr/>
        </p:nvGrpSpPr>
        <p:grpSpPr>
          <a:xfrm>
            <a:off x="266701" y="2420976"/>
            <a:ext cx="2447924" cy="1121880"/>
            <a:chOff x="-223901" y="1376682"/>
            <a:chExt cx="3493600" cy="793044"/>
          </a:xfrm>
        </p:grpSpPr>
        <p:sp>
          <p:nvSpPr>
            <p:cNvPr id="38" name="Shape 291"/>
            <p:cNvSpPr txBox="1"/>
            <p:nvPr/>
          </p:nvSpPr>
          <p:spPr>
            <a:xfrm>
              <a:off x="-74369" y="1754608"/>
              <a:ext cx="3140162" cy="415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Create a new shared folder and mount it</a:t>
              </a:r>
            </a:p>
            <a:p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</a:rPr>
                <a:t/>
              </a:r>
              <a:br>
                <a:rPr lang="en-US" sz="1200" dirty="0" smtClean="0">
                  <a:solidFill>
                    <a:schemeClr val="bg2">
                      <a:lumMod val="50000"/>
                    </a:schemeClr>
                  </a:solidFill>
                </a:rPr>
              </a:br>
              <a:endParaRPr lang="en" sz="1200" b="1" dirty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9" name="Shape 292"/>
            <p:cNvSpPr txBox="1"/>
            <p:nvPr/>
          </p:nvSpPr>
          <p:spPr>
            <a:xfrm>
              <a:off x="-223901" y="1376682"/>
              <a:ext cx="3493600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SzPct val="25000"/>
              </a:pPr>
              <a:r>
                <a:rPr lang="en-US" sz="1600" b="1" dirty="0" smtClean="0">
                  <a:solidFill>
                    <a:schemeClr val="bg1"/>
                  </a:solidFill>
                </a:rPr>
                <a:t>Create a Network Drive</a:t>
              </a:r>
              <a:endParaRPr lang="en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40" name="Shape 290"/>
          <p:cNvGrpSpPr/>
          <p:nvPr/>
        </p:nvGrpSpPr>
        <p:grpSpPr>
          <a:xfrm>
            <a:off x="6211343" y="2412352"/>
            <a:ext cx="2525706" cy="1124596"/>
            <a:chOff x="251997" y="1376682"/>
            <a:chExt cx="3206165" cy="794963"/>
          </a:xfrm>
        </p:grpSpPr>
        <p:sp>
          <p:nvSpPr>
            <p:cNvPr id="41" name="Shape 291"/>
            <p:cNvSpPr txBox="1"/>
            <p:nvPr/>
          </p:nvSpPr>
          <p:spPr>
            <a:xfrm>
              <a:off x="300361" y="1696860"/>
              <a:ext cx="2936827" cy="4747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endParaRPr lang="zh-TW" altLang="en-US" sz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2" name="Shape 292"/>
            <p:cNvSpPr txBox="1"/>
            <p:nvPr/>
          </p:nvSpPr>
          <p:spPr>
            <a:xfrm>
              <a:off x="251997" y="1376682"/>
              <a:ext cx="3206165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SzPct val="25000"/>
              </a:pPr>
              <a:r>
                <a:rPr lang="en-US" sz="1600" b="1" dirty="0" smtClean="0">
                  <a:solidFill>
                    <a:schemeClr val="bg1"/>
                  </a:solidFill>
                </a:rPr>
                <a:t>Create a Virtual Disk</a:t>
              </a:r>
              <a:endParaRPr lang="en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43" name="Shape 292"/>
          <p:cNvSpPr txBox="1"/>
          <p:nvPr/>
        </p:nvSpPr>
        <p:spPr>
          <a:xfrm>
            <a:off x="3190875" y="2420976"/>
            <a:ext cx="2524125" cy="3918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 fontAlgn="base"/>
            <a:r>
              <a:rPr lang="en-US" sz="1600" b="1" dirty="0" smtClean="0">
                <a:solidFill>
                  <a:schemeClr val="bg1"/>
                </a:solidFill>
              </a:rPr>
              <a:t>Map the Network Drive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4" name="Picture 2" descr="D:\工作進行中\20170911直播母版16比9\各場PPT元素\20171114直播ppt元素\資料\掛載資料夾- Windows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9547" y="3276347"/>
            <a:ext cx="943394" cy="825470"/>
          </a:xfrm>
          <a:prstGeom prst="rect">
            <a:avLst/>
          </a:prstGeom>
          <a:noFill/>
        </p:spPr>
      </p:pic>
      <p:pic>
        <p:nvPicPr>
          <p:cNvPr id="45" name="Picture 3" descr="D:\工作進行中\20170911直播母版16比9\各場PPT元素\20171114直播ppt元素\資料\掛載資料夾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8712" y="3276347"/>
            <a:ext cx="988750" cy="825470"/>
          </a:xfrm>
          <a:prstGeom prst="rect">
            <a:avLst/>
          </a:prstGeom>
          <a:noFill/>
        </p:spPr>
      </p:pic>
      <p:pic>
        <p:nvPicPr>
          <p:cNvPr id="46" name="Picture 4" descr="D:\工作進行中\20170911直播母版16比9\各場PPT元素\20171114直播ppt元素\資料\掛載資料夾- 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1977" y="3276347"/>
            <a:ext cx="916180" cy="825470"/>
          </a:xfrm>
          <a:prstGeom prst="rect">
            <a:avLst/>
          </a:prstGeom>
          <a:noFill/>
        </p:spPr>
      </p:pic>
      <p:sp>
        <p:nvSpPr>
          <p:cNvPr id="47" name="Shape 291"/>
          <p:cNvSpPr txBox="1"/>
          <p:nvPr/>
        </p:nvSpPr>
        <p:spPr>
          <a:xfrm>
            <a:off x="3343274" y="2869985"/>
            <a:ext cx="2324101" cy="388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Directly mount the selected shared folder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8" name="Shape 291"/>
          <p:cNvSpPr txBox="1"/>
          <p:nvPr/>
        </p:nvSpPr>
        <p:spPr>
          <a:xfrm>
            <a:off x="6449468" y="2879510"/>
            <a:ext cx="2256379" cy="3887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Create a virtual disk and mount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0748" y="2286371"/>
            <a:ext cx="2954054" cy="242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0200" y="2094175"/>
            <a:ext cx="3456506" cy="26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8" name="Shape 258"/>
          <p:cNvSpPr/>
          <p:nvPr/>
        </p:nvSpPr>
        <p:spPr>
          <a:xfrm>
            <a:off x="1633006" y="3457419"/>
            <a:ext cx="2242665" cy="217239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1" name="Shape 261"/>
          <p:cNvSpPr/>
          <p:nvPr/>
        </p:nvSpPr>
        <p:spPr>
          <a:xfrm>
            <a:off x="4370870" y="4067548"/>
            <a:ext cx="1587408" cy="173799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3" name="群組 2"/>
          <p:cNvGrpSpPr/>
          <p:nvPr/>
        </p:nvGrpSpPr>
        <p:grpSpPr>
          <a:xfrm>
            <a:off x="7740270" y="89061"/>
            <a:ext cx="1419675" cy="1004514"/>
            <a:chOff x="145594" y="-118678"/>
            <a:chExt cx="1419675" cy="1004514"/>
          </a:xfrm>
        </p:grpSpPr>
        <p:pic>
          <p:nvPicPr>
            <p:cNvPr id="15" name="圖片 14" descr="2016底 全新上市!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679825">
              <a:off x="360900" y="-118678"/>
              <a:ext cx="1006274" cy="1004514"/>
            </a:xfrm>
            <a:prstGeom prst="rect">
              <a:avLst/>
            </a:prstGeom>
          </p:spPr>
        </p:pic>
        <p:sp>
          <p:nvSpPr>
            <p:cNvPr id="16" name="TextBox 2"/>
            <p:cNvSpPr txBox="1"/>
            <p:nvPr/>
          </p:nvSpPr>
          <p:spPr>
            <a:xfrm rot="21214777">
              <a:off x="145594" y="192787"/>
              <a:ext cx="1419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spc="-150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exclusive</a:t>
              </a:r>
              <a:endParaRPr lang="en-US" b="1" spc="-150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630862" y="102950"/>
            <a:ext cx="7555006" cy="572700"/>
          </a:xfrm>
        </p:spPr>
        <p:txBody>
          <a:bodyPr/>
          <a:lstStyle/>
          <a:p>
            <a:r>
              <a:rPr lang="zh-TW" altLang="en-US" dirty="0" smtClean="0"/>
              <a:t>     </a:t>
            </a:r>
            <a:r>
              <a:rPr lang="en-US" dirty="0" smtClean="0">
                <a:latin typeface="+mj-lt"/>
              </a:rPr>
              <a:t>Mount folders </a:t>
            </a:r>
            <a:r>
              <a:rPr lang="en-US" altLang="zh-TW" dirty="0" smtClean="0">
                <a:latin typeface="+mj-lt"/>
              </a:rPr>
              <a:t>- </a:t>
            </a:r>
            <a:r>
              <a:rPr lang="en-US" altLang="zh-TW" dirty="0" err="1" smtClean="0">
                <a:latin typeface="+mj-lt"/>
              </a:rPr>
              <a:t>macOS</a:t>
            </a:r>
            <a:r>
              <a:rPr lang="en-US" altLang="zh-TW" dirty="0" smtClean="0">
                <a:latin typeface="+mj-lt"/>
              </a:rPr>
              <a:t/>
            </a:r>
            <a:br>
              <a:rPr lang="en-US" altLang="zh-TW" dirty="0" smtClean="0">
                <a:latin typeface="+mj-lt"/>
              </a:rPr>
            </a:br>
            <a:endParaRPr lang="zh-TW" altLang="en-US" dirty="0">
              <a:latin typeface="+mj-lt"/>
            </a:endParaRPr>
          </a:p>
        </p:txBody>
      </p:sp>
      <p:sp>
        <p:nvSpPr>
          <p:cNvPr id="18" name="文字版面配置區 17"/>
          <p:cNvSpPr>
            <a:spLocks noGrp="1"/>
          </p:cNvSpPr>
          <p:nvPr>
            <p:ph type="body" idx="1"/>
          </p:nvPr>
        </p:nvSpPr>
        <p:spPr>
          <a:xfrm>
            <a:off x="311700" y="1145143"/>
            <a:ext cx="8739021" cy="96794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zh-TW" altLang="en-US" sz="1400" dirty="0" smtClean="0"/>
              <a:t> </a:t>
            </a:r>
            <a:r>
              <a:rPr lang="en-US" sz="1400" dirty="0" smtClean="0">
                <a:latin typeface="+mn-lt"/>
              </a:rPr>
              <a:t>Mount </a:t>
            </a:r>
            <a:r>
              <a:rPr lang="en-US" altLang="zh-TW" sz="1400" dirty="0" smtClean="0">
                <a:latin typeface="+mn-lt"/>
              </a:rPr>
              <a:t>NAS</a:t>
            </a:r>
            <a:r>
              <a:rPr lang="zh-TW" altLang="en-US" sz="1400" dirty="0" smtClean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folders in </a:t>
            </a:r>
            <a:r>
              <a:rPr lang="en-US" sz="1400" dirty="0" err="1" smtClean="0">
                <a:latin typeface="+mn-lt"/>
              </a:rPr>
              <a:t>macOS</a:t>
            </a:r>
            <a:r>
              <a:rPr lang="en-US" sz="1400" dirty="0" smtClean="0">
                <a:latin typeface="+mn-lt"/>
              </a:rPr>
              <a:t> Finder. Even you restart the computer, mounted folders    are still there.</a:t>
            </a:r>
          </a:p>
          <a:p>
            <a:pPr>
              <a:lnSpc>
                <a:spcPts val="1700"/>
              </a:lnSpc>
            </a:pPr>
            <a:r>
              <a:rPr lang="en-US" altLang="zh-TW" sz="1400" dirty="0" smtClean="0">
                <a:latin typeface="+mn-lt"/>
              </a:rPr>
              <a:t>Auto configure appropriate system settings and e</a:t>
            </a:r>
            <a:r>
              <a:rPr lang="en-US" sz="1400" dirty="0" smtClean="0">
                <a:latin typeface="+mn-lt"/>
              </a:rPr>
              <a:t>nhance transmission efficiency of SMB connections in     </a:t>
            </a:r>
            <a:r>
              <a:rPr lang="en-US" sz="1400" dirty="0" err="1" smtClean="0">
                <a:latin typeface="+mn-lt"/>
              </a:rPr>
              <a:t>macOS</a:t>
            </a:r>
            <a:r>
              <a:rPr lang="en-US" sz="1400" dirty="0" smtClean="0">
                <a:latin typeface="+mn-lt"/>
              </a:rPr>
              <a:t>.   </a:t>
            </a:r>
          </a:p>
          <a:p>
            <a:pPr>
              <a:lnSpc>
                <a:spcPts val="1500"/>
              </a:lnSpc>
              <a:spcAft>
                <a:spcPts val="600"/>
              </a:spcAft>
              <a:buNone/>
            </a:pPr>
            <a:endParaRPr lang="zh-TW" altLang="en-US" sz="1400" dirty="0" smtClean="0"/>
          </a:p>
        </p:txBody>
      </p:sp>
      <p:pic>
        <p:nvPicPr>
          <p:cNvPr id="5122" name="Picture 2" descr="C:\Users\user\Desktop\Qfinder_PPT\APPL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2298" y="120549"/>
            <a:ext cx="592361" cy="677675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4089578" y="3988203"/>
            <a:ext cx="319660" cy="369332"/>
          </a:xfrm>
          <a:prstGeom prst="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24283" y="3379518"/>
            <a:ext cx="336433" cy="369331"/>
          </a:xfrm>
          <a:prstGeom prst="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374542" y="2288026"/>
            <a:ext cx="4836142" cy="2283974"/>
            <a:chOff x="508901" y="2354216"/>
            <a:chExt cx="4836142" cy="2283974"/>
          </a:xfrm>
        </p:grpSpPr>
        <p:sp>
          <p:nvSpPr>
            <p:cNvPr id="273" name="Shape 273"/>
            <p:cNvSpPr/>
            <p:nvPr/>
          </p:nvSpPr>
          <p:spPr>
            <a:xfrm>
              <a:off x="508901" y="2354216"/>
              <a:ext cx="4836142" cy="2217784"/>
            </a:xfrm>
            <a:prstGeom prst="roundRect">
              <a:avLst>
                <a:gd name="adj" fmla="val 7476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131839" y="3037177"/>
              <a:ext cx="2043153" cy="33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37181" y="3037177"/>
              <a:ext cx="1936412" cy="33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2" name="Shape 272"/>
            <p:cNvSpPr/>
            <p:nvPr/>
          </p:nvSpPr>
          <p:spPr>
            <a:xfrm>
              <a:off x="537476" y="2409636"/>
              <a:ext cx="4759941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3200" b="1" i="0" u="none" strike="noStrike" cap="none" dirty="0" smtClean="0">
                  <a:solidFill>
                    <a:schemeClr val="lt1"/>
                  </a:solidFill>
                  <a:latin typeface="+mn-lt"/>
                  <a:ea typeface="Microsoft JhengHei"/>
                  <a:sym typeface="Microsoft JhengHei"/>
                </a:rPr>
                <a:t>Function</a:t>
              </a:r>
              <a:r>
                <a:rPr lang="zh-TW" sz="32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altLang="zh-TW" sz="32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comparison</a:t>
              </a:r>
              <a:endParaRPr lang="zh-TW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1216815" y="3111411"/>
              <a:ext cx="110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Arial"/>
                <a:buNone/>
              </a:pPr>
              <a:endParaRPr sz="18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737181" y="3045845"/>
              <a:ext cx="1936412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rgbClr val="0066CC"/>
                  </a:solidFill>
                </a:rPr>
                <a:t>Qfinder Pro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3104092" y="3045837"/>
              <a:ext cx="2070901" cy="3771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 smtClean="0">
                  <a:solidFill>
                    <a:srgbClr val="0066CC"/>
                  </a:solidFill>
                </a:rPr>
                <a:t>S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**</a:t>
              </a:r>
              <a:r>
                <a:rPr lang="zh-TW" sz="1600" b="1" dirty="0" smtClean="0">
                  <a:solidFill>
                    <a:srgbClr val="0066CC"/>
                  </a:solidFill>
                </a:rPr>
                <a:t> Assi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s</a:t>
              </a:r>
              <a:r>
                <a:rPr lang="zh-TW" sz="1600" b="1" dirty="0" smtClean="0">
                  <a:solidFill>
                    <a:srgbClr val="0066CC"/>
                  </a:solidFill>
                </a:rPr>
                <a:t>tant</a:t>
              </a:r>
              <a:endParaRPr lang="zh-TW" sz="1600" b="1" dirty="0">
                <a:solidFill>
                  <a:srgbClr val="0066CC"/>
                </a:solidFill>
              </a:endParaRPr>
            </a:p>
          </p:txBody>
        </p:sp>
        <p:sp>
          <p:nvSpPr>
            <p:cNvPr id="278" name="Shape 278"/>
            <p:cNvSpPr txBox="1"/>
            <p:nvPr/>
          </p:nvSpPr>
          <p:spPr>
            <a:xfrm>
              <a:off x="3056466" y="3448850"/>
              <a:ext cx="2240951" cy="10088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You can not find NAS once it enters sleep mode.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You can't wake up NAS!</a:t>
              </a:r>
              <a:endPara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9" name="Shape 279"/>
            <p:cNvSpPr txBox="1"/>
            <p:nvPr/>
          </p:nvSpPr>
          <p:spPr>
            <a:xfrm>
              <a:off x="537476" y="3458376"/>
              <a:ext cx="2386581" cy="11798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Memorize NAS that was previously found.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Even it is not found now, it can be still woken up.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/>
                <a:t/>
              </a:r>
              <a:br>
                <a:rPr lang="en-US" dirty="0" smtClean="0"/>
              </a:br>
              <a:endParaRPr lang="zh-TW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17" name="Shape 234"/>
            <p:cNvCxnSpPr/>
            <p:nvPr/>
          </p:nvCxnSpPr>
          <p:spPr>
            <a:xfrm>
              <a:off x="2895482" y="3218701"/>
              <a:ext cx="0" cy="118469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Wake on LAN (WOL)</a:t>
            </a:r>
            <a:br>
              <a:rPr lang="en-US" dirty="0" smtClean="0">
                <a:latin typeface="+mj-lt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zh-TW" altLang="en-US" dirty="0"/>
          </a:p>
        </p:txBody>
      </p:sp>
      <p:sp>
        <p:nvSpPr>
          <p:cNvPr id="20" name="文字版面配置區 19"/>
          <p:cNvSpPr>
            <a:spLocks noGrp="1"/>
          </p:cNvSpPr>
          <p:nvPr>
            <p:ph type="body" idx="1"/>
          </p:nvPr>
        </p:nvSpPr>
        <p:spPr>
          <a:xfrm>
            <a:off x="277935" y="1231470"/>
            <a:ext cx="5882599" cy="783501"/>
          </a:xfrm>
        </p:spPr>
        <p:txBody>
          <a:bodyPr/>
          <a:lstStyle/>
          <a:p>
            <a:pPr>
              <a:lnSpc>
                <a:spcPts val="2000"/>
              </a:lnSpc>
              <a:buNone/>
            </a:pPr>
            <a:r>
              <a:rPr lang="en-US" dirty="0" smtClean="0">
                <a:latin typeface="+mn-lt"/>
              </a:rPr>
              <a:t>Shut down NAS and save power when not used. Remotely wake up NAS in sleep mode when you need to use NAS through Wake on LAN.</a:t>
            </a:r>
            <a:endParaRPr lang="zh-TW" altLang="en-US" dirty="0">
              <a:latin typeface="+mn-lt"/>
            </a:endParaRPr>
          </a:p>
        </p:txBody>
      </p:sp>
      <p:pic>
        <p:nvPicPr>
          <p:cNvPr id="30722" name="Picture 2" descr="https://lh3.googleusercontent.com/uLyTlnI4wg0H0mTwV_4f0DmGf6OgLKTDk4OR1XI-DRC7tqu0dnPvEB-SGDfGfMIoQ9R4vDd2HHZOuIGQPdjJNUeE0QsWm50yRwUQ51WYG13hAW0R2rPHFqcOs2OX4S5-6YWMdCSDj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0534" y="1399307"/>
            <a:ext cx="2675909" cy="3190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lh5.googleusercontent.com/3E3YPiWZwrnu0n40Zl-oRjaiTfHJ3aGLOekenAMd62oD3W4oc8c4MOctixPYf0lceotRt9NCMbK91kuhVPp0Bh9oyhhA7uo9W-n8vcG-zME8iO7TrZcidQ3AEq8FlFE5jYntRHp2Uv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0090" y="1375211"/>
            <a:ext cx="4539837" cy="3406339"/>
          </a:xfrm>
          <a:prstGeom prst="rect">
            <a:avLst/>
          </a:prstGeom>
          <a:noFill/>
        </p:spPr>
      </p:pic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QTS Update</a:t>
            </a:r>
            <a:r>
              <a:rPr lang="zh-TW" altLang="en-US" dirty="0" smtClean="0">
                <a:latin typeface="+mj-lt"/>
              </a:rPr>
              <a:t/>
            </a:r>
            <a:br>
              <a:rPr lang="zh-TW" altLang="en-US" dirty="0" smtClean="0">
                <a:latin typeface="+mj-lt"/>
              </a:rPr>
            </a:br>
            <a:endParaRPr lang="zh-TW" altLang="en-US" dirty="0">
              <a:latin typeface="+mj-lt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>
          <a:xfrm>
            <a:off x="340975" y="1151470"/>
            <a:ext cx="3748825" cy="730472"/>
          </a:xfrm>
        </p:spPr>
        <p:txBody>
          <a:bodyPr/>
          <a:lstStyle/>
          <a:p>
            <a:pPr>
              <a:lnSpc>
                <a:spcPts val="2000"/>
              </a:lnSpc>
              <a:buNone/>
            </a:pPr>
            <a:r>
              <a:rPr lang="en-US" altLang="zh-TW" dirty="0" smtClean="0">
                <a:latin typeface="+mn-lt"/>
              </a:rPr>
              <a:t>Use </a:t>
            </a:r>
            <a:r>
              <a:rPr lang="en-US" altLang="zh-TW" dirty="0" err="1" smtClean="0">
                <a:latin typeface="+mn-lt"/>
              </a:rPr>
              <a:t>Qfinder</a:t>
            </a:r>
            <a:r>
              <a:rPr lang="en-US" altLang="zh-TW" dirty="0" smtClean="0">
                <a:latin typeface="+mn-lt"/>
              </a:rPr>
              <a:t> Pro to update QTS directly without logging in to web interface</a:t>
            </a:r>
            <a:endParaRPr lang="zh-TW" altLang="en-US" dirty="0" smtClean="0">
              <a:latin typeface="+mn-lt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17" name="Shape 286"/>
          <p:cNvSpPr txBox="1"/>
          <p:nvPr/>
        </p:nvSpPr>
        <p:spPr>
          <a:xfrm>
            <a:off x="428625" y="2141508"/>
            <a:ext cx="2816775" cy="6657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algn="ctr">
              <a:buClr>
                <a:srgbClr val="2D2D2D"/>
              </a:buClr>
              <a:buSzPct val="100000"/>
            </a:pP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Manually upload</a:t>
            </a:r>
          </a:p>
          <a:p>
            <a:pPr marL="114300" algn="ctr">
              <a:buClr>
                <a:srgbClr val="2D2D2D"/>
              </a:buClr>
              <a:buSzPct val="100000"/>
            </a:pP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system firmware image file</a:t>
            </a: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)</a:t>
            </a:r>
            <a:endParaRPr sz="16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0" name="Shape 289"/>
          <p:cNvGrpSpPr/>
          <p:nvPr/>
        </p:nvGrpSpPr>
        <p:grpSpPr>
          <a:xfrm>
            <a:off x="4045977" y="2338163"/>
            <a:ext cx="4396205" cy="1794304"/>
            <a:chOff x="3540848" y="1505942"/>
            <a:chExt cx="5376265" cy="2236982"/>
          </a:xfrm>
        </p:grpSpPr>
        <p:sp>
          <p:nvSpPr>
            <p:cNvPr id="22" name="Shape 291"/>
            <p:cNvSpPr/>
            <p:nvPr/>
          </p:nvSpPr>
          <p:spPr>
            <a:xfrm>
              <a:off x="3540848" y="1778106"/>
              <a:ext cx="5376265" cy="1964818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92"/>
            <p:cNvSpPr/>
            <p:nvPr/>
          </p:nvSpPr>
          <p:spPr>
            <a:xfrm>
              <a:off x="3540849" y="1505942"/>
              <a:ext cx="5376263" cy="272164"/>
            </a:xfrm>
            <a:prstGeom prst="rect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92"/>
          <p:cNvSpPr/>
          <p:nvPr/>
        </p:nvSpPr>
        <p:spPr>
          <a:xfrm>
            <a:off x="4046670" y="1591014"/>
            <a:ext cx="4396204" cy="747149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6" name="群組 25"/>
          <p:cNvGrpSpPr/>
          <p:nvPr/>
        </p:nvGrpSpPr>
        <p:grpSpPr>
          <a:xfrm>
            <a:off x="3378790" y="1957091"/>
            <a:ext cx="667188" cy="2175375"/>
            <a:chOff x="3005371" y="1776157"/>
            <a:chExt cx="699387" cy="2160249"/>
          </a:xfrm>
        </p:grpSpPr>
        <p:cxnSp>
          <p:nvCxnSpPr>
            <p:cNvPr id="29" name="直線接點 14"/>
            <p:cNvCxnSpPr/>
            <p:nvPr/>
          </p:nvCxnSpPr>
          <p:spPr>
            <a:xfrm rot="10800000" flipV="1">
              <a:off x="3005372" y="1776157"/>
              <a:ext cx="697291" cy="399463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C00000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4"/>
            <p:cNvCxnSpPr>
              <a:stCxn id="23" idx="1"/>
            </p:cNvCxnSpPr>
            <p:nvPr/>
          </p:nvCxnSpPr>
          <p:spPr>
            <a:xfrm rot="10800000" flipV="1">
              <a:off x="3005371" y="2290040"/>
              <a:ext cx="699387" cy="610129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C00000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14"/>
            <p:cNvCxnSpPr/>
            <p:nvPr/>
          </p:nvCxnSpPr>
          <p:spPr>
            <a:xfrm rot="10800000" flipV="1">
              <a:off x="3005371" y="3326277"/>
              <a:ext cx="699387" cy="610129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C00000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hape 286"/>
          <p:cNvSpPr txBox="1"/>
          <p:nvPr/>
        </p:nvSpPr>
        <p:spPr>
          <a:xfrm>
            <a:off x="428625" y="3756239"/>
            <a:ext cx="2816774" cy="9201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 fontAlgn="base"/>
            <a:r>
              <a:rPr lang="en-US" sz="1600" dirty="0" smtClean="0">
                <a:solidFill>
                  <a:schemeClr val="bg1"/>
                </a:solidFill>
              </a:rPr>
              <a:t>Update all NAS of the same model name within the network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Shape 286"/>
          <p:cNvSpPr txBox="1"/>
          <p:nvPr/>
        </p:nvSpPr>
        <p:spPr>
          <a:xfrm>
            <a:off x="428625" y="2892955"/>
            <a:ext cx="2816775" cy="6657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algn="ctr">
              <a:buClr>
                <a:srgbClr val="2D2D2D"/>
              </a:buClr>
              <a:buSzPct val="100000"/>
            </a:pP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Live update</a:t>
            </a:r>
          </a:p>
          <a:p>
            <a:pPr marL="114300" algn="ctr">
              <a:buClr>
                <a:srgbClr val="2D2D2D"/>
              </a:buClr>
              <a:buSzPct val="100000"/>
            </a:pP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system firmware image file</a:t>
            </a: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)</a:t>
            </a:r>
            <a:endParaRPr sz="16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Resource Monitor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idx="1"/>
          </p:nvPr>
        </p:nvSpPr>
        <p:spPr>
          <a:xfrm>
            <a:off x="311700" y="1425242"/>
            <a:ext cx="3003000" cy="3197275"/>
          </a:xfrm>
        </p:spPr>
        <p:txBody>
          <a:bodyPr/>
          <a:lstStyle/>
          <a:p>
            <a:pPr>
              <a:lnSpc>
                <a:spcPts val="2200"/>
              </a:lnSpc>
              <a:buNone/>
            </a:pPr>
            <a:r>
              <a:rPr lang="en-US" dirty="0" smtClean="0">
                <a:latin typeface="+mj-lt"/>
              </a:rPr>
              <a:t>Quick overview of utilizations of NAS, CPU and memory. Also, learn about  if NAS is in normal state or not</a:t>
            </a:r>
            <a:r>
              <a:rPr lang="en-US" dirty="0" smtClean="0"/>
              <a:t/>
            </a:r>
            <a:br>
              <a:rPr lang="en-US" dirty="0" smtClean="0"/>
            </a:br>
            <a:endParaRPr lang="zh-TW" altLang="en-US" dirty="0" smtClean="0"/>
          </a:p>
        </p:txBody>
      </p:sp>
      <p:grpSp>
        <p:nvGrpSpPr>
          <p:cNvPr id="17" name="群組 16"/>
          <p:cNvGrpSpPr/>
          <p:nvPr/>
        </p:nvGrpSpPr>
        <p:grpSpPr>
          <a:xfrm>
            <a:off x="3651057" y="1308535"/>
            <a:ext cx="4599087" cy="3342842"/>
            <a:chOff x="3651057" y="1308535"/>
            <a:chExt cx="4599087" cy="3342842"/>
          </a:xfrm>
        </p:grpSpPr>
        <p:pic>
          <p:nvPicPr>
            <p:cNvPr id="26626" name="Picture 2" descr="https://lh4.googleusercontent.com/qz_sx5zcLLXCXftLsfNbfzcNiKEAa29XXNXnYCJ9BsDtvhMhTq596soXvtyGBkw_Wre54jXsbfIr6MamEvui4T3rfo3Ty6UivJK4BZ0aZa8vGxkZ_gFBUU8ThhrTWdpzvRoTuJB2B1U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1057" y="1308535"/>
              <a:ext cx="2279650" cy="1571814"/>
            </a:xfrm>
            <a:prstGeom prst="rect">
              <a:avLst/>
            </a:prstGeom>
            <a:noFill/>
          </p:spPr>
        </p:pic>
        <p:pic>
          <p:nvPicPr>
            <p:cNvPr id="26628" name="Picture 4" descr="https://lh5.googleusercontent.com/9LJresJ38K2gocD5yogg7N-16qkWxq_LnTrWdIkKLaS_NYyx6thKLBds8QIDORM8XRGWg5iW-bdz41ajfUQxa1C1cTOZ3CgBup_1r0DmKGgaaz1SrrznTfIb80_vn4dDnBb1_FAdLa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51057" y="3049642"/>
              <a:ext cx="2305611" cy="1601735"/>
            </a:xfrm>
            <a:prstGeom prst="rect">
              <a:avLst/>
            </a:prstGeom>
            <a:noFill/>
          </p:spPr>
        </p:pic>
        <p:pic>
          <p:nvPicPr>
            <p:cNvPr id="26630" name="Picture 6" descr="https://lh3.googleusercontent.com/gpWTl47rgA5-moGWQ947hgiqzQzgN0fMJ7dnfFb5RyTs_d6L2t4STxSmdXe35aK-_GkrF5HSTQEFopu2f9ZTD3WiAPxTAWz2hih8IqNpV2hh_0-_L-bcoFrorajgV8mwTJMwY4YAvxI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39020" y="1308535"/>
              <a:ext cx="2201598" cy="1571814"/>
            </a:xfrm>
            <a:prstGeom prst="rect">
              <a:avLst/>
            </a:prstGeom>
            <a:noFill/>
          </p:spPr>
        </p:pic>
        <p:pic>
          <p:nvPicPr>
            <p:cNvPr id="26634" name="Picture 10" descr="https://lh4.googleusercontent.com/arpaLsx73ZoyV0NiDswzgrx1Wg7DKBiH3IVCWp_SPLYNaru-RaOfMf-QVCn7UVJmFAIitMOiWjL-XZ5WYs9zQnifikucHp0Liqgz1M4LNn0fAdjJibpzKh4s3MMfNOt82aR9-E7akJk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48546" y="3023880"/>
              <a:ext cx="2201598" cy="1627497"/>
            </a:xfrm>
            <a:prstGeom prst="rect">
              <a:avLst/>
            </a:prstGeom>
            <a:noFill/>
          </p:spPr>
        </p:pic>
        <p:grpSp>
          <p:nvGrpSpPr>
            <p:cNvPr id="4" name="群組 3"/>
            <p:cNvGrpSpPr/>
            <p:nvPr/>
          </p:nvGrpSpPr>
          <p:grpSpPr>
            <a:xfrm>
              <a:off x="5568085" y="2467943"/>
              <a:ext cx="889532" cy="863200"/>
              <a:chOff x="5348144" y="1948298"/>
              <a:chExt cx="972726" cy="943931"/>
            </a:xfrm>
          </p:grpSpPr>
          <p:sp>
            <p:nvSpPr>
              <p:cNvPr id="3" name="橢圓 2"/>
              <p:cNvSpPr/>
              <p:nvPr/>
            </p:nvSpPr>
            <p:spPr>
              <a:xfrm>
                <a:off x="5348144" y="1948298"/>
                <a:ext cx="913178" cy="9131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pic>
            <p:nvPicPr>
              <p:cNvPr id="305" name="Shape 30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365625" y="1981429"/>
                <a:ext cx="955245" cy="910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311700" y="213756"/>
            <a:ext cx="8520600" cy="653142"/>
          </a:xfrm>
        </p:spPr>
        <p:txBody>
          <a:bodyPr/>
          <a:lstStyle/>
          <a:p>
            <a:r>
              <a:rPr lang="en-US" sz="3200" dirty="0" err="1" smtClean="0">
                <a:latin typeface="+mj-lt"/>
              </a:rPr>
              <a:t>Qfinder</a:t>
            </a:r>
            <a:r>
              <a:rPr lang="en-US" sz="3200" dirty="0" smtClean="0">
                <a:latin typeface="+mj-lt"/>
              </a:rPr>
              <a:t> Pro version check and live update</a:t>
            </a:r>
            <a:endParaRPr lang="zh-TW" altLang="en-US" sz="3200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311700" y="1422651"/>
            <a:ext cx="2944118" cy="3197275"/>
          </a:xfrm>
        </p:spPr>
        <p:txBody>
          <a:bodyPr/>
          <a:lstStyle/>
          <a:p>
            <a:pPr>
              <a:lnSpc>
                <a:spcPts val="2000"/>
              </a:lnSpc>
              <a:buNone/>
            </a:pPr>
            <a:r>
              <a:rPr lang="en-US" dirty="0" err="1" smtClean="0">
                <a:latin typeface="+mn-lt"/>
              </a:rPr>
              <a:t>Qfinder</a:t>
            </a:r>
            <a:r>
              <a:rPr lang="en-US" dirty="0" smtClean="0">
                <a:latin typeface="+mn-lt"/>
              </a:rPr>
              <a:t> Pro automatically check for new versions and show a notification that there is a new version available. </a:t>
            </a:r>
          </a:p>
          <a:p>
            <a:pPr>
              <a:lnSpc>
                <a:spcPts val="2000"/>
              </a:lnSpc>
              <a:buNone/>
            </a:pPr>
            <a:r>
              <a:rPr lang="en-US" dirty="0" smtClean="0">
                <a:latin typeface="+mn-lt"/>
              </a:rPr>
              <a:t>Update now to enjoy new functions and better user experience!</a:t>
            </a:r>
            <a:r>
              <a:rPr lang="en-US" dirty="0" smtClean="0"/>
              <a:t/>
            </a:r>
            <a:br>
              <a:rPr lang="en-US" dirty="0" smtClean="0"/>
            </a:br>
            <a:endParaRPr lang="zh-TW" altLang="en-US" dirty="0"/>
          </a:p>
        </p:txBody>
      </p:sp>
      <p:pic>
        <p:nvPicPr>
          <p:cNvPr id="22530" name="Picture 2" descr="https://lh5.googleusercontent.com/2HVZUKbYk-9-mOs5A98Y3Yq_9NAP2CRiHgkgQ906JKoAzdJq90ovSGYuSwLQUYVG7HkUTLJ7MI8eiEy9eZ6YDxesYN11KXRuYzDk11unaek5-LliqhD8b_vC1wfjLlI29JiQJVF2sN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1238" y="1266381"/>
            <a:ext cx="5229330" cy="3414566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6135" y="3863689"/>
            <a:ext cx="2343150" cy="8172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382" y="1399311"/>
            <a:ext cx="5134754" cy="32084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4881" y="139649"/>
            <a:ext cx="8944443" cy="1080656"/>
          </a:xfrm>
        </p:spPr>
        <p:txBody>
          <a:bodyPr/>
          <a:lstStyle/>
          <a:p>
            <a:r>
              <a:rPr lang="en-US" altLang="zh-TW" sz="3200" dirty="0" err="1" smtClean="0">
                <a:latin typeface="+mj-lt"/>
              </a:rPr>
              <a:t>Qfinder</a:t>
            </a:r>
            <a:r>
              <a:rPr lang="zh-TW" altLang="en-US" sz="3200" dirty="0" smtClean="0">
                <a:latin typeface="+mj-lt"/>
              </a:rPr>
              <a:t> </a:t>
            </a:r>
            <a:r>
              <a:rPr lang="en-US" altLang="zh-TW" sz="3200" dirty="0" smtClean="0">
                <a:latin typeface="+mj-lt"/>
              </a:rPr>
              <a:t>Pro for Chrome &amp; </a:t>
            </a:r>
            <a:r>
              <a:rPr lang="en-US" altLang="zh-TW" sz="3200" dirty="0" err="1" smtClean="0">
                <a:latin typeface="+mj-lt"/>
              </a:rPr>
              <a:t>Chromebook</a:t>
            </a:r>
            <a:endParaRPr lang="zh-TW" altLang="en-US" sz="3200" dirty="0">
              <a:latin typeface="+mj-lt"/>
            </a:endParaRPr>
          </a:p>
        </p:txBody>
      </p:sp>
      <p:pic>
        <p:nvPicPr>
          <p:cNvPr id="4" name="Shape 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1200" y="2835139"/>
            <a:ext cx="1783675" cy="17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3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743559" y="3636680"/>
            <a:ext cx="1045351" cy="1327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Qfinder_PPT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991"/>
            <a:ext cx="9144000" cy="5157491"/>
          </a:xfrm>
          <a:prstGeom prst="rect">
            <a:avLst/>
          </a:prstGeom>
          <a:noFill/>
        </p:spPr>
      </p:pic>
      <p:sp>
        <p:nvSpPr>
          <p:cNvPr id="109" name="Shape 109"/>
          <p:cNvSpPr txBox="1"/>
          <p:nvPr/>
        </p:nvSpPr>
        <p:spPr>
          <a:xfrm>
            <a:off x="4390100" y="1023225"/>
            <a:ext cx="4626900" cy="1276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6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Qfinder Pro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939" y="3718183"/>
            <a:ext cx="1051984" cy="10519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3850868" y="1658712"/>
            <a:ext cx="4725504" cy="841800"/>
          </a:xfrm>
        </p:spPr>
        <p:txBody>
          <a:bodyPr/>
          <a:lstStyle/>
          <a:p>
            <a:r>
              <a:rPr lang="en-US" altLang="zh-TW" sz="5200" dirty="0" err="1" smtClean="0">
                <a:solidFill>
                  <a:srgbClr val="C00000"/>
                </a:solidFill>
                <a:latin typeface="+mj-lt"/>
              </a:rPr>
              <a:t>Qfinder</a:t>
            </a:r>
            <a:r>
              <a:rPr lang="en-US" altLang="zh-TW" sz="5200" dirty="0" smtClean="0">
                <a:solidFill>
                  <a:srgbClr val="C00000"/>
                </a:solidFill>
                <a:latin typeface="+mj-lt"/>
              </a:rPr>
              <a:t> Pro</a:t>
            </a:r>
            <a:endParaRPr lang="zh-TW" altLang="en-US" sz="5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50868" y="1352464"/>
            <a:ext cx="570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ea typeface="微軟正黑體" pitchFamily="34" charset="-120"/>
              </a:rPr>
              <a:t>Easily find and configure NAS</a:t>
            </a:r>
            <a:endParaRPr lang="zh-TW" altLang="zh-TW" sz="1800" b="1" dirty="0">
              <a:solidFill>
                <a:schemeClr val="bg2">
                  <a:lumMod val="50000"/>
                </a:schemeClr>
              </a:solidFill>
              <a:ea typeface="微軟正黑體" pitchFamily="34" charset="-120"/>
            </a:endParaRPr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66676" y="144748"/>
            <a:ext cx="9344025" cy="581890"/>
          </a:xfrm>
        </p:spPr>
        <p:txBody>
          <a:bodyPr/>
          <a:lstStyle/>
          <a:p>
            <a:r>
              <a:rPr lang="en-US" altLang="zh-Hant" sz="3200" dirty="0" smtClean="0">
                <a:latin typeface="+mj-lt"/>
              </a:rPr>
              <a:t>Quickly access NAS with Chrome integration</a:t>
            </a:r>
            <a:endParaRPr lang="zh-TW" altLang="en-US" sz="3200" dirty="0">
              <a:latin typeface="+mj-lt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11700" y="1101511"/>
            <a:ext cx="8520600" cy="3197275"/>
          </a:xfrm>
        </p:spPr>
        <p:txBody>
          <a:bodyPr/>
          <a:lstStyle/>
          <a:p>
            <a:pPr>
              <a:lnSpc>
                <a:spcPts val="2200"/>
              </a:lnSpc>
              <a:buNone/>
            </a:pPr>
            <a:r>
              <a:rPr lang="en-US" dirty="0" smtClean="0">
                <a:latin typeface="+mn-lt"/>
              </a:rPr>
              <a:t>Install QNAP </a:t>
            </a:r>
            <a:r>
              <a:rPr lang="en-US" dirty="0" err="1" smtClean="0">
                <a:latin typeface="+mn-lt"/>
              </a:rPr>
              <a:t>Qfinder</a:t>
            </a:r>
            <a:r>
              <a:rPr lang="en-US" dirty="0" smtClean="0">
                <a:latin typeface="+mn-lt"/>
              </a:rPr>
              <a:t> browser extension for Chrome to quickly find and access QNAP NAS on the LAN</a:t>
            </a:r>
            <a:endParaRPr lang="zh-TW" altLang="en-US" dirty="0">
              <a:latin typeface="+mn-lt"/>
            </a:endParaRPr>
          </a:p>
        </p:txBody>
      </p:sp>
      <p:pic>
        <p:nvPicPr>
          <p:cNvPr id="7" name="圖片 6" descr="browser-station-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36" y="1968792"/>
            <a:ext cx="4803418" cy="29408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Qfinder_PPT\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9" y="0"/>
            <a:ext cx="9165569" cy="5169836"/>
          </a:xfrm>
          <a:prstGeom prst="rect">
            <a:avLst/>
          </a:prstGeom>
          <a:noFill/>
        </p:spPr>
      </p:pic>
      <p:pic>
        <p:nvPicPr>
          <p:cNvPr id="6" name="Shape 11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2189" y="3801372"/>
            <a:ext cx="912038" cy="91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3753883" y="1671147"/>
            <a:ext cx="5496911" cy="841800"/>
          </a:xfrm>
        </p:spPr>
        <p:txBody>
          <a:bodyPr/>
          <a:lstStyle/>
          <a:p>
            <a:r>
              <a:rPr lang="en-US" altLang="zh-TW" sz="5200" dirty="0" smtClean="0">
                <a:solidFill>
                  <a:srgbClr val="C00000"/>
                </a:solidFill>
                <a:latin typeface="+mj-lt"/>
              </a:rPr>
              <a:t>Browser Station</a:t>
            </a:r>
            <a:endParaRPr lang="zh-TW" altLang="en-US" sz="5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75538" y="1352464"/>
            <a:ext cx="570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Secure and convenient access to private networks</a:t>
            </a:r>
            <a:endParaRPr lang="zh-TW" altLang="zh-TW" sz="18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36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   Browser Station</a:t>
            </a:r>
            <a:endParaRPr lang="zh-TW" altLang="en-US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idx="1"/>
          </p:nvPr>
        </p:nvSpPr>
        <p:spPr>
          <a:xfrm>
            <a:off x="311700" y="1117500"/>
            <a:ext cx="8520600" cy="3197275"/>
          </a:xfrm>
        </p:spPr>
        <p:txBody>
          <a:bodyPr/>
          <a:lstStyle/>
          <a:p>
            <a:r>
              <a:rPr lang="zh-TW" altLang="en-US" dirty="0" smtClean="0"/>
              <a:t> </a:t>
            </a:r>
            <a:r>
              <a:rPr lang="en-US" sz="1600" dirty="0" smtClean="0">
                <a:latin typeface="+mn-lt"/>
              </a:rPr>
              <a:t>Secure and convenient access to private networks</a:t>
            </a:r>
            <a:endParaRPr lang="zh-TW" altLang="en-US" sz="1600" dirty="0" smtClean="0">
              <a:latin typeface="+mn-lt"/>
            </a:endParaRPr>
          </a:p>
          <a:p>
            <a:r>
              <a:rPr lang="zh-TW" altLang="en-US" sz="1600" dirty="0" smtClean="0"/>
              <a:t> </a:t>
            </a:r>
            <a:r>
              <a:rPr lang="en-US" altLang="zh-TW" sz="1600" dirty="0" smtClean="0">
                <a:latin typeface="+mn-lt"/>
              </a:rPr>
              <a:t>Creating</a:t>
            </a:r>
            <a:r>
              <a:rPr lang="en-US" sz="1600" dirty="0" smtClean="0">
                <a:latin typeface="+mn-lt"/>
              </a:rPr>
              <a:t> virtual browsers on NAS helps you easily access resources on LAN from remote                 devices without setting up a proxy or VPN</a:t>
            </a:r>
            <a:endParaRPr lang="zh-TW" altLang="en-US" sz="1600" dirty="0" smtClean="0">
              <a:latin typeface="+mn-lt"/>
            </a:endParaRPr>
          </a:p>
          <a:p>
            <a:r>
              <a:rPr lang="zh-TW" altLang="en-US" sz="1600" dirty="0" smtClean="0"/>
              <a:t> </a:t>
            </a:r>
            <a:r>
              <a:rPr lang="en-US" sz="1600" dirty="0" smtClean="0">
                <a:latin typeface="+mn-lt"/>
              </a:rPr>
              <a:t>Specify a shared folder on NAS for downloading files</a:t>
            </a:r>
          </a:p>
          <a:p>
            <a:pPr>
              <a:buNone/>
            </a:pPr>
            <a:endParaRPr lang="zh-TW" altLang="en-US" sz="1600" dirty="0" smtClean="0"/>
          </a:p>
        </p:txBody>
      </p:sp>
      <p:pic>
        <p:nvPicPr>
          <p:cNvPr id="342" name="Shape 3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14335" y="2193355"/>
            <a:ext cx="6978655" cy="2990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186412" y="4140312"/>
            <a:ext cx="1615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Browser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13826" y="2918235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myQNAPcloud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32455" y="2884794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Local Network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07120" y="4120269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B</a:t>
            </a:r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rower</a:t>
            </a:r>
            <a:r>
              <a:rPr lang="zh-TW" altLang="en-US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Station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97452" y="4120269"/>
            <a:ext cx="12008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Server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15884" y="2911696"/>
            <a:ext cx="1168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Database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79030" y="3774824"/>
            <a:ext cx="10648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File </a:t>
            </a:r>
            <a:r>
              <a:rPr lang="en-US" altLang="zh-TW" sz="10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Exploer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14659" y="3493974"/>
            <a:ext cx="1424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Internet</a:t>
            </a:r>
            <a:endParaRPr lang="zh-TW" altLang="en-US" sz="1000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7" name="Shape 11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8764" y="147325"/>
            <a:ext cx="654934" cy="65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840" y="1469195"/>
            <a:ext cx="7353300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1931906" y="3504565"/>
            <a:ext cx="163289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dirty="0">
                <a:solidFill>
                  <a:schemeClr val="dk1"/>
                </a:solidFill>
              </a:rPr>
              <a:t>Browser Station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3543776" y="3473035"/>
            <a:ext cx="1483200" cy="63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dirty="0">
                <a:solidFill>
                  <a:schemeClr val="dk1"/>
                </a:solidFill>
              </a:rPr>
              <a:t>QNAP Qfinder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QNAP 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extension…</a:t>
            </a:r>
            <a:endParaRPr lang="zh-TW" alt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501472" y="1265406"/>
            <a:ext cx="8520600" cy="1224458"/>
          </a:xfrm>
        </p:spPr>
        <p:txBody>
          <a:bodyPr/>
          <a:lstStyle/>
          <a:p>
            <a:pPr fontAlgn="base">
              <a:buNone/>
            </a:pPr>
            <a:r>
              <a:rPr lang="en-US" dirty="0" smtClean="0">
                <a:latin typeface="+mn-lt"/>
              </a:rPr>
              <a:t>Break barriers and access NAS directly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Qfinder_PPT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57492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744339" y="2059259"/>
            <a:ext cx="5682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lang="zh-TW" altLang="en-US" sz="20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連線以便利安全的方式存取資料</a:t>
            </a:r>
            <a:endParaRPr lang="zh-TW" altLang="zh-TW" sz="2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5800" y="3880632"/>
            <a:ext cx="1097076" cy="1034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672656" y="2016719"/>
            <a:ext cx="8666924" cy="841800"/>
          </a:xfrm>
        </p:spPr>
        <p:txBody>
          <a:bodyPr/>
          <a:lstStyle/>
          <a:p>
            <a:r>
              <a:rPr lang="en-US" altLang="zh-TW" sz="5200" dirty="0" err="1" smtClean="0">
                <a:solidFill>
                  <a:srgbClr val="C00000"/>
                </a:solidFill>
                <a:latin typeface="+mj-lt"/>
              </a:rPr>
              <a:t>myQNAPcloud</a:t>
            </a:r>
            <a:r>
              <a:rPr lang="en-US" altLang="zh-TW" sz="5200" dirty="0" smtClean="0">
                <a:solidFill>
                  <a:srgbClr val="C00000"/>
                </a:solidFill>
                <a:latin typeface="+mj-lt"/>
              </a:rPr>
              <a:t> Connect</a:t>
            </a:r>
            <a:br>
              <a:rPr lang="en-US" altLang="zh-TW" sz="5200" dirty="0" smtClean="0">
                <a:solidFill>
                  <a:srgbClr val="C00000"/>
                </a:solidFill>
                <a:latin typeface="+mj-lt"/>
              </a:rPr>
            </a:br>
            <a:endParaRPr lang="zh-TW" altLang="en-US" sz="5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656" y="1310424"/>
            <a:ext cx="570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en-US" altLang="zh-TW" sz="1800" b="1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Access files quickly and securely via VPN</a:t>
            </a:r>
            <a:endParaRPr lang="zh-TW" altLang="zh-TW" sz="1800" b="1" dirty="0">
              <a:solidFill>
                <a:schemeClr val="bg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35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   </a:t>
            </a:r>
            <a:r>
              <a:rPr lang="en-US" altLang="zh-TW" dirty="0" err="1" smtClean="0">
                <a:latin typeface="+mj-lt"/>
              </a:rPr>
              <a:t>myQNAPcloud</a:t>
            </a:r>
            <a:r>
              <a:rPr lang="en-US" altLang="zh-TW" dirty="0" smtClean="0">
                <a:latin typeface="+mj-lt"/>
              </a:rPr>
              <a:t> Connect</a:t>
            </a:r>
            <a:endParaRPr lang="zh-TW" altLang="en-US" dirty="0">
              <a:latin typeface="+mj-lt"/>
            </a:endParaRP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987" y="2398171"/>
            <a:ext cx="4648455" cy="214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9786" y="2408681"/>
            <a:ext cx="2261250" cy="226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82"/>
          <p:cNvSpPr/>
          <p:nvPr/>
        </p:nvSpPr>
        <p:spPr>
          <a:xfrm flipH="1">
            <a:off x="503057" y="4570653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Shape 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6284" y="2555328"/>
            <a:ext cx="998753" cy="99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8506" y="110244"/>
            <a:ext cx="779964" cy="7351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58"/>
          <p:cNvSpPr txBox="1">
            <a:spLocks/>
          </p:cNvSpPr>
          <p:nvPr/>
        </p:nvSpPr>
        <p:spPr>
          <a:xfrm>
            <a:off x="776240" y="4484790"/>
            <a:ext cx="8520600" cy="568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Support </a:t>
            </a:r>
            <a:r>
              <a:rPr lang="zh-TW" altLang="zh-TW" sz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OpenVPN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, </a:t>
            </a:r>
            <a:r>
              <a:rPr lang="zh-TW" altLang="zh-TW" sz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PPTP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, and </a:t>
            </a:r>
            <a:r>
              <a:rPr lang="zh-TW" altLang="zh-TW" sz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L2TP/IPSec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protocol</a:t>
            </a:r>
            <a:endParaRPr lang="zh-TW" altLang="zh-TW" sz="1200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4" name="文字版面配置區 13"/>
          <p:cNvSpPr txBox="1">
            <a:spLocks/>
          </p:cNvSpPr>
          <p:nvPr/>
        </p:nvSpPr>
        <p:spPr>
          <a:xfrm>
            <a:off x="311700" y="1144641"/>
            <a:ext cx="8520600" cy="31972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lnSpc>
                <a:spcPts val="1800"/>
              </a:lnSpc>
              <a:spcAft>
                <a:spcPts val="1200"/>
              </a:spcAft>
              <a:buClr>
                <a:schemeClr val="dk2"/>
              </a:buClr>
              <a:buSzPct val="100000"/>
              <a:buFont typeface="微軟正黑體" pitchFamily="34" charset="-120"/>
              <a:buChar char="•"/>
            </a:pPr>
            <a:r>
              <a:rPr lang="zh-TW" altLang="en-US" sz="1800" dirty="0" smtClean="0">
                <a:solidFill>
                  <a:schemeClr val="bg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Designed for Windows users</a:t>
            </a:r>
            <a:endParaRPr lang="zh-TW" altLang="en-US" sz="1800" dirty="0" smtClean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  <a:p>
            <a:pPr lvl="0">
              <a:lnSpc>
                <a:spcPts val="1800"/>
              </a:lnSpc>
              <a:spcAft>
                <a:spcPts val="1200"/>
              </a:spcAft>
              <a:buClr>
                <a:schemeClr val="dk2"/>
              </a:buClr>
              <a:buSzPct val="100000"/>
              <a:buFont typeface="微軟正黑體" pitchFamily="34" charset="-120"/>
              <a:buChar char="•"/>
            </a:pPr>
            <a:r>
              <a:rPr lang="zh-TW" altLang="en-US" sz="1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Access published services on NAS over Internet via VPN</a:t>
            </a:r>
            <a:endParaRPr lang="zh-TW" altLang="en-US" sz="1800" dirty="0" smtClean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  <a:p>
            <a:pPr lvl="0">
              <a:lnSpc>
                <a:spcPts val="1800"/>
              </a:lnSpc>
              <a:spcAft>
                <a:spcPts val="1200"/>
              </a:spcAft>
              <a:buClr>
                <a:schemeClr val="dk2"/>
              </a:buClr>
              <a:buSzPct val="100000"/>
              <a:buFont typeface="微軟正黑體" pitchFamily="34" charset="-120"/>
              <a:buChar char="•"/>
            </a:pPr>
            <a:r>
              <a:rPr lang="zh-TW" altLang="en-US" sz="1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8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Easily manage files by drag-and-drop within Windows Explorer</a:t>
            </a:r>
            <a:endParaRPr kumimoji="0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More utilities for QNAP NAS</a:t>
            </a:r>
            <a:br>
              <a:rPr lang="en-US" dirty="0" smtClean="0">
                <a:latin typeface="+mj-lt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zh-TW" altLang="en-US" dirty="0"/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311699" y="1266496"/>
            <a:ext cx="3926925" cy="81970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fontAlgn="base">
              <a:buNone/>
            </a:pPr>
            <a:r>
              <a:rPr lang="en-US" dirty="0" smtClean="0">
                <a:latin typeface="+mn-lt"/>
              </a:rPr>
              <a:t>More useful utilities to assist with your daily routine</a:t>
            </a:r>
            <a:endParaRPr lang="en-US" dirty="0">
              <a:latin typeface="+mn-lt"/>
            </a:endParaRPr>
          </a:p>
        </p:txBody>
      </p:sp>
      <p:pic>
        <p:nvPicPr>
          <p:cNvPr id="6146" name="Picture 2" descr="C:\Users\user\Desktop\Qfinder_PPT\1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5334" y="879895"/>
            <a:ext cx="6458665" cy="3976978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6519553" y="1098833"/>
            <a:ext cx="2950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</a:rPr>
              <a:t>QNAP NAS Utilities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Shape 368"/>
          <p:cNvSpPr txBox="1">
            <a:spLocks/>
          </p:cNvSpPr>
          <p:nvPr/>
        </p:nvSpPr>
        <p:spPr>
          <a:xfrm>
            <a:off x="173150" y="1893623"/>
            <a:ext cx="4191027" cy="31972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46250" lvl="1" indent="0" defTabSz="914400" eaLnBrk="1" fontAlgn="auto" latinLnBrk="0" hangingPunct="1">
              <a:lnSpc>
                <a:spcPct val="115000"/>
              </a:lnSpc>
              <a:buClr>
                <a:schemeClr val="dk2"/>
              </a:buClr>
              <a:buSzTx/>
              <a:tabLst/>
              <a:defRPr/>
            </a:pPr>
            <a:r>
              <a:rPr lang="en-US" altLang="zh-TW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For </a:t>
            </a:r>
            <a:r>
              <a:rPr lang="zh-TW" altLang="zh-TW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PC</a:t>
            </a:r>
            <a:r>
              <a:rPr lang="en-US" altLang="zh-TW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:</a:t>
            </a: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Qsync, QVhelper, QVR Client</a:t>
            </a:r>
            <a:endParaRPr kumimoji="0" lang="en-US" altLang="zh-TW" sz="14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endParaRPr kumimoji="0" lang="zh-TW" sz="1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146250" lvl="1">
              <a:lnSpc>
                <a:spcPct val="115000"/>
              </a:lnSpc>
              <a:buClr>
                <a:schemeClr val="dk2"/>
              </a:buClr>
              <a:defRPr/>
            </a:pPr>
            <a:r>
              <a:rPr lang="en-US" altLang="zh-TW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For </a:t>
            </a:r>
            <a:r>
              <a:rPr lang="zh-TW" altLang="zh-TW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Server</a:t>
            </a:r>
            <a:r>
              <a:rPr lang="en-US" altLang="zh-TW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:</a:t>
            </a: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vSphere (Web) Client plug-in, Q'center Virtual Appliance, QNAP Snapshot Agent</a:t>
            </a:r>
            <a:endParaRPr kumimoji="0" lang="en-US" altLang="zh-TW" sz="14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6250" lvl="1">
              <a:lnSpc>
                <a:spcPct val="115000"/>
              </a:lnSpc>
              <a:buClr>
                <a:schemeClr val="dk2"/>
              </a:buClr>
              <a:defRPr/>
            </a:pPr>
            <a:endParaRPr lang="zh-TW" altLang="zh-TW" sz="1600" b="1" dirty="0" smtClean="0">
              <a:solidFill>
                <a:srgbClr val="C00000"/>
              </a:solidFill>
              <a:latin typeface="+mj-lt"/>
              <a:ea typeface="微軟正黑體" pitchFamily="34" charset="-120"/>
            </a:endParaRPr>
          </a:p>
          <a:p>
            <a:pPr marL="146250" lvl="1">
              <a:lnSpc>
                <a:spcPct val="115000"/>
              </a:lnSpc>
              <a:buClr>
                <a:schemeClr val="dk2"/>
              </a:buClr>
              <a:defRPr/>
            </a:pPr>
            <a:r>
              <a:rPr lang="en-US" altLang="zh-TW" sz="16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Multimedia:</a:t>
            </a:r>
          </a:p>
          <a:p>
            <a:pPr marL="14625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Tx/>
              <a:buFontTx/>
              <a:buNone/>
              <a:tabLst/>
              <a:defRPr/>
            </a:pP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 HD</a:t>
            </a:r>
            <a:r>
              <a:rPr kumimoji="0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(KODI Add-on), Qmedia</a:t>
            </a:r>
            <a:r>
              <a:rPr kumimoji="0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(Android</a:t>
            </a:r>
            <a:r>
              <a:rPr kumimoji="0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altLang="zh-TW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tvOS</a:t>
            </a:r>
            <a:r>
              <a:rPr kumimoji="0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altLang="zh-TW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Roku</a:t>
            </a:r>
            <a:r>
              <a:rPr kumimoji="0" 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zh-TW" sz="14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Qfinder_PPT\電腦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5414" y="1534337"/>
            <a:ext cx="3144829" cy="3202163"/>
          </a:xfrm>
          <a:prstGeom prst="rect">
            <a:avLst/>
          </a:prstGeom>
          <a:noFill/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-6957" y="2286671"/>
            <a:ext cx="8520600" cy="1015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1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itchFamily="34" charset="-120"/>
                <a:cs typeface="Arial"/>
                <a:sym typeface="Arial"/>
              </a:rPr>
              <a:t>Live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  <a:tabLst/>
              <a:defRPr/>
            </a:pPr>
            <a:r>
              <a:rPr kumimoji="1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itchFamily="34" charset="-120"/>
                <a:cs typeface="Arial"/>
                <a:sym typeface="Arial"/>
              </a:rPr>
              <a:t>Demo</a:t>
            </a:r>
            <a:endParaRPr kumimoji="1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0" name="Picture 4" descr="C:\Users\user\Desktop\Qfinder_PPT\TS-431X2_fro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3971" y="2575653"/>
            <a:ext cx="2840470" cy="17752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86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邊形 10"/>
          <p:cNvSpPr/>
          <p:nvPr/>
        </p:nvSpPr>
        <p:spPr>
          <a:xfrm>
            <a:off x="-350196" y="3062222"/>
            <a:ext cx="5350213" cy="1129282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平行四邊形 12"/>
          <p:cNvSpPr/>
          <p:nvPr/>
        </p:nvSpPr>
        <p:spPr>
          <a:xfrm>
            <a:off x="-350196" y="1508236"/>
            <a:ext cx="5350213" cy="1129282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2175" y="1867012"/>
            <a:ext cx="1906500" cy="19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853884" y="1517502"/>
            <a:ext cx="3966091" cy="13348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</a:rPr>
              <a:t>Use </a:t>
            </a:r>
            <a:r>
              <a:rPr lang="en-US" sz="2000" b="1" dirty="0" err="1" smtClean="0">
                <a:solidFill>
                  <a:schemeClr val="bg1"/>
                </a:solidFill>
              </a:rPr>
              <a:t>Qfinder</a:t>
            </a:r>
            <a:r>
              <a:rPr lang="en-US" sz="2000" b="1" dirty="0" smtClean="0">
                <a:solidFill>
                  <a:schemeClr val="bg1"/>
                </a:solidFill>
              </a:rPr>
              <a:t> Pro to connect to QNAP NAS and perform initializations</a:t>
            </a:r>
            <a:endParaRPr lang="zh-TW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869383" y="3194073"/>
            <a:ext cx="4051331" cy="835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Find and access all QNAP NAS over the same LAN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endParaRPr lang="zh-TW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234609" y="417443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Pro you already knew...</a:t>
            </a:r>
            <a:r>
              <a:rPr lang="en-US" altLang="zh-TW" dirty="0" smtClean="0">
                <a:latin typeface="+mj-lt"/>
              </a:rPr>
              <a:t/>
            </a:r>
            <a:br>
              <a:rPr lang="en-US" altLang="zh-TW" dirty="0" smtClean="0">
                <a:latin typeface="+mj-lt"/>
              </a:rPr>
            </a:br>
            <a:endParaRPr lang="zh-TW" alt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lh5.googleusercontent.com/l1XJ0jafJUaMXNknFP5221r1WETIm90OUYEP25vWnucl_STIjjTrXNZxRXhfisXgAwNdmZAI-9mfOa1sZWHx4QrngUBqavTcgnidQq_-tjlPD1jQO28e5Zkq7yWH3DQDxlPpToLog4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0359" y="1142341"/>
            <a:ext cx="6025971" cy="3282130"/>
          </a:xfrm>
          <a:prstGeom prst="rect">
            <a:avLst/>
          </a:prstGeom>
          <a:noFill/>
        </p:spPr>
      </p:pic>
      <p:cxnSp>
        <p:nvCxnSpPr>
          <p:cNvPr id="23" name="直線接點 22"/>
          <p:cNvCxnSpPr/>
          <p:nvPr/>
        </p:nvCxnSpPr>
        <p:spPr>
          <a:xfrm rot="5400000">
            <a:off x="976294" y="2772640"/>
            <a:ext cx="918979" cy="878520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0" y="152252"/>
            <a:ext cx="9144000" cy="748144"/>
          </a:xfrm>
        </p:spPr>
        <p:txBody>
          <a:bodyPr/>
          <a:lstStyle/>
          <a:p>
            <a:r>
              <a:rPr lang="en-US" altLang="zh-TW" dirty="0" smtClean="0"/>
              <a:t>The 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Pro you didn't know... </a:t>
            </a:r>
            <a:r>
              <a:rPr lang="en-US" b="0" dirty="0" smtClean="0">
                <a:latin typeface="+mj-lt"/>
              </a:rPr>
              <a:t/>
            </a:r>
            <a:br>
              <a:rPr lang="en-US" b="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/>
            </a:r>
            <a:br>
              <a:rPr lang="en-US" sz="3200" dirty="0" smtClean="0">
                <a:latin typeface="+mj-lt"/>
              </a:rPr>
            </a:br>
            <a:endParaRPr lang="zh-TW" altLang="en-US" sz="3200" dirty="0">
              <a:latin typeface="+mj-lt"/>
            </a:endParaRPr>
          </a:p>
        </p:txBody>
      </p:sp>
      <p:sp>
        <p:nvSpPr>
          <p:cNvPr id="22" name="Shape 151"/>
          <p:cNvSpPr/>
          <p:nvPr/>
        </p:nvSpPr>
        <p:spPr>
          <a:xfrm>
            <a:off x="1913787" y="2190658"/>
            <a:ext cx="3719993" cy="56175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</p:txBody>
      </p:sp>
      <p:pic>
        <p:nvPicPr>
          <p:cNvPr id="10" name="Picture 2" descr="https://lh5.googleusercontent.com/l1XJ0jafJUaMXNknFP5221r1WETIm90OUYEP25vWnucl_STIjjTrXNZxRXhfisXgAwNdmZAI-9mfOa1sZWHx4QrngUBqavTcgnidQq_-tjlPD1jQO28e5Zkq7yWH3DQDxlPpToLog4E"/>
          <p:cNvPicPr>
            <a:picLocks noChangeAspect="1" noChangeArrowheads="1"/>
          </p:cNvPicPr>
          <p:nvPr/>
        </p:nvPicPr>
        <p:blipFill>
          <a:blip r:embed="rId3"/>
          <a:srcRect l="3733" t="30557" r="32097" b="50901"/>
          <a:stretch>
            <a:fillRect/>
          </a:stretch>
        </p:blipFill>
        <p:spPr bwMode="auto">
          <a:xfrm>
            <a:off x="996523" y="3671388"/>
            <a:ext cx="6052298" cy="9525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cxnSp>
        <p:nvCxnSpPr>
          <p:cNvPr id="24" name="直線接點 23"/>
          <p:cNvCxnSpPr/>
          <p:nvPr/>
        </p:nvCxnSpPr>
        <p:spPr>
          <a:xfrm>
            <a:off x="5633780" y="2752410"/>
            <a:ext cx="1415041" cy="918978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 l="19339" t="7911" r="14457" b="11850"/>
          <a:stretch>
            <a:fillRect/>
          </a:stretch>
        </p:blipFill>
        <p:spPr bwMode="auto">
          <a:xfrm>
            <a:off x="1697065" y="1077342"/>
            <a:ext cx="5649131" cy="385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3727" t="41097" r="29898" b="27238"/>
          <a:stretch>
            <a:fillRect/>
          </a:stretch>
        </p:blipFill>
        <p:spPr bwMode="auto">
          <a:xfrm>
            <a:off x="4610100" y="2713410"/>
            <a:ext cx="1303020" cy="141732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4" name="Shape 151"/>
          <p:cNvSpPr/>
          <p:nvPr/>
        </p:nvSpPr>
        <p:spPr>
          <a:xfrm>
            <a:off x="2119527" y="1351558"/>
            <a:ext cx="1408533" cy="56175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Shape 159"/>
          <p:cNvSpPr txBox="1"/>
          <p:nvPr/>
        </p:nvSpPr>
        <p:spPr>
          <a:xfrm>
            <a:off x="402480" y="1494641"/>
            <a:ext cx="1145012" cy="6850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Mount folders</a:t>
            </a:r>
            <a:endParaRPr lang="zh-TW" sz="16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" name="直線接點 16"/>
          <p:cNvCxnSpPr/>
          <p:nvPr/>
        </p:nvCxnSpPr>
        <p:spPr>
          <a:xfrm flipV="1">
            <a:off x="1463672" y="1403916"/>
            <a:ext cx="637513" cy="29101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hape 153"/>
          <p:cNvSpPr/>
          <p:nvPr/>
        </p:nvSpPr>
        <p:spPr>
          <a:xfrm>
            <a:off x="6417428" y="1697314"/>
            <a:ext cx="238427" cy="2160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157"/>
          <p:cNvSpPr txBox="1"/>
          <p:nvPr/>
        </p:nvSpPr>
        <p:spPr>
          <a:xfrm>
            <a:off x="7598847" y="1947720"/>
            <a:ext cx="1545153" cy="4503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Wake on LAN</a:t>
            </a: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endParaRPr lang="zh-TW" sz="16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0" name="直線接點 16"/>
          <p:cNvCxnSpPr/>
          <p:nvPr/>
        </p:nvCxnSpPr>
        <p:spPr>
          <a:xfrm rot="16200000" flipH="1">
            <a:off x="6979190" y="1504886"/>
            <a:ext cx="259569" cy="1090072"/>
          </a:xfrm>
          <a:prstGeom prst="bentConnector2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158"/>
          <p:cNvSpPr txBox="1"/>
          <p:nvPr/>
        </p:nvSpPr>
        <p:spPr>
          <a:xfrm>
            <a:off x="7568367" y="3680627"/>
            <a:ext cx="1667433" cy="9606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Firmware Update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>
                <a:latin typeface="+mn-lt"/>
                <a:ea typeface="微軟正黑體" pitchFamily="34" charset="-120"/>
              </a:rPr>
              <a:t>Right-click to see this option</a:t>
            </a:r>
            <a:endParaRPr lang="zh-TW" sz="1200" b="1" dirty="0"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2" name="Shape 151"/>
          <p:cNvSpPr/>
          <p:nvPr/>
        </p:nvSpPr>
        <p:spPr>
          <a:xfrm>
            <a:off x="1701364" y="4138003"/>
            <a:ext cx="5541994" cy="143983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7250182" y="4208904"/>
            <a:ext cx="304537" cy="1588"/>
          </a:xfrm>
          <a:prstGeom prst="line">
            <a:avLst/>
          </a:prstGeom>
          <a:ln w="28575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標題 18"/>
          <p:cNvSpPr>
            <a:spLocks noGrp="1"/>
          </p:cNvSpPr>
          <p:nvPr>
            <p:ph type="title"/>
          </p:nvPr>
        </p:nvSpPr>
        <p:spPr>
          <a:xfrm>
            <a:off x="0" y="130626"/>
            <a:ext cx="9143999" cy="688768"/>
          </a:xfrm>
        </p:spPr>
        <p:txBody>
          <a:bodyPr/>
          <a:lstStyle/>
          <a:p>
            <a:r>
              <a:rPr lang="en-US" altLang="zh-TW" dirty="0" smtClean="0"/>
              <a:t>The </a:t>
            </a:r>
            <a:r>
              <a:rPr lang="en-US" altLang="zh-TW" dirty="0" err="1" smtClean="0"/>
              <a:t>Qfinder</a:t>
            </a:r>
            <a:r>
              <a:rPr lang="en-US" altLang="zh-TW" dirty="0" smtClean="0"/>
              <a:t> Pro you didn't know... </a:t>
            </a:r>
            <a:r>
              <a:rPr lang="en-US" b="0" dirty="0" smtClean="0">
                <a:latin typeface="+mj-lt"/>
              </a:rPr>
              <a:t/>
            </a:r>
            <a:br>
              <a:rPr lang="en-US" b="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/>
            </a:r>
            <a:br>
              <a:rPr lang="en-US" sz="3200" dirty="0" smtClean="0">
                <a:latin typeface="+mj-lt"/>
              </a:rPr>
            </a:br>
            <a:endParaRPr lang="zh-TW" alt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/>
        </p:nvSpPr>
        <p:spPr>
          <a:xfrm>
            <a:off x="5326406" y="2287800"/>
            <a:ext cx="3738300" cy="63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2400">
              <a:solidFill>
                <a:srgbClr val="B41D4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五邊形 30"/>
          <p:cNvSpPr/>
          <p:nvPr/>
        </p:nvSpPr>
        <p:spPr>
          <a:xfrm rot="10800000">
            <a:off x="5181600" y="492698"/>
            <a:ext cx="3962400" cy="5751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五邊形 31"/>
          <p:cNvSpPr/>
          <p:nvPr/>
        </p:nvSpPr>
        <p:spPr>
          <a:xfrm>
            <a:off x="0" y="492698"/>
            <a:ext cx="4134260" cy="5751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07" y="353979"/>
            <a:ext cx="813331" cy="81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0455" y="293842"/>
            <a:ext cx="931836" cy="93183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165"/>
          <p:cNvSpPr txBox="1"/>
          <p:nvPr/>
        </p:nvSpPr>
        <p:spPr>
          <a:xfrm>
            <a:off x="972766" y="399587"/>
            <a:ext cx="3821032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4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sz="2400" b="1" dirty="0">
                <a:solidFill>
                  <a:srgbClr val="08728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Qfinder Pro</a:t>
            </a:r>
          </a:p>
        </p:txBody>
      </p:sp>
      <p:sp>
        <p:nvSpPr>
          <p:cNvPr id="36" name="Shape 166"/>
          <p:cNvSpPr txBox="1"/>
          <p:nvPr/>
        </p:nvSpPr>
        <p:spPr>
          <a:xfrm>
            <a:off x="5452751" y="399587"/>
            <a:ext cx="3002739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4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en-US" altLang="zh-TW" sz="24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** </a:t>
            </a:r>
            <a:r>
              <a:rPr lang="zh-TW" sz="24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Assistant</a:t>
            </a:r>
          </a:p>
        </p:txBody>
      </p:sp>
      <p:graphicFrame>
        <p:nvGraphicFramePr>
          <p:cNvPr id="37" name="Shape 167"/>
          <p:cNvGraphicFramePr/>
          <p:nvPr>
            <p:extLst>
              <p:ext uri="{D42A27DB-BD31-4B8C-83A1-F6EECF244321}">
                <p14:modId xmlns:p14="http://schemas.microsoft.com/office/powerpoint/2010/main" xmlns="" val="1991003768"/>
              </p:ext>
            </p:extLst>
          </p:nvPr>
        </p:nvGraphicFramePr>
        <p:xfrm>
          <a:off x="962154" y="1177038"/>
          <a:ext cx="3172106" cy="1123454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3172106"/>
              </a:tblGrid>
              <a:tr h="376754">
                <a:tc>
                  <a:txBody>
                    <a:bodyPr/>
                    <a:lstStyle/>
                    <a:p>
                      <a:pPr lvl="0" rtl="0">
                        <a:lnSpc>
                          <a:spcPts val="1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4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Search and connect to NAS</a:t>
                      </a:r>
                      <a:endParaRPr lang="zh-TW" sz="1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Network Drives</a:t>
                      </a:r>
                      <a:endParaRPr lang="zh-TW" altLang="zh-TW" sz="14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Wake on LAN</a:t>
                      </a:r>
                      <a:endParaRPr lang="en-US" altLang="zh-TW" sz="14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Shape 168"/>
          <p:cNvGraphicFramePr/>
          <p:nvPr>
            <p:extLst>
              <p:ext uri="{D42A27DB-BD31-4B8C-83A1-F6EECF244321}">
                <p14:modId xmlns:p14="http://schemas.microsoft.com/office/powerpoint/2010/main" xmlns="" val="3103895382"/>
              </p:ext>
            </p:extLst>
          </p:nvPr>
        </p:nvGraphicFramePr>
        <p:xfrm>
          <a:off x="5613401" y="1177038"/>
          <a:ext cx="2442002" cy="1228950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2442002"/>
              </a:tblGrid>
              <a:tr h="405875">
                <a:tc>
                  <a:txBody>
                    <a:bodyPr/>
                    <a:lstStyle/>
                    <a:p>
                      <a:pPr lvl="0" rtl="0">
                        <a:lnSpc>
                          <a:spcPts val="15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4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Search and access to NAS</a:t>
                      </a:r>
                      <a:endParaRPr lang="zh-TW" altLang="en-US" sz="1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Network Drives</a:t>
                      </a:r>
                      <a:endParaRPr lang="zh-TW" altLang="zh-TW" sz="14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 up </a:t>
                      </a:r>
                      <a:r>
                        <a:rPr lang="zh-TW" altLang="zh-TW" sz="1400" b="1" i="0" u="none" strike="noStrike" cap="non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Microsoft JhengHei"/>
                          <a:cs typeface="Microsoft JhengHei"/>
                          <a:sym typeface="Microsoft JhengHei"/>
                        </a:rPr>
                        <a:t>Wake on LAN</a:t>
                      </a:r>
                      <a:endParaRPr lang="en-US" sz="14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797666" y="2591836"/>
            <a:ext cx="2673667" cy="2261489"/>
          </a:xfrm>
          <a:prstGeom prst="roundRect">
            <a:avLst>
              <a:gd name="adj" fmla="val 5768"/>
            </a:avLst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7" name="Shape 167"/>
          <p:cNvGraphicFramePr/>
          <p:nvPr>
            <p:extLst>
              <p:ext uri="{D42A27DB-BD31-4B8C-83A1-F6EECF244321}">
                <p14:modId xmlns:p14="http://schemas.microsoft.com/office/powerpoint/2010/main" xmlns="" val="1991003768"/>
              </p:ext>
            </p:extLst>
          </p:nvPr>
        </p:nvGraphicFramePr>
        <p:xfrm>
          <a:off x="860628" y="1180442"/>
          <a:ext cx="3172106" cy="3838555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3172106"/>
              </a:tblGrid>
              <a:tr h="311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Search and access to NAS</a:t>
                      </a:r>
                      <a:endParaRPr lang="zh-TW" altLang="en-US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Network Drives</a:t>
                      </a:r>
                      <a:endParaRPr lang="zh-TW" altLang="zh-TW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icrosoft JhengHei"/>
                        </a:rPr>
                        <a:t>Remote Wake Up</a:t>
                      </a:r>
                      <a:r>
                        <a:rPr lang="zh-TW" altLang="zh-TW" sz="16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Microsoft JhengHei"/>
                        </a:rPr>
                        <a:t>(Wake on LAN)</a:t>
                      </a:r>
                      <a:endParaRPr lang="en-US" altLang="zh-TW" sz="1600" b="1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Microsoft JhengHe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i="0" u="none" strike="noStrike" cap="none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i="0" u="none" strike="noStrike" cap="none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General settings for NAS</a:t>
                      </a:r>
                      <a:endParaRPr lang="zh-TW" sz="1600" b="1" dirty="0">
                        <a:solidFill>
                          <a:srgbClr val="C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Media Upload</a:t>
                      </a:r>
                      <a:endParaRPr lang="zh-TW" altLang="zh-TW" sz="1600" b="1" dirty="0" smtClean="0">
                        <a:solidFill>
                          <a:srgbClr val="C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93">
                <a:tc>
                  <a:txBody>
                    <a:bodyPr/>
                    <a:lstStyle/>
                    <a:p>
                      <a:pPr rtl="0">
                        <a:lnSpc>
                          <a:spcPts val="1400"/>
                        </a:lnSpc>
                      </a:pPr>
                      <a:r>
                        <a:rPr lang="en-US" sz="1600" b="1" i="0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Resource Monitor</a:t>
                      </a:r>
                      <a:endParaRPr lang="en-US" sz="16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93">
                <a:tc>
                  <a:txBody>
                    <a:bodyPr/>
                    <a:lstStyle/>
                    <a:p>
                      <a:pPr rtl="0">
                        <a:lnSpc>
                          <a:spcPts val="1400"/>
                        </a:lnSpc>
                      </a:pPr>
                      <a:r>
                        <a:rPr lang="en-US" sz="1600" b="1" i="0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Mount folders</a:t>
                      </a:r>
                      <a:endParaRPr lang="en-US" sz="16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93">
                <a:tc>
                  <a:txBody>
                    <a:bodyPr/>
                    <a:lstStyle/>
                    <a:p>
                      <a:pPr rtl="0">
                        <a:lnSpc>
                          <a:spcPts val="1400"/>
                        </a:lnSpc>
                      </a:pPr>
                      <a:r>
                        <a:rPr lang="en-US" sz="1600" b="1" i="0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Software update</a:t>
                      </a:r>
                      <a:endParaRPr lang="en-US" sz="1600" b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Live update</a:t>
                      </a:r>
                      <a:endParaRPr lang="zh-TW" altLang="zh-TW" sz="1600" b="1" dirty="0" smtClean="0">
                        <a:solidFill>
                          <a:srgbClr val="C0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Shape 168"/>
          <p:cNvGraphicFramePr/>
          <p:nvPr>
            <p:extLst>
              <p:ext uri="{D42A27DB-BD31-4B8C-83A1-F6EECF244321}">
                <p14:modId xmlns:p14="http://schemas.microsoft.com/office/powerpoint/2010/main" xmlns="" val="3103895382"/>
              </p:ext>
            </p:extLst>
          </p:nvPr>
        </p:nvGraphicFramePr>
        <p:xfrm>
          <a:off x="5613400" y="1177038"/>
          <a:ext cx="2842089" cy="1767400"/>
        </p:xfrm>
        <a:graphic>
          <a:graphicData uri="http://schemas.openxmlformats.org/drawingml/2006/table">
            <a:tbl>
              <a:tblPr>
                <a:noFill/>
                <a:tableStyleId>{B237CAE6-A6B0-4BFD-9BDA-C19D6A954C38}</a:tableStyleId>
              </a:tblPr>
              <a:tblGrid>
                <a:gridCol w="2842089"/>
              </a:tblGrid>
              <a:tr h="405875">
                <a:tc>
                  <a:txBody>
                    <a:bodyPr/>
                    <a:lstStyle/>
                    <a:p>
                      <a:pPr lvl="0" rtl="0">
                        <a:lnSpc>
                          <a:spcPts val="14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Search and access to NAS</a:t>
                      </a:r>
                      <a:endParaRPr lang="zh-TW" altLang="en-US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Network Drives</a:t>
                      </a:r>
                      <a:endParaRPr lang="zh-TW" altLang="zh-TW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 up WOL</a:t>
                      </a:r>
                      <a:endParaRPr lang="en-US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rtl="0">
                        <a:lnSpc>
                          <a:spcPts val="1400"/>
                        </a:lnSpc>
                      </a:pPr>
                      <a:r>
                        <a:rPr lang="en-US" sz="1600" b="1" i="0" u="none" strike="noStrike" cap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Printer Device</a:t>
                      </a:r>
                      <a:endParaRPr lang="en-US" sz="1600" b="0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lnSpc>
                          <a:spcPts val="1400"/>
                        </a:lnSpc>
                      </a:pPr>
                      <a:endParaRPr lang="en-US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五邊形 17"/>
          <p:cNvSpPr/>
          <p:nvPr/>
        </p:nvSpPr>
        <p:spPr>
          <a:xfrm rot="10800000">
            <a:off x="5181600" y="492698"/>
            <a:ext cx="3962400" cy="5751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五邊形 18"/>
          <p:cNvSpPr/>
          <p:nvPr/>
        </p:nvSpPr>
        <p:spPr>
          <a:xfrm>
            <a:off x="0" y="492698"/>
            <a:ext cx="4134260" cy="5751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07" y="353979"/>
            <a:ext cx="813331" cy="81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0455" y="293842"/>
            <a:ext cx="931836" cy="93183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65"/>
          <p:cNvSpPr txBox="1"/>
          <p:nvPr/>
        </p:nvSpPr>
        <p:spPr>
          <a:xfrm>
            <a:off x="972766" y="399587"/>
            <a:ext cx="3821032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4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sz="2400" b="1" dirty="0">
                <a:solidFill>
                  <a:srgbClr val="087287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Qfinder Pro</a:t>
            </a:r>
          </a:p>
        </p:txBody>
      </p:sp>
      <p:sp>
        <p:nvSpPr>
          <p:cNvPr id="25" name="Shape 166"/>
          <p:cNvSpPr txBox="1"/>
          <p:nvPr/>
        </p:nvSpPr>
        <p:spPr>
          <a:xfrm>
            <a:off x="5452751" y="399587"/>
            <a:ext cx="3002739" cy="726609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4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</a:t>
            </a:r>
            <a:r>
              <a:rPr lang="en-US" altLang="zh-TW" sz="24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** </a:t>
            </a:r>
            <a:r>
              <a:rPr lang="zh-TW" sz="24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Assistant</a:t>
            </a:r>
          </a:p>
        </p:txBody>
      </p:sp>
      <p:sp>
        <p:nvSpPr>
          <p:cNvPr id="14" name="矩形 13"/>
          <p:cNvSpPr/>
          <p:nvPr/>
        </p:nvSpPr>
        <p:spPr>
          <a:xfrm>
            <a:off x="789040" y="2437275"/>
            <a:ext cx="1350311" cy="3194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860628" y="2454527"/>
            <a:ext cx="193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More functions!</a:t>
            </a:r>
          </a:p>
        </p:txBody>
      </p:sp>
      <p:sp>
        <p:nvSpPr>
          <p:cNvPr id="23" name="左-右雙向箭號 22"/>
          <p:cNvSpPr/>
          <p:nvPr/>
        </p:nvSpPr>
        <p:spPr>
          <a:xfrm>
            <a:off x="3010237" y="4088920"/>
            <a:ext cx="3222081" cy="1071832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3" name="Shape 173"/>
          <p:cNvSpPr txBox="1"/>
          <p:nvPr/>
        </p:nvSpPr>
        <p:spPr>
          <a:xfrm>
            <a:off x="3333317" y="4406317"/>
            <a:ext cx="2697460" cy="429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The devil is in the detail!</a:t>
            </a:r>
          </a:p>
          <a:p>
            <a:r>
              <a:rPr lang="en-US" sz="1800" dirty="0" smtClean="0"/>
              <a:t/>
            </a:r>
            <a:br>
              <a:rPr lang="en-US" sz="1800" dirty="0" smtClean="0"/>
            </a:br>
            <a:endParaRPr lang="zh-TW" sz="1800" b="1" spc="3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＞形箭號 23"/>
          <p:cNvSpPr/>
          <p:nvPr/>
        </p:nvSpPr>
        <p:spPr>
          <a:xfrm>
            <a:off x="5892761" y="4088920"/>
            <a:ext cx="663321" cy="1071832"/>
          </a:xfrm>
          <a:prstGeom prst="chevron">
            <a:avLst>
              <a:gd name="adj" fmla="val 734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＞形箭號 25"/>
          <p:cNvSpPr/>
          <p:nvPr/>
        </p:nvSpPr>
        <p:spPr>
          <a:xfrm rot="10800000">
            <a:off x="2687202" y="4088920"/>
            <a:ext cx="663321" cy="1071832"/>
          </a:xfrm>
          <a:prstGeom prst="chevron">
            <a:avLst>
              <a:gd name="adj" fmla="val 734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4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Qfinder_PPT\公告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5088" y="2797440"/>
            <a:ext cx="2770909" cy="2235856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 rot="1260466">
            <a:off x="4281717" y="3260538"/>
            <a:ext cx="3928421" cy="646331"/>
          </a:xfrm>
          <a:prstGeom prst="rect">
            <a:avLst/>
          </a:prstGeom>
          <a:noFill/>
          <a:ln w="12700" cmpd="sng">
            <a:noFill/>
            <a:prstDash val="dashDot"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TW" sz="3600" b="1" spc="-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Insiders only!</a:t>
            </a:r>
            <a:endParaRPr lang="zh-TW" altLang="zh-TW" sz="3600" b="1" spc="-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336140" y="1464742"/>
            <a:ext cx="8731648" cy="841800"/>
          </a:xfrm>
        </p:spPr>
        <p:txBody>
          <a:bodyPr/>
          <a:lstStyle/>
          <a:p>
            <a:r>
              <a:rPr lang="en-US" sz="4000" dirty="0" smtClean="0">
                <a:solidFill>
                  <a:srgbClr val="C00000"/>
                </a:solidFill>
                <a:latin typeface="+mj-lt"/>
              </a:rPr>
              <a:t>Exclusive functions in </a:t>
            </a:r>
            <a:r>
              <a:rPr lang="en-US" altLang="zh-TW" sz="4000" dirty="0" err="1" smtClean="0">
                <a:solidFill>
                  <a:srgbClr val="C00000"/>
                </a:solidFill>
                <a:latin typeface="+mj-lt"/>
              </a:rPr>
              <a:t>Qfinder</a:t>
            </a:r>
            <a:r>
              <a:rPr lang="en-US" altLang="zh-TW" sz="4000" dirty="0" smtClean="0">
                <a:solidFill>
                  <a:srgbClr val="C00000"/>
                </a:solidFill>
                <a:latin typeface="+mj-lt"/>
              </a:rPr>
              <a:t> Pro</a:t>
            </a:r>
            <a:endParaRPr lang="zh-TW" alt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2" descr="D:\工作進行中\20170911直播母版16比9\各場PPT元素\20171114直播ppt元素\QNAP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35" y="217055"/>
            <a:ext cx="1535113" cy="28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27689"/>
          <a:stretch>
            <a:fillRect/>
          </a:stretch>
        </p:blipFill>
        <p:spPr bwMode="auto">
          <a:xfrm>
            <a:off x="838512" y="1806398"/>
            <a:ext cx="7471574" cy="294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" name="Shape 189"/>
          <p:cNvSpPr/>
          <p:nvPr/>
        </p:nvSpPr>
        <p:spPr>
          <a:xfrm>
            <a:off x="7855576" y="2764682"/>
            <a:ext cx="454510" cy="1996083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矩形 29"/>
          <p:cNvSpPr/>
          <p:nvPr/>
        </p:nvSpPr>
        <p:spPr>
          <a:xfrm>
            <a:off x="5833523" y="1465838"/>
            <a:ext cx="3132677" cy="15587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0" name="Shape 190"/>
          <p:cNvSpPr/>
          <p:nvPr/>
        </p:nvSpPr>
        <p:spPr>
          <a:xfrm>
            <a:off x="2046013" y="2654317"/>
            <a:ext cx="651047" cy="1658773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" name="矩形 5"/>
          <p:cNvSpPr/>
          <p:nvPr/>
        </p:nvSpPr>
        <p:spPr>
          <a:xfrm>
            <a:off x="266115" y="1957743"/>
            <a:ext cx="919215" cy="584775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 lvl="0">
              <a:buSzPct val="100000"/>
            </a:pPr>
            <a:r>
              <a:rPr lang="en-US" sz="1600" b="1" dirty="0" smtClean="0"/>
              <a:t>Basic info</a:t>
            </a:r>
            <a:endParaRPr lang="zh-TW" altLang="zh-TW" sz="1600" b="1" dirty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3852" y="4087198"/>
            <a:ext cx="2933499" cy="677108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>
              <a:buSzPct val="100000"/>
            </a:pPr>
            <a:r>
              <a:rPr lang="en-US" sz="1600" b="1" dirty="0" smtClean="0"/>
              <a:t>IP Addresses</a:t>
            </a:r>
          </a:p>
          <a:p>
            <a:pPr marL="101600">
              <a:buSzPct val="100000"/>
            </a:pPr>
            <a:r>
              <a:rPr lang="en-US" sz="1100" dirty="0" smtClean="0"/>
              <a:t>List all available IPs of selected NAS so users can access NAS via different routes.</a:t>
            </a:r>
            <a:endParaRPr lang="zh-TW" altLang="zh-TW" sz="1100" dirty="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-135462" y="116805"/>
            <a:ext cx="9406467" cy="572700"/>
          </a:xfrm>
        </p:spPr>
        <p:txBody>
          <a:bodyPr/>
          <a:lstStyle/>
          <a:p>
            <a:r>
              <a:rPr lang="en-US" sz="3400" dirty="0" smtClean="0">
                <a:latin typeface="+mj-lt"/>
              </a:rPr>
              <a:t>NAS overview on </a:t>
            </a:r>
            <a:r>
              <a:rPr lang="en-US" sz="3400" dirty="0" err="1" smtClean="0">
                <a:latin typeface="+mj-lt"/>
              </a:rPr>
              <a:t>Qfinder</a:t>
            </a:r>
            <a:r>
              <a:rPr lang="en-US" sz="3400" dirty="0" smtClean="0">
                <a:latin typeface="+mj-lt"/>
              </a:rPr>
              <a:t> Pro main page</a:t>
            </a:r>
            <a:endParaRPr lang="zh-TW" altLang="en-US" sz="3400" dirty="0">
              <a:latin typeface="+mj-lt"/>
            </a:endParaRPr>
          </a:p>
        </p:txBody>
      </p:sp>
      <p:sp>
        <p:nvSpPr>
          <p:cNvPr id="18" name="文字版面配置區 17"/>
          <p:cNvSpPr>
            <a:spLocks noGrp="1"/>
          </p:cNvSpPr>
          <p:nvPr>
            <p:ph type="body" idx="1"/>
          </p:nvPr>
        </p:nvSpPr>
        <p:spPr>
          <a:xfrm>
            <a:off x="496431" y="1031436"/>
            <a:ext cx="5128515" cy="71694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+mn-lt"/>
              </a:rPr>
              <a:t>On </a:t>
            </a:r>
            <a:r>
              <a:rPr lang="en-US" dirty="0" err="1" smtClean="0">
                <a:latin typeface="+mn-lt"/>
              </a:rPr>
              <a:t>Qfinder</a:t>
            </a:r>
            <a:r>
              <a:rPr lang="en-US" dirty="0" smtClean="0">
                <a:latin typeface="+mn-lt"/>
              </a:rPr>
              <a:t> Pro main page, </a:t>
            </a:r>
            <a:r>
              <a:rPr lang="en-US" altLang="zh-TW" dirty="0" smtClean="0">
                <a:latin typeface="+mn-lt"/>
              </a:rPr>
              <a:t>You can learn about all NAS on the same LAN:</a:t>
            </a:r>
            <a:endParaRPr lang="zh-TW" altLang="en-US" dirty="0">
              <a:latin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833524" y="1127285"/>
            <a:ext cx="3132677" cy="33855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01600" lvl="0">
              <a:buSzPct val="100000"/>
            </a:pPr>
            <a:r>
              <a:rPr lang="en-US" altLang="zh-TW" sz="1600" b="1" dirty="0" smtClean="0">
                <a:latin typeface="+mn-lt"/>
                <a:ea typeface="Microsoft JhengHei"/>
                <a:cs typeface="Microsoft JhengHei"/>
                <a:sym typeface="Microsoft JhengHei"/>
              </a:rPr>
              <a:t>NAS Status </a:t>
            </a:r>
            <a:r>
              <a:rPr lang="en-US" altLang="zh-TW" sz="11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(overview)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104463" y="1522247"/>
            <a:ext cx="286173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ts val="2000"/>
              </a:lnSpc>
            </a:pPr>
            <a:r>
              <a:rPr lang="en-US" sz="1100" b="1" dirty="0" smtClean="0">
                <a:solidFill>
                  <a:schemeClr val="bg1"/>
                </a:solidFill>
              </a:rPr>
              <a:t>New firmware available for this NAS</a:t>
            </a:r>
          </a:p>
          <a:p>
            <a:pPr lvl="1">
              <a:lnSpc>
                <a:spcPts val="2000"/>
              </a:lnSpc>
            </a:pPr>
            <a:r>
              <a:rPr lang="en-US" altLang="zh-TW" sz="1100" b="1" dirty="0" smtClean="0">
                <a:solidFill>
                  <a:schemeClr val="bg1"/>
                </a:solidFill>
              </a:rPr>
              <a:t>HDD nearly full or in abnormal state</a:t>
            </a:r>
          </a:p>
          <a:p>
            <a:pPr lvl="1" indent="-355600">
              <a:lnSpc>
                <a:spcPts val="2000"/>
              </a:lnSpc>
              <a:buSzPct val="100000"/>
            </a:pPr>
            <a:r>
              <a:rPr lang="en-US" altLang="zh-TW" sz="1100" b="1" dirty="0" smtClean="0">
                <a:solidFill>
                  <a:schemeClr val="bg1"/>
                </a:solidFill>
                <a:sym typeface="Microsoft JhengHei"/>
              </a:rPr>
              <a:t>NAS fatal error</a:t>
            </a:r>
            <a:endParaRPr lang="zh-TW" altLang="zh-TW" sz="1100" b="1" dirty="0" smtClean="0">
              <a:solidFill>
                <a:schemeClr val="bg1"/>
              </a:solidFill>
              <a:sym typeface="Microsoft JhengHei"/>
            </a:endParaRPr>
          </a:p>
          <a:p>
            <a:pPr lvl="1" indent="-355600">
              <a:lnSpc>
                <a:spcPts val="2000"/>
              </a:lnSpc>
              <a:buSzPct val="100000"/>
            </a:pPr>
            <a:r>
              <a:rPr lang="en-US" altLang="zh-TW" sz="1100" b="1" dirty="0" smtClean="0">
                <a:solidFill>
                  <a:schemeClr val="bg1"/>
                </a:solidFill>
                <a:sym typeface="Microsoft JhengHei"/>
              </a:rPr>
              <a:t>NAS not initialized</a:t>
            </a:r>
            <a:endParaRPr lang="zh-TW" altLang="zh-TW" sz="1100" b="1" dirty="0" smtClean="0">
              <a:solidFill>
                <a:schemeClr val="bg1"/>
              </a:solidFill>
              <a:sym typeface="Microsoft JhengHei"/>
            </a:endParaRPr>
          </a:p>
          <a:p>
            <a:pPr lvl="1" indent="-355600">
              <a:lnSpc>
                <a:spcPts val="2000"/>
              </a:lnSpc>
              <a:buSzPct val="100000"/>
            </a:pPr>
            <a:r>
              <a:rPr lang="en-US" altLang="zh-TW" sz="1100" b="1" dirty="0" smtClean="0">
                <a:solidFill>
                  <a:schemeClr val="bg1"/>
                </a:solidFill>
              </a:rPr>
              <a:t>SMTP notification not set</a:t>
            </a:r>
            <a:endParaRPr lang="zh-TW" altLang="en-US" b="1" dirty="0"/>
          </a:p>
        </p:txBody>
      </p:sp>
      <p:grpSp>
        <p:nvGrpSpPr>
          <p:cNvPr id="28" name="群組 27"/>
          <p:cNvGrpSpPr/>
          <p:nvPr/>
        </p:nvGrpSpPr>
        <p:grpSpPr>
          <a:xfrm>
            <a:off x="5891944" y="1583003"/>
            <a:ext cx="259929" cy="1313977"/>
            <a:chOff x="6098538" y="1688123"/>
            <a:chExt cx="155220" cy="955802"/>
          </a:xfrm>
        </p:grpSpPr>
        <p:sp>
          <p:nvSpPr>
            <p:cNvPr id="21" name="圓角矩形 20"/>
            <p:cNvSpPr/>
            <p:nvPr/>
          </p:nvSpPr>
          <p:spPr>
            <a:xfrm>
              <a:off x="6098538" y="1688123"/>
              <a:ext cx="155220" cy="9558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Picture 2" descr="D:\工作進行中\20170911直播母版16比9\各場PPT元素\20171114直播ppt元素\系統發生嚴重問題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04148" y="2078051"/>
              <a:ext cx="144000" cy="144000"/>
            </a:xfrm>
            <a:prstGeom prst="rect">
              <a:avLst/>
            </a:prstGeom>
            <a:noFill/>
          </p:spPr>
        </p:pic>
        <p:pic>
          <p:nvPicPr>
            <p:cNvPr id="23" name="Picture 4" descr="D:\工作進行中\20170911直播母版16比9\各場PPT元素\20171114直播ppt元素\新韌體版本可更新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04148" y="1694247"/>
              <a:ext cx="144000" cy="144000"/>
            </a:xfrm>
            <a:prstGeom prst="rect">
              <a:avLst/>
            </a:prstGeom>
            <a:noFill/>
          </p:spPr>
        </p:pic>
        <p:pic>
          <p:nvPicPr>
            <p:cNvPr id="24" name="Picture 5" descr="D:\工作進行中\20170911直播母版16比9\各場PPT元素\20171114直播ppt元素\儲存空間達臨界或異常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04148" y="2259889"/>
              <a:ext cx="144000" cy="144000"/>
            </a:xfrm>
            <a:prstGeom prst="rect">
              <a:avLst/>
            </a:prstGeom>
            <a:noFill/>
          </p:spPr>
        </p:pic>
        <p:pic>
          <p:nvPicPr>
            <p:cNvPr id="25" name="Picture 6" descr="D:\工作進行中\20170911直播母版16比9\各場PPT元素\20171114直播ppt元素\系統尚未初始化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07804" y="1880792"/>
              <a:ext cx="136688" cy="136688"/>
            </a:xfrm>
            <a:prstGeom prst="rect">
              <a:avLst/>
            </a:prstGeom>
            <a:noFill/>
          </p:spPr>
        </p:pic>
        <p:pic>
          <p:nvPicPr>
            <p:cNvPr id="26" name="Picture 7" descr="D:\工作進行中\20170911直播母版16比9\各場PPT元素\20171114直播ppt元素\SMTP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104148" y="2442383"/>
              <a:ext cx="144000" cy="144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 cmpd="sng">
          <a:solidFill>
            <a:schemeClr val="accent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1262</Words>
  <Application>Microsoft Office PowerPoint</Application>
  <PresentationFormat>如螢幕大小 (16:9)</PresentationFormat>
  <Paragraphs>205</Paragraphs>
  <Slides>27</Slides>
  <Notes>23</Notes>
  <HiddenSlides>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Simple Light</vt:lpstr>
      <vt:lpstr>投影片 1</vt:lpstr>
      <vt:lpstr>Qfinder Pro</vt:lpstr>
      <vt:lpstr>The Qfinder Pro you already knew... </vt:lpstr>
      <vt:lpstr>The Qfinder Pro you didn't know...   </vt:lpstr>
      <vt:lpstr>The Qfinder Pro you didn't know...   </vt:lpstr>
      <vt:lpstr>投影片 6</vt:lpstr>
      <vt:lpstr>投影片 7</vt:lpstr>
      <vt:lpstr>Exclusive functions in Qfinder Pro</vt:lpstr>
      <vt:lpstr>NAS overview on Qfinder Pro main page</vt:lpstr>
      <vt:lpstr>NAS Settings</vt:lpstr>
      <vt:lpstr>Media Upload</vt:lpstr>
      <vt:lpstr>Media Upload - Advanced Settings  </vt:lpstr>
      <vt:lpstr> Mount folders - Windows </vt:lpstr>
      <vt:lpstr>     Mount folders - macOS </vt:lpstr>
      <vt:lpstr>Wake on LAN (WOL)  </vt:lpstr>
      <vt:lpstr>QTS Update </vt:lpstr>
      <vt:lpstr>Resource Monitor </vt:lpstr>
      <vt:lpstr>Qfinder Pro version check and live update</vt:lpstr>
      <vt:lpstr>Qfinder Pro for Chrome &amp; Chromebook</vt:lpstr>
      <vt:lpstr>Quickly access NAS with Chrome integration</vt:lpstr>
      <vt:lpstr>Browser Station</vt:lpstr>
      <vt:lpstr>     Browser Station</vt:lpstr>
      <vt:lpstr>With QNAP Qfinder extension…</vt:lpstr>
      <vt:lpstr>myQNAPcloud Connect </vt:lpstr>
      <vt:lpstr>     myQNAPcloud Connect</vt:lpstr>
      <vt:lpstr>More utilities for QNAP NAS  </vt:lpstr>
      <vt:lpstr>投影片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QNAP實用工具大剖析</dc:title>
  <dc:creator>Coco Chiang</dc:creator>
  <cp:lastModifiedBy>user</cp:lastModifiedBy>
  <cp:revision>154</cp:revision>
  <dcterms:modified xsi:type="dcterms:W3CDTF">2017-11-14T07:14:02Z</dcterms:modified>
</cp:coreProperties>
</file>