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  <p:sldMasterId id="2147483675" r:id="rId2"/>
  </p:sldMasterIdLst>
  <p:notesMasterIdLst>
    <p:notesMasterId r:id="rId33"/>
  </p:notesMasterIdLst>
  <p:sldIdLst>
    <p:sldId id="256" r:id="rId3"/>
    <p:sldId id="257" r:id="rId4"/>
    <p:sldId id="286" r:id="rId5"/>
    <p:sldId id="287" r:id="rId6"/>
    <p:sldId id="290" r:id="rId7"/>
    <p:sldId id="293" r:id="rId8"/>
    <p:sldId id="262" r:id="rId9"/>
    <p:sldId id="263" r:id="rId10"/>
    <p:sldId id="264" r:id="rId11"/>
    <p:sldId id="265" r:id="rId12"/>
    <p:sldId id="266" r:id="rId13"/>
    <p:sldId id="267" r:id="rId14"/>
    <p:sldId id="294" r:id="rId15"/>
    <p:sldId id="269" r:id="rId16"/>
    <p:sldId id="292" r:id="rId17"/>
    <p:sldId id="271" r:id="rId18"/>
    <p:sldId id="272" r:id="rId19"/>
    <p:sldId id="273" r:id="rId20"/>
    <p:sldId id="298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</p:sldIdLst>
  <p:sldSz cx="9144000" cy="5143500" type="screen16x9"/>
  <p:notesSz cx="6858000" cy="9144000"/>
  <p:embeddedFontLst>
    <p:embeddedFont>
      <p:font typeface="Microsoft JhengHei" panose="020B0604030504040204" pitchFamily="34" charset="-120"/>
      <p:regular r:id="rId34"/>
      <p:bold r:id="rId35"/>
    </p:embeddedFont>
    <p:embeddedFont>
      <p:font typeface="Open Sans" panose="020B0600000101010101" charset="0"/>
      <p:regular r:id="rId36"/>
      <p:bold r:id="rId37"/>
    </p:embeddedFont>
    <p:embeddedFont>
      <p:font typeface="Arial Black" panose="020B0A04020102020204" pitchFamily="34" charset="0"/>
      <p:bold r:id="rId38"/>
    </p:embeddedFont>
    <p:embeddedFont>
      <p:font typeface="新細明體" panose="02020500000000000000" pitchFamily="18" charset="-120"/>
      <p:regular r:id="rId39"/>
    </p:embeddedFont>
    <p:embeddedFont>
      <p:font typeface="Verdana" panose="020B0604030504040204" pitchFamily="34" charset="0"/>
      <p:regular r:id="rId40"/>
      <p:bold r:id="rId41"/>
      <p:italic r:id="rId42"/>
      <p:boldItalic r:id="rId43"/>
    </p:embeddedFont>
    <p:embeddedFont>
      <p:font typeface="Microsoft JhengHei" panose="020B0604030504040204" pitchFamily="34" charset="-120"/>
      <p:regular r:id="rId34"/>
      <p:bold r:id="rId35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FF"/>
    <a:srgbClr val="FF9966"/>
    <a:srgbClr val="0000FF"/>
    <a:srgbClr val="008000"/>
    <a:srgbClr val="FF9900"/>
    <a:srgbClr val="000099"/>
    <a:srgbClr val="000066"/>
    <a:srgbClr val="002B82"/>
    <a:srgbClr val="0033CC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154" autoAdjust="0"/>
  </p:normalViewPr>
  <p:slideViewPr>
    <p:cSldViewPr>
      <p:cViewPr varScale="1">
        <p:scale>
          <a:sx n="88" d="100"/>
          <a:sy n="88" d="100"/>
        </p:scale>
        <p:origin x="660" y="6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buChar char="●"/>
              <a:defRPr sz="1100"/>
            </a:lvl1pPr>
            <a:lvl2pPr lvl="1">
              <a:spcBef>
                <a:spcPts val="0"/>
              </a:spcBef>
              <a:buSzPct val="100000"/>
              <a:buChar char="○"/>
              <a:defRPr sz="1100"/>
            </a:lvl2pPr>
            <a:lvl3pPr lvl="2">
              <a:spcBef>
                <a:spcPts val="0"/>
              </a:spcBef>
              <a:buSzPct val="100000"/>
              <a:buChar char="■"/>
              <a:defRPr sz="1100"/>
            </a:lvl3pPr>
            <a:lvl4pPr lvl="3">
              <a:spcBef>
                <a:spcPts val="0"/>
              </a:spcBef>
              <a:buSzPct val="100000"/>
              <a:buChar char="●"/>
              <a:defRPr sz="1100"/>
            </a:lvl4pPr>
            <a:lvl5pPr lvl="4">
              <a:spcBef>
                <a:spcPts val="0"/>
              </a:spcBef>
              <a:buSzPct val="100000"/>
              <a:buChar char="○"/>
              <a:defRPr sz="1100"/>
            </a:lvl5pPr>
            <a:lvl6pPr lvl="5">
              <a:spcBef>
                <a:spcPts val="0"/>
              </a:spcBef>
              <a:buSzPct val="100000"/>
              <a:buChar char="■"/>
              <a:defRPr sz="1100"/>
            </a:lvl6pPr>
            <a:lvl7pPr lvl="6">
              <a:spcBef>
                <a:spcPts val="0"/>
              </a:spcBef>
              <a:buSzPct val="100000"/>
              <a:buChar char="●"/>
              <a:defRPr sz="1100"/>
            </a:lvl7pPr>
            <a:lvl8pPr lvl="7">
              <a:spcBef>
                <a:spcPts val="0"/>
              </a:spcBef>
              <a:buSzPct val="100000"/>
              <a:buChar char="○"/>
              <a:defRPr sz="1100"/>
            </a:lvl8pPr>
            <a:lvl9pPr lvl="8">
              <a:spcBef>
                <a:spcPts val="0"/>
              </a:spcBef>
              <a:buSzPct val="1000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0601411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81458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Shape 2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角度 解析度 照片不清晰的時候 連人都可能便是錯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80% 其他要靠人去做</a:t>
            </a:r>
          </a:p>
        </p:txBody>
      </p:sp>
    </p:spTree>
    <p:extLst>
      <p:ext uri="{BB962C8B-B14F-4D97-AF65-F5344CB8AC3E}">
        <p14:creationId xmlns:p14="http://schemas.microsoft.com/office/powerpoint/2010/main" val="38804629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Shape 2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0755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400">
                <a:solidFill>
                  <a:schemeClr val="dk1"/>
                </a:solidFill>
              </a:rPr>
              <a:t>http://ccc.technews.tw/2017/08/27/facebook-now-lets-you-take-360-photos-in-app/</a:t>
            </a:r>
          </a:p>
        </p:txBody>
      </p:sp>
    </p:spTree>
    <p:extLst>
      <p:ext uri="{BB962C8B-B14F-4D97-AF65-F5344CB8AC3E}">
        <p14:creationId xmlns:p14="http://schemas.microsoft.com/office/powerpoint/2010/main" val="4762167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Shape 3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 dirty="0">
                <a:solidFill>
                  <a:srgbClr val="333333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上排 左1圖、右2圖為無版權圖片，左2圖為gopro官網截圖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900" dirty="0">
                <a:solidFill>
                  <a:srgbClr val="333333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圖片編號 : 64458402</a:t>
            </a:r>
          </a:p>
        </p:txBody>
      </p:sp>
    </p:spTree>
    <p:extLst>
      <p:ext uri="{BB962C8B-B14F-4D97-AF65-F5344CB8AC3E}">
        <p14:creationId xmlns:p14="http://schemas.microsoft.com/office/powerpoint/2010/main" val="35961230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Shape 3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88775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Shape 3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57135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Shape 3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8232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Shape 3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89344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Shape 3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RF123 </a:t>
            </a:r>
            <a:r>
              <a:rPr lang="en" sz="900" dirty="0">
                <a:solidFill>
                  <a:srgbClr val="333333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圖片編號 : 21749018</a:t>
            </a:r>
          </a:p>
        </p:txBody>
      </p:sp>
    </p:spTree>
    <p:extLst>
      <p:ext uri="{BB962C8B-B14F-4D97-AF65-F5344CB8AC3E}">
        <p14:creationId xmlns:p14="http://schemas.microsoft.com/office/powerpoint/2010/main" val="6427678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Shape 4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5731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91469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Shape 4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RF123 </a:t>
            </a:r>
            <a:r>
              <a:rPr lang="en" sz="900" dirty="0">
                <a:solidFill>
                  <a:srgbClr val="333333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圖片編號 : 20201586</a:t>
            </a:r>
          </a:p>
        </p:txBody>
      </p:sp>
    </p:spTree>
    <p:extLst>
      <p:ext uri="{BB962C8B-B14F-4D97-AF65-F5344CB8AC3E}">
        <p14:creationId xmlns:p14="http://schemas.microsoft.com/office/powerpoint/2010/main" val="26612092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48533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Shape 4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Shape 4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37320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Shape 4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Shape 4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45178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Shape 4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255115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Shape 4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Shape 4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71449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Shape 5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33628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Shape 5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為了資料的保密性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不要讓別人都看得到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如果要進一步設定 ex home/ 其他共享資料夾</a:t>
            </a:r>
          </a:p>
        </p:txBody>
      </p:sp>
    </p:spTree>
    <p:extLst>
      <p:ext uri="{BB962C8B-B14F-4D97-AF65-F5344CB8AC3E}">
        <p14:creationId xmlns:p14="http://schemas.microsoft.com/office/powerpoint/2010/main" val="6224016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Shape 5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Shape 5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900" dirty="0">
                <a:solidFill>
                  <a:srgbClr val="333333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圖片編號 : 21852077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22222"/>
              <a:buFont typeface="Arial"/>
              <a:buNone/>
            </a:pPr>
            <a:r>
              <a:rPr lang="en" sz="900" dirty="0">
                <a:solidFill>
                  <a:srgbClr val="333333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圖片編號 : 12656334</a:t>
            </a:r>
          </a:p>
          <a:p>
            <a:pPr lvl="0">
              <a:spcBef>
                <a:spcPts val="0"/>
              </a:spcBef>
              <a:buNone/>
            </a:pPr>
            <a:r>
              <a:rPr lang="en" sz="900" dirty="0">
                <a:solidFill>
                  <a:srgbClr val="333333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圖片編號 : 22877442</a:t>
            </a:r>
          </a:p>
          <a:p>
            <a:pPr lvl="0">
              <a:spcBef>
                <a:spcPts val="0"/>
              </a:spcBef>
              <a:buNone/>
            </a:pPr>
            <a:r>
              <a:rPr lang="en" sz="900" dirty="0">
                <a:solidFill>
                  <a:srgbClr val="333333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獎牌</a:t>
            </a:r>
          </a:p>
          <a:p>
            <a:pPr lvl="0">
              <a:spcBef>
                <a:spcPts val="0"/>
              </a:spcBef>
              <a:buNone/>
            </a:pPr>
            <a:endParaRPr sz="900" dirty="0">
              <a:solidFill>
                <a:srgbClr val="333333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lvl="0">
              <a:spcBef>
                <a:spcPts val="0"/>
              </a:spcBef>
              <a:buNone/>
            </a:pPr>
            <a:r>
              <a:rPr lang="en" sz="900" dirty="0">
                <a:solidFill>
                  <a:srgbClr val="333333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中文截圖</a:t>
            </a:r>
          </a:p>
        </p:txBody>
      </p:sp>
    </p:spTree>
    <p:extLst>
      <p:ext uri="{BB962C8B-B14F-4D97-AF65-F5344CB8AC3E}">
        <p14:creationId xmlns:p14="http://schemas.microsoft.com/office/powerpoint/2010/main" val="2959352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左圖已買</a:t>
            </a:r>
          </a:p>
          <a:p>
            <a:pPr lvl="0">
              <a:spcBef>
                <a:spcPts val="0"/>
              </a:spcBef>
              <a:buNone/>
            </a:pPr>
            <a:r>
              <a:rPr lang="en" dirty="0"/>
              <a:t>右圖 RF123 </a:t>
            </a:r>
            <a:r>
              <a:rPr lang="en" sz="1100" dirty="0">
                <a:solidFill>
                  <a:srgbClr val="333333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圖片編號 : 35528862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95203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RF123 </a:t>
            </a:r>
            <a:r>
              <a:rPr lang="en" sz="1100" dirty="0">
                <a:solidFill>
                  <a:srgbClr val="333333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圖片編號 : 36880933</a:t>
            </a:r>
          </a:p>
        </p:txBody>
      </p:sp>
    </p:spTree>
    <p:extLst>
      <p:ext uri="{BB962C8B-B14F-4D97-AF65-F5344CB8AC3E}">
        <p14:creationId xmlns:p14="http://schemas.microsoft.com/office/powerpoint/2010/main" val="1700742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63168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altLang="en-US" dirty="0"/>
              <a:t>跟別人一起出去玩，負責拍照，朋友常常會說，叫我把照片傳給他</a:t>
            </a:r>
          </a:p>
          <a:p>
            <a:pPr lvl="0">
              <a:spcBef>
                <a:spcPts val="0"/>
              </a:spcBef>
              <a:buNone/>
            </a:pPr>
            <a:r>
              <a:rPr lang="zh-TW" altLang="en-US" dirty="0"/>
              <a:t>請</a:t>
            </a:r>
            <a:r>
              <a:rPr lang="en-US" altLang="zh-TW" dirty="0"/>
              <a:t>Joyce</a:t>
            </a:r>
            <a:r>
              <a:rPr lang="zh-TW" altLang="en-US" dirty="0"/>
              <a:t>回答</a:t>
            </a:r>
          </a:p>
          <a:p>
            <a:pPr lvl="0">
              <a:spcBef>
                <a:spcPts val="0"/>
              </a:spcBef>
              <a:buNone/>
            </a:pPr>
            <a:endParaRPr lang="zh-TW" altLang="en-US" dirty="0"/>
          </a:p>
          <a:p>
            <a:pPr lvl="0">
              <a:spcBef>
                <a:spcPts val="0"/>
              </a:spcBef>
              <a:buNone/>
            </a:pPr>
            <a:r>
              <a:rPr lang="zh-TW" altLang="en-US" dirty="0"/>
              <a:t>整理照片麻煩 只要特定某個人的照片</a:t>
            </a:r>
          </a:p>
        </p:txBody>
      </p:sp>
    </p:spTree>
    <p:extLst>
      <p:ext uri="{BB962C8B-B14F-4D97-AF65-F5344CB8AC3E}">
        <p14:creationId xmlns:p14="http://schemas.microsoft.com/office/powerpoint/2010/main" val="28300223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83207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三步驟設計的更明顯</a:t>
            </a:r>
          </a:p>
        </p:txBody>
      </p:sp>
    </p:spTree>
    <p:extLst>
      <p:ext uri="{BB962C8B-B14F-4D97-AF65-F5344CB8AC3E}">
        <p14:creationId xmlns:p14="http://schemas.microsoft.com/office/powerpoint/2010/main" val="4905903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027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5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2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37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311700" y="1214428"/>
            <a:ext cx="2808000" cy="335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76200" marR="0" lvl="0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6200" marR="0" lvl="1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76200" marR="0" lvl="2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76200" marR="0" lvl="3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76200" marR="0" lvl="4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76200" marR="0" lvl="5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76200" marR="0" lvl="6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76200" marR="0" lvl="7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76200" marR="0" lvl="8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Shape 11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21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11430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None/>
              <a:defRPr i="0" u="none" strike="noStrike" cap="none">
                <a:solidFill>
                  <a:schemeClr val="lt1"/>
                </a:solidFill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Microsoft JhengHei"/>
              <a:buNone/>
              <a:defRPr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Microsoft JhengHei"/>
              <a:buNone/>
              <a:defRPr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Microsoft JhengHei"/>
              <a:buNone/>
              <a:defRPr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Microsoft JhengHei"/>
              <a:buNone/>
              <a:defRPr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Microsoft JhengHei"/>
              <a:buNone/>
              <a:defRPr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Microsoft JhengHei"/>
              <a:buNone/>
              <a:defRPr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Microsoft JhengHei"/>
              <a:buNone/>
              <a:defRPr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Microsoft JhengHei"/>
              <a:buNone/>
              <a:defRPr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311700" y="382425"/>
            <a:ext cx="8709300" cy="5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i="0" u="none" strike="noStrike" cap="none"/>
            </a:lvl1pPr>
            <a:lvl2pPr lvl="1" indent="0" rtl="0">
              <a:spcBef>
                <a:spcPts val="0"/>
              </a:spcBef>
              <a:buClr>
                <a:schemeClr val="lt1"/>
              </a:buClr>
              <a:buFont typeface="Microsoft JhengHei"/>
              <a:buNone/>
              <a:defRPr sz="24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lvl="2" indent="0" rtl="0">
              <a:spcBef>
                <a:spcPts val="0"/>
              </a:spcBef>
              <a:buClr>
                <a:schemeClr val="lt1"/>
              </a:buClr>
              <a:buFont typeface="Microsoft JhengHei"/>
              <a:buNone/>
              <a:defRPr sz="24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lvl="3" indent="0" rtl="0">
              <a:spcBef>
                <a:spcPts val="0"/>
              </a:spcBef>
              <a:buClr>
                <a:schemeClr val="lt1"/>
              </a:buClr>
              <a:buFont typeface="Microsoft JhengHei"/>
              <a:buNone/>
              <a:defRPr sz="24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lvl="4" indent="0" rtl="0">
              <a:spcBef>
                <a:spcPts val="0"/>
              </a:spcBef>
              <a:buClr>
                <a:schemeClr val="lt1"/>
              </a:buClr>
              <a:buFont typeface="Microsoft JhengHei"/>
              <a:buNone/>
              <a:defRPr sz="24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lvl="5" indent="0" rtl="0">
              <a:spcBef>
                <a:spcPts val="0"/>
              </a:spcBef>
              <a:buClr>
                <a:schemeClr val="lt1"/>
              </a:buClr>
              <a:buFont typeface="Microsoft JhengHei"/>
              <a:buNone/>
              <a:defRPr sz="24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lvl="6" indent="0" rtl="0">
              <a:spcBef>
                <a:spcPts val="0"/>
              </a:spcBef>
              <a:buClr>
                <a:schemeClr val="lt1"/>
              </a:buClr>
              <a:buFont typeface="Microsoft JhengHei"/>
              <a:buNone/>
              <a:defRPr sz="24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lvl="7" indent="0" rtl="0">
              <a:spcBef>
                <a:spcPts val="0"/>
              </a:spcBef>
              <a:buClr>
                <a:schemeClr val="lt1"/>
              </a:buClr>
              <a:buFont typeface="Microsoft JhengHei"/>
              <a:buNone/>
              <a:defRPr sz="24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lvl="8" indent="0" rtl="0">
              <a:spcBef>
                <a:spcPts val="0"/>
              </a:spcBef>
              <a:buClr>
                <a:schemeClr val="lt1"/>
              </a:buClr>
              <a:buFont typeface="Microsoft JhengHei"/>
              <a:buNone/>
              <a:defRPr sz="24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311700" y="1214425"/>
            <a:ext cx="8433000" cy="335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76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6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762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762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762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762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76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762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762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None/>
              <a:defRPr sz="4800" i="0" u="none" strike="noStrike" cap="none">
                <a:solidFill>
                  <a:schemeClr val="dk1"/>
                </a:solidFill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None/>
              <a:defRPr sz="4200" i="0" u="none" strike="noStrike" cap="none">
                <a:solidFill>
                  <a:schemeClr val="dk1"/>
                </a:solidFill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21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01" name="Shape 10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214282" y="357170"/>
            <a:ext cx="8787000" cy="66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890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en" sz="1000" b="0" i="0" u="none" strike="noStrike" cap="none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t>‹#›</a:t>
            </a:fld>
            <a:endParaRPr lang="en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10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Microsoft JhengHei"/>
              <a:buNone/>
              <a:defRPr sz="28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700" cy="28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en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t>‹#›</a:t>
            </a:fld>
            <a:endParaRPr lang="en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214282" y="357170"/>
            <a:ext cx="87870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700" cy="28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en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t>‹#›</a:t>
            </a:fld>
            <a:endParaRPr lang="en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76" r:id="rId3"/>
    <p:sldLayoutId id="2147483668" r:id="rId4"/>
    <p:sldLayoutId id="2147483669" r:id="rId5"/>
    <p:sldLayoutId id="2147483670" r:id="rId6"/>
    <p:sldLayoutId id="2147483671" r:id="rId7"/>
    <p:sldLayoutId id="2147483672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0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42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43.pn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11" Type="http://schemas.openxmlformats.org/officeDocument/2006/relationships/image" Target="../media/image73.png"/><Relationship Id="rId5" Type="http://schemas.openxmlformats.org/officeDocument/2006/relationships/image" Target="../media/image69.jpeg"/><Relationship Id="rId10" Type="http://schemas.openxmlformats.org/officeDocument/2006/relationships/image" Target="../media/image10.png"/><Relationship Id="rId4" Type="http://schemas.openxmlformats.org/officeDocument/2006/relationships/image" Target="../media/image68.png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10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1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10.png"/><Relationship Id="rId9" Type="http://schemas.openxmlformats.org/officeDocument/2006/relationships/image" Target="../media/image8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9.png"/><Relationship Id="rId5" Type="http://schemas.openxmlformats.org/officeDocument/2006/relationships/image" Target="../media/image38.png"/><Relationship Id="rId4" Type="http://schemas.openxmlformats.org/officeDocument/2006/relationships/image" Target="../media/image8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9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jpe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7.png"/><Relationship Id="rId11" Type="http://schemas.openxmlformats.org/officeDocument/2006/relationships/image" Target="../media/image35.png"/><Relationship Id="rId5" Type="http://schemas.openxmlformats.org/officeDocument/2006/relationships/image" Target="../media/image96.png"/><Relationship Id="rId10" Type="http://schemas.openxmlformats.org/officeDocument/2006/relationships/image" Target="../media/image10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10" Type="http://schemas.openxmlformats.org/officeDocument/2006/relationships/image" Target="../media/image38.png"/><Relationship Id="rId4" Type="http://schemas.openxmlformats.org/officeDocument/2006/relationships/image" Target="../media/image102.jpeg"/><Relationship Id="rId9" Type="http://schemas.openxmlformats.org/officeDocument/2006/relationships/image" Target="../media/image10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3.png"/><Relationship Id="rId5" Type="http://schemas.openxmlformats.org/officeDocument/2006/relationships/image" Target="../media/image38.png"/><Relationship Id="rId4" Type="http://schemas.openxmlformats.org/officeDocument/2006/relationships/image" Target="../media/image1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5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an Tsai\Desktop\QNAP_直播\Photo Station 5.6 直播\Cover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1" cy="5143500"/>
          </a:xfrm>
          <a:prstGeom prst="rect">
            <a:avLst/>
          </a:prstGeom>
          <a:noFill/>
        </p:spPr>
      </p:pic>
      <p:sp>
        <p:nvSpPr>
          <p:cNvPr id="5" name="平行四邊形 4"/>
          <p:cNvSpPr/>
          <p:nvPr/>
        </p:nvSpPr>
        <p:spPr>
          <a:xfrm>
            <a:off x="3428992" y="3000378"/>
            <a:ext cx="5715040" cy="714380"/>
          </a:xfrm>
          <a:prstGeom prst="parallelogram">
            <a:avLst>
              <a:gd name="adj" fmla="val 58153"/>
            </a:avLst>
          </a:prstGeom>
          <a:solidFill>
            <a:srgbClr val="00518E">
              <a:alpha val="39000"/>
            </a:srgbClr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平行四邊形 6"/>
          <p:cNvSpPr/>
          <p:nvPr/>
        </p:nvSpPr>
        <p:spPr>
          <a:xfrm>
            <a:off x="4000496" y="2500312"/>
            <a:ext cx="1928826" cy="428628"/>
          </a:xfrm>
          <a:prstGeom prst="parallelogram">
            <a:avLst>
              <a:gd name="adj" fmla="val 59961"/>
            </a:avLst>
          </a:prstGeom>
          <a:solidFill>
            <a:srgbClr val="0033CC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235116" y="2528830"/>
            <a:ext cx="13516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b="1" dirty="0">
                <a:solidFill>
                  <a:schemeClr val="bg1"/>
                </a:solidFill>
              </a:rPr>
              <a:t>QTS 4.3.4</a:t>
            </a:r>
            <a:endParaRPr lang="zh-TW" alt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平行四邊形 3"/>
          <p:cNvSpPr/>
          <p:nvPr/>
        </p:nvSpPr>
        <p:spPr>
          <a:xfrm>
            <a:off x="3357554" y="2928940"/>
            <a:ext cx="5715040" cy="714380"/>
          </a:xfrm>
          <a:prstGeom prst="parallelogram">
            <a:avLst>
              <a:gd name="adj" fmla="val 58153"/>
            </a:avLst>
          </a:prstGeom>
          <a:solidFill>
            <a:srgbClr val="00518E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Shape 129"/>
          <p:cNvSpPr txBox="1"/>
          <p:nvPr/>
        </p:nvSpPr>
        <p:spPr>
          <a:xfrm>
            <a:off x="2643174" y="2643188"/>
            <a:ext cx="7143900" cy="107157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4700" b="1" dirty="0">
                <a:solidFill>
                  <a:srgbClr val="FF9900"/>
                </a:solidFill>
              </a:rPr>
              <a:t>Photo Station 5.6</a:t>
            </a:r>
          </a:p>
        </p:txBody>
      </p:sp>
      <p:sp>
        <p:nvSpPr>
          <p:cNvPr id="9" name="Shape 129"/>
          <p:cNvSpPr txBox="1"/>
          <p:nvPr/>
        </p:nvSpPr>
        <p:spPr>
          <a:xfrm>
            <a:off x="2915816" y="3912554"/>
            <a:ext cx="6104720" cy="80233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91425" rIns="91425" bIns="91425" anchor="b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ko-KR" altLang="en-US" sz="30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추억을 더욱 스마트하게 </a:t>
            </a:r>
            <a:br>
              <a:rPr lang="en-US" altLang="ko-KR" sz="30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</a:br>
            <a:r>
              <a:rPr lang="ko-KR" altLang="en-US" sz="30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관리하는 법</a:t>
            </a:r>
            <a:endParaRPr lang="en" sz="30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3"/>
          <p:cNvSpPr/>
          <p:nvPr/>
        </p:nvSpPr>
        <p:spPr>
          <a:xfrm>
            <a:off x="32" y="-18"/>
            <a:ext cx="9144000" cy="5143500"/>
          </a:xfrm>
          <a:prstGeom prst="rect">
            <a:avLst/>
          </a:prstGeom>
          <a:solidFill>
            <a:srgbClr val="EF86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平行四邊形 30"/>
          <p:cNvSpPr/>
          <p:nvPr/>
        </p:nvSpPr>
        <p:spPr>
          <a:xfrm>
            <a:off x="214282" y="2714626"/>
            <a:ext cx="1643042" cy="928694"/>
          </a:xfrm>
          <a:prstGeom prst="parallelogram">
            <a:avLst>
              <a:gd name="adj" fmla="val 28421"/>
            </a:avLst>
          </a:prstGeom>
          <a:solidFill>
            <a:srgbClr val="303F9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平行四邊形 28"/>
          <p:cNvSpPr/>
          <p:nvPr/>
        </p:nvSpPr>
        <p:spPr>
          <a:xfrm>
            <a:off x="6929454" y="1071552"/>
            <a:ext cx="2143140" cy="642942"/>
          </a:xfrm>
          <a:prstGeom prst="parallelogram">
            <a:avLst>
              <a:gd name="adj" fmla="val 28421"/>
            </a:avLst>
          </a:prstGeom>
          <a:solidFill>
            <a:srgbClr val="303F9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Shape 147"/>
          <p:cNvSpPr/>
          <p:nvPr/>
        </p:nvSpPr>
        <p:spPr>
          <a:xfrm>
            <a:off x="1857356" y="1785932"/>
            <a:ext cx="5643602" cy="3357568"/>
          </a:xfrm>
          <a:prstGeom prst="rect">
            <a:avLst/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Shape 247"/>
          <p:cNvSpPr txBox="1">
            <a:spLocks noGrp="1"/>
          </p:cNvSpPr>
          <p:nvPr>
            <p:ph type="title"/>
          </p:nvPr>
        </p:nvSpPr>
        <p:spPr>
          <a:xfrm>
            <a:off x="214282" y="214296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altLang="ko-KR" sz="3200" dirty="0">
                <a:latin typeface="+mj-lt"/>
              </a:rPr>
              <a:t>3</a:t>
            </a:r>
            <a:r>
              <a:rPr lang="ko-KR" altLang="en-US" sz="3200" dirty="0">
                <a:latin typeface="+mj-lt"/>
              </a:rPr>
              <a:t>단계 시작</a:t>
            </a:r>
            <a:endParaRPr lang="en" sz="3200" dirty="0">
              <a:latin typeface="+mj-lt"/>
            </a:endParaRPr>
          </a:p>
        </p:txBody>
      </p:sp>
      <p:pic>
        <p:nvPicPr>
          <p:cNvPr id="249" name="Shape 249" descr="螢幕快照 2017-10-31 下午6.58.26.png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990963" y="1945899"/>
            <a:ext cx="5376540" cy="309064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Shape 134"/>
          <p:cNvGrpSpPr/>
          <p:nvPr/>
        </p:nvGrpSpPr>
        <p:grpSpPr>
          <a:xfrm>
            <a:off x="1907705" y="785800"/>
            <a:ext cx="4824536" cy="929994"/>
            <a:chOff x="2626546" y="1131592"/>
            <a:chExt cx="3317856" cy="639562"/>
          </a:xfrm>
        </p:grpSpPr>
        <p:sp>
          <p:nvSpPr>
            <p:cNvPr id="9" name="Shape 135"/>
            <p:cNvSpPr/>
            <p:nvPr/>
          </p:nvSpPr>
          <p:spPr>
            <a:xfrm rot="5400000">
              <a:off x="4222980" y="-4208"/>
              <a:ext cx="437842" cy="290595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70C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Shape 136"/>
            <p:cNvSpPr/>
            <p:nvPr/>
          </p:nvSpPr>
          <p:spPr>
            <a:xfrm rot="16200000" flipH="1">
              <a:off x="2686561" y="1131592"/>
              <a:ext cx="639562" cy="639562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11" name="Shape 137"/>
            <p:cNvSpPr txBox="1"/>
            <p:nvPr/>
          </p:nvSpPr>
          <p:spPr>
            <a:xfrm>
              <a:off x="2626546" y="1180720"/>
              <a:ext cx="736924" cy="5287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ct val="25000"/>
                <a:buFont typeface="Arial"/>
                <a:buNone/>
              </a:pPr>
              <a:r>
                <a:rPr lang="en-US" altLang="zh-TW" sz="4000" b="1" i="0" u="none" strike="noStrike" cap="none" dirty="0">
                  <a:solidFill>
                    <a:srgbClr val="0070C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2</a:t>
              </a:r>
              <a:endParaRPr lang="zh-TW" sz="4000" b="1" i="0" u="none" strike="noStrike" cap="none" dirty="0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2" name="Shape 138"/>
            <p:cNvSpPr txBox="1"/>
            <p:nvPr/>
          </p:nvSpPr>
          <p:spPr>
            <a:xfrm>
              <a:off x="3369349" y="1315098"/>
              <a:ext cx="2575053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chemeClr val="lt1"/>
                </a:buClr>
                <a:buSzPct val="25000"/>
              </a:pPr>
              <a:r>
                <a:rPr lang="ko-KR" altLang="en-US" sz="1800" b="1" dirty="0">
                  <a:solidFill>
                    <a:schemeClr val="lt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얼굴 인식이 완료될 때까지 대기</a:t>
              </a:r>
              <a:endParaRPr lang="en-US" altLang="zh-TW" sz="1800" b="1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20" name="群組 19"/>
          <p:cNvGrpSpPr/>
          <p:nvPr/>
        </p:nvGrpSpPr>
        <p:grpSpPr>
          <a:xfrm>
            <a:off x="6858016" y="1000116"/>
            <a:ext cx="2143140" cy="1215629"/>
            <a:chOff x="8108149" y="2428875"/>
            <a:chExt cx="2143140" cy="1215629"/>
          </a:xfrm>
        </p:grpSpPr>
        <p:sp>
          <p:nvSpPr>
            <p:cNvPr id="19" name="等腰三角形 18"/>
            <p:cNvSpPr/>
            <p:nvPr/>
          </p:nvSpPr>
          <p:spPr>
            <a:xfrm rot="715606" flipV="1">
              <a:off x="8184868" y="2966949"/>
              <a:ext cx="357190" cy="677555"/>
            </a:xfrm>
            <a:prstGeom prst="triangle">
              <a:avLst>
                <a:gd name="adj" fmla="val 0"/>
              </a:avLst>
            </a:prstGeom>
            <a:solidFill>
              <a:srgbClr val="303F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6" name="群組 15"/>
            <p:cNvGrpSpPr/>
            <p:nvPr/>
          </p:nvGrpSpPr>
          <p:grpSpPr>
            <a:xfrm>
              <a:off x="8108149" y="2428875"/>
              <a:ext cx="2143140" cy="642943"/>
              <a:chOff x="4857752" y="1357304"/>
              <a:chExt cx="2734351" cy="721993"/>
            </a:xfrm>
          </p:grpSpPr>
          <p:sp>
            <p:nvSpPr>
              <p:cNvPr id="17" name="平行四邊形 16"/>
              <p:cNvSpPr/>
              <p:nvPr/>
            </p:nvSpPr>
            <p:spPr>
              <a:xfrm>
                <a:off x="4857752" y="1357304"/>
                <a:ext cx="2734351" cy="721993"/>
              </a:xfrm>
              <a:prstGeom prst="parallelogram">
                <a:avLst>
                  <a:gd name="adj" fmla="val 28421"/>
                </a:avLst>
              </a:prstGeom>
              <a:solidFill>
                <a:srgbClr val="303F97"/>
              </a:solidFill>
              <a:ln>
                <a:solidFill>
                  <a:srgbClr val="303F9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8" name="矩形 17"/>
              <p:cNvSpPr/>
              <p:nvPr/>
            </p:nvSpPr>
            <p:spPr>
              <a:xfrm>
                <a:off x="5222332" y="1357304"/>
                <a:ext cx="2357454" cy="6912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ko-KR" altLang="en-US" sz="1700" b="1" dirty="0">
                    <a:solidFill>
                      <a:schemeClr val="bg1"/>
                    </a:solidFill>
                    <a:latin typeface="+mj-lt"/>
                    <a:ea typeface="微軟正黑體" pitchFamily="34" charset="-120"/>
                  </a:rPr>
                  <a:t>새로고침을 통해 결과 업데이트</a:t>
                </a:r>
                <a:endParaRPr lang="zh-TW" altLang="en-US" sz="1700" b="1" dirty="0">
                  <a:solidFill>
                    <a:schemeClr val="bg1"/>
                  </a:solidFill>
                  <a:latin typeface="+mj-lt"/>
                  <a:ea typeface="微軟正黑體" pitchFamily="34" charset="-120"/>
                </a:endParaRPr>
              </a:p>
            </p:txBody>
          </p:sp>
        </p:grpSp>
      </p:grpSp>
      <p:grpSp>
        <p:nvGrpSpPr>
          <p:cNvPr id="27" name="群組 26"/>
          <p:cNvGrpSpPr/>
          <p:nvPr/>
        </p:nvGrpSpPr>
        <p:grpSpPr>
          <a:xfrm>
            <a:off x="1428729" y="2428874"/>
            <a:ext cx="2000263" cy="2032369"/>
            <a:chOff x="-642973" y="5213811"/>
            <a:chExt cx="2000263" cy="2032369"/>
          </a:xfrm>
        </p:grpSpPr>
        <p:pic>
          <p:nvPicPr>
            <p:cNvPr id="8194" name="Picture 2" descr="C:\Users\Han Tsai\Desktop\QNAP_直播\Photo Station 5.6 直播\I_2.png"/>
            <p:cNvPicPr>
              <a:picLocks noChangeAspect="1" noChangeArrowheads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-500098" y="5357832"/>
              <a:ext cx="1714512" cy="1714512"/>
            </a:xfrm>
            <a:prstGeom prst="rect">
              <a:avLst/>
            </a:prstGeom>
            <a:noFill/>
          </p:spPr>
        </p:pic>
        <p:pic>
          <p:nvPicPr>
            <p:cNvPr id="26" name="Picture 3" descr="C:\Users\Han Tsai\Desktop\QNAP_直播\Photo Station 5.6 直播\放大鏡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-642973" y="5213811"/>
              <a:ext cx="2000263" cy="2032369"/>
            </a:xfrm>
            <a:prstGeom prst="rect">
              <a:avLst/>
            </a:prstGeom>
            <a:noFill/>
          </p:spPr>
        </p:pic>
      </p:grpSp>
      <p:grpSp>
        <p:nvGrpSpPr>
          <p:cNvPr id="21" name="群組 20"/>
          <p:cNvGrpSpPr/>
          <p:nvPr/>
        </p:nvGrpSpPr>
        <p:grpSpPr>
          <a:xfrm>
            <a:off x="142844" y="2643188"/>
            <a:ext cx="2039379" cy="928694"/>
            <a:chOff x="8393901" y="2428873"/>
            <a:chExt cx="2039379" cy="928694"/>
          </a:xfrm>
        </p:grpSpPr>
        <p:sp>
          <p:nvSpPr>
            <p:cNvPr id="22" name="等腰三角形 21"/>
            <p:cNvSpPr/>
            <p:nvPr/>
          </p:nvSpPr>
          <p:spPr>
            <a:xfrm rot="17145807" flipV="1">
              <a:off x="10004652" y="2595972"/>
              <a:ext cx="357190" cy="500066"/>
            </a:xfrm>
            <a:prstGeom prst="triangle">
              <a:avLst>
                <a:gd name="adj" fmla="val 0"/>
              </a:avLst>
            </a:prstGeom>
            <a:solidFill>
              <a:srgbClr val="303F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23" name="群組 15"/>
            <p:cNvGrpSpPr/>
            <p:nvPr/>
          </p:nvGrpSpPr>
          <p:grpSpPr>
            <a:xfrm>
              <a:off x="8393901" y="2428873"/>
              <a:ext cx="1785950" cy="928694"/>
              <a:chOff x="5222331" y="1357305"/>
              <a:chExt cx="2278626" cy="1042879"/>
            </a:xfrm>
          </p:grpSpPr>
          <p:sp>
            <p:nvSpPr>
              <p:cNvPr id="24" name="平行四邊形 23"/>
              <p:cNvSpPr/>
              <p:nvPr/>
            </p:nvSpPr>
            <p:spPr>
              <a:xfrm>
                <a:off x="5222331" y="1357305"/>
                <a:ext cx="2096295" cy="1042879"/>
              </a:xfrm>
              <a:prstGeom prst="parallelogram">
                <a:avLst>
                  <a:gd name="adj" fmla="val 28421"/>
                </a:avLst>
              </a:prstGeom>
              <a:solidFill>
                <a:srgbClr val="303F97"/>
              </a:solidFill>
              <a:ln>
                <a:solidFill>
                  <a:srgbClr val="303F9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5" name="矩形 24"/>
              <p:cNvSpPr/>
              <p:nvPr/>
            </p:nvSpPr>
            <p:spPr>
              <a:xfrm>
                <a:off x="5479767" y="1688238"/>
                <a:ext cx="2021190" cy="3974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ko-KR" altLang="en-US" sz="1700" b="1" dirty="0">
                    <a:solidFill>
                      <a:schemeClr val="bg1"/>
                    </a:solidFill>
                    <a:latin typeface="+mj-lt"/>
                    <a:ea typeface="微軟正黑體" pitchFamily="34" charset="-120"/>
                  </a:rPr>
                  <a:t>인식 결과</a:t>
                </a:r>
                <a:endParaRPr lang="zh-TW" altLang="en-US" sz="1700" b="1" dirty="0">
                  <a:solidFill>
                    <a:schemeClr val="bg1"/>
                  </a:solidFill>
                  <a:latin typeface="+mj-lt"/>
                  <a:ea typeface="微軟正黑體" pitchFamily="34" charset="-120"/>
                </a:endParaRPr>
              </a:p>
            </p:txBody>
          </p:sp>
        </p:grp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33"/>
          <p:cNvSpPr/>
          <p:nvPr/>
        </p:nvSpPr>
        <p:spPr>
          <a:xfrm>
            <a:off x="32" y="-18"/>
            <a:ext cx="9144000" cy="5143500"/>
          </a:xfrm>
          <a:prstGeom prst="rect">
            <a:avLst/>
          </a:prstGeom>
          <a:solidFill>
            <a:srgbClr val="EF86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五邊形 16"/>
          <p:cNvSpPr/>
          <p:nvPr/>
        </p:nvSpPr>
        <p:spPr>
          <a:xfrm flipH="1">
            <a:off x="3286116" y="1910913"/>
            <a:ext cx="5857884" cy="3000396"/>
          </a:xfrm>
          <a:prstGeom prst="homePlate">
            <a:avLst>
              <a:gd name="adj" fmla="val 40672"/>
            </a:avLst>
          </a:prstGeom>
          <a:solidFill>
            <a:srgbClr val="00518E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Shape 147"/>
          <p:cNvSpPr/>
          <p:nvPr/>
        </p:nvSpPr>
        <p:spPr>
          <a:xfrm>
            <a:off x="-32" y="2053789"/>
            <a:ext cx="5429256" cy="2714644"/>
          </a:xfrm>
          <a:prstGeom prst="rect">
            <a:avLst/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Shape 257"/>
          <p:cNvSpPr txBox="1">
            <a:spLocks noGrp="1"/>
          </p:cNvSpPr>
          <p:nvPr>
            <p:ph type="title"/>
          </p:nvPr>
        </p:nvSpPr>
        <p:spPr>
          <a:xfrm>
            <a:off x="214282" y="214296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altLang="ko-KR" sz="3200" dirty="0">
                <a:latin typeface="+mj-lt"/>
              </a:rPr>
              <a:t>3</a:t>
            </a:r>
            <a:r>
              <a:rPr lang="ko-KR" altLang="en-US" sz="3200" dirty="0">
                <a:latin typeface="+mj-lt"/>
              </a:rPr>
              <a:t>단계 시작</a:t>
            </a:r>
            <a:endParaRPr lang="en" sz="3200" dirty="0">
              <a:latin typeface="+mj-lt"/>
            </a:endParaRPr>
          </a:p>
        </p:txBody>
      </p:sp>
      <p:pic>
        <p:nvPicPr>
          <p:cNvPr id="259" name="Shape 259" descr="螢幕快照 2017-10-31 下午6.58.26.png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93423" y="2177253"/>
            <a:ext cx="4235701" cy="2434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Shape 260" descr="螢幕快照 2017-10-31 下午6.56.01.png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4570303" y="2071684"/>
            <a:ext cx="4413154" cy="25717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Shape 134"/>
          <p:cNvGrpSpPr/>
          <p:nvPr/>
        </p:nvGrpSpPr>
        <p:grpSpPr>
          <a:xfrm>
            <a:off x="1571605" y="927376"/>
            <a:ext cx="5857915" cy="929994"/>
            <a:chOff x="2984971" y="1131592"/>
            <a:chExt cx="4028515" cy="639562"/>
          </a:xfrm>
        </p:grpSpPr>
        <p:sp>
          <p:nvSpPr>
            <p:cNvPr id="13" name="Shape 135"/>
            <p:cNvSpPr/>
            <p:nvPr/>
          </p:nvSpPr>
          <p:spPr>
            <a:xfrm rot="5400000">
              <a:off x="4899027" y="-393325"/>
              <a:ext cx="540411" cy="368850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70C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Shape 136"/>
            <p:cNvSpPr/>
            <p:nvPr/>
          </p:nvSpPr>
          <p:spPr>
            <a:xfrm rot="16200000" flipH="1">
              <a:off x="3033204" y="1131592"/>
              <a:ext cx="639562" cy="639562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15" name="Shape 137"/>
            <p:cNvSpPr txBox="1"/>
            <p:nvPr/>
          </p:nvSpPr>
          <p:spPr>
            <a:xfrm>
              <a:off x="2984971" y="1192375"/>
              <a:ext cx="736924" cy="5287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ct val="25000"/>
                <a:buFont typeface="Arial"/>
                <a:buNone/>
              </a:pPr>
              <a:r>
                <a:rPr lang="en-US" altLang="zh-TW" sz="4000" b="1" i="0" u="none" strike="noStrike" cap="none" dirty="0">
                  <a:solidFill>
                    <a:srgbClr val="0070C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3</a:t>
              </a:r>
              <a:endParaRPr lang="zh-TW" sz="4000" b="1" i="0" u="none" strike="noStrike" cap="none" dirty="0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6" name="Shape 138"/>
            <p:cNvSpPr txBox="1"/>
            <p:nvPr/>
          </p:nvSpPr>
          <p:spPr>
            <a:xfrm>
              <a:off x="3721893" y="1180722"/>
              <a:ext cx="3193336" cy="49128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chemeClr val="lt1"/>
                </a:buClr>
                <a:buSzPct val="25000"/>
              </a:pPr>
              <a:r>
                <a:rPr lang="ko-KR" altLang="en-US" sz="2200" b="1" dirty="0">
                  <a:solidFill>
                    <a:schemeClr val="lt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얼굴에 이름을 입력하고</a:t>
              </a:r>
              <a:endParaRPr lang="en-US" altLang="ko-KR" sz="2200" b="1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  <a:p>
              <a:pPr lvl="0">
                <a:buClr>
                  <a:schemeClr val="lt1"/>
                </a:buClr>
                <a:buSzPct val="25000"/>
              </a:pPr>
              <a:r>
                <a:rPr lang="ko-KR" altLang="en-US" sz="2200" b="1" dirty="0">
                  <a:solidFill>
                    <a:schemeClr val="lt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 추억을 감상하기</a:t>
              </a:r>
              <a:endParaRPr lang="en-US" altLang="zh-TW" sz="2200" b="1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26" name="平行四邊形 25"/>
          <p:cNvSpPr/>
          <p:nvPr/>
        </p:nvSpPr>
        <p:spPr>
          <a:xfrm>
            <a:off x="6572264" y="3555922"/>
            <a:ext cx="2428892" cy="873216"/>
          </a:xfrm>
          <a:prstGeom prst="parallelogram">
            <a:avLst>
              <a:gd name="adj" fmla="val 28421"/>
            </a:avLst>
          </a:prstGeom>
          <a:solidFill>
            <a:srgbClr val="303F9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4" name="群組 33"/>
          <p:cNvGrpSpPr/>
          <p:nvPr/>
        </p:nvGrpSpPr>
        <p:grpSpPr>
          <a:xfrm>
            <a:off x="813999" y="2696731"/>
            <a:ext cx="1757737" cy="1785950"/>
            <a:chOff x="-3929122" y="3500444"/>
            <a:chExt cx="1757737" cy="1785950"/>
          </a:xfrm>
        </p:grpSpPr>
        <p:pic>
          <p:nvPicPr>
            <p:cNvPr id="264" name="Shape 264" descr="螢幕快照 2017-10-31 下午6.58.26.png"/>
            <p:cNvPicPr preferRelativeResize="0"/>
            <p:nvPr/>
          </p:nvPicPr>
          <p:blipFill>
            <a:blip r:embed="rId5"/>
            <a:stretch>
              <a:fillRect/>
            </a:stretch>
          </p:blipFill>
          <p:spPr>
            <a:xfrm>
              <a:off x="-3786237" y="3643320"/>
              <a:ext cx="1500180" cy="1500180"/>
            </a:xfrm>
            <a:prstGeom prst="ellipse">
              <a:avLst/>
            </a:prstGeom>
            <a:noFill/>
            <a:ln w="28575" cap="flat" cmpd="sng">
              <a:noFill/>
              <a:prstDash val="solid"/>
              <a:round/>
              <a:headEnd type="none" w="med" len="med"/>
              <a:tailEnd type="none" w="med" len="med"/>
            </a:ln>
          </p:spPr>
        </p:pic>
        <p:pic>
          <p:nvPicPr>
            <p:cNvPr id="32" name="Picture 3" descr="C:\Users\Han Tsai\Desktop\QNAP_直播\Photo Station 5.6 直播\放大鏡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-3929122" y="3500444"/>
              <a:ext cx="1757737" cy="1785950"/>
            </a:xfrm>
            <a:prstGeom prst="rect">
              <a:avLst/>
            </a:prstGeom>
            <a:noFill/>
          </p:spPr>
        </p:pic>
      </p:grpSp>
      <p:grpSp>
        <p:nvGrpSpPr>
          <p:cNvPr id="36" name="群組 35"/>
          <p:cNvGrpSpPr/>
          <p:nvPr/>
        </p:nvGrpSpPr>
        <p:grpSpPr>
          <a:xfrm>
            <a:off x="4786314" y="3256318"/>
            <a:ext cx="1857388" cy="1887200"/>
            <a:chOff x="9858412" y="357172"/>
            <a:chExt cx="1857388" cy="1887200"/>
          </a:xfrm>
        </p:grpSpPr>
        <p:pic>
          <p:nvPicPr>
            <p:cNvPr id="262" name="Shape 262"/>
            <p:cNvPicPr preferRelativeResize="0"/>
            <p:nvPr/>
          </p:nvPicPr>
          <p:blipFill rotWithShape="1">
            <a:blip r:embed="rId7">
              <a:alphaModFix/>
            </a:blip>
            <a:srcRect l="15557" t="59533" r="63598"/>
            <a:stretch/>
          </p:blipFill>
          <p:spPr>
            <a:xfrm>
              <a:off x="10001288" y="500048"/>
              <a:ext cx="1571636" cy="1569300"/>
            </a:xfrm>
            <a:prstGeom prst="ellipse">
              <a:avLst/>
            </a:prstGeom>
            <a:noFill/>
            <a:ln w="28575" cap="flat" cmpd="sng">
              <a:noFill/>
              <a:prstDash val="solid"/>
              <a:round/>
              <a:headEnd type="none" w="med" len="med"/>
              <a:tailEnd type="none" w="med" len="med"/>
            </a:ln>
          </p:spPr>
        </p:pic>
        <p:pic>
          <p:nvPicPr>
            <p:cNvPr id="33" name="Picture 3" descr="C:\Users\Han Tsai\Desktop\QNAP_直播\Photo Station 5.6 直播\放大鏡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9858412" y="357172"/>
              <a:ext cx="1857388" cy="1887200"/>
            </a:xfrm>
            <a:prstGeom prst="rect">
              <a:avLst/>
            </a:prstGeom>
            <a:noFill/>
          </p:spPr>
        </p:pic>
      </p:grpSp>
      <p:pic>
        <p:nvPicPr>
          <p:cNvPr id="265" name="Shape 26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62225" y="3861970"/>
            <a:ext cx="1067222" cy="10672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" name="群組 34"/>
          <p:cNvGrpSpPr/>
          <p:nvPr/>
        </p:nvGrpSpPr>
        <p:grpSpPr>
          <a:xfrm>
            <a:off x="2071670" y="3411111"/>
            <a:ext cx="2286016" cy="500066"/>
            <a:chOff x="2000232" y="3357568"/>
            <a:chExt cx="2286016" cy="500066"/>
          </a:xfrm>
        </p:grpSpPr>
        <p:sp>
          <p:nvSpPr>
            <p:cNvPr id="19" name="平行四邊形 18"/>
            <p:cNvSpPr/>
            <p:nvPr/>
          </p:nvSpPr>
          <p:spPr>
            <a:xfrm>
              <a:off x="2337515" y="3429006"/>
              <a:ext cx="1948733" cy="428628"/>
            </a:xfrm>
            <a:prstGeom prst="parallelogram">
              <a:avLst>
                <a:gd name="adj" fmla="val 28421"/>
              </a:avLst>
            </a:prstGeom>
            <a:solidFill>
              <a:srgbClr val="303F97">
                <a:alpha val="5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20" name="群組 19"/>
            <p:cNvGrpSpPr/>
            <p:nvPr/>
          </p:nvGrpSpPr>
          <p:grpSpPr>
            <a:xfrm>
              <a:off x="2000232" y="3357568"/>
              <a:ext cx="2256454" cy="428628"/>
              <a:chOff x="7842304" y="2428872"/>
              <a:chExt cx="2256454" cy="428628"/>
            </a:xfrm>
          </p:grpSpPr>
          <p:sp>
            <p:nvSpPr>
              <p:cNvPr id="21" name="等腰三角形 20"/>
              <p:cNvSpPr/>
              <p:nvPr/>
            </p:nvSpPr>
            <p:spPr>
              <a:xfrm rot="3146675" flipV="1">
                <a:off x="7970267" y="2485843"/>
                <a:ext cx="230807" cy="486733"/>
              </a:xfrm>
              <a:prstGeom prst="triangle">
                <a:avLst>
                  <a:gd name="adj" fmla="val 0"/>
                </a:avLst>
              </a:prstGeom>
              <a:solidFill>
                <a:srgbClr val="303F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grpSp>
            <p:nvGrpSpPr>
              <p:cNvPr id="22" name="群組 15"/>
              <p:cNvGrpSpPr/>
              <p:nvPr/>
            </p:nvGrpSpPr>
            <p:grpSpPr>
              <a:xfrm>
                <a:off x="8108149" y="2428872"/>
                <a:ext cx="1990609" cy="428628"/>
                <a:chOff x="4857753" y="1357304"/>
                <a:chExt cx="2539743" cy="481329"/>
              </a:xfrm>
            </p:grpSpPr>
            <p:sp>
              <p:nvSpPr>
                <p:cNvPr id="23" name="平行四邊形 22"/>
                <p:cNvSpPr/>
                <p:nvPr/>
              </p:nvSpPr>
              <p:spPr>
                <a:xfrm>
                  <a:off x="4857753" y="1357304"/>
                  <a:ext cx="2486314" cy="481329"/>
                </a:xfrm>
                <a:prstGeom prst="parallelogram">
                  <a:avLst>
                    <a:gd name="adj" fmla="val 28421"/>
                  </a:avLst>
                </a:prstGeom>
                <a:solidFill>
                  <a:srgbClr val="303F97"/>
                </a:solidFill>
                <a:ln>
                  <a:solidFill>
                    <a:srgbClr val="303F9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24" name="矩形 23"/>
                <p:cNvSpPr/>
                <p:nvPr/>
              </p:nvSpPr>
              <p:spPr>
                <a:xfrm>
                  <a:off x="5040042" y="1391927"/>
                  <a:ext cx="2357454" cy="39746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/>
                  <a:r>
                    <a:rPr lang="ko-KR" altLang="en-US" sz="1700" b="1" dirty="0">
                      <a:solidFill>
                        <a:schemeClr val="bg1"/>
                      </a:solidFill>
                      <a:latin typeface="+mj-lt"/>
                      <a:ea typeface="微軟正黑體" pitchFamily="34" charset="-120"/>
                    </a:rPr>
                    <a:t>“쉐리” 입력</a:t>
                  </a:r>
                  <a:endParaRPr lang="en-US" altLang="zh-TW" sz="1700" b="1" dirty="0">
                    <a:solidFill>
                      <a:schemeClr val="bg1"/>
                    </a:solidFill>
                    <a:latin typeface="+mj-lt"/>
                    <a:ea typeface="微軟正黑體" pitchFamily="34" charset="-120"/>
                  </a:endParaRPr>
                </a:p>
              </p:txBody>
            </p:sp>
          </p:grpSp>
        </p:grpSp>
      </p:grpSp>
      <p:grpSp>
        <p:nvGrpSpPr>
          <p:cNvPr id="27" name="群組 26"/>
          <p:cNvGrpSpPr/>
          <p:nvPr/>
        </p:nvGrpSpPr>
        <p:grpSpPr>
          <a:xfrm>
            <a:off x="6248049" y="3480537"/>
            <a:ext cx="2753107" cy="873216"/>
            <a:chOff x="7887826" y="2428874"/>
            <a:chExt cx="2753107" cy="642942"/>
          </a:xfrm>
        </p:grpSpPr>
        <p:sp>
          <p:nvSpPr>
            <p:cNvPr id="28" name="等腰三角形 27"/>
            <p:cNvSpPr/>
            <p:nvPr/>
          </p:nvSpPr>
          <p:spPr>
            <a:xfrm rot="2879981" flipV="1">
              <a:off x="8048009" y="2520942"/>
              <a:ext cx="357190" cy="677555"/>
            </a:xfrm>
            <a:prstGeom prst="triangle">
              <a:avLst>
                <a:gd name="adj" fmla="val 0"/>
              </a:avLst>
            </a:prstGeom>
            <a:solidFill>
              <a:srgbClr val="303F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29" name="群組 15"/>
            <p:cNvGrpSpPr/>
            <p:nvPr/>
          </p:nvGrpSpPr>
          <p:grpSpPr>
            <a:xfrm>
              <a:off x="8108149" y="2428874"/>
              <a:ext cx="2532784" cy="642942"/>
              <a:chOff x="4857752" y="1357304"/>
              <a:chExt cx="3231483" cy="721993"/>
            </a:xfrm>
          </p:grpSpPr>
          <p:sp>
            <p:nvSpPr>
              <p:cNvPr id="30" name="平行四邊形 29"/>
              <p:cNvSpPr/>
              <p:nvPr/>
            </p:nvSpPr>
            <p:spPr>
              <a:xfrm>
                <a:off x="4857752" y="1357304"/>
                <a:ext cx="3098931" cy="721993"/>
              </a:xfrm>
              <a:prstGeom prst="parallelogram">
                <a:avLst>
                  <a:gd name="adj" fmla="val 28421"/>
                </a:avLst>
              </a:prstGeom>
              <a:solidFill>
                <a:srgbClr val="303F97"/>
              </a:solidFill>
              <a:ln>
                <a:solidFill>
                  <a:srgbClr val="303F9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1" name="矩形 30"/>
              <p:cNvSpPr/>
              <p:nvPr/>
            </p:nvSpPr>
            <p:spPr>
              <a:xfrm>
                <a:off x="5172594" y="1498966"/>
                <a:ext cx="2916641" cy="5089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ko-KR" altLang="en-US" sz="1700" b="1" dirty="0">
                    <a:solidFill>
                      <a:schemeClr val="bg1"/>
                    </a:solidFill>
                    <a:latin typeface="+mj-lt"/>
                    <a:ea typeface="微軟正黑體" pitchFamily="34" charset="-120"/>
                  </a:rPr>
                  <a:t>동일 인물의 얼굴은 병합 가능</a:t>
                </a:r>
                <a:endParaRPr lang="zh-TW" altLang="en-US" sz="1700" b="1" dirty="0">
                  <a:solidFill>
                    <a:schemeClr val="bg1"/>
                  </a:solidFill>
                  <a:latin typeface="+mj-lt"/>
                  <a:ea typeface="微軟正黑體" pitchFamily="34" charset="-120"/>
                </a:endParaRPr>
              </a:p>
            </p:txBody>
          </p:sp>
        </p:grp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0" y="18"/>
            <a:ext cx="9144000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Shape 232"/>
          <p:cNvSpPr/>
          <p:nvPr/>
        </p:nvSpPr>
        <p:spPr>
          <a:xfrm>
            <a:off x="357158" y="1643056"/>
            <a:ext cx="8286808" cy="1357322"/>
          </a:xfrm>
          <a:prstGeom prst="roundRect">
            <a:avLst>
              <a:gd name="adj" fmla="val 13182"/>
            </a:avLst>
          </a:prstGeom>
          <a:solidFill>
            <a:srgbClr val="06B4C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70" name="Shape 270"/>
          <p:cNvSpPr txBox="1">
            <a:spLocks noGrp="1"/>
          </p:cNvSpPr>
          <p:nvPr>
            <p:ph type="title"/>
          </p:nvPr>
        </p:nvSpPr>
        <p:spPr>
          <a:xfrm>
            <a:off x="214282" y="214296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ko-KR" altLang="en-US" sz="3200" dirty="0">
                <a:latin typeface="+mj-lt"/>
              </a:rPr>
              <a:t>업그레이드된 공유 링크</a:t>
            </a:r>
            <a:endParaRPr lang="en" sz="3200" dirty="0">
              <a:latin typeface="+mj-lt"/>
            </a:endParaRPr>
          </a:p>
        </p:txBody>
      </p:sp>
      <p:grpSp>
        <p:nvGrpSpPr>
          <p:cNvPr id="272" name="Shape 272"/>
          <p:cNvGrpSpPr/>
          <p:nvPr/>
        </p:nvGrpSpPr>
        <p:grpSpPr>
          <a:xfrm>
            <a:off x="428596" y="1142990"/>
            <a:ext cx="8001055" cy="387898"/>
            <a:chOff x="403175" y="2625825"/>
            <a:chExt cx="8001055" cy="287400"/>
          </a:xfrm>
        </p:grpSpPr>
        <p:sp>
          <p:nvSpPr>
            <p:cNvPr id="273" name="Shape 273"/>
            <p:cNvSpPr/>
            <p:nvPr/>
          </p:nvSpPr>
          <p:spPr>
            <a:xfrm>
              <a:off x="5699003" y="2625825"/>
              <a:ext cx="2705227" cy="287400"/>
            </a:xfrm>
            <a:prstGeom prst="homePlate">
              <a:avLst>
                <a:gd name="adj" fmla="val 50000"/>
              </a:avLst>
            </a:prstGeom>
            <a:solidFill>
              <a:srgbClr val="008000"/>
            </a:solidFill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ko-KR" altLang="en-US" sz="2000" b="1" dirty="0">
                  <a:solidFill>
                    <a:srgbClr val="FFFFFF"/>
                  </a:solidFill>
                  <a:latin typeface="+mj-lt"/>
                  <a:ea typeface="微軟正黑體" pitchFamily="34" charset="-120"/>
                </a:rPr>
                <a:t>공유</a:t>
              </a:r>
              <a:endParaRPr lang="en" sz="2000" b="1" dirty="0">
                <a:solidFill>
                  <a:srgbClr val="FFFFFF"/>
                </a:solidFill>
                <a:latin typeface="+mj-lt"/>
                <a:ea typeface="微軟正黑體" pitchFamily="34" charset="-120"/>
              </a:endParaRPr>
            </a:p>
          </p:txBody>
        </p:sp>
        <p:sp>
          <p:nvSpPr>
            <p:cNvPr id="274" name="Shape 274"/>
            <p:cNvSpPr/>
            <p:nvPr/>
          </p:nvSpPr>
          <p:spPr>
            <a:xfrm>
              <a:off x="3058395" y="2625825"/>
              <a:ext cx="2926500" cy="287400"/>
            </a:xfrm>
            <a:prstGeom prst="homePlate">
              <a:avLst>
                <a:gd name="adj" fmla="val 50000"/>
              </a:avLst>
            </a:prstGeom>
            <a:solidFill>
              <a:schemeClr val="bg2">
                <a:lumMod val="60000"/>
                <a:lumOff val="40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ko-KR" altLang="en-US" sz="2000" b="1" dirty="0">
                  <a:solidFill>
                    <a:srgbClr val="FFFFFF"/>
                  </a:solidFill>
                  <a:latin typeface="+mj-lt"/>
                  <a:ea typeface="微軟正黑體" pitchFamily="34" charset="-120"/>
                </a:rPr>
                <a:t>정리</a:t>
              </a:r>
              <a:endParaRPr lang="en" sz="2000" b="1" dirty="0">
                <a:solidFill>
                  <a:srgbClr val="FFFFFF"/>
                </a:solidFill>
                <a:latin typeface="+mj-lt"/>
                <a:ea typeface="微軟正黑體" pitchFamily="34" charset="-120"/>
              </a:endParaRPr>
            </a:p>
          </p:txBody>
        </p:sp>
        <p:sp>
          <p:nvSpPr>
            <p:cNvPr id="275" name="Shape 275"/>
            <p:cNvSpPr/>
            <p:nvPr/>
          </p:nvSpPr>
          <p:spPr>
            <a:xfrm>
              <a:off x="403175" y="2625825"/>
              <a:ext cx="2926500" cy="287400"/>
            </a:xfrm>
            <a:prstGeom prst="homePlate">
              <a:avLst>
                <a:gd name="adj" fmla="val 50000"/>
              </a:avLst>
            </a:prstGeom>
            <a:solidFill>
              <a:schemeClr val="bg2">
                <a:lumMod val="60000"/>
                <a:lumOff val="40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marL="540000" lvl="0"/>
              <a:r>
                <a:rPr lang="ko-KR" altLang="en-US" sz="2000" b="1" dirty="0">
                  <a:solidFill>
                    <a:srgbClr val="FFFFFF"/>
                  </a:solidFill>
                  <a:latin typeface="+mj-lt"/>
                  <a:ea typeface="微軟正黑體" pitchFamily="34" charset="-120"/>
                </a:rPr>
                <a:t>사진 촬영</a:t>
              </a:r>
              <a:endParaRPr lang="en" sz="2000" b="1" dirty="0">
                <a:solidFill>
                  <a:srgbClr val="FFFFFF"/>
                </a:solidFill>
                <a:latin typeface="+mj-lt"/>
                <a:ea typeface="微軟正黑體" pitchFamily="34" charset="-120"/>
              </a:endParaRPr>
            </a:p>
          </p:txBody>
        </p:sp>
      </p:grpSp>
      <p:pic>
        <p:nvPicPr>
          <p:cNvPr id="280" name="Shape 28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928663" y="3114282"/>
            <a:ext cx="4620252" cy="188636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81" name="Shape 281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5713364" y="3110869"/>
            <a:ext cx="1062466" cy="1889773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7" name="圓角矩形 16"/>
          <p:cNvSpPr/>
          <p:nvPr/>
        </p:nvSpPr>
        <p:spPr>
          <a:xfrm>
            <a:off x="451246" y="1714494"/>
            <a:ext cx="4620819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圓角矩形 17"/>
          <p:cNvSpPr/>
          <p:nvPr/>
        </p:nvSpPr>
        <p:spPr>
          <a:xfrm>
            <a:off x="451246" y="2143122"/>
            <a:ext cx="4620819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Shape 328"/>
          <p:cNvSpPr txBox="1">
            <a:spLocks/>
          </p:cNvSpPr>
          <p:nvPr/>
        </p:nvSpPr>
        <p:spPr>
          <a:xfrm>
            <a:off x="467544" y="1643056"/>
            <a:ext cx="4896544" cy="571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>
              <a:lnSpc>
                <a:spcPct val="115000"/>
              </a:lnSpc>
              <a:buClr>
                <a:schemeClr val="dk2"/>
              </a:buClr>
              <a:buSzPct val="100000"/>
            </a:pPr>
            <a:r>
              <a:rPr lang="ko-KR" altLang="en-US" sz="1800" b="1" dirty="0">
                <a:solidFill>
                  <a:srgbClr val="00518E"/>
                </a:solidFill>
                <a:latin typeface="+mj-lt"/>
                <a:ea typeface="微軟正黑體" pitchFamily="34" charset="-120"/>
                <a:cs typeface="Verdana"/>
                <a:sym typeface="Verdana"/>
              </a:rPr>
              <a:t>업그레이드된 공유 링크 사용자 인터페이스</a:t>
            </a:r>
            <a:endParaRPr kumimoji="0" lang="en" sz="1800" b="1" i="0" u="none" strike="noStrike" kern="0" cap="none" spc="0" normalizeH="0" baseline="0" noProof="0" dirty="0">
              <a:ln>
                <a:noFill/>
              </a:ln>
              <a:solidFill>
                <a:srgbClr val="00518E"/>
              </a:solidFill>
              <a:effectLst/>
              <a:uLnTx/>
              <a:uFillTx/>
              <a:latin typeface="+mj-lt"/>
              <a:ea typeface="微軟正黑體" pitchFamily="34" charset="-120"/>
              <a:cs typeface="Verdana"/>
              <a:sym typeface="Verdana"/>
            </a:endParaRPr>
          </a:p>
        </p:txBody>
      </p:sp>
      <p:sp>
        <p:nvSpPr>
          <p:cNvPr id="21" name="圓角矩形 20"/>
          <p:cNvSpPr/>
          <p:nvPr/>
        </p:nvSpPr>
        <p:spPr>
          <a:xfrm>
            <a:off x="428596" y="2571750"/>
            <a:ext cx="4620819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Shape 328"/>
          <p:cNvSpPr txBox="1">
            <a:spLocks/>
          </p:cNvSpPr>
          <p:nvPr/>
        </p:nvSpPr>
        <p:spPr>
          <a:xfrm>
            <a:off x="473756" y="2500312"/>
            <a:ext cx="5812756" cy="50006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>
              <a:lnSpc>
                <a:spcPct val="115000"/>
              </a:lnSpc>
              <a:buClr>
                <a:schemeClr val="dk2"/>
              </a:buClr>
              <a:buSzPct val="100000"/>
              <a:defRPr/>
            </a:pPr>
            <a:r>
              <a:rPr lang="en-US" altLang="ko-KR" sz="1800" b="1" dirty="0">
                <a:solidFill>
                  <a:srgbClr val="00518E"/>
                </a:solidFill>
                <a:latin typeface="+mj-lt"/>
                <a:ea typeface="微軟正黑體" pitchFamily="34" charset="-120"/>
                <a:cs typeface="Verdana"/>
                <a:sym typeface="Verdana"/>
              </a:rPr>
              <a:t>PC </a:t>
            </a:r>
            <a:r>
              <a:rPr lang="ko-KR" altLang="en-US" sz="1800" b="1" dirty="0">
                <a:solidFill>
                  <a:srgbClr val="00518E"/>
                </a:solidFill>
                <a:latin typeface="+mj-lt"/>
                <a:ea typeface="微軟正黑體" pitchFamily="34" charset="-120"/>
                <a:cs typeface="Verdana"/>
                <a:sym typeface="Verdana"/>
              </a:rPr>
              <a:t>및 모바일 기기 지원</a:t>
            </a:r>
            <a:endParaRPr kumimoji="0" lang="en" sz="1800" b="1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+mj-lt"/>
              <a:ea typeface="微軟正黑體" pitchFamily="34" charset="-120"/>
              <a:cs typeface="Verdana"/>
              <a:sym typeface="Verdana"/>
            </a:endParaRPr>
          </a:p>
        </p:txBody>
      </p:sp>
      <p:sp>
        <p:nvSpPr>
          <p:cNvPr id="24" name="圓角矩形 23"/>
          <p:cNvSpPr/>
          <p:nvPr/>
        </p:nvSpPr>
        <p:spPr>
          <a:xfrm>
            <a:off x="5143504" y="1714494"/>
            <a:ext cx="3429024" cy="121444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Shape 328"/>
          <p:cNvSpPr txBox="1">
            <a:spLocks/>
          </p:cNvSpPr>
          <p:nvPr/>
        </p:nvSpPr>
        <p:spPr>
          <a:xfrm>
            <a:off x="473756" y="2071684"/>
            <a:ext cx="5812756" cy="50006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>
              <a:lnSpc>
                <a:spcPct val="115000"/>
              </a:lnSpc>
              <a:buClr>
                <a:schemeClr val="dk2"/>
              </a:buClr>
              <a:buSzPct val="100000"/>
              <a:defRPr/>
            </a:pPr>
            <a:r>
              <a:rPr lang="ko-KR" altLang="en-US" sz="1800" b="1" dirty="0">
                <a:solidFill>
                  <a:srgbClr val="00518E"/>
                </a:solidFill>
                <a:latin typeface="+mj-lt"/>
                <a:ea typeface="微軟正黑體" pitchFamily="34" charset="-120"/>
                <a:cs typeface="Verdana"/>
                <a:sym typeface="Verdana"/>
              </a:rPr>
              <a:t>다운로드 및 감상</a:t>
            </a:r>
            <a:r>
              <a:rPr lang="en-US" altLang="ko-KR" sz="1800" b="1" dirty="0">
                <a:solidFill>
                  <a:srgbClr val="00518E"/>
                </a:solidFill>
                <a:latin typeface="+mj-lt"/>
                <a:ea typeface="微軟正黑體" pitchFamily="34" charset="-120"/>
                <a:cs typeface="Verdana"/>
                <a:sym typeface="Verdana"/>
              </a:rPr>
              <a:t>(</a:t>
            </a:r>
            <a:r>
              <a:rPr lang="ko-KR" altLang="en-US" sz="1800" b="1" dirty="0">
                <a:solidFill>
                  <a:srgbClr val="00518E"/>
                </a:solidFill>
                <a:latin typeface="+mj-lt"/>
                <a:ea typeface="微軟正黑體" pitchFamily="34" charset="-120"/>
                <a:cs typeface="Verdana"/>
                <a:sym typeface="Verdana"/>
              </a:rPr>
              <a:t>슬라이드쇼</a:t>
            </a:r>
            <a:r>
              <a:rPr lang="en-US" altLang="ko-KR" sz="1800" b="1" dirty="0">
                <a:solidFill>
                  <a:srgbClr val="00518E"/>
                </a:solidFill>
                <a:latin typeface="+mj-lt"/>
                <a:ea typeface="微軟正黑體" pitchFamily="34" charset="-120"/>
                <a:cs typeface="Verdana"/>
                <a:sym typeface="Verdana"/>
              </a:rPr>
              <a:t>) </a:t>
            </a:r>
            <a:r>
              <a:rPr lang="ko-KR" altLang="en-US" sz="1800" b="1" dirty="0">
                <a:solidFill>
                  <a:srgbClr val="00518E"/>
                </a:solidFill>
                <a:latin typeface="+mj-lt"/>
                <a:ea typeface="微軟正黑體" pitchFamily="34" charset="-120"/>
                <a:cs typeface="Verdana"/>
                <a:sym typeface="Verdana"/>
              </a:rPr>
              <a:t>가능</a:t>
            </a:r>
            <a:endParaRPr kumimoji="0" lang="en" sz="1800" b="1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+mj-lt"/>
              <a:ea typeface="微軟正黑體" pitchFamily="34" charset="-120"/>
              <a:cs typeface="Verdana"/>
              <a:sym typeface="Verdana"/>
            </a:endParaRPr>
          </a:p>
        </p:txBody>
      </p:sp>
      <p:grpSp>
        <p:nvGrpSpPr>
          <p:cNvPr id="25" name="群組 24"/>
          <p:cNvGrpSpPr/>
          <p:nvPr/>
        </p:nvGrpSpPr>
        <p:grpSpPr>
          <a:xfrm>
            <a:off x="6643702" y="1827127"/>
            <a:ext cx="1790263" cy="887499"/>
            <a:chOff x="6657996" y="1613725"/>
            <a:chExt cx="1790263" cy="887499"/>
          </a:xfrm>
        </p:grpSpPr>
        <p:pic>
          <p:nvPicPr>
            <p:cNvPr id="277" name="Shape 277"/>
            <p:cNvPicPr preferRelativeResize="0"/>
            <p:nvPr/>
          </p:nvPicPr>
          <p:blipFill rotWithShape="1">
            <a:blip r:embed="rId5">
              <a:alphaModFix/>
            </a:blip>
            <a:srcRect l="36402" t="23751" r="48851" b="50700"/>
            <a:stretch/>
          </p:blipFill>
          <p:spPr>
            <a:xfrm>
              <a:off x="7599199" y="1643968"/>
              <a:ext cx="849060" cy="8572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8" name="Shape 278"/>
            <p:cNvSpPr/>
            <p:nvPr/>
          </p:nvSpPr>
          <p:spPr>
            <a:xfrm>
              <a:off x="6657996" y="2089174"/>
              <a:ext cx="857256" cy="41204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3D85C6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pic>
          <p:nvPicPr>
            <p:cNvPr id="279" name="Shape 27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681393" y="1613725"/>
              <a:ext cx="462375" cy="4623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218" name="Picture 2" descr="C:\Users\Han Tsai\Desktop\QNAP_直播\Photo Station 5.6 直播\photos+I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14942" y="1857370"/>
            <a:ext cx="1269033" cy="823882"/>
          </a:xfrm>
          <a:prstGeom prst="rect">
            <a:avLst/>
          </a:prstGeom>
          <a:noFill/>
        </p:spPr>
      </p:pic>
      <p:grpSp>
        <p:nvGrpSpPr>
          <p:cNvPr id="28" name="群組 27"/>
          <p:cNvGrpSpPr/>
          <p:nvPr/>
        </p:nvGrpSpPr>
        <p:grpSpPr>
          <a:xfrm>
            <a:off x="8001024" y="71420"/>
            <a:ext cx="1071570" cy="1071570"/>
            <a:chOff x="8001024" y="71420"/>
            <a:chExt cx="1143008" cy="1143008"/>
          </a:xfrm>
        </p:grpSpPr>
        <p:pic>
          <p:nvPicPr>
            <p:cNvPr id="29" name="Picture 2" descr="C:\Users\Han Tsai\Desktop\QNAP_直播\Photo Station 5.6 直播\new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8001024" y="71420"/>
              <a:ext cx="1143008" cy="1143008"/>
            </a:xfrm>
            <a:prstGeom prst="rect">
              <a:avLst/>
            </a:prstGeom>
            <a:noFill/>
          </p:spPr>
        </p:pic>
        <p:sp>
          <p:nvSpPr>
            <p:cNvPr id="30" name="Shape 417"/>
            <p:cNvSpPr/>
            <p:nvPr/>
          </p:nvSpPr>
          <p:spPr>
            <a:xfrm>
              <a:off x="8072462" y="428610"/>
              <a:ext cx="1000132" cy="42862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 indent="114300">
                <a:lnSpc>
                  <a:spcPct val="115000"/>
                </a:lnSpc>
                <a:buClr>
                  <a:schemeClr val="dk2"/>
                </a:buClr>
                <a:buSzPct val="25000"/>
              </a:pPr>
              <a:r>
                <a:rPr lang="en-US" altLang="zh-TW" sz="2000" b="1" dirty="0">
                  <a:solidFill>
                    <a:srgbClr val="FF0000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NEW</a:t>
              </a:r>
              <a:endParaRPr lang="zh-TW" altLang="en-US" sz="2000" b="1" dirty="0">
                <a:solidFill>
                  <a:srgbClr val="FF0000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18"/>
            <a:ext cx="9144000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7412" name="Picture 4" descr="C:\Users\Han Tsai\Desktop\QNAP_直播\117 直播 Photo station  Qphoto 深度應用\圖\圖\13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9058" y="3143254"/>
            <a:ext cx="6371895" cy="1928826"/>
          </a:xfrm>
          <a:prstGeom prst="rect">
            <a:avLst/>
          </a:prstGeom>
          <a:noFill/>
        </p:spPr>
      </p:pic>
      <p:pic>
        <p:nvPicPr>
          <p:cNvPr id="17413" name="Picture 5" descr="C:\Users\Han Tsai\Desktop\QNAP_直播\117 直播 Photo station  Qphoto 深度應用\圖\圖\13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2" y="3143254"/>
            <a:ext cx="3810006" cy="1905003"/>
          </a:xfrm>
          <a:prstGeom prst="rect">
            <a:avLst/>
          </a:prstGeom>
          <a:noFill/>
        </p:spPr>
      </p:pic>
      <p:sp>
        <p:nvSpPr>
          <p:cNvPr id="17" name="平行四邊形 16"/>
          <p:cNvSpPr/>
          <p:nvPr/>
        </p:nvSpPr>
        <p:spPr>
          <a:xfrm>
            <a:off x="4058022" y="2786064"/>
            <a:ext cx="1571636" cy="429963"/>
          </a:xfrm>
          <a:prstGeom prst="parallelogram">
            <a:avLst>
              <a:gd name="adj" fmla="val 32951"/>
            </a:avLst>
          </a:prstGeom>
          <a:solidFill>
            <a:srgbClr val="303F9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8" name="群組 17"/>
          <p:cNvGrpSpPr/>
          <p:nvPr/>
        </p:nvGrpSpPr>
        <p:grpSpPr>
          <a:xfrm>
            <a:off x="3995937" y="2857502"/>
            <a:ext cx="2279780" cy="438152"/>
            <a:chOff x="4869686" y="1357304"/>
            <a:chExt cx="2908685" cy="572245"/>
          </a:xfrm>
        </p:grpSpPr>
        <p:sp>
          <p:nvSpPr>
            <p:cNvPr id="19" name="平行四邊形 18"/>
            <p:cNvSpPr/>
            <p:nvPr/>
          </p:nvSpPr>
          <p:spPr>
            <a:xfrm>
              <a:off x="4869686" y="1357304"/>
              <a:ext cx="1914047" cy="572245"/>
            </a:xfrm>
            <a:prstGeom prst="parallelogram">
              <a:avLst>
                <a:gd name="adj" fmla="val 28421"/>
              </a:avLst>
            </a:prstGeom>
            <a:solidFill>
              <a:srgbClr val="303F97"/>
            </a:solidFill>
            <a:ln>
              <a:solidFill>
                <a:srgbClr val="303F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5420918" y="1394550"/>
              <a:ext cx="2357453" cy="5225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ko-KR" altLang="en-US" sz="2000" b="1" dirty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풍경</a:t>
              </a:r>
              <a:endParaRPr lang="zh-TW" altLang="en-US" sz="2000" b="1" dirty="0">
                <a:solidFill>
                  <a:schemeClr val="bg1"/>
                </a:solidFill>
                <a:latin typeface="+mj-lt"/>
                <a:ea typeface="微軟正黑體" pitchFamily="34" charset="-120"/>
              </a:endParaRPr>
            </a:p>
          </p:txBody>
        </p:sp>
      </p:grpSp>
      <p:pic>
        <p:nvPicPr>
          <p:cNvPr id="17414" name="Picture 6" descr="C:\Users\Han Tsai\Desktop\QNAP_直播\Photo Station 5.6 直播\1233.jpg"/>
          <p:cNvPicPr>
            <a:picLocks noChangeAspect="1" noChangeArrowheads="1"/>
          </p:cNvPicPr>
          <p:nvPr/>
        </p:nvPicPr>
        <p:blipFill>
          <a:blip r:embed="rId4"/>
          <a:srcRect b="6518"/>
          <a:stretch>
            <a:fillRect/>
          </a:stretch>
        </p:blipFill>
        <p:spPr bwMode="auto">
          <a:xfrm>
            <a:off x="6143636" y="1000114"/>
            <a:ext cx="2926051" cy="2049470"/>
          </a:xfrm>
          <a:prstGeom prst="rect">
            <a:avLst/>
          </a:prstGeom>
          <a:noFill/>
        </p:spPr>
      </p:pic>
      <p:sp>
        <p:nvSpPr>
          <p:cNvPr id="22" name="Shape 313"/>
          <p:cNvSpPr txBox="1">
            <a:spLocks noGrp="1"/>
          </p:cNvSpPr>
          <p:nvPr>
            <p:ph type="title"/>
          </p:nvPr>
        </p:nvSpPr>
        <p:spPr>
          <a:xfrm>
            <a:off x="714222" y="142858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ko-KR" altLang="en-US" sz="3200" dirty="0">
                <a:latin typeface="+mj-lt"/>
              </a:rPr>
              <a:t>반드시 알아주세요</a:t>
            </a:r>
            <a:r>
              <a:rPr lang="en-US" altLang="ko-KR" sz="3200" dirty="0">
                <a:latin typeface="+mj-lt"/>
              </a:rPr>
              <a:t>! 360° </a:t>
            </a:r>
            <a:r>
              <a:rPr lang="ko-KR" altLang="en-US" sz="3200" dirty="0">
                <a:latin typeface="+mj-lt"/>
              </a:rPr>
              <a:t>사진</a:t>
            </a:r>
            <a:r>
              <a:rPr lang="en-US" altLang="ko-KR" sz="3200" dirty="0">
                <a:latin typeface="+mj-lt"/>
              </a:rPr>
              <a:t>/</a:t>
            </a:r>
            <a:r>
              <a:rPr lang="ko-KR" altLang="en-US" sz="3200" dirty="0">
                <a:latin typeface="+mj-lt"/>
              </a:rPr>
              <a:t>비디오</a:t>
            </a:r>
            <a:endParaRPr lang="en" sz="3200" dirty="0">
              <a:latin typeface="+mj-lt"/>
            </a:endParaRPr>
          </a:p>
        </p:txBody>
      </p:sp>
      <p:sp>
        <p:nvSpPr>
          <p:cNvPr id="24" name="平行四邊形 23"/>
          <p:cNvSpPr/>
          <p:nvPr/>
        </p:nvSpPr>
        <p:spPr>
          <a:xfrm>
            <a:off x="5929322" y="1142990"/>
            <a:ext cx="1071570" cy="429963"/>
          </a:xfrm>
          <a:prstGeom prst="parallelogram">
            <a:avLst>
              <a:gd name="adj" fmla="val 32951"/>
            </a:avLst>
          </a:prstGeom>
          <a:solidFill>
            <a:srgbClr val="303F9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5" name="群組 24"/>
          <p:cNvGrpSpPr/>
          <p:nvPr/>
        </p:nvGrpSpPr>
        <p:grpSpPr>
          <a:xfrm>
            <a:off x="5857885" y="1214428"/>
            <a:ext cx="2071701" cy="438152"/>
            <a:chOff x="4857752" y="1357304"/>
            <a:chExt cx="2643204" cy="572245"/>
          </a:xfrm>
        </p:grpSpPr>
        <p:sp>
          <p:nvSpPr>
            <p:cNvPr id="26" name="平行四邊形 25"/>
            <p:cNvSpPr/>
            <p:nvPr/>
          </p:nvSpPr>
          <p:spPr>
            <a:xfrm>
              <a:off x="4857752" y="1357304"/>
              <a:ext cx="1276029" cy="572245"/>
            </a:xfrm>
            <a:prstGeom prst="parallelogram">
              <a:avLst>
                <a:gd name="adj" fmla="val 28421"/>
              </a:avLst>
            </a:prstGeom>
            <a:solidFill>
              <a:srgbClr val="303F97"/>
            </a:solidFill>
            <a:ln>
              <a:solidFill>
                <a:srgbClr val="303F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" name="矩形 26"/>
            <p:cNvSpPr/>
            <p:nvPr/>
          </p:nvSpPr>
          <p:spPr>
            <a:xfrm>
              <a:off x="5143503" y="1394550"/>
              <a:ext cx="2357453" cy="5225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ko-KR" altLang="en-US" sz="2000" b="1" dirty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놀이</a:t>
              </a:r>
              <a:endParaRPr lang="zh-TW" altLang="en-US" sz="2000" b="1" dirty="0">
                <a:solidFill>
                  <a:schemeClr val="bg1"/>
                </a:solidFill>
                <a:latin typeface="+mj-lt"/>
                <a:ea typeface="微軟正黑體" pitchFamily="34" charset="-120"/>
              </a:endParaRPr>
            </a:p>
          </p:txBody>
        </p:sp>
      </p:grpSp>
      <p:pic>
        <p:nvPicPr>
          <p:cNvPr id="17415" name="Picture 7" descr="C:\Users\Han Tsai\Desktop\QNAP_直播\Photo Station 5.6 直播\fave.png"/>
          <p:cNvPicPr>
            <a:picLocks noChangeAspect="1" noChangeArrowheads="1"/>
          </p:cNvPicPr>
          <p:nvPr/>
        </p:nvPicPr>
        <p:blipFill>
          <a:blip r:embed="rId5"/>
          <a:srcRect b="5892"/>
          <a:stretch>
            <a:fillRect/>
          </a:stretch>
        </p:blipFill>
        <p:spPr bwMode="auto">
          <a:xfrm>
            <a:off x="-32" y="0"/>
            <a:ext cx="1596234" cy="3143254"/>
          </a:xfrm>
          <a:prstGeom prst="rect">
            <a:avLst/>
          </a:prstGeom>
          <a:noFill/>
        </p:spPr>
      </p:pic>
      <p:grpSp>
        <p:nvGrpSpPr>
          <p:cNvPr id="29" name="群組 28"/>
          <p:cNvGrpSpPr/>
          <p:nvPr/>
        </p:nvGrpSpPr>
        <p:grpSpPr>
          <a:xfrm>
            <a:off x="785786" y="2786064"/>
            <a:ext cx="2778102" cy="509590"/>
            <a:chOff x="1285852" y="2786064"/>
            <a:chExt cx="2000264" cy="509590"/>
          </a:xfrm>
        </p:grpSpPr>
        <p:sp>
          <p:nvSpPr>
            <p:cNvPr id="12" name="平行四邊形 11"/>
            <p:cNvSpPr/>
            <p:nvPr/>
          </p:nvSpPr>
          <p:spPr>
            <a:xfrm>
              <a:off x="1357290" y="2786064"/>
              <a:ext cx="1571636" cy="429963"/>
            </a:xfrm>
            <a:prstGeom prst="parallelogram">
              <a:avLst>
                <a:gd name="adj" fmla="val 32951"/>
              </a:avLst>
            </a:prstGeom>
            <a:solidFill>
              <a:srgbClr val="303F97">
                <a:alpha val="5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9" name="群組 8"/>
            <p:cNvGrpSpPr/>
            <p:nvPr/>
          </p:nvGrpSpPr>
          <p:grpSpPr>
            <a:xfrm>
              <a:off x="1285852" y="2857502"/>
              <a:ext cx="2000264" cy="438152"/>
              <a:chOff x="4857752" y="1357304"/>
              <a:chExt cx="2552061" cy="572245"/>
            </a:xfrm>
          </p:grpSpPr>
          <p:sp>
            <p:nvSpPr>
              <p:cNvPr id="10" name="平行四邊形 9"/>
              <p:cNvSpPr/>
              <p:nvPr/>
            </p:nvSpPr>
            <p:spPr>
              <a:xfrm>
                <a:off x="4857752" y="1357304"/>
                <a:ext cx="1914046" cy="572245"/>
              </a:xfrm>
              <a:prstGeom prst="parallelogram">
                <a:avLst>
                  <a:gd name="adj" fmla="val 28421"/>
                </a:avLst>
              </a:prstGeom>
              <a:solidFill>
                <a:srgbClr val="303F97"/>
              </a:solidFill>
              <a:ln>
                <a:solidFill>
                  <a:srgbClr val="303F9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5052359" y="1394550"/>
                <a:ext cx="2357454" cy="5225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ko-KR" altLang="en-US" sz="2000" b="1" dirty="0">
                    <a:solidFill>
                      <a:schemeClr val="bg1"/>
                    </a:solidFill>
                    <a:latin typeface="+mj-lt"/>
                    <a:ea typeface="微軟正黑體" pitchFamily="34" charset="-120"/>
                  </a:rPr>
                  <a:t>많은 사람들</a:t>
                </a:r>
                <a:endParaRPr lang="zh-TW" altLang="en-US" sz="2000" b="1" dirty="0">
                  <a:solidFill>
                    <a:schemeClr val="bg1"/>
                  </a:solidFill>
                  <a:latin typeface="+mj-lt"/>
                  <a:ea typeface="微軟正黑體" pitchFamily="34" charset="-120"/>
                </a:endParaRPr>
              </a:p>
            </p:txBody>
          </p:sp>
        </p:grpSp>
      </p:grpSp>
      <p:sp>
        <p:nvSpPr>
          <p:cNvPr id="32" name="圓角矩形圖說文字 31"/>
          <p:cNvSpPr/>
          <p:nvPr/>
        </p:nvSpPr>
        <p:spPr>
          <a:xfrm>
            <a:off x="1857356" y="1071552"/>
            <a:ext cx="3857652" cy="1357322"/>
          </a:xfrm>
          <a:prstGeom prst="wedgeRoundRectCallout">
            <a:avLst>
              <a:gd name="adj1" fmla="val -61127"/>
              <a:gd name="adj2" fmla="val 41511"/>
              <a:gd name="adj3" fmla="val 16667"/>
            </a:avLst>
          </a:prstGeom>
          <a:ln w="47625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2000232" y="1201564"/>
            <a:ext cx="3786214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3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여전히 평범한 사진을 찍고 계시나요</a:t>
            </a:r>
            <a:r>
              <a:rPr lang="en-US" altLang="ko-KR" sz="23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? </a:t>
            </a:r>
            <a:r>
              <a:rPr lang="ko-KR" altLang="en-US" sz="2300" b="1" dirty="0">
                <a:solidFill>
                  <a:srgbClr val="FFFF00"/>
                </a:solidFill>
                <a:latin typeface="+mj-lt"/>
                <a:ea typeface="微軟正黑體" pitchFamily="34" charset="-120"/>
              </a:rPr>
              <a:t>이제 </a:t>
            </a:r>
            <a:r>
              <a:rPr lang="en-US" altLang="ko-KR" sz="2300" b="1" dirty="0">
                <a:solidFill>
                  <a:srgbClr val="FFFF00"/>
                </a:solidFill>
                <a:latin typeface="+mj-lt"/>
                <a:ea typeface="微軟正黑體" pitchFamily="34" charset="-120"/>
              </a:rPr>
              <a:t>360° </a:t>
            </a:r>
            <a:r>
              <a:rPr lang="ko-KR" altLang="en-US" sz="2300" b="1" dirty="0">
                <a:solidFill>
                  <a:srgbClr val="FFFF00"/>
                </a:solidFill>
                <a:latin typeface="+mj-lt"/>
                <a:ea typeface="微軟正黑體" pitchFamily="34" charset="-120"/>
              </a:rPr>
              <a:t>사진</a:t>
            </a:r>
            <a:r>
              <a:rPr lang="en-US" altLang="ko-KR" sz="2300" b="1" dirty="0">
                <a:solidFill>
                  <a:srgbClr val="FFFF00"/>
                </a:solidFill>
                <a:latin typeface="+mj-lt"/>
                <a:ea typeface="微軟正黑體" pitchFamily="34" charset="-120"/>
              </a:rPr>
              <a:t>/</a:t>
            </a:r>
            <a:r>
              <a:rPr lang="ko-KR" altLang="en-US" sz="2300" b="1" dirty="0">
                <a:solidFill>
                  <a:srgbClr val="FFFF00"/>
                </a:solidFill>
                <a:latin typeface="+mj-lt"/>
                <a:ea typeface="微軟正黑體" pitchFamily="34" charset="-120"/>
              </a:rPr>
              <a:t>비디오를 찍어보세요</a:t>
            </a:r>
            <a:r>
              <a:rPr lang="en-US" altLang="ko-KR" sz="2300" b="1" dirty="0">
                <a:solidFill>
                  <a:srgbClr val="FFFF00"/>
                </a:solidFill>
                <a:latin typeface="+mj-lt"/>
                <a:ea typeface="微軟正黑體" pitchFamily="34" charset="-120"/>
              </a:rPr>
              <a:t>!</a:t>
            </a:r>
            <a:endParaRPr lang="zh-TW" altLang="en-US" sz="2300" b="1" dirty="0">
              <a:solidFill>
                <a:srgbClr val="FFFF00"/>
              </a:solidFill>
              <a:latin typeface="+mj-lt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0"/>
          <p:cNvSpPr/>
          <p:nvPr/>
        </p:nvSpPr>
        <p:spPr>
          <a:xfrm>
            <a:off x="0" y="18"/>
            <a:ext cx="9144000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圓角矩形 14"/>
          <p:cNvSpPr/>
          <p:nvPr/>
        </p:nvSpPr>
        <p:spPr>
          <a:xfrm>
            <a:off x="4822412" y="1214428"/>
            <a:ext cx="3786214" cy="3929072"/>
          </a:xfrm>
          <a:prstGeom prst="roundRect">
            <a:avLst>
              <a:gd name="adj" fmla="val 0"/>
            </a:avLst>
          </a:prstGeom>
          <a:solidFill>
            <a:srgbClr val="FFC000">
              <a:alpha val="2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6" name="Shape 232"/>
          <p:cNvSpPr/>
          <p:nvPr/>
        </p:nvSpPr>
        <p:spPr>
          <a:xfrm>
            <a:off x="4965288" y="1571618"/>
            <a:ext cx="3500462" cy="3429024"/>
          </a:xfrm>
          <a:prstGeom prst="roundRect">
            <a:avLst>
              <a:gd name="adj" fmla="val 6966"/>
            </a:avLst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13" name="圓角矩形 12"/>
          <p:cNvSpPr/>
          <p:nvPr/>
        </p:nvSpPr>
        <p:spPr>
          <a:xfrm>
            <a:off x="536132" y="1214428"/>
            <a:ext cx="3643338" cy="3929072"/>
          </a:xfrm>
          <a:prstGeom prst="roundRect">
            <a:avLst>
              <a:gd name="adj" fmla="val 0"/>
            </a:avLst>
          </a:prstGeom>
          <a:solidFill>
            <a:srgbClr val="06C0D4">
              <a:alpha val="28000"/>
            </a:srgbClr>
          </a:solidFill>
          <a:ln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" name="Shape 232"/>
          <p:cNvSpPr/>
          <p:nvPr/>
        </p:nvSpPr>
        <p:spPr>
          <a:xfrm>
            <a:off x="679008" y="1571618"/>
            <a:ext cx="3357586" cy="3429024"/>
          </a:xfrm>
          <a:prstGeom prst="roundRect">
            <a:avLst>
              <a:gd name="adj" fmla="val 6966"/>
            </a:avLst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302" name="Shape 302"/>
          <p:cNvSpPr txBox="1">
            <a:spLocks noGrp="1"/>
          </p:cNvSpPr>
          <p:nvPr>
            <p:ph type="title"/>
          </p:nvPr>
        </p:nvSpPr>
        <p:spPr>
          <a:xfrm>
            <a:off x="214282" y="214296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SzPct val="27500"/>
            </a:pPr>
            <a:r>
              <a:rPr lang="ko-KR" altLang="en-US" sz="3200" dirty="0">
                <a:latin typeface="+mj-lt"/>
              </a:rPr>
              <a:t>반드시 알아주세요</a:t>
            </a:r>
            <a:r>
              <a:rPr lang="en-US" altLang="ko-KR" sz="3200" dirty="0">
                <a:latin typeface="+mj-lt"/>
              </a:rPr>
              <a:t>! 360° </a:t>
            </a:r>
            <a:r>
              <a:rPr lang="ko-KR" altLang="en-US" sz="3200" dirty="0">
                <a:latin typeface="+mj-lt"/>
              </a:rPr>
              <a:t>사진</a:t>
            </a:r>
            <a:r>
              <a:rPr lang="en-US" altLang="ko-KR" sz="3200" dirty="0">
                <a:latin typeface="+mj-lt"/>
              </a:rPr>
              <a:t>/</a:t>
            </a:r>
            <a:r>
              <a:rPr lang="ko-KR" altLang="en-US" sz="3200" dirty="0">
                <a:latin typeface="+mj-lt"/>
              </a:rPr>
              <a:t>비디오</a:t>
            </a:r>
            <a:endParaRPr lang="en" sz="3200" dirty="0">
              <a:latin typeface="+mj-lt"/>
            </a:endParaRPr>
          </a:p>
        </p:txBody>
      </p:sp>
      <p:sp>
        <p:nvSpPr>
          <p:cNvPr id="45" name="平行四邊形 44"/>
          <p:cNvSpPr/>
          <p:nvPr/>
        </p:nvSpPr>
        <p:spPr>
          <a:xfrm>
            <a:off x="107504" y="1633533"/>
            <a:ext cx="4357718" cy="581027"/>
          </a:xfrm>
          <a:prstGeom prst="parallelogram">
            <a:avLst>
              <a:gd name="adj" fmla="val 5572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平行四邊形 33"/>
          <p:cNvSpPr/>
          <p:nvPr/>
        </p:nvSpPr>
        <p:spPr>
          <a:xfrm>
            <a:off x="4536660" y="1633533"/>
            <a:ext cx="4357718" cy="581027"/>
          </a:xfrm>
          <a:prstGeom prst="parallelogram">
            <a:avLst>
              <a:gd name="adj" fmla="val 55727"/>
            </a:avLst>
          </a:prstGeom>
          <a:solidFill>
            <a:srgbClr val="CC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03" name="Shape 30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876603" y="2286730"/>
            <a:ext cx="1445479" cy="257102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04" name="Shape 3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93520" y="2285998"/>
            <a:ext cx="1445479" cy="257103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08" name="Shape 308"/>
          <p:cNvSpPr/>
          <p:nvPr/>
        </p:nvSpPr>
        <p:spPr>
          <a:xfrm>
            <a:off x="893322" y="3571882"/>
            <a:ext cx="714380" cy="212924"/>
          </a:xfrm>
          <a:prstGeom prst="rect">
            <a:avLst/>
          </a:prstGeom>
          <a:noFill/>
          <a:ln w="349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" name="矩形 19"/>
          <p:cNvSpPr/>
          <p:nvPr/>
        </p:nvSpPr>
        <p:spPr>
          <a:xfrm>
            <a:off x="502502" y="1691340"/>
            <a:ext cx="27350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228600">
              <a:buSzPct val="50000"/>
            </a:pPr>
            <a:r>
              <a:rPr lang="en" altLang="zh-TW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★</a:t>
            </a:r>
            <a:r>
              <a:rPr lang="zh-TW" altLang="en-US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ko-KR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360° </a:t>
            </a:r>
            <a:r>
              <a:rPr lang="ko-KR" altLang="en-US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사진 촬영 기능 내장</a:t>
            </a:r>
            <a:endParaRPr lang="en" altLang="zh-TW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  <a:p>
            <a:pPr marL="457200" indent="-228600">
              <a:buSzPct val="50000"/>
            </a:pPr>
            <a:r>
              <a:rPr lang="en" altLang="zh-TW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★ </a:t>
            </a:r>
            <a:r>
              <a:rPr lang="ko-KR" altLang="en-US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대부분의 모바일 기기 지원</a:t>
            </a:r>
            <a:endParaRPr lang="en" altLang="zh-TW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grpSp>
        <p:nvGrpSpPr>
          <p:cNvPr id="31" name="群組 30"/>
          <p:cNvGrpSpPr/>
          <p:nvPr/>
        </p:nvGrpSpPr>
        <p:grpSpPr>
          <a:xfrm>
            <a:off x="4536660" y="1214428"/>
            <a:ext cx="4357718" cy="438151"/>
            <a:chOff x="4857752" y="1357305"/>
            <a:chExt cx="2329260" cy="492023"/>
          </a:xfrm>
        </p:grpSpPr>
        <p:sp>
          <p:nvSpPr>
            <p:cNvPr id="32" name="平行四邊形 31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FF990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3" name="矩形 32"/>
            <p:cNvSpPr/>
            <p:nvPr/>
          </p:nvSpPr>
          <p:spPr>
            <a:xfrm>
              <a:off x="5021429" y="1367998"/>
              <a:ext cx="2089628" cy="4493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TW" altLang="en-US" sz="2000" b="1" dirty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                   </a:t>
              </a:r>
              <a:r>
                <a:rPr lang="en-US" altLang="zh-TW" sz="2000" b="1" dirty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YouTube</a:t>
              </a:r>
              <a:endParaRPr lang="zh-TW" altLang="en-US" sz="2000" b="1" dirty="0">
                <a:solidFill>
                  <a:schemeClr val="bg1"/>
                </a:solidFill>
                <a:latin typeface="+mj-lt"/>
                <a:ea typeface="微軟正黑體" pitchFamily="34" charset="-120"/>
              </a:endParaRPr>
            </a:p>
          </p:txBody>
        </p:sp>
      </p:grpSp>
      <p:sp>
        <p:nvSpPr>
          <p:cNvPr id="35" name="矩形 34"/>
          <p:cNvSpPr/>
          <p:nvPr/>
        </p:nvSpPr>
        <p:spPr>
          <a:xfrm>
            <a:off x="4608098" y="1691340"/>
            <a:ext cx="23535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228600">
              <a:buSzPct val="50000"/>
            </a:pPr>
            <a:r>
              <a:rPr lang="en" altLang="zh-TW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★</a:t>
            </a:r>
            <a:r>
              <a:rPr lang="zh-TW" altLang="en-US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</a:t>
            </a:r>
            <a:r>
              <a:rPr lang="ko-KR" altLang="en-US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“가상 현실” 채널</a:t>
            </a:r>
            <a:endParaRPr lang="en-US" altLang="zh-TW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  <a:p>
            <a:pPr marL="457200" indent="-228600">
              <a:buSzPct val="50000"/>
            </a:pPr>
            <a:r>
              <a:rPr lang="en" altLang="zh-TW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★</a:t>
            </a:r>
            <a:r>
              <a:rPr lang="zh-TW" altLang="en-US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ko-KR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2,640,000</a:t>
            </a:r>
            <a:r>
              <a:rPr lang="ko-KR" altLang="en-US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명의 구독자</a:t>
            </a:r>
            <a:endParaRPr lang="zh-TW" altLang="en-US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6623182" y="1903932"/>
            <a:ext cx="20716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228600">
              <a:buSzPct val="50000"/>
            </a:pPr>
            <a:r>
              <a:rPr lang="en" altLang="zh-TW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★</a:t>
            </a:r>
            <a:r>
              <a:rPr lang="zh-TW" altLang="en-US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ko-KR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2,000</a:t>
            </a:r>
            <a:r>
              <a:rPr lang="ko-KR" altLang="en-US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개의 비디오</a:t>
            </a:r>
            <a:endParaRPr lang="en" altLang="zh-TW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grpSp>
        <p:nvGrpSpPr>
          <p:cNvPr id="42" name="群組 41"/>
          <p:cNvGrpSpPr/>
          <p:nvPr/>
        </p:nvGrpSpPr>
        <p:grpSpPr>
          <a:xfrm>
            <a:off x="178974" y="1204905"/>
            <a:ext cx="4357718" cy="438151"/>
            <a:chOff x="4857752" y="1357305"/>
            <a:chExt cx="2329260" cy="492023"/>
          </a:xfrm>
        </p:grpSpPr>
        <p:sp>
          <p:nvSpPr>
            <p:cNvPr id="43" name="平行四邊形 42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4" name="矩形 43"/>
            <p:cNvSpPr/>
            <p:nvPr/>
          </p:nvSpPr>
          <p:spPr>
            <a:xfrm>
              <a:off x="5021429" y="1367998"/>
              <a:ext cx="2089628" cy="4493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TW" sz="2000" b="1" dirty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Facebook </a:t>
              </a:r>
              <a:r>
                <a:rPr lang="ko-KR" altLang="en-US" sz="2000" b="1" dirty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앱</a:t>
              </a:r>
              <a:endParaRPr lang="zh-TW" altLang="en-US" sz="2000" b="1" dirty="0">
                <a:solidFill>
                  <a:schemeClr val="bg1"/>
                </a:solidFill>
                <a:latin typeface="+mj-lt"/>
                <a:ea typeface="微軟正黑體" pitchFamily="34" charset="-120"/>
              </a:endParaRPr>
            </a:p>
          </p:txBody>
        </p:sp>
      </p:grpSp>
      <p:pic>
        <p:nvPicPr>
          <p:cNvPr id="10242" name="Picture 2" descr="C:\Users\Han Tsai\Desktop\QNAP_直播\Photo Station 5.6 直播\未命名-5.jp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5251040" y="2285998"/>
            <a:ext cx="2969009" cy="257176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  <p:sp>
        <p:nvSpPr>
          <p:cNvPr id="25" name="Shape 308"/>
          <p:cNvSpPr/>
          <p:nvPr/>
        </p:nvSpPr>
        <p:spPr>
          <a:xfrm>
            <a:off x="5251040" y="3929072"/>
            <a:ext cx="571504" cy="180000"/>
          </a:xfrm>
          <a:prstGeom prst="rect">
            <a:avLst/>
          </a:prstGeom>
          <a:noFill/>
          <a:ln w="349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0" y="18"/>
            <a:ext cx="9144000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0" y="1428742"/>
            <a:ext cx="9144000" cy="1857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圓角矩形 22"/>
          <p:cNvSpPr/>
          <p:nvPr/>
        </p:nvSpPr>
        <p:spPr>
          <a:xfrm>
            <a:off x="0" y="1500180"/>
            <a:ext cx="9144000" cy="1714512"/>
          </a:xfrm>
          <a:prstGeom prst="roundRect">
            <a:avLst>
              <a:gd name="adj" fmla="val 0"/>
            </a:avLst>
          </a:prstGeom>
          <a:solidFill>
            <a:srgbClr val="06C0D4">
              <a:alpha val="28000"/>
            </a:srgbClr>
          </a:solidFill>
          <a:ln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13" name="Shape 313"/>
          <p:cNvSpPr txBox="1">
            <a:spLocks noGrp="1"/>
          </p:cNvSpPr>
          <p:nvPr>
            <p:ph type="title"/>
          </p:nvPr>
        </p:nvSpPr>
        <p:spPr>
          <a:xfrm>
            <a:off x="214282" y="214296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ko-KR" altLang="en-US" sz="3200" dirty="0">
                <a:latin typeface="+mj-lt"/>
              </a:rPr>
              <a:t>최신 트렌드에 뒤쳐지지 않는 법</a:t>
            </a:r>
            <a:endParaRPr lang="en" sz="3200" dirty="0">
              <a:latin typeface="+mj-lt"/>
            </a:endParaRPr>
          </a:p>
        </p:txBody>
      </p:sp>
      <p:pic>
        <p:nvPicPr>
          <p:cNvPr id="314" name="Shape 3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010" y="1820800"/>
            <a:ext cx="1801940" cy="119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Shape 3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2725" y="1820795"/>
            <a:ext cx="1801950" cy="1199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Shape 3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62238" y="1820798"/>
            <a:ext cx="2326201" cy="11990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Shape 319"/>
          <p:cNvGrpSpPr/>
          <p:nvPr/>
        </p:nvGrpSpPr>
        <p:grpSpPr>
          <a:xfrm>
            <a:off x="4351700" y="3404866"/>
            <a:ext cx="3198725" cy="1452900"/>
            <a:chOff x="4351700" y="3253870"/>
            <a:chExt cx="3198725" cy="1452900"/>
          </a:xfrm>
        </p:grpSpPr>
        <p:pic>
          <p:nvPicPr>
            <p:cNvPr id="321" name="Shape 321" descr="The-QNAP-TS-253A-TS-453B-and-TS-653B-NAS-for-Plex-DLNA-VM-Home-and-Business-44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351700" y="3253870"/>
              <a:ext cx="2326200" cy="1452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2" name="Shape 32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494675" y="3452450"/>
              <a:ext cx="1055750" cy="10557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" name="Shape 119"/>
          <p:cNvGrpSpPr/>
          <p:nvPr/>
        </p:nvGrpSpPr>
        <p:grpSpPr>
          <a:xfrm>
            <a:off x="285720" y="3497658"/>
            <a:ext cx="4214842" cy="576000"/>
            <a:chOff x="2984973" y="1131591"/>
            <a:chExt cx="3873043" cy="576000"/>
          </a:xfrm>
        </p:grpSpPr>
        <p:sp>
          <p:nvSpPr>
            <p:cNvPr id="14" name="Shape 120"/>
            <p:cNvSpPr/>
            <p:nvPr/>
          </p:nvSpPr>
          <p:spPr>
            <a:xfrm rot="5400000">
              <a:off x="4859991" y="-369214"/>
              <a:ext cx="432051" cy="356399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B0F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Shape 121"/>
            <p:cNvSpPr/>
            <p:nvPr/>
          </p:nvSpPr>
          <p:spPr>
            <a:xfrm rot="16200000" flipH="1">
              <a:off x="2984973" y="1131591"/>
              <a:ext cx="576000" cy="576000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16" name="Shape 122"/>
            <p:cNvSpPr txBox="1"/>
            <p:nvPr/>
          </p:nvSpPr>
          <p:spPr>
            <a:xfrm>
              <a:off x="2988072" y="1234925"/>
              <a:ext cx="56980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2400" b="1" dirty="0">
                  <a:solidFill>
                    <a:srgbClr val="00B0F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17" name="Shape 123"/>
            <p:cNvSpPr txBox="1"/>
            <p:nvPr/>
          </p:nvSpPr>
          <p:spPr>
            <a:xfrm>
              <a:off x="3571868" y="1258261"/>
              <a:ext cx="3286148" cy="3705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/>
              <a:r>
                <a:rPr lang="ko-KR" altLang="en-US" b="1" dirty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그리고 </a:t>
              </a:r>
              <a:r>
                <a:rPr lang="en-US" altLang="ko-KR" b="1" dirty="0">
                  <a:solidFill>
                    <a:srgbClr val="FFFF00"/>
                  </a:solidFill>
                  <a:latin typeface="+mj-lt"/>
                  <a:ea typeface="微軟正黑體" pitchFamily="34" charset="-120"/>
                </a:rPr>
                <a:t>QNAP NAS</a:t>
              </a:r>
              <a:r>
                <a:rPr lang="ko-KR" altLang="en-US" b="1" dirty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가 있어야 합니다</a:t>
              </a:r>
              <a:endParaRPr lang="en" altLang="zh-TW" b="1" dirty="0">
                <a:solidFill>
                  <a:srgbClr val="000066"/>
                </a:solidFill>
                <a:latin typeface="+mj-lt"/>
                <a:ea typeface="微軟正黑體" pitchFamily="34" charset="-120"/>
              </a:endParaRPr>
            </a:p>
          </p:txBody>
        </p:sp>
      </p:grpSp>
      <p:grpSp>
        <p:nvGrpSpPr>
          <p:cNvPr id="18" name="Shape 119"/>
          <p:cNvGrpSpPr/>
          <p:nvPr/>
        </p:nvGrpSpPr>
        <p:grpSpPr>
          <a:xfrm>
            <a:off x="285720" y="4138890"/>
            <a:ext cx="4214842" cy="576000"/>
            <a:chOff x="2984973" y="1131591"/>
            <a:chExt cx="3873044" cy="576000"/>
          </a:xfrm>
        </p:grpSpPr>
        <p:sp>
          <p:nvSpPr>
            <p:cNvPr id="19" name="Shape 120"/>
            <p:cNvSpPr/>
            <p:nvPr/>
          </p:nvSpPr>
          <p:spPr>
            <a:xfrm rot="5400000">
              <a:off x="4832937" y="-361889"/>
              <a:ext cx="467999" cy="358216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B0F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Shape 121"/>
            <p:cNvSpPr/>
            <p:nvPr/>
          </p:nvSpPr>
          <p:spPr>
            <a:xfrm rot="16200000" flipH="1">
              <a:off x="2984973" y="1131591"/>
              <a:ext cx="576000" cy="576000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21" name="Shape 122"/>
            <p:cNvSpPr txBox="1"/>
            <p:nvPr/>
          </p:nvSpPr>
          <p:spPr>
            <a:xfrm>
              <a:off x="2988072" y="1234925"/>
              <a:ext cx="56980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2400" b="1" dirty="0">
                  <a:solidFill>
                    <a:srgbClr val="00B0F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22" name="Shape 123"/>
            <p:cNvSpPr txBox="1"/>
            <p:nvPr/>
          </p:nvSpPr>
          <p:spPr>
            <a:xfrm>
              <a:off x="3571868" y="1220315"/>
              <a:ext cx="3286148" cy="4152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/>
              <a:r>
                <a:rPr lang="en-US" altLang="zh-TW" b="1" dirty="0">
                  <a:solidFill>
                    <a:srgbClr val="FFFF00"/>
                  </a:solidFill>
                  <a:latin typeface="+mj-lt"/>
                  <a:ea typeface="微軟正黑體" pitchFamily="34" charset="-120"/>
                </a:rPr>
                <a:t>QTS 4.3.4 + Photo Station 5.6</a:t>
              </a:r>
              <a:r>
                <a:rPr lang="ko-KR" altLang="en-US" b="1" dirty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도 함께요</a:t>
              </a:r>
              <a:endParaRPr lang="en" altLang="zh-TW" b="1" dirty="0">
                <a:solidFill>
                  <a:srgbClr val="002060"/>
                </a:solidFill>
                <a:latin typeface="+mj-lt"/>
                <a:ea typeface="微軟正黑體" pitchFamily="34" charset="-120"/>
              </a:endParaRPr>
            </a:p>
          </p:txBody>
        </p:sp>
      </p:grpSp>
      <p:sp>
        <p:nvSpPr>
          <p:cNvPr id="24" name="Shape 571"/>
          <p:cNvSpPr/>
          <p:nvPr/>
        </p:nvSpPr>
        <p:spPr>
          <a:xfrm>
            <a:off x="0" y="1282494"/>
            <a:ext cx="6429388" cy="432000"/>
          </a:xfrm>
          <a:custGeom>
            <a:avLst/>
            <a:gdLst>
              <a:gd name="connsiteX0" fmla="*/ 0 w 4499991"/>
              <a:gd name="connsiteY0" fmla="*/ 0 h 432000"/>
              <a:gd name="connsiteX1" fmla="*/ 4499991 w 4499991"/>
              <a:gd name="connsiteY1" fmla="*/ 0 h 432000"/>
              <a:gd name="connsiteX2" fmla="*/ 4499991 w 4499991"/>
              <a:gd name="connsiteY2" fmla="*/ 432000 h 432000"/>
              <a:gd name="connsiteX3" fmla="*/ 0 w 4499991"/>
              <a:gd name="connsiteY3" fmla="*/ 432000 h 432000"/>
              <a:gd name="connsiteX4" fmla="*/ 0 w 4499991"/>
              <a:gd name="connsiteY4" fmla="*/ 0 h 432000"/>
              <a:gd name="connsiteX0" fmla="*/ 0 w 4499991"/>
              <a:gd name="connsiteY0" fmla="*/ 0 h 432000"/>
              <a:gd name="connsiteX1" fmla="*/ 4499991 w 4499991"/>
              <a:gd name="connsiteY1" fmla="*/ 0 h 432000"/>
              <a:gd name="connsiteX2" fmla="*/ 4291234 w 4499991"/>
              <a:gd name="connsiteY2" fmla="*/ 423300 h 432000"/>
              <a:gd name="connsiteX3" fmla="*/ 0 w 4499991"/>
              <a:gd name="connsiteY3" fmla="*/ 432000 h 432000"/>
              <a:gd name="connsiteX4" fmla="*/ 0 w 4499991"/>
              <a:gd name="connsiteY4" fmla="*/ 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9991" h="432000">
                <a:moveTo>
                  <a:pt x="0" y="0"/>
                </a:moveTo>
                <a:lnTo>
                  <a:pt x="4499991" y="0"/>
                </a:lnTo>
                <a:lnTo>
                  <a:pt x="4291234" y="423300"/>
                </a:lnTo>
                <a:lnTo>
                  <a:pt x="0" y="432000"/>
                </a:lnTo>
                <a:lnTo>
                  <a:pt x="0" y="0"/>
                </a:lnTo>
                <a:close/>
              </a:path>
            </a:pathLst>
          </a:custGeom>
          <a:solidFill>
            <a:srgbClr val="303F97">
              <a:alpha val="58000"/>
            </a:srgb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>
              <a:buClr>
                <a:srgbClr val="FFFFFF"/>
              </a:buClr>
            </a:pPr>
            <a:endParaRPr lang="en" altLang="zh-TW" sz="20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Shape 571"/>
          <p:cNvSpPr/>
          <p:nvPr/>
        </p:nvSpPr>
        <p:spPr>
          <a:xfrm>
            <a:off x="0" y="1214428"/>
            <a:ext cx="6357950" cy="432000"/>
          </a:xfrm>
          <a:custGeom>
            <a:avLst/>
            <a:gdLst>
              <a:gd name="connsiteX0" fmla="*/ 0 w 4499991"/>
              <a:gd name="connsiteY0" fmla="*/ 0 h 432000"/>
              <a:gd name="connsiteX1" fmla="*/ 4499991 w 4499991"/>
              <a:gd name="connsiteY1" fmla="*/ 0 h 432000"/>
              <a:gd name="connsiteX2" fmla="*/ 4499991 w 4499991"/>
              <a:gd name="connsiteY2" fmla="*/ 432000 h 432000"/>
              <a:gd name="connsiteX3" fmla="*/ 0 w 4499991"/>
              <a:gd name="connsiteY3" fmla="*/ 432000 h 432000"/>
              <a:gd name="connsiteX4" fmla="*/ 0 w 4499991"/>
              <a:gd name="connsiteY4" fmla="*/ 0 h 432000"/>
              <a:gd name="connsiteX0" fmla="*/ 0 w 4499991"/>
              <a:gd name="connsiteY0" fmla="*/ 0 h 432000"/>
              <a:gd name="connsiteX1" fmla="*/ 4499991 w 4499991"/>
              <a:gd name="connsiteY1" fmla="*/ 0 h 432000"/>
              <a:gd name="connsiteX2" fmla="*/ 4291234 w 4499991"/>
              <a:gd name="connsiteY2" fmla="*/ 423300 h 432000"/>
              <a:gd name="connsiteX3" fmla="*/ 0 w 4499991"/>
              <a:gd name="connsiteY3" fmla="*/ 432000 h 432000"/>
              <a:gd name="connsiteX4" fmla="*/ 0 w 4499991"/>
              <a:gd name="connsiteY4" fmla="*/ 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9991" h="432000">
                <a:moveTo>
                  <a:pt x="0" y="0"/>
                </a:moveTo>
                <a:lnTo>
                  <a:pt x="4499991" y="0"/>
                </a:lnTo>
                <a:lnTo>
                  <a:pt x="4291234" y="423300"/>
                </a:lnTo>
                <a:lnTo>
                  <a:pt x="0" y="432000"/>
                </a:lnTo>
                <a:lnTo>
                  <a:pt x="0" y="0"/>
                </a:lnTo>
                <a:close/>
              </a:path>
            </a:pathLst>
          </a:custGeom>
          <a:solidFill>
            <a:srgbClr val="303F97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>
              <a:buClr>
                <a:srgbClr val="FFFFFF"/>
              </a:buClr>
            </a:pPr>
            <a:r>
              <a:rPr lang="ko-KR" altLang="en-US" sz="2000" dirty="0">
                <a:solidFill>
                  <a:schemeClr val="lt1"/>
                </a:solidFill>
                <a:latin typeface="+mj-lt"/>
              </a:rPr>
              <a:t>먼저 </a:t>
            </a:r>
            <a:r>
              <a:rPr lang="en-US" altLang="ko-KR" sz="2000" dirty="0">
                <a:solidFill>
                  <a:schemeClr val="lt1"/>
                </a:solidFill>
                <a:latin typeface="+mj-lt"/>
              </a:rPr>
              <a:t>360° </a:t>
            </a:r>
            <a:r>
              <a:rPr lang="ko-KR" altLang="en-US" sz="2000" dirty="0">
                <a:solidFill>
                  <a:schemeClr val="lt1"/>
                </a:solidFill>
                <a:latin typeface="+mj-lt"/>
              </a:rPr>
              <a:t>카메라</a:t>
            </a:r>
            <a:r>
              <a:rPr lang="en-US" altLang="ko-KR" sz="2000" dirty="0">
                <a:solidFill>
                  <a:schemeClr val="lt1"/>
                </a:solidFill>
                <a:latin typeface="+mj-lt"/>
              </a:rPr>
              <a:t>...</a:t>
            </a:r>
            <a:r>
              <a:rPr lang="ko-KR" altLang="en-US" sz="2000" dirty="0">
                <a:solidFill>
                  <a:schemeClr val="lt1"/>
                </a:solidFill>
                <a:latin typeface="+mj-lt"/>
              </a:rPr>
              <a:t>또는 스마트폰을 사용하세요</a:t>
            </a:r>
            <a:r>
              <a:rPr lang="en-US" altLang="ko-KR" sz="2000" dirty="0">
                <a:solidFill>
                  <a:schemeClr val="lt1"/>
                </a:solidFill>
                <a:latin typeface="+mj-lt"/>
              </a:rPr>
              <a:t>.</a:t>
            </a:r>
            <a:endParaRPr lang="en" altLang="zh-TW" sz="20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3074" name="Picture 2" descr="C:\Users\Han Tsai\Desktop\QNAP_直播\Photo Station 5.6 直播\123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72264" y="1571618"/>
            <a:ext cx="2500330" cy="15171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/>
          <p:cNvSpPr/>
          <p:nvPr/>
        </p:nvSpPr>
        <p:spPr>
          <a:xfrm>
            <a:off x="0" y="18"/>
            <a:ext cx="9144000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0" y="2143122"/>
            <a:ext cx="9144000" cy="1714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圓角矩形 28"/>
          <p:cNvSpPr/>
          <p:nvPr/>
        </p:nvSpPr>
        <p:spPr>
          <a:xfrm>
            <a:off x="0" y="4000510"/>
            <a:ext cx="9144000" cy="928694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  <a:alpha val="28000"/>
            </a:schemeClr>
          </a:solidFill>
          <a:ln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7" name="Shape 232"/>
          <p:cNvSpPr/>
          <p:nvPr/>
        </p:nvSpPr>
        <p:spPr>
          <a:xfrm>
            <a:off x="2285984" y="4071948"/>
            <a:ext cx="4071966" cy="785818"/>
          </a:xfrm>
          <a:prstGeom prst="roundRect">
            <a:avLst>
              <a:gd name="adj" fmla="val 13182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4" name="Shape 147"/>
          <p:cNvSpPr/>
          <p:nvPr/>
        </p:nvSpPr>
        <p:spPr>
          <a:xfrm>
            <a:off x="6786576" y="2643188"/>
            <a:ext cx="2214579" cy="114300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圓角矩形 24"/>
          <p:cNvSpPr/>
          <p:nvPr/>
        </p:nvSpPr>
        <p:spPr>
          <a:xfrm>
            <a:off x="6914144" y="2797545"/>
            <a:ext cx="1944135" cy="845775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6" name="Shape 18"/>
          <p:cNvSpPr/>
          <p:nvPr/>
        </p:nvSpPr>
        <p:spPr>
          <a:xfrm>
            <a:off x="6643702" y="2285998"/>
            <a:ext cx="642941" cy="642924"/>
          </a:xfrm>
          <a:prstGeom prst="ellipse">
            <a:avLst/>
          </a:prstGeom>
          <a:solidFill>
            <a:schemeClr val="bg1"/>
          </a:solidFill>
          <a:ln w="31750" cap="flat" cmpd="sng">
            <a:solidFill>
              <a:srgbClr val="33CCCC">
                <a:alpha val="92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0" y="1214428"/>
            <a:ext cx="9144000" cy="928694"/>
          </a:xfrm>
          <a:prstGeom prst="roundRect">
            <a:avLst>
              <a:gd name="adj" fmla="val 0"/>
            </a:avLst>
          </a:prstGeom>
          <a:solidFill>
            <a:srgbClr val="06C0D4">
              <a:alpha val="28000"/>
            </a:srgbClr>
          </a:solidFill>
          <a:ln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Shape 232"/>
          <p:cNvSpPr/>
          <p:nvPr/>
        </p:nvSpPr>
        <p:spPr>
          <a:xfrm>
            <a:off x="2285984" y="1142990"/>
            <a:ext cx="5857916" cy="1071570"/>
          </a:xfrm>
          <a:prstGeom prst="roundRect">
            <a:avLst>
              <a:gd name="adj" fmla="val 13182"/>
            </a:avLst>
          </a:prstGeom>
          <a:solidFill>
            <a:srgbClr val="06B4C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327" name="Shape 327"/>
          <p:cNvSpPr txBox="1">
            <a:spLocks noGrp="1"/>
          </p:cNvSpPr>
          <p:nvPr>
            <p:ph type="title"/>
          </p:nvPr>
        </p:nvSpPr>
        <p:spPr>
          <a:xfrm>
            <a:off x="214282" y="285734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altLang="ko-KR" sz="3200" dirty="0">
                <a:latin typeface="+mj-lt"/>
              </a:rPr>
              <a:t>360° </a:t>
            </a:r>
            <a:r>
              <a:rPr lang="ko-KR" altLang="en-US" sz="3200" dirty="0">
                <a:latin typeface="+mj-lt"/>
              </a:rPr>
              <a:t>파노라마 모드</a:t>
            </a:r>
            <a:endParaRPr lang="en" sz="3200" dirty="0">
              <a:latin typeface="+mj-lt"/>
            </a:endParaRPr>
          </a:p>
        </p:txBody>
      </p:sp>
      <p:pic>
        <p:nvPicPr>
          <p:cNvPr id="329" name="Shape 329"/>
          <p:cNvPicPr preferRelativeResize="0"/>
          <p:nvPr/>
        </p:nvPicPr>
        <p:blipFill>
          <a:blip r:embed="rId3">
            <a:alphaModFix/>
          </a:blip>
          <a:srcRect b="4444"/>
          <a:stretch>
            <a:fillRect/>
          </a:stretch>
        </p:blipFill>
        <p:spPr>
          <a:xfrm>
            <a:off x="396383" y="2250084"/>
            <a:ext cx="3532675" cy="1536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Shape 3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54606" y="2285998"/>
            <a:ext cx="660600" cy="66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Shape 3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00496" y="2360057"/>
            <a:ext cx="2409551" cy="1354701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Shape 333"/>
          <p:cNvSpPr txBox="1"/>
          <p:nvPr/>
        </p:nvSpPr>
        <p:spPr>
          <a:xfrm>
            <a:off x="6759893" y="2786064"/>
            <a:ext cx="2312700" cy="851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360000" lvl="0" indent="-144000">
              <a:buClr>
                <a:srgbClr val="E69138"/>
              </a:buClr>
              <a:buSzPct val="40000"/>
              <a:buChar char="●"/>
            </a:pPr>
            <a:endParaRPr lang="en" sz="1100" dirty="0">
              <a:solidFill>
                <a:srgbClr val="E69138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334" name="Shape 334"/>
          <p:cNvSpPr/>
          <p:nvPr/>
        </p:nvSpPr>
        <p:spPr>
          <a:xfrm>
            <a:off x="592856" y="1401108"/>
            <a:ext cx="1264500" cy="527700"/>
          </a:xfrm>
          <a:prstGeom prst="rect">
            <a:avLst/>
          </a:prstGeom>
          <a:solidFill>
            <a:srgbClr val="002B82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800" b="1" dirty="0">
                <a:solidFill>
                  <a:srgbClr val="FFFFFF"/>
                </a:solidFill>
              </a:rPr>
              <a:t>QNAP</a:t>
            </a:r>
          </a:p>
        </p:txBody>
      </p:sp>
      <p:sp>
        <p:nvSpPr>
          <p:cNvPr id="335" name="Shape 335"/>
          <p:cNvSpPr/>
          <p:nvPr/>
        </p:nvSpPr>
        <p:spPr>
          <a:xfrm>
            <a:off x="664294" y="4143386"/>
            <a:ext cx="1264500" cy="5277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ko-KR" altLang="en-US" sz="18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기타</a:t>
            </a:r>
            <a:endParaRPr lang="en" sz="1800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336" name="Shape 336"/>
          <p:cNvCxnSpPr/>
          <p:nvPr/>
        </p:nvCxnSpPr>
        <p:spPr>
          <a:xfrm>
            <a:off x="233225" y="3929072"/>
            <a:ext cx="8347500" cy="0"/>
          </a:xfrm>
          <a:prstGeom prst="straightConnector1">
            <a:avLst/>
          </a:prstGeom>
          <a:noFill/>
          <a:ln w="19050" cap="flat" cmpd="sng">
            <a:solidFill>
              <a:srgbClr val="FF9900"/>
            </a:solidFill>
            <a:prstDash val="dash"/>
            <a:round/>
            <a:headEnd type="none" w="lg" len="lg"/>
            <a:tailEnd type="none" w="lg" len="lg"/>
          </a:ln>
        </p:spPr>
      </p:cxnSp>
      <p:pic>
        <p:nvPicPr>
          <p:cNvPr id="338" name="Shape 3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58603" y="4143386"/>
            <a:ext cx="613727" cy="61372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圓角矩形 20"/>
          <p:cNvSpPr/>
          <p:nvPr/>
        </p:nvSpPr>
        <p:spPr>
          <a:xfrm>
            <a:off x="2428860" y="1285866"/>
            <a:ext cx="5572164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圓角矩形 21"/>
          <p:cNvSpPr/>
          <p:nvPr/>
        </p:nvSpPr>
        <p:spPr>
          <a:xfrm>
            <a:off x="2428860" y="1714494"/>
            <a:ext cx="5572164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2285984" y="1214428"/>
            <a:ext cx="7009500" cy="571504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>
              <a:buNone/>
            </a:pPr>
            <a:r>
              <a:rPr lang="en-US" altLang="ko-KR" b="1" dirty="0">
                <a:solidFill>
                  <a:srgbClr val="00518E"/>
                </a:solidFill>
                <a:latin typeface="+mj-lt"/>
                <a:ea typeface="微軟正黑體" pitchFamily="34" charset="-120"/>
              </a:rPr>
              <a:t>360° </a:t>
            </a:r>
            <a:r>
              <a:rPr lang="ko-KR" altLang="en-US" b="1" dirty="0">
                <a:solidFill>
                  <a:srgbClr val="00518E"/>
                </a:solidFill>
                <a:latin typeface="+mj-lt"/>
                <a:ea typeface="微軟正黑體" pitchFamily="34" charset="-120"/>
              </a:rPr>
              <a:t>파노라마 모드로 사진 및 비디오를 감상하세요</a:t>
            </a:r>
            <a:endParaRPr lang="en" b="1" dirty="0">
              <a:solidFill>
                <a:srgbClr val="00518E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23" name="Shape 328"/>
          <p:cNvSpPr txBox="1">
            <a:spLocks/>
          </p:cNvSpPr>
          <p:nvPr/>
        </p:nvSpPr>
        <p:spPr>
          <a:xfrm>
            <a:off x="2285984" y="1643056"/>
            <a:ext cx="7009500" cy="50006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>
              <a:lnSpc>
                <a:spcPct val="115000"/>
              </a:lnSpc>
              <a:buClr>
                <a:schemeClr val="dk2"/>
              </a:buClr>
              <a:buSzPct val="100000"/>
              <a:defRPr/>
            </a:pPr>
            <a:r>
              <a:rPr lang="ko-KR" altLang="en-US" sz="1800" b="1" dirty="0">
                <a:solidFill>
                  <a:srgbClr val="00518E"/>
                </a:solidFill>
                <a:latin typeface="+mj-lt"/>
                <a:ea typeface="微軟正黑體" pitchFamily="34" charset="-120"/>
                <a:cs typeface="Verdana"/>
                <a:sym typeface="Verdana"/>
              </a:rPr>
              <a:t>공유 링크 역시 이 기능을 지원합니다</a:t>
            </a:r>
            <a:endParaRPr kumimoji="0" lang="en" sz="1800" b="1" i="0" u="none" strike="noStrike" kern="0" cap="none" spc="0" normalizeH="0" baseline="0" noProof="0" dirty="0">
              <a:ln>
                <a:noFill/>
              </a:ln>
              <a:solidFill>
                <a:srgbClr val="00518E"/>
              </a:solidFill>
              <a:effectLst/>
              <a:uLnTx/>
              <a:uFillTx/>
              <a:latin typeface="+mj-lt"/>
              <a:ea typeface="微軟正黑體" pitchFamily="34" charset="-120"/>
              <a:cs typeface="Verdana"/>
              <a:sym typeface="Verdana"/>
            </a:endParaRPr>
          </a:p>
        </p:txBody>
      </p:sp>
      <p:sp>
        <p:nvSpPr>
          <p:cNvPr id="28" name="圓角矩形 27"/>
          <p:cNvSpPr/>
          <p:nvPr/>
        </p:nvSpPr>
        <p:spPr>
          <a:xfrm>
            <a:off x="2428860" y="4143386"/>
            <a:ext cx="3786214" cy="6429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7" name="Shape 337"/>
          <p:cNvSpPr txBox="1">
            <a:spLocks noGrp="1"/>
          </p:cNvSpPr>
          <p:nvPr>
            <p:ph type="body" idx="1"/>
          </p:nvPr>
        </p:nvSpPr>
        <p:spPr>
          <a:xfrm>
            <a:off x="2428860" y="4071948"/>
            <a:ext cx="3727886" cy="64294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>
              <a:buNone/>
            </a:pPr>
            <a:r>
              <a:rPr lang="en-US" altLang="ko-KR" b="1" dirty="0">
                <a:solidFill>
                  <a:srgbClr val="C00000"/>
                </a:solidFill>
                <a:latin typeface="+mj-lt"/>
                <a:ea typeface="微軟正黑體" pitchFamily="34" charset="-120"/>
              </a:rPr>
              <a:t>Photo Station</a:t>
            </a:r>
            <a:r>
              <a:rPr lang="ko-KR" altLang="en-US" b="1" dirty="0">
                <a:solidFill>
                  <a:srgbClr val="C00000"/>
                </a:solidFill>
                <a:latin typeface="+mj-lt"/>
                <a:ea typeface="微軟正黑體" pitchFamily="34" charset="-120"/>
              </a:rPr>
              <a:t>의 </a:t>
            </a:r>
            <a:r>
              <a:rPr lang="en-US" altLang="ko-KR" b="1" dirty="0">
                <a:solidFill>
                  <a:srgbClr val="C00000"/>
                </a:solidFill>
                <a:latin typeface="+mj-lt"/>
                <a:ea typeface="微軟正黑體" pitchFamily="34" charset="-120"/>
              </a:rPr>
              <a:t>360° </a:t>
            </a:r>
            <a:r>
              <a:rPr lang="ko-KR" altLang="en-US" b="1" dirty="0">
                <a:solidFill>
                  <a:srgbClr val="C00000"/>
                </a:solidFill>
                <a:latin typeface="+mj-lt"/>
                <a:ea typeface="微軟正黑體" pitchFamily="34" charset="-120"/>
              </a:rPr>
              <a:t>파노라마 모드를 지원하지 않습니다</a:t>
            </a:r>
            <a:endParaRPr lang="en" b="1" dirty="0">
              <a:solidFill>
                <a:srgbClr val="FF9900"/>
              </a:solidFill>
              <a:latin typeface="+mj-lt"/>
              <a:ea typeface="微軟正黑體" pitchFamily="34" charset="-120"/>
            </a:endParaRPr>
          </a:p>
        </p:txBody>
      </p:sp>
      <p:grpSp>
        <p:nvGrpSpPr>
          <p:cNvPr id="30" name="群組 29"/>
          <p:cNvGrpSpPr/>
          <p:nvPr/>
        </p:nvGrpSpPr>
        <p:grpSpPr>
          <a:xfrm>
            <a:off x="8001024" y="71420"/>
            <a:ext cx="1071570" cy="1071570"/>
            <a:chOff x="8001024" y="71420"/>
            <a:chExt cx="1143008" cy="1143008"/>
          </a:xfrm>
        </p:grpSpPr>
        <p:pic>
          <p:nvPicPr>
            <p:cNvPr id="33" name="Picture 2" descr="C:\Users\Han Tsai\Desktop\QNAP_直播\Photo Station 5.6 直播\new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8001024" y="71420"/>
              <a:ext cx="1143008" cy="1143008"/>
            </a:xfrm>
            <a:prstGeom prst="rect">
              <a:avLst/>
            </a:prstGeom>
            <a:noFill/>
          </p:spPr>
        </p:pic>
        <p:sp>
          <p:nvSpPr>
            <p:cNvPr id="36" name="Shape 417"/>
            <p:cNvSpPr/>
            <p:nvPr/>
          </p:nvSpPr>
          <p:spPr>
            <a:xfrm>
              <a:off x="8072462" y="428610"/>
              <a:ext cx="1000132" cy="42862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 indent="114300">
                <a:lnSpc>
                  <a:spcPct val="115000"/>
                </a:lnSpc>
                <a:buClr>
                  <a:schemeClr val="dk2"/>
                </a:buClr>
                <a:buSzPct val="25000"/>
              </a:pPr>
              <a:r>
                <a:rPr lang="en-US" altLang="zh-TW" sz="2000" b="1" dirty="0">
                  <a:solidFill>
                    <a:srgbClr val="FF0000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NEW</a:t>
              </a:r>
              <a:endParaRPr lang="zh-TW" altLang="en-US" sz="2000" b="1" dirty="0">
                <a:solidFill>
                  <a:srgbClr val="FF0000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31" name="矩形 30"/>
          <p:cNvSpPr/>
          <p:nvPr/>
        </p:nvSpPr>
        <p:spPr>
          <a:xfrm>
            <a:off x="6732000" y="2772000"/>
            <a:ext cx="250033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lvl="0" indent="-144000">
              <a:buClr>
                <a:srgbClr val="E69138"/>
              </a:buClr>
              <a:buSzPct val="40000"/>
              <a:buChar char="●"/>
            </a:pPr>
            <a:endParaRPr lang="en" sz="1100" b="1" dirty="0">
              <a:solidFill>
                <a:schemeClr val="bg1"/>
              </a:solidFill>
              <a:ea typeface="微軟正黑體" pitchFamily="34" charset="-120"/>
            </a:endParaRPr>
          </a:p>
          <a:p>
            <a:pPr marL="360000" lvl="0" indent="-144000">
              <a:buClr>
                <a:schemeClr val="bg1"/>
              </a:buClr>
              <a:buSzPct val="40000"/>
              <a:buChar char="●"/>
            </a:pPr>
            <a:r>
              <a:rPr lang="en" sz="1100" b="1" dirty="0">
                <a:solidFill>
                  <a:schemeClr val="bg1"/>
                </a:solidFill>
                <a:ea typeface="微軟正黑體" pitchFamily="34" charset="-120"/>
              </a:rPr>
              <a:t>Google Cardboard</a:t>
            </a:r>
          </a:p>
          <a:p>
            <a:pPr marL="360000" lvl="0" indent="-144000">
              <a:buClr>
                <a:schemeClr val="bg1"/>
              </a:buClr>
              <a:buSzPct val="40000"/>
              <a:buChar char="●"/>
            </a:pPr>
            <a:r>
              <a:rPr lang="en" sz="1100" b="1" dirty="0">
                <a:solidFill>
                  <a:schemeClr val="bg1"/>
                </a:solidFill>
                <a:ea typeface="微軟正黑體" pitchFamily="34" charset="-120"/>
              </a:rPr>
              <a:t>Google Daydream View</a:t>
            </a:r>
          </a:p>
          <a:p>
            <a:pPr marL="360000" lvl="0" indent="-144000">
              <a:buClr>
                <a:schemeClr val="bg1"/>
              </a:buClr>
              <a:buSzPct val="40000"/>
              <a:buChar char="●"/>
            </a:pPr>
            <a:r>
              <a:rPr lang="en" sz="1100" b="1" dirty="0">
                <a:solidFill>
                  <a:schemeClr val="bg1"/>
                </a:solidFill>
                <a:ea typeface="微軟正黑體" pitchFamily="34" charset="-120"/>
              </a:rPr>
              <a:t>Samsung Gear VR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群組 22"/>
          <p:cNvGrpSpPr/>
          <p:nvPr/>
        </p:nvGrpSpPr>
        <p:grpSpPr>
          <a:xfrm>
            <a:off x="4929190" y="1857370"/>
            <a:ext cx="4143404" cy="2714644"/>
            <a:chOff x="4929190" y="1857370"/>
            <a:chExt cx="4143404" cy="2714644"/>
          </a:xfrm>
        </p:grpSpPr>
        <p:sp>
          <p:nvSpPr>
            <p:cNvPr id="15" name="Shape 232"/>
            <p:cNvSpPr/>
            <p:nvPr/>
          </p:nvSpPr>
          <p:spPr>
            <a:xfrm>
              <a:off x="4929190" y="1857370"/>
              <a:ext cx="4143404" cy="2714644"/>
            </a:xfrm>
            <a:prstGeom prst="roundRect">
              <a:avLst>
                <a:gd name="adj" fmla="val 4004"/>
              </a:avLst>
            </a:prstGeom>
            <a:solidFill>
              <a:srgbClr val="0070C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45" name="Shape 345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5000628" y="2087570"/>
              <a:ext cx="4009662" cy="2341567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</p:pic>
      </p:grpSp>
      <p:grpSp>
        <p:nvGrpSpPr>
          <p:cNvPr id="14" name="群組 13"/>
          <p:cNvGrpSpPr/>
          <p:nvPr/>
        </p:nvGrpSpPr>
        <p:grpSpPr>
          <a:xfrm>
            <a:off x="142844" y="1857370"/>
            <a:ext cx="4643470" cy="2928958"/>
            <a:chOff x="142844" y="1857370"/>
            <a:chExt cx="4643470" cy="2928958"/>
          </a:xfrm>
        </p:grpSpPr>
        <p:sp>
          <p:nvSpPr>
            <p:cNvPr id="9" name="Shape 232"/>
            <p:cNvSpPr/>
            <p:nvPr/>
          </p:nvSpPr>
          <p:spPr>
            <a:xfrm>
              <a:off x="142844" y="1857370"/>
              <a:ext cx="4643470" cy="2928958"/>
            </a:xfrm>
            <a:prstGeom prst="roundRect">
              <a:avLst>
                <a:gd name="adj" fmla="val 4004"/>
              </a:avLst>
            </a:prstGeom>
            <a:solidFill>
              <a:srgbClr val="0070C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44" name="Shape 344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>
              <a:off x="291601" y="2079213"/>
              <a:ext cx="4345149" cy="2523425"/>
            </a:xfrm>
            <a:prstGeom prst="rect">
              <a:avLst/>
            </a:prstGeom>
            <a:noFill/>
            <a:ln w="12700">
              <a:solidFill>
                <a:srgbClr val="002B82"/>
              </a:solidFill>
            </a:ln>
          </p:spPr>
        </p:pic>
      </p:grpSp>
      <p:sp>
        <p:nvSpPr>
          <p:cNvPr id="343" name="Shape 343"/>
          <p:cNvSpPr txBox="1">
            <a:spLocks noGrp="1"/>
          </p:cNvSpPr>
          <p:nvPr>
            <p:ph type="title"/>
          </p:nvPr>
        </p:nvSpPr>
        <p:spPr>
          <a:xfrm>
            <a:off x="214282" y="214296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altLang="ko-KR" sz="3200" dirty="0">
                <a:latin typeface="+mj-lt"/>
              </a:rPr>
              <a:t>360° </a:t>
            </a:r>
            <a:r>
              <a:rPr lang="ko-KR" altLang="en-US" sz="3200" dirty="0">
                <a:latin typeface="+mj-lt"/>
              </a:rPr>
              <a:t>파노라마 모드</a:t>
            </a:r>
            <a:endParaRPr lang="en" sz="3200" dirty="0">
              <a:latin typeface="+mj-lt"/>
            </a:endParaRPr>
          </a:p>
        </p:txBody>
      </p:sp>
      <p:sp>
        <p:nvSpPr>
          <p:cNvPr id="12" name="Shape 570"/>
          <p:cNvSpPr/>
          <p:nvPr/>
        </p:nvSpPr>
        <p:spPr>
          <a:xfrm>
            <a:off x="0" y="1059582"/>
            <a:ext cx="4643438" cy="654912"/>
          </a:xfrm>
          <a:custGeom>
            <a:avLst/>
            <a:gdLst>
              <a:gd name="connsiteX0" fmla="*/ 0 w 4932040"/>
              <a:gd name="connsiteY0" fmla="*/ 0 h 432000"/>
              <a:gd name="connsiteX1" fmla="*/ 4932040 w 4932040"/>
              <a:gd name="connsiteY1" fmla="*/ 0 h 432000"/>
              <a:gd name="connsiteX2" fmla="*/ 4932040 w 4932040"/>
              <a:gd name="connsiteY2" fmla="*/ 432000 h 432000"/>
              <a:gd name="connsiteX3" fmla="*/ 0 w 4932040"/>
              <a:gd name="connsiteY3" fmla="*/ 432000 h 432000"/>
              <a:gd name="connsiteX4" fmla="*/ 0 w 4932040"/>
              <a:gd name="connsiteY4" fmla="*/ 0 h 432000"/>
              <a:gd name="connsiteX0" fmla="*/ 0 w 4932040"/>
              <a:gd name="connsiteY0" fmla="*/ 0 h 440700"/>
              <a:gd name="connsiteX1" fmla="*/ 4932040 w 4932040"/>
              <a:gd name="connsiteY1" fmla="*/ 0 h 440700"/>
              <a:gd name="connsiteX2" fmla="*/ 4740679 w 4932040"/>
              <a:gd name="connsiteY2" fmla="*/ 440700 h 440700"/>
              <a:gd name="connsiteX3" fmla="*/ 0 w 4932040"/>
              <a:gd name="connsiteY3" fmla="*/ 432000 h 440700"/>
              <a:gd name="connsiteX4" fmla="*/ 0 w 4932040"/>
              <a:gd name="connsiteY4" fmla="*/ 0 h 44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2040" h="440700">
                <a:moveTo>
                  <a:pt x="0" y="0"/>
                </a:moveTo>
                <a:lnTo>
                  <a:pt x="4932040" y="0"/>
                </a:lnTo>
                <a:lnTo>
                  <a:pt x="4740679" y="440700"/>
                </a:lnTo>
                <a:lnTo>
                  <a:pt x="0" y="432000"/>
                </a:lnTo>
                <a:lnTo>
                  <a:pt x="0" y="0"/>
                </a:lnTo>
                <a:close/>
              </a:path>
            </a:pathLst>
          </a:custGeom>
          <a:solidFill>
            <a:srgbClr val="303F97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/>
            <a:endParaRPr lang="en" altLang="zh-TW" sz="16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285720" y="1112426"/>
            <a:ext cx="41434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ko-KR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360° </a:t>
            </a:r>
            <a:r>
              <a:rPr lang="ko-KR" altLang="en-US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파일을 자동으로 인식해 기본으로 파노라마 모드로 실행합니다</a:t>
            </a:r>
            <a:endParaRPr lang="en" altLang="zh-TW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5" name="群組 24"/>
          <p:cNvGrpSpPr/>
          <p:nvPr/>
        </p:nvGrpSpPr>
        <p:grpSpPr>
          <a:xfrm>
            <a:off x="2214546" y="1857370"/>
            <a:ext cx="1757737" cy="1785950"/>
            <a:chOff x="-3071866" y="2786064"/>
            <a:chExt cx="1757737" cy="1785950"/>
          </a:xfrm>
        </p:grpSpPr>
        <p:pic>
          <p:nvPicPr>
            <p:cNvPr id="24" name="Shape 346"/>
            <p:cNvPicPr preferRelativeResize="0"/>
            <p:nvPr/>
          </p:nvPicPr>
          <p:blipFill rotWithShape="1">
            <a:blip r:embed="rId5">
              <a:alphaModFix/>
            </a:blip>
            <a:srcRect l="55126" t="20961" r="18882" b="46090"/>
            <a:stretch/>
          </p:blipFill>
          <p:spPr>
            <a:xfrm>
              <a:off x="-2928990" y="2928940"/>
              <a:ext cx="1500198" cy="1500198"/>
            </a:xfrm>
            <a:prstGeom prst="ellipse">
              <a:avLst/>
            </a:prstGeom>
            <a:noFill/>
            <a:ln w="28575" cap="flat" cmpd="sng">
              <a:noFill/>
              <a:prstDash val="solid"/>
              <a:round/>
              <a:headEnd type="none" w="med" len="med"/>
              <a:tailEnd type="none" w="med" len="med"/>
            </a:ln>
          </p:spPr>
        </p:pic>
        <p:pic>
          <p:nvPicPr>
            <p:cNvPr id="17" name="Picture 3" descr="C:\Users\Han Tsai\Desktop\QNAP_直播\Photo Station 5.6 直播\放大鏡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-3071866" y="2786064"/>
              <a:ext cx="1757737" cy="1785950"/>
            </a:xfrm>
            <a:prstGeom prst="rect">
              <a:avLst/>
            </a:prstGeom>
            <a:noFill/>
          </p:spPr>
        </p:pic>
      </p:grpSp>
      <p:sp>
        <p:nvSpPr>
          <p:cNvPr id="13" name="等腰三角形 12"/>
          <p:cNvSpPr/>
          <p:nvPr/>
        </p:nvSpPr>
        <p:spPr>
          <a:xfrm flipV="1">
            <a:off x="3000364" y="1643056"/>
            <a:ext cx="357190" cy="571504"/>
          </a:xfrm>
          <a:prstGeom prst="triangle">
            <a:avLst/>
          </a:prstGeom>
          <a:solidFill>
            <a:srgbClr val="303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8" name="群組 27"/>
          <p:cNvGrpSpPr/>
          <p:nvPr/>
        </p:nvGrpSpPr>
        <p:grpSpPr>
          <a:xfrm>
            <a:off x="4857752" y="1071552"/>
            <a:ext cx="4643470" cy="642942"/>
            <a:chOff x="4857752" y="1071552"/>
            <a:chExt cx="4643470" cy="642942"/>
          </a:xfrm>
        </p:grpSpPr>
        <p:sp>
          <p:nvSpPr>
            <p:cNvPr id="19" name="平行四邊形 18"/>
            <p:cNvSpPr/>
            <p:nvPr/>
          </p:nvSpPr>
          <p:spPr>
            <a:xfrm>
              <a:off x="4857752" y="1071552"/>
              <a:ext cx="4643470" cy="642942"/>
            </a:xfrm>
            <a:prstGeom prst="parallelogram">
              <a:avLst/>
            </a:prstGeom>
            <a:solidFill>
              <a:srgbClr val="303F97"/>
            </a:solidFill>
            <a:ln>
              <a:solidFill>
                <a:srgbClr val="303F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4932040" y="1131590"/>
              <a:ext cx="421196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ko-KR" altLang="en-US" b="1" dirty="0">
                  <a:solidFill>
                    <a:srgbClr val="FFFF00"/>
                  </a:solidFill>
                  <a:latin typeface="微軟正黑體" pitchFamily="34" charset="-120"/>
                  <a:ea typeface="微軟正黑體" pitchFamily="34" charset="-120"/>
                </a:rPr>
                <a:t>파일 메타데이터에 </a:t>
              </a:r>
              <a:r>
                <a:rPr lang="en-US" altLang="ko-KR" b="1" dirty="0">
                  <a:solidFill>
                    <a:srgbClr val="FFFF00"/>
                  </a:solidFill>
                  <a:latin typeface="微軟正黑體" pitchFamily="34" charset="-120"/>
                  <a:ea typeface="微軟正黑體" pitchFamily="34" charset="-120"/>
                </a:rPr>
                <a:t>360° </a:t>
              </a:r>
              <a:r>
                <a:rPr lang="ko-KR" altLang="en-US" b="1" dirty="0">
                  <a:solidFill>
                    <a:srgbClr val="FFFF00"/>
                  </a:solidFill>
                  <a:latin typeface="微軟正黑體" pitchFamily="34" charset="-120"/>
                  <a:ea typeface="微軟正黑體" pitchFamily="34" charset="-120"/>
                </a:rPr>
                <a:t>태그가 없는 경우 이곳을 클릭해 파노라마 모드를 시작할 수 있습니다</a:t>
              </a:r>
              <a:endParaRPr lang="en" altLang="zh-TW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30" name="群組 29"/>
          <p:cNvGrpSpPr/>
          <p:nvPr/>
        </p:nvGrpSpPr>
        <p:grpSpPr>
          <a:xfrm>
            <a:off x="6715140" y="1643056"/>
            <a:ext cx="1323189" cy="1296000"/>
            <a:chOff x="9678231" y="2918824"/>
            <a:chExt cx="1323189" cy="1296000"/>
          </a:xfrm>
        </p:grpSpPr>
        <p:pic>
          <p:nvPicPr>
            <p:cNvPr id="11266" name="Picture 2" descr="C:\Users\Han Tsai\Desktop\QNAP_直播\Photo Station 5.6 直播\未命名-9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9678231" y="2918824"/>
              <a:ext cx="1323189" cy="1296000"/>
            </a:xfrm>
            <a:prstGeom prst="rect">
              <a:avLst/>
            </a:prstGeom>
            <a:noFill/>
          </p:spPr>
        </p:pic>
        <p:pic>
          <p:nvPicPr>
            <p:cNvPr id="18" name="Picture 3" descr="C:\Users\Han Tsai\Desktop\QNAP_直播\Photo Station 5.6 直播\放大鏡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9688588" y="2918824"/>
              <a:ext cx="1275527" cy="1296000"/>
            </a:xfrm>
            <a:prstGeom prst="rect">
              <a:avLst/>
            </a:prstGeom>
            <a:noFill/>
          </p:spPr>
        </p:pic>
      </p:grpSp>
      <p:sp>
        <p:nvSpPr>
          <p:cNvPr id="22" name="等腰三角形 21"/>
          <p:cNvSpPr/>
          <p:nvPr/>
        </p:nvSpPr>
        <p:spPr>
          <a:xfrm flipV="1">
            <a:off x="6786578" y="1643056"/>
            <a:ext cx="357190" cy="571504"/>
          </a:xfrm>
          <a:prstGeom prst="triangle">
            <a:avLst>
              <a:gd name="adj" fmla="val 100000"/>
            </a:avLst>
          </a:prstGeom>
          <a:solidFill>
            <a:srgbClr val="303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232"/>
          <p:cNvSpPr/>
          <p:nvPr/>
        </p:nvSpPr>
        <p:spPr>
          <a:xfrm>
            <a:off x="4643438" y="1214428"/>
            <a:ext cx="4143404" cy="3500462"/>
          </a:xfrm>
          <a:prstGeom prst="roundRect">
            <a:avLst>
              <a:gd name="adj" fmla="val 4004"/>
            </a:avLst>
          </a:pr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Shape 232"/>
          <p:cNvSpPr/>
          <p:nvPr/>
        </p:nvSpPr>
        <p:spPr>
          <a:xfrm>
            <a:off x="71406" y="1214428"/>
            <a:ext cx="4429156" cy="3500462"/>
          </a:xfrm>
          <a:prstGeom prst="roundRect">
            <a:avLst>
              <a:gd name="adj" fmla="val 4004"/>
            </a:avLst>
          </a:pr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Shape 354"/>
          <p:cNvSpPr txBox="1">
            <a:spLocks noGrp="1"/>
          </p:cNvSpPr>
          <p:nvPr>
            <p:ph type="title"/>
          </p:nvPr>
        </p:nvSpPr>
        <p:spPr>
          <a:xfrm>
            <a:off x="-428660" y="214296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altLang="ko-KR" sz="3200" dirty="0" err="1">
                <a:latin typeface="+mj-lt"/>
              </a:rPr>
              <a:t>Qphoto</a:t>
            </a:r>
            <a:r>
              <a:rPr lang="en-US" altLang="ko-KR" sz="3200" dirty="0">
                <a:latin typeface="+mj-lt"/>
              </a:rPr>
              <a:t> </a:t>
            </a:r>
            <a:r>
              <a:rPr lang="ko-KR" altLang="en-US" sz="3200" dirty="0">
                <a:latin typeface="+mj-lt"/>
              </a:rPr>
              <a:t>파노라마 모드</a:t>
            </a:r>
            <a:endParaRPr lang="en" sz="3200" dirty="0">
              <a:latin typeface="+mj-lt"/>
            </a:endParaRPr>
          </a:p>
        </p:txBody>
      </p:sp>
      <p:pic>
        <p:nvPicPr>
          <p:cNvPr id="355" name="Shape 35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71883" y="1478612"/>
            <a:ext cx="1712490" cy="304594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356" name="Shape 3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73025" y="3011015"/>
            <a:ext cx="2776501" cy="1560999"/>
          </a:xfrm>
          <a:prstGeom prst="rect">
            <a:avLst/>
          </a:prstGeom>
          <a:noFill/>
          <a:ln w="38100" cap="flat" cmpd="sng">
            <a:solidFill>
              <a:srgbClr val="F4CCCC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57" name="Shape 357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6697376" y="1575978"/>
            <a:ext cx="1712397" cy="3045785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358" name="Shape 358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4786076" y="1526215"/>
            <a:ext cx="1712400" cy="3045788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pic>
        <p:nvPicPr>
          <p:cNvPr id="363" name="Shape 363"/>
          <p:cNvPicPr preferRelativeResize="0"/>
          <p:nvPr/>
        </p:nvPicPr>
        <p:blipFill rotWithShape="1">
          <a:blip r:embed="rId7">
            <a:alphaModFix/>
          </a:blip>
          <a:srcRect l="63584" r="13091" b="87794"/>
          <a:stretch/>
        </p:blipFill>
        <p:spPr>
          <a:xfrm>
            <a:off x="5501400" y="1357304"/>
            <a:ext cx="844500" cy="785700"/>
          </a:xfrm>
          <a:prstGeom prst="ellipse">
            <a:avLst/>
          </a:pr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pic>
      <p:grpSp>
        <p:nvGrpSpPr>
          <p:cNvPr id="22" name="群組 21"/>
          <p:cNvGrpSpPr/>
          <p:nvPr/>
        </p:nvGrpSpPr>
        <p:grpSpPr>
          <a:xfrm>
            <a:off x="785786" y="857238"/>
            <a:ext cx="1571636" cy="1596861"/>
            <a:chOff x="-2143172" y="1214428"/>
            <a:chExt cx="1571636" cy="1596861"/>
          </a:xfrm>
        </p:grpSpPr>
        <p:pic>
          <p:nvPicPr>
            <p:cNvPr id="12290" name="Picture 2" descr="C:\Users\Han Tsai\Desktop\QNAP_直播\Photo Station 5.6 直播\未命名-10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-2000296" y="1357304"/>
              <a:ext cx="1285884" cy="1285884"/>
            </a:xfrm>
            <a:prstGeom prst="rect">
              <a:avLst/>
            </a:prstGeom>
            <a:noFill/>
          </p:spPr>
        </p:pic>
        <p:pic>
          <p:nvPicPr>
            <p:cNvPr id="21" name="Picture 3" descr="C:\Users\Han Tsai\Desktop\QNAP_直播\Photo Station 5.6 直播\放大鏡.pn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-2143172" y="1214428"/>
              <a:ext cx="1571636" cy="1596861"/>
            </a:xfrm>
            <a:prstGeom prst="rect">
              <a:avLst/>
            </a:prstGeom>
            <a:noFill/>
          </p:spPr>
        </p:pic>
      </p:grpSp>
      <p:cxnSp>
        <p:nvCxnSpPr>
          <p:cNvPr id="362" name="Shape 362"/>
          <p:cNvCxnSpPr/>
          <p:nvPr/>
        </p:nvCxnSpPr>
        <p:spPr>
          <a:xfrm>
            <a:off x="1534425" y="1780000"/>
            <a:ext cx="257700" cy="1178400"/>
          </a:xfrm>
          <a:prstGeom prst="straightConnector1">
            <a:avLst/>
          </a:prstGeom>
          <a:noFill/>
          <a:ln w="38100" cap="flat" cmpd="sng">
            <a:solidFill>
              <a:srgbClr val="F4CCCC"/>
            </a:solidFill>
            <a:prstDash val="solid"/>
            <a:round/>
            <a:headEnd type="none" w="lg" len="lg"/>
            <a:tailEnd type="triangle" w="lg" len="lg"/>
          </a:ln>
        </p:spPr>
      </p:cxnSp>
      <p:grpSp>
        <p:nvGrpSpPr>
          <p:cNvPr id="23" name="群組 22"/>
          <p:cNvGrpSpPr/>
          <p:nvPr/>
        </p:nvGrpSpPr>
        <p:grpSpPr>
          <a:xfrm>
            <a:off x="2000232" y="1436200"/>
            <a:ext cx="2500330" cy="1349864"/>
            <a:chOff x="2000232" y="1436200"/>
            <a:chExt cx="2500330" cy="1349864"/>
          </a:xfrm>
        </p:grpSpPr>
        <p:pic>
          <p:nvPicPr>
            <p:cNvPr id="14" name="Shape 314" descr="話框.png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000232" y="1436200"/>
              <a:ext cx="2500330" cy="13498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矩形 17"/>
            <p:cNvSpPr/>
            <p:nvPr/>
          </p:nvSpPr>
          <p:spPr>
            <a:xfrm>
              <a:off x="2285984" y="1851670"/>
              <a:ext cx="192882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altLang="ko-KR" b="1" dirty="0">
                  <a:latin typeface="+mj-lt"/>
                  <a:ea typeface="微軟正黑體" pitchFamily="34" charset="-120"/>
                </a:rPr>
                <a:t>360° </a:t>
              </a:r>
              <a:r>
                <a:rPr lang="ko-KR" altLang="en-US" b="1" dirty="0">
                  <a:latin typeface="+mj-lt"/>
                  <a:ea typeface="微軟正黑體" pitchFamily="34" charset="-120"/>
                </a:rPr>
                <a:t>파일을 자동으로 인식해 </a:t>
              </a:r>
              <a:r>
                <a:rPr lang="en-US" altLang="ko-KR" b="1" dirty="0">
                  <a:solidFill>
                    <a:srgbClr val="C00000"/>
                  </a:solidFill>
                  <a:latin typeface="+mj-lt"/>
                  <a:ea typeface="微軟正黑體" pitchFamily="34" charset="-120"/>
                </a:rPr>
                <a:t>VR </a:t>
              </a:r>
              <a:r>
                <a:rPr lang="ko-KR" altLang="en-US" b="1" dirty="0">
                  <a:solidFill>
                    <a:srgbClr val="C00000"/>
                  </a:solidFill>
                  <a:latin typeface="+mj-lt"/>
                  <a:ea typeface="微軟正黑體" pitchFamily="34" charset="-120"/>
                </a:rPr>
                <a:t>모드 </a:t>
              </a:r>
              <a:r>
                <a:rPr lang="ko-KR" altLang="en-US" b="1" dirty="0">
                  <a:latin typeface="+mj-lt"/>
                  <a:ea typeface="微軟正黑體" pitchFamily="34" charset="-120"/>
                </a:rPr>
                <a:t>지원</a:t>
              </a:r>
              <a:endParaRPr lang="en" altLang="zh-TW" b="1" dirty="0">
                <a:solidFill>
                  <a:srgbClr val="FF0000"/>
                </a:solidFill>
                <a:latin typeface="+mj-lt"/>
                <a:ea typeface="微軟正黑體" pitchFamily="34" charset="-120"/>
              </a:endParaRPr>
            </a:p>
          </p:txBody>
        </p:sp>
      </p:grpSp>
      <p:grpSp>
        <p:nvGrpSpPr>
          <p:cNvPr id="25" name="群組 24"/>
          <p:cNvGrpSpPr/>
          <p:nvPr/>
        </p:nvGrpSpPr>
        <p:grpSpPr>
          <a:xfrm>
            <a:off x="6314725" y="1500180"/>
            <a:ext cx="1757737" cy="1785950"/>
            <a:chOff x="10057714" y="2714626"/>
            <a:chExt cx="1757737" cy="1785950"/>
          </a:xfrm>
        </p:grpSpPr>
        <p:pic>
          <p:nvPicPr>
            <p:cNvPr id="12291" name="Picture 3" descr="C:\Users\Han Tsai\Desktop\QNAP_直播\Photo Station 5.6 直播\未命名-11.png"/>
            <p:cNvPicPr>
              <a:picLocks noChangeAspect="1" noChangeArrowheads="1"/>
            </p:cNvPicPr>
            <p:nvPr/>
          </p:nvPicPr>
          <p:blipFill>
            <a:blip r:embed="rId11"/>
            <a:stretch>
              <a:fillRect/>
            </a:stretch>
          </p:blipFill>
          <p:spPr bwMode="auto">
            <a:xfrm>
              <a:off x="10215602" y="2857502"/>
              <a:ext cx="1500198" cy="1500198"/>
            </a:xfrm>
            <a:prstGeom prst="rect">
              <a:avLst/>
            </a:prstGeom>
            <a:noFill/>
          </p:spPr>
        </p:pic>
        <p:pic>
          <p:nvPicPr>
            <p:cNvPr id="20" name="Picture 3" descr="C:\Users\Han Tsai\Desktop\QNAP_直播\Photo Station 5.6 直播\放大鏡.pn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0057714" y="2714626"/>
              <a:ext cx="1757737" cy="1785950"/>
            </a:xfrm>
            <a:prstGeom prst="rect">
              <a:avLst/>
            </a:prstGeom>
            <a:noFill/>
          </p:spPr>
        </p:pic>
      </p:grpSp>
      <p:pic>
        <p:nvPicPr>
          <p:cNvPr id="17" name="Shape 314" descr="話框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10800000" flipH="1">
            <a:off x="6786578" y="2714626"/>
            <a:ext cx="2000264" cy="1357322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矩形 18"/>
          <p:cNvSpPr/>
          <p:nvPr/>
        </p:nvSpPr>
        <p:spPr>
          <a:xfrm>
            <a:off x="7092280" y="3003798"/>
            <a:ext cx="1694562" cy="964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ko-KR" b="1" dirty="0">
                <a:solidFill>
                  <a:srgbClr val="C00000"/>
                </a:solidFill>
                <a:latin typeface="+mj-lt"/>
                <a:ea typeface="微軟正黑體" pitchFamily="34" charset="-120"/>
              </a:rPr>
              <a:t>My Phone</a:t>
            </a:r>
            <a:r>
              <a:rPr lang="ko-KR" altLang="en-US" b="1" dirty="0">
                <a:latin typeface="+mj-lt"/>
                <a:ea typeface="微軟正黑體" pitchFamily="34" charset="-120"/>
              </a:rPr>
              <a:t>에 있는 사진 감상시에도 파노라마 모드 지원</a:t>
            </a:r>
            <a:endParaRPr lang="en" altLang="zh-TW" b="1" dirty="0">
              <a:latin typeface="+mj-lt"/>
              <a:ea typeface="微軟正黑體" pitchFamily="34" charset="-120"/>
            </a:endParaRPr>
          </a:p>
        </p:txBody>
      </p:sp>
      <p:sp>
        <p:nvSpPr>
          <p:cNvPr id="24" name="Shape 414"/>
          <p:cNvSpPr/>
          <p:nvPr/>
        </p:nvSpPr>
        <p:spPr>
          <a:xfrm>
            <a:off x="6643702" y="357172"/>
            <a:ext cx="2143140" cy="642942"/>
          </a:xfrm>
          <a:prstGeom prst="round2DiagRect">
            <a:avLst>
              <a:gd name="adj1" fmla="val 44259"/>
              <a:gd name="adj2" fmla="val 0"/>
            </a:avLst>
          </a:pr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Shape 359"/>
          <p:cNvSpPr txBox="1"/>
          <p:nvPr/>
        </p:nvSpPr>
        <p:spPr>
          <a:xfrm>
            <a:off x="6828256" y="329238"/>
            <a:ext cx="2172900" cy="528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" sz="1600" b="1" dirty="0">
                <a:solidFill>
                  <a:srgbClr val="FFFF00"/>
                </a:solidFill>
                <a:latin typeface="+mj-lt"/>
                <a:ea typeface="微軟正黑體" pitchFamily="34" charset="-120"/>
              </a:rPr>
              <a:t>QTS 4.3.4</a:t>
            </a:r>
          </a:p>
          <a:p>
            <a:pPr lvl="0"/>
            <a:r>
              <a:rPr lang="en" sz="1600" b="1" dirty="0">
                <a:solidFill>
                  <a:srgbClr val="FFFF00"/>
                </a:solidFill>
                <a:latin typeface="+mj-lt"/>
                <a:ea typeface="微軟正黑體" pitchFamily="34" charset="-120"/>
              </a:rPr>
              <a:t>Photo Station 5.6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/>
        </p:nvSpPr>
        <p:spPr>
          <a:xfrm>
            <a:off x="0" y="18"/>
            <a:ext cx="9144000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" name="Shape 271"/>
          <p:cNvSpPr/>
          <p:nvPr/>
        </p:nvSpPr>
        <p:spPr>
          <a:xfrm>
            <a:off x="1357290" y="1062821"/>
            <a:ext cx="937425" cy="937425"/>
          </a:xfrm>
          <a:prstGeom prst="ellipse">
            <a:avLst/>
          </a:prstGeom>
          <a:solidFill>
            <a:schemeClr val="bg1"/>
          </a:solidFill>
          <a:ln w="381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Shape 370"/>
          <p:cNvSpPr txBox="1">
            <a:spLocks noGrp="1"/>
          </p:cNvSpPr>
          <p:nvPr>
            <p:ph type="title"/>
          </p:nvPr>
        </p:nvSpPr>
        <p:spPr>
          <a:xfrm>
            <a:off x="214282" y="214296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SzPct val="27500"/>
            </a:pPr>
            <a:r>
              <a:rPr lang="ko-KR" altLang="en-US" sz="3200" dirty="0">
                <a:latin typeface="+mj-lt"/>
                <a:ea typeface="微軟正黑體" pitchFamily="34" charset="-120"/>
              </a:rPr>
              <a:t>바로 여기에 솔루션이 있습니다</a:t>
            </a:r>
            <a:endParaRPr sz="3200" dirty="0">
              <a:latin typeface="+mj-lt"/>
            </a:endParaRPr>
          </a:p>
        </p:txBody>
      </p:sp>
      <p:pic>
        <p:nvPicPr>
          <p:cNvPr id="13" name="Shape 337" descr="C:\Users\Han Tsai\Desktop\Cinema28直播發表會投影片\ligh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58082" y="-142894"/>
            <a:ext cx="1417687" cy="141768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hape 338"/>
          <p:cNvSpPr/>
          <p:nvPr/>
        </p:nvSpPr>
        <p:spPr>
          <a:xfrm rot="-5400000" flipH="1">
            <a:off x="7782212" y="300867"/>
            <a:ext cx="519697" cy="48943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4609" y="52208"/>
                </a:moveTo>
                <a:lnTo>
                  <a:pt x="114609" y="67089"/>
                </a:lnTo>
                <a:cubicBezTo>
                  <a:pt x="114609" y="68670"/>
                  <a:pt x="115816" y="69951"/>
                  <a:pt x="117304" y="69951"/>
                </a:cubicBezTo>
                <a:lnTo>
                  <a:pt x="117304" y="69951"/>
                </a:lnTo>
                <a:cubicBezTo>
                  <a:pt x="118793" y="69951"/>
                  <a:pt x="120000" y="68670"/>
                  <a:pt x="120000" y="67089"/>
                </a:cubicBezTo>
                <a:lnTo>
                  <a:pt x="119999" y="52208"/>
                </a:lnTo>
                <a:cubicBezTo>
                  <a:pt x="119999" y="50627"/>
                  <a:pt x="118793" y="49346"/>
                  <a:pt x="117304" y="49346"/>
                </a:cubicBezTo>
                <a:cubicBezTo>
                  <a:pt x="115816" y="49346"/>
                  <a:pt x="114609" y="50627"/>
                  <a:pt x="114609" y="52208"/>
                </a:cubicBezTo>
                <a:close/>
                <a:moveTo>
                  <a:pt x="106256" y="49918"/>
                </a:moveTo>
                <a:lnTo>
                  <a:pt x="106256" y="69379"/>
                </a:lnTo>
                <a:cubicBezTo>
                  <a:pt x="106256" y="70960"/>
                  <a:pt x="107463" y="72241"/>
                  <a:pt x="108951" y="72241"/>
                </a:cubicBezTo>
                <a:lnTo>
                  <a:pt x="108951" y="72241"/>
                </a:lnTo>
                <a:cubicBezTo>
                  <a:pt x="110440" y="72241"/>
                  <a:pt x="111646" y="70960"/>
                  <a:pt x="111646" y="69379"/>
                </a:cubicBezTo>
                <a:lnTo>
                  <a:pt x="111646" y="49918"/>
                </a:lnTo>
                <a:cubicBezTo>
                  <a:pt x="111646" y="48337"/>
                  <a:pt x="110440" y="47056"/>
                  <a:pt x="108951" y="47056"/>
                </a:cubicBezTo>
                <a:cubicBezTo>
                  <a:pt x="107463" y="47056"/>
                  <a:pt x="106256" y="48337"/>
                  <a:pt x="106256" y="49918"/>
                </a:cubicBezTo>
                <a:close/>
                <a:moveTo>
                  <a:pt x="97903" y="48773"/>
                </a:moveTo>
                <a:lnTo>
                  <a:pt x="97903" y="70524"/>
                </a:lnTo>
                <a:cubicBezTo>
                  <a:pt x="97903" y="72104"/>
                  <a:pt x="99109" y="73386"/>
                  <a:pt x="100598" y="73386"/>
                </a:cubicBezTo>
                <a:lnTo>
                  <a:pt x="100598" y="73386"/>
                </a:lnTo>
                <a:cubicBezTo>
                  <a:pt x="102086" y="73386"/>
                  <a:pt x="103293" y="72104"/>
                  <a:pt x="103293" y="70524"/>
                </a:cubicBezTo>
                <a:lnTo>
                  <a:pt x="103293" y="48773"/>
                </a:lnTo>
                <a:cubicBezTo>
                  <a:pt x="103293" y="47193"/>
                  <a:pt x="102086" y="45911"/>
                  <a:pt x="100598" y="45911"/>
                </a:cubicBezTo>
                <a:cubicBezTo>
                  <a:pt x="99109" y="45911"/>
                  <a:pt x="97903" y="47193"/>
                  <a:pt x="97903" y="48773"/>
                </a:cubicBezTo>
                <a:close/>
                <a:moveTo>
                  <a:pt x="53856" y="54256"/>
                </a:moveTo>
                <a:cubicBezTo>
                  <a:pt x="53856" y="53338"/>
                  <a:pt x="54558" y="52593"/>
                  <a:pt x="55423" y="52593"/>
                </a:cubicBezTo>
                <a:lnTo>
                  <a:pt x="57787" y="52593"/>
                </a:lnTo>
                <a:lnTo>
                  <a:pt x="57787" y="49895"/>
                </a:lnTo>
                <a:cubicBezTo>
                  <a:pt x="57787" y="49843"/>
                  <a:pt x="57790" y="49793"/>
                  <a:pt x="57844" y="49750"/>
                </a:cubicBezTo>
                <a:lnTo>
                  <a:pt x="57714" y="49315"/>
                </a:lnTo>
                <a:cubicBezTo>
                  <a:pt x="57790" y="48400"/>
                  <a:pt x="58549" y="47723"/>
                  <a:pt x="59411" y="47803"/>
                </a:cubicBezTo>
                <a:lnTo>
                  <a:pt x="91653" y="50798"/>
                </a:lnTo>
                <a:cubicBezTo>
                  <a:pt x="92515" y="50878"/>
                  <a:pt x="93152" y="51685"/>
                  <a:pt x="93077" y="52600"/>
                </a:cubicBezTo>
                <a:cubicBezTo>
                  <a:pt x="93002" y="53515"/>
                  <a:pt x="92242" y="54191"/>
                  <a:pt x="91380" y="54111"/>
                </a:cubicBezTo>
                <a:cubicBezTo>
                  <a:pt x="80879" y="53136"/>
                  <a:pt x="70377" y="52160"/>
                  <a:pt x="59875" y="51185"/>
                </a:cubicBezTo>
                <a:lnTo>
                  <a:pt x="59875" y="52593"/>
                </a:lnTo>
                <a:lnTo>
                  <a:pt x="62240" y="52593"/>
                </a:lnTo>
                <a:cubicBezTo>
                  <a:pt x="63105" y="52593"/>
                  <a:pt x="63806" y="53338"/>
                  <a:pt x="63806" y="54256"/>
                </a:cubicBezTo>
                <a:lnTo>
                  <a:pt x="63806" y="54256"/>
                </a:lnTo>
                <a:cubicBezTo>
                  <a:pt x="63806" y="55175"/>
                  <a:pt x="63105" y="55919"/>
                  <a:pt x="62240" y="55919"/>
                </a:cubicBezTo>
                <a:cubicBezTo>
                  <a:pt x="61452" y="55919"/>
                  <a:pt x="60664" y="55919"/>
                  <a:pt x="59875" y="55919"/>
                </a:cubicBezTo>
                <a:lnTo>
                  <a:pt x="59875" y="58197"/>
                </a:lnTo>
                <a:lnTo>
                  <a:pt x="62240" y="58197"/>
                </a:lnTo>
                <a:cubicBezTo>
                  <a:pt x="63105" y="58197"/>
                  <a:pt x="63806" y="58942"/>
                  <a:pt x="63806" y="59860"/>
                </a:cubicBezTo>
                <a:lnTo>
                  <a:pt x="63806" y="59860"/>
                </a:lnTo>
                <a:cubicBezTo>
                  <a:pt x="63806" y="60778"/>
                  <a:pt x="63105" y="61523"/>
                  <a:pt x="62240" y="61523"/>
                </a:cubicBezTo>
                <a:cubicBezTo>
                  <a:pt x="61452" y="61523"/>
                  <a:pt x="60664" y="61523"/>
                  <a:pt x="59875" y="61523"/>
                </a:cubicBezTo>
                <a:lnTo>
                  <a:pt x="59875" y="63801"/>
                </a:lnTo>
                <a:lnTo>
                  <a:pt x="62240" y="63801"/>
                </a:lnTo>
                <a:cubicBezTo>
                  <a:pt x="63105" y="63801"/>
                  <a:pt x="63806" y="64546"/>
                  <a:pt x="63806" y="65464"/>
                </a:cubicBezTo>
                <a:lnTo>
                  <a:pt x="63806" y="65464"/>
                </a:lnTo>
                <a:cubicBezTo>
                  <a:pt x="63806" y="66382"/>
                  <a:pt x="63105" y="67127"/>
                  <a:pt x="62240" y="67127"/>
                </a:cubicBezTo>
                <a:cubicBezTo>
                  <a:pt x="61452" y="67127"/>
                  <a:pt x="60664" y="67127"/>
                  <a:pt x="59875" y="67127"/>
                </a:cubicBezTo>
                <a:lnTo>
                  <a:pt x="59875" y="68544"/>
                </a:lnTo>
                <a:lnTo>
                  <a:pt x="91233" y="65045"/>
                </a:lnTo>
                <a:cubicBezTo>
                  <a:pt x="92093" y="64949"/>
                  <a:pt x="92863" y="65611"/>
                  <a:pt x="92954" y="66525"/>
                </a:cubicBezTo>
                <a:cubicBezTo>
                  <a:pt x="93044" y="67438"/>
                  <a:pt x="92420" y="68256"/>
                  <a:pt x="91560" y="68352"/>
                </a:cubicBezTo>
                <a:cubicBezTo>
                  <a:pt x="80831" y="69550"/>
                  <a:pt x="70101" y="70747"/>
                  <a:pt x="59372" y="71945"/>
                </a:cubicBezTo>
                <a:cubicBezTo>
                  <a:pt x="58511" y="72041"/>
                  <a:pt x="57741" y="71378"/>
                  <a:pt x="57650" y="70465"/>
                </a:cubicBezTo>
                <a:cubicBezTo>
                  <a:pt x="57630" y="70259"/>
                  <a:pt x="57646" y="70058"/>
                  <a:pt x="57807" y="69902"/>
                </a:cubicBezTo>
                <a:lnTo>
                  <a:pt x="57787" y="69850"/>
                </a:lnTo>
                <a:lnTo>
                  <a:pt x="57787" y="67127"/>
                </a:lnTo>
                <a:lnTo>
                  <a:pt x="55423" y="67127"/>
                </a:lnTo>
                <a:cubicBezTo>
                  <a:pt x="54558" y="67127"/>
                  <a:pt x="53856" y="66382"/>
                  <a:pt x="53856" y="65464"/>
                </a:cubicBezTo>
                <a:cubicBezTo>
                  <a:pt x="53856" y="64546"/>
                  <a:pt x="54558" y="63801"/>
                  <a:pt x="55423" y="63801"/>
                </a:cubicBezTo>
                <a:lnTo>
                  <a:pt x="57787" y="63801"/>
                </a:lnTo>
                <a:lnTo>
                  <a:pt x="57787" y="61523"/>
                </a:lnTo>
                <a:lnTo>
                  <a:pt x="55423" y="61523"/>
                </a:lnTo>
                <a:cubicBezTo>
                  <a:pt x="54558" y="61523"/>
                  <a:pt x="53856" y="60779"/>
                  <a:pt x="53856" y="59860"/>
                </a:cubicBezTo>
                <a:cubicBezTo>
                  <a:pt x="53856" y="58942"/>
                  <a:pt x="54558" y="58197"/>
                  <a:pt x="55423" y="58197"/>
                </a:cubicBezTo>
                <a:lnTo>
                  <a:pt x="57787" y="58197"/>
                </a:lnTo>
                <a:lnTo>
                  <a:pt x="57787" y="55919"/>
                </a:lnTo>
                <a:lnTo>
                  <a:pt x="55423" y="55919"/>
                </a:lnTo>
                <a:cubicBezTo>
                  <a:pt x="54558" y="55919"/>
                  <a:pt x="53856" y="55175"/>
                  <a:pt x="53856" y="54256"/>
                </a:cubicBezTo>
                <a:close/>
                <a:moveTo>
                  <a:pt x="48021" y="3132"/>
                </a:moveTo>
                <a:lnTo>
                  <a:pt x="48021" y="12530"/>
                </a:lnTo>
                <a:cubicBezTo>
                  <a:pt x="48021" y="14260"/>
                  <a:pt x="49342" y="15663"/>
                  <a:pt x="50971" y="15663"/>
                </a:cubicBezTo>
                <a:cubicBezTo>
                  <a:pt x="52601" y="15663"/>
                  <a:pt x="53921" y="14260"/>
                  <a:pt x="53921" y="12530"/>
                </a:cubicBezTo>
                <a:lnTo>
                  <a:pt x="53921" y="3132"/>
                </a:lnTo>
                <a:cubicBezTo>
                  <a:pt x="53921" y="1402"/>
                  <a:pt x="52601" y="0"/>
                  <a:pt x="50971" y="0"/>
                </a:cubicBezTo>
                <a:cubicBezTo>
                  <a:pt x="49342" y="0"/>
                  <a:pt x="48021" y="1402"/>
                  <a:pt x="48021" y="3132"/>
                </a:cubicBezTo>
                <a:close/>
                <a:moveTo>
                  <a:pt x="48021" y="107469"/>
                </a:moveTo>
                <a:lnTo>
                  <a:pt x="48021" y="116867"/>
                </a:lnTo>
                <a:cubicBezTo>
                  <a:pt x="48021" y="118597"/>
                  <a:pt x="49342" y="120000"/>
                  <a:pt x="50971" y="120000"/>
                </a:cubicBezTo>
                <a:cubicBezTo>
                  <a:pt x="52601" y="120000"/>
                  <a:pt x="53921" y="118597"/>
                  <a:pt x="53921" y="116867"/>
                </a:cubicBezTo>
                <a:lnTo>
                  <a:pt x="53921" y="107469"/>
                </a:lnTo>
                <a:cubicBezTo>
                  <a:pt x="53921" y="105739"/>
                  <a:pt x="52601" y="104336"/>
                  <a:pt x="50971" y="104336"/>
                </a:cubicBezTo>
                <a:cubicBezTo>
                  <a:pt x="49342" y="104336"/>
                  <a:pt x="48021" y="105739"/>
                  <a:pt x="48021" y="107469"/>
                </a:cubicBezTo>
                <a:close/>
                <a:moveTo>
                  <a:pt x="21116" y="59649"/>
                </a:moveTo>
                <a:cubicBezTo>
                  <a:pt x="21116" y="67800"/>
                  <a:pt x="24044" y="75951"/>
                  <a:pt x="29901" y="82170"/>
                </a:cubicBezTo>
                <a:cubicBezTo>
                  <a:pt x="41615" y="94608"/>
                  <a:pt x="60607" y="94608"/>
                  <a:pt x="72320" y="82170"/>
                </a:cubicBezTo>
                <a:lnTo>
                  <a:pt x="79515" y="74530"/>
                </a:lnTo>
                <a:lnTo>
                  <a:pt x="87539" y="74531"/>
                </a:lnTo>
                <a:cubicBezTo>
                  <a:pt x="90764" y="74530"/>
                  <a:pt x="93379" y="71754"/>
                  <a:pt x="93379" y="68330"/>
                </a:cubicBezTo>
                <a:lnTo>
                  <a:pt x="93379" y="59809"/>
                </a:lnTo>
                <a:lnTo>
                  <a:pt x="93530" y="59649"/>
                </a:lnTo>
                <a:lnTo>
                  <a:pt x="93379" y="59488"/>
                </a:lnTo>
                <a:lnTo>
                  <a:pt x="93379" y="50967"/>
                </a:lnTo>
                <a:cubicBezTo>
                  <a:pt x="93379" y="47543"/>
                  <a:pt x="90764" y="44767"/>
                  <a:pt x="87539" y="44767"/>
                </a:cubicBezTo>
                <a:lnTo>
                  <a:pt x="79515" y="44767"/>
                </a:lnTo>
                <a:cubicBezTo>
                  <a:pt x="77116" y="42220"/>
                  <a:pt x="74718" y="39674"/>
                  <a:pt x="72320" y="37127"/>
                </a:cubicBezTo>
                <a:cubicBezTo>
                  <a:pt x="60607" y="24689"/>
                  <a:pt x="41615" y="24689"/>
                  <a:pt x="29901" y="37127"/>
                </a:cubicBezTo>
                <a:cubicBezTo>
                  <a:pt x="24044" y="43346"/>
                  <a:pt x="21116" y="51497"/>
                  <a:pt x="21116" y="59649"/>
                </a:cubicBezTo>
                <a:close/>
                <a:moveTo>
                  <a:pt x="15930" y="103846"/>
                </a:moveTo>
                <a:cubicBezTo>
                  <a:pt x="15930" y="104647"/>
                  <a:pt x="16218" y="105449"/>
                  <a:pt x="16794" y="106061"/>
                </a:cubicBezTo>
                <a:cubicBezTo>
                  <a:pt x="17946" y="107284"/>
                  <a:pt x="19814" y="107284"/>
                  <a:pt x="20966" y="106061"/>
                </a:cubicBezTo>
                <a:lnTo>
                  <a:pt x="27224" y="99415"/>
                </a:lnTo>
                <a:cubicBezTo>
                  <a:pt x="28376" y="98192"/>
                  <a:pt x="28376" y="96208"/>
                  <a:pt x="27224" y="94985"/>
                </a:cubicBezTo>
                <a:cubicBezTo>
                  <a:pt x="26072" y="93762"/>
                  <a:pt x="24204" y="93762"/>
                  <a:pt x="23052" y="94985"/>
                </a:cubicBezTo>
                <a:lnTo>
                  <a:pt x="16794" y="101630"/>
                </a:lnTo>
                <a:cubicBezTo>
                  <a:pt x="16218" y="102242"/>
                  <a:pt x="15930" y="103044"/>
                  <a:pt x="15930" y="103846"/>
                </a:cubicBezTo>
                <a:close/>
                <a:moveTo>
                  <a:pt x="15930" y="15910"/>
                </a:moveTo>
                <a:cubicBezTo>
                  <a:pt x="15930" y="16712"/>
                  <a:pt x="16218" y="17514"/>
                  <a:pt x="16794" y="18125"/>
                </a:cubicBezTo>
                <a:lnTo>
                  <a:pt x="23052" y="24771"/>
                </a:lnTo>
                <a:cubicBezTo>
                  <a:pt x="24204" y="25994"/>
                  <a:pt x="26072" y="25994"/>
                  <a:pt x="27224" y="24771"/>
                </a:cubicBezTo>
                <a:cubicBezTo>
                  <a:pt x="28376" y="23547"/>
                  <a:pt x="28376" y="21564"/>
                  <a:pt x="27224" y="20340"/>
                </a:cubicBezTo>
                <a:lnTo>
                  <a:pt x="20966" y="13695"/>
                </a:lnTo>
                <a:cubicBezTo>
                  <a:pt x="19814" y="12472"/>
                  <a:pt x="17946" y="12472"/>
                  <a:pt x="16794" y="13695"/>
                </a:cubicBezTo>
                <a:cubicBezTo>
                  <a:pt x="16218" y="14307"/>
                  <a:pt x="15930" y="15109"/>
                  <a:pt x="15930" y="15910"/>
                </a:cubicBezTo>
                <a:close/>
                <a:moveTo>
                  <a:pt x="0" y="59999"/>
                </a:moveTo>
                <a:cubicBezTo>
                  <a:pt x="0" y="61730"/>
                  <a:pt x="1320" y="63132"/>
                  <a:pt x="2950" y="63132"/>
                </a:cubicBezTo>
                <a:lnTo>
                  <a:pt x="11800" y="63132"/>
                </a:lnTo>
                <a:cubicBezTo>
                  <a:pt x="13430" y="63132"/>
                  <a:pt x="14751" y="61730"/>
                  <a:pt x="14751" y="59999"/>
                </a:cubicBezTo>
                <a:cubicBezTo>
                  <a:pt x="14751" y="58269"/>
                  <a:pt x="13430" y="56867"/>
                  <a:pt x="11800" y="56867"/>
                </a:cubicBezTo>
                <a:lnTo>
                  <a:pt x="2950" y="56867"/>
                </a:lnTo>
                <a:cubicBezTo>
                  <a:pt x="1320" y="56867"/>
                  <a:pt x="0" y="58269"/>
                  <a:pt x="0" y="59999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" name="群組 38"/>
          <p:cNvGrpSpPr/>
          <p:nvPr/>
        </p:nvGrpSpPr>
        <p:grpSpPr>
          <a:xfrm>
            <a:off x="526010" y="1965551"/>
            <a:ext cx="7403576" cy="2963653"/>
            <a:chOff x="571471" y="1954938"/>
            <a:chExt cx="8143933" cy="3260018"/>
          </a:xfrm>
        </p:grpSpPr>
        <p:sp>
          <p:nvSpPr>
            <p:cNvPr id="29" name="圓角矩形 28"/>
            <p:cNvSpPr/>
            <p:nvPr/>
          </p:nvSpPr>
          <p:spPr>
            <a:xfrm>
              <a:off x="1285852" y="2636045"/>
              <a:ext cx="7429552" cy="928694"/>
            </a:xfrm>
            <a:prstGeom prst="roundRect">
              <a:avLst/>
            </a:prstGeom>
            <a:solidFill>
              <a:schemeClr val="bg1"/>
            </a:solidFill>
            <a:ln w="66675" cap="flat" cmpd="sng">
              <a:solidFill>
                <a:srgbClr val="498DC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rtlCol="0" anchor="ctr" anchorCtr="0">
              <a:noAutofit/>
            </a:bodyPr>
            <a:lstStyle/>
            <a:p>
              <a:pPr marL="0" marR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lang="zh-TW" alt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" name="群組 26"/>
            <p:cNvGrpSpPr/>
            <p:nvPr/>
          </p:nvGrpSpPr>
          <p:grpSpPr>
            <a:xfrm>
              <a:off x="571471" y="1954938"/>
              <a:ext cx="6522289" cy="1045440"/>
              <a:chOff x="-2500363" y="2240690"/>
              <a:chExt cx="5788532" cy="1045440"/>
            </a:xfrm>
          </p:grpSpPr>
          <p:grpSp>
            <p:nvGrpSpPr>
              <p:cNvPr id="4" name="Shape 119"/>
              <p:cNvGrpSpPr/>
              <p:nvPr/>
            </p:nvGrpSpPr>
            <p:grpSpPr>
              <a:xfrm>
                <a:off x="-2500363" y="2240690"/>
                <a:ext cx="5788532" cy="1045440"/>
                <a:chOff x="2699220" y="800531"/>
                <a:chExt cx="5788532" cy="1045440"/>
              </a:xfrm>
            </p:grpSpPr>
            <p:sp>
              <p:nvSpPr>
                <p:cNvPr id="23" name="Shape 120"/>
                <p:cNvSpPr/>
                <p:nvPr/>
              </p:nvSpPr>
              <p:spPr>
                <a:xfrm rot="5400000">
                  <a:off x="5465648" y="-1040042"/>
                  <a:ext cx="571506" cy="4914774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002B82"/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" name="Shape 121"/>
                <p:cNvSpPr/>
                <p:nvPr/>
              </p:nvSpPr>
              <p:spPr>
                <a:xfrm rot="16200000" flipH="1">
                  <a:off x="2640847" y="858904"/>
                  <a:ext cx="1045440" cy="928694"/>
                </a:xfrm>
                <a:prstGeom prst="ellipse">
                  <a:avLst/>
                </a:prstGeom>
                <a:solidFill>
                  <a:schemeClr val="lt1"/>
                </a:solidFill>
                <a:ln w="50800" cap="flat" cmpd="sng">
                  <a:solidFill>
                    <a:srgbClr val="303F97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lt1"/>
                    </a:solidFill>
                    <a:latin typeface="Arial Black"/>
                    <a:ea typeface="Arial Black"/>
                    <a:cs typeface="Arial Black"/>
                    <a:sym typeface="Arial Black"/>
                  </a:endParaRPr>
                </a:p>
              </p:txBody>
            </p:sp>
            <p:sp>
              <p:nvSpPr>
                <p:cNvPr id="25" name="Shape 122"/>
                <p:cNvSpPr txBox="1"/>
                <p:nvPr/>
              </p:nvSpPr>
              <p:spPr>
                <a:xfrm>
                  <a:off x="2988072" y="1234925"/>
                  <a:ext cx="797052" cy="51663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91425" tIns="0" rIns="91425" bIns="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SzPct val="25000"/>
                    <a:buNone/>
                  </a:pPr>
                  <a:endParaRPr lang="en-US" sz="2400" b="1" dirty="0">
                    <a:solidFill>
                      <a:srgbClr val="00B0F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Shape 123"/>
                <p:cNvSpPr txBox="1"/>
                <p:nvPr/>
              </p:nvSpPr>
              <p:spPr>
                <a:xfrm>
                  <a:off x="3719979" y="1203028"/>
                  <a:ext cx="4767773" cy="37054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lvl="0">
                    <a:buClr>
                      <a:srgbClr val="000000"/>
                    </a:buClr>
                    <a:buSzPct val="25000"/>
                  </a:pPr>
                  <a:r>
                    <a:rPr lang="en-US" altLang="ko-KR" sz="1500" b="1" dirty="0" err="1">
                      <a:solidFill>
                        <a:schemeClr val="bg1"/>
                      </a:solidFill>
                      <a:latin typeface="+mj-lt"/>
                      <a:ea typeface="微軟正黑體" pitchFamily="34" charset="-120"/>
                    </a:rPr>
                    <a:t>Lightroom</a:t>
                  </a:r>
                  <a:r>
                    <a:rPr lang="ko-KR" altLang="en-US" sz="1500" b="1" dirty="0">
                      <a:solidFill>
                        <a:schemeClr val="bg1"/>
                      </a:solidFill>
                      <a:latin typeface="+mj-lt"/>
                      <a:ea typeface="微軟正黑體" pitchFamily="34" charset="-120"/>
                    </a:rPr>
                    <a:t>으로 사진에 태그를 추가합니다</a:t>
                  </a:r>
                  <a:r>
                    <a:rPr lang="en-US" altLang="ko-KR" sz="1500" b="1" dirty="0">
                      <a:solidFill>
                        <a:schemeClr val="bg1"/>
                      </a:solidFill>
                      <a:latin typeface="+mj-lt"/>
                      <a:ea typeface="微軟正黑體" pitchFamily="34" charset="-120"/>
                    </a:rPr>
                    <a:t>...</a:t>
                  </a:r>
                  <a:endParaRPr lang="zh-TW" altLang="en-US" sz="1500" b="1" dirty="0">
                    <a:solidFill>
                      <a:schemeClr val="bg1"/>
                    </a:solidFill>
                    <a:latin typeface="+mj-lt"/>
                    <a:ea typeface="微軟正黑體" pitchFamily="34" charset="-120"/>
                  </a:endParaRPr>
                </a:p>
              </p:txBody>
            </p:sp>
          </p:grpSp>
          <p:pic>
            <p:nvPicPr>
              <p:cNvPr id="373" name="Shape 373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-2377542" y="2445697"/>
                <a:ext cx="618975" cy="6189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78" name="Shape 378"/>
            <p:cNvSpPr txBox="1"/>
            <p:nvPr/>
          </p:nvSpPr>
          <p:spPr>
            <a:xfrm>
              <a:off x="1500165" y="2778920"/>
              <a:ext cx="7165231" cy="75412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/>
              <a:r>
                <a:rPr lang="en-US" altLang="ko-KR" sz="1500" b="1" dirty="0">
                  <a:solidFill>
                    <a:schemeClr val="dk2"/>
                  </a:solidFill>
                  <a:latin typeface="+mj-lt"/>
                  <a:ea typeface="微軟正黑體" pitchFamily="34" charset="-120"/>
                </a:rPr>
                <a:t>Photo Station</a:t>
              </a:r>
              <a:r>
                <a:rPr lang="ko-KR" altLang="en-US" sz="1500" b="1" dirty="0">
                  <a:solidFill>
                    <a:schemeClr val="dk2"/>
                  </a:solidFill>
                  <a:latin typeface="+mj-lt"/>
                  <a:ea typeface="微軟正黑體" pitchFamily="34" charset="-120"/>
                </a:rPr>
                <a:t>은 </a:t>
              </a:r>
              <a:r>
                <a:rPr lang="en-US" altLang="ko-KR" sz="1500" b="1" dirty="0">
                  <a:solidFill>
                    <a:schemeClr val="dk2"/>
                  </a:solidFill>
                  <a:latin typeface="+mj-lt"/>
                  <a:ea typeface="微軟正黑體" pitchFamily="34" charset="-120"/>
                </a:rPr>
                <a:t>EXIF/IPTC/XMP </a:t>
              </a:r>
              <a:r>
                <a:rPr lang="ko-KR" altLang="en-US" sz="1500" b="1" dirty="0">
                  <a:solidFill>
                    <a:schemeClr val="dk2"/>
                  </a:solidFill>
                  <a:latin typeface="+mj-lt"/>
                  <a:ea typeface="微軟正黑體" pitchFamily="34" charset="-120"/>
                </a:rPr>
                <a:t>메타데이터의 읽기 </a:t>
              </a:r>
              <a:r>
                <a:rPr lang="en-US" altLang="ko-KR" sz="1500" b="1" dirty="0">
                  <a:solidFill>
                    <a:schemeClr val="dk2"/>
                  </a:solidFill>
                  <a:latin typeface="+mj-lt"/>
                  <a:ea typeface="微軟正黑體" pitchFamily="34" charset="-120"/>
                </a:rPr>
                <a:t>&amp; </a:t>
              </a:r>
              <a:r>
                <a:rPr lang="ko-KR" altLang="en-US" sz="1500" b="1" dirty="0">
                  <a:solidFill>
                    <a:schemeClr val="dk2"/>
                  </a:solidFill>
                  <a:latin typeface="+mj-lt"/>
                  <a:ea typeface="微軟正黑體" pitchFamily="34" charset="-120"/>
                </a:rPr>
                <a:t>쓰기를 지원합니다</a:t>
              </a:r>
              <a:r>
                <a:rPr lang="en-US" altLang="ko-KR" sz="1500" b="1" dirty="0">
                  <a:solidFill>
                    <a:schemeClr val="dk2"/>
                  </a:solidFill>
                  <a:latin typeface="+mj-lt"/>
                  <a:ea typeface="微軟正黑體" pitchFamily="34" charset="-120"/>
                </a:rPr>
                <a:t>. </a:t>
              </a:r>
              <a:r>
                <a:rPr lang="ko-KR" altLang="en-US" sz="1500" b="1" dirty="0">
                  <a:solidFill>
                    <a:schemeClr val="dk2"/>
                  </a:solidFill>
                  <a:latin typeface="+mj-lt"/>
                  <a:ea typeface="微軟正黑體" pitchFamily="34" charset="-120"/>
                </a:rPr>
                <a:t>기존의 메타데이터를 확인하거나 편집할 수 있습니다</a:t>
              </a:r>
              <a:r>
                <a:rPr lang="en-US" altLang="ko-KR" sz="1500" b="1" dirty="0">
                  <a:solidFill>
                    <a:schemeClr val="dk2"/>
                  </a:solidFill>
                  <a:latin typeface="+mj-lt"/>
                  <a:ea typeface="微軟正黑體" pitchFamily="34" charset="-120"/>
                </a:rPr>
                <a:t>.</a:t>
              </a:r>
              <a:endParaRPr lang="en" sz="1500" b="1" dirty="0">
                <a:solidFill>
                  <a:schemeClr val="dk2"/>
                </a:solidFill>
                <a:latin typeface="+mj-lt"/>
                <a:ea typeface="微軟正黑體" pitchFamily="34" charset="-120"/>
              </a:endParaRPr>
            </a:p>
          </p:txBody>
        </p:sp>
        <p:sp>
          <p:nvSpPr>
            <p:cNvPr id="30" name="圓角矩形 29"/>
            <p:cNvSpPr/>
            <p:nvPr/>
          </p:nvSpPr>
          <p:spPr>
            <a:xfrm>
              <a:off x="1285852" y="4286262"/>
              <a:ext cx="7429552" cy="928694"/>
            </a:xfrm>
            <a:prstGeom prst="roundRect">
              <a:avLst/>
            </a:prstGeom>
            <a:solidFill>
              <a:schemeClr val="bg1"/>
            </a:solidFill>
            <a:ln w="66675" cap="flat" cmpd="sng">
              <a:solidFill>
                <a:srgbClr val="498DC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rtlCol="0" anchor="ctr" anchorCtr="0">
              <a:noAutofit/>
            </a:bodyPr>
            <a:lstStyle/>
            <a:p>
              <a:pPr marL="0" marR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lang="zh-TW" alt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" name="Shape 119"/>
            <p:cNvGrpSpPr/>
            <p:nvPr/>
          </p:nvGrpSpPr>
          <p:grpSpPr>
            <a:xfrm>
              <a:off x="571471" y="3526574"/>
              <a:ext cx="6207963" cy="1045440"/>
              <a:chOff x="2699220" y="800531"/>
              <a:chExt cx="5509568" cy="1045440"/>
            </a:xfrm>
          </p:grpSpPr>
          <p:sp>
            <p:nvSpPr>
              <p:cNvPr id="34" name="Shape 120"/>
              <p:cNvSpPr/>
              <p:nvPr/>
            </p:nvSpPr>
            <p:spPr>
              <a:xfrm rot="5400000">
                <a:off x="5465650" y="-1040043"/>
                <a:ext cx="571503" cy="4914773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2B82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Shape 121"/>
              <p:cNvSpPr/>
              <p:nvPr/>
            </p:nvSpPr>
            <p:spPr>
              <a:xfrm rot="16200000" flipH="1">
                <a:off x="2640847" y="858904"/>
                <a:ext cx="1045440" cy="928694"/>
              </a:xfrm>
              <a:prstGeom prst="ellipse">
                <a:avLst/>
              </a:prstGeom>
              <a:solidFill>
                <a:schemeClr val="lt1"/>
              </a:solidFill>
              <a:ln w="50800" cap="flat" cmpd="sng">
                <a:solidFill>
                  <a:srgbClr val="303F97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endParaRPr>
              </a:p>
            </p:txBody>
          </p:sp>
          <p:sp>
            <p:nvSpPr>
              <p:cNvPr id="36" name="Shape 122"/>
              <p:cNvSpPr txBox="1"/>
              <p:nvPr/>
            </p:nvSpPr>
            <p:spPr>
              <a:xfrm>
                <a:off x="2988072" y="1234925"/>
                <a:ext cx="797052" cy="5166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0" rIns="91425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SzPct val="25000"/>
                  <a:buNone/>
                </a:pPr>
                <a:endParaRPr lang="en-US" sz="2400" b="1" dirty="0">
                  <a:solidFill>
                    <a:srgbClr val="00B0F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Shape 123"/>
              <p:cNvSpPr txBox="1"/>
              <p:nvPr/>
            </p:nvSpPr>
            <p:spPr>
              <a:xfrm>
                <a:off x="3719981" y="1231604"/>
                <a:ext cx="4488807" cy="3705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lvl="0">
                  <a:buClr>
                    <a:srgbClr val="000000"/>
                  </a:buClr>
                  <a:buSzPct val="25000"/>
                </a:pPr>
                <a:r>
                  <a:rPr lang="ko-KR" altLang="en-US" sz="1500" b="1" dirty="0">
                    <a:solidFill>
                      <a:schemeClr val="bg1"/>
                    </a:solidFill>
                    <a:latin typeface="+mj-lt"/>
                    <a:ea typeface="微軟正黑體" pitchFamily="34" charset="-120"/>
                  </a:rPr>
                  <a:t>저는 사진을 폴더별로 정리하는데요</a:t>
                </a:r>
                <a:r>
                  <a:rPr lang="en-US" altLang="ko-KR" sz="1500" b="1" dirty="0">
                    <a:solidFill>
                      <a:schemeClr val="bg1"/>
                    </a:solidFill>
                    <a:latin typeface="+mj-lt"/>
                    <a:ea typeface="微軟正黑體" pitchFamily="34" charset="-120"/>
                  </a:rPr>
                  <a:t>...</a:t>
                </a:r>
                <a:endParaRPr lang="en-US" altLang="zh-TW" sz="1500" b="1" dirty="0">
                  <a:solidFill>
                    <a:schemeClr val="bg1"/>
                  </a:solidFill>
                  <a:latin typeface="+mj-lt"/>
                  <a:ea typeface="微軟正黑體" pitchFamily="34" charset="-120"/>
                </a:endParaRPr>
              </a:p>
            </p:txBody>
          </p:sp>
        </p:grpSp>
        <p:sp>
          <p:nvSpPr>
            <p:cNvPr id="38" name="Shape 378"/>
            <p:cNvSpPr txBox="1"/>
            <p:nvPr/>
          </p:nvSpPr>
          <p:spPr>
            <a:xfrm>
              <a:off x="1500166" y="4382247"/>
              <a:ext cx="6902700" cy="4398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/>
              <a:r>
                <a:rPr lang="ko-KR" altLang="en-US" sz="1800" b="1" dirty="0">
                  <a:solidFill>
                    <a:schemeClr val="dk2"/>
                  </a:solidFill>
                  <a:latin typeface="+mj-lt"/>
                  <a:ea typeface="微軟正黑體" pitchFamily="34" charset="-120"/>
                </a:rPr>
                <a:t>스마트 앨범을 사용해 보세요</a:t>
              </a:r>
              <a:r>
                <a:rPr lang="en-US" altLang="ko-KR" sz="1800" b="1" dirty="0">
                  <a:solidFill>
                    <a:schemeClr val="dk2"/>
                  </a:solidFill>
                  <a:latin typeface="+mj-lt"/>
                  <a:ea typeface="微軟正黑體" pitchFamily="34" charset="-120"/>
                </a:rPr>
                <a:t>. </a:t>
              </a:r>
              <a:r>
                <a:rPr lang="ko-KR" altLang="en-US" sz="1800" b="1" dirty="0">
                  <a:solidFill>
                    <a:schemeClr val="dk2"/>
                  </a:solidFill>
                  <a:latin typeface="+mj-lt"/>
                  <a:ea typeface="微軟正黑體" pitchFamily="34" charset="-120"/>
                </a:rPr>
                <a:t>한 번의 클릭만으로 폴더 구조를 스마트 앨범으로 바꾸는 방법을 알려드리겠습니다</a:t>
              </a:r>
              <a:r>
                <a:rPr lang="en-US" altLang="ko-KR" sz="1800" b="1" dirty="0">
                  <a:solidFill>
                    <a:schemeClr val="dk2"/>
                  </a:solidFill>
                  <a:latin typeface="+mj-lt"/>
                  <a:ea typeface="微軟正黑體" pitchFamily="34" charset="-120"/>
                </a:rPr>
                <a:t>.</a:t>
              </a:r>
              <a:endParaRPr lang="en" sz="1800" b="1" dirty="0">
                <a:solidFill>
                  <a:schemeClr val="dk2"/>
                </a:solidFill>
                <a:latin typeface="+mj-lt"/>
                <a:ea typeface="微軟正黑體" pitchFamily="34" charset="-120"/>
              </a:endParaRPr>
            </a:p>
          </p:txBody>
        </p:sp>
      </p:grpSp>
      <p:pic>
        <p:nvPicPr>
          <p:cNvPr id="374" name="Shape 3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6877" y="3571882"/>
            <a:ext cx="618975" cy="61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1357291" y="1068482"/>
            <a:ext cx="1071569" cy="1074640"/>
          </a:xfrm>
          <a:prstGeom prst="rect">
            <a:avLst/>
          </a:prstGeom>
          <a:noFill/>
        </p:spPr>
      </p:pic>
      <p:grpSp>
        <p:nvGrpSpPr>
          <p:cNvPr id="6" name="Shape 291"/>
          <p:cNvGrpSpPr/>
          <p:nvPr/>
        </p:nvGrpSpPr>
        <p:grpSpPr>
          <a:xfrm flipH="1">
            <a:off x="2357422" y="1071552"/>
            <a:ext cx="6643732" cy="1066099"/>
            <a:chOff x="-6573063" y="6727746"/>
            <a:chExt cx="5339850" cy="867238"/>
          </a:xfrm>
        </p:grpSpPr>
        <p:sp>
          <p:nvSpPr>
            <p:cNvPr id="16" name="Shape 292"/>
            <p:cNvSpPr/>
            <p:nvPr/>
          </p:nvSpPr>
          <p:spPr>
            <a:xfrm>
              <a:off x="-6573063" y="6727746"/>
              <a:ext cx="5314439" cy="792088"/>
            </a:xfrm>
            <a:prstGeom prst="chevron">
              <a:avLst>
                <a:gd name="adj" fmla="val 33915"/>
              </a:avLst>
            </a:prstGeom>
            <a:solidFill>
              <a:srgbClr val="FF99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Shape 293"/>
            <p:cNvSpPr/>
            <p:nvPr/>
          </p:nvSpPr>
          <p:spPr>
            <a:xfrm>
              <a:off x="-2454851" y="7192647"/>
              <a:ext cx="1221638" cy="40233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92694" y="120000"/>
                  </a:lnTo>
                  <a:lnTo>
                    <a:pt x="0" y="115636"/>
                  </a:lnTo>
                </a:path>
              </a:pathLst>
            </a:custGeom>
            <a:noFill/>
            <a:ln w="25400" cap="flat" cmpd="sng">
              <a:solidFill>
                <a:srgbClr val="5DD5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" name="Shape 137"/>
          <p:cNvSpPr txBox="1">
            <a:spLocks noGrp="1"/>
          </p:cNvSpPr>
          <p:nvPr>
            <p:ph type="body" idx="1"/>
          </p:nvPr>
        </p:nvSpPr>
        <p:spPr>
          <a:xfrm>
            <a:off x="2699222" y="1071552"/>
            <a:ext cx="5944744" cy="857256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n-US" altLang="ko-KR" sz="24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PC</a:t>
            </a:r>
            <a:r>
              <a:rPr lang="ko-KR" altLang="en-US" sz="24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에서 </a:t>
            </a:r>
            <a:r>
              <a:rPr lang="en-US" altLang="ko-KR" sz="24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NAS</a:t>
            </a:r>
            <a:r>
              <a:rPr lang="ko-KR" altLang="en-US" sz="24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로 사진을 가져온 뒤 또 다시 정리해야 하나요</a:t>
            </a:r>
            <a:r>
              <a:rPr lang="en-US" altLang="ko-KR" sz="24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?</a:t>
            </a:r>
            <a:endParaRPr lang="zh-TW" altLang="en-US" sz="24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380" name="Shape 380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4851800" y="2125994"/>
            <a:ext cx="1520400" cy="2629484"/>
          </a:xfrm>
          <a:prstGeom prst="rect">
            <a:avLst/>
          </a:prstGeom>
          <a:noFill/>
          <a:ln w="2857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pic>
      <p:grpSp>
        <p:nvGrpSpPr>
          <p:cNvPr id="7" name="群組 39"/>
          <p:cNvGrpSpPr/>
          <p:nvPr/>
        </p:nvGrpSpPr>
        <p:grpSpPr>
          <a:xfrm>
            <a:off x="3059832" y="1643056"/>
            <a:ext cx="2224838" cy="928694"/>
            <a:chOff x="9501222" y="357172"/>
            <a:chExt cx="2224838" cy="928694"/>
          </a:xfrm>
        </p:grpSpPr>
        <p:sp>
          <p:nvSpPr>
            <p:cNvPr id="33" name="Shape 414"/>
            <p:cNvSpPr/>
            <p:nvPr/>
          </p:nvSpPr>
          <p:spPr>
            <a:xfrm>
              <a:off x="9501222" y="357172"/>
              <a:ext cx="1635094" cy="928694"/>
            </a:xfrm>
            <a:prstGeom prst="round2DiagRect">
              <a:avLst>
                <a:gd name="adj1" fmla="val 38446"/>
                <a:gd name="adj2" fmla="val 0"/>
              </a:avLst>
            </a:prstGeom>
            <a:solidFill>
              <a:schemeClr val="bg1"/>
            </a:solidFill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Shape 377"/>
            <p:cNvSpPr txBox="1"/>
            <p:nvPr/>
          </p:nvSpPr>
          <p:spPr>
            <a:xfrm>
              <a:off x="9502460" y="452082"/>
              <a:ext cx="2223600" cy="618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/>
              <a:r>
                <a:rPr lang="ko-KR" altLang="en-US" sz="4000" b="1" dirty="0">
                  <a:solidFill>
                    <a:srgbClr val="FF0000"/>
                  </a:solidFill>
                  <a:latin typeface="+mj-lt"/>
                  <a:ea typeface="微軟正黑體" pitchFamily="34" charset="-120"/>
                </a:rPr>
                <a:t>아니오</a:t>
              </a:r>
              <a:endParaRPr lang="en" sz="4000" b="1" dirty="0">
                <a:solidFill>
                  <a:srgbClr val="FF0000"/>
                </a:solidFill>
                <a:latin typeface="+mj-lt"/>
                <a:ea typeface="微軟正黑體" pitchFamily="34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" descr="C:\Users\Han Tsai\Desktop\QNAP_直播\Photo Station 5.6 直播\ipa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05933" y="2143122"/>
            <a:ext cx="2009273" cy="2857520"/>
          </a:xfrm>
          <a:prstGeom prst="rect">
            <a:avLst/>
          </a:prstGeom>
          <a:noFill/>
        </p:spPr>
      </p:pic>
      <p:grpSp>
        <p:nvGrpSpPr>
          <p:cNvPr id="31" name="群組 30"/>
          <p:cNvGrpSpPr/>
          <p:nvPr/>
        </p:nvGrpSpPr>
        <p:grpSpPr>
          <a:xfrm>
            <a:off x="5357818" y="2214560"/>
            <a:ext cx="1714512" cy="2500330"/>
            <a:chOff x="4643438" y="2285998"/>
            <a:chExt cx="1643074" cy="2286016"/>
          </a:xfrm>
        </p:grpSpPr>
        <p:sp>
          <p:nvSpPr>
            <p:cNvPr id="27" name="Shape 867"/>
            <p:cNvSpPr/>
            <p:nvPr/>
          </p:nvSpPr>
          <p:spPr>
            <a:xfrm>
              <a:off x="5087593" y="2970087"/>
              <a:ext cx="810894" cy="66415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5439" y="26278"/>
                  </a:moveTo>
                  <a:cubicBezTo>
                    <a:pt x="22639" y="26278"/>
                    <a:pt x="20370" y="28908"/>
                    <a:pt x="20370" y="32152"/>
                  </a:cubicBezTo>
                  <a:cubicBezTo>
                    <a:pt x="20370" y="35396"/>
                    <a:pt x="22639" y="38026"/>
                    <a:pt x="25439" y="38026"/>
                  </a:cubicBezTo>
                  <a:cubicBezTo>
                    <a:pt x="28238" y="38026"/>
                    <a:pt x="30508" y="35396"/>
                    <a:pt x="30508" y="32152"/>
                  </a:cubicBezTo>
                  <a:cubicBezTo>
                    <a:pt x="30508" y="28908"/>
                    <a:pt x="28238" y="26278"/>
                    <a:pt x="25439" y="26278"/>
                  </a:cubicBezTo>
                  <a:close/>
                  <a:moveTo>
                    <a:pt x="58796" y="12078"/>
                  </a:moveTo>
                  <a:cubicBezTo>
                    <a:pt x="53039" y="12078"/>
                    <a:pt x="48372" y="17486"/>
                    <a:pt x="48372" y="24157"/>
                  </a:cubicBezTo>
                  <a:cubicBezTo>
                    <a:pt x="48372" y="30828"/>
                    <a:pt x="53039" y="36236"/>
                    <a:pt x="58796" y="36236"/>
                  </a:cubicBezTo>
                  <a:cubicBezTo>
                    <a:pt x="64553" y="36236"/>
                    <a:pt x="69220" y="30828"/>
                    <a:pt x="69220" y="24157"/>
                  </a:cubicBezTo>
                  <a:cubicBezTo>
                    <a:pt x="69220" y="17486"/>
                    <a:pt x="64553" y="12078"/>
                    <a:pt x="58796" y="12078"/>
                  </a:cubicBezTo>
                  <a:close/>
                  <a:moveTo>
                    <a:pt x="58796" y="0"/>
                  </a:moveTo>
                  <a:cubicBezTo>
                    <a:pt x="70310" y="0"/>
                    <a:pt x="79644" y="10815"/>
                    <a:pt x="79644" y="24157"/>
                  </a:cubicBezTo>
                  <a:cubicBezTo>
                    <a:pt x="79644" y="33739"/>
                    <a:pt x="74829" y="42019"/>
                    <a:pt x="67818" y="45846"/>
                  </a:cubicBezTo>
                  <a:lnTo>
                    <a:pt x="82063" y="45846"/>
                  </a:lnTo>
                  <a:cubicBezTo>
                    <a:pt x="87953" y="45846"/>
                    <a:pt x="92729" y="51379"/>
                    <a:pt x="92729" y="58205"/>
                  </a:cubicBezTo>
                  <a:lnTo>
                    <a:pt x="92729" y="63301"/>
                  </a:lnTo>
                  <a:lnTo>
                    <a:pt x="98373" y="63301"/>
                  </a:lnTo>
                  <a:cubicBezTo>
                    <a:pt x="99719" y="63301"/>
                    <a:pt x="100844" y="64392"/>
                    <a:pt x="101072" y="65867"/>
                  </a:cubicBezTo>
                  <a:lnTo>
                    <a:pt x="120000" y="47629"/>
                  </a:lnTo>
                  <a:lnTo>
                    <a:pt x="120000" y="118217"/>
                  </a:lnTo>
                  <a:lnTo>
                    <a:pt x="101072" y="99978"/>
                  </a:lnTo>
                  <a:cubicBezTo>
                    <a:pt x="100844" y="101453"/>
                    <a:pt x="99719" y="102544"/>
                    <a:pt x="98373" y="102544"/>
                  </a:cubicBezTo>
                  <a:lnTo>
                    <a:pt x="92729" y="102544"/>
                  </a:lnTo>
                  <a:lnTo>
                    <a:pt x="92729" y="107640"/>
                  </a:lnTo>
                  <a:cubicBezTo>
                    <a:pt x="92729" y="114466"/>
                    <a:pt x="87953" y="120000"/>
                    <a:pt x="82063" y="120000"/>
                  </a:cubicBezTo>
                  <a:lnTo>
                    <a:pt x="10665" y="120000"/>
                  </a:lnTo>
                  <a:cubicBezTo>
                    <a:pt x="4775" y="120000"/>
                    <a:pt x="0" y="114466"/>
                    <a:pt x="0" y="107640"/>
                  </a:cubicBezTo>
                  <a:lnTo>
                    <a:pt x="0" y="58205"/>
                  </a:lnTo>
                  <a:cubicBezTo>
                    <a:pt x="0" y="51379"/>
                    <a:pt x="4775" y="45846"/>
                    <a:pt x="10665" y="45846"/>
                  </a:cubicBezTo>
                  <a:lnTo>
                    <a:pt x="20167" y="45846"/>
                  </a:lnTo>
                  <a:cubicBezTo>
                    <a:pt x="15632" y="43527"/>
                    <a:pt x="12479" y="38266"/>
                    <a:pt x="12479" y="32152"/>
                  </a:cubicBezTo>
                  <a:cubicBezTo>
                    <a:pt x="12479" y="23858"/>
                    <a:pt x="18281" y="17135"/>
                    <a:pt x="25439" y="17135"/>
                  </a:cubicBezTo>
                  <a:cubicBezTo>
                    <a:pt x="32597" y="17135"/>
                    <a:pt x="38399" y="23858"/>
                    <a:pt x="38399" y="32152"/>
                  </a:cubicBezTo>
                  <a:cubicBezTo>
                    <a:pt x="38399" y="38266"/>
                    <a:pt x="35246" y="43527"/>
                    <a:pt x="30711" y="45846"/>
                  </a:cubicBezTo>
                  <a:lnTo>
                    <a:pt x="49774" y="45846"/>
                  </a:lnTo>
                  <a:cubicBezTo>
                    <a:pt x="42762" y="42019"/>
                    <a:pt x="37948" y="33739"/>
                    <a:pt x="37948" y="24157"/>
                  </a:cubicBezTo>
                  <a:cubicBezTo>
                    <a:pt x="37948" y="10815"/>
                    <a:pt x="47282" y="0"/>
                    <a:pt x="5879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4643438" y="2285998"/>
              <a:ext cx="1643074" cy="2286016"/>
            </a:xfrm>
            <a:prstGeom prst="rect">
              <a:avLst/>
            </a:prstGeom>
            <a:solidFill>
              <a:srgbClr val="AED1EF"/>
            </a:solidFill>
            <a:ln w="88900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rtlCol="0" anchor="ctr" anchorCtr="0">
              <a:noAutofit/>
            </a:bodyPr>
            <a:lstStyle/>
            <a:p>
              <a:pPr marL="0" marR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lang="zh-TW" alt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" name="圓角矩形 32"/>
          <p:cNvSpPr/>
          <p:nvPr/>
        </p:nvSpPr>
        <p:spPr>
          <a:xfrm>
            <a:off x="5000628" y="2357437"/>
            <a:ext cx="2000264" cy="42862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Shape 136"/>
          <p:cNvSpPr txBox="1">
            <a:spLocks noGrp="1"/>
          </p:cNvSpPr>
          <p:nvPr>
            <p:ph type="title"/>
          </p:nvPr>
        </p:nvSpPr>
        <p:spPr>
          <a:xfrm>
            <a:off x="214282" y="196638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ko-KR" altLang="en-US" sz="3200" dirty="0">
                <a:latin typeface="+mj-lt"/>
                <a:ea typeface="微軟正黑體" pitchFamily="34" charset="-120"/>
              </a:rPr>
              <a:t>이런 것들 때문에 번거로우신가요</a:t>
            </a:r>
            <a:r>
              <a:rPr lang="en-US" altLang="ko-KR" sz="3200" dirty="0">
                <a:latin typeface="+mj-lt"/>
                <a:ea typeface="微軟正黑體" pitchFamily="34" charset="-120"/>
              </a:rPr>
              <a:t>?</a:t>
            </a:r>
            <a:endParaRPr lang="en" sz="3200" dirty="0">
              <a:latin typeface="+mj-lt"/>
              <a:ea typeface="微軟正黑體" pitchFamily="34" charset="-120"/>
            </a:endParaRPr>
          </a:p>
        </p:txBody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5143504" y="2285999"/>
            <a:ext cx="3543900" cy="35719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ko-KR" altLang="en-US" sz="24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집</a:t>
            </a:r>
            <a:r>
              <a:rPr lang="en-US" altLang="ko-KR" sz="24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...</a:t>
            </a:r>
            <a:endParaRPr lang="en" sz="24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3" name="Shape 271"/>
          <p:cNvSpPr/>
          <p:nvPr/>
        </p:nvSpPr>
        <p:spPr>
          <a:xfrm>
            <a:off x="1928794" y="2214560"/>
            <a:ext cx="2786082" cy="2786082"/>
          </a:xfrm>
          <a:prstGeom prst="roundRect">
            <a:avLst>
              <a:gd name="adj" fmla="val 8045"/>
            </a:avLst>
          </a:prstGeom>
          <a:solidFill>
            <a:srgbClr val="AED1EF"/>
          </a:solidFill>
          <a:ln w="5715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5" name="Shape 1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1523" y="2357436"/>
            <a:ext cx="3749039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444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Shape 125"/>
          <p:cNvSpPr/>
          <p:nvPr/>
        </p:nvSpPr>
        <p:spPr>
          <a:xfrm>
            <a:off x="6429388" y="2991302"/>
            <a:ext cx="2071702" cy="580580"/>
          </a:xfrm>
          <a:prstGeom prst="wedgeRoundRectCallout">
            <a:avLst>
              <a:gd name="adj1" fmla="val -67073"/>
              <a:gd name="adj2" fmla="val -617"/>
              <a:gd name="adj3" fmla="val 16667"/>
            </a:avLst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ct val="25000"/>
            </a:pPr>
            <a:r>
              <a:rPr lang="ko-KR" altLang="en-US" sz="1600" b="1" dirty="0">
                <a:solidFill>
                  <a:srgbClr val="0070C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내 사진 좀 보내줘</a:t>
            </a:r>
            <a:r>
              <a:rPr lang="en-US" altLang="ko-KR" sz="1600" b="1" dirty="0">
                <a:solidFill>
                  <a:srgbClr val="0070C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.</a:t>
            </a:r>
            <a:endParaRPr lang="zh-TW" altLang="en-US" sz="1600" b="1" dirty="0">
              <a:solidFill>
                <a:srgbClr val="0070C0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23" name="群組 22"/>
          <p:cNvGrpSpPr/>
          <p:nvPr/>
        </p:nvGrpSpPr>
        <p:grpSpPr>
          <a:xfrm>
            <a:off x="6858016" y="2214560"/>
            <a:ext cx="714380" cy="714381"/>
            <a:chOff x="6357950" y="1857370"/>
            <a:chExt cx="928694" cy="928695"/>
          </a:xfrm>
        </p:grpSpPr>
        <p:sp>
          <p:nvSpPr>
            <p:cNvPr id="21" name="Shape 271"/>
            <p:cNvSpPr/>
            <p:nvPr/>
          </p:nvSpPr>
          <p:spPr>
            <a:xfrm>
              <a:off x="6357950" y="1857371"/>
              <a:ext cx="928694" cy="928694"/>
            </a:xfrm>
            <a:prstGeom prst="ellipse">
              <a:avLst/>
            </a:prstGeom>
            <a:solidFill>
              <a:schemeClr val="bg1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45" name="Shape 14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429388" y="1857370"/>
              <a:ext cx="804027" cy="80402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" name="Shape 125"/>
          <p:cNvSpPr/>
          <p:nvPr/>
        </p:nvSpPr>
        <p:spPr>
          <a:xfrm>
            <a:off x="5072066" y="3929072"/>
            <a:ext cx="2071686" cy="586894"/>
          </a:xfrm>
          <a:prstGeom prst="wedgeRoundRectCallout">
            <a:avLst>
              <a:gd name="adj1" fmla="val 63148"/>
              <a:gd name="adj2" fmla="val -12542"/>
              <a:gd name="adj3" fmla="val 16667"/>
            </a:avLst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ct val="25000"/>
            </a:pPr>
            <a:r>
              <a:rPr lang="ko-KR" altLang="en-US" sz="1600" b="1" dirty="0">
                <a:solidFill>
                  <a:srgbClr val="0070C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정리하는게 보통 일이 아니네</a:t>
            </a:r>
            <a:r>
              <a:rPr lang="en-US" altLang="ko-KR" sz="1600" b="1" dirty="0">
                <a:solidFill>
                  <a:srgbClr val="0070C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...</a:t>
            </a:r>
            <a:endParaRPr lang="en-US" altLang="zh-TW" sz="1600" b="1" dirty="0">
              <a:solidFill>
                <a:srgbClr val="0070C0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25" name="直線接點 24"/>
          <p:cNvCxnSpPr/>
          <p:nvPr/>
        </p:nvCxnSpPr>
        <p:spPr>
          <a:xfrm>
            <a:off x="-142908" y="928676"/>
            <a:ext cx="9358346" cy="1588"/>
          </a:xfrm>
          <a:prstGeom prst="line">
            <a:avLst/>
          </a:prstGeom>
          <a:ln>
            <a:solidFill>
              <a:schemeClr val="bg1">
                <a:alpha val="7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Shape 271"/>
          <p:cNvSpPr/>
          <p:nvPr/>
        </p:nvSpPr>
        <p:spPr>
          <a:xfrm>
            <a:off x="714348" y="1071552"/>
            <a:ext cx="928694" cy="928694"/>
          </a:xfrm>
          <a:prstGeom prst="ellipse">
            <a:avLst/>
          </a:prstGeom>
          <a:solidFill>
            <a:schemeClr val="bg1"/>
          </a:solidFill>
          <a:ln w="381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" name="圖片 29" descr="未命名-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0694" y="2848444"/>
            <a:ext cx="571872" cy="1071552"/>
          </a:xfrm>
          <a:prstGeom prst="rect">
            <a:avLst/>
          </a:prstGeom>
        </p:spPr>
      </p:pic>
      <p:pic>
        <p:nvPicPr>
          <p:cNvPr id="1026" name="Picture 2" descr="C:\Users\Han Tsai\Desktop\Photo Station 5.6 直播\cry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429520" y="3651816"/>
            <a:ext cx="785818" cy="777322"/>
          </a:xfrm>
          <a:prstGeom prst="rect">
            <a:avLst/>
          </a:prstGeom>
          <a:noFill/>
        </p:spPr>
      </p:pic>
      <p:pic>
        <p:nvPicPr>
          <p:cNvPr id="34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4348" y="1071552"/>
            <a:ext cx="1071570" cy="1074640"/>
          </a:xfrm>
          <a:prstGeom prst="rect">
            <a:avLst/>
          </a:prstGeom>
          <a:noFill/>
        </p:spPr>
      </p:pic>
      <p:grpSp>
        <p:nvGrpSpPr>
          <p:cNvPr id="14" name="Shape 291"/>
          <p:cNvGrpSpPr/>
          <p:nvPr/>
        </p:nvGrpSpPr>
        <p:grpSpPr>
          <a:xfrm flipH="1">
            <a:off x="1714482" y="1071552"/>
            <a:ext cx="6643732" cy="1066099"/>
            <a:chOff x="-6573063" y="6727746"/>
            <a:chExt cx="5339850" cy="867238"/>
          </a:xfrm>
        </p:grpSpPr>
        <p:sp>
          <p:nvSpPr>
            <p:cNvPr id="15" name="Shape 292"/>
            <p:cNvSpPr/>
            <p:nvPr/>
          </p:nvSpPr>
          <p:spPr>
            <a:xfrm>
              <a:off x="-6573063" y="6727746"/>
              <a:ext cx="5314438" cy="792088"/>
            </a:xfrm>
            <a:prstGeom prst="chevron">
              <a:avLst>
                <a:gd name="adj" fmla="val 33915"/>
              </a:avLst>
            </a:prstGeom>
            <a:solidFill>
              <a:srgbClr val="0070C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Shape 293"/>
            <p:cNvSpPr/>
            <p:nvPr/>
          </p:nvSpPr>
          <p:spPr>
            <a:xfrm>
              <a:off x="-2454851" y="7192647"/>
              <a:ext cx="1221638" cy="40233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92694" y="120000"/>
                  </a:lnTo>
                  <a:lnTo>
                    <a:pt x="0" y="115636"/>
                  </a:lnTo>
                </a:path>
              </a:pathLst>
            </a:custGeom>
            <a:noFill/>
            <a:ln w="25400" cap="flat" cmpd="sng">
              <a:solidFill>
                <a:srgbClr val="5DD5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2050578" y="1071552"/>
            <a:ext cx="5950446" cy="857256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ko-KR" altLang="en-US" sz="24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여행에서 많은 사진을 찍었습니다</a:t>
            </a:r>
            <a:r>
              <a:rPr lang="en-US" altLang="ko-KR" sz="24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.</a:t>
            </a:r>
            <a:r>
              <a:rPr lang="en" altLang="ko-KR" sz="24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</a:t>
            </a:r>
            <a:r>
              <a:rPr lang="ko-KR" altLang="en-US" sz="2400" b="1" dirty="0">
                <a:solidFill>
                  <a:srgbClr val="FFFF00"/>
                </a:solidFill>
                <a:latin typeface="+mj-lt"/>
                <a:ea typeface="微軟正黑體" pitchFamily="34" charset="-120"/>
              </a:rPr>
              <a:t>어떻게 정리해 친구들에게 공유하면 좋을까요</a:t>
            </a:r>
            <a:r>
              <a:rPr lang="en-US" altLang="ko-KR" sz="2400" b="1" dirty="0">
                <a:solidFill>
                  <a:srgbClr val="FFFF00"/>
                </a:solidFill>
                <a:latin typeface="+mj-lt"/>
                <a:ea typeface="微軟正黑體" pitchFamily="34" charset="-120"/>
              </a:rPr>
              <a:t>?</a:t>
            </a:r>
            <a:endParaRPr lang="en" sz="2400" b="1" dirty="0">
              <a:solidFill>
                <a:srgbClr val="FFFF00"/>
              </a:solidFill>
              <a:latin typeface="+mj-lt"/>
              <a:ea typeface="微軟正黑體" pitchFamily="34" charset="-120"/>
            </a:endParaRPr>
          </a:p>
        </p:txBody>
      </p:sp>
      <p:grpSp>
        <p:nvGrpSpPr>
          <p:cNvPr id="35" name="群組 34"/>
          <p:cNvGrpSpPr/>
          <p:nvPr/>
        </p:nvGrpSpPr>
        <p:grpSpPr>
          <a:xfrm>
            <a:off x="241108" y="2079142"/>
            <a:ext cx="2116314" cy="1135550"/>
            <a:chOff x="241108" y="2079142"/>
            <a:chExt cx="2116314" cy="1135550"/>
          </a:xfrm>
        </p:grpSpPr>
        <p:pic>
          <p:nvPicPr>
            <p:cNvPr id="17" name="Shape 314" descr="話框.png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 flipH="1">
              <a:off x="313865" y="2079142"/>
              <a:ext cx="2043557" cy="11355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Shape 315"/>
            <p:cNvSpPr txBox="1">
              <a:spLocks/>
            </p:cNvSpPr>
            <p:nvPr/>
          </p:nvSpPr>
          <p:spPr>
            <a:xfrm>
              <a:off x="241108" y="2211710"/>
              <a:ext cx="2044876" cy="51856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indent="114300" algn="ctr">
                <a:lnSpc>
                  <a:spcPct val="115000"/>
                </a:lnSpc>
                <a:buClr>
                  <a:schemeClr val="dk2"/>
                </a:buClr>
                <a:buSzPct val="25000"/>
                <a:defRPr/>
              </a:pPr>
              <a:r>
                <a:rPr lang="ko-KR" altLang="en-US" sz="2000" b="1" dirty="0">
                  <a:solidFill>
                    <a:schemeClr val="dk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사진 좀 더 보내줘</a:t>
              </a:r>
              <a:r>
                <a:rPr lang="en-US" altLang="ko-KR" sz="2000" b="1" dirty="0">
                  <a:solidFill>
                    <a:schemeClr val="dk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!</a:t>
              </a:r>
              <a:endParaRPr kumimoji="0" lang="zh-TW" sz="2000" b="1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0" y="18"/>
            <a:ext cx="9144000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9" name="圓角矩形 28"/>
          <p:cNvSpPr/>
          <p:nvPr/>
        </p:nvSpPr>
        <p:spPr>
          <a:xfrm>
            <a:off x="71406" y="2500312"/>
            <a:ext cx="8858312" cy="2500330"/>
          </a:xfrm>
          <a:prstGeom prst="roundRect">
            <a:avLst/>
          </a:prstGeom>
          <a:solidFill>
            <a:srgbClr val="AED1EF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98" name="Picture 2" descr="C:\Users\Han Tsai\Desktop\QNAP_直播\Photo Station 5.6 直播\Q_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74646" y="1214428"/>
            <a:ext cx="2769320" cy="1785950"/>
          </a:xfrm>
          <a:prstGeom prst="rect">
            <a:avLst/>
          </a:prstGeom>
          <a:noFill/>
        </p:spPr>
      </p:pic>
      <p:sp>
        <p:nvSpPr>
          <p:cNvPr id="385" name="Shape 385"/>
          <p:cNvSpPr txBox="1">
            <a:spLocks noGrp="1"/>
          </p:cNvSpPr>
          <p:nvPr>
            <p:ph type="title"/>
          </p:nvPr>
        </p:nvSpPr>
        <p:spPr>
          <a:xfrm>
            <a:off x="-142908" y="214296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ko-KR" altLang="en-US" sz="3200" dirty="0">
                <a:latin typeface="+mj-lt"/>
                <a:ea typeface="微軟正黑體" pitchFamily="34" charset="-120"/>
              </a:rPr>
              <a:t>메타데이터 읽기 </a:t>
            </a:r>
            <a:r>
              <a:rPr lang="en-US" altLang="ko-KR" sz="3200" dirty="0">
                <a:latin typeface="+mj-lt"/>
                <a:ea typeface="微軟正黑體" pitchFamily="34" charset="-120"/>
              </a:rPr>
              <a:t>/ </a:t>
            </a:r>
            <a:r>
              <a:rPr lang="ko-KR" altLang="en-US" sz="3200" dirty="0">
                <a:latin typeface="+mj-lt"/>
                <a:ea typeface="微軟正黑體" pitchFamily="34" charset="-120"/>
              </a:rPr>
              <a:t>쓰기</a:t>
            </a:r>
            <a:endParaRPr lang="en" sz="3200" dirty="0">
              <a:latin typeface="+mj-lt"/>
              <a:ea typeface="微軟正黑體" pitchFamily="34" charset="-120"/>
            </a:endParaRPr>
          </a:p>
        </p:txBody>
      </p:sp>
      <p:sp>
        <p:nvSpPr>
          <p:cNvPr id="21" name="Shape 570"/>
          <p:cNvSpPr/>
          <p:nvPr/>
        </p:nvSpPr>
        <p:spPr>
          <a:xfrm>
            <a:off x="0" y="1142990"/>
            <a:ext cx="6286512" cy="440700"/>
          </a:xfrm>
          <a:custGeom>
            <a:avLst/>
            <a:gdLst>
              <a:gd name="connsiteX0" fmla="*/ 0 w 4932040"/>
              <a:gd name="connsiteY0" fmla="*/ 0 h 432000"/>
              <a:gd name="connsiteX1" fmla="*/ 4932040 w 4932040"/>
              <a:gd name="connsiteY1" fmla="*/ 0 h 432000"/>
              <a:gd name="connsiteX2" fmla="*/ 4932040 w 4932040"/>
              <a:gd name="connsiteY2" fmla="*/ 432000 h 432000"/>
              <a:gd name="connsiteX3" fmla="*/ 0 w 4932040"/>
              <a:gd name="connsiteY3" fmla="*/ 432000 h 432000"/>
              <a:gd name="connsiteX4" fmla="*/ 0 w 4932040"/>
              <a:gd name="connsiteY4" fmla="*/ 0 h 432000"/>
              <a:gd name="connsiteX0" fmla="*/ 0 w 4932040"/>
              <a:gd name="connsiteY0" fmla="*/ 0 h 440700"/>
              <a:gd name="connsiteX1" fmla="*/ 4932040 w 4932040"/>
              <a:gd name="connsiteY1" fmla="*/ 0 h 440700"/>
              <a:gd name="connsiteX2" fmla="*/ 4740679 w 4932040"/>
              <a:gd name="connsiteY2" fmla="*/ 440700 h 440700"/>
              <a:gd name="connsiteX3" fmla="*/ 0 w 4932040"/>
              <a:gd name="connsiteY3" fmla="*/ 432000 h 440700"/>
              <a:gd name="connsiteX4" fmla="*/ 0 w 4932040"/>
              <a:gd name="connsiteY4" fmla="*/ 0 h 44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2040" h="440700">
                <a:moveTo>
                  <a:pt x="0" y="0"/>
                </a:moveTo>
                <a:lnTo>
                  <a:pt x="4932040" y="0"/>
                </a:lnTo>
                <a:lnTo>
                  <a:pt x="4740679" y="440700"/>
                </a:lnTo>
                <a:lnTo>
                  <a:pt x="0" y="432000"/>
                </a:lnTo>
                <a:lnTo>
                  <a:pt x="0" y="0"/>
                </a:lnTo>
                <a:close/>
              </a:path>
            </a:pathLst>
          </a:custGeom>
          <a:solidFill>
            <a:srgbClr val="303F97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Clr>
                <a:srgbClr val="FFFFFF"/>
              </a:buClr>
            </a:pPr>
            <a:r>
              <a:rPr lang="ko-KR" altLang="en-US" sz="2000" b="1" dirty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     사진 속 </a:t>
            </a:r>
            <a:r>
              <a:rPr lang="en-US" altLang="ko-KR" sz="2000" b="1" dirty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EXIF / IPTC / XMP </a:t>
            </a:r>
            <a:r>
              <a:rPr lang="ko-KR" altLang="en-US" sz="2000" b="1" dirty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메타데이터 읽기</a:t>
            </a:r>
            <a:endParaRPr lang="zh-TW" sz="2000" b="1" dirty="0">
              <a:solidFill>
                <a:schemeClr val="lt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23" name="Shape 570"/>
          <p:cNvSpPr/>
          <p:nvPr/>
        </p:nvSpPr>
        <p:spPr>
          <a:xfrm>
            <a:off x="-32" y="1643056"/>
            <a:ext cx="6357982" cy="714380"/>
          </a:xfrm>
          <a:custGeom>
            <a:avLst/>
            <a:gdLst>
              <a:gd name="connsiteX0" fmla="*/ 0 w 4932040"/>
              <a:gd name="connsiteY0" fmla="*/ 0 h 432000"/>
              <a:gd name="connsiteX1" fmla="*/ 4932040 w 4932040"/>
              <a:gd name="connsiteY1" fmla="*/ 0 h 432000"/>
              <a:gd name="connsiteX2" fmla="*/ 4932040 w 4932040"/>
              <a:gd name="connsiteY2" fmla="*/ 432000 h 432000"/>
              <a:gd name="connsiteX3" fmla="*/ 0 w 4932040"/>
              <a:gd name="connsiteY3" fmla="*/ 432000 h 432000"/>
              <a:gd name="connsiteX4" fmla="*/ 0 w 4932040"/>
              <a:gd name="connsiteY4" fmla="*/ 0 h 432000"/>
              <a:gd name="connsiteX0" fmla="*/ 0 w 4932040"/>
              <a:gd name="connsiteY0" fmla="*/ 0 h 440700"/>
              <a:gd name="connsiteX1" fmla="*/ 4932040 w 4932040"/>
              <a:gd name="connsiteY1" fmla="*/ 0 h 440700"/>
              <a:gd name="connsiteX2" fmla="*/ 4740679 w 4932040"/>
              <a:gd name="connsiteY2" fmla="*/ 440700 h 440700"/>
              <a:gd name="connsiteX3" fmla="*/ 0 w 4932040"/>
              <a:gd name="connsiteY3" fmla="*/ 432000 h 440700"/>
              <a:gd name="connsiteX4" fmla="*/ 0 w 4932040"/>
              <a:gd name="connsiteY4" fmla="*/ 0 h 44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2040" h="440700">
                <a:moveTo>
                  <a:pt x="0" y="0"/>
                </a:moveTo>
                <a:lnTo>
                  <a:pt x="4932040" y="0"/>
                </a:lnTo>
                <a:lnTo>
                  <a:pt x="4740679" y="440700"/>
                </a:lnTo>
                <a:lnTo>
                  <a:pt x="0" y="432000"/>
                </a:lnTo>
                <a:lnTo>
                  <a:pt x="0" y="0"/>
                </a:lnTo>
                <a:close/>
              </a:path>
            </a:pathLst>
          </a:custGeom>
          <a:solidFill>
            <a:srgbClr val="303F97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2">
              <a:buClr>
                <a:srgbClr val="FFFFFF"/>
              </a:buClr>
            </a:pPr>
            <a:r>
              <a:rPr lang="zh-TW" altLang="en-US" sz="2000" b="1" dirty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     </a:t>
            </a:r>
            <a:r>
              <a:rPr lang="en-US" altLang="ko-KR" sz="2000" b="1" dirty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Photo Station </a:t>
            </a:r>
            <a:r>
              <a:rPr lang="ko-KR" altLang="en-US" sz="2000" b="1" dirty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속 메타데이터를 편집하고 </a:t>
            </a:r>
            <a:br>
              <a:rPr lang="en-US" altLang="ko-KR" sz="2000" b="1" dirty="0">
                <a:solidFill>
                  <a:schemeClr val="lt1"/>
                </a:solidFill>
                <a:latin typeface="+mj-lt"/>
                <a:ea typeface="微軟正黑體" pitchFamily="34" charset="-120"/>
              </a:rPr>
            </a:br>
            <a:r>
              <a:rPr lang="en-US" altLang="ko-KR" sz="2000" b="1" dirty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     </a:t>
            </a:r>
            <a:r>
              <a:rPr lang="ko-KR" altLang="en-US" sz="2000" b="1" dirty="0">
                <a:solidFill>
                  <a:schemeClr val="lt1"/>
                </a:solidFill>
                <a:latin typeface="+mj-lt"/>
                <a:ea typeface="微軟正黑體" pitchFamily="34" charset="-120"/>
              </a:rPr>
              <a:t>변경 내용을 사진에 저장</a:t>
            </a:r>
            <a:endParaRPr lang="zh-TW" sz="2000" b="1" dirty="0">
              <a:solidFill>
                <a:schemeClr val="lt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33" name="圓角矩形 32"/>
          <p:cNvSpPr/>
          <p:nvPr/>
        </p:nvSpPr>
        <p:spPr>
          <a:xfrm>
            <a:off x="285721" y="2714626"/>
            <a:ext cx="2857519" cy="2071702"/>
          </a:xfrm>
          <a:prstGeom prst="roundRect">
            <a:avLst/>
          </a:prstGeom>
          <a:solidFill>
            <a:schemeClr val="bg1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圓角矩形 33"/>
          <p:cNvSpPr/>
          <p:nvPr/>
        </p:nvSpPr>
        <p:spPr>
          <a:xfrm>
            <a:off x="6000760" y="2714626"/>
            <a:ext cx="2786082" cy="2071702"/>
          </a:xfrm>
          <a:prstGeom prst="roundRect">
            <a:avLst/>
          </a:prstGeom>
          <a:solidFill>
            <a:schemeClr val="bg1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7" name="Shape 387"/>
          <p:cNvGrpSpPr/>
          <p:nvPr/>
        </p:nvGrpSpPr>
        <p:grpSpPr>
          <a:xfrm>
            <a:off x="2998217" y="2892577"/>
            <a:ext cx="5717187" cy="1754930"/>
            <a:chOff x="3152075" y="1272825"/>
            <a:chExt cx="5717187" cy="1754930"/>
          </a:xfrm>
        </p:grpSpPr>
        <p:pic>
          <p:nvPicPr>
            <p:cNvPr id="388" name="Shape 38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085766" y="1309188"/>
              <a:ext cx="857256" cy="8572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9" name="Shape 389"/>
            <p:cNvSpPr txBox="1"/>
            <p:nvPr/>
          </p:nvSpPr>
          <p:spPr>
            <a:xfrm>
              <a:off x="6514262" y="2198586"/>
              <a:ext cx="2355000" cy="6108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rPr lang="en" sz="2400" b="1" dirty="0"/>
                <a:t>Photo Station</a:t>
              </a:r>
            </a:p>
          </p:txBody>
        </p:sp>
        <p:sp>
          <p:nvSpPr>
            <p:cNvPr id="390" name="Shape 390"/>
            <p:cNvSpPr/>
            <p:nvPr/>
          </p:nvSpPr>
          <p:spPr>
            <a:xfrm>
              <a:off x="3439974" y="2416955"/>
              <a:ext cx="2614500" cy="610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ko-KR" altLang="en-US" b="1" dirty="0">
                  <a:latin typeface="微軟正黑體" pitchFamily="34" charset="-120"/>
                  <a:ea typeface="微軟正黑體" pitchFamily="34" charset="-120"/>
                </a:rPr>
                <a:t>촬영 날짜</a:t>
              </a:r>
              <a:r>
                <a:rPr lang="en-US" altLang="ko-KR" b="1" dirty="0">
                  <a:latin typeface="微軟正黑體" pitchFamily="34" charset="-120"/>
                  <a:ea typeface="微軟正黑體" pitchFamily="34" charset="-120"/>
                </a:rPr>
                <a:t>/</a:t>
              </a:r>
              <a:r>
                <a:rPr lang="ko-KR" altLang="en-US" b="1" dirty="0">
                  <a:latin typeface="微軟正黑體" pitchFamily="34" charset="-120"/>
                  <a:ea typeface="微軟正黑體" pitchFamily="34" charset="-120"/>
                </a:rPr>
                <a:t>태그</a:t>
              </a:r>
              <a:r>
                <a:rPr lang="en-US" altLang="ko-KR" b="1" dirty="0">
                  <a:latin typeface="微軟正黑體" pitchFamily="34" charset="-120"/>
                  <a:ea typeface="微軟正黑體" pitchFamily="34" charset="-120"/>
                </a:rPr>
                <a:t>/</a:t>
              </a:r>
              <a:br>
                <a:rPr lang="en-US" altLang="ko-KR" b="1" dirty="0">
                  <a:latin typeface="微軟正黑體" pitchFamily="34" charset="-120"/>
                  <a:ea typeface="微軟正黑體" pitchFamily="34" charset="-120"/>
                </a:rPr>
              </a:br>
              <a:r>
                <a:rPr lang="ko-KR" altLang="en-US" b="1" dirty="0">
                  <a:latin typeface="微軟正黑體" pitchFamily="34" charset="-120"/>
                  <a:ea typeface="微軟正黑體" pitchFamily="34" charset="-120"/>
                </a:rPr>
                <a:t>설명</a:t>
              </a:r>
              <a:r>
                <a:rPr lang="en-US" altLang="ko-KR" b="1" dirty="0">
                  <a:latin typeface="微軟正黑體" pitchFamily="34" charset="-120"/>
                  <a:ea typeface="微軟正黑體" pitchFamily="34" charset="-120"/>
                </a:rPr>
                <a:t>/</a:t>
              </a:r>
              <a:r>
                <a:rPr lang="ko-KR" altLang="en-US" b="1" dirty="0">
                  <a:latin typeface="微軟正黑體" pitchFamily="34" charset="-120"/>
                  <a:ea typeface="微軟正黑體" pitchFamily="34" charset="-120"/>
                </a:rPr>
                <a:t>타이틀</a:t>
              </a:r>
              <a:r>
                <a:rPr lang="en-US" altLang="ko-KR" b="1" dirty="0">
                  <a:latin typeface="微軟正黑體" pitchFamily="34" charset="-120"/>
                  <a:ea typeface="微軟正黑體" pitchFamily="34" charset="-120"/>
                </a:rPr>
                <a:t>/GPS</a:t>
              </a:r>
              <a:endParaRPr lang="en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398" name="Shape 398"/>
            <p:cNvSpPr/>
            <p:nvPr/>
          </p:nvSpPr>
          <p:spPr>
            <a:xfrm>
              <a:off x="3397242" y="1272825"/>
              <a:ext cx="2614500" cy="4275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es-ES" b="1" dirty="0">
                  <a:latin typeface="+mj-lt"/>
                  <a:ea typeface="微軟正黑體" pitchFamily="34" charset="-120"/>
                </a:rPr>
                <a:t>EXIF / IPTC / XMP </a:t>
              </a:r>
              <a:r>
                <a:rPr lang="ko-KR" altLang="en-US" b="1" dirty="0">
                  <a:latin typeface="+mj-lt"/>
                  <a:ea typeface="微軟正黑體" pitchFamily="34" charset="-120"/>
                </a:rPr>
                <a:t>메타데이터</a:t>
              </a:r>
              <a:endParaRPr lang="en" b="1" dirty="0">
                <a:latin typeface="+mj-lt"/>
                <a:ea typeface="微軟正黑體" pitchFamily="34" charset="-120"/>
              </a:endParaRPr>
            </a:p>
          </p:txBody>
        </p:sp>
        <p:sp>
          <p:nvSpPr>
            <p:cNvPr id="399" name="Shape 399"/>
            <p:cNvSpPr/>
            <p:nvPr/>
          </p:nvSpPr>
          <p:spPr>
            <a:xfrm>
              <a:off x="3164300" y="1811050"/>
              <a:ext cx="3283200" cy="227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0" name="Shape 400"/>
            <p:cNvSpPr/>
            <p:nvPr/>
          </p:nvSpPr>
          <p:spPr>
            <a:xfrm>
              <a:off x="3152075" y="2061825"/>
              <a:ext cx="3295500" cy="207600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pic>
        <p:nvPicPr>
          <p:cNvPr id="30" name="Shape 314" descr="話框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86644" y="857238"/>
            <a:ext cx="1357322" cy="785817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矩形 30"/>
          <p:cNvSpPr/>
          <p:nvPr/>
        </p:nvSpPr>
        <p:spPr>
          <a:xfrm>
            <a:off x="7374477" y="1050957"/>
            <a:ext cx="12552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ko-KR" altLang="en-US" sz="1000" b="1" dirty="0">
                <a:latin typeface="微軟正黑體" pitchFamily="34" charset="-120"/>
                <a:ea typeface="微軟正黑體" pitchFamily="34" charset="-120"/>
              </a:rPr>
              <a:t>메타데이터는 그대로 유지됩니다</a:t>
            </a:r>
            <a:endParaRPr lang="en" altLang="zh-TW" sz="1000" b="1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37" name="群組 36"/>
          <p:cNvGrpSpPr/>
          <p:nvPr/>
        </p:nvGrpSpPr>
        <p:grpSpPr>
          <a:xfrm>
            <a:off x="8001024" y="71420"/>
            <a:ext cx="1071570" cy="1071570"/>
            <a:chOff x="8001024" y="71420"/>
            <a:chExt cx="1143008" cy="1143008"/>
          </a:xfrm>
        </p:grpSpPr>
        <p:pic>
          <p:nvPicPr>
            <p:cNvPr id="32" name="Picture 2" descr="C:\Users\Han Tsai\Desktop\QNAP_直播\Photo Station 5.6 直播\new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8001024" y="71420"/>
              <a:ext cx="1143008" cy="1143008"/>
            </a:xfrm>
            <a:prstGeom prst="rect">
              <a:avLst/>
            </a:prstGeom>
            <a:noFill/>
          </p:spPr>
        </p:pic>
        <p:sp>
          <p:nvSpPr>
            <p:cNvPr id="36" name="Shape 417"/>
            <p:cNvSpPr/>
            <p:nvPr/>
          </p:nvSpPr>
          <p:spPr>
            <a:xfrm>
              <a:off x="8072462" y="428610"/>
              <a:ext cx="1000132" cy="42862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 indent="114300">
                <a:lnSpc>
                  <a:spcPct val="115000"/>
                </a:lnSpc>
                <a:buClr>
                  <a:schemeClr val="dk2"/>
                </a:buClr>
                <a:buSzPct val="25000"/>
              </a:pPr>
              <a:r>
                <a:rPr lang="en-US" altLang="zh-TW" sz="2000" b="1" dirty="0">
                  <a:solidFill>
                    <a:srgbClr val="FF0000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NEW</a:t>
              </a:r>
              <a:endParaRPr lang="zh-TW" altLang="en-US" sz="2000" b="1" dirty="0">
                <a:solidFill>
                  <a:srgbClr val="FF0000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pic>
        <p:nvPicPr>
          <p:cNvPr id="35" name="Picture 2" descr="C:\Users\Han Tsai\Desktop\QNAP_直播\Photo Station 5.6 直播\11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5584" y="2857502"/>
            <a:ext cx="2513342" cy="18573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147"/>
          <p:cNvSpPr/>
          <p:nvPr/>
        </p:nvSpPr>
        <p:spPr>
          <a:xfrm>
            <a:off x="214282" y="3000378"/>
            <a:ext cx="5429256" cy="2071702"/>
          </a:xfrm>
          <a:prstGeom prst="rect">
            <a:avLst/>
          </a:prstGeom>
          <a:solidFill>
            <a:srgbClr val="00518E">
              <a:alpha val="5800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五邊形 15"/>
          <p:cNvSpPr/>
          <p:nvPr/>
        </p:nvSpPr>
        <p:spPr>
          <a:xfrm flipH="1">
            <a:off x="3428992" y="2714626"/>
            <a:ext cx="5214974" cy="2428874"/>
          </a:xfrm>
          <a:prstGeom prst="homePlate">
            <a:avLst/>
          </a:prstGeom>
          <a:solidFill>
            <a:srgbClr val="00518E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Shape 147"/>
          <p:cNvSpPr/>
          <p:nvPr/>
        </p:nvSpPr>
        <p:spPr>
          <a:xfrm>
            <a:off x="152400" y="2928940"/>
            <a:ext cx="5429256" cy="2071702"/>
          </a:xfrm>
          <a:prstGeom prst="rect">
            <a:avLst/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Shape 408"/>
          <p:cNvSpPr txBox="1">
            <a:spLocks noGrp="1"/>
          </p:cNvSpPr>
          <p:nvPr>
            <p:ph type="title"/>
          </p:nvPr>
        </p:nvSpPr>
        <p:spPr>
          <a:xfrm>
            <a:off x="214282" y="214296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ko-KR" altLang="en-US" sz="3200" dirty="0">
                <a:latin typeface="+mj-lt"/>
                <a:ea typeface="微軟正黑體" pitchFamily="34" charset="-120"/>
              </a:rPr>
              <a:t>폴더를 앨범으로 변환</a:t>
            </a:r>
            <a:endParaRPr lang="en" sz="3200" dirty="0">
              <a:latin typeface="+mj-lt"/>
              <a:ea typeface="微軟正黑體" pitchFamily="34" charset="-120"/>
            </a:endParaRPr>
          </a:p>
        </p:txBody>
      </p:sp>
      <p:pic>
        <p:nvPicPr>
          <p:cNvPr id="410" name="Shape 410" descr="螢幕快照 2017-10-31 下午7.01.05.png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33494" y="3071816"/>
            <a:ext cx="3936866" cy="185183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411" name="Shape 411" descr="螢幕快照 2017-10-31 下午7.02.36.png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4760490" y="2857502"/>
            <a:ext cx="3739575" cy="2180451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412" name="Shape 412"/>
          <p:cNvSpPr/>
          <p:nvPr/>
        </p:nvSpPr>
        <p:spPr>
          <a:xfrm>
            <a:off x="4214810" y="3643320"/>
            <a:ext cx="500066" cy="456600"/>
          </a:xfrm>
          <a:prstGeom prst="rightArrow">
            <a:avLst>
              <a:gd name="adj1" fmla="val 50000"/>
              <a:gd name="adj2" fmla="val 59196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" name="Shape 414"/>
          <p:cNvSpPr/>
          <p:nvPr/>
        </p:nvSpPr>
        <p:spPr>
          <a:xfrm>
            <a:off x="1115616" y="1643056"/>
            <a:ext cx="2670566" cy="428628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Shape 417"/>
          <p:cNvSpPr/>
          <p:nvPr/>
        </p:nvSpPr>
        <p:spPr>
          <a:xfrm>
            <a:off x="1403648" y="1635646"/>
            <a:ext cx="2712364" cy="33109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indent="114300">
              <a:lnSpc>
                <a:spcPct val="115000"/>
              </a:lnSpc>
              <a:buClr>
                <a:schemeClr val="dk2"/>
              </a:buClr>
              <a:buSzPct val="25000"/>
            </a:pPr>
            <a:r>
              <a:rPr lang="ko-KR" altLang="en-US" sz="20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새 앨범 만들기</a:t>
            </a:r>
            <a:endParaRPr lang="zh-TW" altLang="en-US" sz="2000" b="1" dirty="0">
              <a:solidFill>
                <a:srgbClr val="FFFF00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" name="Shape 414"/>
          <p:cNvSpPr/>
          <p:nvPr/>
        </p:nvSpPr>
        <p:spPr>
          <a:xfrm>
            <a:off x="755576" y="2214560"/>
            <a:ext cx="3030606" cy="428628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Shape 417"/>
          <p:cNvSpPr/>
          <p:nvPr/>
        </p:nvSpPr>
        <p:spPr>
          <a:xfrm>
            <a:off x="971600" y="2211710"/>
            <a:ext cx="2784372" cy="33109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indent="114300">
              <a:lnSpc>
                <a:spcPct val="115000"/>
              </a:lnSpc>
              <a:buClr>
                <a:schemeClr val="dk2"/>
              </a:buClr>
              <a:buSzPct val="25000"/>
            </a:pPr>
            <a:r>
              <a:rPr lang="ko-KR" altLang="en-US" sz="20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스마트 앨범 만들기</a:t>
            </a:r>
            <a:endParaRPr lang="zh-TW" altLang="en-US" sz="2000" b="1" dirty="0">
              <a:solidFill>
                <a:srgbClr val="FFFF00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" name="Shape 414"/>
          <p:cNvSpPr/>
          <p:nvPr/>
        </p:nvSpPr>
        <p:spPr>
          <a:xfrm>
            <a:off x="4143372" y="1643056"/>
            <a:ext cx="3106116" cy="857256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Shape 417"/>
          <p:cNvSpPr/>
          <p:nvPr/>
        </p:nvSpPr>
        <p:spPr>
          <a:xfrm>
            <a:off x="4284000" y="1692000"/>
            <a:ext cx="2664264" cy="8083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indent="114300">
              <a:lnSpc>
                <a:spcPct val="115000"/>
              </a:lnSpc>
              <a:buClr>
                <a:schemeClr val="dk2"/>
              </a:buClr>
              <a:buSzPct val="25000"/>
            </a:pPr>
            <a:r>
              <a:rPr lang="ko-KR" altLang="en-US" sz="20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하위 폴더를 스마트 </a:t>
            </a:r>
            <a:br>
              <a:rPr lang="en-US" altLang="ko-KR" sz="20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</a:br>
            <a:r>
              <a:rPr lang="zh-TW" altLang="en-US" sz="20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 </a:t>
            </a:r>
            <a:r>
              <a:rPr lang="ko-KR" altLang="en-US" sz="20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앨범으로 변환</a:t>
            </a:r>
            <a:endParaRPr lang="zh-TW" altLang="en-US" sz="2000" b="1" dirty="0">
              <a:solidFill>
                <a:srgbClr val="FFFF00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7" name="平行四邊形 16"/>
          <p:cNvSpPr/>
          <p:nvPr/>
        </p:nvSpPr>
        <p:spPr>
          <a:xfrm>
            <a:off x="1285884" y="950560"/>
            <a:ext cx="6715140" cy="500066"/>
          </a:xfrm>
          <a:prstGeom prst="parallelogram">
            <a:avLst>
              <a:gd name="adj" fmla="val 60777"/>
            </a:avLst>
          </a:prstGeom>
          <a:solidFill>
            <a:srgbClr val="303F9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8" name="群組 17"/>
          <p:cNvGrpSpPr/>
          <p:nvPr/>
        </p:nvGrpSpPr>
        <p:grpSpPr>
          <a:xfrm>
            <a:off x="1214446" y="1012474"/>
            <a:ext cx="6572263" cy="438151"/>
            <a:chOff x="4857752" y="1357305"/>
            <a:chExt cx="2329260" cy="492023"/>
          </a:xfrm>
        </p:grpSpPr>
        <p:sp>
          <p:nvSpPr>
            <p:cNvPr id="19" name="平行四邊形 18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303F97"/>
            </a:solidFill>
            <a:ln>
              <a:solidFill>
                <a:srgbClr val="303F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5333130" y="1367998"/>
              <a:ext cx="1777928" cy="4493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ko-KR" altLang="en-US" sz="2000" b="1" dirty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폴더 페이지를 열어 폴더 우클릭</a:t>
              </a:r>
              <a:r>
                <a:rPr lang="en-US" altLang="ko-KR" sz="2000" b="1" dirty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:</a:t>
              </a:r>
              <a:endParaRPr lang="zh-TW" altLang="en-US" sz="2000" b="1" dirty="0">
                <a:solidFill>
                  <a:schemeClr val="bg1"/>
                </a:solidFill>
                <a:latin typeface="+mj-lt"/>
                <a:ea typeface="微軟正黑體" pitchFamily="34" charset="-120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hape 417"/>
          <p:cNvSpPr txBox="1">
            <a:spLocks noGrp="1"/>
          </p:cNvSpPr>
          <p:nvPr>
            <p:ph type="title"/>
          </p:nvPr>
        </p:nvSpPr>
        <p:spPr>
          <a:xfrm>
            <a:off x="-214472" y="411510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ko-KR" altLang="en-US" sz="3200" dirty="0">
                <a:latin typeface="+mj-lt"/>
                <a:ea typeface="微軟正黑體" pitchFamily="34" charset="-120"/>
              </a:rPr>
              <a:t>스마트 앨범의 장점</a:t>
            </a:r>
            <a:endParaRPr lang="en" sz="3200" dirty="0">
              <a:latin typeface="+mj-lt"/>
              <a:ea typeface="微軟正黑體" pitchFamily="34" charset="-120"/>
            </a:endParaRPr>
          </a:p>
        </p:txBody>
      </p:sp>
      <p:sp>
        <p:nvSpPr>
          <p:cNvPr id="419" name="Shape 419"/>
          <p:cNvSpPr txBox="1"/>
          <p:nvPr/>
        </p:nvSpPr>
        <p:spPr>
          <a:xfrm>
            <a:off x="404938" y="1428742"/>
            <a:ext cx="3223618" cy="144034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Shape 422"/>
          <p:cNvSpPr txBox="1"/>
          <p:nvPr/>
        </p:nvSpPr>
        <p:spPr>
          <a:xfrm>
            <a:off x="3629167" y="1428742"/>
            <a:ext cx="3086443" cy="14403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Shape 425"/>
          <p:cNvSpPr txBox="1"/>
          <p:nvPr/>
        </p:nvSpPr>
        <p:spPr>
          <a:xfrm>
            <a:off x="404938" y="2867152"/>
            <a:ext cx="3223618" cy="1440890"/>
          </a:xfrm>
          <a:prstGeom prst="rect">
            <a:avLst/>
          </a:prstGeom>
          <a:solidFill>
            <a:srgbClr val="FF996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Shape 428"/>
          <p:cNvSpPr txBox="1"/>
          <p:nvPr/>
        </p:nvSpPr>
        <p:spPr>
          <a:xfrm>
            <a:off x="3629167" y="2866005"/>
            <a:ext cx="3086443" cy="1440340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Shape 433"/>
          <p:cNvSpPr/>
          <p:nvPr/>
        </p:nvSpPr>
        <p:spPr>
          <a:xfrm>
            <a:off x="1790800" y="3307620"/>
            <a:ext cx="537300" cy="335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A86E8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434" name="Shape 4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3627" y="3092771"/>
            <a:ext cx="693425" cy="693425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Shape 437"/>
          <p:cNvSpPr/>
          <p:nvPr/>
        </p:nvSpPr>
        <p:spPr>
          <a:xfrm>
            <a:off x="6215074" y="-1214464"/>
            <a:ext cx="1828200" cy="8025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dirty="0">
                <a:latin typeface="微軟正黑體" pitchFamily="34" charset="-120"/>
                <a:ea typeface="微軟正黑體" pitchFamily="34" charset="-120"/>
              </a:rPr>
              <a:t>資料夾轉成智慧相簿後更好用了！</a:t>
            </a:r>
          </a:p>
        </p:txBody>
      </p:sp>
      <p:grpSp>
        <p:nvGrpSpPr>
          <p:cNvPr id="25" name="群組 24"/>
          <p:cNvGrpSpPr/>
          <p:nvPr/>
        </p:nvGrpSpPr>
        <p:grpSpPr>
          <a:xfrm>
            <a:off x="7215203" y="428610"/>
            <a:ext cx="1857388" cy="1023686"/>
            <a:chOff x="7500958" y="1071551"/>
            <a:chExt cx="1625215" cy="785817"/>
          </a:xfrm>
        </p:grpSpPr>
        <p:pic>
          <p:nvPicPr>
            <p:cNvPr id="26" name="Shape 314" descr="話框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500958" y="1071551"/>
              <a:ext cx="1625215" cy="7858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矩形 26"/>
            <p:cNvSpPr/>
            <p:nvPr/>
          </p:nvSpPr>
          <p:spPr>
            <a:xfrm>
              <a:off x="7786300" y="1255293"/>
              <a:ext cx="1339462" cy="4016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ko-KR" altLang="en-US" b="1" dirty="0">
                  <a:latin typeface="+mj-lt"/>
                  <a:ea typeface="微軟正黑體" pitchFamily="34" charset="-120"/>
                </a:rPr>
                <a:t>스마트 앨범</a:t>
              </a:r>
              <a:r>
                <a:rPr lang="en-US" altLang="ko-KR" b="1" dirty="0">
                  <a:latin typeface="+mj-lt"/>
                  <a:ea typeface="微軟正黑體" pitchFamily="34" charset="-120"/>
                </a:rPr>
                <a:t>, </a:t>
              </a:r>
              <a:r>
                <a:rPr lang="ko-KR" altLang="en-US" b="1" dirty="0">
                  <a:latin typeface="+mj-lt"/>
                  <a:ea typeface="微軟正黑體" pitchFamily="34" charset="-120"/>
                </a:rPr>
                <a:t>정말 좋아요</a:t>
              </a:r>
              <a:r>
                <a:rPr lang="en-US" altLang="ko-KR" b="1" dirty="0">
                  <a:latin typeface="+mj-lt"/>
                  <a:ea typeface="微軟正黑體" pitchFamily="34" charset="-120"/>
                </a:rPr>
                <a:t>!</a:t>
              </a:r>
              <a:endParaRPr lang="zh-TW" altLang="en-US" b="1" dirty="0">
                <a:latin typeface="+mj-lt"/>
                <a:ea typeface="微軟正黑體" pitchFamily="34" charset="-120"/>
              </a:endParaRPr>
            </a:p>
          </p:txBody>
        </p:sp>
      </p:grpSp>
      <p:sp>
        <p:nvSpPr>
          <p:cNvPr id="28" name="平行四邊形 27"/>
          <p:cNvSpPr/>
          <p:nvPr/>
        </p:nvSpPr>
        <p:spPr>
          <a:xfrm>
            <a:off x="611560" y="2428874"/>
            <a:ext cx="2808312" cy="429963"/>
          </a:xfrm>
          <a:prstGeom prst="parallelogram">
            <a:avLst>
              <a:gd name="adj" fmla="val 32951"/>
            </a:avLst>
          </a:prstGeom>
          <a:solidFill>
            <a:srgbClr val="303F9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9" name="群組 28"/>
          <p:cNvGrpSpPr/>
          <p:nvPr/>
        </p:nvGrpSpPr>
        <p:grpSpPr>
          <a:xfrm>
            <a:off x="544159" y="2490788"/>
            <a:ext cx="3384897" cy="438152"/>
            <a:chOff x="4850334" y="1357304"/>
            <a:chExt cx="3262991" cy="572245"/>
          </a:xfrm>
        </p:grpSpPr>
        <p:sp>
          <p:nvSpPr>
            <p:cNvPr id="30" name="平行四邊形 29"/>
            <p:cNvSpPr/>
            <p:nvPr/>
          </p:nvSpPr>
          <p:spPr>
            <a:xfrm>
              <a:off x="4850334" y="1357304"/>
              <a:ext cx="2643206" cy="572245"/>
            </a:xfrm>
            <a:prstGeom prst="parallelogram">
              <a:avLst>
                <a:gd name="adj" fmla="val 28421"/>
              </a:avLst>
            </a:prstGeom>
            <a:solidFill>
              <a:srgbClr val="303F97"/>
            </a:solidFill>
            <a:ln>
              <a:solidFill>
                <a:srgbClr val="303F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1" name="矩形 30"/>
            <p:cNvSpPr/>
            <p:nvPr/>
          </p:nvSpPr>
          <p:spPr>
            <a:xfrm>
              <a:off x="5289853" y="1394082"/>
              <a:ext cx="2823472" cy="4421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ko-KR" altLang="en-US" sz="1600" b="1" dirty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권한 사용자 지정</a:t>
              </a:r>
              <a:endParaRPr lang="zh-TW" altLang="en-US" sz="1600" b="1" dirty="0">
                <a:solidFill>
                  <a:schemeClr val="bg1"/>
                </a:solidFill>
                <a:latin typeface="+mj-lt"/>
                <a:ea typeface="微軟正黑體" pitchFamily="34" charset="-120"/>
              </a:endParaRPr>
            </a:p>
          </p:txBody>
        </p:sp>
      </p:grpSp>
      <p:sp>
        <p:nvSpPr>
          <p:cNvPr id="32" name="平行四邊形 31"/>
          <p:cNvSpPr/>
          <p:nvPr/>
        </p:nvSpPr>
        <p:spPr>
          <a:xfrm>
            <a:off x="615404" y="3929072"/>
            <a:ext cx="2917216" cy="429963"/>
          </a:xfrm>
          <a:prstGeom prst="parallelogram">
            <a:avLst>
              <a:gd name="adj" fmla="val 32951"/>
            </a:avLst>
          </a:prstGeom>
          <a:solidFill>
            <a:srgbClr val="303F9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3" name="群組 32"/>
          <p:cNvGrpSpPr/>
          <p:nvPr/>
        </p:nvGrpSpPr>
        <p:grpSpPr>
          <a:xfrm>
            <a:off x="525623" y="3990986"/>
            <a:ext cx="3260559" cy="438152"/>
            <a:chOff x="4857752" y="1357304"/>
            <a:chExt cx="3056171" cy="572245"/>
          </a:xfrm>
        </p:grpSpPr>
        <p:sp>
          <p:nvSpPr>
            <p:cNvPr id="34" name="平行四邊形 33"/>
            <p:cNvSpPr/>
            <p:nvPr/>
          </p:nvSpPr>
          <p:spPr>
            <a:xfrm>
              <a:off x="4857752" y="1357304"/>
              <a:ext cx="2643206" cy="572245"/>
            </a:xfrm>
            <a:prstGeom prst="parallelogram">
              <a:avLst>
                <a:gd name="adj" fmla="val 28421"/>
              </a:avLst>
            </a:prstGeom>
            <a:solidFill>
              <a:srgbClr val="303F97"/>
            </a:solidFill>
            <a:ln>
              <a:solidFill>
                <a:srgbClr val="303F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5" name="矩形 34"/>
            <p:cNvSpPr/>
            <p:nvPr/>
          </p:nvSpPr>
          <p:spPr>
            <a:xfrm>
              <a:off x="5302485" y="1434586"/>
              <a:ext cx="2611438" cy="4421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ko-KR" altLang="en-US" sz="1600" b="1" dirty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검색 </a:t>
              </a:r>
              <a:r>
                <a:rPr lang="en-US" altLang="ko-KR" sz="1600" b="1" dirty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-&gt; </a:t>
              </a:r>
              <a:r>
                <a:rPr lang="ko-KR" altLang="en-US" sz="1600" b="1" dirty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스마트 앨범</a:t>
              </a:r>
              <a:endParaRPr lang="zh-TW" altLang="en-US" sz="1600" b="1" dirty="0">
                <a:solidFill>
                  <a:schemeClr val="bg1"/>
                </a:solidFill>
                <a:latin typeface="+mj-lt"/>
                <a:ea typeface="微軟正黑體" pitchFamily="34" charset="-120"/>
              </a:endParaRPr>
            </a:p>
          </p:txBody>
        </p:sp>
      </p:grpSp>
      <p:sp>
        <p:nvSpPr>
          <p:cNvPr id="36" name="平行四邊形 35"/>
          <p:cNvSpPr/>
          <p:nvPr/>
        </p:nvSpPr>
        <p:spPr>
          <a:xfrm>
            <a:off x="4214810" y="3929072"/>
            <a:ext cx="2143140" cy="429963"/>
          </a:xfrm>
          <a:prstGeom prst="parallelogram">
            <a:avLst>
              <a:gd name="adj" fmla="val 32951"/>
            </a:avLst>
          </a:prstGeom>
          <a:solidFill>
            <a:srgbClr val="303F9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7" name="群組 36"/>
          <p:cNvGrpSpPr/>
          <p:nvPr/>
        </p:nvGrpSpPr>
        <p:grpSpPr>
          <a:xfrm>
            <a:off x="4143372" y="3990986"/>
            <a:ext cx="2071702" cy="438152"/>
            <a:chOff x="4857752" y="1357304"/>
            <a:chExt cx="2643206" cy="572245"/>
          </a:xfrm>
        </p:grpSpPr>
        <p:sp>
          <p:nvSpPr>
            <p:cNvPr id="38" name="平行四邊形 37"/>
            <p:cNvSpPr/>
            <p:nvPr/>
          </p:nvSpPr>
          <p:spPr>
            <a:xfrm>
              <a:off x="4857752" y="1357304"/>
              <a:ext cx="2643206" cy="572245"/>
            </a:xfrm>
            <a:prstGeom prst="parallelogram">
              <a:avLst>
                <a:gd name="adj" fmla="val 28421"/>
              </a:avLst>
            </a:prstGeom>
            <a:solidFill>
              <a:srgbClr val="303F97"/>
            </a:solidFill>
            <a:ln>
              <a:solidFill>
                <a:srgbClr val="303F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9" name="矩形 38"/>
            <p:cNvSpPr/>
            <p:nvPr/>
          </p:nvSpPr>
          <p:spPr>
            <a:xfrm>
              <a:off x="4961214" y="1434586"/>
              <a:ext cx="2357454" cy="4421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ko-KR" altLang="en-US" sz="1600" b="1" dirty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지도 보기</a:t>
              </a:r>
              <a:endParaRPr lang="zh-TW" altLang="en-US" sz="1600" b="1" dirty="0">
                <a:solidFill>
                  <a:schemeClr val="bg1"/>
                </a:solidFill>
                <a:latin typeface="+mj-lt"/>
                <a:ea typeface="微軟正黑體" pitchFamily="34" charset="-120"/>
              </a:endParaRPr>
            </a:p>
          </p:txBody>
        </p:sp>
      </p:grpSp>
      <p:sp>
        <p:nvSpPr>
          <p:cNvPr id="40" name="平行四邊形 39"/>
          <p:cNvSpPr/>
          <p:nvPr/>
        </p:nvSpPr>
        <p:spPr>
          <a:xfrm>
            <a:off x="3779912" y="2357436"/>
            <a:ext cx="3168352" cy="429963"/>
          </a:xfrm>
          <a:prstGeom prst="parallelogram">
            <a:avLst>
              <a:gd name="adj" fmla="val 32951"/>
            </a:avLst>
          </a:prstGeom>
          <a:solidFill>
            <a:srgbClr val="303F9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1" name="群組 40"/>
          <p:cNvGrpSpPr/>
          <p:nvPr/>
        </p:nvGrpSpPr>
        <p:grpSpPr>
          <a:xfrm>
            <a:off x="3707904" y="2419350"/>
            <a:ext cx="3317497" cy="438152"/>
            <a:chOff x="4211011" y="1357304"/>
            <a:chExt cx="4232669" cy="572245"/>
          </a:xfrm>
        </p:grpSpPr>
        <p:sp>
          <p:nvSpPr>
            <p:cNvPr id="42" name="平行四邊形 41"/>
            <p:cNvSpPr/>
            <p:nvPr/>
          </p:nvSpPr>
          <p:spPr>
            <a:xfrm>
              <a:off x="4211011" y="1357304"/>
              <a:ext cx="3950507" cy="572245"/>
            </a:xfrm>
            <a:prstGeom prst="parallelogram">
              <a:avLst>
                <a:gd name="adj" fmla="val 28421"/>
              </a:avLst>
            </a:prstGeom>
            <a:solidFill>
              <a:srgbClr val="303F97"/>
            </a:solidFill>
            <a:ln>
              <a:solidFill>
                <a:srgbClr val="303F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3" name="矩形 42"/>
            <p:cNvSpPr/>
            <p:nvPr/>
          </p:nvSpPr>
          <p:spPr>
            <a:xfrm>
              <a:off x="5063894" y="1369743"/>
              <a:ext cx="3379786" cy="4823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ko-KR" altLang="en-US" sz="1800" b="1" dirty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다양한 검색 조건</a:t>
              </a:r>
              <a:endParaRPr lang="zh-TW" altLang="en-US" sz="1800" b="1" dirty="0">
                <a:solidFill>
                  <a:schemeClr val="bg1"/>
                </a:solidFill>
                <a:latin typeface="+mj-lt"/>
                <a:ea typeface="微軟正黑體" pitchFamily="34" charset="-120"/>
              </a:endParaRPr>
            </a:p>
          </p:txBody>
        </p:sp>
      </p:grpSp>
      <p:pic>
        <p:nvPicPr>
          <p:cNvPr id="16386" name="Picture 2" descr="C:\Users\Han Tsai\Desktop\QNAP_直播\Photo Station 5.6 直播\未命名-16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00100" y="3143254"/>
            <a:ext cx="714380" cy="714380"/>
          </a:xfrm>
          <a:prstGeom prst="rect">
            <a:avLst/>
          </a:prstGeom>
          <a:noFill/>
        </p:spPr>
      </p:pic>
      <p:pic>
        <p:nvPicPr>
          <p:cNvPr id="16388" name="Picture 4" descr="C:\Users\Han Tsai\Desktop\QNAP_直播\Photo Station 5.6 直播\未命名-17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71604" y="1500180"/>
            <a:ext cx="928694" cy="928694"/>
          </a:xfrm>
          <a:prstGeom prst="rect">
            <a:avLst/>
          </a:prstGeom>
          <a:noFill/>
        </p:spPr>
      </p:pic>
      <p:pic>
        <p:nvPicPr>
          <p:cNvPr id="16389" name="Picture 5" descr="C:\Users\Han Tsai\Desktop\QNAP_直播\Photo Station 5.6 直播\未命名-18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86314" y="3000378"/>
            <a:ext cx="857256" cy="857256"/>
          </a:xfrm>
          <a:prstGeom prst="rect">
            <a:avLst/>
          </a:prstGeom>
          <a:noFill/>
        </p:spPr>
      </p:pic>
      <p:pic>
        <p:nvPicPr>
          <p:cNvPr id="16390" name="Picture 6" descr="C:\Users\Han Tsai\Desktop\QNAP_直播\Photo Station 5.6 直播\未命名-19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857752" y="1500181"/>
            <a:ext cx="867059" cy="785818"/>
          </a:xfrm>
          <a:prstGeom prst="rect">
            <a:avLst/>
          </a:prstGeom>
          <a:noFill/>
        </p:spPr>
      </p:pic>
      <p:pic>
        <p:nvPicPr>
          <p:cNvPr id="5122" name="Picture 2" descr="C:\Users\Han Tsai\Desktop\QNAP_直播\Photo Station 5.6 直播\Q_5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172136" y="1071552"/>
            <a:ext cx="2000264" cy="40398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147"/>
          <p:cNvSpPr/>
          <p:nvPr/>
        </p:nvSpPr>
        <p:spPr>
          <a:xfrm>
            <a:off x="0" y="1785932"/>
            <a:ext cx="2214546" cy="3214710"/>
          </a:xfrm>
          <a:prstGeom prst="rect">
            <a:avLst/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Shape 147"/>
          <p:cNvSpPr/>
          <p:nvPr/>
        </p:nvSpPr>
        <p:spPr>
          <a:xfrm>
            <a:off x="2000232" y="1142990"/>
            <a:ext cx="6643734" cy="3714776"/>
          </a:xfrm>
          <a:prstGeom prst="rect">
            <a:avLst/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Shape 442"/>
          <p:cNvSpPr txBox="1">
            <a:spLocks noGrp="1"/>
          </p:cNvSpPr>
          <p:nvPr>
            <p:ph type="title"/>
          </p:nvPr>
        </p:nvSpPr>
        <p:spPr>
          <a:xfrm>
            <a:off x="214282" y="285734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SzPct val="27500"/>
            </a:pPr>
            <a:r>
              <a:rPr lang="ko-KR" altLang="en-US" sz="3200" dirty="0">
                <a:latin typeface="+mj-lt"/>
                <a:ea typeface="微軟正黑體" pitchFamily="34" charset="-120"/>
              </a:rPr>
              <a:t>스마트 앨범의 장점</a:t>
            </a:r>
            <a:endParaRPr lang="en" sz="3200" dirty="0">
              <a:latin typeface="+mj-lt"/>
              <a:ea typeface="微軟正黑體" pitchFamily="34" charset="-120"/>
            </a:endParaRPr>
          </a:p>
        </p:txBody>
      </p:sp>
      <p:pic>
        <p:nvPicPr>
          <p:cNvPr id="443" name="Shape 443" descr="螢幕快照 2017-10-31 下午7.03.14.png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128350" y="1252090"/>
            <a:ext cx="6409776" cy="347077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4" name="Shape 147"/>
          <p:cNvSpPr/>
          <p:nvPr/>
        </p:nvSpPr>
        <p:spPr>
          <a:xfrm>
            <a:off x="142844" y="1928808"/>
            <a:ext cx="1928826" cy="292895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等腰三角形 15"/>
          <p:cNvSpPr/>
          <p:nvPr/>
        </p:nvSpPr>
        <p:spPr>
          <a:xfrm rot="17225778" flipV="1">
            <a:off x="2041686" y="3280304"/>
            <a:ext cx="357190" cy="500066"/>
          </a:xfrm>
          <a:prstGeom prst="triangle">
            <a:avLst>
              <a:gd name="adj" fmla="val 0"/>
            </a:avLst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等腰三角形 19"/>
          <p:cNvSpPr/>
          <p:nvPr/>
        </p:nvSpPr>
        <p:spPr>
          <a:xfrm rot="715606" flipV="1">
            <a:off x="3000364" y="3571882"/>
            <a:ext cx="357190" cy="500066"/>
          </a:xfrm>
          <a:prstGeom prst="triangle">
            <a:avLst>
              <a:gd name="adj" fmla="val 0"/>
            </a:avLst>
          </a:prstGeom>
          <a:solidFill>
            <a:srgbClr val="303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平行四邊形 20"/>
          <p:cNvSpPr/>
          <p:nvPr/>
        </p:nvSpPr>
        <p:spPr>
          <a:xfrm>
            <a:off x="2928926" y="3071816"/>
            <a:ext cx="3587290" cy="500066"/>
          </a:xfrm>
          <a:prstGeom prst="parallelogram">
            <a:avLst>
              <a:gd name="adj" fmla="val 34938"/>
            </a:avLst>
          </a:prstGeom>
          <a:solidFill>
            <a:srgbClr val="303F9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7" name="群組 16"/>
          <p:cNvGrpSpPr/>
          <p:nvPr/>
        </p:nvGrpSpPr>
        <p:grpSpPr>
          <a:xfrm>
            <a:off x="2857488" y="3143254"/>
            <a:ext cx="3467714" cy="509590"/>
            <a:chOff x="4857752" y="1357304"/>
            <a:chExt cx="2643206" cy="572245"/>
          </a:xfrm>
        </p:grpSpPr>
        <p:sp>
          <p:nvSpPr>
            <p:cNvPr id="18" name="平行四邊形 17"/>
            <p:cNvSpPr/>
            <p:nvPr/>
          </p:nvSpPr>
          <p:spPr>
            <a:xfrm>
              <a:off x="4857752" y="1357304"/>
              <a:ext cx="2643206" cy="572245"/>
            </a:xfrm>
            <a:prstGeom prst="parallelogram">
              <a:avLst>
                <a:gd name="adj" fmla="val 28421"/>
              </a:avLst>
            </a:prstGeom>
            <a:solidFill>
              <a:srgbClr val="303F97"/>
            </a:solidFill>
            <a:ln>
              <a:solidFill>
                <a:srgbClr val="303F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5040042" y="1434586"/>
              <a:ext cx="2357454" cy="4147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ko-KR" altLang="en-US" sz="1800" b="1" dirty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다양한 검색 조건</a:t>
              </a:r>
              <a:endParaRPr lang="zh-TW" altLang="en-US" sz="1800" b="1" dirty="0">
                <a:solidFill>
                  <a:schemeClr val="bg1"/>
                </a:solidFill>
                <a:latin typeface="+mj-lt"/>
                <a:ea typeface="微軟正黑體" pitchFamily="34" charset="-120"/>
              </a:endParaRPr>
            </a:p>
          </p:txBody>
        </p:sp>
      </p:grpSp>
      <p:grpSp>
        <p:nvGrpSpPr>
          <p:cNvPr id="26" name="群組 25"/>
          <p:cNvGrpSpPr/>
          <p:nvPr/>
        </p:nvGrpSpPr>
        <p:grpSpPr>
          <a:xfrm>
            <a:off x="2643174" y="962275"/>
            <a:ext cx="2143140" cy="2177539"/>
            <a:chOff x="9858409" y="71420"/>
            <a:chExt cx="2357453" cy="2395293"/>
          </a:xfrm>
        </p:grpSpPr>
        <p:pic>
          <p:nvPicPr>
            <p:cNvPr id="13314" name="Picture 2" descr="C:\Users\Han Tsai\Desktop\QNAP_直播\Photo Station 5.6 直播\未命名-12.png"/>
            <p:cNvPicPr>
              <a:picLocks noChangeAspect="1" noChangeArrowheads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10072728" y="285734"/>
              <a:ext cx="1928826" cy="1928826"/>
            </a:xfrm>
            <a:prstGeom prst="rect">
              <a:avLst/>
            </a:prstGeom>
            <a:noFill/>
          </p:spPr>
        </p:pic>
        <p:pic>
          <p:nvPicPr>
            <p:cNvPr id="25" name="Picture 3" descr="C:\Users\Han Tsai\Desktop\QNAP_直播\Photo Station 5.6 直播\放大鏡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9858409" y="71420"/>
              <a:ext cx="2357453" cy="2395293"/>
            </a:xfrm>
            <a:prstGeom prst="rect">
              <a:avLst/>
            </a:prstGeom>
            <a:noFill/>
          </p:spPr>
        </p:pic>
      </p:grpSp>
      <p:grpSp>
        <p:nvGrpSpPr>
          <p:cNvPr id="27" name="群組 26"/>
          <p:cNvGrpSpPr/>
          <p:nvPr/>
        </p:nvGrpSpPr>
        <p:grpSpPr>
          <a:xfrm>
            <a:off x="4286248" y="1357304"/>
            <a:ext cx="2974230" cy="968620"/>
            <a:chOff x="4857752" y="1357304"/>
            <a:chExt cx="2974230" cy="968620"/>
          </a:xfrm>
        </p:grpSpPr>
        <p:sp>
          <p:nvSpPr>
            <p:cNvPr id="13" name="等腰三角形 12"/>
            <p:cNvSpPr/>
            <p:nvPr/>
          </p:nvSpPr>
          <p:spPr>
            <a:xfrm rot="715606" flipV="1">
              <a:off x="5000628" y="1825858"/>
              <a:ext cx="357190" cy="500066"/>
            </a:xfrm>
            <a:prstGeom prst="triangle">
              <a:avLst>
                <a:gd name="adj" fmla="val 0"/>
              </a:avLst>
            </a:prstGeom>
            <a:solidFill>
              <a:srgbClr val="303F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平行四邊形 21"/>
            <p:cNvSpPr/>
            <p:nvPr/>
          </p:nvSpPr>
          <p:spPr>
            <a:xfrm>
              <a:off x="4929190" y="1357304"/>
              <a:ext cx="2902792" cy="500066"/>
            </a:xfrm>
            <a:prstGeom prst="parallelogram">
              <a:avLst>
                <a:gd name="adj" fmla="val 32951"/>
              </a:avLst>
            </a:prstGeom>
            <a:solidFill>
              <a:srgbClr val="303F97">
                <a:alpha val="5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0" name="群組 9"/>
            <p:cNvGrpSpPr/>
            <p:nvPr/>
          </p:nvGrpSpPr>
          <p:grpSpPr>
            <a:xfrm>
              <a:off x="4857752" y="1419219"/>
              <a:ext cx="2806032" cy="509590"/>
              <a:chOff x="4857752" y="1357303"/>
              <a:chExt cx="3580110" cy="572244"/>
            </a:xfrm>
          </p:grpSpPr>
          <p:sp>
            <p:nvSpPr>
              <p:cNvPr id="11" name="平行四邊形 10"/>
              <p:cNvSpPr/>
              <p:nvPr/>
            </p:nvSpPr>
            <p:spPr>
              <a:xfrm>
                <a:off x="4857752" y="1357303"/>
                <a:ext cx="3580110" cy="572244"/>
              </a:xfrm>
              <a:prstGeom prst="parallelogram">
                <a:avLst>
                  <a:gd name="adj" fmla="val 28421"/>
                </a:avLst>
              </a:prstGeom>
              <a:solidFill>
                <a:srgbClr val="303F97"/>
              </a:solidFill>
              <a:ln>
                <a:solidFill>
                  <a:srgbClr val="303F9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5072066" y="1434586"/>
                <a:ext cx="3182051" cy="3801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ko-KR" altLang="en-US" sz="1600" b="1" dirty="0">
                    <a:solidFill>
                      <a:schemeClr val="bg1"/>
                    </a:solidFill>
                    <a:latin typeface="+mj-lt"/>
                    <a:ea typeface="微軟正黑體" pitchFamily="34" charset="-120"/>
                  </a:rPr>
                  <a:t>권한 사용자 지정</a:t>
                </a:r>
                <a:endParaRPr lang="zh-TW" altLang="en-US" sz="1600" b="1" dirty="0">
                  <a:solidFill>
                    <a:schemeClr val="bg1"/>
                  </a:solidFill>
                  <a:latin typeface="+mj-lt"/>
                  <a:ea typeface="微軟正黑體" pitchFamily="34" charset="-120"/>
                </a:endParaRPr>
              </a:p>
            </p:txBody>
          </p:sp>
        </p:grpSp>
      </p:grpSp>
      <p:pic>
        <p:nvPicPr>
          <p:cNvPr id="446" name="Shape 446" descr="螢幕快照 2017-03-17 上午11.15.26.png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237515" y="2071684"/>
            <a:ext cx="1762717" cy="2697600"/>
          </a:xfrm>
          <a:prstGeom prst="wedgeRectCallout">
            <a:avLst>
              <a:gd name="adj1" fmla="val 50430"/>
              <a:gd name="adj2" fmla="val 18629"/>
            </a:avLst>
          </a:prstGeom>
          <a:noFill/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147"/>
          <p:cNvSpPr/>
          <p:nvPr/>
        </p:nvSpPr>
        <p:spPr>
          <a:xfrm>
            <a:off x="-32" y="1357304"/>
            <a:ext cx="5429256" cy="3286148"/>
          </a:xfrm>
          <a:prstGeom prst="rect">
            <a:avLst/>
          </a:prstGeom>
          <a:solidFill>
            <a:srgbClr val="00518E">
              <a:alpha val="5800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五邊形 19"/>
          <p:cNvSpPr/>
          <p:nvPr/>
        </p:nvSpPr>
        <p:spPr>
          <a:xfrm flipH="1">
            <a:off x="4572000" y="1500180"/>
            <a:ext cx="4714908" cy="2357454"/>
          </a:xfrm>
          <a:prstGeom prst="homePlate">
            <a:avLst>
              <a:gd name="adj" fmla="val 38474"/>
            </a:avLst>
          </a:prstGeom>
          <a:solidFill>
            <a:srgbClr val="00518E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Shape 147"/>
          <p:cNvSpPr/>
          <p:nvPr/>
        </p:nvSpPr>
        <p:spPr>
          <a:xfrm>
            <a:off x="-71470" y="1285866"/>
            <a:ext cx="5429256" cy="3286148"/>
          </a:xfrm>
          <a:prstGeom prst="rect">
            <a:avLst/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Shape 452"/>
          <p:cNvSpPr txBox="1">
            <a:spLocks noGrp="1"/>
          </p:cNvSpPr>
          <p:nvPr>
            <p:ph type="title"/>
          </p:nvPr>
        </p:nvSpPr>
        <p:spPr>
          <a:xfrm>
            <a:off x="214156" y="357170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SzPct val="27500"/>
            </a:pPr>
            <a:r>
              <a:rPr lang="ko-KR" altLang="en-US" sz="3200">
                <a:latin typeface="+mj-lt"/>
                <a:ea typeface="微軟正黑體" pitchFamily="34" charset="-120"/>
              </a:rPr>
              <a:t>스마트 앨범의 장점</a:t>
            </a:r>
            <a:endParaRPr lang="en" sz="3200" dirty="0">
              <a:latin typeface="+mj-lt"/>
              <a:ea typeface="微軟正黑體" pitchFamily="34" charset="-120"/>
            </a:endParaRPr>
          </a:p>
        </p:txBody>
      </p:sp>
      <p:pic>
        <p:nvPicPr>
          <p:cNvPr id="453" name="Shape 453" descr="螢幕快照 2017-10-31 下午7.05.50.png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42844" y="1432552"/>
            <a:ext cx="5040176" cy="2930971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454" name="Shape 454" descr="螢幕快照 2017-10-31 下午7.07.13.png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5500694" y="1646859"/>
            <a:ext cx="3584749" cy="199927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8" name="平行四邊形 17"/>
          <p:cNvSpPr/>
          <p:nvPr/>
        </p:nvSpPr>
        <p:spPr>
          <a:xfrm>
            <a:off x="2296089" y="2000246"/>
            <a:ext cx="2775977" cy="500066"/>
          </a:xfrm>
          <a:prstGeom prst="parallelogram">
            <a:avLst>
              <a:gd name="adj" fmla="val 30963"/>
            </a:avLst>
          </a:prstGeom>
          <a:solidFill>
            <a:srgbClr val="303F9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等腰三角形 15"/>
          <p:cNvSpPr/>
          <p:nvPr/>
        </p:nvSpPr>
        <p:spPr>
          <a:xfrm rot="10800000" flipV="1">
            <a:off x="6000760" y="2857502"/>
            <a:ext cx="500066" cy="785818"/>
          </a:xfrm>
          <a:prstGeom prst="triangle">
            <a:avLst>
              <a:gd name="adj" fmla="val 0"/>
            </a:avLst>
          </a:prstGeom>
          <a:solidFill>
            <a:srgbClr val="303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平行四邊形 18"/>
          <p:cNvSpPr/>
          <p:nvPr/>
        </p:nvSpPr>
        <p:spPr>
          <a:xfrm>
            <a:off x="5643570" y="3643320"/>
            <a:ext cx="2428892" cy="500066"/>
          </a:xfrm>
          <a:prstGeom prst="parallelogram">
            <a:avLst>
              <a:gd name="adj" fmla="val 44876"/>
            </a:avLst>
          </a:prstGeom>
          <a:solidFill>
            <a:srgbClr val="303F9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3" name="群組 12"/>
          <p:cNvGrpSpPr/>
          <p:nvPr/>
        </p:nvGrpSpPr>
        <p:grpSpPr>
          <a:xfrm>
            <a:off x="5572132" y="3500444"/>
            <a:ext cx="2428892" cy="509590"/>
            <a:chOff x="4927310" y="1357304"/>
            <a:chExt cx="2364974" cy="572245"/>
          </a:xfrm>
        </p:grpSpPr>
        <p:sp>
          <p:nvSpPr>
            <p:cNvPr id="14" name="平行四邊形 13"/>
            <p:cNvSpPr/>
            <p:nvPr/>
          </p:nvSpPr>
          <p:spPr>
            <a:xfrm>
              <a:off x="4927310" y="1357304"/>
              <a:ext cx="2364974" cy="572245"/>
            </a:xfrm>
            <a:prstGeom prst="parallelogram">
              <a:avLst>
                <a:gd name="adj" fmla="val 45975"/>
              </a:avLst>
            </a:prstGeom>
            <a:solidFill>
              <a:srgbClr val="303F97"/>
            </a:solidFill>
            <a:ln>
              <a:solidFill>
                <a:srgbClr val="303F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5275100" y="1434586"/>
              <a:ext cx="1857388" cy="4147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ko-KR" altLang="en-US" sz="1800" b="1" dirty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지도 보기</a:t>
              </a:r>
              <a:endParaRPr lang="zh-TW" altLang="en-US" sz="1800" b="1" dirty="0">
                <a:solidFill>
                  <a:schemeClr val="bg1"/>
                </a:solidFill>
                <a:latin typeface="+mj-lt"/>
                <a:ea typeface="微軟正黑體" pitchFamily="34" charset="-120"/>
              </a:endParaRPr>
            </a:p>
          </p:txBody>
        </p:sp>
      </p:grpSp>
      <p:grpSp>
        <p:nvGrpSpPr>
          <p:cNvPr id="22" name="群組 21"/>
          <p:cNvGrpSpPr/>
          <p:nvPr/>
        </p:nvGrpSpPr>
        <p:grpSpPr>
          <a:xfrm>
            <a:off x="714348" y="2108723"/>
            <a:ext cx="2143140" cy="2177539"/>
            <a:chOff x="9936997" y="113043"/>
            <a:chExt cx="2357455" cy="2395293"/>
          </a:xfrm>
        </p:grpSpPr>
        <p:pic>
          <p:nvPicPr>
            <p:cNvPr id="23" name="Picture 2" descr="C:\Users\Han Tsai\Desktop\QNAP_直播\Photo Station 5.6 直播\未命名-12.png"/>
            <p:cNvPicPr>
              <a:picLocks noChangeAspect="1" noChangeArrowheads="1"/>
            </p:cNvPicPr>
            <p:nvPr/>
          </p:nvPicPr>
          <p:blipFill>
            <a:blip r:embed="rId5"/>
            <a:stretch>
              <a:fillRect/>
            </a:stretch>
          </p:blipFill>
          <p:spPr bwMode="auto">
            <a:xfrm>
              <a:off x="10072737" y="285734"/>
              <a:ext cx="1928827" cy="1928826"/>
            </a:xfrm>
            <a:prstGeom prst="rect">
              <a:avLst/>
            </a:prstGeom>
            <a:noFill/>
          </p:spPr>
        </p:pic>
        <p:pic>
          <p:nvPicPr>
            <p:cNvPr id="24" name="Picture 3" descr="C:\Users\Han Tsai\Desktop\QNAP_直播\Photo Station 5.6 直播\放大鏡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9936997" y="113043"/>
              <a:ext cx="2357455" cy="2395293"/>
            </a:xfrm>
            <a:prstGeom prst="rect">
              <a:avLst/>
            </a:prstGeom>
            <a:noFill/>
          </p:spPr>
        </p:pic>
      </p:grpSp>
      <p:grpSp>
        <p:nvGrpSpPr>
          <p:cNvPr id="25" name="群組 24"/>
          <p:cNvGrpSpPr/>
          <p:nvPr/>
        </p:nvGrpSpPr>
        <p:grpSpPr>
          <a:xfrm>
            <a:off x="1979712" y="1919284"/>
            <a:ext cx="3020916" cy="1223970"/>
            <a:chOff x="1979712" y="1919284"/>
            <a:chExt cx="3020916" cy="1223970"/>
          </a:xfrm>
        </p:grpSpPr>
        <p:grpSp>
          <p:nvGrpSpPr>
            <p:cNvPr id="8" name="群組 7"/>
            <p:cNvGrpSpPr/>
            <p:nvPr/>
          </p:nvGrpSpPr>
          <p:grpSpPr>
            <a:xfrm>
              <a:off x="1979712" y="1919284"/>
              <a:ext cx="3020916" cy="509590"/>
              <a:chOff x="4857752" y="1357304"/>
              <a:chExt cx="2643206" cy="572245"/>
            </a:xfrm>
          </p:grpSpPr>
          <p:sp>
            <p:nvSpPr>
              <p:cNvPr id="9" name="平行四邊形 8"/>
              <p:cNvSpPr/>
              <p:nvPr/>
            </p:nvSpPr>
            <p:spPr>
              <a:xfrm>
                <a:off x="4857752" y="1357304"/>
                <a:ext cx="2643206" cy="572245"/>
              </a:xfrm>
              <a:prstGeom prst="parallelogram">
                <a:avLst>
                  <a:gd name="adj" fmla="val 28421"/>
                </a:avLst>
              </a:prstGeom>
              <a:solidFill>
                <a:srgbClr val="303F97"/>
              </a:solidFill>
              <a:ln>
                <a:solidFill>
                  <a:srgbClr val="303F9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5072066" y="1434586"/>
                <a:ext cx="2357454" cy="3801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ko-KR" altLang="en-US" sz="1600" b="1" dirty="0">
                    <a:solidFill>
                      <a:schemeClr val="bg1"/>
                    </a:solidFill>
                    <a:latin typeface="+mj-lt"/>
                    <a:ea typeface="微軟正黑體" pitchFamily="34" charset="-120"/>
                  </a:rPr>
                  <a:t>검색 </a:t>
                </a:r>
                <a:r>
                  <a:rPr lang="en-US" altLang="ko-KR" sz="1600" b="1" dirty="0">
                    <a:solidFill>
                      <a:schemeClr val="bg1"/>
                    </a:solidFill>
                    <a:latin typeface="+mj-lt"/>
                    <a:ea typeface="微軟正黑體" pitchFamily="34" charset="-120"/>
                  </a:rPr>
                  <a:t>-&gt; </a:t>
                </a:r>
                <a:r>
                  <a:rPr lang="ko-KR" altLang="en-US" sz="1600" b="1" dirty="0">
                    <a:solidFill>
                      <a:schemeClr val="bg1"/>
                    </a:solidFill>
                    <a:latin typeface="+mj-lt"/>
                    <a:ea typeface="微軟正黑體" pitchFamily="34" charset="-120"/>
                  </a:rPr>
                  <a:t>스마트 앨범</a:t>
                </a:r>
                <a:endParaRPr lang="zh-TW" altLang="en-US" sz="1600" b="1" dirty="0">
                  <a:solidFill>
                    <a:schemeClr val="bg1"/>
                  </a:solidFill>
                  <a:latin typeface="+mj-lt"/>
                  <a:ea typeface="微軟正黑體" pitchFamily="34" charset="-120"/>
                </a:endParaRPr>
              </a:p>
            </p:txBody>
          </p:sp>
        </p:grpSp>
        <p:sp>
          <p:nvSpPr>
            <p:cNvPr id="11" name="等腰三角形 10"/>
            <p:cNvSpPr/>
            <p:nvPr/>
          </p:nvSpPr>
          <p:spPr>
            <a:xfrm flipV="1">
              <a:off x="2500298" y="2357436"/>
              <a:ext cx="500066" cy="785818"/>
            </a:xfrm>
            <a:prstGeom prst="triangle">
              <a:avLst>
                <a:gd name="adj" fmla="val 0"/>
              </a:avLst>
            </a:prstGeom>
            <a:solidFill>
              <a:srgbClr val="303F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Shape 462"/>
          <p:cNvSpPr txBox="1">
            <a:spLocks noGrp="1"/>
          </p:cNvSpPr>
          <p:nvPr>
            <p:ph type="title"/>
          </p:nvPr>
        </p:nvSpPr>
        <p:spPr>
          <a:xfrm>
            <a:off x="285720" y="268076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SzPct val="27500"/>
            </a:pPr>
            <a:r>
              <a:rPr lang="ko-KR" altLang="en-US" sz="3200" dirty="0">
                <a:latin typeface="+mj-lt"/>
                <a:ea typeface="微軟正黑體" pitchFamily="34" charset="-120"/>
              </a:rPr>
              <a:t>바로 여기에 솔루션이 있습니다</a:t>
            </a:r>
            <a:endParaRPr lang="en" sz="3200" dirty="0">
              <a:latin typeface="+mj-lt"/>
              <a:ea typeface="微軟正黑體" pitchFamily="34" charset="-120"/>
            </a:endParaRPr>
          </a:p>
        </p:txBody>
      </p:sp>
      <p:pic>
        <p:nvPicPr>
          <p:cNvPr id="8" name="Shape 337" descr="C:\Users\Han Tsai\Desktop\Cinema28直播發表會投影片\ligh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58082" y="-142894"/>
            <a:ext cx="1417687" cy="141768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338"/>
          <p:cNvSpPr/>
          <p:nvPr/>
        </p:nvSpPr>
        <p:spPr>
          <a:xfrm rot="-5400000" flipH="1">
            <a:off x="7782212" y="300867"/>
            <a:ext cx="519697" cy="48943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4609" y="52208"/>
                </a:moveTo>
                <a:lnTo>
                  <a:pt x="114609" y="67089"/>
                </a:lnTo>
                <a:cubicBezTo>
                  <a:pt x="114609" y="68670"/>
                  <a:pt x="115816" y="69951"/>
                  <a:pt x="117304" y="69951"/>
                </a:cubicBezTo>
                <a:lnTo>
                  <a:pt x="117304" y="69951"/>
                </a:lnTo>
                <a:cubicBezTo>
                  <a:pt x="118793" y="69951"/>
                  <a:pt x="120000" y="68670"/>
                  <a:pt x="120000" y="67089"/>
                </a:cubicBezTo>
                <a:lnTo>
                  <a:pt x="119999" y="52208"/>
                </a:lnTo>
                <a:cubicBezTo>
                  <a:pt x="119999" y="50627"/>
                  <a:pt x="118793" y="49346"/>
                  <a:pt x="117304" y="49346"/>
                </a:cubicBezTo>
                <a:cubicBezTo>
                  <a:pt x="115816" y="49346"/>
                  <a:pt x="114609" y="50627"/>
                  <a:pt x="114609" y="52208"/>
                </a:cubicBezTo>
                <a:close/>
                <a:moveTo>
                  <a:pt x="106256" y="49918"/>
                </a:moveTo>
                <a:lnTo>
                  <a:pt x="106256" y="69379"/>
                </a:lnTo>
                <a:cubicBezTo>
                  <a:pt x="106256" y="70960"/>
                  <a:pt x="107463" y="72241"/>
                  <a:pt x="108951" y="72241"/>
                </a:cubicBezTo>
                <a:lnTo>
                  <a:pt x="108951" y="72241"/>
                </a:lnTo>
                <a:cubicBezTo>
                  <a:pt x="110440" y="72241"/>
                  <a:pt x="111646" y="70960"/>
                  <a:pt x="111646" y="69379"/>
                </a:cubicBezTo>
                <a:lnTo>
                  <a:pt x="111646" y="49918"/>
                </a:lnTo>
                <a:cubicBezTo>
                  <a:pt x="111646" y="48337"/>
                  <a:pt x="110440" y="47056"/>
                  <a:pt x="108951" y="47056"/>
                </a:cubicBezTo>
                <a:cubicBezTo>
                  <a:pt x="107463" y="47056"/>
                  <a:pt x="106256" y="48337"/>
                  <a:pt x="106256" y="49918"/>
                </a:cubicBezTo>
                <a:close/>
                <a:moveTo>
                  <a:pt x="97903" y="48773"/>
                </a:moveTo>
                <a:lnTo>
                  <a:pt x="97903" y="70524"/>
                </a:lnTo>
                <a:cubicBezTo>
                  <a:pt x="97903" y="72104"/>
                  <a:pt x="99109" y="73386"/>
                  <a:pt x="100598" y="73386"/>
                </a:cubicBezTo>
                <a:lnTo>
                  <a:pt x="100598" y="73386"/>
                </a:lnTo>
                <a:cubicBezTo>
                  <a:pt x="102086" y="73386"/>
                  <a:pt x="103293" y="72104"/>
                  <a:pt x="103293" y="70524"/>
                </a:cubicBezTo>
                <a:lnTo>
                  <a:pt x="103293" y="48773"/>
                </a:lnTo>
                <a:cubicBezTo>
                  <a:pt x="103293" y="47193"/>
                  <a:pt x="102086" y="45911"/>
                  <a:pt x="100598" y="45911"/>
                </a:cubicBezTo>
                <a:cubicBezTo>
                  <a:pt x="99109" y="45911"/>
                  <a:pt x="97903" y="47193"/>
                  <a:pt x="97903" y="48773"/>
                </a:cubicBezTo>
                <a:close/>
                <a:moveTo>
                  <a:pt x="53856" y="54256"/>
                </a:moveTo>
                <a:cubicBezTo>
                  <a:pt x="53856" y="53338"/>
                  <a:pt x="54558" y="52593"/>
                  <a:pt x="55423" y="52593"/>
                </a:cubicBezTo>
                <a:lnTo>
                  <a:pt x="57787" y="52593"/>
                </a:lnTo>
                <a:lnTo>
                  <a:pt x="57787" y="49895"/>
                </a:lnTo>
                <a:cubicBezTo>
                  <a:pt x="57787" y="49843"/>
                  <a:pt x="57790" y="49793"/>
                  <a:pt x="57844" y="49750"/>
                </a:cubicBezTo>
                <a:lnTo>
                  <a:pt x="57714" y="49315"/>
                </a:lnTo>
                <a:cubicBezTo>
                  <a:pt x="57790" y="48400"/>
                  <a:pt x="58549" y="47723"/>
                  <a:pt x="59411" y="47803"/>
                </a:cubicBezTo>
                <a:lnTo>
                  <a:pt x="91653" y="50798"/>
                </a:lnTo>
                <a:cubicBezTo>
                  <a:pt x="92515" y="50878"/>
                  <a:pt x="93152" y="51685"/>
                  <a:pt x="93077" y="52600"/>
                </a:cubicBezTo>
                <a:cubicBezTo>
                  <a:pt x="93002" y="53515"/>
                  <a:pt x="92242" y="54191"/>
                  <a:pt x="91380" y="54111"/>
                </a:cubicBezTo>
                <a:cubicBezTo>
                  <a:pt x="80879" y="53136"/>
                  <a:pt x="70377" y="52160"/>
                  <a:pt x="59875" y="51185"/>
                </a:cubicBezTo>
                <a:lnTo>
                  <a:pt x="59875" y="52593"/>
                </a:lnTo>
                <a:lnTo>
                  <a:pt x="62240" y="52593"/>
                </a:lnTo>
                <a:cubicBezTo>
                  <a:pt x="63105" y="52593"/>
                  <a:pt x="63806" y="53338"/>
                  <a:pt x="63806" y="54256"/>
                </a:cubicBezTo>
                <a:lnTo>
                  <a:pt x="63806" y="54256"/>
                </a:lnTo>
                <a:cubicBezTo>
                  <a:pt x="63806" y="55175"/>
                  <a:pt x="63105" y="55919"/>
                  <a:pt x="62240" y="55919"/>
                </a:cubicBezTo>
                <a:cubicBezTo>
                  <a:pt x="61452" y="55919"/>
                  <a:pt x="60664" y="55919"/>
                  <a:pt x="59875" y="55919"/>
                </a:cubicBezTo>
                <a:lnTo>
                  <a:pt x="59875" y="58197"/>
                </a:lnTo>
                <a:lnTo>
                  <a:pt x="62240" y="58197"/>
                </a:lnTo>
                <a:cubicBezTo>
                  <a:pt x="63105" y="58197"/>
                  <a:pt x="63806" y="58942"/>
                  <a:pt x="63806" y="59860"/>
                </a:cubicBezTo>
                <a:lnTo>
                  <a:pt x="63806" y="59860"/>
                </a:lnTo>
                <a:cubicBezTo>
                  <a:pt x="63806" y="60778"/>
                  <a:pt x="63105" y="61523"/>
                  <a:pt x="62240" y="61523"/>
                </a:cubicBezTo>
                <a:cubicBezTo>
                  <a:pt x="61452" y="61523"/>
                  <a:pt x="60664" y="61523"/>
                  <a:pt x="59875" y="61523"/>
                </a:cubicBezTo>
                <a:lnTo>
                  <a:pt x="59875" y="63801"/>
                </a:lnTo>
                <a:lnTo>
                  <a:pt x="62240" y="63801"/>
                </a:lnTo>
                <a:cubicBezTo>
                  <a:pt x="63105" y="63801"/>
                  <a:pt x="63806" y="64546"/>
                  <a:pt x="63806" y="65464"/>
                </a:cubicBezTo>
                <a:lnTo>
                  <a:pt x="63806" y="65464"/>
                </a:lnTo>
                <a:cubicBezTo>
                  <a:pt x="63806" y="66382"/>
                  <a:pt x="63105" y="67127"/>
                  <a:pt x="62240" y="67127"/>
                </a:cubicBezTo>
                <a:cubicBezTo>
                  <a:pt x="61452" y="67127"/>
                  <a:pt x="60664" y="67127"/>
                  <a:pt x="59875" y="67127"/>
                </a:cubicBezTo>
                <a:lnTo>
                  <a:pt x="59875" y="68544"/>
                </a:lnTo>
                <a:lnTo>
                  <a:pt x="91233" y="65045"/>
                </a:lnTo>
                <a:cubicBezTo>
                  <a:pt x="92093" y="64949"/>
                  <a:pt x="92863" y="65611"/>
                  <a:pt x="92954" y="66525"/>
                </a:cubicBezTo>
                <a:cubicBezTo>
                  <a:pt x="93044" y="67438"/>
                  <a:pt x="92420" y="68256"/>
                  <a:pt x="91560" y="68352"/>
                </a:cubicBezTo>
                <a:cubicBezTo>
                  <a:pt x="80831" y="69550"/>
                  <a:pt x="70101" y="70747"/>
                  <a:pt x="59372" y="71945"/>
                </a:cubicBezTo>
                <a:cubicBezTo>
                  <a:pt x="58511" y="72041"/>
                  <a:pt x="57741" y="71378"/>
                  <a:pt x="57650" y="70465"/>
                </a:cubicBezTo>
                <a:cubicBezTo>
                  <a:pt x="57630" y="70259"/>
                  <a:pt x="57646" y="70058"/>
                  <a:pt x="57807" y="69902"/>
                </a:cubicBezTo>
                <a:lnTo>
                  <a:pt x="57787" y="69850"/>
                </a:lnTo>
                <a:lnTo>
                  <a:pt x="57787" y="67127"/>
                </a:lnTo>
                <a:lnTo>
                  <a:pt x="55423" y="67127"/>
                </a:lnTo>
                <a:cubicBezTo>
                  <a:pt x="54558" y="67127"/>
                  <a:pt x="53856" y="66382"/>
                  <a:pt x="53856" y="65464"/>
                </a:cubicBezTo>
                <a:cubicBezTo>
                  <a:pt x="53856" y="64546"/>
                  <a:pt x="54558" y="63801"/>
                  <a:pt x="55423" y="63801"/>
                </a:cubicBezTo>
                <a:lnTo>
                  <a:pt x="57787" y="63801"/>
                </a:lnTo>
                <a:lnTo>
                  <a:pt x="57787" y="61523"/>
                </a:lnTo>
                <a:lnTo>
                  <a:pt x="55423" y="61523"/>
                </a:lnTo>
                <a:cubicBezTo>
                  <a:pt x="54558" y="61523"/>
                  <a:pt x="53856" y="60779"/>
                  <a:pt x="53856" y="59860"/>
                </a:cubicBezTo>
                <a:cubicBezTo>
                  <a:pt x="53856" y="58942"/>
                  <a:pt x="54558" y="58197"/>
                  <a:pt x="55423" y="58197"/>
                </a:cubicBezTo>
                <a:lnTo>
                  <a:pt x="57787" y="58197"/>
                </a:lnTo>
                <a:lnTo>
                  <a:pt x="57787" y="55919"/>
                </a:lnTo>
                <a:lnTo>
                  <a:pt x="55423" y="55919"/>
                </a:lnTo>
                <a:cubicBezTo>
                  <a:pt x="54558" y="55919"/>
                  <a:pt x="53856" y="55175"/>
                  <a:pt x="53856" y="54256"/>
                </a:cubicBezTo>
                <a:close/>
                <a:moveTo>
                  <a:pt x="48021" y="3132"/>
                </a:moveTo>
                <a:lnTo>
                  <a:pt x="48021" y="12530"/>
                </a:lnTo>
                <a:cubicBezTo>
                  <a:pt x="48021" y="14260"/>
                  <a:pt x="49342" y="15663"/>
                  <a:pt x="50971" y="15663"/>
                </a:cubicBezTo>
                <a:cubicBezTo>
                  <a:pt x="52601" y="15663"/>
                  <a:pt x="53921" y="14260"/>
                  <a:pt x="53921" y="12530"/>
                </a:cubicBezTo>
                <a:lnTo>
                  <a:pt x="53921" y="3132"/>
                </a:lnTo>
                <a:cubicBezTo>
                  <a:pt x="53921" y="1402"/>
                  <a:pt x="52601" y="0"/>
                  <a:pt x="50971" y="0"/>
                </a:cubicBezTo>
                <a:cubicBezTo>
                  <a:pt x="49342" y="0"/>
                  <a:pt x="48021" y="1402"/>
                  <a:pt x="48021" y="3132"/>
                </a:cubicBezTo>
                <a:close/>
                <a:moveTo>
                  <a:pt x="48021" y="107469"/>
                </a:moveTo>
                <a:lnTo>
                  <a:pt x="48021" y="116867"/>
                </a:lnTo>
                <a:cubicBezTo>
                  <a:pt x="48021" y="118597"/>
                  <a:pt x="49342" y="120000"/>
                  <a:pt x="50971" y="120000"/>
                </a:cubicBezTo>
                <a:cubicBezTo>
                  <a:pt x="52601" y="120000"/>
                  <a:pt x="53921" y="118597"/>
                  <a:pt x="53921" y="116867"/>
                </a:cubicBezTo>
                <a:lnTo>
                  <a:pt x="53921" y="107469"/>
                </a:lnTo>
                <a:cubicBezTo>
                  <a:pt x="53921" y="105739"/>
                  <a:pt x="52601" y="104336"/>
                  <a:pt x="50971" y="104336"/>
                </a:cubicBezTo>
                <a:cubicBezTo>
                  <a:pt x="49342" y="104336"/>
                  <a:pt x="48021" y="105739"/>
                  <a:pt x="48021" y="107469"/>
                </a:cubicBezTo>
                <a:close/>
                <a:moveTo>
                  <a:pt x="21116" y="59649"/>
                </a:moveTo>
                <a:cubicBezTo>
                  <a:pt x="21116" y="67800"/>
                  <a:pt x="24044" y="75951"/>
                  <a:pt x="29901" y="82170"/>
                </a:cubicBezTo>
                <a:cubicBezTo>
                  <a:pt x="41615" y="94608"/>
                  <a:pt x="60607" y="94608"/>
                  <a:pt x="72320" y="82170"/>
                </a:cubicBezTo>
                <a:lnTo>
                  <a:pt x="79515" y="74530"/>
                </a:lnTo>
                <a:lnTo>
                  <a:pt x="87539" y="74531"/>
                </a:lnTo>
                <a:cubicBezTo>
                  <a:pt x="90764" y="74530"/>
                  <a:pt x="93379" y="71754"/>
                  <a:pt x="93379" y="68330"/>
                </a:cubicBezTo>
                <a:lnTo>
                  <a:pt x="93379" y="59809"/>
                </a:lnTo>
                <a:lnTo>
                  <a:pt x="93530" y="59649"/>
                </a:lnTo>
                <a:lnTo>
                  <a:pt x="93379" y="59488"/>
                </a:lnTo>
                <a:lnTo>
                  <a:pt x="93379" y="50967"/>
                </a:lnTo>
                <a:cubicBezTo>
                  <a:pt x="93379" y="47543"/>
                  <a:pt x="90764" y="44767"/>
                  <a:pt x="87539" y="44767"/>
                </a:cubicBezTo>
                <a:lnTo>
                  <a:pt x="79515" y="44767"/>
                </a:lnTo>
                <a:cubicBezTo>
                  <a:pt x="77116" y="42220"/>
                  <a:pt x="74718" y="39674"/>
                  <a:pt x="72320" y="37127"/>
                </a:cubicBezTo>
                <a:cubicBezTo>
                  <a:pt x="60607" y="24689"/>
                  <a:pt x="41615" y="24689"/>
                  <a:pt x="29901" y="37127"/>
                </a:cubicBezTo>
                <a:cubicBezTo>
                  <a:pt x="24044" y="43346"/>
                  <a:pt x="21116" y="51497"/>
                  <a:pt x="21116" y="59649"/>
                </a:cubicBezTo>
                <a:close/>
                <a:moveTo>
                  <a:pt x="15930" y="103846"/>
                </a:moveTo>
                <a:cubicBezTo>
                  <a:pt x="15930" y="104647"/>
                  <a:pt x="16218" y="105449"/>
                  <a:pt x="16794" y="106061"/>
                </a:cubicBezTo>
                <a:cubicBezTo>
                  <a:pt x="17946" y="107284"/>
                  <a:pt x="19814" y="107284"/>
                  <a:pt x="20966" y="106061"/>
                </a:cubicBezTo>
                <a:lnTo>
                  <a:pt x="27224" y="99415"/>
                </a:lnTo>
                <a:cubicBezTo>
                  <a:pt x="28376" y="98192"/>
                  <a:pt x="28376" y="96208"/>
                  <a:pt x="27224" y="94985"/>
                </a:cubicBezTo>
                <a:cubicBezTo>
                  <a:pt x="26072" y="93762"/>
                  <a:pt x="24204" y="93762"/>
                  <a:pt x="23052" y="94985"/>
                </a:cubicBezTo>
                <a:lnTo>
                  <a:pt x="16794" y="101630"/>
                </a:lnTo>
                <a:cubicBezTo>
                  <a:pt x="16218" y="102242"/>
                  <a:pt x="15930" y="103044"/>
                  <a:pt x="15930" y="103846"/>
                </a:cubicBezTo>
                <a:close/>
                <a:moveTo>
                  <a:pt x="15930" y="15910"/>
                </a:moveTo>
                <a:cubicBezTo>
                  <a:pt x="15930" y="16712"/>
                  <a:pt x="16218" y="17514"/>
                  <a:pt x="16794" y="18125"/>
                </a:cubicBezTo>
                <a:lnTo>
                  <a:pt x="23052" y="24771"/>
                </a:lnTo>
                <a:cubicBezTo>
                  <a:pt x="24204" y="25994"/>
                  <a:pt x="26072" y="25994"/>
                  <a:pt x="27224" y="24771"/>
                </a:cubicBezTo>
                <a:cubicBezTo>
                  <a:pt x="28376" y="23547"/>
                  <a:pt x="28376" y="21564"/>
                  <a:pt x="27224" y="20340"/>
                </a:cubicBezTo>
                <a:lnTo>
                  <a:pt x="20966" y="13695"/>
                </a:lnTo>
                <a:cubicBezTo>
                  <a:pt x="19814" y="12472"/>
                  <a:pt x="17946" y="12472"/>
                  <a:pt x="16794" y="13695"/>
                </a:cubicBezTo>
                <a:cubicBezTo>
                  <a:pt x="16218" y="14307"/>
                  <a:pt x="15930" y="15109"/>
                  <a:pt x="15930" y="15910"/>
                </a:cubicBezTo>
                <a:close/>
                <a:moveTo>
                  <a:pt x="0" y="59999"/>
                </a:moveTo>
                <a:cubicBezTo>
                  <a:pt x="0" y="61730"/>
                  <a:pt x="1320" y="63132"/>
                  <a:pt x="2950" y="63132"/>
                </a:cubicBezTo>
                <a:lnTo>
                  <a:pt x="11800" y="63132"/>
                </a:lnTo>
                <a:cubicBezTo>
                  <a:pt x="13430" y="63132"/>
                  <a:pt x="14751" y="61730"/>
                  <a:pt x="14751" y="59999"/>
                </a:cubicBezTo>
                <a:cubicBezTo>
                  <a:pt x="14751" y="58269"/>
                  <a:pt x="13430" y="56867"/>
                  <a:pt x="11800" y="56867"/>
                </a:cubicBezTo>
                <a:lnTo>
                  <a:pt x="2950" y="56867"/>
                </a:lnTo>
                <a:cubicBezTo>
                  <a:pt x="1320" y="56867"/>
                  <a:pt x="0" y="58269"/>
                  <a:pt x="0" y="59999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1142977" y="2108990"/>
            <a:ext cx="6885407" cy="2891652"/>
            <a:chOff x="650055" y="2034139"/>
            <a:chExt cx="7573947" cy="3180815"/>
          </a:xfrm>
        </p:grpSpPr>
        <p:sp>
          <p:nvSpPr>
            <p:cNvPr id="17" name="圓角矩形 16"/>
            <p:cNvSpPr/>
            <p:nvPr/>
          </p:nvSpPr>
          <p:spPr>
            <a:xfrm>
              <a:off x="1121545" y="2636045"/>
              <a:ext cx="6986636" cy="2578909"/>
            </a:xfrm>
            <a:prstGeom prst="roundRect">
              <a:avLst/>
            </a:prstGeom>
            <a:solidFill>
              <a:schemeClr val="bg1"/>
            </a:solidFill>
            <a:ln w="66675" cap="flat" cmpd="sng">
              <a:solidFill>
                <a:srgbClr val="498DC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rtlCol="0" anchor="ctr" anchorCtr="0">
              <a:noAutofit/>
            </a:bodyPr>
            <a:lstStyle/>
            <a:p>
              <a:pPr marL="0" marR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lang="zh-TW" alt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7" name="Shape 119"/>
            <p:cNvGrpSpPr/>
            <p:nvPr/>
          </p:nvGrpSpPr>
          <p:grpSpPr>
            <a:xfrm>
              <a:off x="650055" y="2034139"/>
              <a:ext cx="7573947" cy="966239"/>
              <a:chOff x="2768964" y="879732"/>
              <a:chExt cx="6721878" cy="966239"/>
            </a:xfrm>
          </p:grpSpPr>
          <p:sp>
            <p:nvSpPr>
              <p:cNvPr id="29" name="Shape 120"/>
              <p:cNvSpPr/>
              <p:nvPr/>
            </p:nvSpPr>
            <p:spPr>
              <a:xfrm rot="5400000">
                <a:off x="5648487" y="-1222880"/>
                <a:ext cx="574011" cy="528295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2B82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Shape 121"/>
              <p:cNvSpPr/>
              <p:nvPr/>
            </p:nvSpPr>
            <p:spPr>
              <a:xfrm rot="16200000" flipH="1">
                <a:off x="2715320" y="933376"/>
                <a:ext cx="966239" cy="858952"/>
              </a:xfrm>
              <a:prstGeom prst="ellipse">
                <a:avLst/>
              </a:prstGeom>
              <a:solidFill>
                <a:schemeClr val="lt1"/>
              </a:solidFill>
              <a:ln w="50800" cap="flat" cmpd="sng">
                <a:solidFill>
                  <a:srgbClr val="303F97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endParaRPr>
              </a:p>
            </p:txBody>
          </p:sp>
          <p:sp>
            <p:nvSpPr>
              <p:cNvPr id="31" name="Shape 122"/>
              <p:cNvSpPr txBox="1"/>
              <p:nvPr/>
            </p:nvSpPr>
            <p:spPr>
              <a:xfrm>
                <a:off x="2988072" y="1234925"/>
                <a:ext cx="797052" cy="5166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0" rIns="91425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SzPct val="25000"/>
                  <a:buNone/>
                </a:pPr>
                <a:endParaRPr lang="en-US" sz="2400" b="1" dirty="0">
                  <a:solidFill>
                    <a:srgbClr val="00B0F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Shape 123"/>
              <p:cNvSpPr txBox="1"/>
              <p:nvPr/>
            </p:nvSpPr>
            <p:spPr>
              <a:xfrm>
                <a:off x="3789721" y="1239884"/>
                <a:ext cx="5701121" cy="3705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lvl="0">
                  <a:buClr>
                    <a:srgbClr val="000000"/>
                  </a:buClr>
                  <a:buSzPct val="25000"/>
                </a:pPr>
                <a:r>
                  <a:rPr lang="ko-KR" altLang="en-US" sz="2000" b="1" dirty="0">
                    <a:solidFill>
                      <a:schemeClr val="bg1"/>
                    </a:solidFill>
                    <a:latin typeface="+mj-lt"/>
                    <a:ea typeface="微軟正黑體" pitchFamily="34" charset="-120"/>
                  </a:rPr>
                  <a:t>사진 관리 기술 마스터를 위한 팁</a:t>
                </a:r>
                <a:r>
                  <a:rPr lang="en-US" altLang="ko-KR" sz="2000" b="1" dirty="0">
                    <a:solidFill>
                      <a:schemeClr val="bg1"/>
                    </a:solidFill>
                    <a:latin typeface="+mj-lt"/>
                    <a:ea typeface="微軟正黑體" pitchFamily="34" charset="-120"/>
                  </a:rPr>
                  <a:t>!</a:t>
                </a:r>
                <a:endParaRPr lang="zh-TW" altLang="en-US" sz="20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</p:grpSp>
      <p:pic>
        <p:nvPicPr>
          <p:cNvPr id="33" name="Shape 4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85852" y="2214560"/>
            <a:ext cx="642942" cy="64294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" name="群組 33"/>
          <p:cNvGrpSpPr/>
          <p:nvPr/>
        </p:nvGrpSpPr>
        <p:grpSpPr>
          <a:xfrm>
            <a:off x="2000232" y="2928940"/>
            <a:ext cx="5500726" cy="428628"/>
            <a:chOff x="2843809" y="1491630"/>
            <a:chExt cx="3672408" cy="928119"/>
          </a:xfrm>
        </p:grpSpPr>
        <p:sp>
          <p:nvSpPr>
            <p:cNvPr id="35" name="Shape 92"/>
            <p:cNvSpPr/>
            <p:nvPr/>
          </p:nvSpPr>
          <p:spPr>
            <a:xfrm rot="16200000">
              <a:off x="4215953" y="119486"/>
              <a:ext cx="928119" cy="3672408"/>
            </a:xfrm>
            <a:prstGeom prst="roundRect">
              <a:avLst>
                <a:gd name="adj" fmla="val 3968"/>
              </a:avLst>
            </a:prstGeom>
            <a:solidFill>
              <a:srgbClr val="18ABE9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Shape 96"/>
            <p:cNvSpPr/>
            <p:nvPr/>
          </p:nvSpPr>
          <p:spPr>
            <a:xfrm>
              <a:off x="2927272" y="1563638"/>
              <a:ext cx="505529" cy="360886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lt1">
                <a:alpha val="22745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Shape 96"/>
            <p:cNvSpPr/>
            <p:nvPr/>
          </p:nvSpPr>
          <p:spPr>
            <a:xfrm rot="10800000">
              <a:off x="5931968" y="1995686"/>
              <a:ext cx="505529" cy="360886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lt1">
                <a:alpha val="22745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" name="Shape 378"/>
          <p:cNvSpPr txBox="1"/>
          <p:nvPr/>
        </p:nvSpPr>
        <p:spPr>
          <a:xfrm>
            <a:off x="2051720" y="2928940"/>
            <a:ext cx="6605235" cy="42862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ko-KR" altLang="en-US" sz="1700" b="1" dirty="0">
                <a:solidFill>
                  <a:srgbClr val="002B82"/>
                </a:solidFill>
                <a:latin typeface="+mj-lt"/>
                <a:ea typeface="微軟正黑體" pitchFamily="34" charset="-120"/>
              </a:rPr>
              <a:t>트랜스코딩 성능 향상 </a:t>
            </a:r>
            <a:r>
              <a:rPr lang="en-US" altLang="ko-KR" sz="1700" b="1" dirty="0">
                <a:solidFill>
                  <a:srgbClr val="002B82"/>
                </a:solidFill>
                <a:latin typeface="+mj-lt"/>
                <a:ea typeface="微軟正黑體" pitchFamily="34" charset="-120"/>
              </a:rPr>
              <a:t>-&gt; </a:t>
            </a:r>
            <a:r>
              <a:rPr lang="en-US" altLang="ko-KR" sz="1700" b="1" dirty="0">
                <a:solidFill>
                  <a:srgbClr val="FFFF00"/>
                </a:solidFill>
                <a:latin typeface="+mj-lt"/>
                <a:ea typeface="微軟正黑體" pitchFamily="34" charset="-120"/>
              </a:rPr>
              <a:t>VLC Player</a:t>
            </a:r>
            <a:endParaRPr lang="zh-TW" altLang="en-US" sz="1700" b="1" dirty="0">
              <a:solidFill>
                <a:srgbClr val="FFFF00"/>
              </a:solidFill>
              <a:latin typeface="+mj-lt"/>
              <a:ea typeface="微軟正黑體" pitchFamily="34" charset="-120"/>
            </a:endParaRPr>
          </a:p>
        </p:txBody>
      </p:sp>
      <p:grpSp>
        <p:nvGrpSpPr>
          <p:cNvPr id="40" name="群組 39"/>
          <p:cNvGrpSpPr/>
          <p:nvPr/>
        </p:nvGrpSpPr>
        <p:grpSpPr>
          <a:xfrm>
            <a:off x="1987243" y="3429006"/>
            <a:ext cx="5500726" cy="428628"/>
            <a:chOff x="2843809" y="1491630"/>
            <a:chExt cx="3672408" cy="928119"/>
          </a:xfrm>
        </p:grpSpPr>
        <p:sp>
          <p:nvSpPr>
            <p:cNvPr id="41" name="Shape 92"/>
            <p:cNvSpPr/>
            <p:nvPr/>
          </p:nvSpPr>
          <p:spPr>
            <a:xfrm rot="16200000">
              <a:off x="4215953" y="119486"/>
              <a:ext cx="928119" cy="3672408"/>
            </a:xfrm>
            <a:prstGeom prst="roundRect">
              <a:avLst>
                <a:gd name="adj" fmla="val 3968"/>
              </a:avLst>
            </a:prstGeom>
            <a:solidFill>
              <a:srgbClr val="18ABE9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Shape 96"/>
            <p:cNvSpPr/>
            <p:nvPr/>
          </p:nvSpPr>
          <p:spPr>
            <a:xfrm>
              <a:off x="2927272" y="1563638"/>
              <a:ext cx="505529" cy="360886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lt1">
                <a:alpha val="22745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Shape 96"/>
            <p:cNvSpPr/>
            <p:nvPr/>
          </p:nvSpPr>
          <p:spPr>
            <a:xfrm rot="10800000">
              <a:off x="5931968" y="1995686"/>
              <a:ext cx="505529" cy="360886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lt1">
                <a:alpha val="22745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" name="Shape 378"/>
          <p:cNvSpPr txBox="1"/>
          <p:nvPr/>
        </p:nvSpPr>
        <p:spPr>
          <a:xfrm>
            <a:off x="2143108" y="3429006"/>
            <a:ext cx="6513847" cy="42862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ko-KR" altLang="en-US" sz="1700" b="1" dirty="0">
                <a:solidFill>
                  <a:srgbClr val="002B82"/>
                </a:solidFill>
                <a:latin typeface="+mj-lt"/>
                <a:ea typeface="微軟正黑體" pitchFamily="34" charset="-120"/>
              </a:rPr>
              <a:t>사진 보호 </a:t>
            </a:r>
            <a:r>
              <a:rPr lang="en-US" altLang="ko-KR" sz="1700" b="1" dirty="0">
                <a:solidFill>
                  <a:srgbClr val="002B82"/>
                </a:solidFill>
                <a:latin typeface="+mj-lt"/>
                <a:ea typeface="微軟正黑體" pitchFamily="34" charset="-120"/>
              </a:rPr>
              <a:t>-&gt; </a:t>
            </a:r>
            <a:r>
              <a:rPr lang="ko-KR" altLang="en-US" sz="1700" b="1" dirty="0">
                <a:solidFill>
                  <a:srgbClr val="FFFF00"/>
                </a:solidFill>
                <a:latin typeface="+mj-lt"/>
                <a:ea typeface="微軟正黑體" pitchFamily="34" charset="-120"/>
              </a:rPr>
              <a:t>게스트는 다운로드 불가능</a:t>
            </a:r>
            <a:endParaRPr lang="zh-TW" altLang="en-US" sz="1700" b="1" dirty="0">
              <a:solidFill>
                <a:srgbClr val="FFFF00"/>
              </a:solidFill>
              <a:latin typeface="+mj-lt"/>
              <a:ea typeface="微軟正黑體" pitchFamily="34" charset="-120"/>
            </a:endParaRPr>
          </a:p>
        </p:txBody>
      </p:sp>
      <p:grpSp>
        <p:nvGrpSpPr>
          <p:cNvPr id="45" name="群組 44"/>
          <p:cNvGrpSpPr/>
          <p:nvPr/>
        </p:nvGrpSpPr>
        <p:grpSpPr>
          <a:xfrm>
            <a:off x="2000232" y="3929072"/>
            <a:ext cx="5500726" cy="428628"/>
            <a:chOff x="2843809" y="1491630"/>
            <a:chExt cx="3672408" cy="928119"/>
          </a:xfrm>
        </p:grpSpPr>
        <p:sp>
          <p:nvSpPr>
            <p:cNvPr id="46" name="Shape 92"/>
            <p:cNvSpPr/>
            <p:nvPr/>
          </p:nvSpPr>
          <p:spPr>
            <a:xfrm rot="16200000">
              <a:off x="4215953" y="119486"/>
              <a:ext cx="928119" cy="3672408"/>
            </a:xfrm>
            <a:prstGeom prst="roundRect">
              <a:avLst>
                <a:gd name="adj" fmla="val 3968"/>
              </a:avLst>
            </a:prstGeom>
            <a:solidFill>
              <a:srgbClr val="18ABE9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Shape 96"/>
            <p:cNvSpPr/>
            <p:nvPr/>
          </p:nvSpPr>
          <p:spPr>
            <a:xfrm>
              <a:off x="2927272" y="1563638"/>
              <a:ext cx="505529" cy="360886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lt1">
                <a:alpha val="22745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Shape 96"/>
            <p:cNvSpPr/>
            <p:nvPr/>
          </p:nvSpPr>
          <p:spPr>
            <a:xfrm rot="10800000">
              <a:off x="5931968" y="1995686"/>
              <a:ext cx="505529" cy="360886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lt1">
                <a:alpha val="22745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" name="Shape 378"/>
          <p:cNvSpPr txBox="1"/>
          <p:nvPr/>
        </p:nvSpPr>
        <p:spPr>
          <a:xfrm>
            <a:off x="2130119" y="3929072"/>
            <a:ext cx="6513847" cy="42862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ko-KR" altLang="en-US" sz="1700" b="1" dirty="0">
                <a:solidFill>
                  <a:srgbClr val="002B82"/>
                </a:solidFill>
                <a:latin typeface="+mj-lt"/>
                <a:ea typeface="微軟正黑體" pitchFamily="34" charset="-120"/>
              </a:rPr>
              <a:t>더욱 편리한 사용 </a:t>
            </a:r>
            <a:r>
              <a:rPr lang="en-US" altLang="ko-KR" sz="1700" b="1" dirty="0">
                <a:solidFill>
                  <a:srgbClr val="002B82"/>
                </a:solidFill>
                <a:latin typeface="+mj-lt"/>
                <a:ea typeface="微軟正黑體" pitchFamily="34" charset="-120"/>
              </a:rPr>
              <a:t>-&gt; </a:t>
            </a:r>
            <a:r>
              <a:rPr lang="ko-KR" altLang="en-US" sz="1700" b="1" dirty="0">
                <a:solidFill>
                  <a:srgbClr val="FFFF00"/>
                </a:solidFill>
                <a:latin typeface="+mj-lt"/>
                <a:ea typeface="微軟正黑體" pitchFamily="34" charset="-120"/>
              </a:rPr>
              <a:t>단축키</a:t>
            </a:r>
            <a:endParaRPr lang="zh-TW" altLang="en-US" sz="1700" b="1" dirty="0">
              <a:solidFill>
                <a:srgbClr val="FFFF00"/>
              </a:solidFill>
              <a:latin typeface="+mj-lt"/>
              <a:ea typeface="微軟正黑體" pitchFamily="34" charset="-120"/>
            </a:endParaRPr>
          </a:p>
        </p:txBody>
      </p:sp>
      <p:grpSp>
        <p:nvGrpSpPr>
          <p:cNvPr id="50" name="群組 49"/>
          <p:cNvGrpSpPr/>
          <p:nvPr/>
        </p:nvGrpSpPr>
        <p:grpSpPr>
          <a:xfrm>
            <a:off x="2000232" y="4429138"/>
            <a:ext cx="5500726" cy="428628"/>
            <a:chOff x="2843809" y="1491630"/>
            <a:chExt cx="3672408" cy="928119"/>
          </a:xfrm>
        </p:grpSpPr>
        <p:sp>
          <p:nvSpPr>
            <p:cNvPr id="51" name="Shape 92"/>
            <p:cNvSpPr/>
            <p:nvPr/>
          </p:nvSpPr>
          <p:spPr>
            <a:xfrm rot="16200000">
              <a:off x="4215953" y="119486"/>
              <a:ext cx="928119" cy="3672408"/>
            </a:xfrm>
            <a:prstGeom prst="roundRect">
              <a:avLst>
                <a:gd name="adj" fmla="val 3968"/>
              </a:avLst>
            </a:prstGeom>
            <a:solidFill>
              <a:srgbClr val="18ABE9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Shape 96"/>
            <p:cNvSpPr/>
            <p:nvPr/>
          </p:nvSpPr>
          <p:spPr>
            <a:xfrm>
              <a:off x="2927272" y="1563638"/>
              <a:ext cx="505529" cy="360886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lt1">
                <a:alpha val="22745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Shape 96"/>
            <p:cNvSpPr/>
            <p:nvPr/>
          </p:nvSpPr>
          <p:spPr>
            <a:xfrm rot="10800000">
              <a:off x="5931968" y="1995686"/>
              <a:ext cx="505529" cy="360886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lt1">
                <a:alpha val="22745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" name="Shape 378"/>
          <p:cNvSpPr txBox="1"/>
          <p:nvPr/>
        </p:nvSpPr>
        <p:spPr>
          <a:xfrm>
            <a:off x="2143108" y="4429138"/>
            <a:ext cx="6513847" cy="42862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ko-KR" altLang="en-US" sz="1700" b="1" dirty="0">
                <a:solidFill>
                  <a:srgbClr val="002B82"/>
                </a:solidFill>
                <a:latin typeface="+mj-lt"/>
                <a:ea typeface="微軟正黑體" pitchFamily="34" charset="-120"/>
              </a:rPr>
              <a:t>업로드한 사진 보기 </a:t>
            </a:r>
            <a:r>
              <a:rPr lang="en-US" altLang="ko-KR" sz="1700" b="1" dirty="0">
                <a:solidFill>
                  <a:srgbClr val="002B82"/>
                </a:solidFill>
                <a:latin typeface="+mj-lt"/>
                <a:ea typeface="微軟正黑體" pitchFamily="34" charset="-120"/>
              </a:rPr>
              <a:t>-&gt; </a:t>
            </a:r>
            <a:r>
              <a:rPr lang="ko-KR" altLang="en-US" sz="1700" b="1" dirty="0">
                <a:solidFill>
                  <a:srgbClr val="FFFF00"/>
                </a:solidFill>
                <a:latin typeface="+mj-lt"/>
                <a:ea typeface="微軟正黑體" pitchFamily="34" charset="-120"/>
              </a:rPr>
              <a:t>미디어 폴더 설정</a:t>
            </a:r>
            <a:endParaRPr lang="zh-TW" altLang="en-US" sz="1700" b="1" dirty="0">
              <a:solidFill>
                <a:srgbClr val="FFFF00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39" name="Shape 271"/>
          <p:cNvSpPr/>
          <p:nvPr/>
        </p:nvSpPr>
        <p:spPr>
          <a:xfrm>
            <a:off x="1357290" y="1064216"/>
            <a:ext cx="937425" cy="937425"/>
          </a:xfrm>
          <a:prstGeom prst="ellipse">
            <a:avLst/>
          </a:prstGeom>
          <a:solidFill>
            <a:schemeClr val="bg1"/>
          </a:solidFill>
          <a:ln w="381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1357291" y="1071552"/>
            <a:ext cx="1071569" cy="1074640"/>
          </a:xfrm>
          <a:prstGeom prst="rect">
            <a:avLst/>
          </a:prstGeom>
          <a:noFill/>
        </p:spPr>
      </p:pic>
      <p:grpSp>
        <p:nvGrpSpPr>
          <p:cNvPr id="12" name="Shape 291"/>
          <p:cNvGrpSpPr/>
          <p:nvPr/>
        </p:nvGrpSpPr>
        <p:grpSpPr>
          <a:xfrm flipH="1">
            <a:off x="2357422" y="1071552"/>
            <a:ext cx="6643732" cy="1066099"/>
            <a:chOff x="-6573063" y="6727746"/>
            <a:chExt cx="5339850" cy="867238"/>
          </a:xfrm>
        </p:grpSpPr>
        <p:sp>
          <p:nvSpPr>
            <p:cNvPr id="13" name="Shape 292"/>
            <p:cNvSpPr/>
            <p:nvPr/>
          </p:nvSpPr>
          <p:spPr>
            <a:xfrm>
              <a:off x="-6573063" y="6727746"/>
              <a:ext cx="5314439" cy="792088"/>
            </a:xfrm>
            <a:prstGeom prst="chevron">
              <a:avLst>
                <a:gd name="adj" fmla="val 33915"/>
              </a:avLst>
            </a:prstGeom>
            <a:solidFill>
              <a:srgbClr val="FF99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Shape 293"/>
            <p:cNvSpPr/>
            <p:nvPr/>
          </p:nvSpPr>
          <p:spPr>
            <a:xfrm>
              <a:off x="-2454851" y="7192647"/>
              <a:ext cx="1221638" cy="40233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92694" y="120000"/>
                  </a:lnTo>
                  <a:lnTo>
                    <a:pt x="0" y="115636"/>
                  </a:lnTo>
                </a:path>
              </a:pathLst>
            </a:custGeom>
            <a:noFill/>
            <a:ln w="25400" cap="flat" cmpd="sng">
              <a:solidFill>
                <a:srgbClr val="5DD5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" name="Shape 137"/>
          <p:cNvSpPr txBox="1">
            <a:spLocks noGrp="1"/>
          </p:cNvSpPr>
          <p:nvPr>
            <p:ph type="body" idx="1"/>
          </p:nvPr>
        </p:nvSpPr>
        <p:spPr>
          <a:xfrm>
            <a:off x="2857488" y="1071552"/>
            <a:ext cx="5786478" cy="857256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ko-KR" altLang="en-US" sz="24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제 콜렉션을 감상할 때 꼭 알아야 할 것들이 있나요</a:t>
            </a:r>
            <a:r>
              <a:rPr lang="en-US" altLang="ko-KR" sz="24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?</a:t>
            </a:r>
            <a:endParaRPr lang="zh-TW" altLang="en-US" sz="24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群組 28"/>
          <p:cNvGrpSpPr/>
          <p:nvPr/>
        </p:nvGrpSpPr>
        <p:grpSpPr>
          <a:xfrm>
            <a:off x="-32" y="2285998"/>
            <a:ext cx="9144032" cy="2786082"/>
            <a:chOff x="0" y="1657344"/>
            <a:chExt cx="9144032" cy="3343298"/>
          </a:xfrm>
        </p:grpSpPr>
        <p:sp>
          <p:nvSpPr>
            <p:cNvPr id="26" name="Shape 147"/>
            <p:cNvSpPr/>
            <p:nvPr/>
          </p:nvSpPr>
          <p:spPr>
            <a:xfrm>
              <a:off x="71438" y="1785932"/>
              <a:ext cx="5429256" cy="3214710"/>
            </a:xfrm>
            <a:prstGeom prst="rect">
              <a:avLst/>
            </a:prstGeom>
            <a:solidFill>
              <a:srgbClr val="00518E">
                <a:alpha val="58000"/>
              </a:srgb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五邊形 26"/>
            <p:cNvSpPr/>
            <p:nvPr/>
          </p:nvSpPr>
          <p:spPr>
            <a:xfrm flipH="1">
              <a:off x="4429124" y="1657344"/>
              <a:ext cx="4714908" cy="3257573"/>
            </a:xfrm>
            <a:prstGeom prst="homePlate">
              <a:avLst>
                <a:gd name="adj" fmla="val 44020"/>
              </a:avLst>
            </a:prstGeom>
            <a:solidFill>
              <a:srgbClr val="00518E"/>
            </a:solidFill>
            <a:ln w="88900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rtlCol="0" anchor="ctr" anchorCtr="0">
              <a:noAutofit/>
            </a:bodyPr>
            <a:lstStyle/>
            <a:p>
              <a:pPr marL="0" marR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lang="zh-TW" alt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Shape 147"/>
            <p:cNvSpPr/>
            <p:nvPr/>
          </p:nvSpPr>
          <p:spPr>
            <a:xfrm>
              <a:off x="0" y="1714494"/>
              <a:ext cx="5429256" cy="3214710"/>
            </a:xfrm>
            <a:prstGeom prst="rect">
              <a:avLst/>
            </a:prstGeom>
            <a:solidFill>
              <a:srgbClr val="00518E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72" name="Shape 472"/>
          <p:cNvSpPr txBox="1">
            <a:spLocks noGrp="1"/>
          </p:cNvSpPr>
          <p:nvPr>
            <p:ph type="title"/>
          </p:nvPr>
        </p:nvSpPr>
        <p:spPr>
          <a:xfrm>
            <a:off x="214282" y="268076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s-ES" sz="3200" dirty="0">
                <a:latin typeface="+mj-lt"/>
                <a:ea typeface="微軟正黑體" pitchFamily="34" charset="-120"/>
              </a:rPr>
              <a:t>VLC </a:t>
            </a:r>
            <a:r>
              <a:rPr lang="ko-KR" altLang="en-US" sz="3200" dirty="0">
                <a:latin typeface="+mj-lt"/>
                <a:ea typeface="微軟正黑體" pitchFamily="34" charset="-120"/>
              </a:rPr>
              <a:t>지원</a:t>
            </a:r>
            <a:endParaRPr lang="en" sz="3200" dirty="0">
              <a:latin typeface="+mj-lt"/>
              <a:ea typeface="微軟正黑體" pitchFamily="34" charset="-120"/>
            </a:endParaRPr>
          </a:p>
        </p:txBody>
      </p:sp>
      <p:sp>
        <p:nvSpPr>
          <p:cNvPr id="478" name="Shape 478"/>
          <p:cNvSpPr/>
          <p:nvPr/>
        </p:nvSpPr>
        <p:spPr>
          <a:xfrm>
            <a:off x="4429124" y="3214692"/>
            <a:ext cx="928694" cy="456600"/>
          </a:xfrm>
          <a:prstGeom prst="rightArrow">
            <a:avLst>
              <a:gd name="adj1" fmla="val 50000"/>
              <a:gd name="adj2" fmla="val 73945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" name="平行四邊形 16"/>
          <p:cNvSpPr/>
          <p:nvPr/>
        </p:nvSpPr>
        <p:spPr>
          <a:xfrm>
            <a:off x="428628" y="1071552"/>
            <a:ext cx="8572528" cy="1071570"/>
          </a:xfrm>
          <a:prstGeom prst="parallelogram">
            <a:avLst>
              <a:gd name="adj" fmla="val 60777"/>
            </a:avLst>
          </a:prstGeom>
          <a:solidFill>
            <a:srgbClr val="303F9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8" name="群組 17"/>
          <p:cNvGrpSpPr/>
          <p:nvPr/>
        </p:nvGrpSpPr>
        <p:grpSpPr>
          <a:xfrm>
            <a:off x="357191" y="1142989"/>
            <a:ext cx="8429652" cy="935217"/>
            <a:chOff x="4857753" y="1322425"/>
            <a:chExt cx="2987533" cy="526905"/>
          </a:xfrm>
        </p:grpSpPr>
        <p:sp>
          <p:nvSpPr>
            <p:cNvPr id="19" name="平行四邊形 18"/>
            <p:cNvSpPr/>
            <p:nvPr/>
          </p:nvSpPr>
          <p:spPr>
            <a:xfrm>
              <a:off x="4857753" y="1322425"/>
              <a:ext cx="2987533" cy="526905"/>
            </a:xfrm>
            <a:prstGeom prst="parallelogram">
              <a:avLst>
                <a:gd name="adj" fmla="val 55727"/>
              </a:avLst>
            </a:prstGeom>
            <a:solidFill>
              <a:srgbClr val="303F97"/>
            </a:solidFill>
            <a:ln>
              <a:solidFill>
                <a:srgbClr val="303F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5100014" y="1325447"/>
              <a:ext cx="2643999" cy="5202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altLang="ko-KR" sz="1800" b="1" dirty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VLC </a:t>
              </a:r>
              <a:r>
                <a:rPr lang="ko-KR" altLang="en-US" sz="1800" b="1" dirty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미디어 플레이어로 </a:t>
              </a:r>
              <a:r>
                <a:rPr lang="en-US" altLang="ko-KR" sz="1800" b="1" dirty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NAS </a:t>
              </a:r>
              <a:r>
                <a:rPr lang="ko-KR" altLang="en-US" sz="1800" b="1" dirty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속 비디오를 재생합니다</a:t>
              </a:r>
              <a:r>
                <a:rPr lang="en-US" altLang="ko-KR" sz="1800" b="1" dirty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.</a:t>
              </a:r>
            </a:p>
            <a:p>
              <a:pPr lvl="0"/>
              <a:r>
                <a:rPr lang="en-US" altLang="ko-KR" sz="1800" b="1" dirty="0">
                  <a:solidFill>
                    <a:srgbClr val="FFFF00"/>
                  </a:solidFill>
                  <a:latin typeface="+mj-lt"/>
                  <a:ea typeface="微軟正黑體" pitchFamily="34" charset="-120"/>
                </a:rPr>
                <a:t>ARM </a:t>
              </a:r>
              <a:r>
                <a:rPr lang="ko-KR" altLang="en-US" sz="1800" b="1" dirty="0">
                  <a:solidFill>
                    <a:srgbClr val="FFFF00"/>
                  </a:solidFill>
                  <a:latin typeface="+mj-lt"/>
                  <a:ea typeface="微軟正黑體" pitchFamily="34" charset="-120"/>
                </a:rPr>
                <a:t>기반의 모델에서도 매우 뛰어난 비디오 재생 성능을 발휘합니다</a:t>
              </a:r>
              <a:r>
                <a:rPr lang="en-US" altLang="ko-KR" sz="1800" b="1" dirty="0">
                  <a:solidFill>
                    <a:srgbClr val="FFFF00"/>
                  </a:solidFill>
                  <a:latin typeface="+mj-lt"/>
                  <a:ea typeface="微軟正黑體" pitchFamily="34" charset="-120"/>
                </a:rPr>
                <a:t>. NAS</a:t>
              </a:r>
              <a:r>
                <a:rPr lang="ko-KR" altLang="en-US" sz="1800" b="1" dirty="0">
                  <a:solidFill>
                    <a:srgbClr val="FFFF00"/>
                  </a:solidFill>
                  <a:latin typeface="+mj-lt"/>
                  <a:ea typeface="微軟正黑體" pitchFamily="34" charset="-120"/>
                </a:rPr>
                <a:t>에서 지원하지 않는 비디오 포맷 역시 재생할 수 있습니다</a:t>
              </a:r>
              <a:r>
                <a:rPr lang="en-US" altLang="ko-KR" sz="1800" b="1" dirty="0">
                  <a:solidFill>
                    <a:srgbClr val="FFFF00"/>
                  </a:solidFill>
                  <a:latin typeface="+mj-lt"/>
                  <a:ea typeface="微軟正黑體" pitchFamily="34" charset="-120"/>
                </a:rPr>
                <a:t>.</a:t>
              </a:r>
              <a:endParaRPr lang="zh-TW" altLang="en-US" sz="1800" b="1" dirty="0">
                <a:solidFill>
                  <a:srgbClr val="FFFF00"/>
                </a:solidFill>
                <a:latin typeface="+mj-lt"/>
                <a:ea typeface="微軟正黑體" pitchFamily="34" charset="-120"/>
              </a:endParaRPr>
            </a:p>
          </p:txBody>
        </p:sp>
      </p:grpSp>
      <p:grpSp>
        <p:nvGrpSpPr>
          <p:cNvPr id="31" name="群組 30"/>
          <p:cNvGrpSpPr/>
          <p:nvPr/>
        </p:nvGrpSpPr>
        <p:grpSpPr>
          <a:xfrm>
            <a:off x="142844" y="2500312"/>
            <a:ext cx="3143272" cy="2304256"/>
            <a:chOff x="5652120" y="1347614"/>
            <a:chExt cx="2772308" cy="2304256"/>
          </a:xfrm>
        </p:grpSpPr>
        <p:sp>
          <p:nvSpPr>
            <p:cNvPr id="32" name="Shape 232"/>
            <p:cNvSpPr/>
            <p:nvPr/>
          </p:nvSpPr>
          <p:spPr>
            <a:xfrm>
              <a:off x="5652120" y="1347614"/>
              <a:ext cx="2772308" cy="2304256"/>
            </a:xfrm>
            <a:prstGeom prst="roundRect">
              <a:avLst>
                <a:gd name="adj" fmla="val 4004"/>
              </a:avLst>
            </a:prstGeom>
            <a:solidFill>
              <a:srgbClr val="0070C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Shape 232"/>
            <p:cNvSpPr/>
            <p:nvPr/>
          </p:nvSpPr>
          <p:spPr>
            <a:xfrm>
              <a:off x="5715127" y="1490490"/>
              <a:ext cx="2655912" cy="357190"/>
            </a:xfrm>
            <a:prstGeom prst="roundRect">
              <a:avLst>
                <a:gd name="adj" fmla="val 4004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Shape 471"/>
            <p:cNvSpPr/>
            <p:nvPr/>
          </p:nvSpPr>
          <p:spPr>
            <a:xfrm>
              <a:off x="5715127" y="1490491"/>
              <a:ext cx="2592288" cy="3571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 algn="ctr"/>
              <a:r>
                <a:rPr lang="ko-KR" altLang="en-US" sz="1800" b="1" dirty="0">
                  <a:solidFill>
                    <a:srgbClr val="FF9900"/>
                  </a:solidFill>
                  <a:latin typeface="+mj-lt"/>
                  <a:ea typeface="微軟正黑體" pitchFamily="34" charset="-120"/>
                </a:rPr>
                <a:t>대용량 비디오 파일</a:t>
              </a:r>
              <a:endParaRPr lang="en" altLang="zh-TW" sz="1800" b="1" dirty="0">
                <a:solidFill>
                  <a:srgbClr val="FF9900"/>
                </a:solidFill>
                <a:latin typeface="+mj-lt"/>
                <a:ea typeface="微軟正黑體" pitchFamily="34" charset="-120"/>
              </a:endParaRPr>
            </a:p>
          </p:txBody>
        </p:sp>
        <p:sp>
          <p:nvSpPr>
            <p:cNvPr id="36" name="Shape 232"/>
            <p:cNvSpPr/>
            <p:nvPr/>
          </p:nvSpPr>
          <p:spPr>
            <a:xfrm>
              <a:off x="5715127" y="1912848"/>
              <a:ext cx="2655912" cy="363460"/>
            </a:xfrm>
            <a:prstGeom prst="roundRect">
              <a:avLst>
                <a:gd name="adj" fmla="val 4004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" name="Shape 471"/>
          <p:cNvSpPr/>
          <p:nvPr/>
        </p:nvSpPr>
        <p:spPr>
          <a:xfrm>
            <a:off x="285720" y="3071816"/>
            <a:ext cx="2939163" cy="35719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/>
            <a:r>
              <a:rPr lang="ko-KR" altLang="en-US" sz="1800" b="1" dirty="0">
                <a:solidFill>
                  <a:srgbClr val="0066FF"/>
                </a:solidFill>
                <a:latin typeface="+mj-lt"/>
                <a:ea typeface="微軟正黑體" pitchFamily="34" charset="-120"/>
              </a:rPr>
              <a:t>지원하지 않는 포맷</a:t>
            </a:r>
            <a:endParaRPr lang="en" altLang="zh-TW" sz="1800" b="1" dirty="0">
              <a:solidFill>
                <a:srgbClr val="0066FF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43" name="Shape 475"/>
          <p:cNvPicPr preferRelativeResize="0"/>
          <p:nvPr/>
        </p:nvPicPr>
        <p:blipFill>
          <a:blip r:embed="rId3">
            <a:alphaModFix/>
          </a:blip>
          <a:srcRect t="20393" b="30079"/>
          <a:stretch>
            <a:fillRect/>
          </a:stretch>
        </p:blipFill>
        <p:spPr>
          <a:xfrm>
            <a:off x="928662" y="3500444"/>
            <a:ext cx="1378611" cy="1214446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44" name="Shape 4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85852" y="3777544"/>
            <a:ext cx="651594" cy="651594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Shape 271"/>
          <p:cNvSpPr/>
          <p:nvPr/>
        </p:nvSpPr>
        <p:spPr>
          <a:xfrm>
            <a:off x="3357554" y="2928940"/>
            <a:ext cx="928694" cy="928694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70" name="Picture 2" descr="\\MARKETING\Marketing\MarketingMaterials\Misc\PPT美化\線上直播PPT\20170926_Hybrid Backup Sync\素材\NAS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0430" y="3143254"/>
            <a:ext cx="652194" cy="500066"/>
          </a:xfrm>
          <a:prstGeom prst="rect">
            <a:avLst/>
          </a:prstGeom>
          <a:noFill/>
        </p:spPr>
      </p:pic>
      <p:sp>
        <p:nvSpPr>
          <p:cNvPr id="40" name="Shape 232"/>
          <p:cNvSpPr/>
          <p:nvPr/>
        </p:nvSpPr>
        <p:spPr>
          <a:xfrm>
            <a:off x="5572132" y="2428874"/>
            <a:ext cx="3214710" cy="2428892"/>
          </a:xfrm>
          <a:prstGeom prst="roundRect">
            <a:avLst>
              <a:gd name="adj" fmla="val 4004"/>
            </a:avLst>
          </a:prstGeom>
          <a:solidFill>
            <a:schemeClr val="bg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9" name="Shape 47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72178" y="237173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Shape 48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00330" y="3143254"/>
            <a:ext cx="772000" cy="7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Shape 48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63215" y="2482951"/>
            <a:ext cx="1294999" cy="2303377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485" name="Shape 48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86750" y="3286434"/>
            <a:ext cx="571200" cy="571200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Shape 486"/>
          <p:cNvSpPr txBox="1"/>
          <p:nvPr/>
        </p:nvSpPr>
        <p:spPr>
          <a:xfrm>
            <a:off x="5715008" y="3857634"/>
            <a:ext cx="1296370" cy="114300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" sz="1300" b="1" dirty="0">
                <a:solidFill>
                  <a:srgbClr val="0070C0"/>
                </a:solidFill>
                <a:latin typeface="+mj-lt"/>
                <a:ea typeface="微軟正黑體" pitchFamily="34" charset="-120"/>
              </a:rPr>
              <a:t>*</a:t>
            </a:r>
            <a:r>
              <a:rPr lang="en-US" altLang="ko-KR" sz="1300" b="1" dirty="0" err="1">
                <a:solidFill>
                  <a:srgbClr val="0070C0"/>
                </a:solidFill>
                <a:latin typeface="+mj-lt"/>
                <a:ea typeface="微軟正黑體" pitchFamily="34" charset="-120"/>
              </a:rPr>
              <a:t>QVHelper</a:t>
            </a:r>
            <a:r>
              <a:rPr lang="en-US" altLang="ko-KR" sz="1300" b="1" dirty="0">
                <a:solidFill>
                  <a:srgbClr val="0070C0"/>
                </a:solidFill>
                <a:latin typeface="+mj-lt"/>
                <a:ea typeface="微軟正黑體" pitchFamily="34" charset="-120"/>
              </a:rPr>
              <a:t> </a:t>
            </a:r>
            <a:r>
              <a:rPr lang="ko-KR" altLang="en-US" sz="1300" b="1" dirty="0">
                <a:solidFill>
                  <a:srgbClr val="0070C0"/>
                </a:solidFill>
                <a:latin typeface="+mj-lt"/>
                <a:ea typeface="微軟正黑體" pitchFamily="34" charset="-120"/>
              </a:rPr>
              <a:t>및 </a:t>
            </a:r>
            <a:r>
              <a:rPr lang="en-US" altLang="ko-KR" sz="1300" b="1" dirty="0">
                <a:solidFill>
                  <a:srgbClr val="0070C0"/>
                </a:solidFill>
                <a:latin typeface="+mj-lt"/>
                <a:ea typeface="微軟正黑體" pitchFamily="34" charset="-120"/>
              </a:rPr>
              <a:t>VLC</a:t>
            </a:r>
            <a:r>
              <a:rPr lang="ko-KR" altLang="en-US" sz="1300" b="1" dirty="0">
                <a:solidFill>
                  <a:srgbClr val="0070C0"/>
                </a:solidFill>
                <a:latin typeface="+mj-lt"/>
                <a:ea typeface="微軟正黑體" pitchFamily="34" charset="-120"/>
              </a:rPr>
              <a:t>가 </a:t>
            </a:r>
            <a:r>
              <a:rPr lang="en-US" altLang="ko-KR" sz="1300" b="1" dirty="0">
                <a:solidFill>
                  <a:srgbClr val="0070C0"/>
                </a:solidFill>
                <a:latin typeface="+mj-lt"/>
                <a:ea typeface="微軟正黑體" pitchFamily="34" charset="-120"/>
              </a:rPr>
              <a:t>PC</a:t>
            </a:r>
            <a:r>
              <a:rPr lang="ko-KR" altLang="en-US" sz="1300" b="1" dirty="0">
                <a:solidFill>
                  <a:srgbClr val="0070C0"/>
                </a:solidFill>
                <a:latin typeface="+mj-lt"/>
                <a:ea typeface="微軟正黑體" pitchFamily="34" charset="-120"/>
              </a:rPr>
              <a:t>에 설치되어 있어야 합니다</a:t>
            </a:r>
            <a:endParaRPr lang="en" sz="1300" b="1" dirty="0">
              <a:solidFill>
                <a:srgbClr val="0070C0"/>
              </a:solidFill>
              <a:latin typeface="+mj-lt"/>
              <a:ea typeface="微軟正黑體" pitchFamily="34" charset="-120"/>
            </a:endParaRPr>
          </a:p>
        </p:txBody>
      </p:sp>
      <p:grpSp>
        <p:nvGrpSpPr>
          <p:cNvPr id="49" name="群組 48"/>
          <p:cNvGrpSpPr/>
          <p:nvPr/>
        </p:nvGrpSpPr>
        <p:grpSpPr>
          <a:xfrm>
            <a:off x="7929582" y="2214560"/>
            <a:ext cx="1174216" cy="714380"/>
            <a:chOff x="7929586" y="2285998"/>
            <a:chExt cx="1100828" cy="642942"/>
          </a:xfrm>
        </p:grpSpPr>
        <p:pic>
          <p:nvPicPr>
            <p:cNvPr id="45" name="Shape 314" descr="話框.png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929586" y="2285998"/>
              <a:ext cx="1071570" cy="64294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" name="矩形 45"/>
            <p:cNvSpPr/>
            <p:nvPr/>
          </p:nvSpPr>
          <p:spPr>
            <a:xfrm>
              <a:off x="8055603" y="2441792"/>
              <a:ext cx="974811" cy="360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ko-KR" altLang="en-US" sz="1000" b="1" dirty="0">
                  <a:latin typeface="+mj-lt"/>
                  <a:ea typeface="微軟正黑體" pitchFamily="34" charset="-120"/>
                </a:rPr>
                <a:t>비디오 재생이 가능해졌어요</a:t>
              </a:r>
              <a:endParaRPr lang="en" altLang="zh-TW" sz="1000" b="1" dirty="0">
                <a:latin typeface="+mj-lt"/>
                <a:ea typeface="微軟正黑體" pitchFamily="34" charset="-120"/>
              </a:endParaRPr>
            </a:p>
          </p:txBody>
        </p:sp>
      </p:grpSp>
      <p:grpSp>
        <p:nvGrpSpPr>
          <p:cNvPr id="39" name="群組 38"/>
          <p:cNvGrpSpPr/>
          <p:nvPr/>
        </p:nvGrpSpPr>
        <p:grpSpPr>
          <a:xfrm>
            <a:off x="8001024" y="71420"/>
            <a:ext cx="1071570" cy="1071570"/>
            <a:chOff x="8001024" y="71420"/>
            <a:chExt cx="1143008" cy="1143008"/>
          </a:xfrm>
        </p:grpSpPr>
        <p:pic>
          <p:nvPicPr>
            <p:cNvPr id="41" name="Picture 2" descr="C:\Users\Han Tsai\Desktop\QNAP_直播\Photo Station 5.6 直播\new.png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8001024" y="71420"/>
              <a:ext cx="1143008" cy="1143008"/>
            </a:xfrm>
            <a:prstGeom prst="rect">
              <a:avLst/>
            </a:prstGeom>
            <a:noFill/>
          </p:spPr>
        </p:pic>
        <p:sp>
          <p:nvSpPr>
            <p:cNvPr id="47" name="Shape 417"/>
            <p:cNvSpPr/>
            <p:nvPr/>
          </p:nvSpPr>
          <p:spPr>
            <a:xfrm>
              <a:off x="8072462" y="428610"/>
              <a:ext cx="1000132" cy="42862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 indent="114300">
                <a:lnSpc>
                  <a:spcPct val="115000"/>
                </a:lnSpc>
                <a:buClr>
                  <a:schemeClr val="dk2"/>
                </a:buClr>
                <a:buSzPct val="25000"/>
              </a:pPr>
              <a:r>
                <a:rPr lang="en-US" altLang="zh-TW" sz="2000" b="1" dirty="0">
                  <a:solidFill>
                    <a:srgbClr val="FF0000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NEW</a:t>
              </a:r>
              <a:endParaRPr lang="zh-TW" altLang="en-US" sz="2000" b="1" dirty="0">
                <a:solidFill>
                  <a:srgbClr val="FF0000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47"/>
          <p:cNvSpPr/>
          <p:nvPr/>
        </p:nvSpPr>
        <p:spPr>
          <a:xfrm>
            <a:off x="428596" y="1285866"/>
            <a:ext cx="4857784" cy="3143272"/>
          </a:xfrm>
          <a:prstGeom prst="rect">
            <a:avLst/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Shape 491"/>
          <p:cNvSpPr txBox="1">
            <a:spLocks noGrp="1"/>
          </p:cNvSpPr>
          <p:nvPr>
            <p:ph type="title"/>
          </p:nvPr>
        </p:nvSpPr>
        <p:spPr>
          <a:xfrm>
            <a:off x="285594" y="357170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ko-KR" altLang="en-US" sz="3200" dirty="0">
                <a:latin typeface="+mj-lt"/>
                <a:ea typeface="微軟正黑體" pitchFamily="34" charset="-120"/>
              </a:rPr>
              <a:t>침입자로부터 사진 보호</a:t>
            </a:r>
            <a:endParaRPr lang="en" sz="3200" dirty="0">
              <a:latin typeface="+mj-lt"/>
              <a:ea typeface="微軟正黑體" pitchFamily="34" charset="-120"/>
            </a:endParaRPr>
          </a:p>
        </p:txBody>
      </p:sp>
      <p:pic>
        <p:nvPicPr>
          <p:cNvPr id="492" name="Shape 49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08118" y="1434945"/>
            <a:ext cx="4317888" cy="2738701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494" name="Shape 4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43570" y="3357581"/>
            <a:ext cx="1344329" cy="1008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Shape 4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22807" y="3357598"/>
            <a:ext cx="756197" cy="1008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Shape 49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16331" y="3357568"/>
            <a:ext cx="756197" cy="1008282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Shape 497"/>
          <p:cNvSpPr/>
          <p:nvPr/>
        </p:nvSpPr>
        <p:spPr>
          <a:xfrm>
            <a:off x="5500694" y="3216838"/>
            <a:ext cx="3286148" cy="1283738"/>
          </a:xfrm>
          <a:prstGeom prst="roundRect">
            <a:avLst>
              <a:gd name="adj" fmla="val 16667"/>
            </a:avLst>
          </a:prstGeom>
          <a:solidFill>
            <a:srgbClr val="FFFFFF">
              <a:alpha val="51540"/>
            </a:srgbClr>
          </a:solidFill>
          <a:ln w="38100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498" name="Shape 498" descr="Privacy_000000_100.png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6715140" y="3286130"/>
            <a:ext cx="715116" cy="96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 descr="C:\Users\Han Tsai\Desktop\QNAP_直播\Photo Station 5.6 直播\未命名-7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15008" y="1214428"/>
            <a:ext cx="1928826" cy="1928826"/>
          </a:xfrm>
          <a:prstGeom prst="rect">
            <a:avLst/>
          </a:prstGeom>
          <a:noFill/>
        </p:spPr>
      </p:pic>
      <p:grpSp>
        <p:nvGrpSpPr>
          <p:cNvPr id="22" name="群組 21"/>
          <p:cNvGrpSpPr/>
          <p:nvPr/>
        </p:nvGrpSpPr>
        <p:grpSpPr>
          <a:xfrm>
            <a:off x="385371" y="2714626"/>
            <a:ext cx="1757737" cy="1785950"/>
            <a:chOff x="-2186397" y="3214692"/>
            <a:chExt cx="1757737" cy="1785950"/>
          </a:xfrm>
        </p:grpSpPr>
        <p:pic>
          <p:nvPicPr>
            <p:cNvPr id="14338" name="Picture 2" descr="C:\Users\Han Tsai\Desktop\QNAP_直播\Photo Station 5.6 直播\未命名-13.png"/>
            <p:cNvPicPr>
              <a:picLocks noChangeAspect="1" noChangeArrowheads="1"/>
            </p:cNvPicPr>
            <p:nvPr/>
          </p:nvPicPr>
          <p:blipFill>
            <a:blip r:embed="rId9"/>
            <a:stretch>
              <a:fillRect/>
            </a:stretch>
          </p:blipFill>
          <p:spPr bwMode="auto">
            <a:xfrm>
              <a:off x="-2071734" y="3357568"/>
              <a:ext cx="1500198" cy="1500198"/>
            </a:xfrm>
            <a:prstGeom prst="rect">
              <a:avLst/>
            </a:prstGeom>
            <a:noFill/>
          </p:spPr>
        </p:pic>
        <p:pic>
          <p:nvPicPr>
            <p:cNvPr id="17" name="Picture 3" descr="C:\Users\Han Tsai\Desktop\QNAP_直播\Photo Station 5.6 直播\放大鏡.png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-2186397" y="3214692"/>
              <a:ext cx="1757737" cy="1785950"/>
            </a:xfrm>
            <a:prstGeom prst="rect">
              <a:avLst/>
            </a:prstGeom>
            <a:noFill/>
          </p:spPr>
        </p:pic>
      </p:grpSp>
      <p:grpSp>
        <p:nvGrpSpPr>
          <p:cNvPr id="24" name="群組 23"/>
          <p:cNvGrpSpPr/>
          <p:nvPr/>
        </p:nvGrpSpPr>
        <p:grpSpPr>
          <a:xfrm>
            <a:off x="1714480" y="2214560"/>
            <a:ext cx="3505593" cy="1366846"/>
            <a:chOff x="2214546" y="2347912"/>
            <a:chExt cx="3211520" cy="1366846"/>
          </a:xfrm>
        </p:grpSpPr>
        <p:sp>
          <p:nvSpPr>
            <p:cNvPr id="23" name="平行四邊形 22"/>
            <p:cNvSpPr/>
            <p:nvPr/>
          </p:nvSpPr>
          <p:spPr>
            <a:xfrm>
              <a:off x="2285984" y="2357436"/>
              <a:ext cx="3140082" cy="714380"/>
            </a:xfrm>
            <a:prstGeom prst="parallelogram">
              <a:avLst>
                <a:gd name="adj" fmla="val 25000"/>
              </a:avLst>
            </a:prstGeom>
            <a:solidFill>
              <a:srgbClr val="303F97">
                <a:alpha val="5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8" name="群組 17"/>
            <p:cNvGrpSpPr/>
            <p:nvPr/>
          </p:nvGrpSpPr>
          <p:grpSpPr>
            <a:xfrm>
              <a:off x="2214546" y="2347912"/>
              <a:ext cx="3145552" cy="652466"/>
              <a:chOff x="4857752" y="1357304"/>
              <a:chExt cx="3145552" cy="652466"/>
            </a:xfrm>
          </p:grpSpPr>
          <p:sp>
            <p:nvSpPr>
              <p:cNvPr id="19" name="平行四邊形 18"/>
              <p:cNvSpPr/>
              <p:nvPr/>
            </p:nvSpPr>
            <p:spPr>
              <a:xfrm>
                <a:off x="4857752" y="1357304"/>
                <a:ext cx="3145552" cy="652466"/>
              </a:xfrm>
              <a:prstGeom prst="parallelogram">
                <a:avLst/>
              </a:prstGeom>
              <a:solidFill>
                <a:srgbClr val="303F97"/>
              </a:solidFill>
              <a:ln>
                <a:solidFill>
                  <a:srgbClr val="303F9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0" name="矩形 19"/>
              <p:cNvSpPr/>
              <p:nvPr/>
            </p:nvSpPr>
            <p:spPr>
              <a:xfrm>
                <a:off x="5072066" y="1366828"/>
                <a:ext cx="2865271" cy="5847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ko-KR" altLang="en-US" sz="1600" b="1" dirty="0">
                    <a:solidFill>
                      <a:schemeClr val="bg1"/>
                    </a:solidFill>
                    <a:latin typeface="+mj-lt"/>
                    <a:ea typeface="微軟正黑體" pitchFamily="34" charset="-120"/>
                  </a:rPr>
                  <a:t>게스트는 당신의 승인없이 파일을 다운로드할 수 없습니다</a:t>
                </a:r>
                <a:endParaRPr lang="zh-TW" altLang="en-US" sz="1600" b="1" dirty="0">
                  <a:solidFill>
                    <a:schemeClr val="bg1"/>
                  </a:solidFill>
                  <a:latin typeface="+mj-lt"/>
                  <a:ea typeface="微軟正黑體" pitchFamily="34" charset="-120"/>
                </a:endParaRPr>
              </a:p>
            </p:txBody>
          </p:sp>
        </p:grpSp>
        <p:sp>
          <p:nvSpPr>
            <p:cNvPr id="21" name="等腰三角形 20"/>
            <p:cNvSpPr/>
            <p:nvPr/>
          </p:nvSpPr>
          <p:spPr>
            <a:xfrm flipV="1">
              <a:off x="2357422" y="2928940"/>
              <a:ext cx="500066" cy="785818"/>
            </a:xfrm>
            <a:prstGeom prst="triangle">
              <a:avLst>
                <a:gd name="adj" fmla="val 0"/>
              </a:avLst>
            </a:prstGeom>
            <a:solidFill>
              <a:srgbClr val="303F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147"/>
          <p:cNvSpPr/>
          <p:nvPr/>
        </p:nvSpPr>
        <p:spPr>
          <a:xfrm>
            <a:off x="71438" y="1214430"/>
            <a:ext cx="5429256" cy="3214710"/>
          </a:xfrm>
          <a:prstGeom prst="rect">
            <a:avLst/>
          </a:prstGeom>
          <a:solidFill>
            <a:srgbClr val="00518E">
              <a:alpha val="5800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五邊形 49"/>
          <p:cNvSpPr/>
          <p:nvPr/>
        </p:nvSpPr>
        <p:spPr>
          <a:xfrm flipH="1">
            <a:off x="4429124" y="1000116"/>
            <a:ext cx="4714908" cy="3429024"/>
          </a:xfrm>
          <a:prstGeom prst="homePlate">
            <a:avLst>
              <a:gd name="adj" fmla="val 44020"/>
            </a:avLst>
          </a:prstGeom>
          <a:solidFill>
            <a:srgbClr val="00518E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Shape 147"/>
          <p:cNvSpPr/>
          <p:nvPr/>
        </p:nvSpPr>
        <p:spPr>
          <a:xfrm>
            <a:off x="0" y="1142992"/>
            <a:ext cx="5429256" cy="3214710"/>
          </a:xfrm>
          <a:prstGeom prst="rect">
            <a:avLst/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Shape 505"/>
          <p:cNvSpPr txBox="1">
            <a:spLocks noGrp="1"/>
          </p:cNvSpPr>
          <p:nvPr>
            <p:ph type="title"/>
          </p:nvPr>
        </p:nvSpPr>
        <p:spPr>
          <a:xfrm>
            <a:off x="214282" y="214296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ko-KR" altLang="en-US" sz="3200" dirty="0">
                <a:latin typeface="+mj-lt"/>
                <a:ea typeface="微軟正黑體" pitchFamily="34" charset="-120"/>
              </a:rPr>
              <a:t>프로 팁</a:t>
            </a:r>
            <a:r>
              <a:rPr lang="en-US" altLang="ko-KR" sz="3200" dirty="0">
                <a:latin typeface="+mj-lt"/>
                <a:ea typeface="微軟正黑體" pitchFamily="34" charset="-120"/>
              </a:rPr>
              <a:t>: </a:t>
            </a:r>
            <a:r>
              <a:rPr lang="ko-KR" altLang="en-US" sz="3200" dirty="0">
                <a:latin typeface="+mj-lt"/>
                <a:ea typeface="微軟正黑體" pitchFamily="34" charset="-120"/>
              </a:rPr>
              <a:t>단축키를 사용하세요</a:t>
            </a:r>
            <a:r>
              <a:rPr lang="en-US" altLang="ko-KR" sz="3200" dirty="0">
                <a:latin typeface="+mj-lt"/>
                <a:ea typeface="微軟正黑體" pitchFamily="34" charset="-120"/>
              </a:rPr>
              <a:t>!</a:t>
            </a:r>
            <a:endParaRPr lang="en" sz="3200" dirty="0">
              <a:latin typeface="+mj-lt"/>
              <a:ea typeface="微軟正黑體" pitchFamily="34" charset="-120"/>
            </a:endParaRPr>
          </a:p>
        </p:txBody>
      </p:sp>
      <p:pic>
        <p:nvPicPr>
          <p:cNvPr id="506" name="Shape 506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36317" y="1299738"/>
            <a:ext cx="4878625" cy="28436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" name="群組 42"/>
          <p:cNvGrpSpPr/>
          <p:nvPr/>
        </p:nvGrpSpPr>
        <p:grpSpPr>
          <a:xfrm>
            <a:off x="5572132" y="3557305"/>
            <a:ext cx="3286148" cy="737707"/>
            <a:chOff x="5500694" y="1357304"/>
            <a:chExt cx="3500462" cy="785818"/>
          </a:xfrm>
        </p:grpSpPr>
        <p:grpSp>
          <p:nvGrpSpPr>
            <p:cNvPr id="44" name="群組 17"/>
            <p:cNvGrpSpPr/>
            <p:nvPr/>
          </p:nvGrpSpPr>
          <p:grpSpPr>
            <a:xfrm>
              <a:off x="5500694" y="1357304"/>
              <a:ext cx="3500462" cy="785818"/>
              <a:chOff x="5589113" y="1347614"/>
              <a:chExt cx="3087343" cy="2304256"/>
            </a:xfrm>
            <a:solidFill>
              <a:srgbClr val="CC0099"/>
            </a:solidFill>
          </p:grpSpPr>
          <p:sp>
            <p:nvSpPr>
              <p:cNvPr id="46" name="Shape 232"/>
              <p:cNvSpPr/>
              <p:nvPr/>
            </p:nvSpPr>
            <p:spPr>
              <a:xfrm>
                <a:off x="5589113" y="1347614"/>
                <a:ext cx="3087343" cy="2304256"/>
              </a:xfrm>
              <a:prstGeom prst="roundRect">
                <a:avLst>
                  <a:gd name="adj" fmla="val 22874"/>
                </a:avLst>
              </a:prstGeom>
              <a:solidFill>
                <a:srgbClr val="C00000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47" name="直線接點 46"/>
              <p:cNvCxnSpPr/>
              <p:nvPr/>
            </p:nvCxnSpPr>
            <p:spPr>
              <a:xfrm>
                <a:off x="5724128" y="2283718"/>
                <a:ext cx="2808312" cy="0"/>
              </a:xfrm>
              <a:prstGeom prst="line">
                <a:avLst/>
              </a:prstGeom>
              <a:grpFill/>
              <a:ln w="12700" cmpd="sng"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線接點 47"/>
              <p:cNvCxnSpPr/>
              <p:nvPr/>
            </p:nvCxnSpPr>
            <p:spPr>
              <a:xfrm>
                <a:off x="5724128" y="3145700"/>
                <a:ext cx="2808312" cy="0"/>
              </a:xfrm>
              <a:prstGeom prst="line">
                <a:avLst/>
              </a:prstGeom>
              <a:grpFill/>
              <a:ln w="12700" cmpd="sng"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圓角矩形 44"/>
            <p:cNvSpPr/>
            <p:nvPr/>
          </p:nvSpPr>
          <p:spPr>
            <a:xfrm>
              <a:off x="5643570" y="1428742"/>
              <a:ext cx="3214710" cy="642942"/>
            </a:xfrm>
            <a:prstGeom prst="roundRect">
              <a:avLst/>
            </a:prstGeom>
            <a:solidFill>
              <a:schemeClr val="bg1"/>
            </a:solidFill>
            <a:ln w="88900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rtlCol="0" anchor="ctr" anchorCtr="0">
              <a:noAutofit/>
            </a:bodyPr>
            <a:lstStyle/>
            <a:p>
              <a:pPr marL="0" marR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lang="zh-TW" alt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" name="群組 36"/>
          <p:cNvGrpSpPr/>
          <p:nvPr/>
        </p:nvGrpSpPr>
        <p:grpSpPr>
          <a:xfrm>
            <a:off x="5572132" y="2752534"/>
            <a:ext cx="3286148" cy="737707"/>
            <a:chOff x="5500694" y="1357304"/>
            <a:chExt cx="3500462" cy="785818"/>
          </a:xfrm>
        </p:grpSpPr>
        <p:grpSp>
          <p:nvGrpSpPr>
            <p:cNvPr id="38" name="群組 17"/>
            <p:cNvGrpSpPr/>
            <p:nvPr/>
          </p:nvGrpSpPr>
          <p:grpSpPr>
            <a:xfrm>
              <a:off x="5500694" y="1357304"/>
              <a:ext cx="3500462" cy="785818"/>
              <a:chOff x="5589113" y="1347614"/>
              <a:chExt cx="3087343" cy="2304256"/>
            </a:xfrm>
            <a:solidFill>
              <a:srgbClr val="CC0099"/>
            </a:solidFill>
          </p:grpSpPr>
          <p:sp>
            <p:nvSpPr>
              <p:cNvPr id="40" name="Shape 232"/>
              <p:cNvSpPr/>
              <p:nvPr/>
            </p:nvSpPr>
            <p:spPr>
              <a:xfrm>
                <a:off x="5589113" y="1347614"/>
                <a:ext cx="3087343" cy="2304256"/>
              </a:xfrm>
              <a:prstGeom prst="roundRect">
                <a:avLst>
                  <a:gd name="adj" fmla="val 22874"/>
                </a:avLst>
              </a:prstGeom>
              <a:solidFill>
                <a:srgbClr val="0066FF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41" name="直線接點 40"/>
              <p:cNvCxnSpPr/>
              <p:nvPr/>
            </p:nvCxnSpPr>
            <p:spPr>
              <a:xfrm>
                <a:off x="5724128" y="2283718"/>
                <a:ext cx="2808312" cy="0"/>
              </a:xfrm>
              <a:prstGeom prst="line">
                <a:avLst/>
              </a:prstGeom>
              <a:grpFill/>
              <a:ln w="12700" cmpd="sng"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線接點 41"/>
              <p:cNvCxnSpPr/>
              <p:nvPr/>
            </p:nvCxnSpPr>
            <p:spPr>
              <a:xfrm>
                <a:off x="5724128" y="3145700"/>
                <a:ext cx="2808312" cy="0"/>
              </a:xfrm>
              <a:prstGeom prst="line">
                <a:avLst/>
              </a:prstGeom>
              <a:grpFill/>
              <a:ln w="12700" cmpd="sng"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圓角矩形 38"/>
            <p:cNvSpPr/>
            <p:nvPr/>
          </p:nvSpPr>
          <p:spPr>
            <a:xfrm>
              <a:off x="5643570" y="1428742"/>
              <a:ext cx="3214710" cy="642942"/>
            </a:xfrm>
            <a:prstGeom prst="roundRect">
              <a:avLst/>
            </a:prstGeom>
            <a:solidFill>
              <a:schemeClr val="bg1"/>
            </a:solidFill>
            <a:ln w="88900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rtlCol="0" anchor="ctr" anchorCtr="0">
              <a:noAutofit/>
            </a:bodyPr>
            <a:lstStyle/>
            <a:p>
              <a:pPr marL="0" marR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lang="zh-TW" alt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" name="群組 30"/>
          <p:cNvGrpSpPr/>
          <p:nvPr/>
        </p:nvGrpSpPr>
        <p:grpSpPr>
          <a:xfrm>
            <a:off x="5572132" y="1947763"/>
            <a:ext cx="3286148" cy="737707"/>
            <a:chOff x="5500694" y="1357304"/>
            <a:chExt cx="3500462" cy="785818"/>
          </a:xfrm>
        </p:grpSpPr>
        <p:grpSp>
          <p:nvGrpSpPr>
            <p:cNvPr id="32" name="群組 17"/>
            <p:cNvGrpSpPr/>
            <p:nvPr/>
          </p:nvGrpSpPr>
          <p:grpSpPr>
            <a:xfrm>
              <a:off x="5500694" y="1357304"/>
              <a:ext cx="3500462" cy="785818"/>
              <a:chOff x="5589113" y="1347614"/>
              <a:chExt cx="3087343" cy="2304256"/>
            </a:xfrm>
            <a:solidFill>
              <a:srgbClr val="CC0099"/>
            </a:solidFill>
          </p:grpSpPr>
          <p:sp>
            <p:nvSpPr>
              <p:cNvPr id="34" name="Shape 232"/>
              <p:cNvSpPr/>
              <p:nvPr/>
            </p:nvSpPr>
            <p:spPr>
              <a:xfrm>
                <a:off x="5589113" y="1347614"/>
                <a:ext cx="3087343" cy="2304256"/>
              </a:xfrm>
              <a:prstGeom prst="roundRect">
                <a:avLst>
                  <a:gd name="adj" fmla="val 22874"/>
                </a:avLst>
              </a:prstGeom>
              <a:solidFill>
                <a:srgbClr val="FF9900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35" name="直線接點 34"/>
              <p:cNvCxnSpPr/>
              <p:nvPr/>
            </p:nvCxnSpPr>
            <p:spPr>
              <a:xfrm>
                <a:off x="5724128" y="2283718"/>
                <a:ext cx="2808312" cy="0"/>
              </a:xfrm>
              <a:prstGeom prst="line">
                <a:avLst/>
              </a:prstGeom>
              <a:grpFill/>
              <a:ln w="12700" cmpd="sng"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線接點 35"/>
              <p:cNvCxnSpPr/>
              <p:nvPr/>
            </p:nvCxnSpPr>
            <p:spPr>
              <a:xfrm>
                <a:off x="5724128" y="3145700"/>
                <a:ext cx="2808312" cy="0"/>
              </a:xfrm>
              <a:prstGeom prst="line">
                <a:avLst/>
              </a:prstGeom>
              <a:grpFill/>
              <a:ln w="12700" cmpd="sng"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圓角矩形 32"/>
            <p:cNvSpPr/>
            <p:nvPr/>
          </p:nvSpPr>
          <p:spPr>
            <a:xfrm>
              <a:off x="5643570" y="1428742"/>
              <a:ext cx="3214710" cy="642942"/>
            </a:xfrm>
            <a:prstGeom prst="roundRect">
              <a:avLst/>
            </a:prstGeom>
            <a:solidFill>
              <a:schemeClr val="bg1"/>
            </a:solidFill>
            <a:ln w="88900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rtlCol="0" anchor="ctr" anchorCtr="0">
              <a:noAutofit/>
            </a:bodyPr>
            <a:lstStyle/>
            <a:p>
              <a:pPr marL="0" marR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lang="zh-TW" alt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" name="群組 29"/>
          <p:cNvGrpSpPr/>
          <p:nvPr/>
        </p:nvGrpSpPr>
        <p:grpSpPr>
          <a:xfrm>
            <a:off x="5572132" y="1142992"/>
            <a:ext cx="3286148" cy="737707"/>
            <a:chOff x="5500694" y="1357304"/>
            <a:chExt cx="3500462" cy="785818"/>
          </a:xfrm>
        </p:grpSpPr>
        <p:grpSp>
          <p:nvGrpSpPr>
            <p:cNvPr id="18" name="群組 17"/>
            <p:cNvGrpSpPr/>
            <p:nvPr/>
          </p:nvGrpSpPr>
          <p:grpSpPr>
            <a:xfrm>
              <a:off x="5500694" y="1357304"/>
              <a:ext cx="3500462" cy="785818"/>
              <a:chOff x="5589113" y="1347614"/>
              <a:chExt cx="3087343" cy="2304256"/>
            </a:xfrm>
            <a:solidFill>
              <a:srgbClr val="CC0099"/>
            </a:solidFill>
          </p:grpSpPr>
          <p:sp>
            <p:nvSpPr>
              <p:cNvPr id="19" name="Shape 232"/>
              <p:cNvSpPr/>
              <p:nvPr/>
            </p:nvSpPr>
            <p:spPr>
              <a:xfrm>
                <a:off x="5589113" y="1347614"/>
                <a:ext cx="3087343" cy="2304256"/>
              </a:xfrm>
              <a:prstGeom prst="roundRect">
                <a:avLst>
                  <a:gd name="adj" fmla="val 22874"/>
                </a:avLst>
              </a:prstGeom>
              <a:grpFill/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25" name="直線接點 24"/>
              <p:cNvCxnSpPr/>
              <p:nvPr/>
            </p:nvCxnSpPr>
            <p:spPr>
              <a:xfrm>
                <a:off x="5724128" y="2283718"/>
                <a:ext cx="2808312" cy="0"/>
              </a:xfrm>
              <a:prstGeom prst="line">
                <a:avLst/>
              </a:prstGeom>
              <a:grpFill/>
              <a:ln w="12700" cmpd="sng"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線接點 25"/>
              <p:cNvCxnSpPr/>
              <p:nvPr/>
            </p:nvCxnSpPr>
            <p:spPr>
              <a:xfrm>
                <a:off x="5724128" y="3145700"/>
                <a:ext cx="2808312" cy="0"/>
              </a:xfrm>
              <a:prstGeom prst="line">
                <a:avLst/>
              </a:prstGeom>
              <a:grpFill/>
              <a:ln w="12700" cmpd="sng"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圓角矩形 27"/>
            <p:cNvSpPr/>
            <p:nvPr/>
          </p:nvSpPr>
          <p:spPr>
            <a:xfrm>
              <a:off x="5643570" y="1428742"/>
              <a:ext cx="3214710" cy="642942"/>
            </a:xfrm>
            <a:prstGeom prst="roundRect">
              <a:avLst/>
            </a:prstGeom>
            <a:solidFill>
              <a:schemeClr val="bg1"/>
            </a:solidFill>
            <a:ln w="88900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rtlCol="0" anchor="ctr" anchorCtr="0">
              <a:noAutofit/>
            </a:bodyPr>
            <a:lstStyle/>
            <a:p>
              <a:pPr marL="0" marR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lang="zh-TW" alt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7" name="Shape 507"/>
          <p:cNvSpPr/>
          <p:nvPr/>
        </p:nvSpPr>
        <p:spPr>
          <a:xfrm>
            <a:off x="5840389" y="1277121"/>
            <a:ext cx="518486" cy="461033"/>
          </a:xfrm>
          <a:prstGeom prst="roundRect">
            <a:avLst>
              <a:gd name="adj" fmla="val 16667"/>
            </a:avLst>
          </a:prstGeom>
          <a:solidFill>
            <a:srgbClr val="F4CCCC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800" b="1" dirty="0"/>
              <a:t>A</a:t>
            </a:r>
          </a:p>
        </p:txBody>
      </p:sp>
      <p:sp>
        <p:nvSpPr>
          <p:cNvPr id="508" name="Shape 508"/>
          <p:cNvSpPr/>
          <p:nvPr/>
        </p:nvSpPr>
        <p:spPr>
          <a:xfrm>
            <a:off x="5858417" y="2090309"/>
            <a:ext cx="518486" cy="461033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 b="1" dirty="0"/>
              <a:t>T</a:t>
            </a:r>
          </a:p>
        </p:txBody>
      </p:sp>
      <p:sp>
        <p:nvSpPr>
          <p:cNvPr id="509" name="Shape 509"/>
          <p:cNvSpPr/>
          <p:nvPr/>
        </p:nvSpPr>
        <p:spPr>
          <a:xfrm>
            <a:off x="5839464" y="2885616"/>
            <a:ext cx="518486" cy="461033"/>
          </a:xfrm>
          <a:prstGeom prst="roundRect">
            <a:avLst>
              <a:gd name="adj" fmla="val 16667"/>
            </a:avLst>
          </a:prstGeom>
          <a:solidFill>
            <a:srgbClr val="D0E0E3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 b="1" dirty="0"/>
              <a:t>I</a:t>
            </a:r>
          </a:p>
        </p:txBody>
      </p:sp>
      <p:sp>
        <p:nvSpPr>
          <p:cNvPr id="510" name="Shape 510"/>
          <p:cNvSpPr/>
          <p:nvPr/>
        </p:nvSpPr>
        <p:spPr>
          <a:xfrm>
            <a:off x="5809418" y="3682355"/>
            <a:ext cx="691408" cy="461033"/>
          </a:xfrm>
          <a:prstGeom prst="roundRect">
            <a:avLst>
              <a:gd name="adj" fmla="val 16667"/>
            </a:avLst>
          </a:prstGeom>
          <a:solidFill>
            <a:srgbClr val="D9EAD3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 b="1" dirty="0"/>
              <a:t>Esc</a:t>
            </a:r>
          </a:p>
        </p:txBody>
      </p:sp>
      <p:pic>
        <p:nvPicPr>
          <p:cNvPr id="511" name="Shape 5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21558" y="1162664"/>
            <a:ext cx="650970" cy="650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Shape 5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21558" y="2014827"/>
            <a:ext cx="650970" cy="650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Shape 5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92996" y="2843644"/>
            <a:ext cx="579532" cy="579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Shape 5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01024" y="3643321"/>
            <a:ext cx="571504" cy="571505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Shape 515"/>
          <p:cNvSpPr txBox="1"/>
          <p:nvPr/>
        </p:nvSpPr>
        <p:spPr>
          <a:xfrm>
            <a:off x="6444208" y="1251675"/>
            <a:ext cx="1512168" cy="46103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ko-KR" altLang="en-US" sz="1600" b="1" dirty="0">
                <a:solidFill>
                  <a:srgbClr val="CC0099"/>
                </a:solidFill>
                <a:latin typeface="+mj-lt"/>
                <a:ea typeface="微軟正黑體" pitchFamily="34" charset="-120"/>
              </a:rPr>
              <a:t>앨범에 추가</a:t>
            </a:r>
            <a:endParaRPr lang="en" sz="1600" b="1" dirty="0">
              <a:solidFill>
                <a:srgbClr val="CC0099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516" name="Shape 516"/>
          <p:cNvSpPr txBox="1"/>
          <p:nvPr/>
        </p:nvSpPr>
        <p:spPr>
          <a:xfrm>
            <a:off x="6645160" y="2081892"/>
            <a:ext cx="1332122" cy="46103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ko-KR" altLang="en-US" sz="1600" b="1" dirty="0">
                <a:solidFill>
                  <a:srgbClr val="FF9900"/>
                </a:solidFill>
                <a:latin typeface="+mj-lt"/>
                <a:ea typeface="微軟正黑體" pitchFamily="34" charset="-120"/>
              </a:rPr>
              <a:t>태그 추가</a:t>
            </a:r>
            <a:endParaRPr lang="en" sz="1600" b="1" dirty="0">
              <a:solidFill>
                <a:srgbClr val="FF9900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517" name="Shape 517"/>
          <p:cNvSpPr txBox="1"/>
          <p:nvPr/>
        </p:nvSpPr>
        <p:spPr>
          <a:xfrm>
            <a:off x="6516216" y="2928942"/>
            <a:ext cx="1699122" cy="42862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ko-KR" altLang="en-US" sz="1600" b="1" dirty="0">
                <a:solidFill>
                  <a:srgbClr val="0066FF"/>
                </a:solidFill>
                <a:latin typeface="+mj-lt"/>
                <a:ea typeface="微軟正黑體" pitchFamily="34" charset="-120"/>
              </a:rPr>
              <a:t>정보</a:t>
            </a:r>
            <a:endParaRPr lang="en" sz="1600" b="1" dirty="0">
              <a:solidFill>
                <a:srgbClr val="0066FF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518" name="Shape 518"/>
          <p:cNvSpPr txBox="1"/>
          <p:nvPr/>
        </p:nvSpPr>
        <p:spPr>
          <a:xfrm>
            <a:off x="6500826" y="3682355"/>
            <a:ext cx="1584176" cy="46103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ko-KR" altLang="en-US" sz="1600" b="1" dirty="0">
                <a:solidFill>
                  <a:srgbClr val="C00000"/>
                </a:solidFill>
                <a:latin typeface="+mj-lt"/>
                <a:ea typeface="微軟正黑體" pitchFamily="34" charset="-120"/>
              </a:rPr>
              <a:t>뷰어 닫기</a:t>
            </a:r>
            <a:endParaRPr lang="en" sz="1600" b="1" dirty="0">
              <a:solidFill>
                <a:srgbClr val="C00000"/>
              </a:solidFill>
              <a:latin typeface="+mj-lt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147"/>
          <p:cNvSpPr/>
          <p:nvPr/>
        </p:nvSpPr>
        <p:spPr>
          <a:xfrm>
            <a:off x="1714480" y="1142990"/>
            <a:ext cx="5919830" cy="4071948"/>
          </a:xfrm>
          <a:prstGeom prst="rect">
            <a:avLst/>
          </a:prstGeom>
          <a:solidFill>
            <a:srgbClr val="00518E">
              <a:alpha val="5800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" name="群組 29"/>
          <p:cNvGrpSpPr/>
          <p:nvPr/>
        </p:nvGrpSpPr>
        <p:grpSpPr>
          <a:xfrm>
            <a:off x="1571604" y="1071552"/>
            <a:ext cx="6000792" cy="4071948"/>
            <a:chOff x="1571604" y="1071552"/>
            <a:chExt cx="6000792" cy="4071948"/>
          </a:xfrm>
        </p:grpSpPr>
        <p:sp>
          <p:nvSpPr>
            <p:cNvPr id="8" name="Shape 147"/>
            <p:cNvSpPr/>
            <p:nvPr/>
          </p:nvSpPr>
          <p:spPr>
            <a:xfrm>
              <a:off x="1571604" y="1071552"/>
              <a:ext cx="6000792" cy="4071948"/>
            </a:xfrm>
            <a:prstGeom prst="rect">
              <a:avLst/>
            </a:prstGeom>
            <a:solidFill>
              <a:srgbClr val="00518E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24" name="Shape 524" descr="螢幕快照 2017-10-31 下午7.07.56.png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1732707" y="1219275"/>
              <a:ext cx="5678582" cy="36059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pic>
      </p:grpSp>
      <p:sp>
        <p:nvSpPr>
          <p:cNvPr id="29" name="平行四邊形 28"/>
          <p:cNvSpPr/>
          <p:nvPr/>
        </p:nvSpPr>
        <p:spPr>
          <a:xfrm>
            <a:off x="571472" y="3214692"/>
            <a:ext cx="3286148" cy="571504"/>
          </a:xfrm>
          <a:prstGeom prst="parallelogram">
            <a:avLst>
              <a:gd name="adj" fmla="val 38913"/>
            </a:avLst>
          </a:prstGeom>
          <a:solidFill>
            <a:srgbClr val="303F9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3" name="Shape 523"/>
          <p:cNvSpPr txBox="1">
            <a:spLocks noGrp="1"/>
          </p:cNvSpPr>
          <p:nvPr>
            <p:ph type="title"/>
          </p:nvPr>
        </p:nvSpPr>
        <p:spPr>
          <a:xfrm>
            <a:off x="214282" y="357170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ko-KR" altLang="en-US" sz="3200" dirty="0">
                <a:latin typeface="+mj-lt"/>
                <a:ea typeface="微軟正黑體" pitchFamily="34" charset="-120"/>
              </a:rPr>
              <a:t>사용 전에 미디어 폴더 구성</a:t>
            </a:r>
            <a:endParaRPr lang="en" sz="3200" dirty="0">
              <a:latin typeface="+mj-lt"/>
              <a:ea typeface="微軟正黑體" pitchFamily="34" charset="-120"/>
            </a:endParaRPr>
          </a:p>
        </p:txBody>
      </p:sp>
      <p:grpSp>
        <p:nvGrpSpPr>
          <p:cNvPr id="25" name="群組 24"/>
          <p:cNvGrpSpPr/>
          <p:nvPr/>
        </p:nvGrpSpPr>
        <p:grpSpPr>
          <a:xfrm>
            <a:off x="5214942" y="1714492"/>
            <a:ext cx="4643470" cy="642941"/>
            <a:chOff x="5072066" y="1785932"/>
            <a:chExt cx="4643470" cy="785818"/>
          </a:xfrm>
        </p:grpSpPr>
        <p:sp>
          <p:nvSpPr>
            <p:cNvPr id="23" name="平行四邊形 22"/>
            <p:cNvSpPr/>
            <p:nvPr/>
          </p:nvSpPr>
          <p:spPr>
            <a:xfrm>
              <a:off x="5072066" y="1785932"/>
              <a:ext cx="4643470" cy="785818"/>
            </a:xfrm>
            <a:prstGeom prst="parallelogram">
              <a:avLst/>
            </a:prstGeom>
            <a:solidFill>
              <a:srgbClr val="00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5429256" y="1928811"/>
              <a:ext cx="3324908" cy="6394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ko-KR" altLang="en-US" b="1" dirty="0">
                  <a:solidFill>
                    <a:srgbClr val="FFFF00"/>
                  </a:solidFill>
                  <a:latin typeface="+mj-lt"/>
                  <a:ea typeface="微軟正黑體" pitchFamily="34" charset="-120"/>
                </a:rPr>
                <a:t>“비디오”만 체크된 폴더의 경우 </a:t>
              </a:r>
              <a:r>
                <a:rPr lang="en-US" altLang="ko-KR" b="1" dirty="0">
                  <a:solidFill>
                    <a:srgbClr val="FFFF00"/>
                  </a:solidFill>
                  <a:latin typeface="+mj-lt"/>
                  <a:ea typeface="微軟正黑體" pitchFamily="34" charset="-120"/>
                </a:rPr>
                <a:t>Photo Station</a:t>
              </a:r>
              <a:r>
                <a:rPr lang="ko-KR" altLang="en-US" b="1" dirty="0">
                  <a:solidFill>
                    <a:srgbClr val="FFFF00"/>
                  </a:solidFill>
                  <a:latin typeface="+mj-lt"/>
                  <a:ea typeface="微軟正黑體" pitchFamily="34" charset="-120"/>
                </a:rPr>
                <a:t>에 나타나지 않습니다</a:t>
              </a:r>
              <a:r>
                <a:rPr lang="en-US" altLang="ko-KR" b="1" dirty="0">
                  <a:solidFill>
                    <a:srgbClr val="FFFF00"/>
                  </a:solidFill>
                  <a:latin typeface="+mj-lt"/>
                  <a:ea typeface="微軟正黑體" pitchFamily="34" charset="-120"/>
                </a:rPr>
                <a:t>.</a:t>
              </a:r>
              <a:endParaRPr lang="en" altLang="zh-TW" b="1" dirty="0">
                <a:solidFill>
                  <a:srgbClr val="FFFF00"/>
                </a:solidFill>
                <a:latin typeface="+mj-lt"/>
                <a:ea typeface="微軟正黑體" pitchFamily="34" charset="-120"/>
              </a:endParaRPr>
            </a:p>
          </p:txBody>
        </p:sp>
      </p:grpSp>
      <p:grpSp>
        <p:nvGrpSpPr>
          <p:cNvPr id="26" name="群組 25"/>
          <p:cNvGrpSpPr/>
          <p:nvPr/>
        </p:nvGrpSpPr>
        <p:grpSpPr>
          <a:xfrm>
            <a:off x="4857752" y="1285866"/>
            <a:ext cx="4643470" cy="571504"/>
            <a:chOff x="4857752" y="1357304"/>
            <a:chExt cx="4643470" cy="571504"/>
          </a:xfrm>
        </p:grpSpPr>
        <p:sp>
          <p:nvSpPr>
            <p:cNvPr id="21" name="平行四邊形 20"/>
            <p:cNvSpPr/>
            <p:nvPr/>
          </p:nvSpPr>
          <p:spPr>
            <a:xfrm>
              <a:off x="4857752" y="1357304"/>
              <a:ext cx="4643470" cy="571504"/>
            </a:xfrm>
            <a:prstGeom prst="parallelogram">
              <a:avLst/>
            </a:prstGeom>
            <a:solidFill>
              <a:srgbClr val="303F97"/>
            </a:solidFill>
            <a:ln>
              <a:solidFill>
                <a:srgbClr val="303F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5000628" y="1357304"/>
              <a:ext cx="3786214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ko-KR" altLang="en-US" sz="1500" b="1" dirty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“사진” 또는 “비디오”에 체크해 특정 유형의 미디어 파일을 감상합니다</a:t>
              </a:r>
              <a:endParaRPr lang="en" altLang="zh-TW" sz="1500" b="1" dirty="0">
                <a:solidFill>
                  <a:schemeClr val="bg1"/>
                </a:solidFill>
                <a:latin typeface="+mj-lt"/>
                <a:ea typeface="微軟正黑體" pitchFamily="34" charset="-120"/>
              </a:endParaRPr>
            </a:p>
          </p:txBody>
        </p:sp>
      </p:grpSp>
      <p:grpSp>
        <p:nvGrpSpPr>
          <p:cNvPr id="36" name="群組 35"/>
          <p:cNvGrpSpPr/>
          <p:nvPr/>
        </p:nvGrpSpPr>
        <p:grpSpPr>
          <a:xfrm>
            <a:off x="3929059" y="2214560"/>
            <a:ext cx="2249903" cy="2286016"/>
            <a:chOff x="9154237" y="3540923"/>
            <a:chExt cx="1928828" cy="1959785"/>
          </a:xfrm>
        </p:grpSpPr>
        <p:pic>
          <p:nvPicPr>
            <p:cNvPr id="15363" name="Picture 3" descr="C:\Users\Han Tsai\Desktop\QNAP_直播\Photo Station 5.6 直播\未命名-15.png"/>
            <p:cNvPicPr>
              <a:picLocks noChangeAspect="1" noChangeArrowheads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9358353" y="3659233"/>
              <a:ext cx="1643075" cy="1643074"/>
            </a:xfrm>
            <a:prstGeom prst="rect">
              <a:avLst/>
            </a:prstGeom>
            <a:noFill/>
          </p:spPr>
        </p:pic>
        <p:pic>
          <p:nvPicPr>
            <p:cNvPr id="20" name="Picture 3" descr="C:\Users\Han Tsai\Desktop\QNAP_直播\Photo Station 5.6 直播\放大鏡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9154237" y="3540923"/>
              <a:ext cx="1928828" cy="1959785"/>
            </a:xfrm>
            <a:prstGeom prst="rect">
              <a:avLst/>
            </a:prstGeom>
            <a:noFill/>
          </p:spPr>
        </p:pic>
      </p:grpSp>
      <p:grpSp>
        <p:nvGrpSpPr>
          <p:cNvPr id="34" name="群組 33"/>
          <p:cNvGrpSpPr/>
          <p:nvPr/>
        </p:nvGrpSpPr>
        <p:grpSpPr>
          <a:xfrm>
            <a:off x="1428728" y="1571618"/>
            <a:ext cx="1757737" cy="1785950"/>
            <a:chOff x="-2357486" y="3357550"/>
            <a:chExt cx="1757737" cy="1785950"/>
          </a:xfrm>
        </p:grpSpPr>
        <p:pic>
          <p:nvPicPr>
            <p:cNvPr id="15362" name="Picture 2" descr="C:\Users\Han Tsai\Desktop\QNAP_直播\Photo Station 5.6 直播\未命名-14.png"/>
            <p:cNvPicPr>
              <a:picLocks noChangeAspect="1" noChangeArrowheads="1"/>
            </p:cNvPicPr>
            <p:nvPr/>
          </p:nvPicPr>
          <p:blipFill>
            <a:blip r:embed="rId6"/>
            <a:stretch>
              <a:fillRect/>
            </a:stretch>
          </p:blipFill>
          <p:spPr bwMode="auto">
            <a:xfrm>
              <a:off x="-2214610" y="3500444"/>
              <a:ext cx="1500198" cy="1500198"/>
            </a:xfrm>
            <a:prstGeom prst="rect">
              <a:avLst/>
            </a:prstGeom>
            <a:noFill/>
          </p:spPr>
        </p:pic>
        <p:pic>
          <p:nvPicPr>
            <p:cNvPr id="31" name="Picture 3" descr="C:\Users\Han Tsai\Desktop\QNAP_直播\Photo Station 5.6 直播\放大鏡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-2357486" y="3357550"/>
              <a:ext cx="1757737" cy="1785950"/>
            </a:xfrm>
            <a:prstGeom prst="rect">
              <a:avLst/>
            </a:prstGeom>
            <a:noFill/>
          </p:spPr>
        </p:pic>
      </p:grpSp>
      <p:sp>
        <p:nvSpPr>
          <p:cNvPr id="17" name="等腰三角形 16"/>
          <p:cNvSpPr/>
          <p:nvPr/>
        </p:nvSpPr>
        <p:spPr>
          <a:xfrm>
            <a:off x="2143108" y="2571750"/>
            <a:ext cx="571504" cy="857256"/>
          </a:xfrm>
          <a:prstGeom prst="triangle">
            <a:avLst/>
          </a:prstGeom>
          <a:solidFill>
            <a:srgbClr val="303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5" name="群組 34"/>
          <p:cNvGrpSpPr/>
          <p:nvPr/>
        </p:nvGrpSpPr>
        <p:grpSpPr>
          <a:xfrm>
            <a:off x="500034" y="3143254"/>
            <a:ext cx="3429024" cy="571504"/>
            <a:chOff x="500034" y="3143254"/>
            <a:chExt cx="3429024" cy="571504"/>
          </a:xfrm>
        </p:grpSpPr>
        <p:sp>
          <p:nvSpPr>
            <p:cNvPr id="28" name="平行四邊形 27"/>
            <p:cNvSpPr/>
            <p:nvPr/>
          </p:nvSpPr>
          <p:spPr>
            <a:xfrm>
              <a:off x="500034" y="3143254"/>
              <a:ext cx="3286148" cy="571504"/>
            </a:xfrm>
            <a:prstGeom prst="parallelogram">
              <a:avLst>
                <a:gd name="adj" fmla="val 38913"/>
              </a:avLst>
            </a:prstGeom>
            <a:solidFill>
              <a:srgbClr val="303F97"/>
            </a:solidFill>
            <a:ln>
              <a:solidFill>
                <a:srgbClr val="303F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642910" y="3143254"/>
              <a:ext cx="3286148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ko-KR" altLang="en-US" sz="1300" b="1" dirty="0">
                  <a:solidFill>
                    <a:srgbClr val="FFFF00"/>
                  </a:solidFill>
                  <a:latin typeface="+mj-lt"/>
                  <a:ea typeface="微軟正黑體" pitchFamily="34" charset="-120"/>
                </a:rPr>
                <a:t>폴더를 미디어 폴더로 설정해 안에 </a:t>
              </a:r>
              <a:br>
                <a:rPr lang="en-US" altLang="ko-KR" sz="1300" b="1" dirty="0">
                  <a:solidFill>
                    <a:srgbClr val="FFFF00"/>
                  </a:solidFill>
                  <a:latin typeface="+mj-lt"/>
                  <a:ea typeface="微軟正黑體" pitchFamily="34" charset="-120"/>
                </a:rPr>
              </a:br>
              <a:r>
                <a:rPr lang="ko-KR" altLang="en-US" sz="1300" b="1" dirty="0">
                  <a:solidFill>
                    <a:srgbClr val="FFFF00"/>
                  </a:solidFill>
                  <a:latin typeface="+mj-lt"/>
                  <a:ea typeface="微軟正黑體" pitchFamily="34" charset="-120"/>
                </a:rPr>
                <a:t>저장된 사진 및 비디오를 감상합니다</a:t>
              </a:r>
              <a:r>
                <a:rPr lang="en-US" altLang="ko-KR" sz="1300" b="1" dirty="0">
                  <a:solidFill>
                    <a:srgbClr val="FFFF00"/>
                  </a:solidFill>
                  <a:latin typeface="+mj-lt"/>
                  <a:ea typeface="微軟正黑體" pitchFamily="34" charset="-120"/>
                </a:rPr>
                <a:t>.</a:t>
              </a:r>
              <a:endParaRPr lang="zh-TW" altLang="en-US" sz="1300" b="1" dirty="0">
                <a:solidFill>
                  <a:schemeClr val="bg1"/>
                </a:solidFill>
                <a:latin typeface="+mj-lt"/>
                <a:ea typeface="微軟正黑體" pitchFamily="34" charset="-120"/>
              </a:endParaRPr>
            </a:p>
          </p:txBody>
        </p:sp>
      </p:grpSp>
      <p:sp>
        <p:nvSpPr>
          <p:cNvPr id="27" name="等腰三角形 26"/>
          <p:cNvSpPr/>
          <p:nvPr/>
        </p:nvSpPr>
        <p:spPr>
          <a:xfrm flipV="1">
            <a:off x="5000628" y="1785932"/>
            <a:ext cx="571504" cy="795342"/>
          </a:xfrm>
          <a:prstGeom prst="triangle">
            <a:avLst/>
          </a:prstGeom>
          <a:solidFill>
            <a:srgbClr val="303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title"/>
          </p:nvPr>
        </p:nvSpPr>
        <p:spPr>
          <a:xfrm>
            <a:off x="214282" y="196638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ko-KR" altLang="en-US" sz="3200" dirty="0">
                <a:latin typeface="+mj-lt"/>
                <a:ea typeface="微軟正黑體" pitchFamily="34" charset="-120"/>
              </a:rPr>
              <a:t>이런 것들 때문에 번거로우신가요</a:t>
            </a:r>
            <a:r>
              <a:rPr lang="en-US" altLang="ko-KR" sz="3200" dirty="0">
                <a:latin typeface="+mj-lt"/>
                <a:ea typeface="微軟正黑體" pitchFamily="34" charset="-120"/>
              </a:rPr>
              <a:t>?</a:t>
            </a:r>
            <a:endParaRPr lang="en" sz="3200" dirty="0">
              <a:latin typeface="+mj-lt"/>
              <a:ea typeface="微軟正黑體" pitchFamily="34" charset="-120"/>
            </a:endParaRPr>
          </a:p>
        </p:txBody>
      </p:sp>
      <p:sp>
        <p:nvSpPr>
          <p:cNvPr id="13" name="Shape 271"/>
          <p:cNvSpPr/>
          <p:nvPr/>
        </p:nvSpPr>
        <p:spPr>
          <a:xfrm>
            <a:off x="1491089" y="2285998"/>
            <a:ext cx="2652283" cy="2652283"/>
          </a:xfrm>
          <a:prstGeom prst="ellipse">
            <a:avLst/>
          </a:prstGeom>
          <a:solidFill>
            <a:srgbClr val="AED1EF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" name="直線接點 24"/>
          <p:cNvCxnSpPr/>
          <p:nvPr/>
        </p:nvCxnSpPr>
        <p:spPr>
          <a:xfrm>
            <a:off x="-142908" y="928676"/>
            <a:ext cx="9358346" cy="1588"/>
          </a:xfrm>
          <a:prstGeom prst="line">
            <a:avLst/>
          </a:prstGeom>
          <a:ln>
            <a:solidFill>
              <a:schemeClr val="bg1">
                <a:alpha val="7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hape 271"/>
          <p:cNvSpPr/>
          <p:nvPr/>
        </p:nvSpPr>
        <p:spPr>
          <a:xfrm>
            <a:off x="4572000" y="2214560"/>
            <a:ext cx="2652283" cy="2652283"/>
          </a:xfrm>
          <a:prstGeom prst="ellipse">
            <a:avLst/>
          </a:prstGeom>
          <a:solidFill>
            <a:srgbClr val="AED1EF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1" name="Picture 3" descr="C:\Users\Han Tsai\Desktop\Photo Station 5.6 直播\01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562527" y="2357436"/>
            <a:ext cx="2500330" cy="2500330"/>
          </a:xfrm>
          <a:prstGeom prst="rect">
            <a:avLst/>
          </a:prstGeom>
          <a:noFill/>
        </p:spPr>
      </p:pic>
      <p:grpSp>
        <p:nvGrpSpPr>
          <p:cNvPr id="42" name="群組 41"/>
          <p:cNvGrpSpPr/>
          <p:nvPr/>
        </p:nvGrpSpPr>
        <p:grpSpPr>
          <a:xfrm>
            <a:off x="357157" y="3000379"/>
            <a:ext cx="2357454" cy="1134262"/>
            <a:chOff x="571472" y="2357436"/>
            <a:chExt cx="1928826" cy="1071570"/>
          </a:xfrm>
        </p:grpSpPr>
        <p:grpSp>
          <p:nvGrpSpPr>
            <p:cNvPr id="31" name="Shape 449"/>
            <p:cNvGrpSpPr/>
            <p:nvPr/>
          </p:nvGrpSpPr>
          <p:grpSpPr>
            <a:xfrm>
              <a:off x="571472" y="2357436"/>
              <a:ext cx="1928826" cy="1071570"/>
              <a:chOff x="1477509" y="2211710"/>
              <a:chExt cx="5904045" cy="2478897"/>
            </a:xfrm>
          </p:grpSpPr>
          <p:sp>
            <p:nvSpPr>
              <p:cNvPr id="32" name="Shape 450"/>
              <p:cNvSpPr/>
              <p:nvPr/>
            </p:nvSpPr>
            <p:spPr>
              <a:xfrm>
                <a:off x="1848577" y="2364110"/>
                <a:ext cx="5532977" cy="2326497"/>
              </a:xfrm>
              <a:prstGeom prst="roundRect">
                <a:avLst>
                  <a:gd name="adj" fmla="val 16667"/>
                </a:avLst>
              </a:prstGeom>
              <a:noFill/>
              <a:ln w="3810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Shape 451"/>
              <p:cNvSpPr/>
              <p:nvPr/>
            </p:nvSpPr>
            <p:spPr>
              <a:xfrm>
                <a:off x="1477509" y="2211710"/>
                <a:ext cx="5685377" cy="2313637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8" name="矩形 37"/>
            <p:cNvSpPr/>
            <p:nvPr/>
          </p:nvSpPr>
          <p:spPr>
            <a:xfrm>
              <a:off x="672516" y="2492413"/>
              <a:ext cx="1638911" cy="7414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ko-KR" altLang="en-US" sz="1500" b="1" dirty="0">
                  <a:solidFill>
                    <a:srgbClr val="3333CC"/>
                  </a:solidFill>
                  <a:latin typeface="+mj-lt"/>
                  <a:ea typeface="微軟正黑體" pitchFamily="34" charset="-120"/>
                </a:rPr>
                <a:t>분명 사진 정리를 끝내고 </a:t>
              </a:r>
              <a:r>
                <a:rPr lang="en-US" altLang="ko-KR" sz="1500" b="1" dirty="0">
                  <a:solidFill>
                    <a:srgbClr val="3333CC"/>
                  </a:solidFill>
                  <a:latin typeface="+mj-lt"/>
                  <a:ea typeface="微軟正黑體" pitchFamily="34" charset="-120"/>
                </a:rPr>
                <a:t>NAS</a:t>
              </a:r>
              <a:r>
                <a:rPr lang="ko-KR" altLang="en-US" sz="1500" b="1" dirty="0">
                  <a:solidFill>
                    <a:srgbClr val="3333CC"/>
                  </a:solidFill>
                  <a:latin typeface="+mj-lt"/>
                  <a:ea typeface="微軟正黑體" pitchFamily="34" charset="-120"/>
                </a:rPr>
                <a:t>로 가져왔는데</a:t>
              </a:r>
              <a:r>
                <a:rPr lang="en-US" altLang="ko-KR" sz="1500" b="1" dirty="0">
                  <a:solidFill>
                    <a:srgbClr val="3333CC"/>
                  </a:solidFill>
                  <a:latin typeface="+mj-lt"/>
                  <a:ea typeface="微軟正黑體" pitchFamily="34" charset="-120"/>
                </a:rPr>
                <a:t>...</a:t>
              </a:r>
              <a:endParaRPr lang="en" sz="1500" b="1" dirty="0">
                <a:solidFill>
                  <a:srgbClr val="3333CC"/>
                </a:solidFill>
                <a:latin typeface="+mj-lt"/>
                <a:ea typeface="微軟正黑體" pitchFamily="34" charset="-120"/>
              </a:endParaRPr>
            </a:p>
          </p:txBody>
        </p:sp>
      </p:grpSp>
      <p:pic>
        <p:nvPicPr>
          <p:cNvPr id="43" name="圖片 42" descr="0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438" y="2285998"/>
            <a:ext cx="2500312" cy="2500312"/>
          </a:xfrm>
          <a:prstGeom prst="rect">
            <a:avLst/>
          </a:prstGeom>
        </p:spPr>
      </p:pic>
      <p:grpSp>
        <p:nvGrpSpPr>
          <p:cNvPr id="45" name="群組 44"/>
          <p:cNvGrpSpPr/>
          <p:nvPr/>
        </p:nvGrpSpPr>
        <p:grpSpPr>
          <a:xfrm>
            <a:off x="5143504" y="4071948"/>
            <a:ext cx="2428892" cy="928694"/>
            <a:chOff x="571472" y="2357436"/>
            <a:chExt cx="1981816" cy="1071570"/>
          </a:xfrm>
        </p:grpSpPr>
        <p:grpSp>
          <p:nvGrpSpPr>
            <p:cNvPr id="46" name="Shape 449"/>
            <p:cNvGrpSpPr/>
            <p:nvPr/>
          </p:nvGrpSpPr>
          <p:grpSpPr>
            <a:xfrm>
              <a:off x="571472" y="2357436"/>
              <a:ext cx="1928826" cy="1071570"/>
              <a:chOff x="1477509" y="2211710"/>
              <a:chExt cx="5904045" cy="2478897"/>
            </a:xfrm>
          </p:grpSpPr>
          <p:sp>
            <p:nvSpPr>
              <p:cNvPr id="48" name="Shape 450"/>
              <p:cNvSpPr/>
              <p:nvPr/>
            </p:nvSpPr>
            <p:spPr>
              <a:xfrm>
                <a:off x="1848577" y="2364110"/>
                <a:ext cx="5532977" cy="2326497"/>
              </a:xfrm>
              <a:prstGeom prst="roundRect">
                <a:avLst>
                  <a:gd name="adj" fmla="val 16667"/>
                </a:avLst>
              </a:prstGeom>
              <a:noFill/>
              <a:ln w="3810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Shape 451"/>
              <p:cNvSpPr/>
              <p:nvPr/>
            </p:nvSpPr>
            <p:spPr>
              <a:xfrm>
                <a:off x="1477509" y="2211710"/>
                <a:ext cx="5685377" cy="2313637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7" name="矩形 46"/>
            <p:cNvSpPr/>
            <p:nvPr/>
          </p:nvSpPr>
          <p:spPr>
            <a:xfrm>
              <a:off x="767338" y="2522293"/>
              <a:ext cx="1785950" cy="6392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ko-KR" altLang="en-US" sz="1500" b="1" dirty="0">
                  <a:solidFill>
                    <a:srgbClr val="3333CC"/>
                  </a:solidFill>
                  <a:latin typeface="+mj-lt"/>
                  <a:ea typeface="微軟正黑體" pitchFamily="34" charset="-120"/>
                </a:rPr>
                <a:t>또 다시 정리해야 하나요</a:t>
              </a:r>
              <a:r>
                <a:rPr lang="en-US" altLang="ko-KR" sz="1500" b="1" dirty="0">
                  <a:solidFill>
                    <a:srgbClr val="3333CC"/>
                  </a:solidFill>
                  <a:latin typeface="+mj-lt"/>
                  <a:ea typeface="微軟正黑體" pitchFamily="34" charset="-120"/>
                </a:rPr>
                <a:t>?</a:t>
              </a:r>
              <a:endParaRPr lang="zh-TW" altLang="en-US" sz="1500" b="1" dirty="0">
                <a:solidFill>
                  <a:srgbClr val="3333CC"/>
                </a:solidFill>
                <a:latin typeface="+mj-lt"/>
                <a:ea typeface="微軟正黑體" pitchFamily="34" charset="-120"/>
              </a:endParaRPr>
            </a:p>
          </p:txBody>
        </p:sp>
      </p:grpSp>
      <p:sp>
        <p:nvSpPr>
          <p:cNvPr id="26" name="Shape 271"/>
          <p:cNvSpPr/>
          <p:nvPr/>
        </p:nvSpPr>
        <p:spPr>
          <a:xfrm>
            <a:off x="785786" y="1064216"/>
            <a:ext cx="937425" cy="937425"/>
          </a:xfrm>
          <a:prstGeom prst="ellipse">
            <a:avLst/>
          </a:prstGeom>
          <a:solidFill>
            <a:schemeClr val="bg1"/>
          </a:solidFill>
          <a:ln w="381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785786" y="1068482"/>
            <a:ext cx="1071569" cy="1074640"/>
          </a:xfrm>
          <a:prstGeom prst="rect">
            <a:avLst/>
          </a:prstGeom>
          <a:noFill/>
        </p:spPr>
      </p:pic>
      <p:grpSp>
        <p:nvGrpSpPr>
          <p:cNvPr id="2" name="Shape 291"/>
          <p:cNvGrpSpPr/>
          <p:nvPr/>
        </p:nvGrpSpPr>
        <p:grpSpPr>
          <a:xfrm flipH="1">
            <a:off x="1741262" y="1071552"/>
            <a:ext cx="6545514" cy="1066099"/>
            <a:chOff x="-6494121" y="6727746"/>
            <a:chExt cx="5260908" cy="867238"/>
          </a:xfrm>
        </p:grpSpPr>
        <p:sp>
          <p:nvSpPr>
            <p:cNvPr id="15" name="Shape 292"/>
            <p:cNvSpPr/>
            <p:nvPr/>
          </p:nvSpPr>
          <p:spPr>
            <a:xfrm>
              <a:off x="-6494121" y="6727746"/>
              <a:ext cx="5235497" cy="792088"/>
            </a:xfrm>
            <a:prstGeom prst="chevron">
              <a:avLst>
                <a:gd name="adj" fmla="val 33915"/>
              </a:avLst>
            </a:prstGeom>
            <a:solidFill>
              <a:srgbClr val="0070C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Shape 293"/>
            <p:cNvSpPr/>
            <p:nvPr/>
          </p:nvSpPr>
          <p:spPr>
            <a:xfrm>
              <a:off x="-2454851" y="7192647"/>
              <a:ext cx="1221638" cy="40233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92694" y="120000"/>
                  </a:lnTo>
                  <a:lnTo>
                    <a:pt x="0" y="115636"/>
                  </a:lnTo>
                </a:path>
              </a:pathLst>
            </a:custGeom>
            <a:noFill/>
            <a:ln w="25400" cap="flat" cmpd="sng">
              <a:solidFill>
                <a:srgbClr val="5DD5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2024368" y="1071552"/>
            <a:ext cx="5976656" cy="857256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n-US" altLang="ko-KR" sz="24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PC</a:t>
            </a:r>
            <a:r>
              <a:rPr lang="ko-KR" altLang="en-US" sz="24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에서 </a:t>
            </a:r>
            <a:r>
              <a:rPr lang="en-US" altLang="ko-KR" sz="24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NAS</a:t>
            </a:r>
            <a:r>
              <a:rPr lang="ko-KR" altLang="en-US" sz="24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로 사진을 가져온 뒤</a:t>
            </a:r>
            <a:endParaRPr lang="en-US" altLang="ko-KR" sz="24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  <a:p>
            <a:pPr marL="0" lvl="0" indent="0">
              <a:buNone/>
            </a:pPr>
            <a:r>
              <a:rPr lang="ko-KR" altLang="en-US" sz="24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또 다시 정리해야 하나요</a:t>
            </a:r>
            <a:r>
              <a:rPr lang="en-US" altLang="ko-KR" sz="24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?</a:t>
            </a:r>
            <a:endParaRPr lang="zh-TW" altLang="en-US" sz="24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an Tsai\Desktop\QNAP_直播\Photo Station 5.6 直播\clou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794" y="71421"/>
            <a:ext cx="2571768" cy="1357321"/>
          </a:xfrm>
          <a:prstGeom prst="rect">
            <a:avLst/>
          </a:prstGeom>
          <a:noFill/>
          <a:effectLst>
            <a:outerShdw blurRad="101600" dist="50800" dir="420000" sx="101000" sy="101000" algn="ctr" rotWithShape="0">
              <a:srgbClr val="000000">
                <a:alpha val="29000"/>
              </a:srgbClr>
            </a:outerShdw>
          </a:effectLst>
        </p:spPr>
      </p:pic>
      <p:sp>
        <p:nvSpPr>
          <p:cNvPr id="533" name="Shape 533"/>
          <p:cNvSpPr txBox="1"/>
          <p:nvPr/>
        </p:nvSpPr>
        <p:spPr>
          <a:xfrm>
            <a:off x="323528" y="1214428"/>
            <a:ext cx="6264696" cy="171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ko-KR" altLang="en-US" sz="4000" b="1" dirty="0">
                <a:solidFill>
                  <a:srgbClr val="0000FF"/>
                </a:solidFill>
                <a:latin typeface="+mj-lt"/>
                <a:ea typeface="微軟正黑體" pitchFamily="34" charset="-120"/>
              </a:rPr>
              <a:t>축하합니다</a:t>
            </a:r>
            <a:r>
              <a:rPr lang="en-US" altLang="ko-KR" sz="4000" b="1" dirty="0">
                <a:solidFill>
                  <a:srgbClr val="0000FF"/>
                </a:solidFill>
                <a:latin typeface="+mj-lt"/>
                <a:ea typeface="微軟正黑體" pitchFamily="34" charset="-120"/>
              </a:rPr>
              <a:t>!</a:t>
            </a:r>
            <a:endParaRPr lang="en" sz="4000" b="1" dirty="0">
              <a:solidFill>
                <a:srgbClr val="0000FF"/>
              </a:solidFill>
              <a:latin typeface="+mj-lt"/>
              <a:ea typeface="微軟正黑體" pitchFamily="34" charset="-120"/>
            </a:endParaRPr>
          </a:p>
          <a:p>
            <a:pPr lvl="0" algn="ctr">
              <a:buClr>
                <a:schemeClr val="dk1"/>
              </a:buClr>
              <a:buSzPct val="25000"/>
            </a:pPr>
            <a:r>
              <a:rPr lang="ko-KR" altLang="en-US" sz="2800" b="1" dirty="0">
                <a:solidFill>
                  <a:srgbClr val="002060"/>
                </a:solidFill>
                <a:latin typeface="+mj-lt"/>
                <a:ea typeface="微軟正黑體" pitchFamily="34" charset="-120"/>
              </a:rPr>
              <a:t>당신은 이제 사진 관리의 달인이 되셨습니다</a:t>
            </a:r>
            <a:r>
              <a:rPr lang="en-US" altLang="ko-KR" sz="2800" b="1">
                <a:solidFill>
                  <a:srgbClr val="002060"/>
                </a:solidFill>
                <a:latin typeface="+mj-lt"/>
                <a:ea typeface="微軟正黑體" pitchFamily="34" charset="-120"/>
              </a:rPr>
              <a:t>.</a:t>
            </a:r>
            <a:endParaRPr lang="en" sz="2800" b="1" dirty="0">
              <a:solidFill>
                <a:srgbClr val="002060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7" name="Picture 2" descr="C:\Users\Han Tsai\Desktop\QNAP_直播\Photo Station 5.6 直播\award_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39695" y="246434"/>
            <a:ext cx="1317925" cy="1182308"/>
          </a:xfrm>
          <a:prstGeom prst="rect">
            <a:avLst/>
          </a:prstGeom>
          <a:noFill/>
        </p:spPr>
      </p:pic>
      <p:pic>
        <p:nvPicPr>
          <p:cNvPr id="8" name="Picture 2" descr="C:\Users\Han Tsai\Desktop\QNAP_直播\Photo Station 5.6 直播\award_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82914" y="642924"/>
            <a:ext cx="660260" cy="714380"/>
          </a:xfrm>
          <a:prstGeom prst="rect">
            <a:avLst/>
          </a:prstGeom>
          <a:noFill/>
        </p:spPr>
      </p:pic>
      <p:pic>
        <p:nvPicPr>
          <p:cNvPr id="11" name="Picture 2" descr="C:\Users\Han Tsai\Desktop\QNAP_直播\Photo Station 5.6 直播\award_2.png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3857620" y="642924"/>
            <a:ext cx="660260" cy="7143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Han Tsai\Desktop\QNAP_直播\Photo Station 5.6 直播\未命名-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2351667"/>
            <a:ext cx="2928958" cy="2434661"/>
          </a:xfrm>
          <a:prstGeom prst="rect">
            <a:avLst/>
          </a:prstGeom>
          <a:noFill/>
        </p:spPr>
      </p:pic>
      <p:sp>
        <p:nvSpPr>
          <p:cNvPr id="136" name="Shape 136"/>
          <p:cNvSpPr txBox="1">
            <a:spLocks noGrp="1"/>
          </p:cNvSpPr>
          <p:nvPr>
            <p:ph type="title"/>
          </p:nvPr>
        </p:nvSpPr>
        <p:spPr>
          <a:xfrm>
            <a:off x="214282" y="196638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ko-KR" altLang="en-US" sz="3200" dirty="0">
                <a:latin typeface="+mj-lt"/>
                <a:ea typeface="微軟正黑體" pitchFamily="34" charset="-120"/>
              </a:rPr>
              <a:t>이런 것들 때문에 번거로우신가요</a:t>
            </a:r>
            <a:r>
              <a:rPr lang="en-US" altLang="ko-KR" sz="3200" dirty="0">
                <a:latin typeface="+mj-lt"/>
                <a:ea typeface="微軟正黑體" pitchFamily="34" charset="-120"/>
              </a:rPr>
              <a:t>?</a:t>
            </a:r>
            <a:endParaRPr lang="en" sz="3200" dirty="0">
              <a:latin typeface="+mj-lt"/>
              <a:ea typeface="微軟正黑體" pitchFamily="34" charset="-120"/>
            </a:endParaRPr>
          </a:p>
        </p:txBody>
      </p:sp>
      <p:cxnSp>
        <p:nvCxnSpPr>
          <p:cNvPr id="25" name="直線接點 24"/>
          <p:cNvCxnSpPr/>
          <p:nvPr/>
        </p:nvCxnSpPr>
        <p:spPr>
          <a:xfrm>
            <a:off x="-142908" y="928676"/>
            <a:ext cx="9358346" cy="1588"/>
          </a:xfrm>
          <a:prstGeom prst="line">
            <a:avLst/>
          </a:prstGeom>
          <a:ln>
            <a:solidFill>
              <a:schemeClr val="bg1">
                <a:alpha val="7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群組 17"/>
          <p:cNvGrpSpPr/>
          <p:nvPr/>
        </p:nvGrpSpPr>
        <p:grpSpPr>
          <a:xfrm>
            <a:off x="2776973" y="2285998"/>
            <a:ext cx="2652283" cy="2652283"/>
            <a:chOff x="3348477" y="2285998"/>
            <a:chExt cx="2652283" cy="2652283"/>
          </a:xfrm>
        </p:grpSpPr>
        <p:sp>
          <p:nvSpPr>
            <p:cNvPr id="13" name="Shape 271"/>
            <p:cNvSpPr/>
            <p:nvPr/>
          </p:nvSpPr>
          <p:spPr>
            <a:xfrm>
              <a:off x="3348477" y="2285998"/>
              <a:ext cx="2652283" cy="2652283"/>
            </a:xfrm>
            <a:prstGeom prst="ellipse">
              <a:avLst/>
            </a:prstGeom>
            <a:solidFill>
              <a:srgbClr val="AED1EF"/>
            </a:solidFill>
            <a:ln w="88900" cap="flat" cmpd="sng">
              <a:solidFill>
                <a:srgbClr val="498DC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051" name="Picture 3" descr="C:\Users\Han Tsai\Desktop\Photo Station 5.6 直播\01.png"/>
            <p:cNvPicPr>
              <a:picLocks noChangeAspect="1" noChangeArrowheads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3419915" y="2357436"/>
              <a:ext cx="2500330" cy="2500330"/>
            </a:xfrm>
            <a:prstGeom prst="rect">
              <a:avLst/>
            </a:prstGeom>
            <a:noFill/>
          </p:spPr>
        </p:pic>
      </p:grpSp>
      <p:grpSp>
        <p:nvGrpSpPr>
          <p:cNvPr id="3" name="群組 41"/>
          <p:cNvGrpSpPr/>
          <p:nvPr/>
        </p:nvGrpSpPr>
        <p:grpSpPr>
          <a:xfrm>
            <a:off x="1062461" y="3143254"/>
            <a:ext cx="2286016" cy="1143008"/>
            <a:chOff x="571472" y="2357436"/>
            <a:chExt cx="1928826" cy="1071570"/>
          </a:xfrm>
        </p:grpSpPr>
        <p:grpSp>
          <p:nvGrpSpPr>
            <p:cNvPr id="4" name="Shape 449"/>
            <p:cNvGrpSpPr/>
            <p:nvPr/>
          </p:nvGrpSpPr>
          <p:grpSpPr>
            <a:xfrm>
              <a:off x="571472" y="2357436"/>
              <a:ext cx="1928826" cy="1071570"/>
              <a:chOff x="1477509" y="2211710"/>
              <a:chExt cx="5904045" cy="2478897"/>
            </a:xfrm>
          </p:grpSpPr>
          <p:sp>
            <p:nvSpPr>
              <p:cNvPr id="32" name="Shape 450"/>
              <p:cNvSpPr/>
              <p:nvPr/>
            </p:nvSpPr>
            <p:spPr>
              <a:xfrm>
                <a:off x="1848577" y="2364110"/>
                <a:ext cx="5532977" cy="2326497"/>
              </a:xfrm>
              <a:prstGeom prst="roundRect">
                <a:avLst>
                  <a:gd name="adj" fmla="val 16667"/>
                </a:avLst>
              </a:prstGeom>
              <a:noFill/>
              <a:ln w="3810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Shape 451"/>
              <p:cNvSpPr/>
              <p:nvPr/>
            </p:nvSpPr>
            <p:spPr>
              <a:xfrm>
                <a:off x="1477509" y="2211710"/>
                <a:ext cx="5685377" cy="2313637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8" name="矩形 37"/>
            <p:cNvSpPr/>
            <p:nvPr/>
          </p:nvSpPr>
          <p:spPr>
            <a:xfrm>
              <a:off x="763461" y="2492309"/>
              <a:ext cx="1684220" cy="7357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altLang="ko-KR" sz="1500" b="1" dirty="0">
                  <a:solidFill>
                    <a:srgbClr val="3333CC"/>
                  </a:solidFill>
                  <a:latin typeface="+mj-lt"/>
                  <a:ea typeface="微軟正黑體" pitchFamily="34" charset="-120"/>
                </a:rPr>
                <a:t>Photo Station</a:t>
              </a:r>
              <a:r>
                <a:rPr lang="ko-KR" altLang="en-US" sz="1500" b="1" dirty="0">
                  <a:solidFill>
                    <a:srgbClr val="3333CC"/>
                  </a:solidFill>
                  <a:latin typeface="+mj-lt"/>
                  <a:ea typeface="微軟正黑體" pitchFamily="34" charset="-120"/>
                </a:rPr>
                <a:t>은 사용하기 쉬운가요</a:t>
              </a:r>
              <a:r>
                <a:rPr lang="en-US" altLang="ko-KR" sz="1500" b="1" dirty="0">
                  <a:solidFill>
                    <a:srgbClr val="3333CC"/>
                  </a:solidFill>
                  <a:latin typeface="+mj-lt"/>
                  <a:ea typeface="微軟正黑體" pitchFamily="34" charset="-120"/>
                </a:rPr>
                <a:t>? </a:t>
              </a:r>
              <a:r>
                <a:rPr lang="ko-KR" altLang="en-US" sz="1500" b="1" dirty="0">
                  <a:solidFill>
                    <a:srgbClr val="3333CC"/>
                  </a:solidFill>
                  <a:latin typeface="+mj-lt"/>
                  <a:ea typeface="微軟正黑體" pitchFamily="34" charset="-120"/>
                </a:rPr>
                <a:t>안전하긴 한가요</a:t>
              </a:r>
              <a:r>
                <a:rPr lang="en-US" altLang="ko-KR" sz="1500" b="1" dirty="0">
                  <a:solidFill>
                    <a:srgbClr val="3333CC"/>
                  </a:solidFill>
                  <a:latin typeface="+mj-lt"/>
                  <a:ea typeface="微軟正黑體" pitchFamily="34" charset="-120"/>
                </a:rPr>
                <a:t>?</a:t>
              </a:r>
              <a:endParaRPr lang="zh-TW" altLang="en-US" sz="1500" b="1" dirty="0">
                <a:solidFill>
                  <a:srgbClr val="3333CC"/>
                </a:solidFill>
                <a:latin typeface="+mj-lt"/>
                <a:ea typeface="微軟正黑體" pitchFamily="34" charset="-120"/>
              </a:endParaRPr>
            </a:p>
          </p:txBody>
        </p:sp>
      </p:grpSp>
      <p:sp>
        <p:nvSpPr>
          <p:cNvPr id="19" name="Shape 271"/>
          <p:cNvSpPr/>
          <p:nvPr/>
        </p:nvSpPr>
        <p:spPr>
          <a:xfrm>
            <a:off x="785786" y="1064216"/>
            <a:ext cx="937425" cy="937425"/>
          </a:xfrm>
          <a:prstGeom prst="ellipse">
            <a:avLst/>
          </a:prstGeom>
          <a:solidFill>
            <a:schemeClr val="bg1"/>
          </a:solidFill>
          <a:ln w="381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785786" y="1071552"/>
            <a:ext cx="1071569" cy="1074640"/>
          </a:xfrm>
          <a:prstGeom prst="rect">
            <a:avLst/>
          </a:prstGeom>
          <a:noFill/>
        </p:spPr>
      </p:pic>
      <p:grpSp>
        <p:nvGrpSpPr>
          <p:cNvPr id="2" name="Shape 291"/>
          <p:cNvGrpSpPr/>
          <p:nvPr/>
        </p:nvGrpSpPr>
        <p:grpSpPr>
          <a:xfrm flipH="1">
            <a:off x="1785918" y="1071552"/>
            <a:ext cx="6500858" cy="1066099"/>
            <a:chOff x="-6343393" y="6727746"/>
            <a:chExt cx="5110180" cy="867238"/>
          </a:xfrm>
        </p:grpSpPr>
        <p:sp>
          <p:nvSpPr>
            <p:cNvPr id="15" name="Shape 292"/>
            <p:cNvSpPr/>
            <p:nvPr/>
          </p:nvSpPr>
          <p:spPr>
            <a:xfrm>
              <a:off x="-6343393" y="6727746"/>
              <a:ext cx="5084768" cy="792088"/>
            </a:xfrm>
            <a:prstGeom prst="chevron">
              <a:avLst>
                <a:gd name="adj" fmla="val 33915"/>
              </a:avLst>
            </a:prstGeom>
            <a:solidFill>
              <a:srgbClr val="0070C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Shape 293"/>
            <p:cNvSpPr/>
            <p:nvPr/>
          </p:nvSpPr>
          <p:spPr>
            <a:xfrm>
              <a:off x="-2454851" y="7192647"/>
              <a:ext cx="1221638" cy="40233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92694" y="120000"/>
                  </a:lnTo>
                  <a:lnTo>
                    <a:pt x="0" y="115636"/>
                  </a:lnTo>
                </a:path>
              </a:pathLst>
            </a:custGeom>
            <a:noFill/>
            <a:ln w="25400" cap="flat" cmpd="sng">
              <a:solidFill>
                <a:srgbClr val="5DD5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2214546" y="1071552"/>
            <a:ext cx="5715040" cy="857256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ko-KR" altLang="en-US" sz="24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제 콜렉션을 감상할 때 꼭 알아야 할 것들이 있나요</a:t>
            </a:r>
            <a:r>
              <a:rPr lang="en-US" altLang="ko-KR" sz="24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?</a:t>
            </a:r>
            <a:endParaRPr lang="zh-TW" altLang="en-US" sz="24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" name="圓角矩形 51"/>
          <p:cNvSpPr/>
          <p:nvPr/>
        </p:nvSpPr>
        <p:spPr>
          <a:xfrm>
            <a:off x="5786446" y="2357436"/>
            <a:ext cx="2571768" cy="2428892"/>
          </a:xfrm>
          <a:prstGeom prst="roundRect">
            <a:avLst/>
          </a:prstGeom>
          <a:solidFill>
            <a:srgbClr val="AED1EF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圓角矩形 49"/>
          <p:cNvSpPr/>
          <p:nvPr/>
        </p:nvSpPr>
        <p:spPr>
          <a:xfrm>
            <a:off x="3071802" y="2357436"/>
            <a:ext cx="2571768" cy="2428892"/>
          </a:xfrm>
          <a:prstGeom prst="roundRect">
            <a:avLst/>
          </a:prstGeom>
          <a:solidFill>
            <a:srgbClr val="AED1EF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圓角矩形 47"/>
          <p:cNvSpPr/>
          <p:nvPr/>
        </p:nvSpPr>
        <p:spPr>
          <a:xfrm>
            <a:off x="285720" y="2357436"/>
            <a:ext cx="2571768" cy="2428892"/>
          </a:xfrm>
          <a:prstGeom prst="roundRect">
            <a:avLst/>
          </a:prstGeom>
          <a:solidFill>
            <a:srgbClr val="AED1EF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Shape 136"/>
          <p:cNvSpPr txBox="1">
            <a:spLocks noGrp="1"/>
          </p:cNvSpPr>
          <p:nvPr>
            <p:ph type="title"/>
          </p:nvPr>
        </p:nvSpPr>
        <p:spPr>
          <a:xfrm>
            <a:off x="214282" y="214296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ko-KR" altLang="en-US" sz="3200" dirty="0">
                <a:latin typeface="+mj-lt"/>
                <a:ea typeface="微軟正黑體" pitchFamily="34" charset="-120"/>
              </a:rPr>
              <a:t>바로 여기에 솔루션이 있습니다</a:t>
            </a:r>
            <a:endParaRPr lang="en" sz="3200" dirty="0">
              <a:latin typeface="+mj-lt"/>
              <a:ea typeface="微軟正黑體" pitchFamily="34" charset="-120"/>
            </a:endParaRPr>
          </a:p>
        </p:txBody>
      </p:sp>
      <p:pic>
        <p:nvPicPr>
          <p:cNvPr id="43" name="Shape 337" descr="C:\Users\Han Tsai\Desktop\Cinema28直播發表會投影片\ligh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58082" y="-142894"/>
            <a:ext cx="1417687" cy="1417687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Shape 338"/>
          <p:cNvSpPr/>
          <p:nvPr/>
        </p:nvSpPr>
        <p:spPr>
          <a:xfrm rot="-5400000" flipH="1">
            <a:off x="7782212" y="300867"/>
            <a:ext cx="519697" cy="48943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4609" y="52208"/>
                </a:moveTo>
                <a:lnTo>
                  <a:pt x="114609" y="67089"/>
                </a:lnTo>
                <a:cubicBezTo>
                  <a:pt x="114609" y="68670"/>
                  <a:pt x="115816" y="69951"/>
                  <a:pt x="117304" y="69951"/>
                </a:cubicBezTo>
                <a:lnTo>
                  <a:pt x="117304" y="69951"/>
                </a:lnTo>
                <a:cubicBezTo>
                  <a:pt x="118793" y="69951"/>
                  <a:pt x="120000" y="68670"/>
                  <a:pt x="120000" y="67089"/>
                </a:cubicBezTo>
                <a:lnTo>
                  <a:pt x="119999" y="52208"/>
                </a:lnTo>
                <a:cubicBezTo>
                  <a:pt x="119999" y="50627"/>
                  <a:pt x="118793" y="49346"/>
                  <a:pt x="117304" y="49346"/>
                </a:cubicBezTo>
                <a:cubicBezTo>
                  <a:pt x="115816" y="49346"/>
                  <a:pt x="114609" y="50627"/>
                  <a:pt x="114609" y="52208"/>
                </a:cubicBezTo>
                <a:close/>
                <a:moveTo>
                  <a:pt x="106256" y="49918"/>
                </a:moveTo>
                <a:lnTo>
                  <a:pt x="106256" y="69379"/>
                </a:lnTo>
                <a:cubicBezTo>
                  <a:pt x="106256" y="70960"/>
                  <a:pt x="107463" y="72241"/>
                  <a:pt x="108951" y="72241"/>
                </a:cubicBezTo>
                <a:lnTo>
                  <a:pt x="108951" y="72241"/>
                </a:lnTo>
                <a:cubicBezTo>
                  <a:pt x="110440" y="72241"/>
                  <a:pt x="111646" y="70960"/>
                  <a:pt x="111646" y="69379"/>
                </a:cubicBezTo>
                <a:lnTo>
                  <a:pt x="111646" y="49918"/>
                </a:lnTo>
                <a:cubicBezTo>
                  <a:pt x="111646" y="48337"/>
                  <a:pt x="110440" y="47056"/>
                  <a:pt x="108951" y="47056"/>
                </a:cubicBezTo>
                <a:cubicBezTo>
                  <a:pt x="107463" y="47056"/>
                  <a:pt x="106256" y="48337"/>
                  <a:pt x="106256" y="49918"/>
                </a:cubicBezTo>
                <a:close/>
                <a:moveTo>
                  <a:pt x="97903" y="48773"/>
                </a:moveTo>
                <a:lnTo>
                  <a:pt x="97903" y="70524"/>
                </a:lnTo>
                <a:cubicBezTo>
                  <a:pt x="97903" y="72104"/>
                  <a:pt x="99109" y="73386"/>
                  <a:pt x="100598" y="73386"/>
                </a:cubicBezTo>
                <a:lnTo>
                  <a:pt x="100598" y="73386"/>
                </a:lnTo>
                <a:cubicBezTo>
                  <a:pt x="102086" y="73386"/>
                  <a:pt x="103293" y="72104"/>
                  <a:pt x="103293" y="70524"/>
                </a:cubicBezTo>
                <a:lnTo>
                  <a:pt x="103293" y="48773"/>
                </a:lnTo>
                <a:cubicBezTo>
                  <a:pt x="103293" y="47193"/>
                  <a:pt x="102086" y="45911"/>
                  <a:pt x="100598" y="45911"/>
                </a:cubicBezTo>
                <a:cubicBezTo>
                  <a:pt x="99109" y="45911"/>
                  <a:pt x="97903" y="47193"/>
                  <a:pt x="97903" y="48773"/>
                </a:cubicBezTo>
                <a:close/>
                <a:moveTo>
                  <a:pt x="53856" y="54256"/>
                </a:moveTo>
                <a:cubicBezTo>
                  <a:pt x="53856" y="53338"/>
                  <a:pt x="54558" y="52593"/>
                  <a:pt x="55423" y="52593"/>
                </a:cubicBezTo>
                <a:lnTo>
                  <a:pt x="57787" y="52593"/>
                </a:lnTo>
                <a:lnTo>
                  <a:pt x="57787" y="49895"/>
                </a:lnTo>
                <a:cubicBezTo>
                  <a:pt x="57787" y="49843"/>
                  <a:pt x="57790" y="49793"/>
                  <a:pt x="57844" y="49750"/>
                </a:cubicBezTo>
                <a:lnTo>
                  <a:pt x="57714" y="49315"/>
                </a:lnTo>
                <a:cubicBezTo>
                  <a:pt x="57790" y="48400"/>
                  <a:pt x="58549" y="47723"/>
                  <a:pt x="59411" y="47803"/>
                </a:cubicBezTo>
                <a:lnTo>
                  <a:pt x="91653" y="50798"/>
                </a:lnTo>
                <a:cubicBezTo>
                  <a:pt x="92515" y="50878"/>
                  <a:pt x="93152" y="51685"/>
                  <a:pt x="93077" y="52600"/>
                </a:cubicBezTo>
                <a:cubicBezTo>
                  <a:pt x="93002" y="53515"/>
                  <a:pt x="92242" y="54191"/>
                  <a:pt x="91380" y="54111"/>
                </a:cubicBezTo>
                <a:cubicBezTo>
                  <a:pt x="80879" y="53136"/>
                  <a:pt x="70377" y="52160"/>
                  <a:pt x="59875" y="51185"/>
                </a:cubicBezTo>
                <a:lnTo>
                  <a:pt x="59875" y="52593"/>
                </a:lnTo>
                <a:lnTo>
                  <a:pt x="62240" y="52593"/>
                </a:lnTo>
                <a:cubicBezTo>
                  <a:pt x="63105" y="52593"/>
                  <a:pt x="63806" y="53338"/>
                  <a:pt x="63806" y="54256"/>
                </a:cubicBezTo>
                <a:lnTo>
                  <a:pt x="63806" y="54256"/>
                </a:lnTo>
                <a:cubicBezTo>
                  <a:pt x="63806" y="55175"/>
                  <a:pt x="63105" y="55919"/>
                  <a:pt x="62240" y="55919"/>
                </a:cubicBezTo>
                <a:cubicBezTo>
                  <a:pt x="61452" y="55919"/>
                  <a:pt x="60664" y="55919"/>
                  <a:pt x="59875" y="55919"/>
                </a:cubicBezTo>
                <a:lnTo>
                  <a:pt x="59875" y="58197"/>
                </a:lnTo>
                <a:lnTo>
                  <a:pt x="62240" y="58197"/>
                </a:lnTo>
                <a:cubicBezTo>
                  <a:pt x="63105" y="58197"/>
                  <a:pt x="63806" y="58942"/>
                  <a:pt x="63806" y="59860"/>
                </a:cubicBezTo>
                <a:lnTo>
                  <a:pt x="63806" y="59860"/>
                </a:lnTo>
                <a:cubicBezTo>
                  <a:pt x="63806" y="60778"/>
                  <a:pt x="63105" y="61523"/>
                  <a:pt x="62240" y="61523"/>
                </a:cubicBezTo>
                <a:cubicBezTo>
                  <a:pt x="61452" y="61523"/>
                  <a:pt x="60664" y="61523"/>
                  <a:pt x="59875" y="61523"/>
                </a:cubicBezTo>
                <a:lnTo>
                  <a:pt x="59875" y="63801"/>
                </a:lnTo>
                <a:lnTo>
                  <a:pt x="62240" y="63801"/>
                </a:lnTo>
                <a:cubicBezTo>
                  <a:pt x="63105" y="63801"/>
                  <a:pt x="63806" y="64546"/>
                  <a:pt x="63806" y="65464"/>
                </a:cubicBezTo>
                <a:lnTo>
                  <a:pt x="63806" y="65464"/>
                </a:lnTo>
                <a:cubicBezTo>
                  <a:pt x="63806" y="66382"/>
                  <a:pt x="63105" y="67127"/>
                  <a:pt x="62240" y="67127"/>
                </a:cubicBezTo>
                <a:cubicBezTo>
                  <a:pt x="61452" y="67127"/>
                  <a:pt x="60664" y="67127"/>
                  <a:pt x="59875" y="67127"/>
                </a:cubicBezTo>
                <a:lnTo>
                  <a:pt x="59875" y="68544"/>
                </a:lnTo>
                <a:lnTo>
                  <a:pt x="91233" y="65045"/>
                </a:lnTo>
                <a:cubicBezTo>
                  <a:pt x="92093" y="64949"/>
                  <a:pt x="92863" y="65611"/>
                  <a:pt x="92954" y="66525"/>
                </a:cubicBezTo>
                <a:cubicBezTo>
                  <a:pt x="93044" y="67438"/>
                  <a:pt x="92420" y="68256"/>
                  <a:pt x="91560" y="68352"/>
                </a:cubicBezTo>
                <a:cubicBezTo>
                  <a:pt x="80831" y="69550"/>
                  <a:pt x="70101" y="70747"/>
                  <a:pt x="59372" y="71945"/>
                </a:cubicBezTo>
                <a:cubicBezTo>
                  <a:pt x="58511" y="72041"/>
                  <a:pt x="57741" y="71378"/>
                  <a:pt x="57650" y="70465"/>
                </a:cubicBezTo>
                <a:cubicBezTo>
                  <a:pt x="57630" y="70259"/>
                  <a:pt x="57646" y="70058"/>
                  <a:pt x="57807" y="69902"/>
                </a:cubicBezTo>
                <a:lnTo>
                  <a:pt x="57787" y="69850"/>
                </a:lnTo>
                <a:lnTo>
                  <a:pt x="57787" y="67127"/>
                </a:lnTo>
                <a:lnTo>
                  <a:pt x="55423" y="67127"/>
                </a:lnTo>
                <a:cubicBezTo>
                  <a:pt x="54558" y="67127"/>
                  <a:pt x="53856" y="66382"/>
                  <a:pt x="53856" y="65464"/>
                </a:cubicBezTo>
                <a:cubicBezTo>
                  <a:pt x="53856" y="64546"/>
                  <a:pt x="54558" y="63801"/>
                  <a:pt x="55423" y="63801"/>
                </a:cubicBezTo>
                <a:lnTo>
                  <a:pt x="57787" y="63801"/>
                </a:lnTo>
                <a:lnTo>
                  <a:pt x="57787" y="61523"/>
                </a:lnTo>
                <a:lnTo>
                  <a:pt x="55423" y="61523"/>
                </a:lnTo>
                <a:cubicBezTo>
                  <a:pt x="54558" y="61523"/>
                  <a:pt x="53856" y="60779"/>
                  <a:pt x="53856" y="59860"/>
                </a:cubicBezTo>
                <a:cubicBezTo>
                  <a:pt x="53856" y="58942"/>
                  <a:pt x="54558" y="58197"/>
                  <a:pt x="55423" y="58197"/>
                </a:cubicBezTo>
                <a:lnTo>
                  <a:pt x="57787" y="58197"/>
                </a:lnTo>
                <a:lnTo>
                  <a:pt x="57787" y="55919"/>
                </a:lnTo>
                <a:lnTo>
                  <a:pt x="55423" y="55919"/>
                </a:lnTo>
                <a:cubicBezTo>
                  <a:pt x="54558" y="55919"/>
                  <a:pt x="53856" y="55175"/>
                  <a:pt x="53856" y="54256"/>
                </a:cubicBezTo>
                <a:close/>
                <a:moveTo>
                  <a:pt x="48021" y="3132"/>
                </a:moveTo>
                <a:lnTo>
                  <a:pt x="48021" y="12530"/>
                </a:lnTo>
                <a:cubicBezTo>
                  <a:pt x="48021" y="14260"/>
                  <a:pt x="49342" y="15663"/>
                  <a:pt x="50971" y="15663"/>
                </a:cubicBezTo>
                <a:cubicBezTo>
                  <a:pt x="52601" y="15663"/>
                  <a:pt x="53921" y="14260"/>
                  <a:pt x="53921" y="12530"/>
                </a:cubicBezTo>
                <a:lnTo>
                  <a:pt x="53921" y="3132"/>
                </a:lnTo>
                <a:cubicBezTo>
                  <a:pt x="53921" y="1402"/>
                  <a:pt x="52601" y="0"/>
                  <a:pt x="50971" y="0"/>
                </a:cubicBezTo>
                <a:cubicBezTo>
                  <a:pt x="49342" y="0"/>
                  <a:pt x="48021" y="1402"/>
                  <a:pt x="48021" y="3132"/>
                </a:cubicBezTo>
                <a:close/>
                <a:moveTo>
                  <a:pt x="48021" y="107469"/>
                </a:moveTo>
                <a:lnTo>
                  <a:pt x="48021" y="116867"/>
                </a:lnTo>
                <a:cubicBezTo>
                  <a:pt x="48021" y="118597"/>
                  <a:pt x="49342" y="120000"/>
                  <a:pt x="50971" y="120000"/>
                </a:cubicBezTo>
                <a:cubicBezTo>
                  <a:pt x="52601" y="120000"/>
                  <a:pt x="53921" y="118597"/>
                  <a:pt x="53921" y="116867"/>
                </a:cubicBezTo>
                <a:lnTo>
                  <a:pt x="53921" y="107469"/>
                </a:lnTo>
                <a:cubicBezTo>
                  <a:pt x="53921" y="105739"/>
                  <a:pt x="52601" y="104336"/>
                  <a:pt x="50971" y="104336"/>
                </a:cubicBezTo>
                <a:cubicBezTo>
                  <a:pt x="49342" y="104336"/>
                  <a:pt x="48021" y="105739"/>
                  <a:pt x="48021" y="107469"/>
                </a:cubicBezTo>
                <a:close/>
                <a:moveTo>
                  <a:pt x="21116" y="59649"/>
                </a:moveTo>
                <a:cubicBezTo>
                  <a:pt x="21116" y="67800"/>
                  <a:pt x="24044" y="75951"/>
                  <a:pt x="29901" y="82170"/>
                </a:cubicBezTo>
                <a:cubicBezTo>
                  <a:pt x="41615" y="94608"/>
                  <a:pt x="60607" y="94608"/>
                  <a:pt x="72320" y="82170"/>
                </a:cubicBezTo>
                <a:lnTo>
                  <a:pt x="79515" y="74530"/>
                </a:lnTo>
                <a:lnTo>
                  <a:pt x="87539" y="74531"/>
                </a:lnTo>
                <a:cubicBezTo>
                  <a:pt x="90764" y="74530"/>
                  <a:pt x="93379" y="71754"/>
                  <a:pt x="93379" y="68330"/>
                </a:cubicBezTo>
                <a:lnTo>
                  <a:pt x="93379" y="59809"/>
                </a:lnTo>
                <a:lnTo>
                  <a:pt x="93530" y="59649"/>
                </a:lnTo>
                <a:lnTo>
                  <a:pt x="93379" y="59488"/>
                </a:lnTo>
                <a:lnTo>
                  <a:pt x="93379" y="50967"/>
                </a:lnTo>
                <a:cubicBezTo>
                  <a:pt x="93379" y="47543"/>
                  <a:pt x="90764" y="44767"/>
                  <a:pt x="87539" y="44767"/>
                </a:cubicBezTo>
                <a:lnTo>
                  <a:pt x="79515" y="44767"/>
                </a:lnTo>
                <a:cubicBezTo>
                  <a:pt x="77116" y="42220"/>
                  <a:pt x="74718" y="39674"/>
                  <a:pt x="72320" y="37127"/>
                </a:cubicBezTo>
                <a:cubicBezTo>
                  <a:pt x="60607" y="24689"/>
                  <a:pt x="41615" y="24689"/>
                  <a:pt x="29901" y="37127"/>
                </a:cubicBezTo>
                <a:cubicBezTo>
                  <a:pt x="24044" y="43346"/>
                  <a:pt x="21116" y="51497"/>
                  <a:pt x="21116" y="59649"/>
                </a:cubicBezTo>
                <a:close/>
                <a:moveTo>
                  <a:pt x="15930" y="103846"/>
                </a:moveTo>
                <a:cubicBezTo>
                  <a:pt x="15930" y="104647"/>
                  <a:pt x="16218" y="105449"/>
                  <a:pt x="16794" y="106061"/>
                </a:cubicBezTo>
                <a:cubicBezTo>
                  <a:pt x="17946" y="107284"/>
                  <a:pt x="19814" y="107284"/>
                  <a:pt x="20966" y="106061"/>
                </a:cubicBezTo>
                <a:lnTo>
                  <a:pt x="27224" y="99415"/>
                </a:lnTo>
                <a:cubicBezTo>
                  <a:pt x="28376" y="98192"/>
                  <a:pt x="28376" y="96208"/>
                  <a:pt x="27224" y="94985"/>
                </a:cubicBezTo>
                <a:cubicBezTo>
                  <a:pt x="26072" y="93762"/>
                  <a:pt x="24204" y="93762"/>
                  <a:pt x="23052" y="94985"/>
                </a:cubicBezTo>
                <a:lnTo>
                  <a:pt x="16794" y="101630"/>
                </a:lnTo>
                <a:cubicBezTo>
                  <a:pt x="16218" y="102242"/>
                  <a:pt x="15930" y="103044"/>
                  <a:pt x="15930" y="103846"/>
                </a:cubicBezTo>
                <a:close/>
                <a:moveTo>
                  <a:pt x="15930" y="15910"/>
                </a:moveTo>
                <a:cubicBezTo>
                  <a:pt x="15930" y="16712"/>
                  <a:pt x="16218" y="17514"/>
                  <a:pt x="16794" y="18125"/>
                </a:cubicBezTo>
                <a:lnTo>
                  <a:pt x="23052" y="24771"/>
                </a:lnTo>
                <a:cubicBezTo>
                  <a:pt x="24204" y="25994"/>
                  <a:pt x="26072" y="25994"/>
                  <a:pt x="27224" y="24771"/>
                </a:cubicBezTo>
                <a:cubicBezTo>
                  <a:pt x="28376" y="23547"/>
                  <a:pt x="28376" y="21564"/>
                  <a:pt x="27224" y="20340"/>
                </a:cubicBezTo>
                <a:lnTo>
                  <a:pt x="20966" y="13695"/>
                </a:lnTo>
                <a:cubicBezTo>
                  <a:pt x="19814" y="12472"/>
                  <a:pt x="17946" y="12472"/>
                  <a:pt x="16794" y="13695"/>
                </a:cubicBezTo>
                <a:cubicBezTo>
                  <a:pt x="16218" y="14307"/>
                  <a:pt x="15930" y="15109"/>
                  <a:pt x="15930" y="15910"/>
                </a:cubicBezTo>
                <a:close/>
                <a:moveTo>
                  <a:pt x="0" y="59999"/>
                </a:moveTo>
                <a:cubicBezTo>
                  <a:pt x="0" y="61730"/>
                  <a:pt x="1320" y="63132"/>
                  <a:pt x="2950" y="63132"/>
                </a:cubicBezTo>
                <a:lnTo>
                  <a:pt x="11800" y="63132"/>
                </a:lnTo>
                <a:cubicBezTo>
                  <a:pt x="13430" y="63132"/>
                  <a:pt x="14751" y="61730"/>
                  <a:pt x="14751" y="59999"/>
                </a:cubicBezTo>
                <a:cubicBezTo>
                  <a:pt x="14751" y="58269"/>
                  <a:pt x="13430" y="56867"/>
                  <a:pt x="11800" y="56867"/>
                </a:cubicBezTo>
                <a:lnTo>
                  <a:pt x="2950" y="56867"/>
                </a:lnTo>
                <a:cubicBezTo>
                  <a:pt x="1320" y="56867"/>
                  <a:pt x="0" y="58269"/>
                  <a:pt x="0" y="59999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Shape 271"/>
          <p:cNvSpPr/>
          <p:nvPr/>
        </p:nvSpPr>
        <p:spPr>
          <a:xfrm>
            <a:off x="868818" y="2797658"/>
            <a:ext cx="1417166" cy="1417166"/>
          </a:xfrm>
          <a:prstGeom prst="ellipse">
            <a:avLst/>
          </a:prstGeom>
          <a:solidFill>
            <a:schemeClr val="bg1"/>
          </a:solidFill>
          <a:ln w="63500" cap="flat" cmpd="sng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Shape 1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0100" y="3143254"/>
            <a:ext cx="660600" cy="66060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Shape 173"/>
          <p:cNvSpPr/>
          <p:nvPr/>
        </p:nvSpPr>
        <p:spPr>
          <a:xfrm>
            <a:off x="5646028" y="2214560"/>
            <a:ext cx="2926500" cy="462338"/>
          </a:xfrm>
          <a:prstGeom prst="homePlate">
            <a:avLst>
              <a:gd name="adj" fmla="val 50000"/>
            </a:avLst>
          </a:prstGeom>
          <a:solidFill>
            <a:srgbClr val="33660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ko-KR" altLang="en-US" sz="2000" b="1" dirty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공유</a:t>
            </a:r>
            <a:endParaRPr lang="en" sz="2000" b="1" dirty="0">
              <a:solidFill>
                <a:srgbClr val="FFFFFF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32" name="Shape 174"/>
          <p:cNvSpPr/>
          <p:nvPr/>
        </p:nvSpPr>
        <p:spPr>
          <a:xfrm>
            <a:off x="2915522" y="2214560"/>
            <a:ext cx="2926500" cy="462338"/>
          </a:xfrm>
          <a:prstGeom prst="homePlate">
            <a:avLst>
              <a:gd name="adj" fmla="val 50000"/>
            </a:avLst>
          </a:prstGeom>
          <a:solidFill>
            <a:srgbClr val="00800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ko-KR" altLang="en-US" sz="2000" b="1" dirty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정리</a:t>
            </a:r>
            <a:endParaRPr lang="en" sz="2000" b="1" dirty="0">
              <a:solidFill>
                <a:srgbClr val="FFFFFF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33" name="Shape 175"/>
          <p:cNvSpPr/>
          <p:nvPr/>
        </p:nvSpPr>
        <p:spPr>
          <a:xfrm>
            <a:off x="251520" y="2214560"/>
            <a:ext cx="2926500" cy="462338"/>
          </a:xfrm>
          <a:prstGeom prst="homePlate">
            <a:avLst>
              <a:gd name="adj" fmla="val 50000"/>
            </a:avLst>
          </a:prstGeom>
          <a:solidFill>
            <a:srgbClr val="00B05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marL="540000" lvl="0"/>
            <a:r>
              <a:rPr lang="ko-KR" altLang="en-US" sz="2000" b="1" dirty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사진 촬영</a:t>
            </a:r>
            <a:endParaRPr lang="en" sz="2000" b="1" dirty="0">
              <a:solidFill>
                <a:srgbClr val="FFFFFF"/>
              </a:solidFill>
              <a:latin typeface="+mj-lt"/>
              <a:ea typeface="微軟正黑體" pitchFamily="34" charset="-120"/>
            </a:endParaRPr>
          </a:p>
        </p:txBody>
      </p:sp>
      <p:grpSp>
        <p:nvGrpSpPr>
          <p:cNvPr id="55" name="群組 54"/>
          <p:cNvGrpSpPr/>
          <p:nvPr/>
        </p:nvGrpSpPr>
        <p:grpSpPr>
          <a:xfrm>
            <a:off x="214282" y="4071948"/>
            <a:ext cx="2593977" cy="601838"/>
            <a:chOff x="357158" y="4071948"/>
            <a:chExt cx="2593977" cy="601838"/>
          </a:xfrm>
        </p:grpSpPr>
        <p:sp>
          <p:nvSpPr>
            <p:cNvPr id="49" name="圓角矩形 48"/>
            <p:cNvSpPr/>
            <p:nvPr/>
          </p:nvSpPr>
          <p:spPr>
            <a:xfrm>
              <a:off x="571472" y="4071948"/>
              <a:ext cx="2286016" cy="571504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 w="88900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rtlCol="0" anchor="ctr" anchorCtr="0">
              <a:noAutofit/>
            </a:bodyPr>
            <a:lstStyle/>
            <a:p>
              <a:pPr marL="0" marR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lang="zh-TW" alt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Shape 176"/>
            <p:cNvSpPr txBox="1"/>
            <p:nvPr/>
          </p:nvSpPr>
          <p:spPr>
            <a:xfrm>
              <a:off x="357158" y="4143386"/>
              <a:ext cx="2593977" cy="530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marL="457200" lvl="0" indent="-342900" algn="ctr">
                <a:buClr>
                  <a:schemeClr val="dk2"/>
                </a:buClr>
                <a:buSzPct val="100000"/>
              </a:pPr>
              <a:r>
                <a:rPr lang="en-US" altLang="ko-KR" b="1" dirty="0" err="1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Qphoto</a:t>
              </a:r>
              <a:r>
                <a:rPr lang="ko-KR" altLang="en-US" b="1" dirty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로 실시간 업로드</a:t>
              </a:r>
              <a:endParaRPr lang="en" b="1" dirty="0">
                <a:solidFill>
                  <a:schemeClr val="bg1"/>
                </a:solidFill>
                <a:latin typeface="+mj-lt"/>
                <a:ea typeface="微軟正黑體" pitchFamily="34" charset="-120"/>
              </a:endParaRPr>
            </a:p>
          </p:txBody>
        </p:sp>
      </p:grpSp>
      <p:sp>
        <p:nvSpPr>
          <p:cNvPr id="56" name="Shape 271"/>
          <p:cNvSpPr/>
          <p:nvPr/>
        </p:nvSpPr>
        <p:spPr>
          <a:xfrm>
            <a:off x="3643306" y="2786064"/>
            <a:ext cx="1417166" cy="1417166"/>
          </a:xfrm>
          <a:prstGeom prst="ellipse">
            <a:avLst/>
          </a:prstGeom>
          <a:solidFill>
            <a:schemeClr val="bg1"/>
          </a:solidFill>
          <a:ln w="63500" cap="flat" cmpd="sng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7" name="群組 56"/>
          <p:cNvGrpSpPr/>
          <p:nvPr/>
        </p:nvGrpSpPr>
        <p:grpSpPr>
          <a:xfrm>
            <a:off x="3221780" y="4071948"/>
            <a:ext cx="2350352" cy="601838"/>
            <a:chOff x="3364656" y="4071948"/>
            <a:chExt cx="2350352" cy="601838"/>
          </a:xfrm>
        </p:grpSpPr>
        <p:sp>
          <p:nvSpPr>
            <p:cNvPr id="51" name="圓角矩形 50"/>
            <p:cNvSpPr/>
            <p:nvPr/>
          </p:nvSpPr>
          <p:spPr>
            <a:xfrm>
              <a:off x="3428992" y="4071948"/>
              <a:ext cx="2286016" cy="571504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 w="88900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rtlCol="0" anchor="ctr" anchorCtr="0">
              <a:noAutofit/>
            </a:bodyPr>
            <a:lstStyle/>
            <a:p>
              <a:pPr marL="0" marR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lang="zh-TW" alt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Shape 177"/>
            <p:cNvSpPr txBox="1"/>
            <p:nvPr/>
          </p:nvSpPr>
          <p:spPr>
            <a:xfrm>
              <a:off x="3364656" y="4143386"/>
              <a:ext cx="2278914" cy="530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marL="457200" lvl="0" indent="-342900" algn="ctr">
                <a:buClr>
                  <a:schemeClr val="dk2"/>
                </a:buClr>
                <a:buSzPct val="100000"/>
              </a:pPr>
              <a:r>
                <a:rPr lang="ko-KR" altLang="en-US" b="1" dirty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얼굴 인식</a:t>
              </a:r>
              <a:endParaRPr lang="en" b="1" dirty="0">
                <a:solidFill>
                  <a:schemeClr val="bg1"/>
                </a:solidFill>
                <a:latin typeface="+mj-lt"/>
                <a:ea typeface="微軟正黑體" pitchFamily="34" charset="-120"/>
              </a:endParaRPr>
            </a:p>
          </p:txBody>
        </p:sp>
      </p:grpSp>
      <p:sp>
        <p:nvSpPr>
          <p:cNvPr id="42" name="Shape 184"/>
          <p:cNvSpPr/>
          <p:nvPr/>
        </p:nvSpPr>
        <p:spPr>
          <a:xfrm>
            <a:off x="2988964" y="3143254"/>
            <a:ext cx="1440160" cy="845208"/>
          </a:xfrm>
          <a:prstGeom prst="irregularSeal2">
            <a:avLst/>
          </a:prstGeom>
          <a:solidFill>
            <a:srgbClr val="E06666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ko-KR" altLang="en-US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자동</a:t>
            </a:r>
            <a:endParaRPr lang="en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8" name="Shape 271"/>
          <p:cNvSpPr/>
          <p:nvPr/>
        </p:nvSpPr>
        <p:spPr>
          <a:xfrm>
            <a:off x="6226668" y="2786064"/>
            <a:ext cx="1417166" cy="1417166"/>
          </a:xfrm>
          <a:prstGeom prst="ellipse">
            <a:avLst/>
          </a:prstGeom>
          <a:solidFill>
            <a:schemeClr val="bg1"/>
          </a:solidFill>
          <a:ln w="63500" cap="flat" cmpd="sng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" name="Shape 1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00000" y="3214692"/>
            <a:ext cx="462375" cy="462375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圓角矩形 52"/>
          <p:cNvSpPr/>
          <p:nvPr/>
        </p:nvSpPr>
        <p:spPr>
          <a:xfrm>
            <a:off x="5929322" y="4000510"/>
            <a:ext cx="2071702" cy="642942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Shape 178"/>
          <p:cNvSpPr txBox="1"/>
          <p:nvPr/>
        </p:nvSpPr>
        <p:spPr>
          <a:xfrm>
            <a:off x="5883438" y="3974582"/>
            <a:ext cx="2331900" cy="88318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 algn="ctr">
              <a:buClr>
                <a:schemeClr val="dk2"/>
              </a:buClr>
              <a:buSzPct val="100000"/>
            </a:pPr>
            <a:endParaRPr dirty="0">
              <a:solidFill>
                <a:schemeClr val="dk2"/>
              </a:solidFill>
              <a:latin typeface="+mj-lt"/>
            </a:endParaRPr>
          </a:p>
        </p:txBody>
      </p:sp>
      <p:sp>
        <p:nvSpPr>
          <p:cNvPr id="46" name="Shape 271"/>
          <p:cNvSpPr/>
          <p:nvPr/>
        </p:nvSpPr>
        <p:spPr>
          <a:xfrm>
            <a:off x="1000100" y="1000114"/>
            <a:ext cx="928694" cy="928694"/>
          </a:xfrm>
          <a:prstGeom prst="ellipse">
            <a:avLst/>
          </a:prstGeom>
          <a:solidFill>
            <a:schemeClr val="bg1"/>
          </a:solidFill>
          <a:ln w="381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22" name="Picture 2" descr="C:\Users\Han Tsai\Desktop\QNAP_直播\Photo Station 5.6 直播\mobile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57124" y="3203223"/>
            <a:ext cx="500066" cy="725849"/>
          </a:xfrm>
          <a:prstGeom prst="rect">
            <a:avLst/>
          </a:prstGeom>
          <a:noFill/>
        </p:spPr>
      </p:pic>
      <p:pic>
        <p:nvPicPr>
          <p:cNvPr id="5123" name="Picture 3" descr="C:\Users\Han Tsai\Desktop\QNAP_直播\Photo Station 5.6 直播\people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66297" y="2943241"/>
            <a:ext cx="662893" cy="914393"/>
          </a:xfrm>
          <a:prstGeom prst="rect">
            <a:avLst/>
          </a:prstGeom>
          <a:noFill/>
        </p:spPr>
      </p:pic>
      <p:pic>
        <p:nvPicPr>
          <p:cNvPr id="5124" name="Picture 4" descr="C:\Users\Han Tsai\Desktop\QNAP_直播\Photo Station 5.6 直播\photos_1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40000" y="3214692"/>
            <a:ext cx="639374" cy="500066"/>
          </a:xfrm>
          <a:prstGeom prst="rect">
            <a:avLst/>
          </a:prstGeom>
          <a:noFill/>
        </p:spPr>
      </p:pic>
      <p:pic>
        <p:nvPicPr>
          <p:cNvPr id="38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00100" y="997044"/>
            <a:ext cx="1071570" cy="1074640"/>
          </a:xfrm>
          <a:prstGeom prst="rect">
            <a:avLst/>
          </a:prstGeom>
          <a:noFill/>
        </p:spPr>
      </p:pic>
      <p:grpSp>
        <p:nvGrpSpPr>
          <p:cNvPr id="2" name="Shape 291"/>
          <p:cNvGrpSpPr/>
          <p:nvPr/>
        </p:nvGrpSpPr>
        <p:grpSpPr>
          <a:xfrm flipH="1">
            <a:off x="2000232" y="1000114"/>
            <a:ext cx="6643732" cy="1066099"/>
            <a:chOff x="-6573063" y="6727746"/>
            <a:chExt cx="5339850" cy="867238"/>
          </a:xfrm>
        </p:grpSpPr>
        <p:sp>
          <p:nvSpPr>
            <p:cNvPr id="15" name="Shape 292"/>
            <p:cNvSpPr/>
            <p:nvPr/>
          </p:nvSpPr>
          <p:spPr>
            <a:xfrm>
              <a:off x="-6573063" y="6727746"/>
              <a:ext cx="5314439" cy="792088"/>
            </a:xfrm>
            <a:prstGeom prst="chevron">
              <a:avLst>
                <a:gd name="adj" fmla="val 33915"/>
              </a:avLst>
            </a:prstGeom>
            <a:solidFill>
              <a:srgbClr val="FF99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Shape 293"/>
            <p:cNvSpPr/>
            <p:nvPr/>
          </p:nvSpPr>
          <p:spPr>
            <a:xfrm>
              <a:off x="-2454851" y="7192647"/>
              <a:ext cx="1221638" cy="40233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92694" y="120000"/>
                  </a:lnTo>
                  <a:lnTo>
                    <a:pt x="0" y="115636"/>
                  </a:lnTo>
                </a:path>
              </a:pathLst>
            </a:custGeom>
            <a:noFill/>
            <a:ln w="25400" cap="flat" cmpd="sng">
              <a:solidFill>
                <a:srgbClr val="5DD5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2500298" y="987574"/>
            <a:ext cx="5786478" cy="857256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ko-KR" altLang="en-US" sz="24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여행에서 많은 사진을 찍었습니다</a:t>
            </a:r>
            <a:r>
              <a:rPr lang="en-US" altLang="ko-KR" sz="24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. </a:t>
            </a:r>
            <a:r>
              <a:rPr lang="ko-KR" altLang="en-US" sz="24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어떻게 정리해 친구들에게 공유하면 좋을까요</a:t>
            </a:r>
            <a:r>
              <a:rPr lang="en-US" altLang="ko-KR" sz="24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?</a:t>
            </a:r>
            <a:endParaRPr lang="en" sz="24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6160931" y="4047664"/>
            <a:ext cx="19394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342900">
              <a:buClr>
                <a:schemeClr val="dk2"/>
              </a:buClr>
              <a:buSzPct val="100000"/>
            </a:pPr>
            <a:r>
              <a:rPr lang="ko-KR" altLang="en-US" b="1" dirty="0">
                <a:solidFill>
                  <a:schemeClr val="bg1"/>
                </a:solidFill>
                <a:ea typeface="微軟正黑體" pitchFamily="34" charset="-120"/>
              </a:rPr>
              <a:t>공유 링크 </a:t>
            </a:r>
            <a:br>
              <a:rPr lang="en-US" altLang="ko-KR" b="1" dirty="0">
                <a:solidFill>
                  <a:schemeClr val="bg1"/>
                </a:solidFill>
                <a:ea typeface="微軟正黑體" pitchFamily="34" charset="-120"/>
              </a:rPr>
            </a:br>
            <a:r>
              <a:rPr lang="en-US" altLang="ko-KR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360° </a:t>
            </a:r>
            <a:r>
              <a:rPr lang="ko-KR" altLang="en-US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파노라마 </a:t>
            </a:r>
            <a:r>
              <a:rPr lang="ko-KR" altLang="en-US" b="1" dirty="0">
                <a:solidFill>
                  <a:schemeClr val="bg1"/>
                </a:solidFill>
                <a:ea typeface="微軟正黑體" pitchFamily="34" charset="-120"/>
              </a:rPr>
              <a:t>모드</a:t>
            </a:r>
            <a:endParaRPr lang="en-US" dirty="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0" y="18"/>
            <a:ext cx="9144000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6" name="圓角矩形 35"/>
          <p:cNvSpPr/>
          <p:nvPr/>
        </p:nvSpPr>
        <p:spPr>
          <a:xfrm>
            <a:off x="142844" y="2857502"/>
            <a:ext cx="2786082" cy="2214578"/>
          </a:xfrm>
          <a:prstGeom prst="roundRect">
            <a:avLst>
              <a:gd name="adj" fmla="val 1059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平行四邊形 3"/>
          <p:cNvSpPr/>
          <p:nvPr/>
        </p:nvSpPr>
        <p:spPr>
          <a:xfrm>
            <a:off x="357158" y="2928940"/>
            <a:ext cx="8572560" cy="2000264"/>
          </a:xfrm>
          <a:prstGeom prst="parallelogram">
            <a:avLst>
              <a:gd name="adj" fmla="val 58153"/>
            </a:avLst>
          </a:prstGeom>
          <a:solidFill>
            <a:srgbClr val="C2F4FE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平行四邊形 4"/>
          <p:cNvSpPr/>
          <p:nvPr/>
        </p:nvSpPr>
        <p:spPr>
          <a:xfrm>
            <a:off x="428596" y="1571618"/>
            <a:ext cx="8143932" cy="1071570"/>
          </a:xfrm>
          <a:prstGeom prst="parallelogram">
            <a:avLst>
              <a:gd name="adj" fmla="val 58153"/>
            </a:avLst>
          </a:prstGeom>
          <a:solidFill>
            <a:schemeClr val="accent1">
              <a:lumMod val="20000"/>
              <a:lumOff val="80000"/>
            </a:schemeClr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hape 124"/>
          <p:cNvSpPr/>
          <p:nvPr/>
        </p:nvSpPr>
        <p:spPr>
          <a:xfrm>
            <a:off x="1907704" y="3496516"/>
            <a:ext cx="4164494" cy="287400"/>
          </a:xfrm>
          <a:prstGeom prst="rightArrow">
            <a:avLst>
              <a:gd name="adj1" fmla="val 20802"/>
              <a:gd name="adj2" fmla="val 84455"/>
            </a:avLst>
          </a:prstGeom>
          <a:solidFill>
            <a:srgbClr val="FF8000"/>
          </a:solidFill>
          <a:ln cap="rnd">
            <a:noFill/>
            <a:prstDash val="dash"/>
          </a:ln>
          <a:effectLst/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Shape 139"/>
          <p:cNvSpPr txBox="1"/>
          <p:nvPr/>
        </p:nvSpPr>
        <p:spPr>
          <a:xfrm>
            <a:off x="3643306" y="2895568"/>
            <a:ext cx="1928826" cy="46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ct val="25000"/>
              <a:buFont typeface="Calibri"/>
              <a:buNone/>
            </a:pPr>
            <a:r>
              <a:rPr lang="en" sz="1900" b="1" i="0" u="none" dirty="0">
                <a:solidFill>
                  <a:srgbClr val="0070C0"/>
                </a:solidFill>
                <a:latin typeface="+mj-lt"/>
                <a:ea typeface="Calibri"/>
                <a:cs typeface="Calibri"/>
                <a:sym typeface="Calibri"/>
              </a:rPr>
              <a:t>4G / Wi-Fi</a:t>
            </a:r>
          </a:p>
        </p:txBody>
      </p:sp>
      <p:grpSp>
        <p:nvGrpSpPr>
          <p:cNvPr id="8" name="群組 20"/>
          <p:cNvGrpSpPr/>
          <p:nvPr/>
        </p:nvGrpSpPr>
        <p:grpSpPr>
          <a:xfrm>
            <a:off x="4429124" y="3286130"/>
            <a:ext cx="567968" cy="567968"/>
            <a:chOff x="9648929" y="1766817"/>
            <a:chExt cx="567968" cy="567968"/>
          </a:xfrm>
        </p:grpSpPr>
        <p:sp>
          <p:nvSpPr>
            <p:cNvPr id="9" name="Shape 723"/>
            <p:cNvSpPr/>
            <p:nvPr/>
          </p:nvSpPr>
          <p:spPr>
            <a:xfrm>
              <a:off x="9648929" y="1766817"/>
              <a:ext cx="567968" cy="567968"/>
            </a:xfrm>
            <a:prstGeom prst="ellipse">
              <a:avLst/>
            </a:prstGeom>
            <a:solidFill>
              <a:srgbClr val="0070C0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Shape 727"/>
            <p:cNvSpPr/>
            <p:nvPr/>
          </p:nvSpPr>
          <p:spPr>
            <a:xfrm>
              <a:off x="9786974" y="1928808"/>
              <a:ext cx="291875" cy="24398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8823" y="107034"/>
                  </a:moveTo>
                  <a:lnTo>
                    <a:pt x="98823" y="113520"/>
                  </a:lnTo>
                  <a:lnTo>
                    <a:pt x="111175" y="113520"/>
                  </a:lnTo>
                  <a:lnTo>
                    <a:pt x="111175" y="107034"/>
                  </a:lnTo>
                  <a:close/>
                  <a:moveTo>
                    <a:pt x="7941" y="107034"/>
                  </a:moveTo>
                  <a:lnTo>
                    <a:pt x="7941" y="113520"/>
                  </a:lnTo>
                  <a:lnTo>
                    <a:pt x="20293" y="113520"/>
                  </a:lnTo>
                  <a:lnTo>
                    <a:pt x="20293" y="107034"/>
                  </a:lnTo>
                  <a:close/>
                  <a:moveTo>
                    <a:pt x="98823" y="94383"/>
                  </a:moveTo>
                  <a:lnTo>
                    <a:pt x="98823" y="100870"/>
                  </a:lnTo>
                  <a:lnTo>
                    <a:pt x="111175" y="100870"/>
                  </a:lnTo>
                  <a:lnTo>
                    <a:pt x="111175" y="94383"/>
                  </a:lnTo>
                  <a:close/>
                  <a:moveTo>
                    <a:pt x="7941" y="94383"/>
                  </a:moveTo>
                  <a:lnTo>
                    <a:pt x="7941" y="100870"/>
                  </a:lnTo>
                  <a:lnTo>
                    <a:pt x="20293" y="100870"/>
                  </a:lnTo>
                  <a:lnTo>
                    <a:pt x="20293" y="94383"/>
                  </a:lnTo>
                  <a:close/>
                  <a:moveTo>
                    <a:pt x="98823" y="81733"/>
                  </a:moveTo>
                  <a:lnTo>
                    <a:pt x="98823" y="88219"/>
                  </a:lnTo>
                  <a:lnTo>
                    <a:pt x="111175" y="88219"/>
                  </a:lnTo>
                  <a:lnTo>
                    <a:pt x="111175" y="81733"/>
                  </a:lnTo>
                  <a:close/>
                  <a:moveTo>
                    <a:pt x="7941" y="81733"/>
                  </a:moveTo>
                  <a:lnTo>
                    <a:pt x="7941" y="88219"/>
                  </a:lnTo>
                  <a:lnTo>
                    <a:pt x="20293" y="88219"/>
                  </a:lnTo>
                  <a:lnTo>
                    <a:pt x="20293" y="81733"/>
                  </a:lnTo>
                  <a:close/>
                  <a:moveTo>
                    <a:pt x="98823" y="69082"/>
                  </a:moveTo>
                  <a:lnTo>
                    <a:pt x="98823" y="75569"/>
                  </a:lnTo>
                  <a:lnTo>
                    <a:pt x="111175" y="75569"/>
                  </a:lnTo>
                  <a:lnTo>
                    <a:pt x="111175" y="69082"/>
                  </a:lnTo>
                  <a:close/>
                  <a:moveTo>
                    <a:pt x="7941" y="69082"/>
                  </a:moveTo>
                  <a:lnTo>
                    <a:pt x="7941" y="75569"/>
                  </a:lnTo>
                  <a:lnTo>
                    <a:pt x="20293" y="75569"/>
                  </a:lnTo>
                  <a:lnTo>
                    <a:pt x="20293" y="69082"/>
                  </a:lnTo>
                  <a:close/>
                  <a:moveTo>
                    <a:pt x="98823" y="56432"/>
                  </a:moveTo>
                  <a:lnTo>
                    <a:pt x="98823" y="62919"/>
                  </a:lnTo>
                  <a:lnTo>
                    <a:pt x="111175" y="62919"/>
                  </a:lnTo>
                  <a:lnTo>
                    <a:pt x="111175" y="56432"/>
                  </a:lnTo>
                  <a:close/>
                  <a:moveTo>
                    <a:pt x="7941" y="56432"/>
                  </a:moveTo>
                  <a:lnTo>
                    <a:pt x="7941" y="62919"/>
                  </a:lnTo>
                  <a:lnTo>
                    <a:pt x="20293" y="62919"/>
                  </a:lnTo>
                  <a:lnTo>
                    <a:pt x="20293" y="56432"/>
                  </a:lnTo>
                  <a:close/>
                  <a:moveTo>
                    <a:pt x="98823" y="43781"/>
                  </a:moveTo>
                  <a:lnTo>
                    <a:pt x="98823" y="50268"/>
                  </a:lnTo>
                  <a:lnTo>
                    <a:pt x="111175" y="50268"/>
                  </a:lnTo>
                  <a:lnTo>
                    <a:pt x="111175" y="43781"/>
                  </a:lnTo>
                  <a:close/>
                  <a:moveTo>
                    <a:pt x="7941" y="43781"/>
                  </a:moveTo>
                  <a:lnTo>
                    <a:pt x="7941" y="50268"/>
                  </a:lnTo>
                  <a:lnTo>
                    <a:pt x="20293" y="50268"/>
                  </a:lnTo>
                  <a:lnTo>
                    <a:pt x="20293" y="43781"/>
                  </a:lnTo>
                  <a:close/>
                  <a:moveTo>
                    <a:pt x="98823" y="31131"/>
                  </a:moveTo>
                  <a:lnTo>
                    <a:pt x="98823" y="37618"/>
                  </a:lnTo>
                  <a:lnTo>
                    <a:pt x="111175" y="37618"/>
                  </a:lnTo>
                  <a:lnTo>
                    <a:pt x="111175" y="31131"/>
                  </a:lnTo>
                  <a:close/>
                  <a:moveTo>
                    <a:pt x="7941" y="31131"/>
                  </a:moveTo>
                  <a:lnTo>
                    <a:pt x="7941" y="37618"/>
                  </a:lnTo>
                  <a:lnTo>
                    <a:pt x="20293" y="37618"/>
                  </a:lnTo>
                  <a:lnTo>
                    <a:pt x="20293" y="31131"/>
                  </a:lnTo>
                  <a:close/>
                  <a:moveTo>
                    <a:pt x="37203" y="24881"/>
                  </a:moveTo>
                  <a:lnTo>
                    <a:pt x="37203" y="95118"/>
                  </a:lnTo>
                  <a:lnTo>
                    <a:pt x="87817" y="60000"/>
                  </a:lnTo>
                  <a:close/>
                  <a:moveTo>
                    <a:pt x="98823" y="18481"/>
                  </a:moveTo>
                  <a:lnTo>
                    <a:pt x="98823" y="24967"/>
                  </a:lnTo>
                  <a:lnTo>
                    <a:pt x="111175" y="24967"/>
                  </a:lnTo>
                  <a:lnTo>
                    <a:pt x="111175" y="18481"/>
                  </a:lnTo>
                  <a:close/>
                  <a:moveTo>
                    <a:pt x="7941" y="18481"/>
                  </a:moveTo>
                  <a:lnTo>
                    <a:pt x="7941" y="24967"/>
                  </a:lnTo>
                  <a:lnTo>
                    <a:pt x="20293" y="24967"/>
                  </a:lnTo>
                  <a:lnTo>
                    <a:pt x="20293" y="18481"/>
                  </a:lnTo>
                  <a:close/>
                  <a:moveTo>
                    <a:pt x="98823" y="5830"/>
                  </a:moveTo>
                  <a:lnTo>
                    <a:pt x="98823" y="12317"/>
                  </a:lnTo>
                  <a:lnTo>
                    <a:pt x="111175" y="12317"/>
                  </a:lnTo>
                  <a:lnTo>
                    <a:pt x="111175" y="5830"/>
                  </a:lnTo>
                  <a:close/>
                  <a:moveTo>
                    <a:pt x="7941" y="5830"/>
                  </a:moveTo>
                  <a:lnTo>
                    <a:pt x="7941" y="12317"/>
                  </a:lnTo>
                  <a:lnTo>
                    <a:pt x="20293" y="12317"/>
                  </a:lnTo>
                  <a:lnTo>
                    <a:pt x="20293" y="5830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" name="群組 23"/>
          <p:cNvGrpSpPr/>
          <p:nvPr/>
        </p:nvGrpSpPr>
        <p:grpSpPr>
          <a:xfrm>
            <a:off x="3640211" y="3305245"/>
            <a:ext cx="567968" cy="567968"/>
            <a:chOff x="8860016" y="1785932"/>
            <a:chExt cx="567968" cy="567968"/>
          </a:xfrm>
        </p:grpSpPr>
        <p:sp>
          <p:nvSpPr>
            <p:cNvPr id="12" name="Shape 723"/>
            <p:cNvSpPr/>
            <p:nvPr/>
          </p:nvSpPr>
          <p:spPr>
            <a:xfrm>
              <a:off x="8860016" y="1785932"/>
              <a:ext cx="567968" cy="567968"/>
            </a:xfrm>
            <a:prstGeom prst="ellipse">
              <a:avLst/>
            </a:prstGeom>
            <a:solidFill>
              <a:srgbClr val="0070C0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Shape 869"/>
            <p:cNvSpPr/>
            <p:nvPr/>
          </p:nvSpPr>
          <p:spPr>
            <a:xfrm>
              <a:off x="8961120" y="1950545"/>
              <a:ext cx="365760" cy="23874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0993" y="25616"/>
                  </a:moveTo>
                  <a:cubicBezTo>
                    <a:pt x="74756" y="25616"/>
                    <a:pt x="77806" y="30257"/>
                    <a:pt x="77806" y="35981"/>
                  </a:cubicBezTo>
                  <a:cubicBezTo>
                    <a:pt x="77806" y="41706"/>
                    <a:pt x="74756" y="46347"/>
                    <a:pt x="70993" y="46347"/>
                  </a:cubicBezTo>
                  <a:cubicBezTo>
                    <a:pt x="67231" y="46347"/>
                    <a:pt x="64181" y="41706"/>
                    <a:pt x="64181" y="35981"/>
                  </a:cubicBezTo>
                  <a:cubicBezTo>
                    <a:pt x="64181" y="30257"/>
                    <a:pt x="67231" y="25616"/>
                    <a:pt x="70993" y="25616"/>
                  </a:cubicBezTo>
                  <a:close/>
                  <a:moveTo>
                    <a:pt x="44353" y="15369"/>
                  </a:moveTo>
                  <a:lnTo>
                    <a:pt x="68961" y="82195"/>
                  </a:lnTo>
                  <a:lnTo>
                    <a:pt x="83818" y="47833"/>
                  </a:lnTo>
                  <a:lnTo>
                    <a:pt x="108131" y="104068"/>
                  </a:lnTo>
                  <a:lnTo>
                    <a:pt x="77016" y="104068"/>
                  </a:lnTo>
                  <a:lnTo>
                    <a:pt x="59504" y="104068"/>
                  </a:lnTo>
                  <a:lnTo>
                    <a:pt x="11689" y="104068"/>
                  </a:lnTo>
                  <a:close/>
                  <a:moveTo>
                    <a:pt x="6666" y="9280"/>
                  </a:moveTo>
                  <a:lnTo>
                    <a:pt x="6666" y="110719"/>
                  </a:lnTo>
                  <a:lnTo>
                    <a:pt x="113333" y="110719"/>
                  </a:lnTo>
                  <a:lnTo>
                    <a:pt x="113333" y="9280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" name="Shape 532"/>
          <p:cNvSpPr txBox="1">
            <a:spLocks noGrp="1"/>
          </p:cNvSpPr>
          <p:nvPr>
            <p:ph type="title"/>
          </p:nvPr>
        </p:nvSpPr>
        <p:spPr>
          <a:xfrm>
            <a:off x="179512" y="142858"/>
            <a:ext cx="8786873" cy="66055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buSzPct val="25000"/>
            </a:pPr>
            <a:r>
              <a:rPr lang="en-US" altLang="ko-KR" sz="3200" dirty="0" err="1">
                <a:latin typeface="+mj-lt"/>
              </a:rPr>
              <a:t>Qphoto</a:t>
            </a:r>
            <a:r>
              <a:rPr lang="en-US" altLang="ko-KR" sz="3200" dirty="0">
                <a:latin typeface="+mj-lt"/>
              </a:rPr>
              <a:t> </a:t>
            </a:r>
            <a:r>
              <a:rPr lang="ko-KR" altLang="en-US" sz="3200" dirty="0">
                <a:latin typeface="+mj-lt"/>
              </a:rPr>
              <a:t>사진 </a:t>
            </a:r>
            <a:r>
              <a:rPr lang="en-US" altLang="ko-KR" sz="3200" dirty="0">
                <a:latin typeface="+mj-lt"/>
              </a:rPr>
              <a:t>/ </a:t>
            </a:r>
            <a:r>
              <a:rPr lang="ko-KR" altLang="en-US" sz="3200" dirty="0">
                <a:latin typeface="+mj-lt"/>
              </a:rPr>
              <a:t>비디오 실시간 업로드</a:t>
            </a:r>
            <a:endParaRPr lang="zh-TW" sz="3200" dirty="0">
              <a:latin typeface="+mj-lt"/>
              <a:cs typeface="Arial"/>
              <a:sym typeface="Arial"/>
            </a:endParaRPr>
          </a:p>
        </p:txBody>
      </p:sp>
      <p:grpSp>
        <p:nvGrpSpPr>
          <p:cNvPr id="15" name="群組 28"/>
          <p:cNvGrpSpPr/>
          <p:nvPr/>
        </p:nvGrpSpPr>
        <p:grpSpPr>
          <a:xfrm>
            <a:off x="274616" y="3071816"/>
            <a:ext cx="2573416" cy="1795467"/>
            <a:chOff x="274616" y="2571750"/>
            <a:chExt cx="2573416" cy="1795467"/>
          </a:xfrm>
        </p:grpSpPr>
        <p:pic>
          <p:nvPicPr>
            <p:cNvPr id="16" name="Shape 122" descr="lady-1840348_1280.jp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74617" y="2571750"/>
              <a:ext cx="2573415" cy="17954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Shape 538"/>
            <p:cNvSpPr txBox="1"/>
            <p:nvPr/>
          </p:nvSpPr>
          <p:spPr>
            <a:xfrm>
              <a:off x="274616" y="2572321"/>
              <a:ext cx="768991" cy="555083"/>
            </a:xfrm>
            <a:custGeom>
              <a:avLst/>
              <a:gdLst>
                <a:gd name="connsiteX0" fmla="*/ 0 w 683700"/>
                <a:gd name="connsiteY0" fmla="*/ 0 h 359699"/>
                <a:gd name="connsiteX1" fmla="*/ 683700 w 683700"/>
                <a:gd name="connsiteY1" fmla="*/ 0 h 359699"/>
                <a:gd name="connsiteX2" fmla="*/ 683700 w 683700"/>
                <a:gd name="connsiteY2" fmla="*/ 359699 h 359699"/>
                <a:gd name="connsiteX3" fmla="*/ 0 w 683700"/>
                <a:gd name="connsiteY3" fmla="*/ 359699 h 359699"/>
                <a:gd name="connsiteX4" fmla="*/ 0 w 683700"/>
                <a:gd name="connsiteY4" fmla="*/ 0 h 359699"/>
                <a:gd name="connsiteX0" fmla="*/ 0 w 683700"/>
                <a:gd name="connsiteY0" fmla="*/ 0 h 555083"/>
                <a:gd name="connsiteX1" fmla="*/ 683700 w 683700"/>
                <a:gd name="connsiteY1" fmla="*/ 0 h 555083"/>
                <a:gd name="connsiteX2" fmla="*/ 683700 w 683700"/>
                <a:gd name="connsiteY2" fmla="*/ 555083 h 555083"/>
                <a:gd name="connsiteX3" fmla="*/ 0 w 683700"/>
                <a:gd name="connsiteY3" fmla="*/ 359699 h 555083"/>
                <a:gd name="connsiteX4" fmla="*/ 0 w 683700"/>
                <a:gd name="connsiteY4" fmla="*/ 0 h 555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3700" h="555083">
                  <a:moveTo>
                    <a:pt x="0" y="0"/>
                  </a:moveTo>
                  <a:lnTo>
                    <a:pt x="683700" y="0"/>
                  </a:lnTo>
                  <a:lnTo>
                    <a:pt x="683700" y="555083"/>
                  </a:lnTo>
                  <a:lnTo>
                    <a:pt x="0" y="3596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 algn="ctr">
                <a:buClr>
                  <a:srgbClr val="FFFFFF"/>
                </a:buClr>
                <a:buSzPct val="25000"/>
              </a:pPr>
              <a:r>
                <a:rPr lang="ko-KR" altLang="en-US" sz="1800" b="1" dirty="0">
                  <a:solidFill>
                    <a:srgbClr val="FFFFFF"/>
                  </a:solidFill>
                  <a:latin typeface="+mj-lt"/>
                  <a:ea typeface="微軟正黑體" pitchFamily="34" charset="-120"/>
                </a:rPr>
                <a:t>현재</a:t>
              </a:r>
              <a:endParaRPr lang="zh-TW" sz="1800" b="1" i="0" u="none" strike="noStrike" cap="none" dirty="0">
                <a:solidFill>
                  <a:srgbClr val="FFFFFF"/>
                </a:solidFill>
                <a:latin typeface="+mj-lt"/>
                <a:ea typeface="微軟正黑體" pitchFamily="34" charset="-120"/>
                <a:sym typeface="Arial"/>
              </a:endParaRPr>
            </a:p>
          </p:txBody>
        </p:sp>
      </p:grpSp>
      <p:pic>
        <p:nvPicPr>
          <p:cNvPr id="21" name="Shape 191" descr="The-QNAP-TS-253A-TS-453B-and-TS-653B-NAS-for-Plex-DLNA-VM-Home-and-Business-44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88028" y="3087666"/>
            <a:ext cx="2884500" cy="1801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Shape 204"/>
          <p:cNvGrpSpPr/>
          <p:nvPr/>
        </p:nvGrpSpPr>
        <p:grpSpPr>
          <a:xfrm>
            <a:off x="375575" y="1000114"/>
            <a:ext cx="8222329" cy="430276"/>
            <a:chOff x="403175" y="2625825"/>
            <a:chExt cx="8222329" cy="287400"/>
          </a:xfrm>
        </p:grpSpPr>
        <p:sp>
          <p:nvSpPr>
            <p:cNvPr id="23" name="Shape 205"/>
            <p:cNvSpPr/>
            <p:nvPr/>
          </p:nvSpPr>
          <p:spPr>
            <a:xfrm>
              <a:off x="5699004" y="2625825"/>
              <a:ext cx="2926500" cy="287400"/>
            </a:xfrm>
            <a:prstGeom prst="homePlate">
              <a:avLst>
                <a:gd name="adj" fmla="val 50000"/>
              </a:avLst>
            </a:prstGeom>
            <a:solidFill>
              <a:schemeClr val="bg2">
                <a:lumMod val="60000"/>
                <a:lumOff val="40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ko-KR" altLang="en-US" sz="2000" b="1" dirty="0">
                  <a:solidFill>
                    <a:srgbClr val="FFFFFF"/>
                  </a:solidFill>
                  <a:latin typeface="+mj-lt"/>
                  <a:ea typeface="微軟正黑體" pitchFamily="34" charset="-120"/>
                </a:rPr>
                <a:t>공유</a:t>
              </a:r>
              <a:endParaRPr lang="en" sz="2000" b="1" dirty="0">
                <a:solidFill>
                  <a:srgbClr val="FFFFFF"/>
                </a:solidFill>
                <a:latin typeface="+mj-lt"/>
                <a:ea typeface="微軟正黑體" pitchFamily="34" charset="-120"/>
              </a:endParaRPr>
            </a:p>
          </p:txBody>
        </p:sp>
        <p:sp>
          <p:nvSpPr>
            <p:cNvPr id="24" name="Shape 206"/>
            <p:cNvSpPr/>
            <p:nvPr/>
          </p:nvSpPr>
          <p:spPr>
            <a:xfrm>
              <a:off x="3058395" y="2625825"/>
              <a:ext cx="2926500" cy="287400"/>
            </a:xfrm>
            <a:prstGeom prst="homePlate">
              <a:avLst>
                <a:gd name="adj" fmla="val 50000"/>
              </a:avLst>
            </a:prstGeom>
            <a:solidFill>
              <a:schemeClr val="bg2">
                <a:lumMod val="60000"/>
                <a:lumOff val="40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ko-KR" altLang="en-US" sz="2000" b="1" dirty="0">
                  <a:solidFill>
                    <a:srgbClr val="FFFFFF"/>
                  </a:solidFill>
                  <a:latin typeface="+mj-lt"/>
                  <a:ea typeface="微軟正黑體" pitchFamily="34" charset="-120"/>
                </a:rPr>
                <a:t>정리</a:t>
              </a:r>
              <a:endParaRPr lang="en" sz="2000" b="1" dirty="0">
                <a:solidFill>
                  <a:srgbClr val="FFFFFF"/>
                </a:solidFill>
                <a:latin typeface="+mj-lt"/>
                <a:ea typeface="微軟正黑體" pitchFamily="34" charset="-120"/>
              </a:endParaRPr>
            </a:p>
          </p:txBody>
        </p:sp>
        <p:sp>
          <p:nvSpPr>
            <p:cNvPr id="25" name="Shape 207"/>
            <p:cNvSpPr/>
            <p:nvPr/>
          </p:nvSpPr>
          <p:spPr>
            <a:xfrm>
              <a:off x="403175" y="2625825"/>
              <a:ext cx="2926500" cy="287400"/>
            </a:xfrm>
            <a:prstGeom prst="homePlate">
              <a:avLst>
                <a:gd name="adj" fmla="val 50000"/>
              </a:avLst>
            </a:prstGeom>
            <a:solidFill>
              <a:srgbClr val="008000"/>
            </a:solidFill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marL="914400" lvl="0"/>
              <a:r>
                <a:rPr lang="ko-KR" altLang="en-US" sz="2000" b="1" dirty="0">
                  <a:solidFill>
                    <a:srgbClr val="FFFFFF"/>
                  </a:solidFill>
                  <a:latin typeface="+mj-lt"/>
                  <a:ea typeface="微軟正黑體" pitchFamily="34" charset="-120"/>
                </a:rPr>
                <a:t>사진 촬영</a:t>
              </a:r>
              <a:endParaRPr lang="en" sz="2000" b="1" dirty="0">
                <a:solidFill>
                  <a:srgbClr val="FFFFFF"/>
                </a:solidFill>
                <a:latin typeface="+mj-lt"/>
                <a:ea typeface="微軟正黑體" pitchFamily="34" charset="-120"/>
              </a:endParaRPr>
            </a:p>
          </p:txBody>
        </p:sp>
      </p:grpSp>
      <p:grpSp>
        <p:nvGrpSpPr>
          <p:cNvPr id="53" name="群組 52"/>
          <p:cNvGrpSpPr/>
          <p:nvPr/>
        </p:nvGrpSpPr>
        <p:grpSpPr>
          <a:xfrm>
            <a:off x="2214546" y="2786064"/>
            <a:ext cx="785818" cy="785818"/>
            <a:chOff x="2214546" y="2714626"/>
            <a:chExt cx="857256" cy="857256"/>
          </a:xfrm>
        </p:grpSpPr>
        <p:sp>
          <p:nvSpPr>
            <p:cNvPr id="33" name="Shape 271"/>
            <p:cNvSpPr/>
            <p:nvPr/>
          </p:nvSpPr>
          <p:spPr>
            <a:xfrm>
              <a:off x="2214546" y="2714626"/>
              <a:ext cx="857256" cy="857256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0" name="Shape 49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357422" y="2857502"/>
              <a:ext cx="534668" cy="53466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" name="Shape 414"/>
          <p:cNvSpPr/>
          <p:nvPr/>
        </p:nvSpPr>
        <p:spPr>
          <a:xfrm>
            <a:off x="2714612" y="3944922"/>
            <a:ext cx="3357586" cy="1000132"/>
          </a:xfrm>
          <a:prstGeom prst="round2DiagRect">
            <a:avLst>
              <a:gd name="adj1" fmla="val 36750"/>
              <a:gd name="adj2" fmla="val 0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Shape 546"/>
          <p:cNvSpPr txBox="1"/>
          <p:nvPr/>
        </p:nvSpPr>
        <p:spPr>
          <a:xfrm>
            <a:off x="2974144" y="4000510"/>
            <a:ext cx="2955178" cy="85725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r>
              <a:rPr lang="ko-KR" altLang="en-US" sz="1800" b="1" dirty="0">
                <a:solidFill>
                  <a:srgbClr val="FFFF00"/>
                </a:solidFill>
                <a:latin typeface="+mj-lt"/>
                <a:ea typeface="微軟正黑體" pitchFamily="34" charset="-120"/>
              </a:rPr>
              <a:t>사진</a:t>
            </a:r>
            <a:r>
              <a:rPr lang="en-US" altLang="ko-KR" sz="1800" b="1" dirty="0">
                <a:solidFill>
                  <a:srgbClr val="FFFF00"/>
                </a:solidFill>
                <a:latin typeface="+mj-lt"/>
                <a:ea typeface="微軟正黑體" pitchFamily="34" charset="-120"/>
              </a:rPr>
              <a:t>,</a:t>
            </a:r>
            <a:r>
              <a:rPr lang="ko-KR" altLang="en-US" sz="1800" b="1" dirty="0">
                <a:solidFill>
                  <a:srgbClr val="FFFF00"/>
                </a:solidFill>
                <a:latin typeface="+mj-lt"/>
                <a:ea typeface="微軟正黑體" pitchFamily="34" charset="-120"/>
              </a:rPr>
              <a:t> 비디오를 촬영과 동시에 실시간으로</a:t>
            </a:r>
            <a:endParaRPr lang="en-US" altLang="ko-KR" sz="1800" b="1" dirty="0">
              <a:solidFill>
                <a:srgbClr val="FFFF00"/>
              </a:solidFill>
              <a:latin typeface="+mj-lt"/>
              <a:ea typeface="微軟正黑體" pitchFamily="34" charset="-120"/>
            </a:endParaRPr>
          </a:p>
          <a:p>
            <a:pPr lvl="0">
              <a:buClr>
                <a:srgbClr val="000000"/>
              </a:buClr>
              <a:buSzPct val="25000"/>
            </a:pPr>
            <a:r>
              <a:rPr lang="en-US" altLang="ko-KR" sz="1800" b="1" dirty="0">
                <a:solidFill>
                  <a:srgbClr val="FFFF00"/>
                </a:solidFill>
                <a:latin typeface="+mj-lt"/>
                <a:ea typeface="微軟正黑體" pitchFamily="34" charset="-120"/>
              </a:rPr>
              <a:t>NAS</a:t>
            </a:r>
            <a:r>
              <a:rPr lang="ko-KR" altLang="en-US" sz="1800" b="1" dirty="0">
                <a:solidFill>
                  <a:srgbClr val="FFFF00"/>
                </a:solidFill>
                <a:latin typeface="+mj-lt"/>
                <a:ea typeface="微軟正黑體" pitchFamily="34" charset="-120"/>
              </a:rPr>
              <a:t>에 업로드합니다</a:t>
            </a:r>
            <a:r>
              <a:rPr lang="en-US" altLang="ko-KR" sz="1800" b="1" dirty="0">
                <a:solidFill>
                  <a:srgbClr val="FFFF00"/>
                </a:solidFill>
                <a:latin typeface="+mj-lt"/>
                <a:ea typeface="微軟正黑體" pitchFamily="34" charset="-120"/>
              </a:rPr>
              <a:t>.</a:t>
            </a:r>
            <a:endParaRPr lang="zh-TW" sz="1800" b="1" i="0" u="none" strike="noStrike" cap="none" dirty="0">
              <a:solidFill>
                <a:schemeClr val="bg1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pic>
        <p:nvPicPr>
          <p:cNvPr id="1026" name="Picture 2" descr="C:\Users\Han Tsai\Desktop\QNAP_直播\Photo Station 5.6 直播\PNG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3" y="1571618"/>
            <a:ext cx="2819421" cy="1143008"/>
          </a:xfrm>
          <a:prstGeom prst="rect">
            <a:avLst/>
          </a:prstGeom>
          <a:noFill/>
        </p:spPr>
      </p:pic>
      <p:sp>
        <p:nvSpPr>
          <p:cNvPr id="49" name="矩形 48"/>
          <p:cNvSpPr/>
          <p:nvPr/>
        </p:nvSpPr>
        <p:spPr>
          <a:xfrm>
            <a:off x="500034" y="1714494"/>
            <a:ext cx="2500330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" sz="2040" b="1" dirty="0">
                <a:solidFill>
                  <a:srgbClr val="FFFFFF"/>
                </a:solidFill>
              </a:rPr>
              <a:t>Photo Station 5.6</a:t>
            </a:r>
          </a:p>
          <a:p>
            <a:pPr lvl="0"/>
            <a:r>
              <a:rPr lang="en" sz="2040" b="1" dirty="0">
                <a:solidFill>
                  <a:srgbClr val="FFFFFF"/>
                </a:solidFill>
              </a:rPr>
              <a:t>Qphoto 3</a:t>
            </a:r>
          </a:p>
        </p:txBody>
      </p:sp>
      <p:grpSp>
        <p:nvGrpSpPr>
          <p:cNvPr id="51" name="群組 50"/>
          <p:cNvGrpSpPr/>
          <p:nvPr/>
        </p:nvGrpSpPr>
        <p:grpSpPr>
          <a:xfrm>
            <a:off x="4788024" y="1563637"/>
            <a:ext cx="4284570" cy="1150988"/>
            <a:chOff x="4781039" y="1563049"/>
            <a:chExt cx="4368749" cy="1173602"/>
          </a:xfrm>
        </p:grpSpPr>
        <p:grpSp>
          <p:nvGrpSpPr>
            <p:cNvPr id="37" name="群組 36"/>
            <p:cNvGrpSpPr/>
            <p:nvPr/>
          </p:nvGrpSpPr>
          <p:grpSpPr>
            <a:xfrm>
              <a:off x="5143504" y="2379461"/>
              <a:ext cx="3569236" cy="357190"/>
              <a:chOff x="4714876" y="1785932"/>
              <a:chExt cx="3569236" cy="436566"/>
            </a:xfrm>
          </p:grpSpPr>
          <p:sp>
            <p:nvSpPr>
              <p:cNvPr id="38" name="平行四邊形 37"/>
              <p:cNvSpPr/>
              <p:nvPr/>
            </p:nvSpPr>
            <p:spPr>
              <a:xfrm>
                <a:off x="4714876" y="1785932"/>
                <a:ext cx="3205027" cy="436566"/>
              </a:xfrm>
              <a:prstGeom prst="parallelogram">
                <a:avLst>
                  <a:gd name="adj" fmla="val 66613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9" name="矩形 38"/>
              <p:cNvSpPr/>
              <p:nvPr/>
            </p:nvSpPr>
            <p:spPr>
              <a:xfrm>
                <a:off x="5140840" y="1808708"/>
                <a:ext cx="3143272" cy="4137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en-US" altLang="zh-TW" sz="1500" b="1" dirty="0">
                    <a:solidFill>
                      <a:srgbClr val="FFFF00"/>
                    </a:solidFill>
                    <a:latin typeface="+mj-lt"/>
                    <a:ea typeface="微軟正黑體" pitchFamily="34" charset="-120"/>
                  </a:rPr>
                  <a:t>*</a:t>
                </a:r>
                <a:r>
                  <a:rPr lang="zh-TW" altLang="en-US" sz="1500" b="1" dirty="0">
                    <a:solidFill>
                      <a:srgbClr val="FFFF00"/>
                    </a:solidFill>
                    <a:latin typeface="+mj-lt"/>
                    <a:ea typeface="微軟正黑體" pitchFamily="34" charset="-120"/>
                  </a:rPr>
                  <a:t> </a:t>
                </a:r>
                <a:r>
                  <a:rPr lang="en-US" altLang="zh-TW" sz="1500" b="1" dirty="0">
                    <a:solidFill>
                      <a:srgbClr val="FFFF00"/>
                    </a:solidFill>
                    <a:latin typeface="+mj-lt"/>
                    <a:ea typeface="微軟正黑體" pitchFamily="34" charset="-120"/>
                  </a:rPr>
                  <a:t>4K </a:t>
                </a:r>
                <a:r>
                  <a:rPr lang="ko-KR" altLang="en-US" sz="1500" b="1" dirty="0">
                    <a:solidFill>
                      <a:srgbClr val="FFFF00"/>
                    </a:solidFill>
                    <a:latin typeface="+mj-lt"/>
                    <a:ea typeface="微軟正黑體" pitchFamily="34" charset="-120"/>
                  </a:rPr>
                  <a:t>비디오</a:t>
                </a:r>
                <a:r>
                  <a:rPr lang="en-US" altLang="ko-KR" sz="1500" b="1" dirty="0">
                    <a:solidFill>
                      <a:srgbClr val="FFFF00"/>
                    </a:solidFill>
                    <a:latin typeface="+mj-lt"/>
                    <a:ea typeface="微軟正黑體" pitchFamily="34" charset="-120"/>
                  </a:rPr>
                  <a:t>: 375</a:t>
                </a:r>
                <a:r>
                  <a:rPr lang="en-US" altLang="zh-TW" sz="1500" b="1" dirty="0">
                    <a:solidFill>
                      <a:srgbClr val="FFFF00"/>
                    </a:solidFill>
                    <a:latin typeface="+mj-lt"/>
                    <a:ea typeface="微軟正黑體" pitchFamily="34" charset="-120"/>
                  </a:rPr>
                  <a:t>MB/</a:t>
                </a:r>
                <a:r>
                  <a:rPr lang="ko-KR" altLang="en-US" sz="1500" b="1" dirty="0">
                    <a:solidFill>
                      <a:srgbClr val="FFFF00"/>
                    </a:solidFill>
                    <a:latin typeface="+mj-lt"/>
                    <a:ea typeface="微軟正黑體" pitchFamily="34" charset="-120"/>
                  </a:rPr>
                  <a:t>분</a:t>
                </a:r>
                <a:endParaRPr lang="en" altLang="zh-TW" sz="1500" b="1" dirty="0">
                  <a:solidFill>
                    <a:srgbClr val="FFFF00"/>
                  </a:solidFill>
                  <a:latin typeface="+mj-lt"/>
                  <a:ea typeface="微軟正黑體" pitchFamily="34" charset="-120"/>
                </a:endParaRPr>
              </a:p>
            </p:txBody>
          </p:sp>
        </p:grpSp>
        <p:grpSp>
          <p:nvGrpSpPr>
            <p:cNvPr id="40" name="群組 39"/>
            <p:cNvGrpSpPr/>
            <p:nvPr/>
          </p:nvGrpSpPr>
          <p:grpSpPr>
            <a:xfrm>
              <a:off x="4781039" y="1563049"/>
              <a:ext cx="4368749" cy="816411"/>
              <a:chOff x="4495287" y="969520"/>
              <a:chExt cx="4368749" cy="816411"/>
            </a:xfrm>
          </p:grpSpPr>
          <p:sp>
            <p:nvSpPr>
              <p:cNvPr id="41" name="平行四邊形 40"/>
              <p:cNvSpPr/>
              <p:nvPr/>
            </p:nvSpPr>
            <p:spPr>
              <a:xfrm>
                <a:off x="4495287" y="969520"/>
                <a:ext cx="4368749" cy="816411"/>
              </a:xfrm>
              <a:prstGeom prst="parallelogram">
                <a:avLst>
                  <a:gd name="adj" fmla="val 65983"/>
                </a:avLst>
              </a:prstGeom>
              <a:solidFill>
                <a:srgbClr val="303F97"/>
              </a:solidFill>
              <a:ln>
                <a:solidFill>
                  <a:srgbClr val="303F9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2" name="矩形 41"/>
              <p:cNvSpPr/>
              <p:nvPr/>
            </p:nvSpPr>
            <p:spPr>
              <a:xfrm>
                <a:off x="5156092" y="1116366"/>
                <a:ext cx="3384420" cy="5335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en-US" altLang="ko-KR" b="1" dirty="0">
                    <a:solidFill>
                      <a:schemeClr val="bg1"/>
                    </a:solidFill>
                    <a:latin typeface="+mj-lt"/>
                    <a:ea typeface="微軟正黑體" pitchFamily="34" charset="-120"/>
                  </a:rPr>
                  <a:t>500MB</a:t>
                </a:r>
                <a:r>
                  <a:rPr lang="ko-KR" altLang="en-US" b="1" dirty="0">
                    <a:solidFill>
                      <a:schemeClr val="bg1"/>
                    </a:solidFill>
                    <a:latin typeface="+mj-lt"/>
                    <a:ea typeface="微軟正黑體" pitchFamily="34" charset="-120"/>
                  </a:rPr>
                  <a:t>밖에 안 남아서 더 이상 사진과 비디오를 찍을 수 없었습니다</a:t>
                </a:r>
                <a:r>
                  <a:rPr lang="en-US" altLang="ko-KR" b="1" dirty="0">
                    <a:solidFill>
                      <a:schemeClr val="bg1"/>
                    </a:solidFill>
                    <a:latin typeface="+mj-lt"/>
                    <a:ea typeface="微軟正黑體" pitchFamily="34" charset="-120"/>
                  </a:rPr>
                  <a:t>...</a:t>
                </a:r>
                <a:endParaRPr lang="zh-TW" altLang="en-US" b="1" dirty="0">
                  <a:solidFill>
                    <a:schemeClr val="bg1"/>
                  </a:solidFill>
                  <a:latin typeface="+mj-lt"/>
                  <a:ea typeface="微軟正黑體" pitchFamily="34" charset="-120"/>
                </a:endParaRPr>
              </a:p>
            </p:txBody>
          </p:sp>
        </p:grpSp>
      </p:grpSp>
      <p:grpSp>
        <p:nvGrpSpPr>
          <p:cNvPr id="52" name="群組 51"/>
          <p:cNvGrpSpPr/>
          <p:nvPr/>
        </p:nvGrpSpPr>
        <p:grpSpPr>
          <a:xfrm>
            <a:off x="3786182" y="1500180"/>
            <a:ext cx="1612394" cy="1320757"/>
            <a:chOff x="3857620" y="1500180"/>
            <a:chExt cx="1612394" cy="1320757"/>
          </a:xfrm>
        </p:grpSpPr>
        <p:sp>
          <p:nvSpPr>
            <p:cNvPr id="43" name="Shape 538"/>
            <p:cNvSpPr txBox="1"/>
            <p:nvPr/>
          </p:nvSpPr>
          <p:spPr>
            <a:xfrm>
              <a:off x="3857620" y="1571618"/>
              <a:ext cx="683700" cy="555083"/>
            </a:xfrm>
            <a:custGeom>
              <a:avLst/>
              <a:gdLst>
                <a:gd name="connsiteX0" fmla="*/ 0 w 683700"/>
                <a:gd name="connsiteY0" fmla="*/ 0 h 359699"/>
                <a:gd name="connsiteX1" fmla="*/ 683700 w 683700"/>
                <a:gd name="connsiteY1" fmla="*/ 0 h 359699"/>
                <a:gd name="connsiteX2" fmla="*/ 683700 w 683700"/>
                <a:gd name="connsiteY2" fmla="*/ 359699 h 359699"/>
                <a:gd name="connsiteX3" fmla="*/ 0 w 683700"/>
                <a:gd name="connsiteY3" fmla="*/ 359699 h 359699"/>
                <a:gd name="connsiteX4" fmla="*/ 0 w 683700"/>
                <a:gd name="connsiteY4" fmla="*/ 0 h 359699"/>
                <a:gd name="connsiteX0" fmla="*/ 0 w 683700"/>
                <a:gd name="connsiteY0" fmla="*/ 0 h 555083"/>
                <a:gd name="connsiteX1" fmla="*/ 683700 w 683700"/>
                <a:gd name="connsiteY1" fmla="*/ 0 h 555083"/>
                <a:gd name="connsiteX2" fmla="*/ 683700 w 683700"/>
                <a:gd name="connsiteY2" fmla="*/ 555083 h 555083"/>
                <a:gd name="connsiteX3" fmla="*/ 0 w 683700"/>
                <a:gd name="connsiteY3" fmla="*/ 359699 h 555083"/>
                <a:gd name="connsiteX4" fmla="*/ 0 w 683700"/>
                <a:gd name="connsiteY4" fmla="*/ 0 h 555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3700" h="555083">
                  <a:moveTo>
                    <a:pt x="0" y="0"/>
                  </a:moveTo>
                  <a:lnTo>
                    <a:pt x="683700" y="0"/>
                  </a:lnTo>
                  <a:lnTo>
                    <a:pt x="683700" y="555083"/>
                  </a:lnTo>
                  <a:lnTo>
                    <a:pt x="0" y="3596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 algn="ctr">
                <a:buClr>
                  <a:srgbClr val="FFFFFF"/>
                </a:buClr>
                <a:buSzPct val="25000"/>
              </a:pPr>
              <a:r>
                <a:rPr lang="ko-KR" altLang="en-US" sz="1800" b="1" dirty="0">
                  <a:solidFill>
                    <a:srgbClr val="FFFFFF"/>
                  </a:solidFill>
                  <a:latin typeface="+mj-lt"/>
                  <a:ea typeface="微軟正黑體" pitchFamily="34" charset="-120"/>
                </a:rPr>
                <a:t>과거</a:t>
              </a:r>
              <a:endParaRPr lang="zh-TW" sz="1800" b="1" i="0" u="none" strike="noStrike" cap="none" dirty="0">
                <a:solidFill>
                  <a:srgbClr val="FFFFFF"/>
                </a:solidFill>
                <a:latin typeface="+mj-lt"/>
                <a:ea typeface="微軟正黑體" pitchFamily="34" charset="-120"/>
                <a:sym typeface="Arial"/>
              </a:endParaRPr>
            </a:p>
          </p:txBody>
        </p:sp>
        <p:pic>
          <p:nvPicPr>
            <p:cNvPr id="1027" name="Picture 3" descr="C:\Users\Han Tsai\Desktop\QNAP_直播\Photo Station 5.6 直播\ipad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541320" y="1500180"/>
              <a:ext cx="928694" cy="1320757"/>
            </a:xfrm>
            <a:prstGeom prst="rect">
              <a:avLst/>
            </a:prstGeom>
            <a:noFill/>
          </p:spPr>
        </p:pic>
        <p:sp>
          <p:nvSpPr>
            <p:cNvPr id="50" name="Shape 198"/>
            <p:cNvSpPr txBox="1"/>
            <p:nvPr/>
          </p:nvSpPr>
          <p:spPr>
            <a:xfrm>
              <a:off x="4677714" y="1917598"/>
              <a:ext cx="792300" cy="368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r>
                <a:rPr lang="en" sz="20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ΩДΩ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18"/>
            <a:ext cx="9144000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3" name="Shape 213"/>
          <p:cNvSpPr txBox="1">
            <a:spLocks noGrp="1"/>
          </p:cNvSpPr>
          <p:nvPr>
            <p:ph type="title"/>
          </p:nvPr>
        </p:nvSpPr>
        <p:spPr>
          <a:xfrm>
            <a:off x="214282" y="142858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ko-KR" altLang="en-US" sz="3200" dirty="0">
                <a:latin typeface="+mj-lt"/>
              </a:rPr>
              <a:t>여기에 과연 몇 명의 사람들이 있을까요</a:t>
            </a:r>
            <a:r>
              <a:rPr lang="en-US" altLang="ko-KR" sz="3200" dirty="0">
                <a:latin typeface="+mj-lt"/>
              </a:rPr>
              <a:t>?</a:t>
            </a:r>
            <a:endParaRPr lang="en" sz="3200" dirty="0">
              <a:latin typeface="+mj-lt"/>
            </a:endParaRPr>
          </a:p>
        </p:txBody>
      </p:sp>
      <p:pic>
        <p:nvPicPr>
          <p:cNvPr id="214" name="Shape 2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435" y="1170175"/>
            <a:ext cx="2372187" cy="177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Shape 2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3448" y="1170172"/>
            <a:ext cx="2519224" cy="188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Shape 2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2100" y="3059600"/>
            <a:ext cx="2369526" cy="1779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Shape 2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76825" y="1170175"/>
            <a:ext cx="1487526" cy="1979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Shape 2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13450" y="3150135"/>
            <a:ext cx="2372157" cy="1779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Shape 2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15775" y="3615103"/>
            <a:ext cx="1753528" cy="1314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Shape 2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815774" y="1147425"/>
            <a:ext cx="1753527" cy="23380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直線接點 10"/>
          <p:cNvCxnSpPr/>
          <p:nvPr/>
        </p:nvCxnSpPr>
        <p:spPr>
          <a:xfrm>
            <a:off x="-142908" y="927088"/>
            <a:ext cx="9358346" cy="1588"/>
          </a:xfrm>
          <a:prstGeom prst="line">
            <a:avLst/>
          </a:prstGeom>
          <a:ln>
            <a:solidFill>
              <a:schemeClr val="bg1">
                <a:alpha val="7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0" y="18"/>
            <a:ext cx="9144000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25" name="Shape 225"/>
          <p:cNvSpPr txBox="1">
            <a:spLocks noGrp="1"/>
          </p:cNvSpPr>
          <p:nvPr>
            <p:ph type="title"/>
          </p:nvPr>
        </p:nvSpPr>
        <p:spPr>
          <a:xfrm>
            <a:off x="214282" y="71420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ko-KR" altLang="en-US" sz="3200" dirty="0">
                <a:latin typeface="+mj-lt"/>
              </a:rPr>
              <a:t>얼굴 인식</a:t>
            </a:r>
            <a:endParaRPr lang="en" sz="3200" dirty="0">
              <a:latin typeface="+mj-lt"/>
            </a:endParaRPr>
          </a:p>
        </p:txBody>
      </p:sp>
      <p:pic>
        <p:nvPicPr>
          <p:cNvPr id="228" name="Shape 2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8662" y="3223025"/>
            <a:ext cx="3305044" cy="19204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229" name="Shape 229" descr="螢幕快照 2017-10-31 下午6.56.01.png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4562633" y="3223031"/>
            <a:ext cx="3295515" cy="19204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grpSp>
        <p:nvGrpSpPr>
          <p:cNvPr id="230" name="Shape 230"/>
          <p:cNvGrpSpPr/>
          <p:nvPr/>
        </p:nvGrpSpPr>
        <p:grpSpPr>
          <a:xfrm>
            <a:off x="375575" y="1000114"/>
            <a:ext cx="7911201" cy="430276"/>
            <a:chOff x="403175" y="2625825"/>
            <a:chExt cx="7911201" cy="287400"/>
          </a:xfrm>
        </p:grpSpPr>
        <p:sp>
          <p:nvSpPr>
            <p:cNvPr id="231" name="Shape 231"/>
            <p:cNvSpPr/>
            <p:nvPr/>
          </p:nvSpPr>
          <p:spPr>
            <a:xfrm>
              <a:off x="5699004" y="2625825"/>
              <a:ext cx="2615372" cy="287400"/>
            </a:xfrm>
            <a:prstGeom prst="homePlate">
              <a:avLst>
                <a:gd name="adj" fmla="val 50000"/>
              </a:avLst>
            </a:prstGeom>
            <a:solidFill>
              <a:schemeClr val="bg2">
                <a:lumMod val="60000"/>
                <a:lumOff val="40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ko-KR" altLang="en-US" sz="2000" b="1" dirty="0">
                  <a:solidFill>
                    <a:srgbClr val="FFFFFF"/>
                  </a:solidFill>
                  <a:latin typeface="+mj-lt"/>
                  <a:ea typeface="微軟正黑體" pitchFamily="34" charset="-120"/>
                </a:rPr>
                <a:t>공유</a:t>
              </a:r>
              <a:endParaRPr lang="en" sz="2000" b="1" dirty="0">
                <a:solidFill>
                  <a:srgbClr val="FFFFFF"/>
                </a:solidFill>
                <a:latin typeface="+mj-lt"/>
                <a:ea typeface="微軟正黑體" pitchFamily="34" charset="-120"/>
              </a:endParaRPr>
            </a:p>
          </p:txBody>
        </p:sp>
        <p:sp>
          <p:nvSpPr>
            <p:cNvPr id="232" name="Shape 232"/>
            <p:cNvSpPr/>
            <p:nvPr/>
          </p:nvSpPr>
          <p:spPr>
            <a:xfrm>
              <a:off x="3058395" y="2625825"/>
              <a:ext cx="2926500" cy="287400"/>
            </a:xfrm>
            <a:prstGeom prst="homePlate">
              <a:avLst>
                <a:gd name="adj" fmla="val 50000"/>
              </a:avLst>
            </a:prstGeom>
            <a:solidFill>
              <a:srgbClr val="008000"/>
            </a:solidFill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ko-KR" altLang="en-US" sz="2000" b="1" dirty="0">
                  <a:solidFill>
                    <a:srgbClr val="FFFFFF"/>
                  </a:solidFill>
                  <a:latin typeface="+mj-lt"/>
                  <a:ea typeface="微軟正黑體" pitchFamily="34" charset="-120"/>
                </a:rPr>
                <a:t>정리</a:t>
              </a:r>
              <a:endParaRPr lang="en" sz="2000" b="1" dirty="0">
                <a:solidFill>
                  <a:srgbClr val="FFFFFF"/>
                </a:solidFill>
                <a:latin typeface="+mj-lt"/>
                <a:ea typeface="微軟正黑體" pitchFamily="34" charset="-120"/>
              </a:endParaRPr>
            </a:p>
          </p:txBody>
        </p:sp>
        <p:sp>
          <p:nvSpPr>
            <p:cNvPr id="233" name="Shape 233"/>
            <p:cNvSpPr/>
            <p:nvPr/>
          </p:nvSpPr>
          <p:spPr>
            <a:xfrm>
              <a:off x="403175" y="2625825"/>
              <a:ext cx="2926500" cy="287400"/>
            </a:xfrm>
            <a:prstGeom prst="homePlate">
              <a:avLst>
                <a:gd name="adj" fmla="val 50000"/>
              </a:avLst>
            </a:prstGeom>
            <a:solidFill>
              <a:schemeClr val="bg2">
                <a:lumMod val="60000"/>
                <a:lumOff val="40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marL="540000" lvl="0"/>
              <a:r>
                <a:rPr lang="ko-KR" altLang="en-US" sz="2000" b="1" dirty="0">
                  <a:solidFill>
                    <a:srgbClr val="FFFFFF"/>
                  </a:solidFill>
                  <a:latin typeface="+mj-lt"/>
                  <a:ea typeface="微軟正黑體" pitchFamily="34" charset="-120"/>
                </a:rPr>
                <a:t>사진 촬영</a:t>
              </a:r>
              <a:endParaRPr lang="en" sz="2000" b="1" dirty="0">
                <a:solidFill>
                  <a:srgbClr val="FFFFFF"/>
                </a:solidFill>
                <a:latin typeface="+mj-lt"/>
                <a:ea typeface="微軟正黑體" pitchFamily="34" charset="-120"/>
              </a:endParaRPr>
            </a:p>
          </p:txBody>
        </p:sp>
      </p:grpSp>
      <p:sp>
        <p:nvSpPr>
          <p:cNvPr id="21" name="Shape 414"/>
          <p:cNvSpPr/>
          <p:nvPr/>
        </p:nvSpPr>
        <p:spPr>
          <a:xfrm>
            <a:off x="322876" y="1588230"/>
            <a:ext cx="3106116" cy="554892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Shape 417"/>
          <p:cNvSpPr/>
          <p:nvPr/>
        </p:nvSpPr>
        <p:spPr>
          <a:xfrm>
            <a:off x="683568" y="1643056"/>
            <a:ext cx="3096344" cy="42862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indent="114300">
              <a:lnSpc>
                <a:spcPct val="115000"/>
              </a:lnSpc>
              <a:buClr>
                <a:schemeClr val="dk2"/>
              </a:buClr>
              <a:buSzPct val="25000"/>
            </a:pPr>
            <a:r>
              <a:rPr lang="ko-KR" altLang="en-US" sz="2000" b="1" dirty="0">
                <a:solidFill>
                  <a:srgbClr val="FFFF0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사진 속 얼굴 인식</a:t>
            </a:r>
            <a:endParaRPr lang="zh-TW" altLang="en-US" sz="2000" b="1" dirty="0">
              <a:solidFill>
                <a:srgbClr val="FFFF00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3" name="Shape 414"/>
          <p:cNvSpPr/>
          <p:nvPr/>
        </p:nvSpPr>
        <p:spPr>
          <a:xfrm>
            <a:off x="357158" y="2285998"/>
            <a:ext cx="3106116" cy="785818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Shape 417"/>
          <p:cNvSpPr/>
          <p:nvPr/>
        </p:nvSpPr>
        <p:spPr>
          <a:xfrm>
            <a:off x="500034" y="2493680"/>
            <a:ext cx="3000396" cy="57813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indent="-342900"/>
            <a:r>
              <a:rPr lang="ko-KR" altLang="en-US" sz="20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동일 인물의 단체 사진들</a:t>
            </a:r>
            <a:endParaRPr lang="en" altLang="zh-TW" sz="2000" b="1" dirty="0">
              <a:solidFill>
                <a:srgbClr val="FFFF00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25" name="Shape 414"/>
          <p:cNvSpPr/>
          <p:nvPr/>
        </p:nvSpPr>
        <p:spPr>
          <a:xfrm>
            <a:off x="3609024" y="1604842"/>
            <a:ext cx="3106116" cy="554892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Shape 417"/>
          <p:cNvSpPr/>
          <p:nvPr/>
        </p:nvSpPr>
        <p:spPr>
          <a:xfrm>
            <a:off x="4140603" y="1659668"/>
            <a:ext cx="2503097" cy="42862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indent="114300">
              <a:lnSpc>
                <a:spcPct val="115000"/>
              </a:lnSpc>
              <a:buClr>
                <a:schemeClr val="dk2"/>
              </a:buClr>
              <a:buSzPct val="25000"/>
            </a:pPr>
            <a:r>
              <a:rPr lang="ko-KR" altLang="en-US" sz="2000" b="1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인물별로 검색</a:t>
            </a:r>
            <a:endParaRPr lang="zh-TW" altLang="en-US" sz="2000" b="1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8" name="Shape 414"/>
          <p:cNvSpPr/>
          <p:nvPr/>
        </p:nvSpPr>
        <p:spPr>
          <a:xfrm>
            <a:off x="3609024" y="2285998"/>
            <a:ext cx="3106116" cy="785818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Shape 417"/>
          <p:cNvSpPr/>
          <p:nvPr/>
        </p:nvSpPr>
        <p:spPr>
          <a:xfrm>
            <a:off x="3875860" y="2503162"/>
            <a:ext cx="3000396" cy="42862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/>
            <a:r>
              <a:rPr lang="ko-KR" altLang="en-US" sz="20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사람들과의 좋은 추억</a:t>
            </a:r>
            <a:endParaRPr lang="zh-TW" altLang="en-US" sz="2000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33" name="圓角矩形 32"/>
          <p:cNvSpPr/>
          <p:nvPr/>
        </p:nvSpPr>
        <p:spPr>
          <a:xfrm>
            <a:off x="7000892" y="1785932"/>
            <a:ext cx="2071702" cy="1204922"/>
          </a:xfrm>
          <a:prstGeom prst="roundRect">
            <a:avLst/>
          </a:prstGeom>
          <a:noFill/>
          <a:ln w="349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圓角矩形 31"/>
          <p:cNvSpPr/>
          <p:nvPr/>
        </p:nvSpPr>
        <p:spPr>
          <a:xfrm>
            <a:off x="6858016" y="1643056"/>
            <a:ext cx="2143140" cy="121444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Shape 66"/>
          <p:cNvSpPr txBox="1">
            <a:spLocks noGrp="1"/>
          </p:cNvSpPr>
          <p:nvPr>
            <p:ph type="body" idx="1"/>
          </p:nvPr>
        </p:nvSpPr>
        <p:spPr>
          <a:xfrm>
            <a:off x="6692614" y="1736310"/>
            <a:ext cx="2286048" cy="157790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indent="-241300">
              <a:buClr>
                <a:srgbClr val="434343"/>
              </a:buClr>
              <a:buFont typeface="Wingdings" pitchFamily="2" charset="2"/>
              <a:buChar char="ü"/>
            </a:pPr>
            <a:r>
              <a:rPr lang="en-US" altLang="ko-KR" sz="1200" b="1" dirty="0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X86 </a:t>
            </a:r>
            <a:r>
              <a:rPr lang="ko-KR" altLang="en-US" sz="1200" b="1" dirty="0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기반의 모델만 가능</a:t>
            </a:r>
          </a:p>
          <a:p>
            <a:pPr marL="457200" indent="-241300">
              <a:buClr>
                <a:srgbClr val="434343"/>
              </a:buClr>
              <a:buFont typeface="Wingdings" pitchFamily="2" charset="2"/>
              <a:buChar char="ü"/>
            </a:pPr>
            <a:r>
              <a:rPr lang="en-US" altLang="ko-KR" sz="1200" b="1" dirty="0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Photo Station Extension 2</a:t>
            </a:r>
            <a:r>
              <a:rPr lang="ko-KR" altLang="en-US" sz="1200" b="1" dirty="0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가 설치되어 있어야 함</a:t>
            </a:r>
            <a:endParaRPr lang="zh-TW" sz="1200" b="1" i="0" u="none" strike="noStrike" cap="none" dirty="0">
              <a:solidFill>
                <a:schemeClr val="tx1"/>
              </a:solidFill>
              <a:highlight>
                <a:srgbClr val="FFFFFF"/>
              </a:highlight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29" name="群組 28"/>
          <p:cNvGrpSpPr/>
          <p:nvPr/>
        </p:nvGrpSpPr>
        <p:grpSpPr>
          <a:xfrm>
            <a:off x="8001024" y="71420"/>
            <a:ext cx="1071570" cy="1071570"/>
            <a:chOff x="8001024" y="71420"/>
            <a:chExt cx="1143008" cy="1143008"/>
          </a:xfrm>
        </p:grpSpPr>
        <p:pic>
          <p:nvPicPr>
            <p:cNvPr id="30" name="Picture 2" descr="C:\Users\Han Tsai\Desktop\QNAP_直播\Photo Station 5.6 直播\new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001024" y="71420"/>
              <a:ext cx="1143008" cy="1143008"/>
            </a:xfrm>
            <a:prstGeom prst="rect">
              <a:avLst/>
            </a:prstGeom>
            <a:noFill/>
          </p:spPr>
        </p:pic>
        <p:sp>
          <p:nvSpPr>
            <p:cNvPr id="38" name="Shape 417"/>
            <p:cNvSpPr/>
            <p:nvPr/>
          </p:nvSpPr>
          <p:spPr>
            <a:xfrm>
              <a:off x="8072462" y="428610"/>
              <a:ext cx="1000132" cy="42862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 indent="114300">
                <a:lnSpc>
                  <a:spcPct val="115000"/>
                </a:lnSpc>
                <a:buClr>
                  <a:schemeClr val="dk2"/>
                </a:buClr>
                <a:buSzPct val="25000"/>
              </a:pPr>
              <a:r>
                <a:rPr lang="en-US" altLang="zh-TW" sz="2000" b="1" dirty="0">
                  <a:solidFill>
                    <a:srgbClr val="FF0000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NEW</a:t>
              </a:r>
              <a:endParaRPr lang="zh-TW" altLang="en-US" sz="2000" b="1" dirty="0">
                <a:solidFill>
                  <a:srgbClr val="FF0000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cxnSp>
        <p:nvCxnSpPr>
          <p:cNvPr id="39" name="直線接點 38"/>
          <p:cNvCxnSpPr/>
          <p:nvPr/>
        </p:nvCxnSpPr>
        <p:spPr>
          <a:xfrm>
            <a:off x="-142908" y="857238"/>
            <a:ext cx="9358346" cy="1588"/>
          </a:xfrm>
          <a:prstGeom prst="line">
            <a:avLst/>
          </a:prstGeom>
          <a:ln>
            <a:solidFill>
              <a:schemeClr val="bg1">
                <a:alpha val="7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3"/>
          <p:cNvSpPr/>
          <p:nvPr/>
        </p:nvSpPr>
        <p:spPr>
          <a:xfrm>
            <a:off x="-32" y="-18"/>
            <a:ext cx="9144000" cy="5143500"/>
          </a:xfrm>
          <a:prstGeom prst="rect">
            <a:avLst/>
          </a:prstGeom>
          <a:solidFill>
            <a:srgbClr val="EF86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Shape 147"/>
          <p:cNvSpPr/>
          <p:nvPr/>
        </p:nvSpPr>
        <p:spPr>
          <a:xfrm>
            <a:off x="1643042" y="1928826"/>
            <a:ext cx="5786478" cy="3143254"/>
          </a:xfrm>
          <a:prstGeom prst="rect">
            <a:avLst/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857356" y="2214560"/>
            <a:ext cx="5429288" cy="278608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38" name="Shape 238" descr="螢幕快照 2017-10-31 下午6.56.53.png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773840" y="2049687"/>
            <a:ext cx="5435960" cy="2808079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Shape 239"/>
          <p:cNvSpPr txBox="1">
            <a:spLocks noGrp="1"/>
          </p:cNvSpPr>
          <p:nvPr>
            <p:ph type="title"/>
          </p:nvPr>
        </p:nvSpPr>
        <p:spPr>
          <a:xfrm>
            <a:off x="214282" y="214296"/>
            <a:ext cx="8787000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altLang="ko-KR" sz="3200" dirty="0">
                <a:latin typeface="+mj-lt"/>
              </a:rPr>
              <a:t>3</a:t>
            </a:r>
            <a:r>
              <a:rPr lang="ko-KR" altLang="en-US" sz="3200" dirty="0">
                <a:latin typeface="+mj-lt"/>
              </a:rPr>
              <a:t>단계 시작</a:t>
            </a:r>
            <a:endParaRPr lang="en" sz="3200" dirty="0">
              <a:latin typeface="+mj-lt"/>
            </a:endParaRPr>
          </a:p>
        </p:txBody>
      </p:sp>
      <p:grpSp>
        <p:nvGrpSpPr>
          <p:cNvPr id="8" name="Shape 134"/>
          <p:cNvGrpSpPr/>
          <p:nvPr/>
        </p:nvGrpSpPr>
        <p:grpSpPr>
          <a:xfrm>
            <a:off x="1571635" y="857238"/>
            <a:ext cx="5786447" cy="929994"/>
            <a:chOff x="2984971" y="1131592"/>
            <a:chExt cx="3979367" cy="639562"/>
          </a:xfrm>
        </p:grpSpPr>
        <p:sp>
          <p:nvSpPr>
            <p:cNvPr id="9" name="Shape 135"/>
            <p:cNvSpPr/>
            <p:nvPr/>
          </p:nvSpPr>
          <p:spPr>
            <a:xfrm rot="5400000">
              <a:off x="4899018" y="-344188"/>
              <a:ext cx="491283" cy="363935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70C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Shape 136"/>
            <p:cNvSpPr/>
            <p:nvPr/>
          </p:nvSpPr>
          <p:spPr>
            <a:xfrm rot="16200000" flipH="1">
              <a:off x="3033204" y="1131592"/>
              <a:ext cx="639562" cy="639562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11" name="Shape 137"/>
            <p:cNvSpPr txBox="1"/>
            <p:nvPr/>
          </p:nvSpPr>
          <p:spPr>
            <a:xfrm>
              <a:off x="2984971" y="1180720"/>
              <a:ext cx="736924" cy="5287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ct val="25000"/>
                <a:buFont typeface="Arial"/>
                <a:buNone/>
              </a:pPr>
              <a:r>
                <a:rPr lang="zh-TW" sz="4000" b="1" i="0" u="none" strike="noStrike" cap="none" dirty="0">
                  <a:solidFill>
                    <a:srgbClr val="0070C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1</a:t>
              </a:r>
            </a:p>
          </p:txBody>
        </p:sp>
        <p:sp>
          <p:nvSpPr>
            <p:cNvPr id="12" name="Shape 138"/>
            <p:cNvSpPr txBox="1"/>
            <p:nvPr/>
          </p:nvSpPr>
          <p:spPr>
            <a:xfrm>
              <a:off x="3721873" y="1315098"/>
              <a:ext cx="3159084" cy="35690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chemeClr val="lt1"/>
                </a:buClr>
                <a:buSzPct val="25000"/>
              </a:pPr>
              <a:r>
                <a:rPr lang="en-US" altLang="zh-TW" sz="2200" b="1" dirty="0">
                  <a:solidFill>
                    <a:schemeClr val="lt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Photo Station Extension 2 </a:t>
              </a:r>
              <a:r>
                <a:rPr lang="ko-KR" altLang="en-US" sz="2200" b="1" dirty="0">
                  <a:solidFill>
                    <a:schemeClr val="lt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설치</a:t>
              </a:r>
              <a:endParaRPr lang="en-US" altLang="zh-TW" sz="2200" b="1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pic>
        <p:nvPicPr>
          <p:cNvPr id="6148" name="Picture 4" descr="C:\Users\Han Tsai\Desktop\QNAP_直播\Photo Station 5.6 直播\I_1.pn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071834" y="2928940"/>
            <a:ext cx="1643074" cy="1643074"/>
          </a:xfrm>
          <a:prstGeom prst="rect">
            <a:avLst/>
          </a:prstGeom>
          <a:noFill/>
        </p:spPr>
      </p:pic>
      <p:pic>
        <p:nvPicPr>
          <p:cNvPr id="6147" name="Picture 3" descr="C:\Users\Han Tsai\Desktop\QNAP_直播\Photo Station 5.6 直播\放大鏡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28926" y="2755104"/>
            <a:ext cx="1928826" cy="1959786"/>
          </a:xfrm>
          <a:prstGeom prst="rect">
            <a:avLst/>
          </a:prstGeom>
          <a:noFill/>
        </p:spPr>
      </p:pic>
      <p:pic>
        <p:nvPicPr>
          <p:cNvPr id="242" name="Shape 2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06875" y="3929072"/>
            <a:ext cx="1067222" cy="10672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ED1EF"/>
        </a:solidFill>
        <a:ln w="88900" cap="flat" cmpd="sng">
          <a:solidFill>
            <a:srgbClr val="498DC8"/>
          </a:solidFill>
          <a:prstDash val="solid"/>
          <a:round/>
          <a:headEnd type="none" w="med" len="med"/>
          <a:tailEnd type="none" w="med" len="med"/>
        </a:ln>
      </a:spPr>
      <a:bodyPr wrap="square" lIns="91425" tIns="45700" rIns="91425" bIns="45700" anchor="ctr" anchorCtr="0">
        <a:noAutofit/>
      </a:bodyPr>
      <a:lstStyle>
        <a:defPPr marL="0" marR="0" indent="0" algn="ctr" rtl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000000"/>
          </a:buClr>
          <a:buFont typeface="Arial"/>
          <a:buNone/>
          <a:defRPr sz="1400" b="0" i="0" u="none" strike="noStrike" cap="none">
            <a:solidFill>
              <a:schemeClr val="lt1"/>
            </a:solidFill>
            <a:latin typeface="Arial"/>
            <a:ea typeface="Arial"/>
            <a:cs typeface="Arial"/>
            <a:sym typeface="Arial"/>
          </a:defRPr>
        </a:defPPr>
      </a:lstStyle>
    </a:spDef>
  </a:objectDefaults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1546</TotalTime>
  <Words>917</Words>
  <Application>Microsoft Office PowerPoint</Application>
  <PresentationFormat>화면 슬라이드 쇼(16:9)</PresentationFormat>
  <Paragraphs>201</Paragraphs>
  <Slides>30</Slides>
  <Notes>28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30</vt:i4>
      </vt:variant>
    </vt:vector>
  </HeadingPairs>
  <TitlesOfParts>
    <vt:vector size="41" baseType="lpstr">
      <vt:lpstr>Microsoft JhengHei</vt:lpstr>
      <vt:lpstr>Open Sans</vt:lpstr>
      <vt:lpstr>Arial Black</vt:lpstr>
      <vt:lpstr>新細明體</vt:lpstr>
      <vt:lpstr>Verdana</vt:lpstr>
      <vt:lpstr>Microsoft JhengHei</vt:lpstr>
      <vt:lpstr>Arial</vt:lpstr>
      <vt:lpstr>Calibri</vt:lpstr>
      <vt:lpstr>Wingdings</vt:lpstr>
      <vt:lpstr>Simple Light</vt:lpstr>
      <vt:lpstr>Simple Light</vt:lpstr>
      <vt:lpstr>PowerPoint 프레젠테이션</vt:lpstr>
      <vt:lpstr>이런 것들 때문에 번거로우신가요?</vt:lpstr>
      <vt:lpstr>이런 것들 때문에 번거로우신가요?</vt:lpstr>
      <vt:lpstr>이런 것들 때문에 번거로우신가요?</vt:lpstr>
      <vt:lpstr>바로 여기에 솔루션이 있습니다</vt:lpstr>
      <vt:lpstr>Qphoto 사진 / 비디오 실시간 업로드</vt:lpstr>
      <vt:lpstr>여기에 과연 몇 명의 사람들이 있을까요?</vt:lpstr>
      <vt:lpstr>얼굴 인식</vt:lpstr>
      <vt:lpstr>3단계 시작</vt:lpstr>
      <vt:lpstr>3단계 시작</vt:lpstr>
      <vt:lpstr>3단계 시작</vt:lpstr>
      <vt:lpstr>업그레이드된 공유 링크</vt:lpstr>
      <vt:lpstr>반드시 알아주세요! 360° 사진/비디오</vt:lpstr>
      <vt:lpstr>반드시 알아주세요! 360° 사진/비디오</vt:lpstr>
      <vt:lpstr>최신 트렌드에 뒤쳐지지 않는 법</vt:lpstr>
      <vt:lpstr>360° 파노라마 모드</vt:lpstr>
      <vt:lpstr>360° 파노라마 모드</vt:lpstr>
      <vt:lpstr>Qphoto 파노라마 모드</vt:lpstr>
      <vt:lpstr>바로 여기에 솔루션이 있습니다</vt:lpstr>
      <vt:lpstr>메타데이터 읽기 / 쓰기</vt:lpstr>
      <vt:lpstr>폴더를 앨범으로 변환</vt:lpstr>
      <vt:lpstr>스마트 앨범의 장점</vt:lpstr>
      <vt:lpstr>스마트 앨범의 장점</vt:lpstr>
      <vt:lpstr>스마트 앨범의 장점</vt:lpstr>
      <vt:lpstr>바로 여기에 솔루션이 있습니다</vt:lpstr>
      <vt:lpstr>VLC 지원</vt:lpstr>
      <vt:lpstr>침입자로부터 사진 보호</vt:lpstr>
      <vt:lpstr>프로 팁: 단축키를 사용하세요!</vt:lpstr>
      <vt:lpstr>사용 전에 미디어 폴더 구성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Tsai Han</dc:creator>
  <cp:lastModifiedBy>Jay Cho</cp:lastModifiedBy>
  <cp:revision>248</cp:revision>
  <dcterms:modified xsi:type="dcterms:W3CDTF">2018-03-23T09:24:24Z</dcterms:modified>
</cp:coreProperties>
</file>