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34"/>
  </p:notesMasterIdLst>
  <p:sldIdLst>
    <p:sldId id="256" r:id="rId3"/>
    <p:sldId id="257" r:id="rId4"/>
    <p:sldId id="286" r:id="rId5"/>
    <p:sldId id="287" r:id="rId6"/>
    <p:sldId id="290" r:id="rId7"/>
    <p:sldId id="293" r:id="rId8"/>
    <p:sldId id="262" r:id="rId9"/>
    <p:sldId id="263" r:id="rId10"/>
    <p:sldId id="264" r:id="rId11"/>
    <p:sldId id="265" r:id="rId12"/>
    <p:sldId id="266" r:id="rId13"/>
    <p:sldId id="267" r:id="rId14"/>
    <p:sldId id="294" r:id="rId15"/>
    <p:sldId id="269" r:id="rId16"/>
    <p:sldId id="292" r:id="rId17"/>
    <p:sldId id="271" r:id="rId18"/>
    <p:sldId id="272" r:id="rId19"/>
    <p:sldId id="273" r:id="rId20"/>
    <p:sldId id="299" r:id="rId21"/>
    <p:sldId id="300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5143500" type="screen16x9"/>
  <p:notesSz cx="6858000" cy="9144000"/>
  <p:embeddedFontLst>
    <p:embeddedFont>
      <p:font typeface="微軟正黑體" pitchFamily="34" charset="-120"/>
      <p:regular r:id="rId35"/>
      <p:bold r:id="rId36"/>
    </p:embeddedFont>
    <p:embeddedFont>
      <p:font typeface="Verdana" pitchFamily="34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Arial Black" pitchFamily="34" charset="0"/>
      <p:bold r:id="rId45"/>
      <p:italic r:id="rId46"/>
    </p:embeddedFont>
    <p:embeddedFont>
      <p:font typeface="Open Sans" pitchFamily="3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9900"/>
    <a:srgbClr val="000099"/>
    <a:srgbClr val="000066"/>
    <a:srgbClr val="002B82"/>
    <a:srgbClr val="0033CC"/>
    <a:srgbClr val="0000FF"/>
    <a:srgbClr val="0066FF"/>
    <a:srgbClr val="FFCC00"/>
    <a:srgbClr val="33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4154" autoAdjust="0"/>
  </p:normalViewPr>
  <p:slideViewPr>
    <p:cSldViewPr>
      <p:cViewPr>
        <p:scale>
          <a:sx n="112" d="100"/>
          <a:sy n="112" d="100"/>
        </p:scale>
        <p:origin x="-2580" y="-4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角度 解析度 照片不清晰的時候 連人都可能便是錯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80% 其他要靠人去做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http://ccc.technews.tw/2017/08/27/facebook-now-lets-you-take-360-photos-in-app/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上排 左1圖、右2圖為無版權圖片，左2圖為gopro官網截圖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64458402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RF123 </a:t>
            </a: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21749018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RF123 </a:t>
            </a: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20201586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為了資料的保密性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不要讓別人都看得到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如果要進一步設定 ex home/ 其他共享資料夾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21852077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12656334</a:t>
            </a:r>
          </a:p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22877442</a:t>
            </a:r>
          </a:p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獎牌</a:t>
            </a:r>
          </a:p>
          <a:p>
            <a:pPr lvl="0">
              <a:spcBef>
                <a:spcPts val="0"/>
              </a:spcBef>
              <a:buNone/>
            </a:pPr>
            <a:endParaRPr sz="900" dirty="0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中文截圖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左圖已買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右圖 RF123 </a:t>
            </a:r>
            <a:r>
              <a:rPr lang="en" sz="1100" dirty="0" smtClean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35528862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RF123 </a:t>
            </a:r>
            <a:r>
              <a:rPr lang="en" sz="1100" dirty="0" smtClean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36880933</a:t>
            </a:r>
            <a:endParaRPr lang="en" sz="1100" dirty="0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跟別人一起出去玩，負責拍照，朋友常常會說，叫我把照片傳給他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請Joyce回答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整理照片麻煩 只要特定某個人的照片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三步驟設計的更明顯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8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382425"/>
            <a:ext cx="8709300" cy="5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i="0" u="none" strike="noStrike" cap="none"/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8433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48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4200" i="0" u="none" strike="noStrike" cap="none">
                <a:solidFill>
                  <a:schemeClr val="dk1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Shape 10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icrosoft JhengHei"/>
              <a:buNone/>
              <a:defRPr sz="28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6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8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0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35.png"/><Relationship Id="rId5" Type="http://schemas.openxmlformats.org/officeDocument/2006/relationships/image" Target="../media/image94.png"/><Relationship Id="rId10" Type="http://schemas.openxmlformats.org/officeDocument/2006/relationships/image" Target="../media/image10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38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png"/><Relationship Id="rId5" Type="http://schemas.openxmlformats.org/officeDocument/2006/relationships/image" Target="../media/image38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n Tsai\Desktop\QNAP_直播\Photo Station 5.6 直播\Cover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5" name="平行四邊形 4"/>
          <p:cNvSpPr/>
          <p:nvPr/>
        </p:nvSpPr>
        <p:spPr>
          <a:xfrm>
            <a:off x="3428992" y="3000378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平行四邊形 6"/>
          <p:cNvSpPr/>
          <p:nvPr/>
        </p:nvSpPr>
        <p:spPr>
          <a:xfrm>
            <a:off x="4000496" y="2500312"/>
            <a:ext cx="1928826" cy="428628"/>
          </a:xfrm>
          <a:prstGeom prst="parallelogram">
            <a:avLst>
              <a:gd name="adj" fmla="val 59961"/>
            </a:avLst>
          </a:prstGeom>
          <a:solidFill>
            <a:srgbClr val="0033CC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35116" y="2528830"/>
            <a:ext cx="1351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</a:rPr>
              <a:t>QTS 4.3.4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平行四邊形 3"/>
          <p:cNvSpPr/>
          <p:nvPr/>
        </p:nvSpPr>
        <p:spPr>
          <a:xfrm>
            <a:off x="3357554" y="2928940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2643174" y="2643188"/>
            <a:ext cx="7143900" cy="10715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700" b="1" dirty="0">
                <a:solidFill>
                  <a:srgbClr val="FF9900"/>
                </a:solidFill>
              </a:rPr>
              <a:t>Photo Station </a:t>
            </a:r>
            <a:r>
              <a:rPr lang="en" sz="4700" b="1" dirty="0" smtClean="0">
                <a:solidFill>
                  <a:srgbClr val="FF9900"/>
                </a:solidFill>
              </a:rPr>
              <a:t>5.6</a:t>
            </a:r>
            <a:endParaRPr lang="en" sz="4700" b="1" dirty="0">
              <a:solidFill>
                <a:srgbClr val="FF9900"/>
              </a:solidFill>
            </a:endParaRPr>
          </a:p>
        </p:txBody>
      </p:sp>
      <p:sp>
        <p:nvSpPr>
          <p:cNvPr id="9" name="Shape 129"/>
          <p:cNvSpPr txBox="1"/>
          <p:nvPr/>
        </p:nvSpPr>
        <p:spPr>
          <a:xfrm>
            <a:off x="2571736" y="3857646"/>
            <a:ext cx="7143900" cy="5714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珍貴回憶</a:t>
            </a:r>
            <a:r>
              <a:rPr lang="en" sz="4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，智慧管理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3"/>
          <p:cNvSpPr/>
          <p:nvPr/>
        </p:nvSpPr>
        <p:spPr>
          <a:xfrm>
            <a:off x="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平行四邊形 30"/>
          <p:cNvSpPr/>
          <p:nvPr/>
        </p:nvSpPr>
        <p:spPr>
          <a:xfrm>
            <a:off x="214282" y="2714626"/>
            <a:ext cx="1643042" cy="928694"/>
          </a:xfrm>
          <a:prstGeom prst="parallelogram">
            <a:avLst>
              <a:gd name="adj" fmla="val 2842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平行四邊形 28"/>
          <p:cNvSpPr/>
          <p:nvPr/>
        </p:nvSpPr>
        <p:spPr>
          <a:xfrm>
            <a:off x="6929454" y="1071552"/>
            <a:ext cx="2143140" cy="642942"/>
          </a:xfrm>
          <a:prstGeom prst="parallelogram">
            <a:avLst>
              <a:gd name="adj" fmla="val 2842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147"/>
          <p:cNvSpPr/>
          <p:nvPr/>
        </p:nvSpPr>
        <p:spPr>
          <a:xfrm>
            <a:off x="1857356" y="1785932"/>
            <a:ext cx="5643602" cy="3357568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三步驟開始人物辨識</a:t>
            </a:r>
          </a:p>
        </p:txBody>
      </p:sp>
      <p:pic>
        <p:nvPicPr>
          <p:cNvPr id="249" name="Shape 249" descr="螢幕快照 2017-10-31 下午6.58.26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990963" y="1945899"/>
            <a:ext cx="5376540" cy="3090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Shape 134"/>
          <p:cNvGrpSpPr/>
          <p:nvPr/>
        </p:nvGrpSpPr>
        <p:grpSpPr>
          <a:xfrm>
            <a:off x="2428892" y="1000114"/>
            <a:ext cx="4071934" cy="929994"/>
            <a:chOff x="2984971" y="1131592"/>
            <a:chExt cx="2800288" cy="639562"/>
          </a:xfrm>
        </p:grpSpPr>
        <p:sp>
          <p:nvSpPr>
            <p:cNvPr id="9" name="Shape 135"/>
            <p:cNvSpPr/>
            <p:nvPr/>
          </p:nvSpPr>
          <p:spPr>
            <a:xfrm rot="5400000">
              <a:off x="4309478" y="245352"/>
              <a:ext cx="491284" cy="24602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36"/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" name="Shape 137"/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altLang="zh-TW" sz="4000" b="1" i="0" u="none" strike="noStrike" cap="none" dirty="0" smtClean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endParaRPr lang="zh-TW" sz="4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138"/>
            <p:cNvSpPr txBox="1"/>
            <p:nvPr/>
          </p:nvSpPr>
          <p:spPr>
            <a:xfrm>
              <a:off x="3771022" y="1315098"/>
              <a:ext cx="1872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TW" altLang="en-US" sz="22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等待系統辨識人物 </a:t>
              </a:r>
              <a:endParaRPr lang="en-US" altLang="zh-TW" sz="22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858016" y="1000114"/>
            <a:ext cx="2143140" cy="1215631"/>
            <a:chOff x="8108149" y="2428873"/>
            <a:chExt cx="2143140" cy="1215631"/>
          </a:xfrm>
        </p:grpSpPr>
        <p:sp>
          <p:nvSpPr>
            <p:cNvPr id="19" name="等腰三角形 18"/>
            <p:cNvSpPr/>
            <p:nvPr/>
          </p:nvSpPr>
          <p:spPr>
            <a:xfrm rot="715606" flipV="1">
              <a:off x="8184868" y="2966949"/>
              <a:ext cx="357190" cy="677555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8108149" y="2428873"/>
              <a:ext cx="2143140" cy="646332"/>
              <a:chOff x="4857752" y="1357304"/>
              <a:chExt cx="2734351" cy="725800"/>
            </a:xfrm>
          </p:grpSpPr>
          <p:sp>
            <p:nvSpPr>
              <p:cNvPr id="17" name="平行四邊形 16"/>
              <p:cNvSpPr/>
              <p:nvPr/>
            </p:nvSpPr>
            <p:spPr>
              <a:xfrm>
                <a:off x="4857752" y="1357304"/>
                <a:ext cx="2734351" cy="721993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5040042" y="1357305"/>
                <a:ext cx="2357454" cy="725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1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可以按重新整理來更新辨識結果</a:t>
                </a:r>
              </a:p>
            </p:txBody>
          </p:sp>
        </p:grpSp>
      </p:grpSp>
      <p:grpSp>
        <p:nvGrpSpPr>
          <p:cNvPr id="27" name="群組 26"/>
          <p:cNvGrpSpPr/>
          <p:nvPr/>
        </p:nvGrpSpPr>
        <p:grpSpPr>
          <a:xfrm>
            <a:off x="1428728" y="2428874"/>
            <a:ext cx="2000263" cy="2032369"/>
            <a:chOff x="-642974" y="5213811"/>
            <a:chExt cx="2000263" cy="2032369"/>
          </a:xfrm>
        </p:grpSpPr>
        <p:pic>
          <p:nvPicPr>
            <p:cNvPr id="8194" name="Picture 2" descr="C:\Users\Han Tsai\Desktop\QNAP_直播\Photo Station 5.6 直播\I_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500098" y="5357832"/>
              <a:ext cx="1714512" cy="1714512"/>
            </a:xfrm>
            <a:prstGeom prst="rect">
              <a:avLst/>
            </a:prstGeom>
            <a:noFill/>
          </p:spPr>
        </p:pic>
        <p:pic>
          <p:nvPicPr>
            <p:cNvPr id="26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642974" y="5213811"/>
              <a:ext cx="2000263" cy="2032369"/>
            </a:xfrm>
            <a:prstGeom prst="rect">
              <a:avLst/>
            </a:prstGeom>
            <a:noFill/>
          </p:spPr>
        </p:pic>
      </p:grpSp>
      <p:grpSp>
        <p:nvGrpSpPr>
          <p:cNvPr id="21" name="群組 20"/>
          <p:cNvGrpSpPr/>
          <p:nvPr/>
        </p:nvGrpSpPr>
        <p:grpSpPr>
          <a:xfrm>
            <a:off x="142844" y="2643188"/>
            <a:ext cx="2039379" cy="928694"/>
            <a:chOff x="8393901" y="2428873"/>
            <a:chExt cx="2039379" cy="928694"/>
          </a:xfrm>
        </p:grpSpPr>
        <p:sp>
          <p:nvSpPr>
            <p:cNvPr id="22" name="等腰三角形 21"/>
            <p:cNvSpPr/>
            <p:nvPr/>
          </p:nvSpPr>
          <p:spPr>
            <a:xfrm rot="17145807" flipV="1">
              <a:off x="10004652" y="2595972"/>
              <a:ext cx="357190" cy="500066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15"/>
            <p:cNvGrpSpPr/>
            <p:nvPr/>
          </p:nvGrpSpPr>
          <p:grpSpPr>
            <a:xfrm>
              <a:off x="8393901" y="2428873"/>
              <a:ext cx="1643042" cy="928694"/>
              <a:chOff x="5222331" y="1357305"/>
              <a:chExt cx="2096295" cy="1042879"/>
            </a:xfrm>
          </p:grpSpPr>
          <p:sp>
            <p:nvSpPr>
              <p:cNvPr id="24" name="平行四邊形 23"/>
              <p:cNvSpPr/>
              <p:nvPr/>
            </p:nvSpPr>
            <p:spPr>
              <a:xfrm>
                <a:off x="5222331" y="1357305"/>
                <a:ext cx="2096295" cy="1042879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495766" y="1357306"/>
                <a:ext cx="1731756" cy="1036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1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辨識完的人物會出現在這裡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33"/>
          <p:cNvSpPr/>
          <p:nvPr/>
        </p:nvSpPr>
        <p:spPr>
          <a:xfrm>
            <a:off x="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五邊形 16"/>
          <p:cNvSpPr/>
          <p:nvPr/>
        </p:nvSpPr>
        <p:spPr>
          <a:xfrm flipH="1">
            <a:off x="3286116" y="1928808"/>
            <a:ext cx="5857884" cy="3000396"/>
          </a:xfrm>
          <a:prstGeom prst="homePlate">
            <a:avLst>
              <a:gd name="adj" fmla="val 40672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47"/>
          <p:cNvSpPr/>
          <p:nvPr/>
        </p:nvSpPr>
        <p:spPr>
          <a:xfrm>
            <a:off x="-32" y="2071684"/>
            <a:ext cx="5429256" cy="2714644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三步驟開始人物辨識</a:t>
            </a:r>
          </a:p>
        </p:txBody>
      </p:sp>
      <p:pic>
        <p:nvPicPr>
          <p:cNvPr id="259" name="Shape 259" descr="螢幕快照 2017-10-31 下午6.58.26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93423" y="2195148"/>
            <a:ext cx="4235701" cy="243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 descr="螢幕快照 2017-10-31 下午6.56.01.png"/>
          <p:cNvPicPr preferRelativeResize="0"/>
          <p:nvPr/>
        </p:nvPicPr>
        <p:blipFill rotWithShape="1">
          <a:blip r:embed="rId4">
            <a:alphaModFix/>
          </a:blip>
          <a:srcRect t="59" b="49"/>
          <a:stretch/>
        </p:blipFill>
        <p:spPr>
          <a:xfrm>
            <a:off x="4570300" y="2143122"/>
            <a:ext cx="4283231" cy="2496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Shape 134"/>
          <p:cNvGrpSpPr/>
          <p:nvPr/>
        </p:nvGrpSpPr>
        <p:grpSpPr>
          <a:xfrm>
            <a:off x="1571605" y="1000114"/>
            <a:ext cx="5857915" cy="929994"/>
            <a:chOff x="2984971" y="1131592"/>
            <a:chExt cx="4028515" cy="639562"/>
          </a:xfrm>
        </p:grpSpPr>
        <p:sp>
          <p:nvSpPr>
            <p:cNvPr id="13" name="Shape 135"/>
            <p:cNvSpPr/>
            <p:nvPr/>
          </p:nvSpPr>
          <p:spPr>
            <a:xfrm rot="5400000">
              <a:off x="4899027" y="-393325"/>
              <a:ext cx="540411" cy="36885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36"/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5" name="Shape 137"/>
            <p:cNvSpPr txBox="1"/>
            <p:nvPr/>
          </p:nvSpPr>
          <p:spPr>
            <a:xfrm>
              <a:off x="2984971" y="1192375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altLang="zh-TW" sz="4000" b="1" i="0" u="none" strike="noStrike" cap="none" dirty="0" smtClean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  <a:endParaRPr lang="zh-TW" sz="4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" name="Shape 138"/>
            <p:cNvSpPr txBox="1"/>
            <p:nvPr/>
          </p:nvSpPr>
          <p:spPr>
            <a:xfrm>
              <a:off x="3771022" y="1180722"/>
              <a:ext cx="3193336" cy="4912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TW" altLang="en-US" sz="22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為人物新增名稱，就可以欣賞關於他／她的美好回憶囉！</a:t>
              </a:r>
              <a:endParaRPr lang="en-US" altLang="zh-TW" sz="22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6" name="平行四邊形 25"/>
          <p:cNvSpPr/>
          <p:nvPr/>
        </p:nvSpPr>
        <p:spPr>
          <a:xfrm>
            <a:off x="6572264" y="3714758"/>
            <a:ext cx="2428892" cy="642942"/>
          </a:xfrm>
          <a:prstGeom prst="parallelogram">
            <a:avLst>
              <a:gd name="adj" fmla="val 2842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/>
          <p:cNvGrpSpPr/>
          <p:nvPr/>
        </p:nvGrpSpPr>
        <p:grpSpPr>
          <a:xfrm>
            <a:off x="813999" y="2714626"/>
            <a:ext cx="1757737" cy="1785950"/>
            <a:chOff x="-3929122" y="3500444"/>
            <a:chExt cx="1757737" cy="1785950"/>
          </a:xfrm>
        </p:grpSpPr>
        <p:pic>
          <p:nvPicPr>
            <p:cNvPr id="264" name="Shape 264" descr="螢幕快照 2017-10-31 下午6.58.26.png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-3786237" y="3643320"/>
              <a:ext cx="1500180" cy="1500180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32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929122" y="3500444"/>
              <a:ext cx="1757737" cy="1785950"/>
            </a:xfrm>
            <a:prstGeom prst="rect">
              <a:avLst/>
            </a:prstGeom>
            <a:noFill/>
          </p:spPr>
        </p:pic>
      </p:grpSp>
      <p:grpSp>
        <p:nvGrpSpPr>
          <p:cNvPr id="36" name="群組 35"/>
          <p:cNvGrpSpPr/>
          <p:nvPr/>
        </p:nvGrpSpPr>
        <p:grpSpPr>
          <a:xfrm>
            <a:off x="4786314" y="3327756"/>
            <a:ext cx="1857388" cy="1887200"/>
            <a:chOff x="9858412" y="357172"/>
            <a:chExt cx="1857388" cy="1887200"/>
          </a:xfrm>
        </p:grpSpPr>
        <p:pic>
          <p:nvPicPr>
            <p:cNvPr id="262" name="Shape 262"/>
            <p:cNvPicPr preferRelativeResize="0"/>
            <p:nvPr/>
          </p:nvPicPr>
          <p:blipFill rotWithShape="1">
            <a:blip r:embed="rId7">
              <a:alphaModFix/>
            </a:blip>
            <a:srcRect l="15557" t="59533" r="63598"/>
            <a:stretch/>
          </p:blipFill>
          <p:spPr>
            <a:xfrm>
              <a:off x="10001288" y="500048"/>
              <a:ext cx="1571636" cy="1569300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33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58412" y="357172"/>
              <a:ext cx="1857388" cy="1887200"/>
            </a:xfrm>
            <a:prstGeom prst="rect">
              <a:avLst/>
            </a:prstGeom>
            <a:noFill/>
          </p:spPr>
        </p:pic>
      </p:grpSp>
      <p:pic>
        <p:nvPicPr>
          <p:cNvPr id="265" name="Shape 2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2225" y="3879865"/>
            <a:ext cx="1067222" cy="1067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群組 34"/>
          <p:cNvGrpSpPr/>
          <p:nvPr/>
        </p:nvGrpSpPr>
        <p:grpSpPr>
          <a:xfrm>
            <a:off x="2071670" y="3429006"/>
            <a:ext cx="2286016" cy="500066"/>
            <a:chOff x="2000232" y="3357568"/>
            <a:chExt cx="2286016" cy="500066"/>
          </a:xfrm>
        </p:grpSpPr>
        <p:sp>
          <p:nvSpPr>
            <p:cNvPr id="19" name="平行四邊形 18"/>
            <p:cNvSpPr/>
            <p:nvPr/>
          </p:nvSpPr>
          <p:spPr>
            <a:xfrm>
              <a:off x="2337515" y="3429006"/>
              <a:ext cx="1948733" cy="428628"/>
            </a:xfrm>
            <a:prstGeom prst="parallelogram">
              <a:avLst>
                <a:gd name="adj" fmla="val 28421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2000232" y="3357568"/>
              <a:ext cx="2256454" cy="428628"/>
              <a:chOff x="7842304" y="2428872"/>
              <a:chExt cx="2256454" cy="428628"/>
            </a:xfrm>
          </p:grpSpPr>
          <p:sp>
            <p:nvSpPr>
              <p:cNvPr id="21" name="等腰三角形 20"/>
              <p:cNvSpPr/>
              <p:nvPr/>
            </p:nvSpPr>
            <p:spPr>
              <a:xfrm rot="3146675" flipV="1">
                <a:off x="7970267" y="2485843"/>
                <a:ext cx="230807" cy="486733"/>
              </a:xfrm>
              <a:prstGeom prst="triangle">
                <a:avLst>
                  <a:gd name="adj" fmla="val 0"/>
                </a:avLst>
              </a:prstGeom>
              <a:solidFill>
                <a:srgbClr val="303F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2" name="群組 15"/>
              <p:cNvGrpSpPr/>
              <p:nvPr/>
            </p:nvGrpSpPr>
            <p:grpSpPr>
              <a:xfrm>
                <a:off x="8108149" y="2428872"/>
                <a:ext cx="1990609" cy="428628"/>
                <a:chOff x="4857753" y="1357304"/>
                <a:chExt cx="2539743" cy="481329"/>
              </a:xfrm>
            </p:grpSpPr>
            <p:sp>
              <p:nvSpPr>
                <p:cNvPr id="23" name="平行四邊形 22"/>
                <p:cNvSpPr/>
                <p:nvPr/>
              </p:nvSpPr>
              <p:spPr>
                <a:xfrm>
                  <a:off x="4857753" y="1357304"/>
                  <a:ext cx="2486314" cy="481329"/>
                </a:xfrm>
                <a:prstGeom prst="parallelogram">
                  <a:avLst>
                    <a:gd name="adj" fmla="val 28421"/>
                  </a:avLst>
                </a:prstGeom>
                <a:solidFill>
                  <a:srgbClr val="303F97"/>
                </a:solidFill>
                <a:ln>
                  <a:solidFill>
                    <a:srgbClr val="303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5040042" y="1357304"/>
                  <a:ext cx="2357454" cy="4147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zh-TW" altLang="en-US" sz="18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輸入 “</a:t>
                  </a:r>
                  <a:r>
                    <a:rPr lang="en-US" altLang="zh-TW" sz="18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Sherry”</a:t>
                  </a:r>
                </a:p>
              </p:txBody>
            </p:sp>
          </p:grpSp>
        </p:grpSp>
      </p:grpSp>
      <p:grpSp>
        <p:nvGrpSpPr>
          <p:cNvPr id="27" name="群組 26"/>
          <p:cNvGrpSpPr/>
          <p:nvPr/>
        </p:nvGrpSpPr>
        <p:grpSpPr>
          <a:xfrm>
            <a:off x="6215074" y="3643320"/>
            <a:ext cx="2682190" cy="646332"/>
            <a:chOff x="7854851" y="2428873"/>
            <a:chExt cx="2682190" cy="646332"/>
          </a:xfrm>
        </p:grpSpPr>
        <p:sp>
          <p:nvSpPr>
            <p:cNvPr id="28" name="等腰三角形 27"/>
            <p:cNvSpPr/>
            <p:nvPr/>
          </p:nvSpPr>
          <p:spPr>
            <a:xfrm rot="2879981" flipV="1">
              <a:off x="8015034" y="2520943"/>
              <a:ext cx="357190" cy="677555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9" name="群組 15"/>
            <p:cNvGrpSpPr/>
            <p:nvPr/>
          </p:nvGrpSpPr>
          <p:grpSpPr>
            <a:xfrm>
              <a:off x="8108149" y="2428873"/>
              <a:ext cx="2428892" cy="646332"/>
              <a:chOff x="4857752" y="1357304"/>
              <a:chExt cx="3098931" cy="725800"/>
            </a:xfrm>
          </p:grpSpPr>
          <p:sp>
            <p:nvSpPr>
              <p:cNvPr id="30" name="平行四邊形 29"/>
              <p:cNvSpPr/>
              <p:nvPr/>
            </p:nvSpPr>
            <p:spPr>
              <a:xfrm>
                <a:off x="4857752" y="1357304"/>
                <a:ext cx="3098931" cy="721993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040042" y="1357305"/>
                <a:ext cx="2916641" cy="725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1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同一個人物的多張人臉可以選擇合併喔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Shape 232"/>
          <p:cNvSpPr/>
          <p:nvPr/>
        </p:nvSpPr>
        <p:spPr>
          <a:xfrm>
            <a:off x="357158" y="1643056"/>
            <a:ext cx="8286808" cy="1357322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/>
              <a:t>全新分享連結，串起友誼</a:t>
            </a:r>
          </a:p>
        </p:txBody>
      </p:sp>
      <p:grpSp>
        <p:nvGrpSpPr>
          <p:cNvPr id="272" name="Shape 272"/>
          <p:cNvGrpSpPr/>
          <p:nvPr/>
        </p:nvGrpSpPr>
        <p:grpSpPr>
          <a:xfrm>
            <a:off x="428596" y="1142990"/>
            <a:ext cx="8001055" cy="387898"/>
            <a:chOff x="403175" y="2625825"/>
            <a:chExt cx="8001055" cy="287400"/>
          </a:xfrm>
        </p:grpSpPr>
        <p:sp>
          <p:nvSpPr>
            <p:cNvPr id="273" name="Shape 273"/>
            <p:cNvSpPr/>
            <p:nvPr/>
          </p:nvSpPr>
          <p:spPr>
            <a:xfrm>
              <a:off x="5699003" y="2625825"/>
              <a:ext cx="2705227" cy="287400"/>
            </a:xfrm>
            <a:prstGeom prst="homePlate">
              <a:avLst>
                <a:gd name="adj" fmla="val 50000"/>
              </a:avLst>
            </a:prstGeom>
            <a:solidFill>
              <a:srgbClr val="008000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分享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305839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6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整理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40317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914400" lvl="0" indent="0" rt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拍攝</a:t>
              </a:r>
            </a:p>
          </p:txBody>
        </p:sp>
      </p:grp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663" y="3071848"/>
            <a:ext cx="4095334" cy="198788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1" name="Shape 2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80" y="3071816"/>
            <a:ext cx="1073215" cy="19869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圓角矩形 16"/>
          <p:cNvSpPr/>
          <p:nvPr/>
        </p:nvSpPr>
        <p:spPr>
          <a:xfrm>
            <a:off x="451246" y="1714494"/>
            <a:ext cx="4620819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51246" y="2143122"/>
            <a:ext cx="4620819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Shape 328"/>
          <p:cNvSpPr txBox="1">
            <a:spLocks/>
          </p:cNvSpPr>
          <p:nvPr/>
        </p:nvSpPr>
        <p:spPr>
          <a:xfrm>
            <a:off x="553770" y="1643056"/>
            <a:ext cx="4303982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altLang="en-US" sz="1800" b="1" dirty="0" smtClean="0">
                <a:solidFill>
                  <a:srgbClr val="00518E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利用分享連結將照片傳給親朋好友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428596" y="2571750"/>
            <a:ext cx="4620819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328"/>
          <p:cNvSpPr txBox="1">
            <a:spLocks/>
          </p:cNvSpPr>
          <p:nvPr/>
        </p:nvSpPr>
        <p:spPr>
          <a:xfrm>
            <a:off x="545194" y="2500312"/>
            <a:ext cx="5812756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 smtClean="0">
                <a:solidFill>
                  <a:srgbClr val="00518E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支援</a:t>
            </a:r>
            <a:r>
              <a:rPr lang="en-US" altLang="zh-TW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PC</a:t>
            </a:r>
            <a:r>
              <a:rPr lang="zh-TW" altLang="en-US" sz="1800" b="1" dirty="0" smtClean="0">
                <a:solidFill>
                  <a:srgbClr val="00518E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與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行動裝置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5143504" y="1714494"/>
            <a:ext cx="3429024" cy="12144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Shape 328"/>
          <p:cNvSpPr txBox="1">
            <a:spLocks/>
          </p:cNvSpPr>
          <p:nvPr/>
        </p:nvSpPr>
        <p:spPr>
          <a:xfrm>
            <a:off x="553770" y="2071684"/>
            <a:ext cx="5812756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 smtClean="0">
                <a:solidFill>
                  <a:srgbClr val="00518E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收到連結的人可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下載照片</a:t>
            </a:r>
            <a:r>
              <a:rPr lang="zh-TW" altLang="en-US" sz="1800" b="1" dirty="0" smtClean="0">
                <a:solidFill>
                  <a:srgbClr val="00518E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或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播放投影片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6643702" y="1827127"/>
            <a:ext cx="1790263" cy="887499"/>
            <a:chOff x="6657996" y="1613725"/>
            <a:chExt cx="1790263" cy="887499"/>
          </a:xfrm>
        </p:grpSpPr>
        <p:pic>
          <p:nvPicPr>
            <p:cNvPr id="277" name="Shape 277"/>
            <p:cNvPicPr preferRelativeResize="0"/>
            <p:nvPr/>
          </p:nvPicPr>
          <p:blipFill rotWithShape="1">
            <a:blip r:embed="rId5">
              <a:alphaModFix/>
            </a:blip>
            <a:srcRect l="36402" t="23751" r="48851" b="50700"/>
            <a:stretch/>
          </p:blipFill>
          <p:spPr>
            <a:xfrm>
              <a:off x="7599199" y="1643968"/>
              <a:ext cx="849060" cy="857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Shape 278"/>
            <p:cNvSpPr/>
            <p:nvPr/>
          </p:nvSpPr>
          <p:spPr>
            <a:xfrm>
              <a:off x="6657996" y="2089174"/>
              <a:ext cx="857256" cy="41204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D85C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279" name="Shape 2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81393" y="1613725"/>
              <a:ext cx="462375" cy="46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18" name="Picture 2" descr="C:\Users\Han Tsai\Desktop\QNAP_直播\Photo Station 5.6 直播\photos+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1857370"/>
            <a:ext cx="1269033" cy="823882"/>
          </a:xfrm>
          <a:prstGeom prst="rect">
            <a:avLst/>
          </a:prstGeom>
          <a:noFill/>
        </p:spPr>
      </p:pic>
      <p:grpSp>
        <p:nvGrpSpPr>
          <p:cNvPr id="26" name="群組 25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27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1" name="Shape 417"/>
            <p:cNvSpPr/>
            <p:nvPr/>
          </p:nvSpPr>
          <p:spPr>
            <a:xfrm>
              <a:off x="8029798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412" name="Picture 4" descr="C:\Users\Han Tsai\Desktop\QNAP_直播\117 直播 Photo station  Qphoto 深度應用\圖\圖\13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143254"/>
            <a:ext cx="6371895" cy="1928826"/>
          </a:xfrm>
          <a:prstGeom prst="rect">
            <a:avLst/>
          </a:prstGeom>
          <a:noFill/>
        </p:spPr>
      </p:pic>
      <p:pic>
        <p:nvPicPr>
          <p:cNvPr id="17413" name="Picture 5" descr="C:\Users\Han Tsai\Desktop\QNAP_直播\117 直播 Photo station  Qphoto 深度應用\圖\圖\13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3143254"/>
            <a:ext cx="3810006" cy="1905003"/>
          </a:xfrm>
          <a:prstGeom prst="rect">
            <a:avLst/>
          </a:prstGeom>
          <a:noFill/>
        </p:spPr>
      </p:pic>
      <p:sp>
        <p:nvSpPr>
          <p:cNvPr id="17" name="平行四邊形 16"/>
          <p:cNvSpPr/>
          <p:nvPr/>
        </p:nvSpPr>
        <p:spPr>
          <a:xfrm>
            <a:off x="4058022" y="2786064"/>
            <a:ext cx="1571636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3986584" y="2857502"/>
            <a:ext cx="2000264" cy="438152"/>
            <a:chOff x="4857752" y="1357304"/>
            <a:chExt cx="2552061" cy="572245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357304"/>
              <a:ext cx="191404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052359" y="1394550"/>
              <a:ext cx="2357454" cy="522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讚嘆美景</a:t>
              </a:r>
            </a:p>
          </p:txBody>
        </p:sp>
      </p:grpSp>
      <p:pic>
        <p:nvPicPr>
          <p:cNvPr id="17414" name="Picture 6" descr="C:\Users\Han Tsai\Desktop\QNAP_直播\Photo Station 5.6 直播\1233.jpg"/>
          <p:cNvPicPr>
            <a:picLocks noChangeAspect="1" noChangeArrowheads="1"/>
          </p:cNvPicPr>
          <p:nvPr/>
        </p:nvPicPr>
        <p:blipFill>
          <a:blip r:embed="rId4"/>
          <a:srcRect b="6518"/>
          <a:stretch>
            <a:fillRect/>
          </a:stretch>
        </p:blipFill>
        <p:spPr bwMode="auto">
          <a:xfrm>
            <a:off x="6143636" y="1000114"/>
            <a:ext cx="2926051" cy="2049470"/>
          </a:xfrm>
          <a:prstGeom prst="rect">
            <a:avLst/>
          </a:prstGeom>
          <a:noFill/>
        </p:spPr>
      </p:pic>
      <p:sp>
        <p:nvSpPr>
          <p:cNvPr id="22" name="Shape 313"/>
          <p:cNvSpPr txBox="1">
            <a:spLocks noGrp="1"/>
          </p:cNvSpPr>
          <p:nvPr>
            <p:ph type="title"/>
          </p:nvPr>
        </p:nvSpPr>
        <p:spPr>
          <a:xfrm>
            <a:off x="714222" y="14285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000" dirty="0" smtClean="0"/>
              <a:t>時下最流行！</a:t>
            </a:r>
            <a:r>
              <a:rPr lang="en-US" altLang="zh-TW" sz="4000" dirty="0" smtClean="0"/>
              <a:t>360 </a:t>
            </a:r>
            <a:r>
              <a:rPr lang="zh-TW" altLang="en-US" sz="4000" dirty="0" smtClean="0"/>
              <a:t>度照片影片</a:t>
            </a:r>
            <a:endParaRPr lang="en" sz="4000" dirty="0"/>
          </a:p>
        </p:txBody>
      </p:sp>
      <p:sp>
        <p:nvSpPr>
          <p:cNvPr id="24" name="平行四邊形 23"/>
          <p:cNvSpPr/>
          <p:nvPr/>
        </p:nvSpPr>
        <p:spPr>
          <a:xfrm>
            <a:off x="5929322" y="1142990"/>
            <a:ext cx="1571636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5857884" y="1214428"/>
            <a:ext cx="2000264" cy="438152"/>
            <a:chOff x="4857752" y="1357304"/>
            <a:chExt cx="2552061" cy="572245"/>
          </a:xfrm>
        </p:grpSpPr>
        <p:sp>
          <p:nvSpPr>
            <p:cNvPr id="26" name="平行四邊形 25"/>
            <p:cNvSpPr/>
            <p:nvPr/>
          </p:nvSpPr>
          <p:spPr>
            <a:xfrm>
              <a:off x="4857752" y="1357304"/>
              <a:ext cx="191404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052359" y="1394550"/>
              <a:ext cx="2357454" cy="522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刺激體驗</a:t>
              </a:r>
            </a:p>
          </p:txBody>
        </p:sp>
      </p:grpSp>
      <p:pic>
        <p:nvPicPr>
          <p:cNvPr id="17415" name="Picture 7" descr="C:\Users\Han Tsai\Desktop\QNAP_直播\Photo Station 5.6 直播\fave.png"/>
          <p:cNvPicPr>
            <a:picLocks noChangeAspect="1" noChangeArrowheads="1"/>
          </p:cNvPicPr>
          <p:nvPr/>
        </p:nvPicPr>
        <p:blipFill>
          <a:blip r:embed="rId5"/>
          <a:srcRect b="5892"/>
          <a:stretch>
            <a:fillRect/>
          </a:stretch>
        </p:blipFill>
        <p:spPr bwMode="auto">
          <a:xfrm>
            <a:off x="-32" y="0"/>
            <a:ext cx="1596234" cy="3143254"/>
          </a:xfrm>
          <a:prstGeom prst="rect">
            <a:avLst/>
          </a:prstGeom>
          <a:noFill/>
        </p:spPr>
      </p:pic>
      <p:grpSp>
        <p:nvGrpSpPr>
          <p:cNvPr id="29" name="群組 28"/>
          <p:cNvGrpSpPr/>
          <p:nvPr/>
        </p:nvGrpSpPr>
        <p:grpSpPr>
          <a:xfrm>
            <a:off x="785786" y="2786064"/>
            <a:ext cx="2000264" cy="509590"/>
            <a:chOff x="1285852" y="2786064"/>
            <a:chExt cx="2000264" cy="509590"/>
          </a:xfrm>
        </p:grpSpPr>
        <p:sp>
          <p:nvSpPr>
            <p:cNvPr id="12" name="平行四邊形 11"/>
            <p:cNvSpPr/>
            <p:nvPr/>
          </p:nvSpPr>
          <p:spPr>
            <a:xfrm>
              <a:off x="1357290" y="2786064"/>
              <a:ext cx="1571636" cy="429963"/>
            </a:xfrm>
            <a:prstGeom prst="parallelogram">
              <a:avLst>
                <a:gd name="adj" fmla="val 32951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1285852" y="2857502"/>
              <a:ext cx="2000264" cy="438152"/>
              <a:chOff x="4857752" y="1357304"/>
              <a:chExt cx="2552061" cy="572245"/>
            </a:xfrm>
          </p:grpSpPr>
          <p:sp>
            <p:nvSpPr>
              <p:cNvPr id="10" name="平行四邊形 9"/>
              <p:cNvSpPr/>
              <p:nvPr/>
            </p:nvSpPr>
            <p:spPr>
              <a:xfrm>
                <a:off x="4857752" y="1357304"/>
                <a:ext cx="1914046" cy="572245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052359" y="1394550"/>
                <a:ext cx="2357454" cy="522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多人合照</a:t>
                </a:r>
              </a:p>
            </p:txBody>
          </p:sp>
        </p:grpSp>
      </p:grpSp>
      <p:sp>
        <p:nvSpPr>
          <p:cNvPr id="32" name="圓角矩形圖說文字 31"/>
          <p:cNvSpPr/>
          <p:nvPr/>
        </p:nvSpPr>
        <p:spPr>
          <a:xfrm>
            <a:off x="1857356" y="1071552"/>
            <a:ext cx="3857652" cy="1357322"/>
          </a:xfrm>
          <a:prstGeom prst="wedgeRoundRectCallout">
            <a:avLst>
              <a:gd name="adj1" fmla="val -61127"/>
              <a:gd name="adj2" fmla="val 41511"/>
              <a:gd name="adj3" fmla="val 16667"/>
            </a:avLst>
          </a:prstGeom>
          <a:ln w="4762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928794" y="1142990"/>
            <a:ext cx="378621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你還在用老方法拍照？</a:t>
            </a:r>
          </a:p>
          <a:p>
            <a:r>
              <a:rPr lang="zh-TW" altLang="en-US" sz="2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想跟上流行，</a:t>
            </a:r>
            <a:r>
              <a:rPr lang="zh-TW" altLang="en-US" sz="25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快來拍 </a:t>
            </a:r>
            <a:r>
              <a:rPr lang="en-US" altLang="zh-TW" sz="25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360 </a:t>
            </a:r>
            <a:r>
              <a:rPr lang="zh-TW" altLang="en-US" sz="25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度照片與影片！</a:t>
            </a:r>
          </a:p>
          <a:p>
            <a:r>
              <a:rPr lang="zh-TW" altLang="en-US" sz="2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5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sz="2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4643438" y="1214428"/>
            <a:ext cx="3786214" cy="3929072"/>
          </a:xfrm>
          <a:prstGeom prst="roundRect">
            <a:avLst>
              <a:gd name="adj" fmla="val 0"/>
            </a:avLst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Shape 232"/>
          <p:cNvSpPr/>
          <p:nvPr/>
        </p:nvSpPr>
        <p:spPr>
          <a:xfrm>
            <a:off x="4786314" y="1571618"/>
            <a:ext cx="3500462" cy="3429024"/>
          </a:xfrm>
          <a:prstGeom prst="roundRect">
            <a:avLst>
              <a:gd name="adj" fmla="val 6966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57158" y="1214428"/>
            <a:ext cx="3643338" cy="3929072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32"/>
          <p:cNvSpPr/>
          <p:nvPr/>
        </p:nvSpPr>
        <p:spPr>
          <a:xfrm>
            <a:off x="500034" y="1571618"/>
            <a:ext cx="3357586" cy="3429024"/>
          </a:xfrm>
          <a:prstGeom prst="roundRect">
            <a:avLst>
              <a:gd name="adj" fmla="val 6966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" sz="4000" dirty="0"/>
              <a:t>時下最流行！360 度照片影片</a:t>
            </a:r>
          </a:p>
        </p:txBody>
      </p:sp>
      <p:sp>
        <p:nvSpPr>
          <p:cNvPr id="45" name="平行四邊形 44"/>
          <p:cNvSpPr/>
          <p:nvPr/>
        </p:nvSpPr>
        <p:spPr>
          <a:xfrm>
            <a:off x="-71470" y="1633533"/>
            <a:ext cx="4357718" cy="581027"/>
          </a:xfrm>
          <a:prstGeom prst="parallelogram">
            <a:avLst>
              <a:gd name="adj" fmla="val 5572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平行四邊形 33"/>
          <p:cNvSpPr/>
          <p:nvPr/>
        </p:nvSpPr>
        <p:spPr>
          <a:xfrm>
            <a:off x="4357686" y="1633533"/>
            <a:ext cx="4357718" cy="581027"/>
          </a:xfrm>
          <a:prstGeom prst="parallelogram">
            <a:avLst>
              <a:gd name="adj" fmla="val 55727"/>
            </a:avLst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629" y="2286720"/>
            <a:ext cx="1445479" cy="257104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546" y="2285998"/>
            <a:ext cx="1445479" cy="25710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08" name="Shape 308"/>
          <p:cNvSpPr/>
          <p:nvPr/>
        </p:nvSpPr>
        <p:spPr>
          <a:xfrm>
            <a:off x="714348" y="4644842"/>
            <a:ext cx="714380" cy="212924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矩形 19"/>
          <p:cNvSpPr/>
          <p:nvPr/>
        </p:nvSpPr>
        <p:spPr>
          <a:xfrm>
            <a:off x="785786" y="1692469"/>
            <a:ext cx="262443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>
              <a:buSzPct val="50000"/>
            </a:pPr>
            <a:r>
              <a:rPr lang="en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內建拍攝 360 度照片功能</a:t>
            </a:r>
          </a:p>
          <a:p>
            <a:pPr marL="457200" indent="-228600">
              <a:buSzPct val="50000"/>
            </a:pPr>
            <a:r>
              <a:rPr lang="en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任何手機都能用</a:t>
            </a:r>
          </a:p>
          <a:p>
            <a:pPr marL="457200" lvl="0" indent="-228600">
              <a:buSzPct val="50000"/>
            </a:pPr>
            <a:endParaRPr lang="en" altLang="zh-TW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4357686" y="1214428"/>
            <a:ext cx="4357718" cy="438151"/>
            <a:chOff x="4857752" y="1357305"/>
            <a:chExt cx="2329260" cy="492023"/>
          </a:xfrm>
        </p:grpSpPr>
        <p:sp>
          <p:nvSpPr>
            <p:cNvPr id="32" name="平行四邊形 31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FF99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    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YouTube</a:t>
              </a:r>
              <a:endPara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4494660" y="1714494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>
              <a:buSzPct val="50000"/>
            </a:pPr>
            <a:r>
              <a:rPr lang="en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360 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度影片獨立頁面</a:t>
            </a:r>
          </a:p>
          <a:p>
            <a:pPr marL="457200" indent="-228600">
              <a:buSzPct val="50000"/>
            </a:pPr>
            <a:r>
              <a:rPr lang="en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264 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萬人訂閱</a:t>
            </a:r>
          </a:p>
        </p:txBody>
      </p:sp>
      <p:sp>
        <p:nvSpPr>
          <p:cNvPr id="36" name="矩形 35"/>
          <p:cNvSpPr/>
          <p:nvPr/>
        </p:nvSpPr>
        <p:spPr>
          <a:xfrm>
            <a:off x="6429388" y="1714494"/>
            <a:ext cx="1928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buSzPct val="50000"/>
            </a:pPr>
            <a:r>
              <a:rPr lang="en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360 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度影片超過 </a:t>
            </a:r>
            <a:r>
              <a:rPr lang="en-US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2000 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部</a:t>
            </a:r>
            <a:endParaRPr lang="en" altLang="zh-TW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0" y="1204905"/>
            <a:ext cx="4357718" cy="438151"/>
            <a:chOff x="4857752" y="1357305"/>
            <a:chExt cx="2329260" cy="492023"/>
          </a:xfrm>
        </p:grpSpPr>
        <p:sp>
          <p:nvSpPr>
            <p:cNvPr id="43" name="平行四邊形 4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0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Facebook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App</a:t>
              </a:r>
              <a:endPara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0242" name="Picture 2" descr="C:\Users\Han Tsai\Desktop\QNAP_直播\Photo Station 5.6 直播\未命名-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2285998"/>
            <a:ext cx="2969009" cy="257176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25" name="Shape 308"/>
          <p:cNvSpPr/>
          <p:nvPr/>
        </p:nvSpPr>
        <p:spPr>
          <a:xfrm>
            <a:off x="5072066" y="3573272"/>
            <a:ext cx="571504" cy="180000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1428742"/>
            <a:ext cx="9144000" cy="185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0" y="1500180"/>
            <a:ext cx="9144000" cy="1714512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如何跟上流行？</a:t>
            </a: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10" y="1820800"/>
            <a:ext cx="1801940" cy="11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725" y="1820795"/>
            <a:ext cx="1801950" cy="119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2238" y="1820798"/>
            <a:ext cx="2326201" cy="1199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19"/>
          <p:cNvGrpSpPr/>
          <p:nvPr/>
        </p:nvGrpSpPr>
        <p:grpSpPr>
          <a:xfrm>
            <a:off x="4351700" y="3404866"/>
            <a:ext cx="3198725" cy="1452900"/>
            <a:chOff x="4351700" y="3253870"/>
            <a:chExt cx="3198725" cy="1452900"/>
          </a:xfrm>
        </p:grpSpPr>
        <p:pic>
          <p:nvPicPr>
            <p:cNvPr id="321" name="Shape 321" descr="The-QNAP-TS-253A-TS-453B-and-TS-653B-NAS-for-Plex-DLNA-VM-Home-and-Business-4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51700" y="3253870"/>
              <a:ext cx="2326200" cy="145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Shape 3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94675" y="3452450"/>
              <a:ext cx="1055750" cy="1055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Shape 119"/>
          <p:cNvGrpSpPr/>
          <p:nvPr/>
        </p:nvGrpSpPr>
        <p:grpSpPr>
          <a:xfrm>
            <a:off x="285720" y="3497658"/>
            <a:ext cx="4214842" cy="576000"/>
            <a:chOff x="2984973" y="1131591"/>
            <a:chExt cx="3873043" cy="576000"/>
          </a:xfrm>
        </p:grpSpPr>
        <p:sp>
          <p:nvSpPr>
            <p:cNvPr id="14" name="Shape 120"/>
            <p:cNvSpPr/>
            <p:nvPr/>
          </p:nvSpPr>
          <p:spPr>
            <a:xfrm rot="5400000">
              <a:off x="4859991" y="-369214"/>
              <a:ext cx="432051" cy="35639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6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 smtClean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-US" sz="2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23"/>
            <p:cNvSpPr txBox="1"/>
            <p:nvPr/>
          </p:nvSpPr>
          <p:spPr>
            <a:xfrm>
              <a:off x="3571868" y="1258261"/>
              <a:ext cx="3286148" cy="370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en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再來你要有一台</a:t>
              </a:r>
              <a:r>
                <a:rPr lang="en" altLang="zh-TW" sz="1600" b="1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QNAP NAS</a:t>
              </a:r>
              <a:endParaRPr lang="en" altLang="zh-TW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8" name="Shape 119"/>
          <p:cNvGrpSpPr/>
          <p:nvPr/>
        </p:nvGrpSpPr>
        <p:grpSpPr>
          <a:xfrm>
            <a:off x="285720" y="4138890"/>
            <a:ext cx="4214842" cy="576000"/>
            <a:chOff x="2984973" y="1131591"/>
            <a:chExt cx="3873044" cy="576000"/>
          </a:xfrm>
        </p:grpSpPr>
        <p:sp>
          <p:nvSpPr>
            <p:cNvPr id="19" name="Shape 120"/>
            <p:cNvSpPr/>
            <p:nvPr/>
          </p:nvSpPr>
          <p:spPr>
            <a:xfrm rot="5400000">
              <a:off x="4832937" y="-361889"/>
              <a:ext cx="467999" cy="35821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1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 smtClean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-US" sz="2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123"/>
            <p:cNvSpPr txBox="1"/>
            <p:nvPr/>
          </p:nvSpPr>
          <p:spPr>
            <a:xfrm>
              <a:off x="3571868" y="1220315"/>
              <a:ext cx="3286148" cy="415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en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搭配</a:t>
              </a:r>
              <a:r>
                <a:rPr lang="en" altLang="zh-TW" sz="1600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QTS 4.3.4 + Photo Station 5.6</a:t>
              </a:r>
              <a:endParaRPr lang="en" altLang="zh-TW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4" name="Shape 571"/>
          <p:cNvSpPr/>
          <p:nvPr/>
        </p:nvSpPr>
        <p:spPr>
          <a:xfrm>
            <a:off x="0" y="1282494"/>
            <a:ext cx="6429388" cy="432000"/>
          </a:xfrm>
          <a:custGeom>
            <a:avLst/>
            <a:gdLst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499991 w 4499991"/>
              <a:gd name="connsiteY2" fmla="*/ 432000 h 432000"/>
              <a:gd name="connsiteX3" fmla="*/ 0 w 4499991"/>
              <a:gd name="connsiteY3" fmla="*/ 432000 h 432000"/>
              <a:gd name="connsiteX4" fmla="*/ 0 w 4499991"/>
              <a:gd name="connsiteY4" fmla="*/ 0 h 432000"/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291234 w 4499991"/>
              <a:gd name="connsiteY2" fmla="*/ 423300 h 432000"/>
              <a:gd name="connsiteX3" fmla="*/ 0 w 4499991"/>
              <a:gd name="connsiteY3" fmla="*/ 432000 h 432000"/>
              <a:gd name="connsiteX4" fmla="*/ 0 w 4499991"/>
              <a:gd name="connsiteY4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1" h="432000">
                <a:moveTo>
                  <a:pt x="0" y="0"/>
                </a:moveTo>
                <a:lnTo>
                  <a:pt x="4499991" y="0"/>
                </a:lnTo>
                <a:lnTo>
                  <a:pt x="4291234" y="4233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>
              <a:alpha val="58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</a:pPr>
            <a:endParaRPr lang="en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Shape 571"/>
          <p:cNvSpPr/>
          <p:nvPr/>
        </p:nvSpPr>
        <p:spPr>
          <a:xfrm>
            <a:off x="0" y="1214428"/>
            <a:ext cx="6357950" cy="432000"/>
          </a:xfrm>
          <a:custGeom>
            <a:avLst/>
            <a:gdLst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499991 w 4499991"/>
              <a:gd name="connsiteY2" fmla="*/ 432000 h 432000"/>
              <a:gd name="connsiteX3" fmla="*/ 0 w 4499991"/>
              <a:gd name="connsiteY3" fmla="*/ 432000 h 432000"/>
              <a:gd name="connsiteX4" fmla="*/ 0 w 4499991"/>
              <a:gd name="connsiteY4" fmla="*/ 0 h 432000"/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291234 w 4499991"/>
              <a:gd name="connsiteY2" fmla="*/ 423300 h 432000"/>
              <a:gd name="connsiteX3" fmla="*/ 0 w 4499991"/>
              <a:gd name="connsiteY3" fmla="*/ 432000 h 432000"/>
              <a:gd name="connsiteX4" fmla="*/ 0 w 4499991"/>
              <a:gd name="connsiteY4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1" h="432000">
                <a:moveTo>
                  <a:pt x="0" y="0"/>
                </a:moveTo>
                <a:lnTo>
                  <a:pt x="4499991" y="0"/>
                </a:lnTo>
                <a:lnTo>
                  <a:pt x="4291234" y="4233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</a:pPr>
            <a:r>
              <a:rPr lang="en-US" altLang="zh-TW" sz="2000" dirty="0" smtClean="0">
                <a:solidFill>
                  <a:schemeClr val="lt1"/>
                </a:solidFill>
              </a:rPr>
              <a:t>   </a:t>
            </a:r>
            <a:r>
              <a:rPr lang="en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首先你要有一台</a:t>
            </a:r>
            <a:r>
              <a:rPr lang="en" altLang="zh-TW" sz="2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" altLang="zh-TW" sz="2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360 相機</a:t>
            </a:r>
            <a:r>
              <a:rPr lang="en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......沒有的話，手機也行！</a:t>
            </a:r>
          </a:p>
        </p:txBody>
      </p:sp>
      <p:pic>
        <p:nvPicPr>
          <p:cNvPr id="3074" name="Picture 2" descr="C:\Users\Han Tsai\Desktop\QNAP_直播\Photo Station 5.6 直播\12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1571618"/>
            <a:ext cx="2500330" cy="1517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2143122"/>
            <a:ext cx="9144000" cy="171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/>
          <p:nvPr/>
        </p:nvSpPr>
        <p:spPr>
          <a:xfrm>
            <a:off x="0" y="4000510"/>
            <a:ext cx="9144000" cy="928694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232"/>
          <p:cNvSpPr/>
          <p:nvPr/>
        </p:nvSpPr>
        <p:spPr>
          <a:xfrm>
            <a:off x="2357422" y="4071948"/>
            <a:ext cx="4071966" cy="785818"/>
          </a:xfrm>
          <a:prstGeom prst="roundRect">
            <a:avLst>
              <a:gd name="adj" fmla="val 1318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" name="Shape 147"/>
          <p:cNvSpPr/>
          <p:nvPr/>
        </p:nvSpPr>
        <p:spPr>
          <a:xfrm>
            <a:off x="6786576" y="2643188"/>
            <a:ext cx="2214579" cy="11430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6914144" y="2797545"/>
            <a:ext cx="1944135" cy="84577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Shape 18"/>
          <p:cNvSpPr/>
          <p:nvPr/>
        </p:nvSpPr>
        <p:spPr>
          <a:xfrm>
            <a:off x="6643702" y="2285998"/>
            <a:ext cx="642941" cy="642924"/>
          </a:xfrm>
          <a:prstGeom prst="ellipse">
            <a:avLst/>
          </a:prstGeom>
          <a:solidFill>
            <a:schemeClr val="bg1"/>
          </a:solidFill>
          <a:ln w="31750" cap="flat" cmpd="sng">
            <a:solidFill>
              <a:srgbClr val="33CCCC">
                <a:alpha val="92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0" y="1214428"/>
            <a:ext cx="9144000" cy="928694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Shape 232"/>
          <p:cNvSpPr/>
          <p:nvPr/>
        </p:nvSpPr>
        <p:spPr>
          <a:xfrm>
            <a:off x="2285984" y="1142990"/>
            <a:ext cx="5857916" cy="1071570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/>
              <a:t>全景模式，身歷其境</a:t>
            </a: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rcRect b="4444"/>
          <a:stretch>
            <a:fillRect/>
          </a:stretch>
        </p:blipFill>
        <p:spPr>
          <a:xfrm>
            <a:off x="396383" y="2250084"/>
            <a:ext cx="3532675" cy="153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606" y="2285998"/>
            <a:ext cx="660600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0496" y="2360057"/>
            <a:ext cx="2409551" cy="13547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/>
          <p:nvPr/>
        </p:nvSpPr>
        <p:spPr>
          <a:xfrm>
            <a:off x="6759893" y="2786064"/>
            <a:ext cx="2312700" cy="85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60000" lvl="0" indent="-144000">
              <a:spcBef>
                <a:spcPts val="0"/>
              </a:spcBef>
              <a:buClr>
                <a:srgbClr val="E69138"/>
              </a:buClr>
              <a:buSzPct val="40000"/>
              <a:buChar char="●"/>
            </a:pPr>
            <a:r>
              <a:rPr lang="en" sz="1100" dirty="0">
                <a:solidFill>
                  <a:srgbClr val="E69138"/>
                </a:solidFill>
                <a:latin typeface="微軟正黑體" pitchFamily="34" charset="-120"/>
                <a:ea typeface="微軟正黑體" pitchFamily="34" charset="-120"/>
              </a:rPr>
              <a:t>Google Cardboard</a:t>
            </a:r>
          </a:p>
          <a:p>
            <a:pPr marL="360000" lvl="0" indent="-144000">
              <a:spcBef>
                <a:spcPts val="0"/>
              </a:spcBef>
              <a:buClr>
                <a:srgbClr val="E69138"/>
              </a:buClr>
              <a:buSzPct val="40000"/>
              <a:buChar char="●"/>
            </a:pPr>
            <a:r>
              <a:rPr lang="en" sz="1100" dirty="0">
                <a:solidFill>
                  <a:srgbClr val="E69138"/>
                </a:solidFill>
                <a:latin typeface="微軟正黑體" pitchFamily="34" charset="-120"/>
                <a:ea typeface="微軟正黑體" pitchFamily="34" charset="-120"/>
              </a:rPr>
              <a:t>Google Daydream View</a:t>
            </a:r>
          </a:p>
          <a:p>
            <a:pPr marL="360000" lvl="0" indent="-144000">
              <a:spcBef>
                <a:spcPts val="0"/>
              </a:spcBef>
              <a:buClr>
                <a:srgbClr val="E69138"/>
              </a:buClr>
              <a:buSzPct val="40000"/>
              <a:buChar char="●"/>
            </a:pPr>
            <a:r>
              <a:rPr lang="en" sz="1100" dirty="0">
                <a:solidFill>
                  <a:srgbClr val="E69138"/>
                </a:solidFill>
                <a:latin typeface="微軟正黑體" pitchFamily="34" charset="-120"/>
                <a:ea typeface="微軟正黑體" pitchFamily="34" charset="-120"/>
              </a:rPr>
              <a:t>Samsung Gear VR</a:t>
            </a:r>
          </a:p>
          <a:p>
            <a:pPr marL="360000" lvl="0" indent="-144000">
              <a:spcBef>
                <a:spcPts val="0"/>
              </a:spcBef>
              <a:buClr>
                <a:srgbClr val="E69138"/>
              </a:buClr>
              <a:buSzPct val="40000"/>
              <a:buChar char="●"/>
            </a:pPr>
            <a:r>
              <a:rPr lang="en" sz="1100" dirty="0">
                <a:solidFill>
                  <a:srgbClr val="E69138"/>
                </a:solidFill>
                <a:latin typeface="微軟正黑體" pitchFamily="34" charset="-120"/>
                <a:ea typeface="微軟正黑體" pitchFamily="34" charset="-120"/>
              </a:rPr>
              <a:t>小米 VR 眼鏡</a:t>
            </a:r>
          </a:p>
        </p:txBody>
      </p:sp>
      <p:sp>
        <p:nvSpPr>
          <p:cNvPr id="334" name="Shape 334"/>
          <p:cNvSpPr/>
          <p:nvPr/>
        </p:nvSpPr>
        <p:spPr>
          <a:xfrm>
            <a:off x="592856" y="1401108"/>
            <a:ext cx="1264500" cy="527700"/>
          </a:xfrm>
          <a:prstGeom prst="rect">
            <a:avLst/>
          </a:prstGeom>
          <a:solidFill>
            <a:srgbClr val="002B82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</a:rPr>
              <a:t>QNAP</a:t>
            </a:r>
          </a:p>
        </p:txBody>
      </p:sp>
      <p:sp>
        <p:nvSpPr>
          <p:cNvPr id="335" name="Shape 335"/>
          <p:cNvSpPr/>
          <p:nvPr/>
        </p:nvSpPr>
        <p:spPr>
          <a:xfrm>
            <a:off x="664294" y="4143386"/>
            <a:ext cx="1264500" cy="527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友牌</a:t>
            </a:r>
          </a:p>
        </p:txBody>
      </p:sp>
      <p:cxnSp>
        <p:nvCxnSpPr>
          <p:cNvPr id="336" name="Shape 336"/>
          <p:cNvCxnSpPr/>
          <p:nvPr/>
        </p:nvCxnSpPr>
        <p:spPr>
          <a:xfrm>
            <a:off x="233225" y="3929072"/>
            <a:ext cx="8347500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38" name="Shape 3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2264" y="4143386"/>
            <a:ext cx="613727" cy="61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圓角矩形 20"/>
          <p:cNvSpPr/>
          <p:nvPr/>
        </p:nvSpPr>
        <p:spPr>
          <a:xfrm>
            <a:off x="2428860" y="1285866"/>
            <a:ext cx="5572164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2428860" y="1714494"/>
            <a:ext cx="5572164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2285984" y="1214428"/>
            <a:ext cx="7009500" cy="57150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buNone/>
            </a:pPr>
            <a:r>
              <a:rPr lang="en" b="1" dirty="0">
                <a:solidFill>
                  <a:srgbClr val="00518E"/>
                </a:solidFill>
                <a:latin typeface="微軟正黑體" pitchFamily="34" charset="-120"/>
                <a:ea typeface="微軟正黑體" pitchFamily="34" charset="-120"/>
              </a:rPr>
              <a:t>以全景模式瀏覽360度照片與影片，</a:t>
            </a:r>
            <a:r>
              <a:rPr lang="en" b="1" dirty="0" smtClean="0">
                <a:solidFill>
                  <a:srgbClr val="00518E"/>
                </a:solidFill>
                <a:latin typeface="微軟正黑體" pitchFamily="34" charset="-120"/>
                <a:ea typeface="微軟正黑體" pitchFamily="34" charset="-120"/>
              </a:rPr>
              <a:t>美好回憶無死角</a:t>
            </a:r>
            <a:endParaRPr lang="en" b="1" dirty="0">
              <a:solidFill>
                <a:srgbClr val="00518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Shape 328"/>
          <p:cNvSpPr txBox="1">
            <a:spLocks/>
          </p:cNvSpPr>
          <p:nvPr/>
        </p:nvSpPr>
        <p:spPr>
          <a:xfrm>
            <a:off x="2285984" y="1643056"/>
            <a:ext cx="7009500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kumimoji="0" lang="e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Photo Station</a:t>
            </a:r>
            <a:r>
              <a:rPr lang="zh-TW" altLang="en-US" sz="1800" b="1" dirty="0" smtClean="0">
                <a:solidFill>
                  <a:srgbClr val="00518E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介面</a:t>
            </a:r>
            <a:r>
              <a:rPr kumimoji="0" lang="e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與分享連結，都能以全景模式瀏覽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2500298" y="4143386"/>
            <a:ext cx="3786214" cy="642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2500298" y="4071948"/>
            <a:ext cx="3437600" cy="64294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沒有支援</a:t>
            </a:r>
            <a:r>
              <a:rPr lang="en" b="1" dirty="0">
                <a:solidFill>
                  <a:srgbClr val="CC6600"/>
                </a:solidFill>
                <a:latin typeface="微軟正黑體" pitchFamily="34" charset="-120"/>
                <a:ea typeface="微軟正黑體" pitchFamily="34" charset="-120"/>
              </a:rPr>
              <a:t>全景模式瀏覽，有 360 度照片影片也看不過癮</a:t>
            </a:r>
          </a:p>
        </p:txBody>
      </p:sp>
      <p:grpSp>
        <p:nvGrpSpPr>
          <p:cNvPr id="31" name="群組 30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32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7" name="Shape 417"/>
            <p:cNvSpPr/>
            <p:nvPr/>
          </p:nvSpPr>
          <p:spPr>
            <a:xfrm>
              <a:off x="8029798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4929190" y="1857370"/>
            <a:ext cx="4143404" cy="2714644"/>
            <a:chOff x="4929190" y="1857370"/>
            <a:chExt cx="4143404" cy="2714644"/>
          </a:xfrm>
        </p:grpSpPr>
        <p:sp>
          <p:nvSpPr>
            <p:cNvPr id="15" name="Shape 232"/>
            <p:cNvSpPr/>
            <p:nvPr/>
          </p:nvSpPr>
          <p:spPr>
            <a:xfrm>
              <a:off x="4929190" y="1857370"/>
              <a:ext cx="4143404" cy="2714644"/>
            </a:xfrm>
            <a:prstGeom prst="roundRect">
              <a:avLst>
                <a:gd name="adj" fmla="val 4004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5" name="Shape 3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00628" y="2087570"/>
              <a:ext cx="4009662" cy="23415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pSp>
        <p:nvGrpSpPr>
          <p:cNvPr id="14" name="群組 13"/>
          <p:cNvGrpSpPr/>
          <p:nvPr/>
        </p:nvGrpSpPr>
        <p:grpSpPr>
          <a:xfrm>
            <a:off x="142844" y="1857370"/>
            <a:ext cx="4643470" cy="2928958"/>
            <a:chOff x="142844" y="1857370"/>
            <a:chExt cx="4643470" cy="2928958"/>
          </a:xfrm>
        </p:grpSpPr>
        <p:sp>
          <p:nvSpPr>
            <p:cNvPr id="9" name="Shape 232"/>
            <p:cNvSpPr/>
            <p:nvPr/>
          </p:nvSpPr>
          <p:spPr>
            <a:xfrm>
              <a:off x="142844" y="1857370"/>
              <a:ext cx="4643470" cy="2928958"/>
            </a:xfrm>
            <a:prstGeom prst="roundRect">
              <a:avLst>
                <a:gd name="adj" fmla="val 4004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4" name="Shape 3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1601" y="2074151"/>
              <a:ext cx="4345149" cy="2533549"/>
            </a:xfrm>
            <a:prstGeom prst="rect">
              <a:avLst/>
            </a:prstGeom>
            <a:noFill/>
            <a:ln w="12700">
              <a:solidFill>
                <a:srgbClr val="002B82"/>
              </a:solidFill>
            </a:ln>
          </p:spPr>
        </p:pic>
      </p:grpSp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/>
              <a:t>Photo Station 全景模式</a:t>
            </a:r>
          </a:p>
        </p:txBody>
      </p:sp>
      <p:sp>
        <p:nvSpPr>
          <p:cNvPr id="12" name="Shape 570"/>
          <p:cNvSpPr/>
          <p:nvPr/>
        </p:nvSpPr>
        <p:spPr>
          <a:xfrm>
            <a:off x="0" y="1059582"/>
            <a:ext cx="4643438" cy="654912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/>
            <a:endParaRPr lang="en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85720" y="1071552"/>
            <a:ext cx="4143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系統會</a:t>
            </a:r>
            <a:r>
              <a:rPr lang="en" altLang="zh-TW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自動辨認用 360 度相機拍攝的照片和影片</a:t>
            </a:r>
            <a:r>
              <a:rPr lang="en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，瀏覽時自動啟用全景模式</a:t>
            </a:r>
            <a:endParaRPr lang="en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2214546" y="1857370"/>
            <a:ext cx="1757737" cy="1785950"/>
            <a:chOff x="-3071866" y="2786064"/>
            <a:chExt cx="1757737" cy="1785950"/>
          </a:xfrm>
        </p:grpSpPr>
        <p:pic>
          <p:nvPicPr>
            <p:cNvPr id="24" name="Shape 346"/>
            <p:cNvPicPr preferRelativeResize="0"/>
            <p:nvPr/>
          </p:nvPicPr>
          <p:blipFill rotWithShape="1">
            <a:blip r:embed="rId4">
              <a:alphaModFix/>
            </a:blip>
            <a:srcRect l="55126" t="20961" r="18882" b="46090"/>
            <a:stretch/>
          </p:blipFill>
          <p:spPr>
            <a:xfrm>
              <a:off x="-2928990" y="2928940"/>
              <a:ext cx="1500198" cy="1500198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7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071866" y="2786064"/>
              <a:ext cx="1757737" cy="1785950"/>
            </a:xfrm>
            <a:prstGeom prst="rect">
              <a:avLst/>
            </a:prstGeom>
            <a:noFill/>
          </p:spPr>
        </p:pic>
      </p:grpSp>
      <p:sp>
        <p:nvSpPr>
          <p:cNvPr id="13" name="等腰三角形 12"/>
          <p:cNvSpPr/>
          <p:nvPr/>
        </p:nvSpPr>
        <p:spPr>
          <a:xfrm flipV="1">
            <a:off x="3000364" y="1643056"/>
            <a:ext cx="357190" cy="571504"/>
          </a:xfrm>
          <a:prstGeom prst="triangle">
            <a:avLst/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4857752" y="1071552"/>
            <a:ext cx="4643470" cy="642942"/>
            <a:chOff x="4857752" y="1071552"/>
            <a:chExt cx="4643470" cy="642942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071552"/>
              <a:ext cx="4643470" cy="642942"/>
            </a:xfrm>
            <a:prstGeom prst="parallelogram">
              <a:avLst/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072066" y="1071552"/>
              <a:ext cx="39290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沒有資訊可供辨認的 360 影片或相片也可以</a:t>
              </a:r>
              <a:r>
                <a:rPr lang="en" altLang="zh-TW" sz="16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手動點擊360 度按鈕</a:t>
              </a:r>
              <a:r>
                <a:rPr lang="en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以全景模式瀏覽喔</a:t>
              </a:r>
              <a:endParaRPr lang="en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6715140" y="1643056"/>
            <a:ext cx="1323189" cy="1296000"/>
            <a:chOff x="9678231" y="2918824"/>
            <a:chExt cx="1323189" cy="1296000"/>
          </a:xfrm>
        </p:grpSpPr>
        <p:pic>
          <p:nvPicPr>
            <p:cNvPr id="11266" name="Picture 2" descr="C:\Users\Han Tsai\Desktop\QNAP_直播\Photo Station 5.6 直播\未命名-9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678231" y="2918824"/>
              <a:ext cx="1323189" cy="1296000"/>
            </a:xfrm>
            <a:prstGeom prst="rect">
              <a:avLst/>
            </a:prstGeom>
            <a:noFill/>
          </p:spPr>
        </p:pic>
        <p:pic>
          <p:nvPicPr>
            <p:cNvPr id="18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88588" y="2918824"/>
              <a:ext cx="1275527" cy="1296000"/>
            </a:xfrm>
            <a:prstGeom prst="rect">
              <a:avLst/>
            </a:prstGeom>
            <a:noFill/>
          </p:spPr>
        </p:pic>
      </p:grpSp>
      <p:sp>
        <p:nvSpPr>
          <p:cNvPr id="22" name="等腰三角形 21"/>
          <p:cNvSpPr/>
          <p:nvPr/>
        </p:nvSpPr>
        <p:spPr>
          <a:xfrm flipV="1">
            <a:off x="6786578" y="1643056"/>
            <a:ext cx="357190" cy="571504"/>
          </a:xfrm>
          <a:prstGeom prst="triangle">
            <a:avLst>
              <a:gd name="adj" fmla="val 100000"/>
            </a:avLst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32"/>
          <p:cNvSpPr/>
          <p:nvPr/>
        </p:nvSpPr>
        <p:spPr>
          <a:xfrm>
            <a:off x="4643438" y="1214428"/>
            <a:ext cx="4143404" cy="3500462"/>
          </a:xfrm>
          <a:prstGeom prst="roundRect">
            <a:avLst>
              <a:gd name="adj" fmla="val 400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32"/>
          <p:cNvSpPr/>
          <p:nvPr/>
        </p:nvSpPr>
        <p:spPr>
          <a:xfrm>
            <a:off x="71406" y="1214428"/>
            <a:ext cx="4429156" cy="3500462"/>
          </a:xfrm>
          <a:prstGeom prst="roundRect">
            <a:avLst>
              <a:gd name="adj" fmla="val 400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-32" y="26807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Qphoto 全景模式</a:t>
            </a:r>
          </a:p>
        </p:txBody>
      </p:sp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82" y="1478612"/>
            <a:ext cx="1712492" cy="304594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56" name="Shape 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3025" y="3011015"/>
            <a:ext cx="2776501" cy="1560999"/>
          </a:xfrm>
          <a:prstGeom prst="rect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7" name="Shape 3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7375" y="1575978"/>
            <a:ext cx="1712400" cy="304578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58" name="Shape 3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6076" y="1526205"/>
            <a:ext cx="1712400" cy="30458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6">
            <a:alphaModFix/>
          </a:blip>
          <a:srcRect l="63584" r="13091" b="87794"/>
          <a:stretch/>
        </p:blipFill>
        <p:spPr>
          <a:xfrm>
            <a:off x="5501400" y="1357304"/>
            <a:ext cx="844500" cy="7857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22" name="群組 21"/>
          <p:cNvGrpSpPr/>
          <p:nvPr/>
        </p:nvGrpSpPr>
        <p:grpSpPr>
          <a:xfrm>
            <a:off x="785786" y="857238"/>
            <a:ext cx="1571636" cy="1596861"/>
            <a:chOff x="-2143172" y="1214428"/>
            <a:chExt cx="1571636" cy="1596861"/>
          </a:xfrm>
        </p:grpSpPr>
        <p:pic>
          <p:nvPicPr>
            <p:cNvPr id="12290" name="Picture 2" descr="C:\Users\Han Tsai\Desktop\QNAP_直播\Photo Station 5.6 直播\未命名-10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000296" y="1357304"/>
              <a:ext cx="1285884" cy="1285884"/>
            </a:xfrm>
            <a:prstGeom prst="rect">
              <a:avLst/>
            </a:prstGeom>
            <a:noFill/>
          </p:spPr>
        </p:pic>
        <p:pic>
          <p:nvPicPr>
            <p:cNvPr id="21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2143172" y="1214428"/>
              <a:ext cx="1571636" cy="1596861"/>
            </a:xfrm>
            <a:prstGeom prst="rect">
              <a:avLst/>
            </a:prstGeom>
            <a:noFill/>
          </p:spPr>
        </p:pic>
      </p:grpSp>
      <p:cxnSp>
        <p:nvCxnSpPr>
          <p:cNvPr id="362" name="Shape 362"/>
          <p:cNvCxnSpPr/>
          <p:nvPr/>
        </p:nvCxnSpPr>
        <p:spPr>
          <a:xfrm>
            <a:off x="1534425" y="1780000"/>
            <a:ext cx="257700" cy="1178400"/>
          </a:xfrm>
          <a:prstGeom prst="straightConnector1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3" name="群組 22"/>
          <p:cNvGrpSpPr/>
          <p:nvPr/>
        </p:nvGrpSpPr>
        <p:grpSpPr>
          <a:xfrm>
            <a:off x="2000232" y="1436200"/>
            <a:ext cx="2500330" cy="1349864"/>
            <a:chOff x="2000232" y="1436200"/>
            <a:chExt cx="2500330" cy="1349864"/>
          </a:xfrm>
        </p:grpSpPr>
        <p:pic>
          <p:nvPicPr>
            <p:cNvPr id="14" name="Shape 314" descr="話框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00232" y="1436200"/>
              <a:ext cx="2500330" cy="1349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2285984" y="1761648"/>
              <a:ext cx="192882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b="1" dirty="0" smtClean="0">
                  <a:latin typeface="微軟正黑體" pitchFamily="34" charset="-120"/>
                  <a:ea typeface="微軟正黑體" pitchFamily="34" charset="-120"/>
                </a:rPr>
                <a:t>自動辨認用 360 度相機拍攝的照片和影片，還可用 </a:t>
              </a:r>
              <a:r>
                <a:rPr lang="en" altLang="zh-TW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VR 模式</a:t>
              </a:r>
              <a:r>
                <a:rPr lang="en" altLang="zh-TW" b="1" dirty="0" smtClean="0">
                  <a:latin typeface="微軟正黑體" pitchFamily="34" charset="-120"/>
                  <a:ea typeface="微軟正黑體" pitchFamily="34" charset="-120"/>
                </a:rPr>
                <a:t>瀏覽</a:t>
              </a:r>
              <a:endParaRPr lang="en" altLang="zh-TW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357950" y="1571618"/>
            <a:ext cx="1757737" cy="1785950"/>
            <a:chOff x="10100939" y="2714626"/>
            <a:chExt cx="1757737" cy="1785950"/>
          </a:xfrm>
        </p:grpSpPr>
        <p:pic>
          <p:nvPicPr>
            <p:cNvPr id="12291" name="Picture 3" descr="C:\Users\Han Tsai\Desktop\QNAP_直播\Photo Station 5.6 直播\未命名-11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215602" y="2857502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20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100939" y="2714626"/>
              <a:ext cx="1757737" cy="1785950"/>
            </a:xfrm>
            <a:prstGeom prst="rect">
              <a:avLst/>
            </a:prstGeom>
            <a:noFill/>
          </p:spPr>
        </p:pic>
      </p:grpSp>
      <p:grpSp>
        <p:nvGrpSpPr>
          <p:cNvPr id="26" name="群組 25"/>
          <p:cNvGrpSpPr/>
          <p:nvPr/>
        </p:nvGrpSpPr>
        <p:grpSpPr>
          <a:xfrm>
            <a:off x="6786578" y="2928940"/>
            <a:ext cx="2000264" cy="1214446"/>
            <a:chOff x="6786578" y="3143254"/>
            <a:chExt cx="2000264" cy="1214446"/>
          </a:xfrm>
        </p:grpSpPr>
        <p:pic>
          <p:nvPicPr>
            <p:cNvPr id="17" name="Shape 314" descr="話框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0800000" flipH="1">
              <a:off x="6786578" y="3143254"/>
              <a:ext cx="2000264" cy="12144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矩形 18"/>
            <p:cNvSpPr/>
            <p:nvPr/>
          </p:nvSpPr>
          <p:spPr>
            <a:xfrm>
              <a:off x="7072330" y="3500444"/>
              <a:ext cx="14287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b="1" dirty="0" smtClean="0">
                  <a:latin typeface="微軟正黑體" pitchFamily="34" charset="-120"/>
                  <a:ea typeface="微軟正黑體" pitchFamily="34" charset="-120"/>
                </a:rPr>
                <a:t>本機照片也可以用全景模式瀏覽！</a:t>
              </a:r>
              <a:endParaRPr lang="en" altLang="zh-TW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4" name="Shape 414"/>
          <p:cNvSpPr/>
          <p:nvPr/>
        </p:nvSpPr>
        <p:spPr>
          <a:xfrm>
            <a:off x="6786578" y="357172"/>
            <a:ext cx="2143140" cy="571504"/>
          </a:xfrm>
          <a:prstGeom prst="round2DiagRect">
            <a:avLst>
              <a:gd name="adj1" fmla="val 341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6899694" y="329238"/>
            <a:ext cx="2172900" cy="52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需搭配 QTS 4.3.4 &amp; Photo Station 5.6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271"/>
          <p:cNvSpPr/>
          <p:nvPr/>
        </p:nvSpPr>
        <p:spPr>
          <a:xfrm>
            <a:off x="1205683" y="1018162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Photo Station</a:t>
            </a:r>
            <a:r>
              <a:rPr lang="en" dirty="0" smtClean="0">
                <a:latin typeface="微軟正黑體" pitchFamily="34" charset="-120"/>
                <a:ea typeface="微軟正黑體" pitchFamily="34" charset="-120"/>
              </a:rPr>
              <a:t>來解答</a:t>
            </a:r>
            <a:endParaRPr lang="en" dirty="0">
              <a:latin typeface="微軟正黑體" pitchFamily="34" charset="-120"/>
              <a:ea typeface="微軟正黑體" pitchFamily="34" charset="-120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38"/>
          <p:cNvGrpSpPr/>
          <p:nvPr/>
        </p:nvGrpSpPr>
        <p:grpSpPr>
          <a:xfrm>
            <a:off x="571471" y="1965551"/>
            <a:ext cx="7403576" cy="2963653"/>
            <a:chOff x="571471" y="1954938"/>
            <a:chExt cx="8143933" cy="3260018"/>
          </a:xfrm>
        </p:grpSpPr>
        <p:sp>
          <p:nvSpPr>
            <p:cNvPr id="29" name="圓角矩形 28"/>
            <p:cNvSpPr/>
            <p:nvPr/>
          </p:nvSpPr>
          <p:spPr>
            <a:xfrm>
              <a:off x="1285852" y="2636045"/>
              <a:ext cx="7429552" cy="928694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" name="群組 26"/>
            <p:cNvGrpSpPr/>
            <p:nvPr/>
          </p:nvGrpSpPr>
          <p:grpSpPr>
            <a:xfrm>
              <a:off x="571471" y="1954938"/>
              <a:ext cx="6443709" cy="1045440"/>
              <a:chOff x="-2500363" y="2240690"/>
              <a:chExt cx="5718792" cy="1045440"/>
            </a:xfrm>
          </p:grpSpPr>
          <p:grpSp>
            <p:nvGrpSpPr>
              <p:cNvPr id="4" name="Shape 119"/>
              <p:cNvGrpSpPr/>
              <p:nvPr/>
            </p:nvGrpSpPr>
            <p:grpSpPr>
              <a:xfrm>
                <a:off x="-2500363" y="2240690"/>
                <a:ext cx="5718792" cy="1045440"/>
                <a:chOff x="2699220" y="800531"/>
                <a:chExt cx="5718792" cy="1045440"/>
              </a:xfrm>
            </p:grpSpPr>
            <p:sp>
              <p:nvSpPr>
                <p:cNvPr id="23" name="Shape 120"/>
                <p:cNvSpPr/>
                <p:nvPr/>
              </p:nvSpPr>
              <p:spPr>
                <a:xfrm rot="5400000">
                  <a:off x="5465648" y="-1040042"/>
                  <a:ext cx="571506" cy="49147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2B82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Shape 121"/>
                <p:cNvSpPr/>
                <p:nvPr/>
              </p:nvSpPr>
              <p:spPr>
                <a:xfrm rot="16200000" flipH="1">
                  <a:off x="2640847" y="858904"/>
                  <a:ext cx="1045440" cy="928694"/>
                </a:xfrm>
                <a:prstGeom prst="ellipse">
                  <a:avLst/>
                </a:prstGeom>
                <a:solidFill>
                  <a:schemeClr val="lt1"/>
                </a:solidFill>
                <a:ln w="50800" cap="flat" cmpd="sng">
                  <a:solidFill>
                    <a:srgbClr val="303F9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lt1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  <p:sp>
              <p:nvSpPr>
                <p:cNvPr id="25" name="Shape 122"/>
                <p:cNvSpPr txBox="1"/>
                <p:nvPr/>
              </p:nvSpPr>
              <p:spPr>
                <a:xfrm>
                  <a:off x="2988072" y="1234925"/>
                  <a:ext cx="797052" cy="5166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0" rIns="91425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SzPct val="25000"/>
                    <a:buNone/>
                  </a:pPr>
                  <a:endParaRPr lang="en-US" sz="2400" b="1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Shape 123"/>
                <p:cNvSpPr txBox="1"/>
                <p:nvPr/>
              </p:nvSpPr>
              <p:spPr>
                <a:xfrm>
                  <a:off x="3650239" y="1203028"/>
                  <a:ext cx="4767773" cy="3705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lvl="0">
                    <a:buClr>
                      <a:srgbClr val="000000"/>
                    </a:buClr>
                    <a:buSzPct val="25000"/>
                  </a:pPr>
                  <a:r>
                    <a:rPr lang="zh-TW" altLang="en-US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我用 </a:t>
                  </a:r>
                  <a:r>
                    <a:rPr lang="en-US" altLang="zh-TW" sz="2000" b="1" dirty="0" err="1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Lightroom</a:t>
                  </a:r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 </a:t>
                  </a:r>
                  <a:r>
                    <a:rPr lang="zh-TW" altLang="en-US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幫照片加了很多標籤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pic>
            <p:nvPicPr>
              <p:cNvPr id="373" name="Shape 37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2357486" y="2445698"/>
                <a:ext cx="618975" cy="618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8" name="Shape 378"/>
            <p:cNvSpPr txBox="1"/>
            <p:nvPr/>
          </p:nvSpPr>
          <p:spPr>
            <a:xfrm>
              <a:off x="1500165" y="2810611"/>
              <a:ext cx="7165231" cy="7541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 b="1" dirty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</a:rPr>
                <a:t>Photo Station已支援 </a:t>
              </a:r>
              <a:r>
                <a:rPr lang="en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EXIF/IPTC/XMP 中繼資料 (metadata) 讀寫</a:t>
              </a:r>
              <a:r>
                <a:rPr lang="en" sz="1800" b="1" dirty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</a:rPr>
                <a:t>，你可以檢視與編輯既有的標籤</a:t>
              </a: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1285852" y="4286262"/>
              <a:ext cx="7429552" cy="928694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" name="Shape 119"/>
            <p:cNvGrpSpPr/>
            <p:nvPr/>
          </p:nvGrpSpPr>
          <p:grpSpPr>
            <a:xfrm>
              <a:off x="571472" y="3619443"/>
              <a:ext cx="6207962" cy="1045440"/>
              <a:chOff x="2699221" y="893400"/>
              <a:chExt cx="5509567" cy="1045440"/>
            </a:xfrm>
          </p:grpSpPr>
          <p:sp>
            <p:nvSpPr>
              <p:cNvPr id="34" name="Shape 120"/>
              <p:cNvSpPr/>
              <p:nvPr/>
            </p:nvSpPr>
            <p:spPr>
              <a:xfrm rot="5400000">
                <a:off x="5465650" y="-1040043"/>
                <a:ext cx="571503" cy="491477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B82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121"/>
              <p:cNvSpPr/>
              <p:nvPr/>
            </p:nvSpPr>
            <p:spPr>
              <a:xfrm rot="16200000" flipH="1">
                <a:off x="2640848" y="951773"/>
                <a:ext cx="1045440" cy="928694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03F9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6" name="Shape 122"/>
              <p:cNvSpPr txBox="1"/>
              <p:nvPr/>
            </p:nvSpPr>
            <p:spPr>
              <a:xfrm>
                <a:off x="2988072" y="1234925"/>
                <a:ext cx="797052" cy="516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endParaRPr lang="en-US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3"/>
              <p:cNvSpPr txBox="1"/>
              <p:nvPr/>
            </p:nvSpPr>
            <p:spPr>
              <a:xfrm>
                <a:off x="3719981" y="1203028"/>
                <a:ext cx="4488807" cy="370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ct val="25000"/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我在電腦上用資料夾整理得好好的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...</a:t>
                </a:r>
              </a:p>
            </p:txBody>
          </p:sp>
        </p:grpSp>
        <p:sp>
          <p:nvSpPr>
            <p:cNvPr id="38" name="Shape 378"/>
            <p:cNvSpPr txBox="1"/>
            <p:nvPr/>
          </p:nvSpPr>
          <p:spPr>
            <a:xfrm>
              <a:off x="1500166" y="4429138"/>
              <a:ext cx="6902700" cy="43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</a:rPr>
                <a:t>推薦你使用</a:t>
              </a:r>
              <a:r>
                <a:rPr lang="zh-TW" altLang="en-US" sz="18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智慧相簿</a:t>
              </a:r>
              <a:r>
                <a:rPr lang="zh-TW" altLang="en-US" sz="1800" b="1" dirty="0" smtClean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</a:rPr>
                <a:t>，一鍵將資料夾結構轉換成相簿，還有許多好用功能！</a:t>
              </a:r>
              <a:endParaRPr lang="en" sz="1800" b="1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74" name="Shape 3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315" y="3643320"/>
            <a:ext cx="618975" cy="6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214417" y="1000114"/>
            <a:ext cx="1071569" cy="1074640"/>
          </a:xfrm>
          <a:prstGeom prst="rect">
            <a:avLst/>
          </a:prstGeom>
          <a:noFill/>
        </p:spPr>
      </p:pic>
      <p:grpSp>
        <p:nvGrpSpPr>
          <p:cNvPr id="6" name="Shape 291"/>
          <p:cNvGrpSpPr/>
          <p:nvPr/>
        </p:nvGrpSpPr>
        <p:grpSpPr>
          <a:xfrm flipH="1">
            <a:off x="2143110" y="1071552"/>
            <a:ext cx="6643732" cy="1066099"/>
            <a:chOff x="-6573063" y="6727746"/>
            <a:chExt cx="5339850" cy="867238"/>
          </a:xfrm>
        </p:grpSpPr>
        <p:sp>
          <p:nvSpPr>
            <p:cNvPr id="16" name="Shape 292"/>
            <p:cNvSpPr/>
            <p:nvPr/>
          </p:nvSpPr>
          <p:spPr>
            <a:xfrm>
              <a:off x="-6573063" y="6727746"/>
              <a:ext cx="5314439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hape 137"/>
          <p:cNvSpPr txBox="1">
            <a:spLocks noGrp="1"/>
          </p:cNvSpPr>
          <p:nvPr>
            <p:ph type="body" idx="1"/>
          </p:nvPr>
        </p:nvSpPr>
        <p:spPr>
          <a:xfrm>
            <a:off x="2500300" y="1071552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我把外接碟的照片都存進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，整理過的照片資訊跟架構，可以無痛轉移嗎？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Han Tsai\Desktop\QNAP_直播\Photo Station 5.6 直播\ip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5933" y="2143122"/>
            <a:ext cx="2009273" cy="2857520"/>
          </a:xfrm>
          <a:prstGeom prst="rect">
            <a:avLst/>
          </a:prstGeom>
          <a:noFill/>
        </p:spPr>
      </p:pic>
      <p:grpSp>
        <p:nvGrpSpPr>
          <p:cNvPr id="31" name="群組 30"/>
          <p:cNvGrpSpPr/>
          <p:nvPr/>
        </p:nvGrpSpPr>
        <p:grpSpPr>
          <a:xfrm>
            <a:off x="5357818" y="2214560"/>
            <a:ext cx="1714512" cy="2500330"/>
            <a:chOff x="4643438" y="2285998"/>
            <a:chExt cx="1643074" cy="2286016"/>
          </a:xfrm>
        </p:grpSpPr>
        <p:sp>
          <p:nvSpPr>
            <p:cNvPr id="27" name="Shape 867"/>
            <p:cNvSpPr/>
            <p:nvPr/>
          </p:nvSpPr>
          <p:spPr>
            <a:xfrm>
              <a:off x="5087593" y="2970087"/>
              <a:ext cx="810894" cy="6641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643438" y="2285998"/>
              <a:ext cx="1643074" cy="2286016"/>
            </a:xfrm>
            <a:prstGeom prst="rect">
              <a:avLst/>
            </a:prstGeom>
            <a:solidFill>
              <a:srgbClr val="AED1EF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5000628" y="2357437"/>
            <a:ext cx="2000264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這是你的煩惱嗎</a:t>
            </a:r>
            <a:r>
              <a:rPr lang="en" dirty="0" smtClean="0">
                <a:latin typeface="微軟正黑體" pitchFamily="34" charset="-120"/>
                <a:ea typeface="微軟正黑體" pitchFamily="34" charset="-120"/>
              </a:rPr>
              <a:t>？</a:t>
            </a:r>
            <a:endParaRPr lang="en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5143504" y="2285999"/>
            <a:ext cx="3543900" cy="35719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回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家</a:t>
            </a:r>
            <a:r>
              <a:rPr lang="en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之後</a:t>
            </a:r>
            <a:r>
              <a:rPr lang="en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</a:p>
        </p:txBody>
      </p:sp>
      <p:sp>
        <p:nvSpPr>
          <p:cNvPr id="13" name="Shape 271"/>
          <p:cNvSpPr/>
          <p:nvPr/>
        </p:nvSpPr>
        <p:spPr>
          <a:xfrm>
            <a:off x="1928794" y="2214560"/>
            <a:ext cx="2786082" cy="2786082"/>
          </a:xfrm>
          <a:prstGeom prst="roundRect">
            <a:avLst>
              <a:gd name="adj" fmla="val 8045"/>
            </a:avLst>
          </a:prstGeom>
          <a:solidFill>
            <a:srgbClr val="AED1EF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523" y="2357436"/>
            <a:ext cx="3749039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Shape 125"/>
          <p:cNvSpPr/>
          <p:nvPr/>
        </p:nvSpPr>
        <p:spPr>
          <a:xfrm>
            <a:off x="6429388" y="2991302"/>
            <a:ext cx="2071702" cy="580580"/>
          </a:xfrm>
          <a:prstGeom prst="wedgeRoundRectCallout">
            <a:avLst>
              <a:gd name="adj1" fmla="val -67073"/>
              <a:gd name="adj2" fmla="val -617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zh-TW" altLang="en-US" sz="1600" b="1" dirty="0" smtClea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記得傳合照還有我的照片給我唷</a:t>
            </a:r>
            <a:endParaRPr lang="zh-TW" altLang="en-US" sz="1600" b="1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858016" y="2214560"/>
            <a:ext cx="714380" cy="714381"/>
            <a:chOff x="6357950" y="1857370"/>
            <a:chExt cx="928694" cy="928695"/>
          </a:xfrm>
        </p:grpSpPr>
        <p:sp>
          <p:nvSpPr>
            <p:cNvPr id="21" name="Shape 271"/>
            <p:cNvSpPr/>
            <p:nvPr/>
          </p:nvSpPr>
          <p:spPr>
            <a:xfrm>
              <a:off x="6357950" y="1857371"/>
              <a:ext cx="928694" cy="928694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5" name="Shape 1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29388" y="1857370"/>
              <a:ext cx="804027" cy="8040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125"/>
          <p:cNvSpPr/>
          <p:nvPr/>
        </p:nvSpPr>
        <p:spPr>
          <a:xfrm>
            <a:off x="5072066" y="3929072"/>
            <a:ext cx="2071686" cy="428628"/>
          </a:xfrm>
          <a:prstGeom prst="wedgeRoundRectCallout">
            <a:avLst>
              <a:gd name="adj1" fmla="val 63148"/>
              <a:gd name="adj2" fmla="val -1254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zh-TW" altLang="en-US" sz="1600" b="1" dirty="0" smtClea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拍那麼多好難整理</a:t>
            </a:r>
            <a:r>
              <a:rPr lang="en-US" altLang="zh-TW" sz="1600" b="1" dirty="0" smtClea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...</a:t>
            </a:r>
          </a:p>
        </p:txBody>
      </p:sp>
      <p:cxnSp>
        <p:nvCxnSpPr>
          <p:cNvPr id="25" name="直線接點 24"/>
          <p:cNvCxnSpPr/>
          <p:nvPr/>
        </p:nvCxnSpPr>
        <p:spPr>
          <a:xfrm>
            <a:off x="-142908" y="928676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hape 271"/>
          <p:cNvSpPr/>
          <p:nvPr/>
        </p:nvSpPr>
        <p:spPr>
          <a:xfrm>
            <a:off x="714348" y="1071552"/>
            <a:ext cx="928694" cy="928694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圖片 29" descr="未命名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2848444"/>
            <a:ext cx="571872" cy="1071552"/>
          </a:xfrm>
          <a:prstGeom prst="rect">
            <a:avLst/>
          </a:prstGeom>
        </p:spPr>
      </p:pic>
      <p:pic>
        <p:nvPicPr>
          <p:cNvPr id="1026" name="Picture 2" descr="C:\Users\Han Tsai\Desktop\Photo Station 5.6 直播\cry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3651816"/>
            <a:ext cx="785818" cy="777322"/>
          </a:xfrm>
          <a:prstGeom prst="rect">
            <a:avLst/>
          </a:prstGeom>
          <a:noFill/>
        </p:spPr>
      </p:pic>
      <p:pic>
        <p:nvPicPr>
          <p:cNvPr id="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48" y="1071552"/>
            <a:ext cx="1071570" cy="1074640"/>
          </a:xfrm>
          <a:prstGeom prst="rect">
            <a:avLst/>
          </a:prstGeom>
          <a:noFill/>
        </p:spPr>
      </p:pic>
      <p:grpSp>
        <p:nvGrpSpPr>
          <p:cNvPr id="14" name="Shape 291"/>
          <p:cNvGrpSpPr/>
          <p:nvPr/>
        </p:nvGrpSpPr>
        <p:grpSpPr>
          <a:xfrm flipH="1">
            <a:off x="1643042" y="1071552"/>
            <a:ext cx="6643732" cy="1066099"/>
            <a:chOff x="-6573063" y="6727746"/>
            <a:chExt cx="5339850" cy="867238"/>
          </a:xfrm>
        </p:grpSpPr>
        <p:sp>
          <p:nvSpPr>
            <p:cNvPr id="15" name="Shape 292"/>
            <p:cNvSpPr/>
            <p:nvPr/>
          </p:nvSpPr>
          <p:spPr>
            <a:xfrm>
              <a:off x="-6573063" y="6727746"/>
              <a:ext cx="5314438" cy="792088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071672" y="1071552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活動、出遊照片好多，匯入NAS後要怎麼</a:t>
            </a:r>
            <a:r>
              <a:rPr lang="en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快速整理並分享給朋友</a:t>
            </a:r>
            <a:r>
              <a:rPr lang="en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</a:p>
        </p:txBody>
      </p:sp>
      <p:grpSp>
        <p:nvGrpSpPr>
          <p:cNvPr id="34" name="群組 33"/>
          <p:cNvGrpSpPr/>
          <p:nvPr/>
        </p:nvGrpSpPr>
        <p:grpSpPr>
          <a:xfrm>
            <a:off x="241108" y="2150580"/>
            <a:ext cx="2116314" cy="1135550"/>
            <a:chOff x="241108" y="2079142"/>
            <a:chExt cx="2116314" cy="1135550"/>
          </a:xfrm>
        </p:grpSpPr>
        <p:pic>
          <p:nvPicPr>
            <p:cNvPr id="17" name="Shape 314" descr="話框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313865" y="2079142"/>
              <a:ext cx="2043557" cy="1135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Shape 315"/>
            <p:cNvSpPr txBox="1">
              <a:spLocks/>
            </p:cNvSpPr>
            <p:nvPr/>
          </p:nvSpPr>
          <p:spPr>
            <a:xfrm>
              <a:off x="241108" y="2410379"/>
              <a:ext cx="2044876" cy="5185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  <a:tabLst/>
                <a:defRPr/>
              </a:pPr>
              <a:r>
                <a:rPr kumimoji="0" lang="zh-TW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多拍一點喔</a:t>
              </a:r>
              <a:r>
                <a:rPr kumimoji="0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~</a:t>
              </a:r>
              <a:endParaRPr kumimoji="0" 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271"/>
          <p:cNvSpPr/>
          <p:nvPr/>
        </p:nvSpPr>
        <p:spPr>
          <a:xfrm>
            <a:off x="1205683" y="1018162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Photo Station</a:t>
            </a:r>
            <a:r>
              <a:rPr lang="en" dirty="0" smtClean="0">
                <a:latin typeface="微軟正黑體" pitchFamily="34" charset="-120"/>
                <a:ea typeface="微軟正黑體" pitchFamily="34" charset="-120"/>
              </a:rPr>
              <a:t>來解答</a:t>
            </a:r>
            <a:endParaRPr lang="en" dirty="0">
              <a:latin typeface="微軟正黑體" pitchFamily="34" charset="-120"/>
              <a:ea typeface="微軟正黑體" pitchFamily="34" charset="-120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38"/>
          <p:cNvGrpSpPr/>
          <p:nvPr/>
        </p:nvGrpSpPr>
        <p:grpSpPr>
          <a:xfrm>
            <a:off x="571471" y="1965551"/>
            <a:ext cx="7403576" cy="2963653"/>
            <a:chOff x="571471" y="1954938"/>
            <a:chExt cx="8143933" cy="3260018"/>
          </a:xfrm>
        </p:grpSpPr>
        <p:sp>
          <p:nvSpPr>
            <p:cNvPr id="29" name="圓角矩形 28"/>
            <p:cNvSpPr/>
            <p:nvPr/>
          </p:nvSpPr>
          <p:spPr>
            <a:xfrm>
              <a:off x="1285852" y="2636045"/>
              <a:ext cx="7429552" cy="928694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" name="群組 26"/>
            <p:cNvGrpSpPr/>
            <p:nvPr/>
          </p:nvGrpSpPr>
          <p:grpSpPr>
            <a:xfrm>
              <a:off x="571471" y="1954938"/>
              <a:ext cx="6443709" cy="1045440"/>
              <a:chOff x="-2500363" y="2240690"/>
              <a:chExt cx="5718792" cy="1045440"/>
            </a:xfrm>
          </p:grpSpPr>
          <p:grpSp>
            <p:nvGrpSpPr>
              <p:cNvPr id="4" name="Shape 119"/>
              <p:cNvGrpSpPr/>
              <p:nvPr/>
            </p:nvGrpSpPr>
            <p:grpSpPr>
              <a:xfrm>
                <a:off x="-2500363" y="2240690"/>
                <a:ext cx="5718792" cy="1045440"/>
                <a:chOff x="2699220" y="800531"/>
                <a:chExt cx="5718792" cy="1045440"/>
              </a:xfrm>
            </p:grpSpPr>
            <p:sp>
              <p:nvSpPr>
                <p:cNvPr id="23" name="Shape 120"/>
                <p:cNvSpPr/>
                <p:nvPr/>
              </p:nvSpPr>
              <p:spPr>
                <a:xfrm rot="5400000">
                  <a:off x="5465648" y="-1040042"/>
                  <a:ext cx="571506" cy="49147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2B82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Shape 121"/>
                <p:cNvSpPr/>
                <p:nvPr/>
              </p:nvSpPr>
              <p:spPr>
                <a:xfrm rot="16200000" flipH="1">
                  <a:off x="2640847" y="858904"/>
                  <a:ext cx="1045440" cy="928694"/>
                </a:xfrm>
                <a:prstGeom prst="ellipse">
                  <a:avLst/>
                </a:prstGeom>
                <a:solidFill>
                  <a:schemeClr val="lt1"/>
                </a:solidFill>
                <a:ln w="50800" cap="flat" cmpd="sng">
                  <a:solidFill>
                    <a:srgbClr val="303F9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lt1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  <p:sp>
              <p:nvSpPr>
                <p:cNvPr id="25" name="Shape 122"/>
                <p:cNvSpPr txBox="1"/>
                <p:nvPr/>
              </p:nvSpPr>
              <p:spPr>
                <a:xfrm>
                  <a:off x="2988072" y="1234925"/>
                  <a:ext cx="797052" cy="5166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0" rIns="91425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SzPct val="25000"/>
                    <a:buNone/>
                  </a:pPr>
                  <a:endParaRPr lang="en-US" sz="2400" b="1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Shape 123"/>
                <p:cNvSpPr txBox="1"/>
                <p:nvPr/>
              </p:nvSpPr>
              <p:spPr>
                <a:xfrm>
                  <a:off x="3650239" y="1203028"/>
                  <a:ext cx="4767773" cy="3705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lvl="0">
                    <a:buClr>
                      <a:srgbClr val="000000"/>
                    </a:buClr>
                    <a:buSzPct val="25000"/>
                  </a:pPr>
                  <a:r>
                    <a:rPr lang="zh-TW" altLang="en-US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我用 </a:t>
                  </a:r>
                  <a:r>
                    <a:rPr lang="en-US" altLang="zh-TW" sz="2000" b="1" dirty="0" err="1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Lightroom</a:t>
                  </a:r>
                  <a:r>
                    <a:rPr lang="en-US" altLang="zh-TW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 </a:t>
                  </a:r>
                  <a:r>
                    <a:rPr lang="zh-TW" altLang="en-US" sz="2000" b="1" dirty="0" smtClean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rPr>
                    <a:t>幫照片加了很多標籤</a:t>
                  </a:r>
                  <a:endParaRPr lang="zh-TW" altLang="en-US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pic>
            <p:nvPicPr>
              <p:cNvPr id="373" name="Shape 37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2357486" y="2445698"/>
                <a:ext cx="618975" cy="618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8" name="Shape 378"/>
            <p:cNvSpPr txBox="1"/>
            <p:nvPr/>
          </p:nvSpPr>
          <p:spPr>
            <a:xfrm>
              <a:off x="1500165" y="2810611"/>
              <a:ext cx="7165231" cy="7541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 b="1" dirty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</a:rPr>
                <a:t>Photo Station已支援 </a:t>
              </a:r>
              <a:r>
                <a:rPr lang="en" sz="1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EXIF/IPTC/XMP 中繼資料 (metadata) 讀寫</a:t>
              </a:r>
              <a:r>
                <a:rPr lang="en" sz="1800" b="1" dirty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</a:rPr>
                <a:t>，你可以檢視與編輯既有的標籤</a:t>
              </a: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1285852" y="4286262"/>
              <a:ext cx="7429552" cy="928694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" name="Shape 119"/>
            <p:cNvGrpSpPr/>
            <p:nvPr/>
          </p:nvGrpSpPr>
          <p:grpSpPr>
            <a:xfrm>
              <a:off x="571472" y="3619443"/>
              <a:ext cx="6207962" cy="1045440"/>
              <a:chOff x="2699221" y="893400"/>
              <a:chExt cx="5509567" cy="1045440"/>
            </a:xfrm>
          </p:grpSpPr>
          <p:sp>
            <p:nvSpPr>
              <p:cNvPr id="34" name="Shape 120"/>
              <p:cNvSpPr/>
              <p:nvPr/>
            </p:nvSpPr>
            <p:spPr>
              <a:xfrm rot="5400000">
                <a:off x="5465650" y="-1040043"/>
                <a:ext cx="571503" cy="491477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B82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121"/>
              <p:cNvSpPr/>
              <p:nvPr/>
            </p:nvSpPr>
            <p:spPr>
              <a:xfrm rot="16200000" flipH="1">
                <a:off x="2640848" y="951773"/>
                <a:ext cx="1045440" cy="928694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03F9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6" name="Shape 122"/>
              <p:cNvSpPr txBox="1"/>
              <p:nvPr/>
            </p:nvSpPr>
            <p:spPr>
              <a:xfrm>
                <a:off x="2988072" y="1234925"/>
                <a:ext cx="797052" cy="516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endParaRPr lang="en-US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3"/>
              <p:cNvSpPr txBox="1"/>
              <p:nvPr/>
            </p:nvSpPr>
            <p:spPr>
              <a:xfrm>
                <a:off x="3719981" y="1203028"/>
                <a:ext cx="4488807" cy="370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ct val="25000"/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我在電腦上用資料夾整理得好好的</a:t>
                </a:r>
                <a:r>
                  <a:rPr lang="en-US" altLang="zh-TW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...</a:t>
                </a:r>
              </a:p>
            </p:txBody>
          </p:sp>
        </p:grpSp>
        <p:sp>
          <p:nvSpPr>
            <p:cNvPr id="38" name="Shape 378"/>
            <p:cNvSpPr txBox="1"/>
            <p:nvPr/>
          </p:nvSpPr>
          <p:spPr>
            <a:xfrm>
              <a:off x="1500166" y="4429138"/>
              <a:ext cx="6902700" cy="43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</a:rPr>
                <a:t>推薦你使用</a:t>
              </a:r>
              <a:r>
                <a:rPr lang="zh-TW" altLang="en-US" sz="18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智慧相簿</a:t>
              </a:r>
              <a:r>
                <a:rPr lang="zh-TW" altLang="en-US" sz="1800" b="1" dirty="0" smtClean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</a:rPr>
                <a:t>，一鍵將資料夾結構轉換成相簿，還有許多好用功能！</a:t>
              </a:r>
              <a:endParaRPr lang="en" sz="1800" b="1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74" name="Shape 3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315" y="3643320"/>
            <a:ext cx="618975" cy="6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214417" y="1000114"/>
            <a:ext cx="1071569" cy="1074640"/>
          </a:xfrm>
          <a:prstGeom prst="rect">
            <a:avLst/>
          </a:prstGeom>
          <a:noFill/>
        </p:spPr>
      </p:pic>
      <p:grpSp>
        <p:nvGrpSpPr>
          <p:cNvPr id="6" name="Shape 291"/>
          <p:cNvGrpSpPr/>
          <p:nvPr/>
        </p:nvGrpSpPr>
        <p:grpSpPr>
          <a:xfrm flipH="1">
            <a:off x="2143110" y="1071552"/>
            <a:ext cx="6643732" cy="1066099"/>
            <a:chOff x="-6573063" y="6727746"/>
            <a:chExt cx="5339850" cy="867238"/>
          </a:xfrm>
        </p:grpSpPr>
        <p:sp>
          <p:nvSpPr>
            <p:cNvPr id="16" name="Shape 292"/>
            <p:cNvSpPr/>
            <p:nvPr/>
          </p:nvSpPr>
          <p:spPr>
            <a:xfrm>
              <a:off x="-6573063" y="6727746"/>
              <a:ext cx="5314439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hape 137"/>
          <p:cNvSpPr txBox="1">
            <a:spLocks noGrp="1"/>
          </p:cNvSpPr>
          <p:nvPr>
            <p:ph type="body" idx="1"/>
          </p:nvPr>
        </p:nvSpPr>
        <p:spPr>
          <a:xfrm>
            <a:off x="2500300" y="1071552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我把外接碟的照片都存進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，整理過的照片資訊跟架構，可以無痛轉移嗎？</a:t>
            </a:r>
          </a:p>
        </p:txBody>
      </p:sp>
      <p:grpSp>
        <p:nvGrpSpPr>
          <p:cNvPr id="7" name="群組 39"/>
          <p:cNvGrpSpPr/>
          <p:nvPr/>
        </p:nvGrpSpPr>
        <p:grpSpPr>
          <a:xfrm>
            <a:off x="2786050" y="1714494"/>
            <a:ext cx="2509352" cy="928694"/>
            <a:chOff x="9501222" y="357172"/>
            <a:chExt cx="2509352" cy="928694"/>
          </a:xfrm>
        </p:grpSpPr>
        <p:sp>
          <p:nvSpPr>
            <p:cNvPr id="33" name="Shape 414"/>
            <p:cNvSpPr/>
            <p:nvPr/>
          </p:nvSpPr>
          <p:spPr>
            <a:xfrm>
              <a:off x="9501222" y="357172"/>
              <a:ext cx="2286016" cy="92869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Shape 377"/>
            <p:cNvSpPr txBox="1"/>
            <p:nvPr/>
          </p:nvSpPr>
          <p:spPr>
            <a:xfrm>
              <a:off x="9786974" y="357172"/>
              <a:ext cx="2223600" cy="618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可以！</a:t>
              </a:r>
            </a:p>
          </p:txBody>
        </p:sp>
      </p:grpSp>
      <p:pic>
        <p:nvPicPr>
          <p:cNvPr id="380" name="Shape 3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4942" y="1702638"/>
            <a:ext cx="1520400" cy="2726500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71406" y="2500312"/>
            <a:ext cx="8858312" cy="2500330"/>
          </a:xfrm>
          <a:prstGeom prst="roundRect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C:\Users\Han Tsai\Desktop\QNAP_直播\Photo Station 5.6 直播\Q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6749" y="1142990"/>
            <a:ext cx="2880093" cy="1857388"/>
          </a:xfrm>
          <a:prstGeom prst="rect">
            <a:avLst/>
          </a:prstGeom>
          <a:noFill/>
        </p:spPr>
      </p:pic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-142908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支援中繼資料 (metadata) 讀寫</a:t>
            </a:r>
          </a:p>
        </p:txBody>
      </p:sp>
      <p:sp>
        <p:nvSpPr>
          <p:cNvPr id="21" name="Shape 570"/>
          <p:cNvSpPr/>
          <p:nvPr/>
        </p:nvSpPr>
        <p:spPr>
          <a:xfrm>
            <a:off x="0" y="1142990"/>
            <a:ext cx="5929322" cy="440700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</a:pP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         自動讀取照片夾帶的中繼資料 </a:t>
            </a: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(metadata)</a:t>
            </a:r>
            <a:endParaRPr lang="zh-TW"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Shape 570"/>
          <p:cNvSpPr/>
          <p:nvPr/>
        </p:nvSpPr>
        <p:spPr>
          <a:xfrm>
            <a:off x="-32" y="1643056"/>
            <a:ext cx="6072230" cy="714380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</a:pP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         可直接在</a:t>
            </a: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Photo Station</a:t>
            </a: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編輯中繼資料</a:t>
            </a:r>
            <a:endParaRPr lang="en-US" altLang="zh-TW" sz="20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FFFFFF"/>
              </a:buClr>
            </a:pP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         </a:t>
            </a: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(metadata)</a:t>
            </a: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存入檔案中</a:t>
            </a:r>
            <a:endParaRPr lang="zh-TW"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214282" y="2714626"/>
            <a:ext cx="2857519" cy="207170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5929322" y="2714626"/>
            <a:ext cx="2857520" cy="207170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7" name="Shape 387"/>
          <p:cNvGrpSpPr/>
          <p:nvPr/>
        </p:nvGrpSpPr>
        <p:grpSpPr>
          <a:xfrm>
            <a:off x="2928926" y="2892577"/>
            <a:ext cx="5786478" cy="1754930"/>
            <a:chOff x="3082784" y="1272825"/>
            <a:chExt cx="5786478" cy="1754930"/>
          </a:xfrm>
        </p:grpSpPr>
        <p:pic>
          <p:nvPicPr>
            <p:cNvPr id="388" name="Shape 3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5766" y="1380626"/>
              <a:ext cx="857256" cy="857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Shape 389"/>
            <p:cNvSpPr txBox="1"/>
            <p:nvPr/>
          </p:nvSpPr>
          <p:spPr>
            <a:xfrm>
              <a:off x="6514262" y="2309320"/>
              <a:ext cx="2355000" cy="610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2400" b="1" dirty="0"/>
                <a:t>Photo Station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3325804" y="2416955"/>
              <a:ext cx="2614500" cy="610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b="1" dirty="0">
                  <a:latin typeface="微軟正黑體" pitchFamily="34" charset="-120"/>
                  <a:ea typeface="微軟正黑體" pitchFamily="34" charset="-120"/>
                </a:rPr>
                <a:t>拍攝日期／標籤／描述／標題／地理位置</a:t>
              </a:r>
            </a:p>
          </p:txBody>
        </p:sp>
        <p:sp>
          <p:nvSpPr>
            <p:cNvPr id="398" name="Shape 398"/>
            <p:cNvSpPr/>
            <p:nvPr/>
          </p:nvSpPr>
          <p:spPr>
            <a:xfrm>
              <a:off x="3325804" y="1272825"/>
              <a:ext cx="2614500" cy="4275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b="1" dirty="0">
                  <a:latin typeface="微軟正黑體" pitchFamily="34" charset="-120"/>
                  <a:ea typeface="微軟正黑體" pitchFamily="34" charset="-120"/>
                </a:rPr>
                <a:t>EXIF / IPTC / XMP metadata</a:t>
              </a:r>
            </a:p>
          </p:txBody>
        </p:sp>
        <p:sp>
          <p:nvSpPr>
            <p:cNvPr id="399" name="Shape 399"/>
            <p:cNvSpPr/>
            <p:nvPr/>
          </p:nvSpPr>
          <p:spPr>
            <a:xfrm>
              <a:off x="3154222" y="1811050"/>
              <a:ext cx="3357586" cy="227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3082784" y="2061825"/>
              <a:ext cx="3429024" cy="2076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0" name="Shape 314" descr="話框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6644" y="857238"/>
            <a:ext cx="1357322" cy="78581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30"/>
          <p:cNvSpPr/>
          <p:nvPr/>
        </p:nvSpPr>
        <p:spPr>
          <a:xfrm>
            <a:off x="7388698" y="1007737"/>
            <a:ext cx="12552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altLang="zh-TW" sz="1250" b="1" dirty="0" smtClean="0">
                <a:latin typeface="微軟正黑體" pitchFamily="34" charset="-120"/>
                <a:ea typeface="微軟正黑體" pitchFamily="34" charset="-120"/>
              </a:rPr>
              <a:t>照片資訊無</a:t>
            </a:r>
          </a:p>
          <a:p>
            <a:pPr lvl="0"/>
            <a:r>
              <a:rPr lang="en" altLang="zh-TW" sz="1250" b="1" dirty="0" smtClean="0">
                <a:latin typeface="微軟正黑體" pitchFamily="34" charset="-120"/>
                <a:ea typeface="微軟正黑體" pitchFamily="34" charset="-120"/>
              </a:rPr>
              <a:t>痛轉移！</a:t>
            </a:r>
            <a:endParaRPr lang="en" altLang="zh-TW" sz="12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38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9" name="Shape 417"/>
            <p:cNvSpPr/>
            <p:nvPr/>
          </p:nvSpPr>
          <p:spPr>
            <a:xfrm>
              <a:off x="8029798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026" name="Picture 2" descr="C:\Users\Han Tsai\Desktop\QNAP_直播\Photo Station 5.6 直播\1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2786064"/>
            <a:ext cx="2513342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47"/>
          <p:cNvSpPr/>
          <p:nvPr/>
        </p:nvSpPr>
        <p:spPr>
          <a:xfrm>
            <a:off x="214282" y="3000378"/>
            <a:ext cx="5429256" cy="2071702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五邊形 15"/>
          <p:cNvSpPr/>
          <p:nvPr/>
        </p:nvSpPr>
        <p:spPr>
          <a:xfrm flipH="1">
            <a:off x="3428992" y="2714626"/>
            <a:ext cx="5143536" cy="2428874"/>
          </a:xfrm>
          <a:prstGeom prst="homePlate">
            <a:avLst/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47"/>
          <p:cNvSpPr/>
          <p:nvPr/>
        </p:nvSpPr>
        <p:spPr>
          <a:xfrm>
            <a:off x="152400" y="2928940"/>
            <a:ext cx="5429256" cy="207170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資料夾轉相簿，一鍵完成</a:t>
            </a:r>
          </a:p>
        </p:txBody>
      </p:sp>
      <p:pic>
        <p:nvPicPr>
          <p:cNvPr id="410" name="Shape 410" descr="螢幕快照 2017-10-31 下午7.01.05.png"/>
          <p:cNvPicPr preferRelativeResize="0"/>
          <p:nvPr/>
        </p:nvPicPr>
        <p:blipFill rotWithShape="1">
          <a:blip r:embed="rId3">
            <a:alphaModFix/>
          </a:blip>
          <a:srcRect t="2618" b="10082"/>
          <a:stretch/>
        </p:blipFill>
        <p:spPr>
          <a:xfrm>
            <a:off x="357158" y="3071816"/>
            <a:ext cx="3481250" cy="1790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11" name="Shape 411" descr="螢幕快照 2017-10-31 下午7.02.36.png"/>
          <p:cNvPicPr preferRelativeResize="0"/>
          <p:nvPr/>
        </p:nvPicPr>
        <p:blipFill rotWithShape="1">
          <a:blip r:embed="rId4">
            <a:alphaModFix/>
          </a:blip>
          <a:srcRect l="39" r="39"/>
          <a:stretch/>
        </p:blipFill>
        <p:spPr>
          <a:xfrm>
            <a:off x="4705525" y="2820191"/>
            <a:ext cx="3741624" cy="21804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12" name="Shape 412"/>
          <p:cNvSpPr/>
          <p:nvPr/>
        </p:nvSpPr>
        <p:spPr>
          <a:xfrm>
            <a:off x="4000496" y="3643320"/>
            <a:ext cx="591000" cy="45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14"/>
          <p:cNvSpPr/>
          <p:nvPr/>
        </p:nvSpPr>
        <p:spPr>
          <a:xfrm>
            <a:off x="1785918" y="1643056"/>
            <a:ext cx="200026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417"/>
          <p:cNvSpPr/>
          <p:nvPr/>
        </p:nvSpPr>
        <p:spPr>
          <a:xfrm>
            <a:off x="1820199" y="1643056"/>
            <a:ext cx="3000396" cy="331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</a:t>
            </a:r>
            <a:r>
              <a:rPr lang="zh-TW" altLang="en-US" sz="20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新相簿</a:t>
            </a:r>
            <a:endParaRPr lang="zh-TW" altLang="en-US" sz="2000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414"/>
          <p:cNvSpPr/>
          <p:nvPr/>
        </p:nvSpPr>
        <p:spPr>
          <a:xfrm>
            <a:off x="1785918" y="2214560"/>
            <a:ext cx="200026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417"/>
          <p:cNvSpPr/>
          <p:nvPr/>
        </p:nvSpPr>
        <p:spPr>
          <a:xfrm>
            <a:off x="1820199" y="2214560"/>
            <a:ext cx="3000396" cy="331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</a:t>
            </a:r>
            <a:r>
              <a:rPr lang="zh-TW" altLang="en-US" sz="20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智慧相簿</a:t>
            </a:r>
            <a:endParaRPr lang="zh-TW" altLang="en-US" sz="2000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414"/>
          <p:cNvSpPr/>
          <p:nvPr/>
        </p:nvSpPr>
        <p:spPr>
          <a:xfrm>
            <a:off x="4143372" y="1643056"/>
            <a:ext cx="3106116" cy="85725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417"/>
          <p:cNvSpPr/>
          <p:nvPr/>
        </p:nvSpPr>
        <p:spPr>
          <a:xfrm>
            <a:off x="4249091" y="1714494"/>
            <a:ext cx="2823239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將子資料夾分別建立</a:t>
            </a:r>
            <a:endParaRPr lang="en-US" altLang="zh-TW" sz="2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</a:t>
            </a:r>
            <a:r>
              <a:rPr lang="zh-TW" altLang="en-US" sz="20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智慧相簿</a:t>
            </a:r>
            <a:endParaRPr lang="zh-TW" altLang="en-US" sz="2000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1285884" y="950560"/>
            <a:ext cx="6715140" cy="500066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1214446" y="1012475"/>
            <a:ext cx="6572263" cy="702019"/>
            <a:chOff x="4857752" y="1357305"/>
            <a:chExt cx="2329260" cy="788334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021429" y="1367998"/>
              <a:ext cx="2089628" cy="777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以資料夾模式瀏覽，對資料夾按右鍵，你可以：</a:t>
              </a:r>
            </a:p>
            <a:p>
              <a:pPr lvl="0"/>
              <a:endPara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-71470" y="33951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智慧相簿，管理更彈性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404938" y="1428742"/>
            <a:ext cx="3223618" cy="1440340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3629167" y="1428742"/>
            <a:ext cx="3086443" cy="1440340"/>
          </a:xfrm>
          <a:prstGeom prst="rect">
            <a:avLst/>
          </a:prstGeom>
          <a:solidFill>
            <a:srgbClr val="E6E0E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404938" y="2867152"/>
            <a:ext cx="3223618" cy="144089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3629167" y="2866005"/>
            <a:ext cx="3086443" cy="144034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1790800" y="3307620"/>
            <a:ext cx="5373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627" y="3092771"/>
            <a:ext cx="693425" cy="69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/>
          <p:nvPr/>
        </p:nvSpPr>
        <p:spPr>
          <a:xfrm>
            <a:off x="6215074" y="-1214464"/>
            <a:ext cx="1828200" cy="802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資料夾轉成智慧相簿後更好用了！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7215208" y="428610"/>
            <a:ext cx="1857389" cy="1023686"/>
            <a:chOff x="7500958" y="1071551"/>
            <a:chExt cx="1625215" cy="785817"/>
          </a:xfrm>
        </p:grpSpPr>
        <p:pic>
          <p:nvPicPr>
            <p:cNvPr id="26" name="Shape 314" descr="話框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00958" y="1071551"/>
              <a:ext cx="1625215" cy="785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矩形 26"/>
            <p:cNvSpPr/>
            <p:nvPr/>
          </p:nvSpPr>
          <p:spPr>
            <a:xfrm>
              <a:off x="7661694" y="1246112"/>
              <a:ext cx="1339462" cy="401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資料夾轉成智慧相簿後更好用了！</a:t>
              </a:r>
            </a:p>
          </p:txBody>
        </p:sp>
      </p:grpSp>
      <p:sp>
        <p:nvSpPr>
          <p:cNvPr id="28" name="平行四邊形 27"/>
          <p:cNvSpPr/>
          <p:nvPr/>
        </p:nvSpPr>
        <p:spPr>
          <a:xfrm>
            <a:off x="1071538" y="2428874"/>
            <a:ext cx="2143140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000100" y="2490788"/>
            <a:ext cx="2071702" cy="438152"/>
            <a:chOff x="4857752" y="1357304"/>
            <a:chExt cx="2643206" cy="572245"/>
          </a:xfrm>
        </p:grpSpPr>
        <p:sp>
          <p:nvSpPr>
            <p:cNvPr id="30" name="平行四邊形 29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6" y="1434586"/>
              <a:ext cx="2357454" cy="41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自訂相簿權限</a:t>
              </a:r>
            </a:p>
          </p:txBody>
        </p:sp>
      </p:grpSp>
      <p:sp>
        <p:nvSpPr>
          <p:cNvPr id="32" name="平行四邊形 31"/>
          <p:cNvSpPr/>
          <p:nvPr/>
        </p:nvSpPr>
        <p:spPr>
          <a:xfrm>
            <a:off x="862696" y="3929072"/>
            <a:ext cx="2500330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群組 32"/>
          <p:cNvGrpSpPr/>
          <p:nvPr/>
        </p:nvGrpSpPr>
        <p:grpSpPr>
          <a:xfrm>
            <a:off x="772915" y="3990986"/>
            <a:ext cx="2727515" cy="438152"/>
            <a:chOff x="4857752" y="1357304"/>
            <a:chExt cx="2982800" cy="572245"/>
          </a:xfrm>
        </p:grpSpPr>
        <p:sp>
          <p:nvSpPr>
            <p:cNvPr id="34" name="平行四邊形 33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4955935" y="1434586"/>
              <a:ext cx="2884617" cy="482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搜尋結果直存成相簿</a:t>
              </a:r>
            </a:p>
          </p:txBody>
        </p:sp>
      </p:grpSp>
      <p:sp>
        <p:nvSpPr>
          <p:cNvPr id="36" name="平行四邊形 35"/>
          <p:cNvSpPr/>
          <p:nvPr/>
        </p:nvSpPr>
        <p:spPr>
          <a:xfrm>
            <a:off x="4214810" y="3929072"/>
            <a:ext cx="2143140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4143372" y="3990986"/>
            <a:ext cx="2071702" cy="438152"/>
            <a:chOff x="4857752" y="1357304"/>
            <a:chExt cx="2643206" cy="572245"/>
          </a:xfrm>
        </p:grpSpPr>
        <p:sp>
          <p:nvSpPr>
            <p:cNvPr id="38" name="平行四邊形 37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5040042" y="1434586"/>
              <a:ext cx="2357454" cy="482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以地圖模式瀏覽</a:t>
              </a:r>
            </a:p>
          </p:txBody>
        </p:sp>
      </p:grpSp>
      <p:sp>
        <p:nvSpPr>
          <p:cNvPr id="40" name="平行四邊形 39"/>
          <p:cNvSpPr/>
          <p:nvPr/>
        </p:nvSpPr>
        <p:spPr>
          <a:xfrm>
            <a:off x="4286248" y="2357436"/>
            <a:ext cx="2143140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4214810" y="2419350"/>
            <a:ext cx="2071702" cy="438152"/>
            <a:chOff x="4857752" y="1357304"/>
            <a:chExt cx="2643206" cy="572245"/>
          </a:xfrm>
        </p:grpSpPr>
        <p:sp>
          <p:nvSpPr>
            <p:cNvPr id="42" name="平行四邊形 41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5072066" y="1434586"/>
              <a:ext cx="2357454" cy="482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多樣化條件設定</a:t>
              </a:r>
            </a:p>
          </p:txBody>
        </p:sp>
      </p:grpSp>
      <p:pic>
        <p:nvPicPr>
          <p:cNvPr id="16386" name="Picture 2" descr="C:\Users\Han Tsai\Desktop\QNAP_直播\Photo Station 5.6 直播\未命名-1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143254"/>
            <a:ext cx="714380" cy="714380"/>
          </a:xfrm>
          <a:prstGeom prst="rect">
            <a:avLst/>
          </a:prstGeom>
          <a:noFill/>
        </p:spPr>
      </p:pic>
      <p:pic>
        <p:nvPicPr>
          <p:cNvPr id="16388" name="Picture 4" descr="C:\Users\Han Tsai\Desktop\QNAP_直播\Photo Station 5.6 直播\未命名-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1500180"/>
            <a:ext cx="928694" cy="928694"/>
          </a:xfrm>
          <a:prstGeom prst="rect">
            <a:avLst/>
          </a:prstGeom>
          <a:noFill/>
        </p:spPr>
      </p:pic>
      <p:pic>
        <p:nvPicPr>
          <p:cNvPr id="16389" name="Picture 5" descr="C:\Users\Han Tsai\Desktop\QNAP_直播\Photo Station 5.6 直播\未命名-1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3000378"/>
            <a:ext cx="857256" cy="857256"/>
          </a:xfrm>
          <a:prstGeom prst="rect">
            <a:avLst/>
          </a:prstGeom>
          <a:noFill/>
        </p:spPr>
      </p:pic>
      <p:pic>
        <p:nvPicPr>
          <p:cNvPr id="16390" name="Picture 6" descr="C:\Users\Han Tsai\Desktop\QNAP_直播\Photo Station 5.6 直播\未命名-1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1500181"/>
            <a:ext cx="867059" cy="785818"/>
          </a:xfrm>
          <a:prstGeom prst="rect">
            <a:avLst/>
          </a:prstGeom>
          <a:noFill/>
        </p:spPr>
      </p:pic>
      <p:pic>
        <p:nvPicPr>
          <p:cNvPr id="5122" name="Picture 2" descr="C:\Users\Han Tsai\Desktop\QNAP_直播\Photo Station 5.6 直播\Q_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0760" y="1071552"/>
            <a:ext cx="2000264" cy="4039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47"/>
          <p:cNvSpPr/>
          <p:nvPr/>
        </p:nvSpPr>
        <p:spPr>
          <a:xfrm>
            <a:off x="0" y="1785932"/>
            <a:ext cx="2214546" cy="321471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47"/>
          <p:cNvSpPr/>
          <p:nvPr/>
        </p:nvSpPr>
        <p:spPr>
          <a:xfrm>
            <a:off x="2000232" y="1142990"/>
            <a:ext cx="6643734" cy="371477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智慧相簿，管理更彈性</a:t>
            </a:r>
          </a:p>
        </p:txBody>
      </p:sp>
      <p:pic>
        <p:nvPicPr>
          <p:cNvPr id="443" name="Shape 443" descr="螢幕快照 2017-10-31 下午7.03.1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8350" y="1250775"/>
            <a:ext cx="6409776" cy="34734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5" name="群組 14"/>
          <p:cNvGrpSpPr/>
          <p:nvPr/>
        </p:nvGrpSpPr>
        <p:grpSpPr>
          <a:xfrm>
            <a:off x="142844" y="1928808"/>
            <a:ext cx="1928826" cy="2928958"/>
            <a:chOff x="142844" y="1928808"/>
            <a:chExt cx="1928826" cy="2928958"/>
          </a:xfrm>
        </p:grpSpPr>
        <p:sp>
          <p:nvSpPr>
            <p:cNvPr id="14" name="Shape 147"/>
            <p:cNvSpPr/>
            <p:nvPr/>
          </p:nvSpPr>
          <p:spPr>
            <a:xfrm>
              <a:off x="142844" y="1928808"/>
              <a:ext cx="1928826" cy="292895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6" name="Shape 446" descr="螢幕快照 2017-03-17 上午11.15.26.png"/>
            <p:cNvPicPr preferRelativeResize="0"/>
            <p:nvPr/>
          </p:nvPicPr>
          <p:blipFill rotWithShape="1">
            <a:blip r:embed="rId4">
              <a:alphaModFix/>
            </a:blip>
            <a:srcRect t="2982" r="-9769" b="12756"/>
            <a:stretch/>
          </p:blipFill>
          <p:spPr>
            <a:xfrm>
              <a:off x="253070" y="2071684"/>
              <a:ext cx="1818600" cy="2697600"/>
            </a:xfrm>
            <a:prstGeom prst="wedgeRectCallout">
              <a:avLst>
                <a:gd name="adj1" fmla="val 43019"/>
                <a:gd name="adj2" fmla="val 17937"/>
              </a:avLst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16" name="等腰三角形 15"/>
          <p:cNvSpPr/>
          <p:nvPr/>
        </p:nvSpPr>
        <p:spPr>
          <a:xfrm rot="17225778" flipV="1">
            <a:off x="2041686" y="3280304"/>
            <a:ext cx="357190" cy="500066"/>
          </a:xfrm>
          <a:prstGeom prst="triangle">
            <a:avLst>
              <a:gd name="adj" fmla="val 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等腰三角形 19"/>
          <p:cNvSpPr/>
          <p:nvPr/>
        </p:nvSpPr>
        <p:spPr>
          <a:xfrm rot="715606" flipV="1">
            <a:off x="3000364" y="3571882"/>
            <a:ext cx="357190" cy="500066"/>
          </a:xfrm>
          <a:prstGeom prst="triangle">
            <a:avLst>
              <a:gd name="adj" fmla="val 0"/>
            </a:avLst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平行四邊形 20"/>
          <p:cNvSpPr/>
          <p:nvPr/>
        </p:nvSpPr>
        <p:spPr>
          <a:xfrm>
            <a:off x="2928926" y="3071816"/>
            <a:ext cx="2143140" cy="500066"/>
          </a:xfrm>
          <a:prstGeom prst="parallelogram">
            <a:avLst>
              <a:gd name="adj" fmla="val 34938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/>
          <p:cNvGrpSpPr/>
          <p:nvPr/>
        </p:nvGrpSpPr>
        <p:grpSpPr>
          <a:xfrm>
            <a:off x="2857488" y="3143254"/>
            <a:ext cx="2071702" cy="509590"/>
            <a:chOff x="4857752" y="1357304"/>
            <a:chExt cx="2643206" cy="572245"/>
          </a:xfrm>
        </p:grpSpPr>
        <p:sp>
          <p:nvSpPr>
            <p:cNvPr id="18" name="平行四邊形 17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040042" y="1434586"/>
              <a:ext cx="2357454" cy="41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多樣化條件設定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643174" y="962275"/>
            <a:ext cx="2143140" cy="2177539"/>
            <a:chOff x="9858412" y="71420"/>
            <a:chExt cx="2357454" cy="2395293"/>
          </a:xfrm>
        </p:grpSpPr>
        <p:pic>
          <p:nvPicPr>
            <p:cNvPr id="13314" name="Picture 2" descr="C:\Users\Han Tsai\Desktop\QNAP_直播\Photo Station 5.6 直播\未命名-1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72726" y="285734"/>
              <a:ext cx="1928826" cy="1928826"/>
            </a:xfrm>
            <a:prstGeom prst="rect">
              <a:avLst/>
            </a:prstGeom>
            <a:noFill/>
          </p:spPr>
        </p:pic>
        <p:pic>
          <p:nvPicPr>
            <p:cNvPr id="25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58412" y="71420"/>
              <a:ext cx="2357454" cy="2395293"/>
            </a:xfrm>
            <a:prstGeom prst="rect">
              <a:avLst/>
            </a:prstGeom>
            <a:noFill/>
          </p:spPr>
        </p:pic>
      </p:grpSp>
      <p:grpSp>
        <p:nvGrpSpPr>
          <p:cNvPr id="27" name="群組 26"/>
          <p:cNvGrpSpPr/>
          <p:nvPr/>
        </p:nvGrpSpPr>
        <p:grpSpPr>
          <a:xfrm>
            <a:off x="4286248" y="1357304"/>
            <a:ext cx="2214578" cy="968620"/>
            <a:chOff x="4857752" y="1357304"/>
            <a:chExt cx="2214578" cy="968620"/>
          </a:xfrm>
        </p:grpSpPr>
        <p:sp>
          <p:nvSpPr>
            <p:cNvPr id="13" name="等腰三角形 12"/>
            <p:cNvSpPr/>
            <p:nvPr/>
          </p:nvSpPr>
          <p:spPr>
            <a:xfrm rot="715606" flipV="1">
              <a:off x="5000628" y="1825858"/>
              <a:ext cx="357190" cy="500066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平行四邊形 21"/>
            <p:cNvSpPr/>
            <p:nvPr/>
          </p:nvSpPr>
          <p:spPr>
            <a:xfrm>
              <a:off x="4929190" y="1357304"/>
              <a:ext cx="2143140" cy="500066"/>
            </a:xfrm>
            <a:prstGeom prst="parallelogram">
              <a:avLst>
                <a:gd name="adj" fmla="val 32951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4857752" y="1419218"/>
              <a:ext cx="2071702" cy="509590"/>
              <a:chOff x="4857752" y="1357304"/>
              <a:chExt cx="2643206" cy="572245"/>
            </a:xfrm>
          </p:grpSpPr>
          <p:sp>
            <p:nvSpPr>
              <p:cNvPr id="11" name="平行四邊形 10"/>
              <p:cNvSpPr/>
              <p:nvPr/>
            </p:nvSpPr>
            <p:spPr>
              <a:xfrm>
                <a:off x="4857752" y="1357304"/>
                <a:ext cx="2643206" cy="572245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072066" y="1434586"/>
                <a:ext cx="2357454" cy="414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1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自訂相簿權限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47"/>
          <p:cNvSpPr/>
          <p:nvPr/>
        </p:nvSpPr>
        <p:spPr>
          <a:xfrm>
            <a:off x="-32" y="1357304"/>
            <a:ext cx="5429256" cy="3286148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五邊形 19"/>
          <p:cNvSpPr/>
          <p:nvPr/>
        </p:nvSpPr>
        <p:spPr>
          <a:xfrm flipH="1">
            <a:off x="4572000" y="1500180"/>
            <a:ext cx="4714908" cy="2357454"/>
          </a:xfrm>
          <a:prstGeom prst="homePlate">
            <a:avLst>
              <a:gd name="adj" fmla="val 38474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47"/>
          <p:cNvSpPr/>
          <p:nvPr/>
        </p:nvSpPr>
        <p:spPr>
          <a:xfrm>
            <a:off x="-71470" y="1285866"/>
            <a:ext cx="5429256" cy="3286148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智慧相簿，管理更彈性</a:t>
            </a:r>
          </a:p>
        </p:txBody>
      </p:sp>
      <p:pic>
        <p:nvPicPr>
          <p:cNvPr id="453" name="Shape 453" descr="螢幕快照 2017-10-31 下午7.05.5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44" y="1432550"/>
            <a:ext cx="5040176" cy="29309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54" name="Shape 454" descr="螢幕快照 2017-10-31 下午7.07.13.png"/>
          <p:cNvPicPr preferRelativeResize="0"/>
          <p:nvPr/>
        </p:nvPicPr>
        <p:blipFill rotWithShape="1">
          <a:blip r:embed="rId4">
            <a:alphaModFix/>
          </a:blip>
          <a:srcRect t="29" b="19"/>
          <a:stretch/>
        </p:blipFill>
        <p:spPr>
          <a:xfrm>
            <a:off x="5500694" y="1646859"/>
            <a:ext cx="3584749" cy="199927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平行四邊形 17"/>
          <p:cNvSpPr/>
          <p:nvPr/>
        </p:nvSpPr>
        <p:spPr>
          <a:xfrm>
            <a:off x="2428860" y="2000246"/>
            <a:ext cx="2428892" cy="500066"/>
          </a:xfrm>
          <a:prstGeom prst="parallelogram">
            <a:avLst>
              <a:gd name="adj" fmla="val 30963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等腰三角形 15"/>
          <p:cNvSpPr/>
          <p:nvPr/>
        </p:nvSpPr>
        <p:spPr>
          <a:xfrm rot="10800000" flipV="1">
            <a:off x="6000760" y="2857502"/>
            <a:ext cx="500066" cy="785818"/>
          </a:xfrm>
          <a:prstGeom prst="triangle">
            <a:avLst>
              <a:gd name="adj" fmla="val 0"/>
            </a:avLst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平行四邊形 18"/>
          <p:cNvSpPr/>
          <p:nvPr/>
        </p:nvSpPr>
        <p:spPr>
          <a:xfrm>
            <a:off x="5643570" y="3714758"/>
            <a:ext cx="2428892" cy="500066"/>
          </a:xfrm>
          <a:prstGeom prst="parallelogram">
            <a:avLst>
              <a:gd name="adj" fmla="val 44876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5572132" y="3571882"/>
            <a:ext cx="2428892" cy="509590"/>
            <a:chOff x="4927310" y="1357304"/>
            <a:chExt cx="2364974" cy="572245"/>
          </a:xfrm>
        </p:grpSpPr>
        <p:sp>
          <p:nvSpPr>
            <p:cNvPr id="14" name="平行四邊形 13"/>
            <p:cNvSpPr/>
            <p:nvPr/>
          </p:nvSpPr>
          <p:spPr>
            <a:xfrm>
              <a:off x="4927310" y="1357304"/>
              <a:ext cx="2364974" cy="572245"/>
            </a:xfrm>
            <a:prstGeom prst="parallelogram">
              <a:avLst>
                <a:gd name="adj" fmla="val 45975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275100" y="1434586"/>
              <a:ext cx="1857388" cy="41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以地圖模式瀏覽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00034" y="2000246"/>
            <a:ext cx="2143140" cy="2177539"/>
            <a:chOff x="9858415" y="72300"/>
            <a:chExt cx="2357455" cy="2395293"/>
          </a:xfrm>
        </p:grpSpPr>
        <p:pic>
          <p:nvPicPr>
            <p:cNvPr id="23" name="Picture 2" descr="C:\Users\Han Tsai\Desktop\QNAP_直播\Photo Station 5.6 直播\未命名-12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0072740" y="285734"/>
              <a:ext cx="1928827" cy="1928826"/>
            </a:xfrm>
            <a:prstGeom prst="rect">
              <a:avLst/>
            </a:prstGeom>
            <a:noFill/>
          </p:spPr>
        </p:pic>
        <p:pic>
          <p:nvPicPr>
            <p:cNvPr id="24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58415" y="72300"/>
              <a:ext cx="2357455" cy="2395293"/>
            </a:xfrm>
            <a:prstGeom prst="rect">
              <a:avLst/>
            </a:prstGeom>
            <a:noFill/>
          </p:spPr>
        </p:pic>
      </p:grpSp>
      <p:grpSp>
        <p:nvGrpSpPr>
          <p:cNvPr id="25" name="群組 24"/>
          <p:cNvGrpSpPr/>
          <p:nvPr/>
        </p:nvGrpSpPr>
        <p:grpSpPr>
          <a:xfrm>
            <a:off x="2143108" y="1919284"/>
            <a:ext cx="2643206" cy="1223970"/>
            <a:chOff x="2357422" y="1919284"/>
            <a:chExt cx="2643206" cy="1223970"/>
          </a:xfrm>
        </p:grpSpPr>
        <p:grpSp>
          <p:nvGrpSpPr>
            <p:cNvPr id="8" name="群組 7"/>
            <p:cNvGrpSpPr/>
            <p:nvPr/>
          </p:nvGrpSpPr>
          <p:grpSpPr>
            <a:xfrm>
              <a:off x="2357422" y="1919284"/>
              <a:ext cx="2643206" cy="509590"/>
              <a:chOff x="4857752" y="1357304"/>
              <a:chExt cx="2643206" cy="572245"/>
            </a:xfrm>
          </p:grpSpPr>
          <p:sp>
            <p:nvSpPr>
              <p:cNvPr id="9" name="平行四邊形 8"/>
              <p:cNvSpPr/>
              <p:nvPr/>
            </p:nvSpPr>
            <p:spPr>
              <a:xfrm>
                <a:off x="4857752" y="1357304"/>
                <a:ext cx="2643206" cy="572245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5072066" y="1434586"/>
                <a:ext cx="2357454" cy="414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1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搜尋結果直存成相簿</a:t>
                </a:r>
              </a:p>
            </p:txBody>
          </p:sp>
        </p:grpSp>
        <p:sp>
          <p:nvSpPr>
            <p:cNvPr id="11" name="等腰三角形 10"/>
            <p:cNvSpPr/>
            <p:nvPr/>
          </p:nvSpPr>
          <p:spPr>
            <a:xfrm flipV="1">
              <a:off x="2500298" y="2357436"/>
              <a:ext cx="500066" cy="785818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title"/>
          </p:nvPr>
        </p:nvSpPr>
        <p:spPr>
          <a:xfrm>
            <a:off x="214282" y="26807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Photo Station</a:t>
            </a:r>
            <a:r>
              <a:rPr lang="en" dirty="0" smtClean="0">
                <a:latin typeface="微軟正黑體" pitchFamily="34" charset="-120"/>
                <a:ea typeface="微軟正黑體" pitchFamily="34" charset="-120"/>
              </a:rPr>
              <a:t>來解答</a:t>
            </a:r>
            <a:endParaRPr lang="en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142977" y="2143122"/>
            <a:ext cx="6780115" cy="2857520"/>
            <a:chOff x="650055" y="2071684"/>
            <a:chExt cx="7458126" cy="3143270"/>
          </a:xfrm>
        </p:grpSpPr>
        <p:sp>
          <p:nvSpPr>
            <p:cNvPr id="17" name="圓角矩形 16"/>
            <p:cNvSpPr/>
            <p:nvPr/>
          </p:nvSpPr>
          <p:spPr>
            <a:xfrm>
              <a:off x="1121545" y="2636045"/>
              <a:ext cx="6986636" cy="2578909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Shape 119"/>
            <p:cNvGrpSpPr/>
            <p:nvPr/>
          </p:nvGrpSpPr>
          <p:grpSpPr>
            <a:xfrm>
              <a:off x="650055" y="2071684"/>
              <a:ext cx="6522288" cy="928694"/>
              <a:chOff x="2768964" y="917277"/>
              <a:chExt cx="5788531" cy="928694"/>
            </a:xfrm>
          </p:grpSpPr>
          <p:sp>
            <p:nvSpPr>
              <p:cNvPr id="29" name="Shape 120"/>
              <p:cNvSpPr/>
              <p:nvPr/>
            </p:nvSpPr>
            <p:spPr>
              <a:xfrm rot="5400000">
                <a:off x="5465648" y="-1040042"/>
                <a:ext cx="571506" cy="49147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B82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121"/>
              <p:cNvSpPr/>
              <p:nvPr/>
            </p:nvSpPr>
            <p:spPr>
              <a:xfrm rot="16200000" flipH="1">
                <a:off x="2734093" y="952148"/>
                <a:ext cx="928694" cy="858952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03F9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1" name="Shape 122"/>
              <p:cNvSpPr txBox="1"/>
              <p:nvPr/>
            </p:nvSpPr>
            <p:spPr>
              <a:xfrm>
                <a:off x="2988072" y="1234925"/>
                <a:ext cx="797052" cy="516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endParaRPr lang="en-US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123"/>
              <p:cNvSpPr txBox="1"/>
              <p:nvPr/>
            </p:nvSpPr>
            <p:spPr>
              <a:xfrm>
                <a:off x="3789721" y="1203028"/>
                <a:ext cx="4767774" cy="370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ct val="25000"/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成為照片管理達人的最後一步！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pic>
        <p:nvPicPr>
          <p:cNvPr id="33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000" y="2232000"/>
            <a:ext cx="642942" cy="642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群組 33"/>
          <p:cNvGrpSpPr/>
          <p:nvPr/>
        </p:nvGrpSpPr>
        <p:grpSpPr>
          <a:xfrm>
            <a:off x="2000232" y="2928940"/>
            <a:ext cx="5500726" cy="428628"/>
            <a:chOff x="2843809" y="1491630"/>
            <a:chExt cx="3672408" cy="928119"/>
          </a:xfrm>
        </p:grpSpPr>
        <p:sp>
          <p:nvSpPr>
            <p:cNvPr id="35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Shape 378"/>
          <p:cNvSpPr txBox="1"/>
          <p:nvPr/>
        </p:nvSpPr>
        <p:spPr>
          <a:xfrm>
            <a:off x="2143108" y="2928940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影片太大轉檔好慢 </a:t>
            </a:r>
            <a:r>
              <a:rPr lang="en-US" altLang="zh-TW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-&gt; </a:t>
            </a:r>
            <a:r>
              <a:rPr lang="zh-TW" altLang="en-US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en-US" altLang="zh-TW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VLC player</a:t>
            </a:r>
            <a:r>
              <a:rPr lang="zh-TW" altLang="en-US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播放影片</a:t>
            </a:r>
          </a:p>
        </p:txBody>
      </p:sp>
      <p:grpSp>
        <p:nvGrpSpPr>
          <p:cNvPr id="40" name="群組 39"/>
          <p:cNvGrpSpPr/>
          <p:nvPr/>
        </p:nvGrpSpPr>
        <p:grpSpPr>
          <a:xfrm>
            <a:off x="1987243" y="3429006"/>
            <a:ext cx="5500726" cy="428628"/>
            <a:chOff x="2843809" y="1491630"/>
            <a:chExt cx="3672408" cy="928119"/>
          </a:xfrm>
        </p:grpSpPr>
        <p:sp>
          <p:nvSpPr>
            <p:cNvPr id="41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Shape 378"/>
          <p:cNvSpPr txBox="1"/>
          <p:nvPr/>
        </p:nvSpPr>
        <p:spPr>
          <a:xfrm>
            <a:off x="2143108" y="3429006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怕被盜圖怎麼辦 </a:t>
            </a:r>
            <a:r>
              <a:rPr lang="en-US" altLang="zh-TW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-&gt; </a:t>
            </a:r>
            <a:r>
              <a:rPr lang="zh-TW" altLang="en-US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設定禁止訪客下載</a:t>
            </a:r>
          </a:p>
        </p:txBody>
      </p:sp>
      <p:grpSp>
        <p:nvGrpSpPr>
          <p:cNvPr id="45" name="群組 44"/>
          <p:cNvGrpSpPr/>
          <p:nvPr/>
        </p:nvGrpSpPr>
        <p:grpSpPr>
          <a:xfrm>
            <a:off x="2000232" y="3929072"/>
            <a:ext cx="5500726" cy="428628"/>
            <a:chOff x="2843809" y="1491630"/>
            <a:chExt cx="3672408" cy="928119"/>
          </a:xfrm>
        </p:grpSpPr>
        <p:sp>
          <p:nvSpPr>
            <p:cNvPr id="46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Shape 378"/>
          <p:cNvSpPr txBox="1"/>
          <p:nvPr/>
        </p:nvSpPr>
        <p:spPr>
          <a:xfrm>
            <a:off x="2130119" y="3929072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讓</a:t>
            </a:r>
            <a:r>
              <a:rPr lang="en-US" altLang="zh-TW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Photo Station</a:t>
            </a:r>
            <a:r>
              <a:rPr lang="zh-TW" altLang="en-US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更好用 </a:t>
            </a:r>
            <a:r>
              <a:rPr lang="en-US" altLang="zh-TW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-&gt; </a:t>
            </a:r>
            <a:r>
              <a:rPr lang="zh-TW" altLang="en-US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內行人才知道的快捷鍵</a:t>
            </a:r>
          </a:p>
        </p:txBody>
      </p:sp>
      <p:grpSp>
        <p:nvGrpSpPr>
          <p:cNvPr id="50" name="群組 49"/>
          <p:cNvGrpSpPr/>
          <p:nvPr/>
        </p:nvGrpSpPr>
        <p:grpSpPr>
          <a:xfrm>
            <a:off x="2000232" y="4429138"/>
            <a:ext cx="5500726" cy="428628"/>
            <a:chOff x="2843809" y="1491630"/>
            <a:chExt cx="3672408" cy="928119"/>
          </a:xfrm>
        </p:grpSpPr>
        <p:sp>
          <p:nvSpPr>
            <p:cNvPr id="51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Shape 378"/>
          <p:cNvSpPr txBox="1"/>
          <p:nvPr/>
        </p:nvSpPr>
        <p:spPr>
          <a:xfrm>
            <a:off x="2143108" y="4429138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為什麼我看不到上傳的照片 </a:t>
            </a:r>
            <a:r>
              <a:rPr lang="en-US" altLang="zh-TW" sz="1800" b="1" dirty="0" smtClean="0">
                <a:solidFill>
                  <a:srgbClr val="002B82"/>
                </a:solidFill>
                <a:latin typeface="微軟正黑體" pitchFamily="34" charset="-120"/>
                <a:ea typeface="微軟正黑體" pitchFamily="34" charset="-120"/>
              </a:rPr>
              <a:t>-&gt; </a:t>
            </a:r>
            <a:r>
              <a:rPr lang="zh-TW" altLang="en-US" sz="1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設定媒體資料夾</a:t>
            </a:r>
          </a:p>
        </p:txBody>
      </p:sp>
      <p:sp>
        <p:nvSpPr>
          <p:cNvPr id="39" name="Shape 271"/>
          <p:cNvSpPr/>
          <p:nvPr/>
        </p:nvSpPr>
        <p:spPr>
          <a:xfrm>
            <a:off x="1357290" y="1064216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57291" y="1071552"/>
            <a:ext cx="1071569" cy="1074640"/>
          </a:xfrm>
          <a:prstGeom prst="rect">
            <a:avLst/>
          </a:prstGeom>
          <a:noFill/>
        </p:spPr>
      </p:pic>
      <p:grpSp>
        <p:nvGrpSpPr>
          <p:cNvPr id="12" name="Shape 291"/>
          <p:cNvGrpSpPr/>
          <p:nvPr/>
        </p:nvGrpSpPr>
        <p:grpSpPr>
          <a:xfrm flipH="1">
            <a:off x="2357422" y="1071552"/>
            <a:ext cx="6429420" cy="1066099"/>
            <a:chOff x="-6400811" y="6727746"/>
            <a:chExt cx="5167598" cy="867238"/>
          </a:xfrm>
        </p:grpSpPr>
        <p:sp>
          <p:nvSpPr>
            <p:cNvPr id="13" name="Shape 292"/>
            <p:cNvSpPr/>
            <p:nvPr/>
          </p:nvSpPr>
          <p:spPr>
            <a:xfrm>
              <a:off x="-6400811" y="6727746"/>
              <a:ext cx="5142187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Shape 137"/>
          <p:cNvSpPr txBox="1">
            <a:spLocks noGrp="1"/>
          </p:cNvSpPr>
          <p:nvPr>
            <p:ph type="body" idx="1"/>
          </p:nvPr>
        </p:nvSpPr>
        <p:spPr>
          <a:xfrm>
            <a:off x="2786050" y="1071552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想在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Photo Station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好好觀賞照片，還有什麼一定要知道的功能？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-32" y="2285998"/>
            <a:ext cx="9144032" cy="2786082"/>
            <a:chOff x="0" y="1657344"/>
            <a:chExt cx="9144032" cy="3343298"/>
          </a:xfrm>
        </p:grpSpPr>
        <p:sp>
          <p:nvSpPr>
            <p:cNvPr id="26" name="Shape 147"/>
            <p:cNvSpPr/>
            <p:nvPr/>
          </p:nvSpPr>
          <p:spPr>
            <a:xfrm>
              <a:off x="71438" y="1785932"/>
              <a:ext cx="5429256" cy="3214710"/>
            </a:xfrm>
            <a:prstGeom prst="rect">
              <a:avLst/>
            </a:prstGeom>
            <a:solidFill>
              <a:srgbClr val="00518E">
                <a:alpha val="58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五邊形 26"/>
            <p:cNvSpPr/>
            <p:nvPr/>
          </p:nvSpPr>
          <p:spPr>
            <a:xfrm flipH="1">
              <a:off x="4429124" y="1657344"/>
              <a:ext cx="4714908" cy="3257573"/>
            </a:xfrm>
            <a:prstGeom prst="homePlate">
              <a:avLst>
                <a:gd name="adj" fmla="val 44020"/>
              </a:avLst>
            </a:prstGeom>
            <a:solidFill>
              <a:srgbClr val="00518E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147"/>
            <p:cNvSpPr/>
            <p:nvPr/>
          </p:nvSpPr>
          <p:spPr>
            <a:xfrm>
              <a:off x="0" y="1714494"/>
              <a:ext cx="5429256" cy="3214710"/>
            </a:xfrm>
            <a:prstGeom prst="rect">
              <a:avLst/>
            </a:prstGeom>
            <a:solidFill>
              <a:srgbClr val="00518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214282" y="26807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VLC player 看影片不卡卡</a:t>
            </a:r>
          </a:p>
        </p:txBody>
      </p:sp>
      <p:sp>
        <p:nvSpPr>
          <p:cNvPr id="478" name="Shape 478"/>
          <p:cNvSpPr/>
          <p:nvPr/>
        </p:nvSpPr>
        <p:spPr>
          <a:xfrm>
            <a:off x="4429124" y="3214692"/>
            <a:ext cx="928694" cy="456600"/>
          </a:xfrm>
          <a:prstGeom prst="rightArrow">
            <a:avLst>
              <a:gd name="adj1" fmla="val 50000"/>
              <a:gd name="adj2" fmla="val 7394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428628" y="1142990"/>
            <a:ext cx="8572528" cy="500066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357191" y="1204905"/>
            <a:ext cx="8429652" cy="438151"/>
            <a:chOff x="4857753" y="1357305"/>
            <a:chExt cx="2987533" cy="492023"/>
          </a:xfrm>
        </p:grpSpPr>
        <p:sp>
          <p:nvSpPr>
            <p:cNvPr id="19" name="平行四邊形 18"/>
            <p:cNvSpPr/>
            <p:nvPr/>
          </p:nvSpPr>
          <p:spPr>
            <a:xfrm>
              <a:off x="4857753" y="1357305"/>
              <a:ext cx="2987533" cy="492023"/>
            </a:xfrm>
            <a:prstGeom prst="parallelogram">
              <a:avLst>
                <a:gd name="adj" fmla="val 55727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933696" y="1367999"/>
              <a:ext cx="2911590" cy="41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將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上的影片以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PC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端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VLC player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播放，影片播放更順暢，</a:t>
              </a:r>
              <a:r>
                <a:rPr lang="zh-TW" altLang="en-US" sz="1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不受</a:t>
              </a:r>
              <a:r>
                <a:rPr lang="en-US" altLang="zh-TW" sz="1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效能影響</a:t>
              </a:r>
            </a:p>
          </p:txBody>
        </p:sp>
      </p:grpSp>
      <p:sp>
        <p:nvSpPr>
          <p:cNvPr id="21" name="平行四邊形 20"/>
          <p:cNvSpPr/>
          <p:nvPr/>
        </p:nvSpPr>
        <p:spPr>
          <a:xfrm>
            <a:off x="357158" y="1714494"/>
            <a:ext cx="8429652" cy="500066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/>
          <p:cNvGrpSpPr/>
          <p:nvPr/>
        </p:nvGrpSpPr>
        <p:grpSpPr>
          <a:xfrm>
            <a:off x="285720" y="1776409"/>
            <a:ext cx="8286775" cy="705923"/>
            <a:chOff x="4857752" y="1412951"/>
            <a:chExt cx="2936896" cy="792718"/>
          </a:xfrm>
        </p:grpSpPr>
        <p:sp>
          <p:nvSpPr>
            <p:cNvPr id="23" name="平行四邊形 22"/>
            <p:cNvSpPr/>
            <p:nvPr/>
          </p:nvSpPr>
          <p:spPr>
            <a:xfrm>
              <a:off x="4857752" y="1412951"/>
              <a:ext cx="2936896" cy="492022"/>
            </a:xfrm>
            <a:prstGeom prst="parallelogram">
              <a:avLst>
                <a:gd name="adj" fmla="val 55727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960629" y="1479869"/>
              <a:ext cx="2697276" cy="725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針對</a:t>
              </a:r>
              <a:r>
                <a:rPr lang="en-US" altLang="zh-TW" sz="1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不支援的影片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，也能透過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VLC player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順利播放</a:t>
              </a:r>
            </a:p>
            <a:p>
              <a:pPr lvl="0"/>
              <a:endPara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142844" y="2500312"/>
            <a:ext cx="3143272" cy="2304256"/>
            <a:chOff x="5652120" y="1347614"/>
            <a:chExt cx="2772308" cy="2304256"/>
          </a:xfrm>
        </p:grpSpPr>
        <p:sp>
          <p:nvSpPr>
            <p:cNvPr id="32" name="Shape 232"/>
            <p:cNvSpPr/>
            <p:nvPr/>
          </p:nvSpPr>
          <p:spPr>
            <a:xfrm>
              <a:off x="5652120" y="1347614"/>
              <a:ext cx="2772308" cy="2304256"/>
            </a:xfrm>
            <a:prstGeom prst="roundRect">
              <a:avLst>
                <a:gd name="adj" fmla="val 4004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232"/>
            <p:cNvSpPr/>
            <p:nvPr/>
          </p:nvSpPr>
          <p:spPr>
            <a:xfrm>
              <a:off x="5715127" y="1490490"/>
              <a:ext cx="2655912" cy="357190"/>
            </a:xfrm>
            <a:prstGeom prst="roundRect">
              <a:avLst>
                <a:gd name="adj" fmla="val 400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471"/>
            <p:cNvSpPr/>
            <p:nvPr/>
          </p:nvSpPr>
          <p:spPr>
            <a:xfrm>
              <a:off x="5715127" y="1490491"/>
              <a:ext cx="2592288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en" altLang="zh-TW" sz="1800" b="1" dirty="0" smtClean="0">
                  <a:solidFill>
                    <a:srgbClr val="FF9900"/>
                  </a:solidFill>
                  <a:latin typeface="微軟正黑體" pitchFamily="34" charset="-120"/>
                  <a:ea typeface="微軟正黑體" pitchFamily="34" charset="-120"/>
                </a:rPr>
                <a:t>檔案太大，即時轉檔吃效能</a:t>
              </a:r>
              <a:endParaRPr lang="en" altLang="zh-TW" sz="1800" b="1" dirty="0">
                <a:solidFill>
                  <a:srgbClr val="FF99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6" name="Shape 232"/>
            <p:cNvSpPr/>
            <p:nvPr/>
          </p:nvSpPr>
          <p:spPr>
            <a:xfrm>
              <a:off x="5715127" y="1912848"/>
              <a:ext cx="2655912" cy="363460"/>
            </a:xfrm>
            <a:prstGeom prst="roundRect">
              <a:avLst>
                <a:gd name="adj" fmla="val 400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Shape 471"/>
          <p:cNvSpPr/>
          <p:nvPr/>
        </p:nvSpPr>
        <p:spPr>
          <a:xfrm>
            <a:off x="285720" y="3071816"/>
            <a:ext cx="2939163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/>
            <a:r>
              <a:rPr lang="en" altLang="zh-TW" sz="1800" b="1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不支援的格式</a:t>
            </a:r>
            <a:endParaRPr lang="en" altLang="zh-TW" sz="1800" b="1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3" name="Shape 475"/>
          <p:cNvPicPr preferRelativeResize="0"/>
          <p:nvPr/>
        </p:nvPicPr>
        <p:blipFill>
          <a:blip r:embed="rId3">
            <a:alphaModFix/>
          </a:blip>
          <a:srcRect t="20393" b="30079"/>
          <a:stretch>
            <a:fillRect/>
          </a:stretch>
        </p:blipFill>
        <p:spPr>
          <a:xfrm>
            <a:off x="928662" y="3500444"/>
            <a:ext cx="1378611" cy="121444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4" name="Shape 4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852" y="3777544"/>
            <a:ext cx="651594" cy="65159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71"/>
          <p:cNvSpPr/>
          <p:nvPr/>
        </p:nvSpPr>
        <p:spPr>
          <a:xfrm>
            <a:off x="3357554" y="2928940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\\MARKETING\Marketing\MarketingMaterials\Misc\PPT美化\線上直播PPT\20170926_Hybrid Backup Sync\素材\NA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143254"/>
            <a:ext cx="652194" cy="500066"/>
          </a:xfrm>
          <a:prstGeom prst="rect">
            <a:avLst/>
          </a:prstGeom>
          <a:noFill/>
        </p:spPr>
      </p:pic>
      <p:sp>
        <p:nvSpPr>
          <p:cNvPr id="40" name="Shape 232"/>
          <p:cNvSpPr/>
          <p:nvPr/>
        </p:nvSpPr>
        <p:spPr>
          <a:xfrm>
            <a:off x="5572132" y="2428874"/>
            <a:ext cx="3214710" cy="2428892"/>
          </a:xfrm>
          <a:prstGeom prst="roundRect">
            <a:avLst>
              <a:gd name="adj" fmla="val 4004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Shape 4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178" y="23717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330" y="3143254"/>
            <a:ext cx="772000" cy="7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3215" y="2482951"/>
            <a:ext cx="1294999" cy="230337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85" name="Shape 4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86750" y="3286434"/>
            <a:ext cx="571200" cy="5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/>
          <p:nvPr/>
        </p:nvSpPr>
        <p:spPr>
          <a:xfrm>
            <a:off x="5775960" y="3857634"/>
            <a:ext cx="1510684" cy="114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* 須先安裝 QVHelper 和 PC 端 VLC Player</a:t>
            </a:r>
          </a:p>
        </p:txBody>
      </p:sp>
      <p:grpSp>
        <p:nvGrpSpPr>
          <p:cNvPr id="49" name="群組 48"/>
          <p:cNvGrpSpPr/>
          <p:nvPr/>
        </p:nvGrpSpPr>
        <p:grpSpPr>
          <a:xfrm>
            <a:off x="8001024" y="2285998"/>
            <a:ext cx="1143008" cy="642942"/>
            <a:chOff x="7929586" y="2285998"/>
            <a:chExt cx="1143008" cy="642942"/>
          </a:xfrm>
        </p:grpSpPr>
        <p:pic>
          <p:nvPicPr>
            <p:cNvPr id="45" name="Shape 314" descr="話框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9586" y="2285998"/>
              <a:ext cx="1071570" cy="642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矩形 45"/>
            <p:cNvSpPr/>
            <p:nvPr/>
          </p:nvSpPr>
          <p:spPr>
            <a:xfrm>
              <a:off x="7990246" y="2478287"/>
              <a:ext cx="1082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" altLang="zh-TW" b="1" dirty="0" smtClean="0">
                  <a:latin typeface="微軟正黑體" pitchFamily="34" charset="-120"/>
                  <a:ea typeface="微軟正黑體" pitchFamily="34" charset="-120"/>
                </a:rPr>
                <a:t>可以看了！</a:t>
              </a:r>
              <a:endParaRPr lang="en" altLang="zh-TW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48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50" name="Shape 417"/>
            <p:cNvSpPr/>
            <p:nvPr/>
          </p:nvSpPr>
          <p:spPr>
            <a:xfrm>
              <a:off x="8029798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47"/>
          <p:cNvSpPr/>
          <p:nvPr/>
        </p:nvSpPr>
        <p:spPr>
          <a:xfrm>
            <a:off x="428596" y="1285866"/>
            <a:ext cx="4857784" cy="314327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Shape 491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禁止訪客下載，安全有保障</a:t>
            </a:r>
          </a:p>
        </p:txBody>
      </p:sp>
      <p:pic>
        <p:nvPicPr>
          <p:cNvPr id="492" name="Shape 4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50" y="1434945"/>
            <a:ext cx="4487625" cy="27387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94" name="Shape 4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3570" y="3357581"/>
            <a:ext cx="1344329" cy="100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Shape 4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2807" y="3357598"/>
            <a:ext cx="756197" cy="100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6331" y="3357568"/>
            <a:ext cx="756197" cy="100828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Shape 497"/>
          <p:cNvSpPr/>
          <p:nvPr/>
        </p:nvSpPr>
        <p:spPr>
          <a:xfrm>
            <a:off x="5500694" y="3216838"/>
            <a:ext cx="3286148" cy="1283738"/>
          </a:xfrm>
          <a:prstGeom prst="roundRect">
            <a:avLst>
              <a:gd name="adj" fmla="val 16667"/>
            </a:avLst>
          </a:prstGeom>
          <a:solidFill>
            <a:srgbClr val="FFFFFF">
              <a:alpha val="51540"/>
            </a:srgbClr>
          </a:solidFill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98" name="Shape 498" descr="Privacy_000000_100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715140" y="3286130"/>
            <a:ext cx="715116" cy="9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Han Tsai\Desktop\QNAP_直播\Photo Station 5.6 直播\未命名-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1214428"/>
            <a:ext cx="1928826" cy="1928826"/>
          </a:xfrm>
          <a:prstGeom prst="rect">
            <a:avLst/>
          </a:prstGeom>
          <a:noFill/>
        </p:spPr>
      </p:pic>
      <p:grpSp>
        <p:nvGrpSpPr>
          <p:cNvPr id="22" name="群組 21"/>
          <p:cNvGrpSpPr/>
          <p:nvPr/>
        </p:nvGrpSpPr>
        <p:grpSpPr>
          <a:xfrm>
            <a:off x="357158" y="2714626"/>
            <a:ext cx="1757737" cy="1785950"/>
            <a:chOff x="-2214610" y="3214692"/>
            <a:chExt cx="1757737" cy="1785950"/>
          </a:xfrm>
        </p:grpSpPr>
        <p:pic>
          <p:nvPicPr>
            <p:cNvPr id="14338" name="Picture 2" descr="C:\Users\Han Tsai\Desktop\QNAP_直播\Photo Station 5.6 直播\未命名-13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2071734" y="3357568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17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2214610" y="3214692"/>
              <a:ext cx="1757737" cy="1785950"/>
            </a:xfrm>
            <a:prstGeom prst="rect">
              <a:avLst/>
            </a:prstGeom>
            <a:noFill/>
          </p:spPr>
        </p:pic>
      </p:grpSp>
      <p:grpSp>
        <p:nvGrpSpPr>
          <p:cNvPr id="24" name="群組 23"/>
          <p:cNvGrpSpPr/>
          <p:nvPr/>
        </p:nvGrpSpPr>
        <p:grpSpPr>
          <a:xfrm>
            <a:off x="1714480" y="2214560"/>
            <a:ext cx="2714644" cy="1366846"/>
            <a:chOff x="2214546" y="2347912"/>
            <a:chExt cx="2714644" cy="1366846"/>
          </a:xfrm>
        </p:grpSpPr>
        <p:sp>
          <p:nvSpPr>
            <p:cNvPr id="23" name="平行四邊形 22"/>
            <p:cNvSpPr/>
            <p:nvPr/>
          </p:nvSpPr>
          <p:spPr>
            <a:xfrm>
              <a:off x="2285984" y="2357436"/>
              <a:ext cx="2643206" cy="714380"/>
            </a:xfrm>
            <a:prstGeom prst="parallelogram">
              <a:avLst>
                <a:gd name="adj" fmla="val 25000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2214546" y="2347912"/>
              <a:ext cx="2643206" cy="652466"/>
              <a:chOff x="4857752" y="1357304"/>
              <a:chExt cx="2643206" cy="652466"/>
            </a:xfrm>
          </p:grpSpPr>
          <p:sp>
            <p:nvSpPr>
              <p:cNvPr id="19" name="平行四邊形 18"/>
              <p:cNvSpPr/>
              <p:nvPr/>
            </p:nvSpPr>
            <p:spPr>
              <a:xfrm>
                <a:off x="4857752" y="1357304"/>
                <a:ext cx="2643206" cy="652466"/>
              </a:xfrm>
              <a:prstGeom prst="parallelogram">
                <a:avLst/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072066" y="1366828"/>
                <a:ext cx="2357454" cy="581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16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沒有你的允許，訪客不能下載檔案！</a:t>
                </a:r>
              </a:p>
            </p:txBody>
          </p:sp>
        </p:grpSp>
        <p:sp>
          <p:nvSpPr>
            <p:cNvPr id="21" name="等腰三角形 20"/>
            <p:cNvSpPr/>
            <p:nvPr/>
          </p:nvSpPr>
          <p:spPr>
            <a:xfrm flipV="1">
              <a:off x="2357422" y="2928940"/>
              <a:ext cx="500066" cy="785818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147"/>
          <p:cNvSpPr/>
          <p:nvPr/>
        </p:nvSpPr>
        <p:spPr>
          <a:xfrm>
            <a:off x="71438" y="1357304"/>
            <a:ext cx="5429256" cy="3214710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五邊形 49"/>
          <p:cNvSpPr/>
          <p:nvPr/>
        </p:nvSpPr>
        <p:spPr>
          <a:xfrm flipH="1">
            <a:off x="4429124" y="1142990"/>
            <a:ext cx="4714908" cy="3429024"/>
          </a:xfrm>
          <a:prstGeom prst="homePlate">
            <a:avLst>
              <a:gd name="adj" fmla="val 44020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47"/>
          <p:cNvSpPr/>
          <p:nvPr/>
        </p:nvSpPr>
        <p:spPr>
          <a:xfrm>
            <a:off x="0" y="1285866"/>
            <a:ext cx="5429256" cy="321471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內行人才知道！快捷鍵小秘訣</a:t>
            </a:r>
          </a:p>
        </p:txBody>
      </p:sp>
      <p:pic>
        <p:nvPicPr>
          <p:cNvPr id="506" name="Shape 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17" y="1442612"/>
            <a:ext cx="4878625" cy="284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群組 42"/>
          <p:cNvGrpSpPr/>
          <p:nvPr/>
        </p:nvGrpSpPr>
        <p:grpSpPr>
          <a:xfrm>
            <a:off x="5572132" y="3700179"/>
            <a:ext cx="3286148" cy="737707"/>
            <a:chOff x="5500694" y="1357304"/>
            <a:chExt cx="3500462" cy="785818"/>
          </a:xfrm>
        </p:grpSpPr>
        <p:grpSp>
          <p:nvGrpSpPr>
            <p:cNvPr id="44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46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7" name="直線接點 46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圓角矩形 44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5572132" y="2895408"/>
            <a:ext cx="3286148" cy="737707"/>
            <a:chOff x="5500694" y="1357304"/>
            <a:chExt cx="3500462" cy="785818"/>
          </a:xfrm>
        </p:grpSpPr>
        <p:grpSp>
          <p:nvGrpSpPr>
            <p:cNvPr id="38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40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0066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" name="直線接點 40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圓角矩形 38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5572132" y="2090637"/>
            <a:ext cx="3286148" cy="737707"/>
            <a:chOff x="5500694" y="1357304"/>
            <a:chExt cx="3500462" cy="785818"/>
          </a:xfrm>
        </p:grpSpPr>
        <p:grpSp>
          <p:nvGrpSpPr>
            <p:cNvPr id="32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34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5" name="直線接點 34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圓角矩形 32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5572132" y="1285866"/>
            <a:ext cx="3286148" cy="737707"/>
            <a:chOff x="5500694" y="1357304"/>
            <a:chExt cx="3500462" cy="785818"/>
          </a:xfrm>
        </p:grpSpPr>
        <p:grpSp>
          <p:nvGrpSpPr>
            <p:cNvPr id="18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19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grp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" name="直線接點 24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圓角矩形 27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7" name="Shape 507"/>
          <p:cNvSpPr/>
          <p:nvPr/>
        </p:nvSpPr>
        <p:spPr>
          <a:xfrm>
            <a:off x="5840389" y="1419995"/>
            <a:ext cx="518486" cy="461033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/>
              <a:t>A</a:t>
            </a:r>
          </a:p>
        </p:txBody>
      </p:sp>
      <p:sp>
        <p:nvSpPr>
          <p:cNvPr id="508" name="Shape 508"/>
          <p:cNvSpPr/>
          <p:nvPr/>
        </p:nvSpPr>
        <p:spPr>
          <a:xfrm>
            <a:off x="5858417" y="2233183"/>
            <a:ext cx="518486" cy="461033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T</a:t>
            </a:r>
          </a:p>
        </p:txBody>
      </p:sp>
      <p:sp>
        <p:nvSpPr>
          <p:cNvPr id="509" name="Shape 509"/>
          <p:cNvSpPr/>
          <p:nvPr/>
        </p:nvSpPr>
        <p:spPr>
          <a:xfrm>
            <a:off x="5839464" y="3028490"/>
            <a:ext cx="518486" cy="461033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I</a:t>
            </a:r>
          </a:p>
        </p:txBody>
      </p:sp>
      <p:sp>
        <p:nvSpPr>
          <p:cNvPr id="510" name="Shape 510"/>
          <p:cNvSpPr/>
          <p:nvPr/>
        </p:nvSpPr>
        <p:spPr>
          <a:xfrm>
            <a:off x="5809418" y="3825229"/>
            <a:ext cx="691408" cy="461033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/>
              <a:t>Esc</a:t>
            </a:r>
          </a:p>
        </p:txBody>
      </p:sp>
      <p:pic>
        <p:nvPicPr>
          <p:cNvPr id="511" name="Shape 5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1558" y="1305538"/>
            <a:ext cx="650970" cy="6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1558" y="2157701"/>
            <a:ext cx="650970" cy="6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2996" y="2986518"/>
            <a:ext cx="579532" cy="5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1024" y="3786195"/>
            <a:ext cx="571504" cy="57150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Shape 515"/>
          <p:cNvSpPr txBox="1"/>
          <p:nvPr/>
        </p:nvSpPr>
        <p:spPr>
          <a:xfrm>
            <a:off x="6520194" y="1394549"/>
            <a:ext cx="1332122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CC0099"/>
                </a:solidFill>
                <a:latin typeface="微軟正黑體" pitchFamily="34" charset="-120"/>
                <a:ea typeface="微軟正黑體" pitchFamily="34" charset="-120"/>
              </a:rPr>
              <a:t>新增到相簿</a:t>
            </a:r>
          </a:p>
        </p:txBody>
      </p:sp>
      <p:sp>
        <p:nvSpPr>
          <p:cNvPr id="516" name="Shape 516"/>
          <p:cNvSpPr txBox="1"/>
          <p:nvPr/>
        </p:nvSpPr>
        <p:spPr>
          <a:xfrm>
            <a:off x="6645160" y="2224766"/>
            <a:ext cx="1332122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FF9900"/>
                </a:solidFill>
                <a:latin typeface="微軟正黑體" pitchFamily="34" charset="-120"/>
                <a:ea typeface="微軟正黑體" pitchFamily="34" charset="-120"/>
              </a:rPr>
              <a:t>加入標籤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6838557" y="3071816"/>
            <a:ext cx="948153" cy="4005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518" name="Shape 518"/>
          <p:cNvSpPr txBox="1"/>
          <p:nvPr/>
        </p:nvSpPr>
        <p:spPr>
          <a:xfrm>
            <a:off x="6597464" y="3825229"/>
            <a:ext cx="1332122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關閉播放器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latin typeface="微軟正黑體" pitchFamily="34" charset="-120"/>
                <a:ea typeface="微軟正黑體" pitchFamily="34" charset="-120"/>
              </a:rPr>
              <a:t>這是你的煩惱嗎？</a:t>
            </a:r>
            <a:endParaRPr lang="en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271"/>
          <p:cNvSpPr/>
          <p:nvPr/>
        </p:nvSpPr>
        <p:spPr>
          <a:xfrm>
            <a:off x="1491089" y="2285998"/>
            <a:ext cx="2652283" cy="2652283"/>
          </a:xfrm>
          <a:prstGeom prst="ellipse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-142908" y="928676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hape 271"/>
          <p:cNvSpPr/>
          <p:nvPr/>
        </p:nvSpPr>
        <p:spPr>
          <a:xfrm>
            <a:off x="4572000" y="2214560"/>
            <a:ext cx="2652283" cy="2652283"/>
          </a:xfrm>
          <a:prstGeom prst="ellipse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1" name="Picture 3" descr="C:\Users\Han Tsai\Desktop\Photo Station 5.6 直播\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62527" y="2357436"/>
            <a:ext cx="2500330" cy="2500330"/>
          </a:xfrm>
          <a:prstGeom prst="rect">
            <a:avLst/>
          </a:prstGeom>
          <a:noFill/>
        </p:spPr>
      </p:pic>
      <p:grpSp>
        <p:nvGrpSpPr>
          <p:cNvPr id="42" name="群組 41"/>
          <p:cNvGrpSpPr/>
          <p:nvPr/>
        </p:nvGrpSpPr>
        <p:grpSpPr>
          <a:xfrm>
            <a:off x="357158" y="3000378"/>
            <a:ext cx="2357454" cy="1143008"/>
            <a:chOff x="571472" y="2357436"/>
            <a:chExt cx="1928826" cy="1079833"/>
          </a:xfrm>
        </p:grpSpPr>
        <p:grpSp>
          <p:nvGrpSpPr>
            <p:cNvPr id="31" name="Shape 449"/>
            <p:cNvGrpSpPr/>
            <p:nvPr/>
          </p:nvGrpSpPr>
          <p:grpSpPr>
            <a:xfrm>
              <a:off x="571472" y="2357436"/>
              <a:ext cx="1928826" cy="1071570"/>
              <a:chOff x="1477509" y="2211710"/>
              <a:chExt cx="5904045" cy="2478897"/>
            </a:xfrm>
          </p:grpSpPr>
          <p:sp>
            <p:nvSpPr>
              <p:cNvPr id="32" name="Shape 450"/>
              <p:cNvSpPr/>
              <p:nvPr/>
            </p:nvSpPr>
            <p:spPr>
              <a:xfrm>
                <a:off x="1848577" y="2364110"/>
                <a:ext cx="5532977" cy="2326497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451"/>
              <p:cNvSpPr/>
              <p:nvPr/>
            </p:nvSpPr>
            <p:spPr>
              <a:xfrm>
                <a:off x="1477509" y="2211710"/>
                <a:ext cx="5685377" cy="23136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642910" y="2425158"/>
              <a:ext cx="1785950" cy="1012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sz="17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終於在電腦整理完照片了，趕快備份到NAS，可是....</a:t>
              </a:r>
              <a:endParaRPr lang="en" sz="1700" b="1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43" name="圖片 42" descr="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2285998"/>
            <a:ext cx="2500312" cy="2500312"/>
          </a:xfrm>
          <a:prstGeom prst="rect">
            <a:avLst/>
          </a:prstGeom>
        </p:spPr>
      </p:pic>
      <p:grpSp>
        <p:nvGrpSpPr>
          <p:cNvPr id="45" name="群組 44"/>
          <p:cNvGrpSpPr/>
          <p:nvPr/>
        </p:nvGrpSpPr>
        <p:grpSpPr>
          <a:xfrm>
            <a:off x="5143504" y="4071948"/>
            <a:ext cx="2363948" cy="928694"/>
            <a:chOff x="571472" y="2357436"/>
            <a:chExt cx="1928826" cy="1071570"/>
          </a:xfrm>
        </p:grpSpPr>
        <p:grpSp>
          <p:nvGrpSpPr>
            <p:cNvPr id="46" name="Shape 449"/>
            <p:cNvGrpSpPr/>
            <p:nvPr/>
          </p:nvGrpSpPr>
          <p:grpSpPr>
            <a:xfrm>
              <a:off x="571472" y="2357436"/>
              <a:ext cx="1928826" cy="1071570"/>
              <a:chOff x="1477509" y="2211710"/>
              <a:chExt cx="5904045" cy="2478897"/>
            </a:xfrm>
          </p:grpSpPr>
          <p:sp>
            <p:nvSpPr>
              <p:cNvPr id="48" name="Shape 450"/>
              <p:cNvSpPr/>
              <p:nvPr/>
            </p:nvSpPr>
            <p:spPr>
              <a:xfrm>
                <a:off x="1848577" y="2364110"/>
                <a:ext cx="5532977" cy="2326497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Shape 451"/>
              <p:cNvSpPr/>
              <p:nvPr/>
            </p:nvSpPr>
            <p:spPr>
              <a:xfrm>
                <a:off x="1477509" y="2211710"/>
                <a:ext cx="5685377" cy="23136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645462" y="2471467"/>
              <a:ext cx="1785950" cy="710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7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匯入</a:t>
              </a:r>
              <a:r>
                <a:rPr lang="en-US" sz="17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Photo Station</a:t>
              </a:r>
              <a:r>
                <a:rPr lang="zh-TW" altLang="en-US" sz="17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會不會全亂掉啊？！</a:t>
              </a:r>
            </a:p>
          </p:txBody>
        </p:sp>
      </p:grpSp>
      <p:sp>
        <p:nvSpPr>
          <p:cNvPr id="26" name="Shape 271"/>
          <p:cNvSpPr/>
          <p:nvPr/>
        </p:nvSpPr>
        <p:spPr>
          <a:xfrm>
            <a:off x="785786" y="1064216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5786" y="1068482"/>
            <a:ext cx="1071569" cy="1074640"/>
          </a:xfrm>
          <a:prstGeom prst="rect">
            <a:avLst/>
          </a:prstGeom>
          <a:noFill/>
        </p:spPr>
      </p:pic>
      <p:grpSp>
        <p:nvGrpSpPr>
          <p:cNvPr id="2" name="Shape 291"/>
          <p:cNvGrpSpPr/>
          <p:nvPr/>
        </p:nvGrpSpPr>
        <p:grpSpPr>
          <a:xfrm flipH="1">
            <a:off x="1785918" y="1071552"/>
            <a:ext cx="6545514" cy="1066099"/>
            <a:chOff x="-6494121" y="6727746"/>
            <a:chExt cx="5260908" cy="867238"/>
          </a:xfrm>
        </p:grpSpPr>
        <p:sp>
          <p:nvSpPr>
            <p:cNvPr id="15" name="Shape 292"/>
            <p:cNvSpPr/>
            <p:nvPr/>
          </p:nvSpPr>
          <p:spPr>
            <a:xfrm>
              <a:off x="-6494121" y="6727746"/>
              <a:ext cx="5235497" cy="792088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169890" y="1071552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我把以前的照片都存進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，以前整理過的照片資訊跟架構，可以</a:t>
            </a:r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無痛轉移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嗎？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147"/>
          <p:cNvSpPr/>
          <p:nvPr/>
        </p:nvSpPr>
        <p:spPr>
          <a:xfrm>
            <a:off x="1714480" y="1142990"/>
            <a:ext cx="5919830" cy="4071948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571604" y="1071552"/>
            <a:ext cx="6000792" cy="4071948"/>
            <a:chOff x="1571604" y="1071552"/>
            <a:chExt cx="6000792" cy="4071948"/>
          </a:xfrm>
        </p:grpSpPr>
        <p:sp>
          <p:nvSpPr>
            <p:cNvPr id="8" name="Shape 147"/>
            <p:cNvSpPr/>
            <p:nvPr/>
          </p:nvSpPr>
          <p:spPr>
            <a:xfrm>
              <a:off x="1571604" y="1071552"/>
              <a:ext cx="6000792" cy="4071948"/>
            </a:xfrm>
            <a:prstGeom prst="rect">
              <a:avLst/>
            </a:prstGeom>
            <a:solidFill>
              <a:srgbClr val="00518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4" name="Shape 524" descr="螢幕快照 2017-10-31 下午7.07.56.png"/>
            <p:cNvPicPr preferRelativeResize="0"/>
            <p:nvPr/>
          </p:nvPicPr>
          <p:blipFill rotWithShape="1">
            <a:blip r:embed="rId3">
              <a:alphaModFix/>
            </a:blip>
            <a:srcRect t="39" b="49"/>
            <a:stretch/>
          </p:blipFill>
          <p:spPr>
            <a:xfrm>
              <a:off x="1732699" y="1219275"/>
              <a:ext cx="5678599" cy="36059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29" name="平行四邊形 28"/>
          <p:cNvSpPr/>
          <p:nvPr/>
        </p:nvSpPr>
        <p:spPr>
          <a:xfrm>
            <a:off x="571472" y="3214692"/>
            <a:ext cx="3286148" cy="571504"/>
          </a:xfrm>
          <a:prstGeom prst="parallelogram">
            <a:avLst>
              <a:gd name="adj" fmla="val 38913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使用前請先設定媒體資料夾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5214942" y="1714494"/>
            <a:ext cx="4643470" cy="701674"/>
            <a:chOff x="5072066" y="1785932"/>
            <a:chExt cx="4643470" cy="857602"/>
          </a:xfrm>
        </p:grpSpPr>
        <p:sp>
          <p:nvSpPr>
            <p:cNvPr id="23" name="平行四邊形 22"/>
            <p:cNvSpPr/>
            <p:nvPr/>
          </p:nvSpPr>
          <p:spPr>
            <a:xfrm>
              <a:off x="5072066" y="1785932"/>
              <a:ext cx="4643470" cy="785818"/>
            </a:xfrm>
            <a:prstGeom prst="parallelogram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500694" y="1928809"/>
              <a:ext cx="3143272" cy="714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sz="16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注意：只勾選「影片」的資料夾，不會顯示在Photo Station</a:t>
              </a:r>
              <a:endParaRPr lang="en" altLang="zh-TW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857752" y="1285866"/>
            <a:ext cx="4643470" cy="584775"/>
            <a:chOff x="4857752" y="1357304"/>
            <a:chExt cx="4643470" cy="584775"/>
          </a:xfrm>
        </p:grpSpPr>
        <p:sp>
          <p:nvSpPr>
            <p:cNvPr id="21" name="平行四邊形 20"/>
            <p:cNvSpPr/>
            <p:nvPr/>
          </p:nvSpPr>
          <p:spPr>
            <a:xfrm>
              <a:off x="4857752" y="1357304"/>
              <a:ext cx="4643470" cy="571504"/>
            </a:xfrm>
            <a:prstGeom prst="parallelogram">
              <a:avLst/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072066" y="1357304"/>
              <a:ext cx="3786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" altLang="zh-TW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勾選「相片」來看到該資料夾裡面的相片；勾選「影片」來看影片！</a:t>
              </a: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4000496" y="2214560"/>
            <a:ext cx="2249903" cy="2286016"/>
            <a:chOff x="9215470" y="3540923"/>
            <a:chExt cx="1928826" cy="1959785"/>
          </a:xfrm>
        </p:grpSpPr>
        <p:pic>
          <p:nvPicPr>
            <p:cNvPr id="15363" name="Picture 3" descr="C:\Users\Han Tsai\Desktop\QNAP_直播\Photo Station 5.6 直播\未命名-15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358346" y="3659233"/>
              <a:ext cx="1643074" cy="1643074"/>
            </a:xfrm>
            <a:prstGeom prst="rect">
              <a:avLst/>
            </a:prstGeom>
            <a:noFill/>
          </p:spPr>
        </p:pic>
        <p:pic>
          <p:nvPicPr>
            <p:cNvPr id="20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15470" y="3540923"/>
              <a:ext cx="1928826" cy="1959785"/>
            </a:xfrm>
            <a:prstGeom prst="rect">
              <a:avLst/>
            </a:prstGeom>
            <a:noFill/>
          </p:spPr>
        </p:pic>
      </p:grpSp>
      <p:grpSp>
        <p:nvGrpSpPr>
          <p:cNvPr id="34" name="群組 33"/>
          <p:cNvGrpSpPr/>
          <p:nvPr/>
        </p:nvGrpSpPr>
        <p:grpSpPr>
          <a:xfrm>
            <a:off x="1428728" y="1571618"/>
            <a:ext cx="1757737" cy="1785950"/>
            <a:chOff x="-2357486" y="3357550"/>
            <a:chExt cx="1757737" cy="1785950"/>
          </a:xfrm>
        </p:grpSpPr>
        <p:pic>
          <p:nvPicPr>
            <p:cNvPr id="15362" name="Picture 2" descr="C:\Users\Han Tsai\Desktop\QNAP_直播\Photo Station 5.6 直播\未命名-1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214610" y="3500444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31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2357486" y="3357550"/>
              <a:ext cx="1757737" cy="1785950"/>
            </a:xfrm>
            <a:prstGeom prst="rect">
              <a:avLst/>
            </a:prstGeom>
            <a:noFill/>
          </p:spPr>
        </p:pic>
      </p:grpSp>
      <p:sp>
        <p:nvSpPr>
          <p:cNvPr id="17" name="等腰三角形 16"/>
          <p:cNvSpPr/>
          <p:nvPr/>
        </p:nvSpPr>
        <p:spPr>
          <a:xfrm>
            <a:off x="2143108" y="2571750"/>
            <a:ext cx="571504" cy="857256"/>
          </a:xfrm>
          <a:prstGeom prst="triangle">
            <a:avLst/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>
            <a:off x="500034" y="3143254"/>
            <a:ext cx="3429024" cy="584775"/>
            <a:chOff x="500034" y="3143254"/>
            <a:chExt cx="3429024" cy="584775"/>
          </a:xfrm>
        </p:grpSpPr>
        <p:sp>
          <p:nvSpPr>
            <p:cNvPr id="28" name="平行四邊形 27"/>
            <p:cNvSpPr/>
            <p:nvPr/>
          </p:nvSpPr>
          <p:spPr>
            <a:xfrm>
              <a:off x="500034" y="3143254"/>
              <a:ext cx="3286148" cy="571504"/>
            </a:xfrm>
            <a:prstGeom prst="parallelogram">
              <a:avLst>
                <a:gd name="adj" fmla="val 38913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642910" y="3143254"/>
              <a:ext cx="32861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想看到資料夾裡的</a:t>
              </a:r>
              <a:r>
                <a:rPr lang="zh-TW" altLang="en-US" sz="16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相片／影片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，</a:t>
              </a:r>
              <a:endPara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/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要先把資料夾設定為媒體資料夾</a:t>
              </a:r>
            </a:p>
          </p:txBody>
        </p:sp>
      </p:grpSp>
      <p:sp>
        <p:nvSpPr>
          <p:cNvPr id="27" name="等腰三角形 26"/>
          <p:cNvSpPr/>
          <p:nvPr/>
        </p:nvSpPr>
        <p:spPr>
          <a:xfrm flipV="1">
            <a:off x="5000628" y="1785932"/>
            <a:ext cx="571504" cy="795342"/>
          </a:xfrm>
          <a:prstGeom prst="triangle">
            <a:avLst/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n Tsai\Desktop\QNAP_直播\Photo Station 5.6 直播\clou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71421"/>
            <a:ext cx="2571768" cy="1357321"/>
          </a:xfrm>
          <a:prstGeom prst="rect">
            <a:avLst/>
          </a:prstGeom>
          <a:noFill/>
          <a:effectLst>
            <a:outerShdw blurRad="101600" dist="50800" dir="420000" sx="101000" sy="101000" algn="ctr" rotWithShape="0">
              <a:srgbClr val="000000">
                <a:alpha val="29000"/>
              </a:srgbClr>
            </a:outerShdw>
          </a:effectLst>
        </p:spPr>
      </p:pic>
      <p:sp>
        <p:nvSpPr>
          <p:cNvPr id="533" name="Shape 533"/>
          <p:cNvSpPr txBox="1"/>
          <p:nvPr/>
        </p:nvSpPr>
        <p:spPr>
          <a:xfrm>
            <a:off x="928662" y="1285866"/>
            <a:ext cx="4714908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5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恭喜你成為照片管理達人！</a:t>
            </a:r>
          </a:p>
        </p:txBody>
      </p:sp>
      <p:pic>
        <p:nvPicPr>
          <p:cNvPr id="7" name="Picture 2" descr="C:\Users\Han Tsai\Desktop\QNAP_直播\Photo Station 5.6 直播\award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9695" y="246434"/>
            <a:ext cx="1317925" cy="1182308"/>
          </a:xfrm>
          <a:prstGeom prst="rect">
            <a:avLst/>
          </a:prstGeom>
          <a:noFill/>
        </p:spPr>
      </p:pic>
      <p:pic>
        <p:nvPicPr>
          <p:cNvPr id="8" name="Picture 2" descr="C:\Users\Han Tsai\Desktop\QNAP_直播\Photo Station 5.6 直播\award_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2914" y="642924"/>
            <a:ext cx="660260" cy="714380"/>
          </a:xfrm>
          <a:prstGeom prst="rect">
            <a:avLst/>
          </a:prstGeom>
          <a:noFill/>
        </p:spPr>
      </p:pic>
      <p:pic>
        <p:nvPicPr>
          <p:cNvPr id="11" name="Picture 2" descr="C:\Users\Han Tsai\Desktop\QNAP_直播\Photo Station 5.6 直播\award_2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857620" y="642924"/>
            <a:ext cx="660260" cy="714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Han Tsai\Desktop\QNAP_直播\Photo Station 5.6 直播\未命名-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351667"/>
            <a:ext cx="2928958" cy="2434661"/>
          </a:xfrm>
          <a:prstGeom prst="rect">
            <a:avLst/>
          </a:prstGeom>
          <a:noFill/>
        </p:spPr>
      </p:pic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這是你的煩惱嗎</a:t>
            </a:r>
            <a:r>
              <a:rPr lang="en" dirty="0" smtClean="0">
                <a:latin typeface="微軟正黑體" pitchFamily="34" charset="-120"/>
                <a:ea typeface="微軟正黑體" pitchFamily="34" charset="-120"/>
              </a:rPr>
              <a:t>？</a:t>
            </a:r>
            <a:endParaRPr lang="en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-142908" y="928676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/>
          <p:cNvGrpSpPr/>
          <p:nvPr/>
        </p:nvGrpSpPr>
        <p:grpSpPr>
          <a:xfrm>
            <a:off x="2776973" y="2285998"/>
            <a:ext cx="2652283" cy="2652283"/>
            <a:chOff x="3348477" y="2285998"/>
            <a:chExt cx="2652283" cy="2652283"/>
          </a:xfrm>
        </p:grpSpPr>
        <p:sp>
          <p:nvSpPr>
            <p:cNvPr id="13" name="Shape 271"/>
            <p:cNvSpPr/>
            <p:nvPr/>
          </p:nvSpPr>
          <p:spPr>
            <a:xfrm>
              <a:off x="3348477" y="2285998"/>
              <a:ext cx="2652283" cy="2652283"/>
            </a:xfrm>
            <a:prstGeom prst="ellipse">
              <a:avLst/>
            </a:prstGeom>
            <a:solidFill>
              <a:srgbClr val="AED1EF"/>
            </a:solidFill>
            <a:ln w="88900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51" name="Picture 3" descr="C:\Users\Han Tsai\Desktop\Photo Station 5.6 直播\01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419915" y="2357436"/>
              <a:ext cx="2500330" cy="2500330"/>
            </a:xfrm>
            <a:prstGeom prst="rect">
              <a:avLst/>
            </a:prstGeom>
            <a:noFill/>
          </p:spPr>
        </p:pic>
      </p:grpSp>
      <p:grpSp>
        <p:nvGrpSpPr>
          <p:cNvPr id="3" name="群組 41"/>
          <p:cNvGrpSpPr/>
          <p:nvPr/>
        </p:nvGrpSpPr>
        <p:grpSpPr>
          <a:xfrm>
            <a:off x="1062461" y="3143254"/>
            <a:ext cx="2286016" cy="1143008"/>
            <a:chOff x="571472" y="2357436"/>
            <a:chExt cx="1928826" cy="1071570"/>
          </a:xfrm>
        </p:grpSpPr>
        <p:grpSp>
          <p:nvGrpSpPr>
            <p:cNvPr id="4" name="Shape 449"/>
            <p:cNvGrpSpPr/>
            <p:nvPr/>
          </p:nvGrpSpPr>
          <p:grpSpPr>
            <a:xfrm>
              <a:off x="571472" y="2357436"/>
              <a:ext cx="1928826" cy="1071570"/>
              <a:chOff x="1477509" y="2211710"/>
              <a:chExt cx="5904045" cy="2478897"/>
            </a:xfrm>
          </p:grpSpPr>
          <p:sp>
            <p:nvSpPr>
              <p:cNvPr id="32" name="Shape 450"/>
              <p:cNvSpPr/>
              <p:nvPr/>
            </p:nvSpPr>
            <p:spPr>
              <a:xfrm>
                <a:off x="1848577" y="2364110"/>
                <a:ext cx="5532977" cy="2326497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451"/>
              <p:cNvSpPr/>
              <p:nvPr/>
            </p:nvSpPr>
            <p:spPr>
              <a:xfrm>
                <a:off x="1477509" y="2211710"/>
                <a:ext cx="5685377" cy="23136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642910" y="2428874"/>
              <a:ext cx="1785950" cy="865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Photo Station</a:t>
              </a:r>
              <a:r>
                <a:rPr lang="zh-TW" altLang="en-US" sz="1800" b="1" dirty="0" smtClean="0">
                  <a:solidFill>
                    <a:srgbClr val="3333CC"/>
                  </a:solidFill>
                  <a:latin typeface="微軟正黑體" pitchFamily="34" charset="-120"/>
                  <a:ea typeface="微軟正黑體" pitchFamily="34" charset="-120"/>
                </a:rPr>
                <a:t>真的好用嗎？我的照片安全嗎？</a:t>
              </a:r>
            </a:p>
          </p:txBody>
        </p:sp>
      </p:grpSp>
      <p:sp>
        <p:nvSpPr>
          <p:cNvPr id="19" name="Shape 271"/>
          <p:cNvSpPr/>
          <p:nvPr/>
        </p:nvSpPr>
        <p:spPr>
          <a:xfrm>
            <a:off x="785786" y="1064216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5786" y="1071552"/>
            <a:ext cx="1071569" cy="1074640"/>
          </a:xfrm>
          <a:prstGeom prst="rect">
            <a:avLst/>
          </a:prstGeom>
          <a:noFill/>
        </p:spPr>
      </p:pic>
      <p:grpSp>
        <p:nvGrpSpPr>
          <p:cNvPr id="2" name="Shape 291"/>
          <p:cNvGrpSpPr/>
          <p:nvPr/>
        </p:nvGrpSpPr>
        <p:grpSpPr>
          <a:xfrm flipH="1">
            <a:off x="1785918" y="1071552"/>
            <a:ext cx="6357982" cy="1066099"/>
            <a:chOff x="-6343393" y="6727746"/>
            <a:chExt cx="5110180" cy="867238"/>
          </a:xfrm>
        </p:grpSpPr>
        <p:sp>
          <p:nvSpPr>
            <p:cNvPr id="15" name="Shape 292"/>
            <p:cNvSpPr/>
            <p:nvPr/>
          </p:nvSpPr>
          <p:spPr>
            <a:xfrm>
              <a:off x="-6343393" y="6727746"/>
              <a:ext cx="5084768" cy="792088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214546" y="1071552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想在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Photo Station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好好觀賞照片，還有什麼一定要知道的功能？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5929322" y="2571750"/>
            <a:ext cx="2571768" cy="2428892"/>
          </a:xfrm>
          <a:prstGeom prst="roundRect">
            <a:avLst/>
          </a:prstGeom>
          <a:solidFill>
            <a:srgbClr val="AED1EF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圓角矩形 49"/>
          <p:cNvSpPr/>
          <p:nvPr/>
        </p:nvSpPr>
        <p:spPr>
          <a:xfrm>
            <a:off x="3214678" y="2571750"/>
            <a:ext cx="2571768" cy="2428892"/>
          </a:xfrm>
          <a:prstGeom prst="roundRect">
            <a:avLst/>
          </a:prstGeom>
          <a:solidFill>
            <a:srgbClr val="AED1EF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圓角矩形 47"/>
          <p:cNvSpPr/>
          <p:nvPr/>
        </p:nvSpPr>
        <p:spPr>
          <a:xfrm>
            <a:off x="428596" y="2571750"/>
            <a:ext cx="2571768" cy="2428892"/>
          </a:xfrm>
          <a:prstGeom prst="roundRect">
            <a:avLst/>
          </a:prstGeom>
          <a:solidFill>
            <a:srgbClr val="AED1EF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Photo Station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來解答</a:t>
            </a:r>
            <a:endParaRPr lang="en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3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271"/>
          <p:cNvSpPr/>
          <p:nvPr/>
        </p:nvSpPr>
        <p:spPr>
          <a:xfrm>
            <a:off x="1011694" y="3011972"/>
            <a:ext cx="1417166" cy="1417166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976" y="3357568"/>
            <a:ext cx="660600" cy="6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173"/>
          <p:cNvSpPr/>
          <p:nvPr/>
        </p:nvSpPr>
        <p:spPr>
          <a:xfrm>
            <a:off x="5788904" y="2428874"/>
            <a:ext cx="2926500" cy="462338"/>
          </a:xfrm>
          <a:prstGeom prst="homePlate">
            <a:avLst>
              <a:gd name="adj" fmla="val 50000"/>
            </a:avLst>
          </a:prstGeom>
          <a:solidFill>
            <a:srgbClr val="33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分享</a:t>
            </a:r>
          </a:p>
        </p:txBody>
      </p:sp>
      <p:sp>
        <p:nvSpPr>
          <p:cNvPr id="32" name="Shape 174"/>
          <p:cNvSpPr/>
          <p:nvPr/>
        </p:nvSpPr>
        <p:spPr>
          <a:xfrm>
            <a:off x="3058398" y="2428874"/>
            <a:ext cx="2926500" cy="462338"/>
          </a:xfrm>
          <a:prstGeom prst="homePlate">
            <a:avLst>
              <a:gd name="adj" fmla="val 50000"/>
            </a:avLst>
          </a:prstGeom>
          <a:solidFill>
            <a:srgbClr val="008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整理</a:t>
            </a:r>
          </a:p>
        </p:txBody>
      </p:sp>
      <p:sp>
        <p:nvSpPr>
          <p:cNvPr id="33" name="Shape 175"/>
          <p:cNvSpPr/>
          <p:nvPr/>
        </p:nvSpPr>
        <p:spPr>
          <a:xfrm>
            <a:off x="357158" y="2428874"/>
            <a:ext cx="2926500" cy="462338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14400" lvl="0" indent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拍攝</a:t>
            </a:r>
          </a:p>
        </p:txBody>
      </p:sp>
      <p:grpSp>
        <p:nvGrpSpPr>
          <p:cNvPr id="55" name="群組 54"/>
          <p:cNvGrpSpPr/>
          <p:nvPr/>
        </p:nvGrpSpPr>
        <p:grpSpPr>
          <a:xfrm>
            <a:off x="406387" y="4286262"/>
            <a:ext cx="2593977" cy="571504"/>
            <a:chOff x="406387" y="4071948"/>
            <a:chExt cx="2593977" cy="571504"/>
          </a:xfrm>
        </p:grpSpPr>
        <p:sp>
          <p:nvSpPr>
            <p:cNvPr id="49" name="圓角矩形 48"/>
            <p:cNvSpPr/>
            <p:nvPr/>
          </p:nvSpPr>
          <p:spPr>
            <a:xfrm>
              <a:off x="571472" y="4071948"/>
              <a:ext cx="2286016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76"/>
            <p:cNvSpPr txBox="1"/>
            <p:nvPr/>
          </p:nvSpPr>
          <p:spPr>
            <a:xfrm>
              <a:off x="406387" y="4113052"/>
              <a:ext cx="2593977" cy="53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 algn="ctr">
                <a:spcBef>
                  <a:spcPts val="0"/>
                </a:spcBef>
                <a:buClr>
                  <a:schemeClr val="dk2"/>
                </a:buClr>
                <a:buSzPct val="100000"/>
              </a:pPr>
              <a:r>
                <a:rPr lang="en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Qphoto即拍即傳</a:t>
              </a:r>
            </a:p>
          </p:txBody>
        </p:sp>
      </p:grpSp>
      <p:sp>
        <p:nvSpPr>
          <p:cNvPr id="56" name="Shape 271"/>
          <p:cNvSpPr/>
          <p:nvPr/>
        </p:nvSpPr>
        <p:spPr>
          <a:xfrm>
            <a:off x="3786182" y="3000378"/>
            <a:ext cx="1417166" cy="1417166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群組 56"/>
          <p:cNvGrpSpPr/>
          <p:nvPr/>
        </p:nvGrpSpPr>
        <p:grpSpPr>
          <a:xfrm>
            <a:off x="3357554" y="4286262"/>
            <a:ext cx="2357454" cy="571504"/>
            <a:chOff x="3357554" y="4071948"/>
            <a:chExt cx="2357454" cy="571504"/>
          </a:xfrm>
        </p:grpSpPr>
        <p:sp>
          <p:nvSpPr>
            <p:cNvPr id="51" name="圓角矩形 50"/>
            <p:cNvSpPr/>
            <p:nvPr/>
          </p:nvSpPr>
          <p:spPr>
            <a:xfrm>
              <a:off x="3428992" y="4071948"/>
              <a:ext cx="2286016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177"/>
            <p:cNvSpPr txBox="1"/>
            <p:nvPr/>
          </p:nvSpPr>
          <p:spPr>
            <a:xfrm>
              <a:off x="3357554" y="4113052"/>
              <a:ext cx="2278914" cy="53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 algn="ctr" rtl="0">
                <a:spcBef>
                  <a:spcPts val="0"/>
                </a:spcBef>
                <a:buClr>
                  <a:schemeClr val="dk2"/>
                </a:buClr>
                <a:buSzPct val="100000"/>
              </a:pPr>
              <a:r>
                <a:rPr lang="en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人物辨識</a:t>
              </a:r>
            </a:p>
          </p:txBody>
        </p:sp>
      </p:grpSp>
      <p:sp>
        <p:nvSpPr>
          <p:cNvPr id="42" name="Shape 184"/>
          <p:cNvSpPr/>
          <p:nvPr/>
        </p:nvSpPr>
        <p:spPr>
          <a:xfrm>
            <a:off x="3300840" y="3357568"/>
            <a:ext cx="1271160" cy="845208"/>
          </a:xfrm>
          <a:prstGeom prst="irregularSeal2">
            <a:avLst/>
          </a:prstGeom>
          <a:solidFill>
            <a:srgbClr val="E0666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自動</a:t>
            </a:r>
          </a:p>
        </p:txBody>
      </p:sp>
      <p:sp>
        <p:nvSpPr>
          <p:cNvPr id="58" name="Shape 271"/>
          <p:cNvSpPr/>
          <p:nvPr/>
        </p:nvSpPr>
        <p:spPr>
          <a:xfrm>
            <a:off x="6572264" y="3000378"/>
            <a:ext cx="1417166" cy="1417166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Shape 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393" y="3429006"/>
            <a:ext cx="462375" cy="4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圓角矩形 52"/>
          <p:cNvSpPr/>
          <p:nvPr/>
        </p:nvSpPr>
        <p:spPr>
          <a:xfrm>
            <a:off x="6072198" y="4071948"/>
            <a:ext cx="2286016" cy="857256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178"/>
          <p:cNvSpPr txBox="1"/>
          <p:nvPr/>
        </p:nvSpPr>
        <p:spPr>
          <a:xfrm>
            <a:off x="6026314" y="4000510"/>
            <a:ext cx="2331900" cy="10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buClr>
                <a:schemeClr val="dk2"/>
              </a:buClr>
              <a:buSzPct val="100000"/>
            </a:pPr>
            <a:r>
              <a:rPr lang="en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全新的分享連結</a:t>
            </a:r>
          </a:p>
          <a:p>
            <a:pPr marL="457200" lvl="0" indent="-342900">
              <a:spcBef>
                <a:spcPts val="0"/>
              </a:spcBef>
              <a:buClr>
                <a:schemeClr val="dk2"/>
              </a:buClr>
              <a:buSzPct val="100000"/>
            </a:pPr>
            <a:r>
              <a:rPr lang="en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支援瀏覽360</a:t>
            </a:r>
            <a:r>
              <a:rPr lang="en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度照片</a:t>
            </a:r>
          </a:p>
          <a:p>
            <a:pPr marL="457200" lvl="0" indent="-342900">
              <a:spcBef>
                <a:spcPts val="0"/>
              </a:spcBef>
              <a:buClr>
                <a:schemeClr val="dk2"/>
              </a:buClr>
              <a:buSzPct val="100000"/>
            </a:pPr>
            <a:r>
              <a:rPr lang="en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與影片</a:t>
            </a:r>
            <a:endParaRPr lang="en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46" name="Shape 271"/>
          <p:cNvSpPr/>
          <p:nvPr/>
        </p:nvSpPr>
        <p:spPr>
          <a:xfrm>
            <a:off x="1428728" y="1071552"/>
            <a:ext cx="928694" cy="928694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C:\Users\Han Tsai\Desktop\QNAP_直播\Photo Station 5.6 直播\mobil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0000" y="3417537"/>
            <a:ext cx="500066" cy="725849"/>
          </a:xfrm>
          <a:prstGeom prst="rect">
            <a:avLst/>
          </a:prstGeom>
          <a:noFill/>
        </p:spPr>
      </p:pic>
      <p:pic>
        <p:nvPicPr>
          <p:cNvPr id="5123" name="Picture 3" descr="C:\Users\Han Tsai\Desktop\QNAP_直播\Photo Station 5.6 直播\peopl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9173" y="3157555"/>
            <a:ext cx="662893" cy="914393"/>
          </a:xfrm>
          <a:prstGeom prst="rect">
            <a:avLst/>
          </a:prstGeom>
          <a:noFill/>
        </p:spPr>
      </p:pic>
      <p:pic>
        <p:nvPicPr>
          <p:cNvPr id="5124" name="Picture 4" descr="C:\Users\Han Tsai\Desktop\QNAP_直播\Photo Station 5.6 直播\photos_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00000" y="3429006"/>
            <a:ext cx="639374" cy="500066"/>
          </a:xfrm>
          <a:prstGeom prst="rect">
            <a:avLst/>
          </a:prstGeom>
          <a:noFill/>
        </p:spPr>
      </p:pic>
      <p:pic>
        <p:nvPicPr>
          <p:cNvPr id="3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28" y="1071552"/>
            <a:ext cx="1071570" cy="1074640"/>
          </a:xfrm>
          <a:prstGeom prst="rect">
            <a:avLst/>
          </a:prstGeom>
          <a:noFill/>
        </p:spPr>
      </p:pic>
      <p:grpSp>
        <p:nvGrpSpPr>
          <p:cNvPr id="2" name="Shape 291"/>
          <p:cNvGrpSpPr/>
          <p:nvPr/>
        </p:nvGrpSpPr>
        <p:grpSpPr>
          <a:xfrm flipH="1">
            <a:off x="2357422" y="1071552"/>
            <a:ext cx="6643732" cy="1066099"/>
            <a:chOff x="-6573063" y="6727746"/>
            <a:chExt cx="5339850" cy="867238"/>
          </a:xfrm>
        </p:grpSpPr>
        <p:sp>
          <p:nvSpPr>
            <p:cNvPr id="15" name="Shape 292"/>
            <p:cNvSpPr/>
            <p:nvPr/>
          </p:nvSpPr>
          <p:spPr>
            <a:xfrm>
              <a:off x="-6573063" y="6727746"/>
              <a:ext cx="5314439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786050" y="1071552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活動、出遊照片好多，匯入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後要怎麼快速整理並分享給朋友？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42844" y="2857502"/>
            <a:ext cx="2786082" cy="2214578"/>
          </a:xfrm>
          <a:prstGeom prst="roundRect">
            <a:avLst>
              <a:gd name="adj" fmla="val 1059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平行四邊形 3"/>
          <p:cNvSpPr/>
          <p:nvPr/>
        </p:nvSpPr>
        <p:spPr>
          <a:xfrm>
            <a:off x="357158" y="2928940"/>
            <a:ext cx="8572560" cy="2000264"/>
          </a:xfrm>
          <a:prstGeom prst="parallelogram">
            <a:avLst>
              <a:gd name="adj" fmla="val 58153"/>
            </a:avLst>
          </a:prstGeom>
          <a:solidFill>
            <a:srgbClr val="C2F4F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平行四邊形 4"/>
          <p:cNvSpPr/>
          <p:nvPr/>
        </p:nvSpPr>
        <p:spPr>
          <a:xfrm>
            <a:off x="428596" y="1571618"/>
            <a:ext cx="8572560" cy="1071570"/>
          </a:xfrm>
          <a:prstGeom prst="parallelogram">
            <a:avLst>
              <a:gd name="adj" fmla="val 58153"/>
            </a:avLst>
          </a:prstGeom>
          <a:solidFill>
            <a:schemeClr val="accent1">
              <a:lumMod val="20000"/>
              <a:lumOff val="80000"/>
            </a:scheme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4"/>
          <p:cNvSpPr/>
          <p:nvPr/>
        </p:nvSpPr>
        <p:spPr>
          <a:xfrm>
            <a:off x="1907704" y="3496516"/>
            <a:ext cx="4164494" cy="287400"/>
          </a:xfrm>
          <a:prstGeom prst="rightArrow">
            <a:avLst>
              <a:gd name="adj1" fmla="val 20802"/>
              <a:gd name="adj2" fmla="val 84455"/>
            </a:avLst>
          </a:prstGeom>
          <a:solidFill>
            <a:srgbClr val="FF8000"/>
          </a:solidFill>
          <a:ln cap="rnd">
            <a:noFill/>
            <a:prstDash val="dash"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39"/>
          <p:cNvSpPr txBox="1"/>
          <p:nvPr/>
        </p:nvSpPr>
        <p:spPr>
          <a:xfrm>
            <a:off x="3643306" y="2928940"/>
            <a:ext cx="1928826" cy="4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en" sz="2000" b="1" i="0" u="none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4G / Wi-Fi</a:t>
            </a:r>
          </a:p>
        </p:txBody>
      </p:sp>
      <p:grpSp>
        <p:nvGrpSpPr>
          <p:cNvPr id="8" name="群組 20"/>
          <p:cNvGrpSpPr/>
          <p:nvPr/>
        </p:nvGrpSpPr>
        <p:grpSpPr>
          <a:xfrm>
            <a:off x="4429124" y="3286130"/>
            <a:ext cx="567968" cy="567968"/>
            <a:chOff x="9648929" y="1766817"/>
            <a:chExt cx="567968" cy="567968"/>
          </a:xfrm>
        </p:grpSpPr>
        <p:sp>
          <p:nvSpPr>
            <p:cNvPr id="9" name="Shape 723"/>
            <p:cNvSpPr/>
            <p:nvPr/>
          </p:nvSpPr>
          <p:spPr>
            <a:xfrm>
              <a:off x="9648929" y="1766817"/>
              <a:ext cx="567968" cy="567968"/>
            </a:xfrm>
            <a:prstGeom prst="ellipse">
              <a:avLst/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727"/>
            <p:cNvSpPr/>
            <p:nvPr/>
          </p:nvSpPr>
          <p:spPr>
            <a:xfrm>
              <a:off x="9786974" y="1928808"/>
              <a:ext cx="291875" cy="2439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群組 23"/>
          <p:cNvGrpSpPr/>
          <p:nvPr/>
        </p:nvGrpSpPr>
        <p:grpSpPr>
          <a:xfrm>
            <a:off x="3640211" y="3305245"/>
            <a:ext cx="567968" cy="567968"/>
            <a:chOff x="8860016" y="1785932"/>
            <a:chExt cx="567968" cy="567968"/>
          </a:xfrm>
        </p:grpSpPr>
        <p:sp>
          <p:nvSpPr>
            <p:cNvPr id="12" name="Shape 723"/>
            <p:cNvSpPr/>
            <p:nvPr/>
          </p:nvSpPr>
          <p:spPr>
            <a:xfrm>
              <a:off x="8860016" y="1785932"/>
              <a:ext cx="567968" cy="567968"/>
            </a:xfrm>
            <a:prstGeom prst="ellipse">
              <a:avLst/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869"/>
            <p:cNvSpPr/>
            <p:nvPr/>
          </p:nvSpPr>
          <p:spPr>
            <a:xfrm>
              <a:off x="8961120" y="1950545"/>
              <a:ext cx="365760" cy="2387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Shape 532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" altLang="zh-TW" sz="4000" dirty="0" smtClean="0"/>
              <a:t>Qphoto</a:t>
            </a:r>
            <a:r>
              <a:rPr lang="en" altLang="zh-TW" sz="4000" dirty="0" smtClean="0">
                <a:latin typeface="微軟正黑體" pitchFamily="34" charset="-120"/>
                <a:ea typeface="微軟正黑體" pitchFamily="34" charset="-120"/>
              </a:rPr>
              <a:t>即拍(錄)即傳，一秒擴容</a:t>
            </a:r>
            <a:endParaRPr lang="zh-TW" sz="4000" dirty="0">
              <a:cs typeface="Arial"/>
              <a:sym typeface="Arial"/>
            </a:endParaRPr>
          </a:p>
        </p:txBody>
      </p:sp>
      <p:grpSp>
        <p:nvGrpSpPr>
          <p:cNvPr id="15" name="群組 28"/>
          <p:cNvGrpSpPr/>
          <p:nvPr/>
        </p:nvGrpSpPr>
        <p:grpSpPr>
          <a:xfrm>
            <a:off x="274617" y="3071816"/>
            <a:ext cx="2573415" cy="1795467"/>
            <a:chOff x="274617" y="2571750"/>
            <a:chExt cx="2573415" cy="1795467"/>
          </a:xfrm>
        </p:grpSpPr>
        <p:pic>
          <p:nvPicPr>
            <p:cNvPr id="16" name="Shape 122" descr="lady-1840348_1280.jp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4617" y="2571750"/>
              <a:ext cx="2573415" cy="1795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538"/>
            <p:cNvSpPr txBox="1"/>
            <p:nvPr/>
          </p:nvSpPr>
          <p:spPr>
            <a:xfrm>
              <a:off x="274617" y="2572321"/>
              <a:ext cx="683700" cy="555083"/>
            </a:xfrm>
            <a:custGeom>
              <a:avLst/>
              <a:gdLst>
                <a:gd name="connsiteX0" fmla="*/ 0 w 683700"/>
                <a:gd name="connsiteY0" fmla="*/ 0 h 359699"/>
                <a:gd name="connsiteX1" fmla="*/ 683700 w 683700"/>
                <a:gd name="connsiteY1" fmla="*/ 0 h 359699"/>
                <a:gd name="connsiteX2" fmla="*/ 683700 w 683700"/>
                <a:gd name="connsiteY2" fmla="*/ 359699 h 359699"/>
                <a:gd name="connsiteX3" fmla="*/ 0 w 683700"/>
                <a:gd name="connsiteY3" fmla="*/ 359699 h 359699"/>
                <a:gd name="connsiteX4" fmla="*/ 0 w 683700"/>
                <a:gd name="connsiteY4" fmla="*/ 0 h 359699"/>
                <a:gd name="connsiteX0" fmla="*/ 0 w 683700"/>
                <a:gd name="connsiteY0" fmla="*/ 0 h 555083"/>
                <a:gd name="connsiteX1" fmla="*/ 683700 w 683700"/>
                <a:gd name="connsiteY1" fmla="*/ 0 h 555083"/>
                <a:gd name="connsiteX2" fmla="*/ 683700 w 683700"/>
                <a:gd name="connsiteY2" fmla="*/ 555083 h 555083"/>
                <a:gd name="connsiteX3" fmla="*/ 0 w 683700"/>
                <a:gd name="connsiteY3" fmla="*/ 359699 h 555083"/>
                <a:gd name="connsiteX4" fmla="*/ 0 w 683700"/>
                <a:gd name="connsiteY4" fmla="*/ 0 h 5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00" h="555083">
                  <a:moveTo>
                    <a:pt x="0" y="0"/>
                  </a:moveTo>
                  <a:lnTo>
                    <a:pt x="683700" y="0"/>
                  </a:lnTo>
                  <a:lnTo>
                    <a:pt x="683700" y="555083"/>
                  </a:lnTo>
                  <a:lnTo>
                    <a:pt x="0" y="359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現在</a:t>
              </a:r>
            </a:p>
          </p:txBody>
        </p:sp>
      </p:grpSp>
      <p:pic>
        <p:nvPicPr>
          <p:cNvPr id="21" name="Shape 191" descr="The-QNAP-TS-253A-TS-453B-and-TS-653B-NAS-for-Plex-DLNA-VM-Home-and-Business-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8028" y="3087666"/>
            <a:ext cx="2884500" cy="180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04"/>
          <p:cNvGrpSpPr/>
          <p:nvPr/>
        </p:nvGrpSpPr>
        <p:grpSpPr>
          <a:xfrm>
            <a:off x="375575" y="1000114"/>
            <a:ext cx="8222329" cy="430276"/>
            <a:chOff x="403175" y="2625825"/>
            <a:chExt cx="8222329" cy="287400"/>
          </a:xfrm>
        </p:grpSpPr>
        <p:sp>
          <p:nvSpPr>
            <p:cNvPr id="23" name="Shape 205"/>
            <p:cNvSpPr/>
            <p:nvPr/>
          </p:nvSpPr>
          <p:spPr>
            <a:xfrm>
              <a:off x="5699004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分享</a:t>
              </a:r>
            </a:p>
          </p:txBody>
        </p:sp>
        <p:sp>
          <p:nvSpPr>
            <p:cNvPr id="24" name="Shape 206"/>
            <p:cNvSpPr/>
            <p:nvPr/>
          </p:nvSpPr>
          <p:spPr>
            <a:xfrm>
              <a:off x="305839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整理</a:t>
              </a:r>
            </a:p>
          </p:txBody>
        </p:sp>
        <p:sp>
          <p:nvSpPr>
            <p:cNvPr id="25" name="Shape 207"/>
            <p:cNvSpPr/>
            <p:nvPr/>
          </p:nvSpPr>
          <p:spPr>
            <a:xfrm>
              <a:off x="40317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rgbClr val="008000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914400" lvl="0" indent="0" rt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拍攝</a:t>
              </a: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2214546" y="2786064"/>
            <a:ext cx="785818" cy="785818"/>
            <a:chOff x="2214546" y="2714626"/>
            <a:chExt cx="857256" cy="857256"/>
          </a:xfrm>
        </p:grpSpPr>
        <p:sp>
          <p:nvSpPr>
            <p:cNvPr id="33" name="Shape 271"/>
            <p:cNvSpPr/>
            <p:nvPr/>
          </p:nvSpPr>
          <p:spPr>
            <a:xfrm>
              <a:off x="2214546" y="2714626"/>
              <a:ext cx="857256" cy="85725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Shape 4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57422" y="2857502"/>
              <a:ext cx="534668" cy="5346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Shape 414"/>
          <p:cNvSpPr/>
          <p:nvPr/>
        </p:nvSpPr>
        <p:spPr>
          <a:xfrm>
            <a:off x="2714612" y="3944922"/>
            <a:ext cx="3357586" cy="1000132"/>
          </a:xfrm>
          <a:prstGeom prst="round2DiagRect">
            <a:avLst>
              <a:gd name="adj1" fmla="val 36750"/>
              <a:gd name="adj2" fmla="val 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546"/>
          <p:cNvSpPr txBox="1"/>
          <p:nvPr/>
        </p:nvSpPr>
        <p:spPr>
          <a:xfrm>
            <a:off x="2857488" y="3944922"/>
            <a:ext cx="3312368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拍照或錄影的同時，就</a:t>
            </a:r>
            <a:r>
              <a:rPr lang="zh-TW" sz="2000" b="1" i="0" u="none" strike="noStrike" cap="none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即時上傳</a:t>
            </a:r>
            <a:r>
              <a:rPr lang="zh-TW" sz="2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到安全</a:t>
            </a:r>
            <a:r>
              <a:rPr lang="zh-TW" sz="20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又有</a:t>
            </a:r>
            <a:r>
              <a:rPr lang="zh-TW" sz="2000" b="1" i="0" u="none" strike="noStrike" cap="none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超大儲存</a:t>
            </a:r>
            <a:r>
              <a:rPr lang="zh-TW" sz="2000" b="1" i="0" u="none" strike="noStrike" cap="none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空間</a:t>
            </a:r>
            <a:r>
              <a:rPr lang="zh-TW" sz="2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的 NAS</a:t>
            </a:r>
          </a:p>
        </p:txBody>
      </p:sp>
      <p:pic>
        <p:nvPicPr>
          <p:cNvPr id="1026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3" y="1571618"/>
            <a:ext cx="2819421" cy="1143008"/>
          </a:xfrm>
          <a:prstGeom prst="rect">
            <a:avLst/>
          </a:prstGeom>
          <a:noFill/>
        </p:spPr>
      </p:pic>
      <p:sp>
        <p:nvSpPr>
          <p:cNvPr id="49" name="矩形 48"/>
          <p:cNvSpPr/>
          <p:nvPr/>
        </p:nvSpPr>
        <p:spPr>
          <a:xfrm>
            <a:off x="500034" y="1714494"/>
            <a:ext cx="250033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040" b="1" dirty="0" smtClean="0">
                <a:solidFill>
                  <a:srgbClr val="FFFFFF"/>
                </a:solidFill>
              </a:rPr>
              <a:t>Photo Station 5.6</a:t>
            </a:r>
          </a:p>
          <a:p>
            <a:pPr lvl="0"/>
            <a:r>
              <a:rPr lang="en" sz="2040" b="1" dirty="0" smtClean="0">
                <a:solidFill>
                  <a:srgbClr val="FFFFFF"/>
                </a:solidFill>
              </a:rPr>
              <a:t>Qphoto 3</a:t>
            </a:r>
            <a:endParaRPr lang="en" sz="2040" b="1" dirty="0">
              <a:solidFill>
                <a:srgbClr val="FFFFFF"/>
              </a:solidFill>
            </a:endParaRPr>
          </a:p>
        </p:txBody>
      </p:sp>
      <p:grpSp>
        <p:nvGrpSpPr>
          <p:cNvPr id="51" name="群組 50"/>
          <p:cNvGrpSpPr/>
          <p:nvPr/>
        </p:nvGrpSpPr>
        <p:grpSpPr>
          <a:xfrm>
            <a:off x="5072068" y="1571618"/>
            <a:ext cx="4286277" cy="1143008"/>
            <a:chOff x="5070665" y="1571186"/>
            <a:chExt cx="4370490" cy="1165465"/>
          </a:xfrm>
        </p:grpSpPr>
        <p:sp>
          <p:nvSpPr>
            <p:cNvPr id="44" name="平行四邊形 43"/>
            <p:cNvSpPr/>
            <p:nvPr/>
          </p:nvSpPr>
          <p:spPr>
            <a:xfrm>
              <a:off x="5143504" y="1571186"/>
              <a:ext cx="4006252" cy="357190"/>
            </a:xfrm>
            <a:prstGeom prst="parallelogram">
              <a:avLst>
                <a:gd name="adj" fmla="val 7039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7" name="群組 36"/>
            <p:cNvGrpSpPr/>
            <p:nvPr/>
          </p:nvGrpSpPr>
          <p:grpSpPr>
            <a:xfrm>
              <a:off x="5143504" y="2379461"/>
              <a:ext cx="3569236" cy="357190"/>
              <a:chOff x="4714876" y="1785932"/>
              <a:chExt cx="3569236" cy="436566"/>
            </a:xfrm>
          </p:grpSpPr>
          <p:sp>
            <p:nvSpPr>
              <p:cNvPr id="38" name="平行四邊形 37"/>
              <p:cNvSpPr/>
              <p:nvPr/>
            </p:nvSpPr>
            <p:spPr>
              <a:xfrm>
                <a:off x="4714876" y="1785932"/>
                <a:ext cx="3496394" cy="436566"/>
              </a:xfrm>
              <a:prstGeom prst="parallelogram">
                <a:avLst>
                  <a:gd name="adj" fmla="val 66613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5140840" y="1808708"/>
                <a:ext cx="3143272" cy="413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1500" b="1" dirty="0" smtClean="0"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</a:rPr>
                  <a:t>* </a:t>
                </a:r>
                <a:r>
                  <a:rPr lang="en-US" altLang="zh-TW" sz="1500" b="1" dirty="0" smtClean="0"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</a:rPr>
                  <a:t>4K</a:t>
                </a:r>
                <a:r>
                  <a:rPr lang="zh-TW" altLang="en-US" sz="1500" b="1" dirty="0" smtClean="0"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</a:rPr>
                  <a:t>影片：錄 </a:t>
                </a:r>
                <a:r>
                  <a:rPr lang="en-US" altLang="zh-TW" sz="1500" b="1" dirty="0" smtClean="0"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</a:rPr>
                  <a:t>1 </a:t>
                </a:r>
                <a:r>
                  <a:rPr lang="zh-TW" altLang="en-US" sz="1500" b="1" dirty="0" smtClean="0"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</a:rPr>
                  <a:t>分鐘 </a:t>
                </a:r>
                <a:r>
                  <a:rPr lang="en-US" altLang="zh-TW" sz="1500" b="1" dirty="0" smtClean="0">
                    <a:solidFill>
                      <a:srgbClr val="FFFF00"/>
                    </a:solidFill>
                    <a:latin typeface="微軟正黑體" pitchFamily="34" charset="-120"/>
                    <a:ea typeface="微軟正黑體" pitchFamily="34" charset="-120"/>
                  </a:rPr>
                  <a:t>375MB</a:t>
                </a:r>
                <a:endParaRPr lang="en" altLang="zh-TW" sz="1500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5070665" y="1935394"/>
              <a:ext cx="4297650" cy="444067"/>
              <a:chOff x="4784913" y="1341865"/>
              <a:chExt cx="4297650" cy="444067"/>
            </a:xfrm>
          </p:grpSpPr>
          <p:sp>
            <p:nvSpPr>
              <p:cNvPr id="41" name="平行四邊形 40"/>
              <p:cNvSpPr/>
              <p:nvPr/>
            </p:nvSpPr>
            <p:spPr>
              <a:xfrm>
                <a:off x="4784913" y="1341865"/>
                <a:ext cx="4073371" cy="444067"/>
              </a:xfrm>
              <a:prstGeom prst="parallelogram">
                <a:avLst>
                  <a:gd name="adj" fmla="val 65983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5149119" y="1378805"/>
                <a:ext cx="39334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19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我再也裝不下任何照片跟影片了</a:t>
                </a: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5468514" y="1621570"/>
              <a:ext cx="3972641" cy="313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chemeClr val="dk1"/>
                </a:buClr>
                <a:buSzPct val="91666"/>
              </a:pPr>
              <a:r>
                <a:rPr lang="en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手機只剩500MB，再繼續錄容量就爆了....</a:t>
              </a:r>
              <a:endParaRPr lang="en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3786182" y="1500180"/>
            <a:ext cx="1612394" cy="1320757"/>
            <a:chOff x="3857620" y="1500180"/>
            <a:chExt cx="1612394" cy="1320757"/>
          </a:xfrm>
        </p:grpSpPr>
        <p:sp>
          <p:nvSpPr>
            <p:cNvPr id="43" name="Shape 538"/>
            <p:cNvSpPr txBox="1"/>
            <p:nvPr/>
          </p:nvSpPr>
          <p:spPr>
            <a:xfrm>
              <a:off x="3857620" y="1571618"/>
              <a:ext cx="683700" cy="555083"/>
            </a:xfrm>
            <a:custGeom>
              <a:avLst/>
              <a:gdLst>
                <a:gd name="connsiteX0" fmla="*/ 0 w 683700"/>
                <a:gd name="connsiteY0" fmla="*/ 0 h 359699"/>
                <a:gd name="connsiteX1" fmla="*/ 683700 w 683700"/>
                <a:gd name="connsiteY1" fmla="*/ 0 h 359699"/>
                <a:gd name="connsiteX2" fmla="*/ 683700 w 683700"/>
                <a:gd name="connsiteY2" fmla="*/ 359699 h 359699"/>
                <a:gd name="connsiteX3" fmla="*/ 0 w 683700"/>
                <a:gd name="connsiteY3" fmla="*/ 359699 h 359699"/>
                <a:gd name="connsiteX4" fmla="*/ 0 w 683700"/>
                <a:gd name="connsiteY4" fmla="*/ 0 h 359699"/>
                <a:gd name="connsiteX0" fmla="*/ 0 w 683700"/>
                <a:gd name="connsiteY0" fmla="*/ 0 h 555083"/>
                <a:gd name="connsiteX1" fmla="*/ 683700 w 683700"/>
                <a:gd name="connsiteY1" fmla="*/ 0 h 555083"/>
                <a:gd name="connsiteX2" fmla="*/ 683700 w 683700"/>
                <a:gd name="connsiteY2" fmla="*/ 555083 h 555083"/>
                <a:gd name="connsiteX3" fmla="*/ 0 w 683700"/>
                <a:gd name="connsiteY3" fmla="*/ 359699 h 555083"/>
                <a:gd name="connsiteX4" fmla="*/ 0 w 683700"/>
                <a:gd name="connsiteY4" fmla="*/ 0 h 5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00" h="555083">
                  <a:moveTo>
                    <a:pt x="0" y="0"/>
                  </a:moveTo>
                  <a:lnTo>
                    <a:pt x="683700" y="0"/>
                  </a:lnTo>
                  <a:lnTo>
                    <a:pt x="683700" y="555083"/>
                  </a:lnTo>
                  <a:lnTo>
                    <a:pt x="0" y="359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zh-TW" altLang="en-US" sz="1800" b="1" i="0" u="none" strike="noStrike" cap="none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過去</a:t>
              </a:r>
              <a:endParaRPr lang="zh-TW" sz="18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pic>
          <p:nvPicPr>
            <p:cNvPr id="1027" name="Picture 3" descr="C:\Users\Han Tsai\Desktop\QNAP_直播\Photo Station 5.6 直播\ipa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1320" y="1500180"/>
              <a:ext cx="928694" cy="1320757"/>
            </a:xfrm>
            <a:prstGeom prst="rect">
              <a:avLst/>
            </a:prstGeom>
            <a:noFill/>
          </p:spPr>
        </p:pic>
        <p:sp>
          <p:nvSpPr>
            <p:cNvPr id="50" name="Shape 198"/>
            <p:cNvSpPr txBox="1"/>
            <p:nvPr/>
          </p:nvSpPr>
          <p:spPr>
            <a:xfrm>
              <a:off x="4677714" y="1917598"/>
              <a:ext cx="792300" cy="368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ΩДΩ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/>
              <a:t>找找這裡面有幾個人？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35" y="1170175"/>
            <a:ext cx="2372187" cy="1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448" y="1170172"/>
            <a:ext cx="2519224" cy="188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100" y="3059600"/>
            <a:ext cx="2369526" cy="17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6825" y="1170175"/>
            <a:ext cx="1487526" cy="197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3450" y="3150135"/>
            <a:ext cx="2372157" cy="177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5775" y="3615103"/>
            <a:ext cx="1753528" cy="131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15774" y="1147425"/>
            <a:ext cx="1753527" cy="233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人物辨識，自動分群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662" y="3223025"/>
            <a:ext cx="3305044" cy="19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 descr="螢幕快照 2017-10-31 下午6.56.01.png"/>
          <p:cNvPicPr preferRelativeResize="0"/>
          <p:nvPr/>
        </p:nvPicPr>
        <p:blipFill rotWithShape="1">
          <a:blip r:embed="rId4">
            <a:alphaModFix/>
          </a:blip>
          <a:srcRect t="59" b="49"/>
          <a:stretch/>
        </p:blipFill>
        <p:spPr>
          <a:xfrm>
            <a:off x="4562633" y="3223025"/>
            <a:ext cx="3295515" cy="1920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Shape 230"/>
          <p:cNvGrpSpPr/>
          <p:nvPr/>
        </p:nvGrpSpPr>
        <p:grpSpPr>
          <a:xfrm>
            <a:off x="375575" y="1000114"/>
            <a:ext cx="7911201" cy="430276"/>
            <a:chOff x="403175" y="2625825"/>
            <a:chExt cx="7911201" cy="287400"/>
          </a:xfrm>
        </p:grpSpPr>
        <p:sp>
          <p:nvSpPr>
            <p:cNvPr id="231" name="Shape 231"/>
            <p:cNvSpPr/>
            <p:nvPr/>
          </p:nvSpPr>
          <p:spPr>
            <a:xfrm>
              <a:off x="5699004" y="2625825"/>
              <a:ext cx="2615372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分享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305839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rgbClr val="00800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整理</a:t>
              </a:r>
            </a:p>
          </p:txBody>
        </p:sp>
        <p:sp>
          <p:nvSpPr>
            <p:cNvPr id="233" name="Shape 233"/>
            <p:cNvSpPr/>
            <p:nvPr/>
          </p:nvSpPr>
          <p:spPr>
            <a:xfrm>
              <a:off x="40317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914400" lvl="0" indent="0" rt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拍攝</a:t>
              </a: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322876" y="1588230"/>
            <a:ext cx="3106116" cy="554892"/>
            <a:chOff x="428596" y="1588230"/>
            <a:chExt cx="3106116" cy="554892"/>
          </a:xfrm>
        </p:grpSpPr>
        <p:sp>
          <p:nvSpPr>
            <p:cNvPr id="21" name="Shape 414"/>
            <p:cNvSpPr/>
            <p:nvPr/>
          </p:nvSpPr>
          <p:spPr>
            <a:xfrm>
              <a:off x="428596" y="1588230"/>
              <a:ext cx="3106116" cy="55489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417"/>
            <p:cNvSpPr/>
            <p:nvPr/>
          </p:nvSpPr>
          <p:spPr>
            <a:xfrm>
              <a:off x="500034" y="1643056"/>
              <a:ext cx="3000396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zh-TW" altLang="en-US" sz="2000" b="1" dirty="0" smtClean="0">
                  <a:solidFill>
                    <a:srgbClr val="FFFF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自動偵測照片中的人物</a:t>
              </a:r>
              <a:endParaRPr lang="zh-TW" altLang="en-US" sz="2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357158" y="2285998"/>
            <a:ext cx="3106116" cy="785818"/>
            <a:chOff x="465752" y="2285998"/>
            <a:chExt cx="3106116" cy="785818"/>
          </a:xfrm>
        </p:grpSpPr>
        <p:sp>
          <p:nvSpPr>
            <p:cNvPr id="23" name="Shape 414"/>
            <p:cNvSpPr/>
            <p:nvPr/>
          </p:nvSpPr>
          <p:spPr>
            <a:xfrm>
              <a:off x="465752" y="2285998"/>
              <a:ext cx="3106116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417"/>
            <p:cNvSpPr/>
            <p:nvPr/>
          </p:nvSpPr>
          <p:spPr>
            <a:xfrm>
              <a:off x="500033" y="2340824"/>
              <a:ext cx="3000396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457200" lvl="0" indent="-342900"/>
              <a:r>
                <a:rPr lang="en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將同一個人物的照片</a:t>
              </a:r>
              <a:r>
                <a:rPr lang="en" altLang="zh-TW" sz="20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自動整理成相簿</a:t>
              </a:r>
              <a:endParaRPr lang="en" altLang="zh-TW" sz="2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3609024" y="1604842"/>
            <a:ext cx="3106116" cy="554892"/>
            <a:chOff x="3823338" y="1604842"/>
            <a:chExt cx="3106116" cy="554892"/>
          </a:xfrm>
        </p:grpSpPr>
        <p:sp>
          <p:nvSpPr>
            <p:cNvPr id="25" name="Shape 414"/>
            <p:cNvSpPr/>
            <p:nvPr/>
          </p:nvSpPr>
          <p:spPr>
            <a:xfrm>
              <a:off x="3823338" y="1604842"/>
              <a:ext cx="3106116" cy="55489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417"/>
            <p:cNvSpPr/>
            <p:nvPr/>
          </p:nvSpPr>
          <p:spPr>
            <a:xfrm>
              <a:off x="3857619" y="1659668"/>
              <a:ext cx="3000396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zh-TW" altLang="en-US" sz="20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支援以人物搜尋照片</a:t>
              </a:r>
              <a:endParaRPr lang="zh-TW" altLang="en-US" sz="2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3609024" y="2285998"/>
            <a:ext cx="3106116" cy="785818"/>
            <a:chOff x="3823338" y="2285998"/>
            <a:chExt cx="3106116" cy="785818"/>
          </a:xfrm>
        </p:grpSpPr>
        <p:sp>
          <p:nvSpPr>
            <p:cNvPr id="28" name="Shape 414"/>
            <p:cNvSpPr/>
            <p:nvPr/>
          </p:nvSpPr>
          <p:spPr>
            <a:xfrm>
              <a:off x="3823338" y="2285998"/>
              <a:ext cx="3106116" cy="78581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7"/>
            <p:cNvSpPr/>
            <p:nvPr/>
          </p:nvSpPr>
          <p:spPr>
            <a:xfrm>
              <a:off x="3857619" y="2357436"/>
              <a:ext cx="3000396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457200" lvl="0" indent="-342900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讓你隨時都能重新回味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457200" lvl="0" indent="-342900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與重要人物的美好時光！</a:t>
              </a:r>
            </a:p>
            <a:p>
              <a:pPr marL="457200" lvl="0" indent="-342900"/>
              <a:endParaRPr lang="zh-TW" altLang="en-US" sz="2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7000892" y="1785932"/>
            <a:ext cx="2071702" cy="1204922"/>
          </a:xfrm>
          <a:prstGeom prst="roundRect">
            <a:avLst/>
          </a:prstGeom>
          <a:noFill/>
          <a:ln w="349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6858016" y="1643056"/>
            <a:ext cx="2143140" cy="12144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66"/>
          <p:cNvSpPr txBox="1">
            <a:spLocks noGrp="1"/>
          </p:cNvSpPr>
          <p:nvPr>
            <p:ph type="body" idx="1"/>
          </p:nvPr>
        </p:nvSpPr>
        <p:spPr>
          <a:xfrm>
            <a:off x="6643702" y="1785932"/>
            <a:ext cx="2571768" cy="17145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zh-TW" altLang="en-US" sz="155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僅支援 </a:t>
            </a:r>
            <a:r>
              <a:rPr lang="en-US" altLang="zh-TW" sz="155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x86 </a:t>
            </a:r>
            <a:r>
              <a:rPr lang="zh-TW" altLang="en-US" sz="155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機種</a:t>
            </a:r>
          </a:p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zh-TW" altLang="en-US" sz="155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須先安裝 </a:t>
            </a:r>
            <a:r>
              <a:rPr lang="en-US" altLang="zh-TW" sz="155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Photo Station </a:t>
            </a:r>
            <a:r>
              <a:rPr lang="zh-TW" altLang="en-US" sz="155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延伸套件 </a:t>
            </a:r>
            <a:r>
              <a:rPr lang="en-US" altLang="zh-TW" sz="155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endParaRPr lang="zh-TW" sz="1550" i="0" u="none" strike="noStrike" cap="none" dirty="0">
              <a:solidFill>
                <a:schemeClr val="tx1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30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8" name="Shape 417"/>
            <p:cNvSpPr/>
            <p:nvPr/>
          </p:nvSpPr>
          <p:spPr>
            <a:xfrm>
              <a:off x="8029798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 smtClean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3"/>
          <p:cNvSpPr/>
          <p:nvPr/>
        </p:nvSpPr>
        <p:spPr>
          <a:xfrm>
            <a:off x="-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47"/>
          <p:cNvSpPr/>
          <p:nvPr/>
        </p:nvSpPr>
        <p:spPr>
          <a:xfrm>
            <a:off x="1643042" y="2000246"/>
            <a:ext cx="5786478" cy="3143254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57356" y="2214560"/>
            <a:ext cx="5429288" cy="2786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8" name="Shape 238" descr="螢幕快照 2017-10-31 下午6.56.53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68435" y="2285998"/>
            <a:ext cx="5446771" cy="280807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/>
              <a:t>三步驟開始人物辨識</a:t>
            </a:r>
          </a:p>
        </p:txBody>
      </p:sp>
      <p:grpSp>
        <p:nvGrpSpPr>
          <p:cNvPr id="8" name="Shape 134"/>
          <p:cNvGrpSpPr/>
          <p:nvPr/>
        </p:nvGrpSpPr>
        <p:grpSpPr>
          <a:xfrm>
            <a:off x="1571635" y="928676"/>
            <a:ext cx="5786447" cy="929994"/>
            <a:chOff x="2984971" y="1131592"/>
            <a:chExt cx="3979367" cy="639562"/>
          </a:xfrm>
        </p:grpSpPr>
        <p:sp>
          <p:nvSpPr>
            <p:cNvPr id="9" name="Shape 135"/>
            <p:cNvSpPr/>
            <p:nvPr/>
          </p:nvSpPr>
          <p:spPr>
            <a:xfrm rot="5400000">
              <a:off x="4899018" y="-344188"/>
              <a:ext cx="491283" cy="36393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36"/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" name="Shape 137"/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zh-TW" sz="4000" b="1" i="0" u="none" strike="noStrike" cap="none" dirty="0" smtClean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endParaRPr lang="zh-TW" sz="4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138"/>
            <p:cNvSpPr txBox="1"/>
            <p:nvPr/>
          </p:nvSpPr>
          <p:spPr>
            <a:xfrm>
              <a:off x="3771021" y="1315098"/>
              <a:ext cx="3045954" cy="3569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TW" altLang="en-US" sz="22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安裝</a:t>
              </a:r>
              <a:r>
                <a:rPr lang="en-US" altLang="zh-TW" sz="22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Photo Station </a:t>
              </a:r>
              <a:r>
                <a:rPr lang="zh-TW" altLang="en-US" sz="22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延伸套件 </a:t>
              </a:r>
              <a:r>
                <a:rPr lang="en-US" altLang="zh-TW" sz="22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endParaRPr lang="en-US" altLang="zh-TW" sz="22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6148" name="Picture 4" descr="C:\Users\Han Tsai\Desktop\QNAP_直播\Photo Station 5.6 直播\I_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71834" y="2928940"/>
            <a:ext cx="1643074" cy="1643074"/>
          </a:xfrm>
          <a:prstGeom prst="rect">
            <a:avLst/>
          </a:prstGeom>
          <a:noFill/>
        </p:spPr>
      </p:pic>
      <p:pic>
        <p:nvPicPr>
          <p:cNvPr id="6147" name="Picture 3" descr="C:\Users\Han Tsai\Desktop\QNAP_直播\Photo Station 5.6 直播\放大鏡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2786064"/>
            <a:ext cx="1928826" cy="1959786"/>
          </a:xfrm>
          <a:prstGeom prst="rect">
            <a:avLst/>
          </a:prstGeom>
          <a:noFill/>
        </p:spPr>
      </p:pic>
      <p:pic>
        <p:nvPicPr>
          <p:cNvPr id="242" name="Shape 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6875" y="3929072"/>
            <a:ext cx="1067222" cy="106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ED1EF"/>
        </a:solidFill>
        <a:ln w="88900" cap="flat" cmpd="sng">
          <a:solidFill>
            <a:srgbClr val="498DC8"/>
          </a:solidFill>
          <a:prstDash val="solid"/>
          <a:round/>
          <a:headEnd type="none" w="med" len="med"/>
          <a:tailEnd type="none" w="med" len="med"/>
        </a:ln>
      </a:spPr>
      <a:bodyPr wrap="square" lIns="91425" tIns="45700" rIns="91425" bIns="45700" anchor="ctr" anchorCtr="0">
        <a:noAutofit/>
      </a:bodyPr>
      <a:lstStyle>
        <a:defPPr marL="0" marR="0" indent="0" algn="ctr" rtl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Font typeface="Arial"/>
          <a:buNone/>
          <a:defRPr sz="1400" b="0" i="0" u="none" strike="noStrike" cap="none">
            <a:solidFill>
              <a:schemeClr val="lt1"/>
            </a:solidFill>
            <a:latin typeface="Arial"/>
            <a:ea typeface="Arial"/>
            <a:cs typeface="Arial"/>
            <a:sym typeface="Arial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1097</Words>
  <Application>Microsoft Office PowerPoint</Application>
  <PresentationFormat>如螢幕大小 (16:9)</PresentationFormat>
  <Paragraphs>212</Paragraphs>
  <Slides>31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31</vt:i4>
      </vt:variant>
    </vt:vector>
  </HeadingPairs>
  <TitlesOfParts>
    <vt:vector size="41" baseType="lpstr">
      <vt:lpstr>Arial</vt:lpstr>
      <vt:lpstr>新細明體</vt:lpstr>
      <vt:lpstr>微軟正黑體</vt:lpstr>
      <vt:lpstr>Verdana</vt:lpstr>
      <vt:lpstr>Calibri</vt:lpstr>
      <vt:lpstr>Wingdings</vt:lpstr>
      <vt:lpstr>Arial Black</vt:lpstr>
      <vt:lpstr>Open Sans</vt:lpstr>
      <vt:lpstr>Simple Light</vt:lpstr>
      <vt:lpstr>Simple Light</vt:lpstr>
      <vt:lpstr>投影片 1</vt:lpstr>
      <vt:lpstr>這是你的煩惱嗎？</vt:lpstr>
      <vt:lpstr>這是你的煩惱嗎？</vt:lpstr>
      <vt:lpstr>這是你的煩惱嗎？</vt:lpstr>
      <vt:lpstr>Photo Station來解答</vt:lpstr>
      <vt:lpstr>Qphoto即拍(錄)即傳，一秒擴容</vt:lpstr>
      <vt:lpstr>找找這裡面有幾個人？</vt:lpstr>
      <vt:lpstr>人物辨識，自動分群</vt:lpstr>
      <vt:lpstr>三步驟開始人物辨識</vt:lpstr>
      <vt:lpstr>三步驟開始人物辨識</vt:lpstr>
      <vt:lpstr>三步驟開始人物辨識</vt:lpstr>
      <vt:lpstr>全新分享連結，串起友誼</vt:lpstr>
      <vt:lpstr>時下最流行！360 度照片影片</vt:lpstr>
      <vt:lpstr>時下最流行！360 度照片影片</vt:lpstr>
      <vt:lpstr>如何跟上流行？</vt:lpstr>
      <vt:lpstr>全景模式，身歷其境</vt:lpstr>
      <vt:lpstr>Photo Station 全景模式</vt:lpstr>
      <vt:lpstr>Qphoto 全景模式</vt:lpstr>
      <vt:lpstr>Photo Station來解答 </vt:lpstr>
      <vt:lpstr>Photo Station來解答 </vt:lpstr>
      <vt:lpstr>支援中繼資料 (metadata) 讀寫</vt:lpstr>
      <vt:lpstr>資料夾轉相簿，一鍵完成</vt:lpstr>
      <vt:lpstr>智慧相簿，管理更彈性</vt:lpstr>
      <vt:lpstr>智慧相簿，管理更彈性</vt:lpstr>
      <vt:lpstr>智慧相簿，管理更彈性</vt:lpstr>
      <vt:lpstr>Photo Station來解答</vt:lpstr>
      <vt:lpstr>VLC player 看影片不卡卡</vt:lpstr>
      <vt:lpstr>禁止訪客下載，安全有保障</vt:lpstr>
      <vt:lpstr>內行人才知道！快捷鍵小秘訣</vt:lpstr>
      <vt:lpstr>使用前請先設定媒體資料夾</vt:lpstr>
      <vt:lpstr>投影片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Tsai Han</dc:creator>
  <cp:lastModifiedBy>Windows 使用者</cp:lastModifiedBy>
  <cp:revision>212</cp:revision>
  <dcterms:modified xsi:type="dcterms:W3CDTF">2017-11-07T06:18:17Z</dcterms:modified>
</cp:coreProperties>
</file>