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319" r:id="rId9"/>
    <p:sldId id="261" r:id="rId10"/>
    <p:sldId id="262" r:id="rId11"/>
    <p:sldId id="263" r:id="rId12"/>
    <p:sldId id="264" r:id="rId13"/>
    <p:sldId id="296" r:id="rId14"/>
    <p:sldId id="265" r:id="rId15"/>
    <p:sldId id="304" r:id="rId16"/>
    <p:sldId id="267" r:id="rId17"/>
    <p:sldId id="312" r:id="rId18"/>
    <p:sldId id="269" r:id="rId19"/>
    <p:sldId id="270" r:id="rId20"/>
    <p:sldId id="271" r:id="rId21"/>
    <p:sldId id="272" r:id="rId22"/>
    <p:sldId id="323" r:id="rId23"/>
    <p:sldId id="274" r:id="rId24"/>
    <p:sldId id="275" r:id="rId25"/>
    <p:sldId id="276" r:id="rId26"/>
    <p:sldId id="277" r:id="rId27"/>
    <p:sldId id="278" r:id="rId28"/>
    <p:sldId id="279" r:id="rId29"/>
    <p:sldId id="325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06" r:id="rId44"/>
    <p:sldId id="320" r:id="rId45"/>
    <p:sldId id="315" r:id="rId46"/>
    <p:sldId id="314" r:id="rId47"/>
    <p:sldId id="316" r:id="rId48"/>
    <p:sldId id="317" r:id="rId49"/>
    <p:sldId id="295" r:id="rId5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E82"/>
    <a:srgbClr val="FFFFFF"/>
    <a:srgbClr val="DD3834"/>
    <a:srgbClr val="D75253"/>
    <a:srgbClr val="E61F17"/>
    <a:srgbClr val="0C2F83"/>
    <a:srgbClr val="3E66AC"/>
    <a:srgbClr val="009193"/>
    <a:srgbClr val="58983A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F0F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6F0F9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2"/>
          </a:solidFill>
        </a:fill>
      </a:tcStyle>
    </a:wholeTbl>
    <a:band2H>
      <a:tcTxStyle/>
      <a:tcStyle>
        <a:tcBdr/>
        <a:fill>
          <a:solidFill>
            <a:srgbClr val="E6F0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8CA"/>
          </a:solidFill>
        </a:fill>
      </a:tcStyle>
    </a:wholeTbl>
    <a:band2H>
      <a:tcTxStyle/>
      <a:tcStyle>
        <a:tcBdr/>
        <a:fill>
          <a:solidFill>
            <a:srgbClr val="FE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8D9"/>
          </a:solidFill>
        </a:fill>
      </a:tcStyle>
    </a:wholeTbl>
    <a:band2H>
      <a:tcTxStyle/>
      <a:tcStyle>
        <a:tcBdr/>
        <a:fill>
          <a:solidFill>
            <a:srgbClr val="EDED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5"/>
  </p:normalViewPr>
  <p:slideViewPr>
    <p:cSldViewPr snapToGrid="0">
      <p:cViewPr>
        <p:scale>
          <a:sx n="100" d="100"/>
          <a:sy n="100" d="100"/>
        </p:scale>
        <p:origin x="1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1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37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54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57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 /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文字, 圓形, 圖形 的圖片&#10;&#10;自動產生的描述">
            <a:extLst>
              <a:ext uri="{FF2B5EF4-FFF2-40B4-BE49-F238E27FC236}">
                <a16:creationId xmlns:a16="http://schemas.microsoft.com/office/drawing/2014/main" id="{D288384A-F651-AD9D-D428-01E5979920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1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3907" y="4331742"/>
            <a:ext cx="2839386" cy="5588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400" cap="all">
                <a:solidFill>
                  <a:srgbClr val="0E2E82"/>
                </a:solidFill>
              </a:defRPr>
            </a:lvl1pPr>
            <a:lvl2pPr marL="0" indent="0">
              <a:buNone/>
              <a:defRPr sz="1400" cap="all">
                <a:solidFill>
                  <a:srgbClr val="0E2E82"/>
                </a:solidFill>
              </a:defRPr>
            </a:lvl2pPr>
            <a:lvl3pPr marL="136822" indent="0">
              <a:buNone/>
              <a:defRPr sz="1400" cap="all">
                <a:solidFill>
                  <a:srgbClr val="0E2E82"/>
                </a:solidFill>
              </a:defRPr>
            </a:lvl3pPr>
            <a:lvl4pPr marL="324801" indent="0">
              <a:buNone/>
              <a:defRPr sz="1400" cap="all">
                <a:solidFill>
                  <a:srgbClr val="0E2E82"/>
                </a:solidFill>
              </a:defRPr>
            </a:lvl4pPr>
            <a:lvl5pPr marL="324801" indent="0">
              <a:buNone/>
              <a:defRPr sz="1400" cap="all">
                <a:solidFill>
                  <a:srgbClr val="0E2E82"/>
                </a:solidFill>
              </a:defRPr>
            </a:lvl5pPr>
          </a:lstStyle>
          <a:p>
            <a:r>
              <a:rPr dirty="0"/>
              <a:t>PRESENTER NAME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891024" y="4331742"/>
            <a:ext cx="2839387" cy="5588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400" cap="all" spc="0">
                <a:solidFill>
                  <a:srgbClr val="595757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913907" y="1426906"/>
            <a:ext cx="7838620" cy="27785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5000"/>
              </a:lnSpc>
              <a:defRPr sz="3600" b="1" spc="13">
                <a:solidFill>
                  <a:srgbClr val="000000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8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89696" y="630677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—Single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53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98116" y="1017003"/>
            <a:ext cx="4997885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5pPr>
          </a:lstStyle>
          <a:p>
            <a:r>
              <a:t>xxx%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689890" y="3899965"/>
            <a:ext cx="5850779" cy="1398546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3600" b="1" spc="0"/>
            </a:lvl1pPr>
          </a:lstStyle>
          <a:p>
            <a:r>
              <a:t>Stat Info Goes Here</a:t>
            </a:r>
          </a:p>
        </p:txBody>
      </p:sp>
      <p:sp>
        <p:nvSpPr>
          <p:cNvPr id="15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—Doub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65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97280" y="1017003"/>
            <a:ext cx="4636717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2800"/>
              </a:spcBef>
              <a:buSzTx/>
              <a:buNone/>
              <a:defRPr sz="12000" b="1" spc="0">
                <a:solidFill>
                  <a:srgbClr val="3D66AD"/>
                </a:solidFill>
              </a:defRPr>
            </a:lvl5pPr>
          </a:lstStyle>
          <a:p>
            <a:r>
              <a:t>xxx%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7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477000" y="1017003"/>
            <a:ext cx="4636717" cy="4823994"/>
          </a:xfrm>
          <a:prstGeom prst="rect">
            <a:avLst/>
          </a:prstGeom>
          <a:solidFill>
            <a:srgbClr val="E7E7E7"/>
          </a:solidFill>
          <a:ln w="19050">
            <a:solidFill>
              <a:srgbClr val="F3F3F3"/>
            </a:solidFill>
            <a:round/>
          </a:ln>
        </p:spPr>
        <p:txBody>
          <a:bodyPr lIns="274320" tIns="274320" rIns="274320" bIns="274320">
            <a:normAutofit/>
          </a:bodyPr>
          <a:lstStyle>
            <a:lvl1pPr algn="ctr" defTabSz="543505">
              <a:lnSpc>
                <a:spcPct val="130000"/>
              </a:lnSpc>
              <a:spcBef>
                <a:spcPts val="2800"/>
              </a:spcBef>
              <a:defRPr sz="120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16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097280" y="4196219"/>
            <a:ext cx="4636717" cy="1644780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600"/>
              </a:spcBef>
              <a:defRPr sz="2800" b="1" spc="0"/>
            </a:lvl1pPr>
          </a:lstStyle>
          <a:p>
            <a:r>
              <a:t>Stat info goes here</a:t>
            </a:r>
          </a:p>
        </p:txBody>
      </p:sp>
      <p:sp>
        <p:nvSpPr>
          <p:cNvPr id="16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477000" y="4196219"/>
            <a:ext cx="4636717" cy="1644780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600"/>
              </a:spcBef>
              <a:defRPr sz="2800" b="1" spc="0"/>
            </a:lvl1pPr>
          </a:lstStyle>
          <a:p>
            <a:r>
              <a:t>Stat info goes here</a:t>
            </a:r>
          </a:p>
        </p:txBody>
      </p:sp>
      <p:sp>
        <p:nvSpPr>
          <p:cNvPr id="1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cons—Option 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7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6816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385973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715408" y="2078471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9000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4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9000" cy="694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186938" y="4182188"/>
            <a:ext cx="2476988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8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535639" y="3676544"/>
            <a:ext cx="177958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5214432" y="3683494"/>
            <a:ext cx="1779587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977048" y="3676544"/>
            <a:ext cx="1779587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865732" y="4182188"/>
            <a:ext cx="2476987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8628346" y="4182188"/>
            <a:ext cx="2476987" cy="208010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19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cons—Option Tw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0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83350" y="1965956"/>
            <a:ext cx="3435628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5pPr>
          </a:lstStyle>
          <a:p>
            <a:r>
              <a:t>Click to add copy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378187" y="1965956"/>
            <a:ext cx="3435626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73022" y="1965956"/>
            <a:ext cx="3435629" cy="4280608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0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580810" y="2206916"/>
            <a:ext cx="1420053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73022" y="1426463"/>
            <a:ext cx="11045956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</a:lstStyle>
          <a:p>
            <a:r>
              <a:t>Click to Enter Subhead</a:t>
            </a:r>
          </a:p>
        </p:txBody>
      </p:sp>
      <p:sp>
        <p:nvSpPr>
          <p:cNvPr id="206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4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0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28534" y="3867927"/>
            <a:ext cx="2924603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0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443077" y="2206916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9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33700" y="3867927"/>
            <a:ext cx="2924602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252153" y="2206916"/>
            <a:ext cx="1420055" cy="14200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8438863" y="3867927"/>
            <a:ext cx="2924602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</a:t>
            </a:r>
          </a:p>
        </p:txBody>
      </p:sp>
      <p:sp>
        <p:nvSpPr>
          <p:cNvPr id="21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5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72638" y="2269898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1426463"/>
            <a:ext cx="11045954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rPr dirty="0"/>
              <a:t>Click to Enter Subhe</a:t>
            </a:r>
            <a:r>
              <a:rPr lang="en-US" dirty="0"/>
              <a:t>ad</a:t>
            </a:r>
            <a:endParaRPr lang="zh-TW" altLang="en-US" dirty="0"/>
          </a:p>
        </p:txBody>
      </p:sp>
      <p:sp>
        <p:nvSpPr>
          <p:cNvPr id="253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545285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/>
              <a:t>Click to Add Timeline Title</a:t>
            </a:r>
          </a:p>
        </p:txBody>
      </p:sp>
      <p:sp>
        <p:nvSpPr>
          <p:cNvPr id="25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886792" y="2766142"/>
            <a:ext cx="3842674" cy="8393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886792" y="2269898"/>
            <a:ext cx="3842668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1 </a:t>
            </a:r>
          </a:p>
        </p:txBody>
      </p:sp>
      <p:sp>
        <p:nvSpPr>
          <p:cNvPr id="25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516096" y="2269898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630252" y="2766142"/>
            <a:ext cx="3842673" cy="8393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630252" y="2269898"/>
            <a:ext cx="384266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2</a:t>
            </a:r>
          </a:p>
        </p:txBody>
      </p:sp>
      <p:sp>
        <p:nvSpPr>
          <p:cNvPr id="2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72638" y="4542285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886792" y="5038530"/>
            <a:ext cx="3842674" cy="839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886792" y="4542285"/>
            <a:ext cx="3842668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3</a:t>
            </a:r>
          </a:p>
        </p:txBody>
      </p:sp>
      <p:sp>
        <p:nvSpPr>
          <p:cNvPr id="26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6516096" y="4542285"/>
            <a:ext cx="839349" cy="839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630252" y="5038530"/>
            <a:ext cx="3842673" cy="839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630252" y="4542285"/>
            <a:ext cx="3842666" cy="3206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b="1" cap="all" spc="0">
                <a:solidFill>
                  <a:srgbClr val="000000"/>
                </a:solidFill>
              </a:defRPr>
            </a:lvl1pPr>
          </a:lstStyle>
          <a:p>
            <a:r>
              <a:t>CLICK TO ADD TIMELINE ITEM 4</a:t>
            </a:r>
          </a:p>
        </p:txBody>
      </p:sp>
      <p:sp>
        <p:nvSpPr>
          <p:cNvPr id="26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Thre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74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1426463"/>
            <a:ext cx="11045954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Timeline Title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73022" y="2057073"/>
            <a:ext cx="1522824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1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477651" y="2057070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2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382277" y="2056807"/>
            <a:ext cx="1522822" cy="732306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3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86905" y="2056807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4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191531" y="2056806"/>
            <a:ext cx="1522822" cy="73230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5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096157" y="2043078"/>
            <a:ext cx="1522822" cy="732304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Timeline Item 6</a:t>
            </a:r>
          </a:p>
        </p:txBody>
      </p:sp>
      <p:sp>
        <p:nvSpPr>
          <p:cNvPr id="283" name="Straight Connector 22"/>
          <p:cNvSpPr/>
          <p:nvPr/>
        </p:nvSpPr>
        <p:spPr>
          <a:xfrm>
            <a:off x="573024" y="3149375"/>
            <a:ext cx="11045953" cy="1"/>
          </a:xfrm>
          <a:prstGeom prst="line">
            <a:avLst/>
          </a:prstGeom>
          <a:ln w="19050">
            <a:solidFill>
              <a:srgbClr val="E61F1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573022" y="3523369"/>
            <a:ext cx="1522824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85" name="橢圓 8"/>
          <p:cNvSpPr/>
          <p:nvPr/>
        </p:nvSpPr>
        <p:spPr>
          <a:xfrm>
            <a:off x="1280432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6" name="橢圓 17"/>
          <p:cNvSpPr/>
          <p:nvPr/>
        </p:nvSpPr>
        <p:spPr>
          <a:xfrm>
            <a:off x="3185060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7" name="橢圓 18"/>
          <p:cNvSpPr/>
          <p:nvPr/>
        </p:nvSpPr>
        <p:spPr>
          <a:xfrm>
            <a:off x="5089688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8" name="橢圓 19"/>
          <p:cNvSpPr/>
          <p:nvPr/>
        </p:nvSpPr>
        <p:spPr>
          <a:xfrm>
            <a:off x="6994314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89" name="橢圓 20"/>
          <p:cNvSpPr/>
          <p:nvPr/>
        </p:nvSpPr>
        <p:spPr>
          <a:xfrm>
            <a:off x="8898942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90" name="橢圓 21"/>
          <p:cNvSpPr/>
          <p:nvPr/>
        </p:nvSpPr>
        <p:spPr>
          <a:xfrm>
            <a:off x="10803566" y="309537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2477651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382277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86905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8191531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157" y="3523369"/>
            <a:ext cx="1522823" cy="732576"/>
          </a:xfrm>
          <a:prstGeom prst="rect">
            <a:avLst/>
          </a:prstGeom>
          <a:solidFill>
            <a:srgbClr val="E7E7E7">
              <a:alpha val="87000"/>
            </a:srgbClr>
          </a:solidFill>
        </p:spPr>
        <p:txBody>
          <a:bodyPr lIns="137160" tIns="137160" rIns="137160" bIns="137160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copy</a:t>
            </a:r>
          </a:p>
        </p:txBody>
      </p:sp>
      <p:sp>
        <p:nvSpPr>
          <p:cNvPr id="29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meline Option Four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05" name="圖片 2" descr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lick to Add Timeline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603504"/>
            <a:ext cx="11045954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Timeline Title</a:t>
            </a:r>
          </a:p>
        </p:txBody>
      </p:sp>
      <p:sp>
        <p:nvSpPr>
          <p:cNvPr id="307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023" y="3429000"/>
            <a:ext cx="2093103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  <a:lvl2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2pPr>
            <a:lvl3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3pPr>
            <a:lvl4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4pPr>
            <a:lvl5pPr marL="0" indent="0" defTabSz="543505">
              <a:lnSpc>
                <a:spcPct val="130000"/>
              </a:lnSpc>
              <a:spcBef>
                <a:spcPts val="400"/>
              </a:spcBef>
              <a:buSzTx/>
              <a:buNone/>
              <a:defRPr sz="1800" b="1" spc="0"/>
            </a:lvl5pPr>
          </a:lstStyle>
          <a:p>
            <a:r>
              <a:t>Item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784891" y="3429000"/>
            <a:ext cx="1250507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2</a:t>
            </a:r>
          </a:p>
        </p:txBody>
      </p:sp>
      <p:sp>
        <p:nvSpPr>
          <p:cNvPr id="30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5461" y="3429000"/>
            <a:ext cx="1250507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3</a:t>
            </a:r>
          </a:p>
        </p:txBody>
      </p:sp>
      <p:sp>
        <p:nvSpPr>
          <p:cNvPr id="31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366031" y="3429000"/>
            <a:ext cx="1250508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4</a:t>
            </a:r>
          </a:p>
        </p:txBody>
      </p:sp>
      <p:sp>
        <p:nvSpPr>
          <p:cNvPr id="31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156601" y="3429000"/>
            <a:ext cx="1250507" cy="84259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5</a:t>
            </a:r>
          </a:p>
        </p:txBody>
      </p:sp>
      <p:sp>
        <p:nvSpPr>
          <p:cNvPr id="31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947172" y="3429000"/>
            <a:ext cx="1250507" cy="842595"/>
          </a:xfrm>
          <a:prstGeom prst="rect">
            <a:avLst/>
          </a:prstGeom>
          <a:solidFill>
            <a:srgbClr val="3D66AD"/>
          </a:solidFill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/>
            </a:lvl1pPr>
          </a:lstStyle>
          <a:p>
            <a:r>
              <a:t>Item 6</a:t>
            </a:r>
          </a:p>
        </p:txBody>
      </p:sp>
      <p:sp>
        <p:nvSpPr>
          <p:cNvPr id="31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73022" y="1426463"/>
            <a:ext cx="11045956" cy="41148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</a:lstStyle>
          <a:p>
            <a:r>
              <a:t>Click to Enter Subhead</a:t>
            </a:r>
          </a:p>
        </p:txBody>
      </p:sp>
      <p:sp>
        <p:nvSpPr>
          <p:cNvPr id="3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23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Oval 14"/>
          <p:cNvSpPr/>
          <p:nvPr/>
        </p:nvSpPr>
        <p:spPr>
          <a:xfrm>
            <a:off x="5946064" y="866655"/>
            <a:ext cx="5124693" cy="5124690"/>
          </a:xfrm>
          <a:prstGeom prst="ellipse">
            <a:avLst/>
          </a:prstGeom>
          <a:ln w="19050">
            <a:solidFill>
              <a:srgbClr val="E61F17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5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2537685"/>
            <a:ext cx="4251641" cy="1782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26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29504" y="2455741"/>
            <a:ext cx="1782629" cy="178262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  <a:lvl2pPr marL="0" indent="0" algn="ctr" defTabSz="543505">
              <a:spcBef>
                <a:spcPts val="300"/>
              </a:spcBef>
              <a:buSzTx/>
              <a:buNone/>
              <a:defRPr sz="1600" b="1" spc="0"/>
            </a:lvl2pPr>
            <a:lvl3pPr marL="0" indent="0" algn="ctr" defTabSz="543505">
              <a:spcBef>
                <a:spcPts val="300"/>
              </a:spcBef>
              <a:buSzTx/>
              <a:buNone/>
              <a:defRPr sz="1600" b="1" spc="0"/>
            </a:lvl3pPr>
            <a:lvl4pPr marL="0" indent="0" algn="ctr" defTabSz="543505">
              <a:spcBef>
                <a:spcPts val="300"/>
              </a:spcBef>
              <a:buSzTx/>
              <a:buNone/>
              <a:defRPr sz="1600" b="1" spc="0"/>
            </a:lvl4pPr>
            <a:lvl5pPr marL="0" indent="0" algn="ctr" defTabSz="543505">
              <a:spcBef>
                <a:spcPts val="300"/>
              </a:spcBef>
              <a:buSzTx/>
              <a:buNone/>
              <a:defRPr sz="1600" b="1" spc="0"/>
            </a:lvl5pPr>
          </a:lstStyle>
          <a:p>
            <a:r>
              <a:t>Descriptor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599628" y="2649282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8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9221299" y="4827582"/>
            <a:ext cx="1260509" cy="126050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2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530364" y="4760061"/>
            <a:ext cx="642377" cy="6423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562094" y="4882982"/>
            <a:ext cx="1260509" cy="1260509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871158" y="4815461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2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5465745" y="2868154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774811" y="2800635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4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160895" y="607917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5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9469962" y="540397"/>
            <a:ext cx="642377" cy="6423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6501691" y="663317"/>
            <a:ext cx="1260509" cy="1260510"/>
          </a:xfrm>
          <a:prstGeom prst="rect">
            <a:avLst/>
          </a:prstGeom>
          <a:solidFill>
            <a:srgbClr val="3D66AD"/>
          </a:solidFill>
        </p:spPr>
        <p:txBody>
          <a:bodyPr lIns="0" tIns="0" rIns="0" bIns="0">
            <a:normAutofit/>
          </a:bodyPr>
          <a:lstStyle>
            <a:lvl1pPr algn="ctr" defTabSz="543505">
              <a:spcBef>
                <a:spcPts val="300"/>
              </a:spcBef>
              <a:defRPr sz="1600" b="1" spc="0"/>
            </a:lvl1pPr>
          </a:lstStyle>
          <a:p>
            <a:r>
              <a:t>Descriptor</a:t>
            </a:r>
          </a:p>
        </p:txBody>
      </p:sp>
      <p:sp>
        <p:nvSpPr>
          <p:cNvPr id="337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6810757" y="595797"/>
            <a:ext cx="642377" cy="6423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4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圖形 2" descr="圖形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5" y="1283255"/>
            <a:ext cx="11045954" cy="541367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6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50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81854" y="3785553"/>
            <a:ext cx="1637126" cy="266120"/>
          </a:xfrm>
          <a:prstGeom prst="rect">
            <a:avLst/>
          </a:prstGeom>
          <a:solidFill>
            <a:srgbClr val="0E2E82"/>
          </a:solidFill>
          <a:ln w="9525" cap="rnd">
            <a:solidFill>
              <a:srgbClr val="0E2E82"/>
            </a:solidFill>
            <a:round/>
          </a:ln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1200" spc="0"/>
            </a:lvl1pPr>
            <a:lvl2pPr marL="0" indent="0" algn="ctr" defTabSz="543505">
              <a:buSzTx/>
              <a:buNone/>
              <a:defRPr sz="1200" spc="0"/>
            </a:lvl2pPr>
            <a:lvl3pPr marL="0" indent="0" algn="ctr" defTabSz="543505">
              <a:buSzTx/>
              <a:buNone/>
              <a:defRPr sz="1200" spc="0"/>
            </a:lvl3pPr>
            <a:lvl4pPr marL="0" indent="0" algn="ctr" defTabSz="543505">
              <a:buSzTx/>
              <a:buNone/>
              <a:defRPr sz="1200" spc="0"/>
            </a:lvl4pPr>
            <a:lvl5pPr marL="0" indent="0" algn="ctr" defTabSz="543505">
              <a:buSzTx/>
              <a:buNone/>
              <a:defRPr sz="1200" spc="0"/>
            </a:lvl5pPr>
          </a:lstStyle>
          <a:p>
            <a:r>
              <a:t>Map Callout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Statistic Option On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6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6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34877" y="4075805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4065" y="4075805"/>
            <a:ext cx="3224912" cy="82059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10000"/>
              </a:lnSpc>
              <a:defRPr sz="1800" b="1" spc="0">
                <a:solidFill>
                  <a:srgbClr val="000000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1800" b="1" spc="0">
                <a:solidFill>
                  <a:srgbClr val="000000"/>
                </a:solidFill>
              </a:defRPr>
            </a:lvl5pPr>
          </a:lstStyle>
          <a:p>
            <a:r>
              <a:t>Descriptor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334877" y="1347656"/>
            <a:ext cx="4284100" cy="2444882"/>
          </a:xfrm>
          <a:prstGeom prst="rect">
            <a:avLst/>
          </a:prstGeom>
          <a:solidFill>
            <a:srgbClr val="F4F4F4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2100"/>
              </a:spcBef>
              <a:defRPr sz="88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36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334877" y="2935664"/>
            <a:ext cx="4284100" cy="85687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Stat descriptor</a:t>
            </a:r>
          </a:p>
        </p:txBody>
      </p:sp>
      <p:sp>
        <p:nvSpPr>
          <p:cNvPr id="36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334877" y="5274512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394065" y="5274512"/>
            <a:ext cx="3224913" cy="820595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10000"/>
              </a:lnSpc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Descriptor 2</a:t>
            </a:r>
          </a:p>
        </p:txBody>
      </p:sp>
      <p:sp>
        <p:nvSpPr>
          <p:cNvPr id="3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27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圖片 22" descr="圖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" y="0"/>
            <a:ext cx="1218929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>
              <a:defRPr sz="3600" b="1" spc="13">
                <a:solidFill>
                  <a:srgbClr val="000000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30" name="圖片 20" descr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Statistic Optio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7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37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28023" y="4026608"/>
            <a:ext cx="3511289" cy="2079227"/>
          </a:xfrm>
          <a:prstGeom prst="rect">
            <a:avLst/>
          </a:prstGeom>
          <a:ln w="19050">
            <a:solidFill>
              <a:schemeClr val="accent5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  <a:lvl2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2pPr>
            <a:lvl3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3pPr>
            <a:lvl4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4pPr>
            <a:lvl5pPr marL="0" indent="0" algn="ct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b="1" spc="0">
                <a:solidFill>
                  <a:srgbClr val="000000"/>
                </a:solidFill>
              </a:defRPr>
            </a:lvl5pPr>
          </a:lstStyle>
          <a:p>
            <a:r>
              <a:t>Enter 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62180" y="4234681"/>
            <a:ext cx="820596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530460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5"/>
                </a:solidFill>
              </a:defRPr>
            </a:lvl1pPr>
          </a:lstStyle>
          <a:p>
            <a:r>
              <a:t>Descriptor 2</a:t>
            </a:r>
          </a:p>
        </p:txBody>
      </p:sp>
      <p:sp>
        <p:nvSpPr>
          <p:cNvPr id="38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73023" y="4026608"/>
            <a:ext cx="3511289" cy="2079227"/>
          </a:xfrm>
          <a:prstGeom prst="rect">
            <a:avLst/>
          </a:prstGeom>
          <a:ln w="19050">
            <a:solidFill>
              <a:schemeClr val="accent1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</a:lstStyle>
          <a:p>
            <a:r>
              <a:t>Enter Text Here</a:t>
            </a:r>
          </a:p>
        </p:txBody>
      </p:sp>
      <p:sp>
        <p:nvSpPr>
          <p:cNvPr id="38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06713" y="4245628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774993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1"/>
                </a:solidFill>
              </a:defRPr>
            </a:lvl1pPr>
          </a:lstStyle>
          <a:p>
            <a:r>
              <a:t>Descriptor 1</a:t>
            </a:r>
          </a:p>
        </p:txBody>
      </p:sp>
      <p:sp>
        <p:nvSpPr>
          <p:cNvPr id="38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095874" y="4026608"/>
            <a:ext cx="3511287" cy="2079227"/>
          </a:xfrm>
          <a:prstGeom prst="rect">
            <a:avLst/>
          </a:prstGeom>
          <a:ln w="19050">
            <a:solidFill>
              <a:schemeClr val="accent2"/>
            </a:solidFill>
            <a:round/>
          </a:ln>
        </p:spPr>
        <p:txBody>
          <a:bodyPr lIns="91438" tIns="91438" rIns="91438" bIns="91438">
            <a:normAutofit/>
          </a:bodyPr>
          <a:lstStyle>
            <a:lvl1pPr algn="ctr" defTabSz="543505">
              <a:lnSpc>
                <a:spcPct val="130000"/>
              </a:lnSpc>
              <a:spcBef>
                <a:spcPts val="300"/>
              </a:spcBef>
              <a:defRPr sz="1400" b="1" spc="0">
                <a:solidFill>
                  <a:srgbClr val="000000"/>
                </a:solidFill>
              </a:defRPr>
            </a:lvl1pPr>
          </a:lstStyle>
          <a:p>
            <a:r>
              <a:t>Enter Text Here</a:t>
            </a:r>
          </a:p>
        </p:txBody>
      </p:sp>
      <p:sp>
        <p:nvSpPr>
          <p:cNvPr id="38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30058" y="4234681"/>
            <a:ext cx="820595" cy="8205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7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298337" y="4245628"/>
            <a:ext cx="2080317" cy="80828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chemeClr val="accent2"/>
                </a:solidFill>
              </a:defRPr>
            </a:lvl1pPr>
          </a:lstStyle>
          <a:p>
            <a:r>
              <a:t>Descriptor 3</a:t>
            </a:r>
          </a:p>
        </p:txBody>
      </p:sp>
      <p:sp>
        <p:nvSpPr>
          <p:cNvPr id="388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73023" y="1347656"/>
            <a:ext cx="3511289" cy="2444882"/>
          </a:xfrm>
          <a:prstGeom prst="rect">
            <a:avLst/>
          </a:prstGeom>
          <a:solidFill>
            <a:srgbClr val="F4F4F4"/>
          </a:solidFill>
        </p:spPr>
        <p:txBody>
          <a:bodyPr lIns="0" tIns="0" rIns="0" bIns="0">
            <a:normAutofit/>
          </a:bodyPr>
          <a:lstStyle>
            <a:lvl1pPr algn="ctr" defTabSz="543505">
              <a:lnSpc>
                <a:spcPct val="130000"/>
              </a:lnSpc>
              <a:spcBef>
                <a:spcPts val="2100"/>
              </a:spcBef>
              <a:defRPr sz="8800" b="1" spc="0">
                <a:solidFill>
                  <a:srgbClr val="3D66AD"/>
                </a:solidFill>
              </a:defRPr>
            </a:lvl1pPr>
          </a:lstStyle>
          <a:p>
            <a:r>
              <a:t>xxx%</a:t>
            </a:r>
          </a:p>
        </p:txBody>
      </p:sp>
      <p:sp>
        <p:nvSpPr>
          <p:cNvPr id="389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573023" y="2935664"/>
            <a:ext cx="3511289" cy="856874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Fact descriptor</a:t>
            </a:r>
          </a:p>
        </p:txBody>
      </p:sp>
      <p:sp>
        <p:nvSpPr>
          <p:cNvPr id="39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flow Option On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39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00" name="Straight Connector 29"/>
          <p:cNvCxnSpPr>
            <a:stCxn id="411" idx="0"/>
            <a:endCxn id="410" idx="0"/>
          </p:cNvCxnSpPr>
          <p:nvPr/>
        </p:nvCxnSpPr>
        <p:spPr>
          <a:xfrm>
            <a:off x="6119453" y="260708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01" name="Straight Connector 30"/>
          <p:cNvCxnSpPr>
            <a:stCxn id="415" idx="0"/>
            <a:endCxn id="414" idx="0"/>
          </p:cNvCxnSpPr>
          <p:nvPr/>
        </p:nvCxnSpPr>
        <p:spPr>
          <a:xfrm>
            <a:off x="9370653" y="260708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02" name="Straight Connector 28"/>
          <p:cNvCxnSpPr>
            <a:stCxn id="407" idx="0"/>
            <a:endCxn id="406" idx="0"/>
          </p:cNvCxnSpPr>
          <p:nvPr/>
        </p:nvCxnSpPr>
        <p:spPr>
          <a:xfrm>
            <a:off x="2868253" y="2607448"/>
            <a:ext cx="1" cy="2372290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0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77868" y="3273216"/>
            <a:ext cx="2980772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  <a:lvl2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2pPr>
            <a:lvl3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3pPr>
            <a:lvl4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4pPr>
            <a:lvl5pPr marL="0" indent="0" algn="ctr" defTabSz="543505">
              <a:spcBef>
                <a:spcPts val="300"/>
              </a:spcBef>
              <a:buSzTx/>
              <a:buNone/>
              <a:defRPr sz="1400" spc="0">
                <a:solidFill>
                  <a:srgbClr val="000000"/>
                </a:solidFill>
              </a:defRPr>
            </a:lvl5pPr>
          </a:lstStyle>
          <a:p>
            <a:r>
              <a:t>Click to add step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4" name="Click to Add Workflow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Workflow Title</a:t>
            </a:r>
          </a:p>
        </p:txBody>
      </p:sp>
      <p:sp>
        <p:nvSpPr>
          <p:cNvPr id="40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377866" y="3994575"/>
            <a:ext cx="2980776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377866" y="4715936"/>
            <a:ext cx="2980776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377866" y="2343647"/>
            <a:ext cx="2980776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0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29067" y="327285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09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29067" y="3994217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29067" y="471557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29067" y="2343287"/>
            <a:ext cx="2980774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12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80267" y="327285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7880267" y="3994217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880267" y="4715576"/>
            <a:ext cx="2980774" cy="527604"/>
          </a:xfrm>
          <a:prstGeom prst="rect">
            <a:avLst/>
          </a:prstGeom>
          <a:solidFill>
            <a:srgbClr val="E7E7E7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15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880267" y="2343287"/>
            <a:ext cx="2980774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1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flow Option Tw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2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26" name="Straight Connector 63"/>
          <p:cNvCxnSpPr>
            <a:stCxn id="452" idx="0"/>
            <a:endCxn id="446" idx="0"/>
          </p:cNvCxnSpPr>
          <p:nvPr/>
        </p:nvCxnSpPr>
        <p:spPr>
          <a:xfrm flipH="1" flipV="1">
            <a:off x="7423435" y="2767489"/>
            <a:ext cx="3398598" cy="2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27" name="Click to Add Workflow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4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Workflow Title</a:t>
            </a:r>
          </a:p>
        </p:txBody>
      </p:sp>
      <p:sp>
        <p:nvSpPr>
          <p:cNvPr id="42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53501" y="1577139"/>
            <a:ext cx="2421999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  <a:lvl2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2pPr>
            <a:lvl3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3pPr>
            <a:lvl4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4pPr>
            <a:lvl5pPr marL="0" indent="0" algn="ctr" defTabSz="543505">
              <a:lnSpc>
                <a:spcPct val="110000"/>
              </a:lnSpc>
              <a:spcBef>
                <a:spcPts val="300"/>
              </a:spcBef>
              <a:buSzTx/>
              <a:buNone/>
              <a:defRPr sz="1600" b="1" spc="0"/>
            </a:lvl5pPr>
          </a:lstStyle>
          <a:p>
            <a:r>
              <a:t>Click to add category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554860" y="1576780"/>
            <a:ext cx="2422000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3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63175" y="1576780"/>
            <a:ext cx="2421999" cy="527604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sp>
        <p:nvSpPr>
          <p:cNvPr id="43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971488" y="1568094"/>
            <a:ext cx="2421999" cy="527605"/>
          </a:xfrm>
          <a:prstGeom prst="rect">
            <a:avLst/>
          </a:prstGeom>
          <a:solidFill>
            <a:srgbClr val="0E2E82"/>
          </a:solidFill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600" b="1" spc="0"/>
            </a:lvl1pPr>
          </a:lstStyle>
          <a:p>
            <a:r>
              <a:t>Click to add category</a:t>
            </a:r>
          </a:p>
        </p:txBody>
      </p:sp>
      <p:cxnSp>
        <p:nvCxnSpPr>
          <p:cNvPr id="432" name="Elbow Connector 28"/>
          <p:cNvCxnSpPr>
            <a:stCxn id="447" idx="0"/>
            <a:endCxn id="450" idx="0"/>
          </p:cNvCxnSpPr>
          <p:nvPr/>
        </p:nvCxnSpPr>
        <p:spPr>
          <a:xfrm>
            <a:off x="7429500" y="3975100"/>
            <a:ext cx="2755900" cy="1181100"/>
          </a:xfrm>
          <a:prstGeom prst="bentConnector2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3" name="Elbow Connector 36"/>
          <p:cNvCxnSpPr>
            <a:stCxn id="441" idx="0"/>
            <a:endCxn id="444" idx="0"/>
          </p:cNvCxnSpPr>
          <p:nvPr/>
        </p:nvCxnSpPr>
        <p:spPr>
          <a:xfrm>
            <a:off x="2070100" y="2768600"/>
            <a:ext cx="2692400" cy="1206500"/>
          </a:xfrm>
          <a:prstGeom prst="bentConnector2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4" name="Elbow Connector 38"/>
          <p:cNvCxnSpPr>
            <a:stCxn id="444" idx="0"/>
            <a:endCxn id="448" idx="0"/>
          </p:cNvCxnSpPr>
          <p:nvPr/>
        </p:nvCxnSpPr>
        <p:spPr>
          <a:xfrm>
            <a:off x="4762500" y="3975100"/>
            <a:ext cx="2044700" cy="1193800"/>
          </a:xfrm>
          <a:prstGeom prst="bentConnector5">
            <a:avLst>
              <a:gd name="adj1" fmla="val 71428"/>
              <a:gd name="adj2" fmla="val 50000"/>
              <a:gd name="adj3" fmla="val 64596"/>
            </a:avLst>
          </a:prstGeom>
          <a:ln w="25400">
            <a:solidFill>
              <a:srgbClr val="0E2E82"/>
            </a:solidFill>
          </a:ln>
        </p:spPr>
      </p:cxnSp>
      <p:cxnSp>
        <p:nvCxnSpPr>
          <p:cNvPr id="435" name="Elbow Connector 46"/>
          <p:cNvCxnSpPr>
            <a:stCxn id="443" idx="0"/>
            <a:endCxn id="449" idx="0"/>
          </p:cNvCxnSpPr>
          <p:nvPr/>
        </p:nvCxnSpPr>
        <p:spPr>
          <a:xfrm rot="5400000" flipH="1" flipV="1">
            <a:off x="5086350" y="2139950"/>
            <a:ext cx="12700" cy="6045200"/>
          </a:xfrm>
          <a:prstGeom prst="bentConnector3">
            <a:avLst>
              <a:gd name="adj1" fmla="val -5900000"/>
            </a:avLst>
          </a:prstGeom>
          <a:ln w="25400">
            <a:solidFill>
              <a:srgbClr val="0E2E82"/>
            </a:solidFill>
          </a:ln>
        </p:spPr>
      </p:cxnSp>
      <p:cxnSp>
        <p:nvCxnSpPr>
          <p:cNvPr id="436" name="Straight Connector 48"/>
          <p:cNvCxnSpPr>
            <a:stCxn id="441" idx="0"/>
            <a:endCxn id="443" idx="0"/>
          </p:cNvCxnSpPr>
          <p:nvPr/>
        </p:nvCxnSpPr>
        <p:spPr>
          <a:xfrm>
            <a:off x="2064501" y="2767489"/>
            <a:ext cx="10438" cy="2393333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7" name="Straight Connector 51"/>
          <p:cNvCxnSpPr>
            <a:stCxn id="444" idx="0"/>
            <a:endCxn id="445" idx="0"/>
          </p:cNvCxnSpPr>
          <p:nvPr/>
        </p:nvCxnSpPr>
        <p:spPr>
          <a:xfrm flipH="1">
            <a:off x="4763211" y="3969081"/>
            <a:ext cx="3557" cy="1191741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cxnSp>
        <p:nvCxnSpPr>
          <p:cNvPr id="438" name="Straight Connector 63"/>
          <p:cNvCxnSpPr>
            <a:stCxn id="447" idx="0"/>
            <a:endCxn id="446" idx="0"/>
          </p:cNvCxnSpPr>
          <p:nvPr/>
        </p:nvCxnSpPr>
        <p:spPr>
          <a:xfrm flipV="1">
            <a:off x="7423435" y="2767489"/>
            <a:ext cx="1" cy="1201593"/>
          </a:xfrm>
          <a:prstGeom prst="straightConnector1">
            <a:avLst/>
          </a:prstGeom>
          <a:ln w="25400">
            <a:solidFill>
              <a:srgbClr val="0E2E82"/>
            </a:solidFill>
          </a:ln>
        </p:spPr>
      </p:cxnSp>
      <p:sp>
        <p:nvSpPr>
          <p:cNvPr id="439" name="Straight Connector 67"/>
          <p:cNvSpPr/>
          <p:nvPr/>
        </p:nvSpPr>
        <p:spPr>
          <a:xfrm flipH="1" flipV="1">
            <a:off x="6807382" y="4243407"/>
            <a:ext cx="3" cy="522675"/>
          </a:xfrm>
          <a:prstGeom prst="line">
            <a:avLst/>
          </a:prstGeom>
          <a:ln w="25400">
            <a:solidFill>
              <a:srgbClr val="0E2E8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0" name="Straight Connector 69"/>
          <p:cNvSpPr/>
          <p:nvPr/>
        </p:nvSpPr>
        <p:spPr>
          <a:xfrm flipV="1">
            <a:off x="8096909" y="4237177"/>
            <a:ext cx="7956" cy="516443"/>
          </a:xfrm>
          <a:prstGeom prst="line">
            <a:avLst/>
          </a:prstGeom>
          <a:ln w="25400">
            <a:solidFill>
              <a:srgbClr val="0E2E8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53501" y="2360285"/>
            <a:ext cx="2422001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53501" y="3561877"/>
            <a:ext cx="2422000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63939" y="4753616"/>
            <a:ext cx="2422000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61815" y="3561877"/>
            <a:ext cx="2409905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549563" y="4753616"/>
            <a:ext cx="2427297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263175" y="2360285"/>
            <a:ext cx="2320522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63175" y="3561877"/>
            <a:ext cx="2320522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337405" y="4761545"/>
            <a:ext cx="939954" cy="811019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4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643741" y="4749081"/>
            <a:ext cx="939954" cy="811019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971488" y="4753616"/>
            <a:ext cx="2421999" cy="814411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062525" y="2360285"/>
            <a:ext cx="939957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52054" y="2360285"/>
            <a:ext cx="939957" cy="814410"/>
          </a:xfrm>
          <a:prstGeom prst="rect">
            <a:avLst/>
          </a:prstGeom>
          <a:solidFill>
            <a:srgbClr val="E7E7E7"/>
          </a:solidFill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10000"/>
              </a:lnSpc>
              <a:spcBef>
                <a:spcPts val="300"/>
              </a:spcBef>
              <a:defRPr sz="1400" spc="0">
                <a:solidFill>
                  <a:srgbClr val="000000"/>
                </a:solidFill>
              </a:defRPr>
            </a:lvl1pPr>
          </a:lstStyle>
          <a:p>
            <a:r>
              <a:t>Click to add step</a:t>
            </a:r>
          </a:p>
        </p:txBody>
      </p:sp>
      <p:sp>
        <p:nvSpPr>
          <p:cNvPr id="45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—One Large + Two Small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62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Picture Placeholder 5"/>
          <p:cNvSpPr>
            <a:spLocks noGrp="1"/>
          </p:cNvSpPr>
          <p:nvPr>
            <p:ph type="pic" idx="21"/>
          </p:nvPr>
        </p:nvSpPr>
        <p:spPr>
          <a:xfrm>
            <a:off x="634092" y="582612"/>
            <a:ext cx="7001743" cy="56927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4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7944593" y="582612"/>
            <a:ext cx="3610100" cy="27246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5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7944593" y="3550722"/>
            <a:ext cx="3610100" cy="27246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6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—Full Pag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7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Picture Placeholder 5"/>
          <p:cNvSpPr>
            <a:spLocks noGrp="1"/>
          </p:cNvSpPr>
          <p:nvPr>
            <p:ph type="pic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7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—Full Page with Text Ca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86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Picture Placeholder 5"/>
          <p:cNvSpPr>
            <a:spLocks noGrp="1"/>
          </p:cNvSpPr>
          <p:nvPr>
            <p:ph type="pic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88" name="Short Callout"/>
          <p:cNvSpPr txBox="1">
            <a:spLocks noGrp="1"/>
          </p:cNvSpPr>
          <p:nvPr>
            <p:ph type="title" hasCustomPrompt="1"/>
          </p:nvPr>
        </p:nvSpPr>
        <p:spPr>
          <a:xfrm>
            <a:off x="6860726" y="2181666"/>
            <a:ext cx="4750131" cy="2889100"/>
          </a:xfrm>
          <a:prstGeom prst="rect">
            <a:avLst/>
          </a:prstGeom>
          <a:solidFill>
            <a:srgbClr val="E7E7E7"/>
          </a:solidFill>
        </p:spPr>
        <p:txBody>
          <a:bodyPr lIns="274320" tIns="274320" rIns="274320" bIns="274320">
            <a:normAutofit/>
          </a:bodyPr>
          <a:lstStyle>
            <a:lvl1pPr algn="ctr"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Short Callout</a:t>
            </a:r>
          </a:p>
        </p:txBody>
      </p:sp>
      <p:sp>
        <p:nvSpPr>
          <p:cNvPr id="48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—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98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Media Placeholder 3"/>
          <p:cNvSpPr>
            <a:spLocks noGrp="1"/>
          </p:cNvSpPr>
          <p:nvPr>
            <p:ph type="media" idx="21"/>
          </p:nvPr>
        </p:nvSpPr>
        <p:spPr>
          <a:xfrm>
            <a:off x="-30482" y="-45720"/>
            <a:ext cx="12252962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0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fographic—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1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圖形 2" descr="圖形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93" y="1522372"/>
            <a:ext cx="9778491" cy="479248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Click to Add Infographic Title"/>
          <p:cNvSpPr txBox="1">
            <a:spLocks noGrp="1"/>
          </p:cNvSpPr>
          <p:nvPr>
            <p:ph type="title" hasCustomPrompt="1"/>
          </p:nvPr>
        </p:nvSpPr>
        <p:spPr>
          <a:xfrm>
            <a:off x="573023" y="371340"/>
            <a:ext cx="11045956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Infographic Title</a:t>
            </a:r>
          </a:p>
        </p:txBody>
      </p:sp>
      <p:sp>
        <p:nvSpPr>
          <p:cNvPr id="52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81854" y="3785553"/>
            <a:ext cx="1637126" cy="266120"/>
          </a:xfrm>
          <a:prstGeom prst="rect">
            <a:avLst/>
          </a:prstGeom>
          <a:solidFill>
            <a:srgbClr val="0E2E82"/>
          </a:solidFill>
          <a:ln w="9525" cap="rnd">
            <a:solidFill>
              <a:srgbClr val="0E2E82"/>
            </a:solidFill>
            <a:round/>
          </a:ln>
        </p:spPr>
        <p:txBody>
          <a:bodyPr lIns="45718" tIns="45718" rIns="45718" bIns="45718" anchor="ctr">
            <a:normAutofit/>
          </a:bodyPr>
          <a:lstStyle>
            <a:lvl1pPr algn="ctr" defTabSz="543505">
              <a:defRPr sz="1200" spc="0"/>
            </a:lvl1pPr>
            <a:lvl2pPr marL="0" indent="0" algn="ctr" defTabSz="543505">
              <a:buSzTx/>
              <a:buNone/>
              <a:defRPr sz="1200" spc="0"/>
            </a:lvl2pPr>
            <a:lvl3pPr marL="0" indent="0" algn="ctr" defTabSz="543505">
              <a:buSzTx/>
              <a:buNone/>
              <a:defRPr sz="1200" spc="0"/>
            </a:lvl3pPr>
            <a:lvl4pPr marL="0" indent="0" algn="ctr" defTabSz="543505">
              <a:buSzTx/>
              <a:buNone/>
              <a:defRPr sz="1200" spc="0"/>
            </a:lvl4pPr>
            <a:lvl5pPr marL="0" indent="0" algn="ctr" defTabSz="543505">
              <a:buSzTx/>
              <a:buNone/>
              <a:defRPr sz="1200" spc="0"/>
            </a:lvl5pPr>
          </a:lstStyle>
          <a:p>
            <a:r>
              <a:t>Map Callout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圖片 1" descr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3907" y="1423993"/>
            <a:ext cx="7838621" cy="4091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10000"/>
              </a:lnSpc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itle Placeholder 1"/>
          <p:cNvSpPr txBox="1"/>
          <p:nvPr/>
        </p:nvSpPr>
        <p:spPr>
          <a:xfrm>
            <a:off x="913907" y="691971"/>
            <a:ext cx="7838621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543505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Agenda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idx="21" hasCustomPrompt="1"/>
          </p:nvPr>
        </p:nvSpPr>
        <p:spPr>
          <a:xfrm>
            <a:off x="913907" y="1959431"/>
            <a:ext cx="7838621" cy="42939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defTabSz="543505">
              <a:lnSpc>
                <a:spcPct val="110000"/>
              </a:lnSpc>
              <a:buClr>
                <a:srgbClr val="0E2E82"/>
              </a:buClr>
              <a:buSzPct val="100000"/>
              <a:buFont typeface="Arial"/>
              <a:buChar char="•"/>
              <a:defRPr sz="18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pic>
        <p:nvPicPr>
          <p:cNvPr id="4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207" y="910286"/>
            <a:ext cx="1511313" cy="32400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7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4175724"/>
            <a:ext cx="4992624" cy="21003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defRPr b="1" spc="0">
                <a:solidFill>
                  <a:srgbClr val="0E2E82"/>
                </a:solidFill>
              </a:defRPr>
            </a:lvl1pPr>
            <a:lvl2pPr marL="0" indent="543505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2pPr>
            <a:lvl3pPr marL="0" indent="1087009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3pPr>
            <a:lvl4pPr marL="0" indent="1630516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4pPr>
            <a:lvl5pPr marL="0" indent="217402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8" name="Picture Placeholder 5"/>
          <p:cNvSpPr>
            <a:spLocks noGrp="1"/>
          </p:cNvSpPr>
          <p:nvPr>
            <p:ph type="pic" idx="21"/>
          </p:nvPr>
        </p:nvSpPr>
        <p:spPr>
          <a:xfrm>
            <a:off x="6110289" y="-45720"/>
            <a:ext cx="6144769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9" name="大標題文字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4991100" cy="349691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大標題文字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TextBox 4"/>
          <p:cNvSpPr txBox="1"/>
          <p:nvPr/>
        </p:nvSpPr>
        <p:spPr>
          <a:xfrm>
            <a:off x="10642600" y="6425648"/>
            <a:ext cx="1092862" cy="239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78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4" cy="198003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5953" cy="41148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747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581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571498" y="1967855"/>
            <a:ext cx="11047480" cy="44710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58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7" y="6447654"/>
            <a:ext cx="217148" cy="20241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55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1" y="1423993"/>
            <a:ext cx="11049001" cy="4091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lnSpc>
                <a:spcPct val="110000"/>
              </a:lnSpc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10000"/>
              </a:lnSpc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Agenda table"/>
          <p:cNvSpPr txBox="1">
            <a:spLocks noGrp="1"/>
          </p:cNvSpPr>
          <p:nvPr>
            <p:ph type="title" hasCustomPrompt="1"/>
          </p:nvPr>
        </p:nvSpPr>
        <p:spPr>
          <a:xfrm>
            <a:off x="571501" y="604669"/>
            <a:ext cx="11049001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Agenda table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0590834" y="2261429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981954" y="2261429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774555" y="2261429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96542" y="2261429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590834" y="3131460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981954" y="3131460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774555" y="3131460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596542" y="3131460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590834" y="3947035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8981954" y="3947035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774555" y="3947035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96542" y="3947035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0590834" y="4762610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981954" y="4762610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774555" y="4762610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596542" y="4762610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10590834" y="5578185"/>
            <a:ext cx="1169046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 mins</a:t>
            </a:r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981954" y="5578185"/>
            <a:ext cx="129636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543505">
              <a:lnSpc>
                <a:spcPct val="130000"/>
              </a:lnSpc>
              <a:defRPr sz="1400" spc="0">
                <a:solidFill>
                  <a:srgbClr val="595757"/>
                </a:solidFill>
              </a:defRPr>
            </a:lvl1pPr>
          </a:lstStyle>
          <a:p>
            <a:r>
              <a:t>XX:XX am</a:t>
            </a:r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774555" y="5578185"/>
            <a:ext cx="3773350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400" spc="0">
                <a:solidFill>
                  <a:srgbClr val="595757"/>
                </a:solidFill>
              </a:defRPr>
            </a:lvl1pPr>
          </a:lstStyle>
          <a:p>
            <a:r>
              <a:t>Description Lorem Ipsum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96542" y="5578185"/>
            <a:ext cx="3786408" cy="4678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1600" b="1" spc="0">
                <a:solidFill>
                  <a:srgbClr val="000000"/>
                </a:solidFill>
              </a:defRPr>
            </a:lvl1pPr>
          </a:lstStyle>
          <a:p>
            <a:r>
              <a:t>Agenda Item Title </a:t>
            </a:r>
          </a:p>
        </p:txBody>
      </p:sp>
      <p:sp>
        <p:nvSpPr>
          <p:cNvPr id="7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8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1426463"/>
            <a:ext cx="11045953" cy="4114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03504"/>
            <a:ext cx="1104747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90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571498" y="1967855"/>
            <a:ext cx="11047480" cy="44710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0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4175724"/>
            <a:ext cx="4992624" cy="2100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defRPr b="1" spc="0">
                <a:solidFill>
                  <a:srgbClr val="0E2E82"/>
                </a:solidFill>
              </a:defRPr>
            </a:lvl1pPr>
            <a:lvl2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2pPr>
            <a:lvl3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3pPr>
            <a:lvl4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4pPr>
            <a:lvl5pPr marL="0" indent="0" defTabSz="543505">
              <a:lnSpc>
                <a:spcPct val="130000"/>
              </a:lnSpc>
              <a:buSzTx/>
              <a:buNone/>
              <a:defRPr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Picture Placeholder 5"/>
          <p:cNvSpPr>
            <a:spLocks noGrp="1"/>
          </p:cNvSpPr>
          <p:nvPr>
            <p:ph type="pic" idx="21"/>
          </p:nvPr>
        </p:nvSpPr>
        <p:spPr>
          <a:xfrm>
            <a:off x="6110289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" name="大標題文字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4991100" cy="349691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defRPr sz="3600" b="1">
                <a:solidFill>
                  <a:srgbClr val="000000"/>
                </a:solidFill>
              </a:defRPr>
            </a:lvl1pPr>
          </a:lstStyle>
          <a:p>
            <a:r>
              <a:t>大標題文字</a:t>
            </a:r>
          </a:p>
        </p:txBody>
      </p:sp>
      <p:sp>
        <p:nvSpPr>
          <p:cNvPr id="10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13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6072" y="1426463"/>
            <a:ext cx="4894997" cy="4114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43505">
              <a:defRPr sz="2200" b="1" spc="0">
                <a:solidFill>
                  <a:srgbClr val="0E2E82"/>
                </a:solidFill>
              </a:defRPr>
            </a:lvl1pPr>
            <a:lvl2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2pPr>
            <a:lvl3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3pPr>
            <a:lvl4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4pPr>
            <a:lvl5pPr marL="0" indent="0" defTabSz="543505">
              <a:buSzTx/>
              <a:buNone/>
              <a:defRPr sz="2200" b="1" spc="0">
                <a:solidFill>
                  <a:srgbClr val="0E2E82"/>
                </a:solidFill>
              </a:defRPr>
            </a:lvl5pPr>
          </a:lstStyle>
          <a:p>
            <a:r>
              <a:t>Click to Enter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576072" y="603504"/>
            <a:ext cx="4894997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576070" y="1967852"/>
            <a:ext cx="4892044" cy="44710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20" indent="-274320" defTabSz="543505">
              <a:lnSpc>
                <a:spcPct val="110000"/>
              </a:lnSpc>
              <a:spcBef>
                <a:spcPts val="600"/>
              </a:spcBef>
              <a:buClr>
                <a:srgbClr val="0E2E82"/>
              </a:buClr>
              <a:buSzPct val="100000"/>
              <a:buFont typeface="Arial"/>
              <a:buChar char="•"/>
              <a:defRPr sz="1600" spc="0">
                <a:solidFill>
                  <a:srgbClr val="000000"/>
                </a:solidFill>
              </a:defRPr>
            </a:lvl1pPr>
          </a:lstStyle>
          <a:p>
            <a:r>
              <a:t>Click to add primary bullet 
Click to add sub-bullet 
Click to add sub-bullet 
Click to add final sub-bullet </a:t>
            </a:r>
          </a:p>
        </p:txBody>
      </p:sp>
      <p:sp>
        <p:nvSpPr>
          <p:cNvPr id="117" name="Picture Placeholder 5"/>
          <p:cNvSpPr>
            <a:spLocks noGrp="1"/>
          </p:cNvSpPr>
          <p:nvPr>
            <p:ph type="pic" idx="22"/>
          </p:nvPr>
        </p:nvSpPr>
        <p:spPr>
          <a:xfrm>
            <a:off x="6110287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cripto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27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1" y="1753642"/>
            <a:ext cx="4894997" cy="2542349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spc="0">
                <a:solidFill>
                  <a:srgbClr val="000000"/>
                </a:solidFill>
              </a:defRPr>
            </a:lvl1pPr>
            <a:lvl2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2pPr>
            <a:lvl3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3pPr>
            <a:lvl4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4pPr>
            <a:lvl5pPr marL="0" indent="0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600" spc="0">
                <a:solidFill>
                  <a:srgbClr val="000000"/>
                </a:solidFill>
              </a:defRPr>
            </a:lvl5pPr>
          </a:lstStyle>
          <a:p>
            <a:r>
              <a:t>Click to add body copy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Picture Placeholder 5"/>
          <p:cNvSpPr>
            <a:spLocks noGrp="1"/>
          </p:cNvSpPr>
          <p:nvPr>
            <p:ph type="pic" idx="21"/>
          </p:nvPr>
        </p:nvSpPr>
        <p:spPr>
          <a:xfrm>
            <a:off x="6110287" y="-45720"/>
            <a:ext cx="6144770" cy="69494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0" name="Click to add CTA"/>
          <p:cNvSpPr txBox="1">
            <a:spLocks noGrp="1"/>
          </p:cNvSpPr>
          <p:nvPr>
            <p:ph type="title" hasCustomPrompt="1"/>
          </p:nvPr>
        </p:nvSpPr>
        <p:spPr>
          <a:xfrm>
            <a:off x="571501" y="4731256"/>
            <a:ext cx="4899567" cy="152324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43505">
              <a:lnSpc>
                <a:spcPct val="130000"/>
              </a:lnSpc>
              <a:spcBef>
                <a:spcPts val="500"/>
              </a:spcBef>
              <a:defRPr sz="2400" b="1">
                <a:solidFill>
                  <a:srgbClr val="0E2E82"/>
                </a:solidFill>
              </a:defRPr>
            </a:lvl1pPr>
          </a:lstStyle>
          <a:p>
            <a:r>
              <a:t>Click to add CTA</a:t>
            </a:r>
          </a:p>
        </p:txBody>
      </p:sp>
      <p:sp>
        <p:nvSpPr>
          <p:cNvPr id="13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圖片 8" descr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4"/>
          <p:cNvSpPr txBox="1"/>
          <p:nvPr/>
        </p:nvSpPr>
        <p:spPr>
          <a:xfrm>
            <a:off x="10642600" y="6425649"/>
            <a:ext cx="1092862" cy="23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14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24" y="6458287"/>
            <a:ext cx="923583" cy="19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圖片 4" descr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87537" y="4600573"/>
            <a:ext cx="5561363" cy="320677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>
            <a:lvl1pPr algn="r" defTabSz="543505">
              <a:lnSpc>
                <a:spcPct val="130000"/>
              </a:lnSpc>
              <a:spcBef>
                <a:spcPts val="300"/>
              </a:spcBef>
              <a:defRPr sz="1400" cap="all" spc="0">
                <a:solidFill>
                  <a:srgbClr val="C5EFFF"/>
                </a:solidFill>
              </a:defRPr>
            </a:lvl1pPr>
            <a:lvl2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2pPr>
            <a:lvl3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3pPr>
            <a:lvl4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4pPr>
            <a:lvl5pPr marL="0" indent="0" algn="r" defTabSz="543505">
              <a:lnSpc>
                <a:spcPct val="130000"/>
              </a:lnSpc>
              <a:spcBef>
                <a:spcPts val="300"/>
              </a:spcBef>
              <a:buSzTx/>
              <a:buNone/>
              <a:defRPr sz="1400" cap="all" spc="0">
                <a:solidFill>
                  <a:srgbClr val="C5EFFF"/>
                </a:solidFill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Title 1"/>
          <p:cNvSpPr txBox="1"/>
          <p:nvPr/>
        </p:nvSpPr>
        <p:spPr>
          <a:xfrm>
            <a:off x="1455420" y="3011604"/>
            <a:ext cx="9464039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spAutoFit/>
          </a:bodyPr>
          <a:lstStyle>
            <a:lvl1pPr algn="ctr" defTabSz="543505">
              <a:defRPr sz="3200" b="1" spc="1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QNAP 軟硬體整合解決方案 </a:t>
            </a:r>
          </a:p>
        </p:txBody>
      </p:sp>
      <p:sp>
        <p:nvSpPr>
          <p:cNvPr id="1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8" descr="圖片 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53" y="0"/>
            <a:ext cx="121892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/>
          <p:cNvSpPr txBox="1"/>
          <p:nvPr/>
        </p:nvSpPr>
        <p:spPr>
          <a:xfrm>
            <a:off x="10642600" y="6425648"/>
            <a:ext cx="1092861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|</a:t>
            </a:r>
          </a:p>
        </p:txBody>
      </p:sp>
      <p:pic>
        <p:nvPicPr>
          <p:cNvPr id="4" name="圖片 2" descr="圖片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676624" y="6458287"/>
            <a:ext cx="923582" cy="19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12535" y="6447654"/>
            <a:ext cx="217152" cy="20241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 defTabSz="457200">
              <a:defRPr sz="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大標題文字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大標題文字</a:t>
            </a:r>
          </a:p>
        </p:txBody>
      </p:sp>
      <p:sp>
        <p:nvSpPr>
          <p:cNvPr id="7" name="內文層級一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80" r:id="rId29"/>
    <p:sldLayoutId id="2147483681" r:id="rId30"/>
    <p:sldLayoutId id="2147483682" r:id="rId31"/>
  </p:sldLayoutIdLst>
  <p:transition spd="med"/>
  <p:hf hdr="0" ftr="0" dt="0"/>
  <p:txStyles>
    <p:titleStyle>
      <a:lvl1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251418" marR="0" indent="-251418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390823" marR="0" indent="-254000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604599" marR="0" indent="-279797" algn="l" defTabSz="60904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13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microsoft.com/office/2007/relationships/hdphoto" Target="../media/hdphoto1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22.pn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jpeg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22.png"/><Relationship Id="rId4" Type="http://schemas.openxmlformats.org/officeDocument/2006/relationships/image" Target="../media/image137.jpeg"/><Relationship Id="rId9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8.jpeg"/><Relationship Id="rId4" Type="http://schemas.openxmlformats.org/officeDocument/2006/relationships/image" Target="../media/image143.png"/><Relationship Id="rId9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jpeg"/><Relationship Id="rId4" Type="http://schemas.openxmlformats.org/officeDocument/2006/relationships/image" Target="../media/image22.png"/><Relationship Id="rId9" Type="http://schemas.openxmlformats.org/officeDocument/2006/relationships/image" Target="../media/image1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2.png"/><Relationship Id="rId7" Type="http://schemas.openxmlformats.org/officeDocument/2006/relationships/image" Target="../media/image16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jpeg"/><Relationship Id="rId5" Type="http://schemas.openxmlformats.org/officeDocument/2006/relationships/image" Target="../media/image158.pn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6.jpeg"/><Relationship Id="rId7" Type="http://schemas.openxmlformats.org/officeDocument/2006/relationships/image" Target="../media/image16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22.png"/><Relationship Id="rId4" Type="http://schemas.openxmlformats.org/officeDocument/2006/relationships/image" Target="../media/image1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78.png"/><Relationship Id="rId5" Type="http://schemas.openxmlformats.org/officeDocument/2006/relationships/image" Target="../media/image173.jpeg"/><Relationship Id="rId10" Type="http://schemas.openxmlformats.org/officeDocument/2006/relationships/image" Target="../media/image177.png"/><Relationship Id="rId4" Type="http://schemas.openxmlformats.org/officeDocument/2006/relationships/image" Target="../media/image172.jpeg"/><Relationship Id="rId9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sv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03.png"/><Relationship Id="rId10" Type="http://schemas.openxmlformats.org/officeDocument/2006/relationships/image" Target="../media/image186.sv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4.sv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94.png"/><Relationship Id="rId4" Type="http://schemas.openxmlformats.org/officeDocument/2006/relationships/image" Target="../media/image19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sv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194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標題 4"/>
          <p:cNvSpPr txBox="1">
            <a:spLocks noGrp="1"/>
          </p:cNvSpPr>
          <p:nvPr>
            <p:ph type="title"/>
          </p:nvPr>
        </p:nvSpPr>
        <p:spPr>
          <a:xfrm>
            <a:off x="952544" y="1819712"/>
            <a:ext cx="7838620" cy="27785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sz="4800" dirty="0">
                <a:latin typeface="+mj-ea"/>
                <a:ea typeface="+mj-ea"/>
              </a:rPr>
              <a:t>QNAP </a:t>
            </a:r>
            <a:r>
              <a:rPr sz="4800" dirty="0" err="1">
                <a:latin typeface="+mj-ea"/>
                <a:ea typeface="+mj-ea"/>
              </a:rPr>
              <a:t>公司簡介</a:t>
            </a:r>
            <a:endParaRPr sz="4800" dirty="0">
              <a:latin typeface="+mj-ea"/>
              <a:ea typeface="+mj-ea"/>
            </a:endParaRPr>
          </a:p>
          <a:p>
            <a:pPr>
              <a:lnSpc>
                <a:spcPct val="100000"/>
              </a:lnSpc>
            </a:pPr>
            <a:r>
              <a:rPr sz="4000" b="0" dirty="0">
                <a:latin typeface="+mj-ea"/>
                <a:ea typeface="+mj-ea"/>
              </a:rPr>
              <a:t>2025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030935-4300-450E-9A42-FB171BD8E0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68561" y="6299286"/>
            <a:ext cx="273654" cy="264253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1</a:t>
            </a:fld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7902-F3D2-41A2-3929-5EBA0E01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3" name="直線接點 712">
            <a:extLst>
              <a:ext uri="{FF2B5EF4-FFF2-40B4-BE49-F238E27FC236}">
                <a16:creationId xmlns:a16="http://schemas.microsoft.com/office/drawing/2014/main" id="{EDB3A60A-80CE-F5AF-C4EC-E946E76216AA}"/>
              </a:ext>
            </a:extLst>
          </p:cNvPr>
          <p:cNvCxnSpPr>
            <a:cxnSpLocks/>
          </p:cNvCxnSpPr>
          <p:nvPr/>
        </p:nvCxnSpPr>
        <p:spPr>
          <a:xfrm>
            <a:off x="8893798" y="3717522"/>
            <a:ext cx="0" cy="1823450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7804C068-D9E6-88B1-FBA2-5609288FB507}"/>
              </a:ext>
            </a:extLst>
          </p:cNvPr>
          <p:cNvCxnSpPr>
            <a:cxnSpLocks/>
          </p:cNvCxnSpPr>
          <p:nvPr/>
        </p:nvCxnSpPr>
        <p:spPr>
          <a:xfrm>
            <a:off x="3415018" y="3721708"/>
            <a:ext cx="0" cy="1819264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038A79E-DAB5-73EA-EC06-40F630DEC476}"/>
              </a:ext>
            </a:extLst>
          </p:cNvPr>
          <p:cNvGrpSpPr/>
          <p:nvPr/>
        </p:nvGrpSpPr>
        <p:grpSpPr>
          <a:xfrm>
            <a:off x="2119992" y="5242166"/>
            <a:ext cx="2509687" cy="720413"/>
            <a:chOff x="8548547" y="613977"/>
            <a:chExt cx="2509687" cy="720413"/>
          </a:xfrm>
        </p:grpSpPr>
        <p:sp>
          <p:nvSpPr>
            <p:cNvPr id="23" name="矩形">
              <a:extLst>
                <a:ext uri="{FF2B5EF4-FFF2-40B4-BE49-F238E27FC236}">
                  <a16:creationId xmlns:a16="http://schemas.microsoft.com/office/drawing/2014/main" id="{170BAF7D-8D3C-C996-B753-0EA2D36EDBFF}"/>
                </a:ext>
              </a:extLst>
            </p:cNvPr>
            <p:cNvSpPr/>
            <p:nvPr/>
          </p:nvSpPr>
          <p:spPr>
            <a:xfrm>
              <a:off x="8897331" y="794390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QUK </a:t>
              </a:r>
              <a:r>
                <a:rPr lang="zh-TW" altLang="en-US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英國區經理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王柏森 </a:t>
              </a:r>
              <a:r>
                <a:rPr lang="en-US" altLang="zh-TW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(Posen Wang)</a:t>
              </a:r>
              <a:endParaRPr lang="en-US" altLang="zh-TW" sz="1200" dirty="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6E08256C-251B-35E5-F723-A5FA21A7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8547" y="613977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08EA773-4A8A-2EEB-B703-51E40272EF4A}"/>
              </a:ext>
            </a:extLst>
          </p:cNvPr>
          <p:cNvGrpSpPr/>
          <p:nvPr/>
        </p:nvGrpSpPr>
        <p:grpSpPr>
          <a:xfrm>
            <a:off x="7529991" y="5242579"/>
            <a:ext cx="2520903" cy="720000"/>
            <a:chOff x="8599209" y="5522217"/>
            <a:chExt cx="2520903" cy="720000"/>
          </a:xfrm>
        </p:grpSpPr>
        <p:sp>
          <p:nvSpPr>
            <p:cNvPr id="22" name="矩形">
              <a:extLst>
                <a:ext uri="{FF2B5EF4-FFF2-40B4-BE49-F238E27FC236}">
                  <a16:creationId xmlns:a16="http://schemas.microsoft.com/office/drawing/2014/main" id="{4022C0A6-11FC-2E02-681C-802FC3F59E1A}"/>
                </a:ext>
              </a:extLst>
            </p:cNvPr>
            <p:cNvSpPr/>
            <p:nvPr/>
          </p:nvSpPr>
          <p:spPr>
            <a:xfrm>
              <a:off x="8959209" y="5701804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QJP </a:t>
              </a:r>
              <a:r>
                <a:rPr lang="zh-TW" altLang="en-US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日韓區副總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楊正安 </a:t>
              </a:r>
              <a:r>
                <a:rPr lang="en-US" altLang="zh-TW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(Jack Yang) </a:t>
              </a:r>
              <a:endParaRPr lang="en-US" altLang="zh-TW" sz="1200" dirty="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EAF219B-A382-2844-7252-D91514B1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209" y="5522217"/>
              <a:ext cx="720000" cy="720000"/>
            </a:xfrm>
            <a:prstGeom prst="rect">
              <a:avLst/>
            </a:prstGeom>
            <a:effectLst/>
          </p:spPr>
        </p:pic>
      </p:grp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162040F5-6D31-DEAB-9440-7E7517278743}"/>
              </a:ext>
            </a:extLst>
          </p:cNvPr>
          <p:cNvCxnSpPr>
            <a:cxnSpLocks/>
          </p:cNvCxnSpPr>
          <p:nvPr/>
        </p:nvCxnSpPr>
        <p:spPr>
          <a:xfrm>
            <a:off x="6297646" y="2113064"/>
            <a:ext cx="13155" cy="1608644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3" name="獲獎榮耀">
            <a:extLst>
              <a:ext uri="{FF2B5EF4-FFF2-40B4-BE49-F238E27FC236}">
                <a16:creationId xmlns:a16="http://schemas.microsoft.com/office/drawing/2014/main" id="{173B8599-3814-D3BC-3B48-D181A62F7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zh-TW" altLang="en-US" dirty="0">
                <a:latin typeface="+mj-ea"/>
                <a:ea typeface="+mj-ea"/>
              </a:rPr>
              <a:t>公司主要負責人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E5FCB9D-A015-8291-F102-A7450CDF602B}"/>
              </a:ext>
            </a:extLst>
          </p:cNvPr>
          <p:cNvGrpSpPr/>
          <p:nvPr/>
        </p:nvGrpSpPr>
        <p:grpSpPr>
          <a:xfrm>
            <a:off x="4634352" y="1306472"/>
            <a:ext cx="2923296" cy="806592"/>
            <a:chOff x="5060490" y="1183973"/>
            <a:chExt cx="2923296" cy="806592"/>
          </a:xfrm>
        </p:grpSpPr>
        <p:sp>
          <p:nvSpPr>
            <p:cNvPr id="4" name="矩形">
              <a:extLst>
                <a:ext uri="{FF2B5EF4-FFF2-40B4-BE49-F238E27FC236}">
                  <a16:creationId xmlns:a16="http://schemas.microsoft.com/office/drawing/2014/main" id="{D413541C-CA1D-962D-F14D-DFAE52F7C81D}"/>
                </a:ext>
              </a:extLst>
            </p:cNvPr>
            <p:cNvSpPr/>
            <p:nvPr/>
          </p:nvSpPr>
          <p:spPr>
            <a:xfrm>
              <a:off x="5463786" y="1442390"/>
              <a:ext cx="2520000" cy="540000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QNAP </a:t>
              </a:r>
              <a:r>
                <a:rPr lang="zh-TW" altLang="en-US" sz="1200" b="1">
                  <a:solidFill>
                    <a:schemeClr val="bg1"/>
                  </a:solidFill>
                  <a:latin typeface="+mn-ea"/>
                  <a:ea typeface="+mn-ea"/>
                  <a:cs typeface="+mn-ea"/>
                  <a:sym typeface="+mn-lt"/>
                </a:rPr>
                <a:t>董事長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500">
                  <a:latin typeface="+mn-ea"/>
                  <a:ea typeface="+mn-ea"/>
                </a:rPr>
                <a:t>張明智 </a:t>
              </a:r>
              <a:r>
                <a:rPr lang="en-US" altLang="zh-TW" sz="1500">
                  <a:latin typeface="+mn-ea"/>
                  <a:ea typeface="+mn-ea"/>
                </a:rPr>
                <a:t>(Meiji Chang) 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ABE8ED9-7A34-9412-F9F0-9A20AC37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0490" y="1183973"/>
              <a:ext cx="806592" cy="806592"/>
            </a:xfrm>
            <a:prstGeom prst="rect">
              <a:avLst/>
            </a:prstGeom>
            <a:effectLst/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B93A7DF-E6AC-240E-5F37-14ABBD209E26}"/>
              </a:ext>
            </a:extLst>
          </p:cNvPr>
          <p:cNvGrpSpPr/>
          <p:nvPr/>
        </p:nvGrpSpPr>
        <p:grpSpPr>
          <a:xfrm>
            <a:off x="4634352" y="2434944"/>
            <a:ext cx="2923294" cy="828000"/>
            <a:chOff x="4904953" y="2080565"/>
            <a:chExt cx="2923294" cy="828000"/>
          </a:xfrm>
        </p:grpSpPr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7B3552EC-8813-8AD0-5E0B-0F058DC5369F}"/>
                </a:ext>
              </a:extLst>
            </p:cNvPr>
            <p:cNvSpPr/>
            <p:nvPr/>
          </p:nvSpPr>
          <p:spPr>
            <a:xfrm>
              <a:off x="5308247" y="2368565"/>
              <a:ext cx="2520000" cy="540000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QNAP</a:t>
              </a:r>
              <a:r>
                <a:rPr lang="zh-TW" altLang="en-US" sz="1200" b="1" i="0">
                  <a:solidFill>
                    <a:schemeClr val="bg1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 總經理</a:t>
              </a:r>
              <a:endParaRPr lang="zh-TW" altLang="en-US" sz="1200" b="1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500">
                  <a:latin typeface="+mn-ea"/>
                  <a:ea typeface="+mn-ea"/>
                </a:rPr>
                <a:t>劉文義 </a:t>
              </a:r>
              <a:r>
                <a:rPr lang="en-US" altLang="zh-TW" sz="1500">
                  <a:latin typeface="+mn-ea"/>
                  <a:ea typeface="+mn-ea"/>
                </a:rPr>
                <a:t>(Jack </a:t>
              </a:r>
              <a:r>
                <a:rPr lang="en-US" altLang="zh-TW" sz="1500" err="1">
                  <a:latin typeface="+mn-ea"/>
                  <a:ea typeface="+mn-ea"/>
                </a:rPr>
                <a:t>Liou</a:t>
              </a:r>
              <a:r>
                <a:rPr lang="en-US" altLang="zh-TW" sz="1500">
                  <a:latin typeface="+mn-ea"/>
                  <a:ea typeface="+mn-ea"/>
                </a:rPr>
                <a:t>) </a:t>
              </a:r>
            </a:p>
          </p:txBody>
        </p:sp>
        <p:pic>
          <p:nvPicPr>
            <p:cNvPr id="9" name="圖片 8" descr="一張含有 人的臉孔, 眼鏡, 前額, 下巴 的圖片&#10;&#10;自動產生的描述">
              <a:extLst>
                <a:ext uri="{FF2B5EF4-FFF2-40B4-BE49-F238E27FC236}">
                  <a16:creationId xmlns:a16="http://schemas.microsoft.com/office/drawing/2014/main" id="{059B4709-5A7F-C6FA-7789-2EF1D52EA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953" y="2080565"/>
              <a:ext cx="823295" cy="828000"/>
            </a:xfrm>
            <a:prstGeom prst="rect">
              <a:avLst/>
            </a:prstGeom>
            <a:effectLst/>
          </p:spPr>
        </p:pic>
      </p:grpSp>
      <p:sp>
        <p:nvSpPr>
          <p:cNvPr id="48" name="Straight Connector 22">
            <a:extLst>
              <a:ext uri="{FF2B5EF4-FFF2-40B4-BE49-F238E27FC236}">
                <a16:creationId xmlns:a16="http://schemas.microsoft.com/office/drawing/2014/main" id="{9D4FB725-A7DE-BDB4-1A4B-AF8BD65B6A9A}"/>
              </a:ext>
            </a:extLst>
          </p:cNvPr>
          <p:cNvSpPr/>
          <p:nvPr/>
        </p:nvSpPr>
        <p:spPr>
          <a:xfrm>
            <a:off x="774668" y="3715753"/>
            <a:ext cx="10754392" cy="0"/>
          </a:xfrm>
          <a:prstGeom prst="line">
            <a:avLst/>
          </a:prstGeom>
          <a:ln w="19050">
            <a:solidFill>
              <a:srgbClr val="E61F17"/>
            </a:solidFill>
            <a:tailEnd type="non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cxnSp>
        <p:nvCxnSpPr>
          <p:cNvPr id="709" name="直線接點 708">
            <a:extLst>
              <a:ext uri="{FF2B5EF4-FFF2-40B4-BE49-F238E27FC236}">
                <a16:creationId xmlns:a16="http://schemas.microsoft.com/office/drawing/2014/main" id="{DCC304C8-B7BD-6C05-9403-550618A2DF47}"/>
              </a:ext>
            </a:extLst>
          </p:cNvPr>
          <p:cNvCxnSpPr>
            <a:cxnSpLocks/>
          </p:cNvCxnSpPr>
          <p:nvPr/>
        </p:nvCxnSpPr>
        <p:spPr>
          <a:xfrm flipH="1">
            <a:off x="2134556" y="3713985"/>
            <a:ext cx="6550" cy="603836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3AAFD5-5B0F-B371-234B-D68B0553F6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6DF1A9A-32A5-F943-1974-9BA970F74D87}"/>
              </a:ext>
            </a:extLst>
          </p:cNvPr>
          <p:cNvCxnSpPr>
            <a:cxnSpLocks/>
          </p:cNvCxnSpPr>
          <p:nvPr/>
        </p:nvCxnSpPr>
        <p:spPr>
          <a:xfrm>
            <a:off x="7564528" y="3713985"/>
            <a:ext cx="0" cy="705615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2093CDB-6AD7-825D-38BD-765FC484DEE7}"/>
              </a:ext>
            </a:extLst>
          </p:cNvPr>
          <p:cNvCxnSpPr>
            <a:cxnSpLocks/>
          </p:cNvCxnSpPr>
          <p:nvPr/>
        </p:nvCxnSpPr>
        <p:spPr>
          <a:xfrm>
            <a:off x="10279866" y="3713985"/>
            <a:ext cx="0" cy="705615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8E3482E-64A5-4B18-D1BA-FCDC506D949A}"/>
              </a:ext>
            </a:extLst>
          </p:cNvPr>
          <p:cNvCxnSpPr>
            <a:cxnSpLocks/>
          </p:cNvCxnSpPr>
          <p:nvPr/>
        </p:nvCxnSpPr>
        <p:spPr>
          <a:xfrm flipH="1">
            <a:off x="4849542" y="3713985"/>
            <a:ext cx="6550" cy="603836"/>
          </a:xfrm>
          <a:prstGeom prst="line">
            <a:avLst/>
          </a:prstGeom>
          <a:noFill/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1E5A473C-9651-7C53-EA55-DDC2FA9EEFEC}"/>
              </a:ext>
            </a:extLst>
          </p:cNvPr>
          <p:cNvGrpSpPr/>
          <p:nvPr/>
        </p:nvGrpSpPr>
        <p:grpSpPr>
          <a:xfrm>
            <a:off x="6245666" y="4137361"/>
            <a:ext cx="2531245" cy="720000"/>
            <a:chOff x="8588867" y="3068097"/>
            <a:chExt cx="2531245" cy="720000"/>
          </a:xfrm>
        </p:grpSpPr>
        <p:sp>
          <p:nvSpPr>
            <p:cNvPr id="21" name="矩形">
              <a:extLst>
                <a:ext uri="{FF2B5EF4-FFF2-40B4-BE49-F238E27FC236}">
                  <a16:creationId xmlns:a16="http://schemas.microsoft.com/office/drawing/2014/main" id="{7CA49481-0834-ADC4-E6F8-31A778AEA1CA}"/>
                </a:ext>
              </a:extLst>
            </p:cNvPr>
            <p:cNvSpPr/>
            <p:nvPr/>
          </p:nvSpPr>
          <p:spPr>
            <a:xfrm>
              <a:off x="8959209" y="3248097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QDE </a:t>
              </a:r>
              <a:r>
                <a:rPr lang="zh-TW" altLang="en-US" sz="10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歐洲區副總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陳彥文 </a:t>
              </a:r>
              <a:r>
                <a:rPr lang="en-US" altLang="zh-TW" sz="1200" b="1" i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(Dale Chen) </a:t>
              </a:r>
              <a:endParaRPr lang="en-US" altLang="zh-TW" sz="120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D00D310-071A-99F6-4E6F-DC6C982F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8867" y="3068097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9E40C43-6BC6-8EAD-A490-ABB23F265475}"/>
              </a:ext>
            </a:extLst>
          </p:cNvPr>
          <p:cNvGrpSpPr/>
          <p:nvPr/>
        </p:nvGrpSpPr>
        <p:grpSpPr>
          <a:xfrm>
            <a:off x="3508513" y="4137361"/>
            <a:ext cx="2514525" cy="720000"/>
            <a:chOff x="8599209" y="4732272"/>
            <a:chExt cx="2514525" cy="720000"/>
          </a:xfrm>
        </p:grpSpPr>
        <p:sp>
          <p:nvSpPr>
            <p:cNvPr id="17" name="矩形">
              <a:extLst>
                <a:ext uri="{FF2B5EF4-FFF2-40B4-BE49-F238E27FC236}">
                  <a16:creationId xmlns:a16="http://schemas.microsoft.com/office/drawing/2014/main" id="{409DD745-BD0E-20AA-AB95-8F4C0B4AD7C5}"/>
                </a:ext>
              </a:extLst>
            </p:cNvPr>
            <p:cNvSpPr/>
            <p:nvPr/>
          </p:nvSpPr>
          <p:spPr>
            <a:xfrm>
              <a:off x="8959209" y="4912272"/>
              <a:ext cx="2154525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QUS </a:t>
              </a:r>
              <a:r>
                <a:rPr lang="zh-TW" altLang="en-US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美洲區副總</a:t>
              </a:r>
              <a:endParaRPr lang="en-US" altLang="zh-TW" sz="1000" b="1" i="0" dirty="0">
                <a:solidFill>
                  <a:srgbClr val="0C2E82"/>
                </a:solidFill>
                <a:effectLst/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200" b="1" dirty="0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James Wu</a:t>
              </a:r>
              <a:endParaRPr lang="en-US" altLang="zh-TW" sz="1200" dirty="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773E1E65-D484-6A4E-A8C0-0DE9C1EB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209" y="4732272"/>
              <a:ext cx="720000" cy="720000"/>
            </a:xfrm>
            <a:prstGeom prst="ellipse">
              <a:avLst/>
            </a:prstGeom>
            <a:noFill/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FA58DA1-5770-6853-5764-8A318BFACD8A}"/>
              </a:ext>
            </a:extLst>
          </p:cNvPr>
          <p:cNvGrpSpPr/>
          <p:nvPr/>
        </p:nvGrpSpPr>
        <p:grpSpPr>
          <a:xfrm>
            <a:off x="8999540" y="4129778"/>
            <a:ext cx="2529520" cy="727583"/>
            <a:chOff x="8590592" y="3935157"/>
            <a:chExt cx="2529520" cy="727583"/>
          </a:xfrm>
        </p:grpSpPr>
        <p:sp>
          <p:nvSpPr>
            <p:cNvPr id="19" name="矩形">
              <a:extLst>
                <a:ext uri="{FF2B5EF4-FFF2-40B4-BE49-F238E27FC236}">
                  <a16:creationId xmlns:a16="http://schemas.microsoft.com/office/drawing/2014/main" id="{7F270AA6-8815-17F2-8C34-632D15F325CC}"/>
                </a:ext>
              </a:extLst>
            </p:cNvPr>
            <p:cNvSpPr/>
            <p:nvPr/>
          </p:nvSpPr>
          <p:spPr>
            <a:xfrm>
              <a:off x="8959209" y="4122740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QIT </a:t>
              </a:r>
              <a:r>
                <a:rPr lang="zh-TW" altLang="en-US" sz="10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南歐區經理 </a:t>
              </a: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周國青 </a:t>
              </a:r>
              <a:r>
                <a:rPr lang="en-US" altLang="zh-TW" sz="120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(Tony Chou) </a:t>
              </a:r>
              <a:endParaRPr lang="en-US" altLang="zh-TW" sz="1200" dirty="0">
                <a:solidFill>
                  <a:srgbClr val="0C2E82"/>
                </a:solidFill>
                <a:latin typeface="+mn-ea"/>
                <a:ea typeface="+mn-ea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3286CA9-B3E1-0E8C-FFDA-B6703C9C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0592" y="3935157"/>
              <a:ext cx="720000" cy="72000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0"/>
              </a:lightRig>
            </a:scene3d>
            <a:sp3d>
              <a:bevelT w="0" h="0"/>
              <a:contourClr>
                <a:srgbClr val="333333"/>
              </a:contourClr>
            </a:sp3d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3141236-49E9-202B-0111-0B73B2E4DE04}"/>
              </a:ext>
            </a:extLst>
          </p:cNvPr>
          <p:cNvGrpSpPr/>
          <p:nvPr/>
        </p:nvGrpSpPr>
        <p:grpSpPr>
          <a:xfrm>
            <a:off x="764982" y="4137361"/>
            <a:ext cx="2520903" cy="720000"/>
            <a:chOff x="4956600" y="3016565"/>
            <a:chExt cx="2520903" cy="720000"/>
          </a:xfrm>
        </p:grpSpPr>
        <p:sp>
          <p:nvSpPr>
            <p:cNvPr id="10" name="矩形">
              <a:extLst>
                <a:ext uri="{FF2B5EF4-FFF2-40B4-BE49-F238E27FC236}">
                  <a16:creationId xmlns:a16="http://schemas.microsoft.com/office/drawing/2014/main" id="{08903C51-E1F9-9F96-30D9-8B5CC2EBBFEA}"/>
                </a:ext>
              </a:extLst>
            </p:cNvPr>
            <p:cNvSpPr/>
            <p:nvPr/>
          </p:nvSpPr>
          <p:spPr>
            <a:xfrm>
              <a:off x="5316600" y="3196565"/>
              <a:ext cx="2160903" cy="540000"/>
            </a:xfrm>
            <a:prstGeom prst="rect">
              <a:avLst/>
            </a:prstGeom>
            <a:solidFill>
              <a:srgbClr val="EAEAEA"/>
            </a:solidFill>
            <a:ln w="9525" cap="rnd">
              <a:noFill/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altLang="zh-TW" sz="105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Headquarter</a:t>
              </a:r>
              <a:r>
                <a:rPr lang="zh-TW" altLang="en-US" sz="1050" b="1" i="0" dirty="0">
                  <a:solidFill>
                    <a:srgbClr val="0C2E82"/>
                  </a:solidFill>
                  <a:effectLst/>
                  <a:latin typeface="+mn-ea"/>
                  <a:ea typeface="+mn-ea"/>
                  <a:cs typeface="+mn-ea"/>
                  <a:sym typeface="+mn-lt"/>
                </a:rPr>
                <a:t> 業務副總</a:t>
              </a:r>
              <a:endParaRPr lang="zh-TW" altLang="en-US" sz="1050" b="1" dirty="0">
                <a:solidFill>
                  <a:srgbClr val="0C2E82"/>
                </a:solidFill>
                <a:latin typeface="+mn-ea"/>
                <a:ea typeface="+mn-ea"/>
                <a:cs typeface="+mn-ea"/>
                <a:sym typeface="+mn-lt"/>
              </a:endParaRPr>
            </a:p>
            <a:p>
              <a:pPr algn="r" defTabSz="543505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TW" altLang="en-US" sz="1200" b="1" dirty="0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張中全 </a:t>
              </a:r>
              <a:r>
                <a:rPr lang="en-US" altLang="zh-TW" sz="1200" b="1" dirty="0">
                  <a:solidFill>
                    <a:srgbClr val="0C2E82"/>
                  </a:solidFill>
                  <a:latin typeface="+mn-ea"/>
                  <a:ea typeface="+mn-ea"/>
                  <a:cs typeface="Arial"/>
                </a:rPr>
                <a:t>(Banson Chang</a:t>
              </a:r>
              <a:r>
                <a:rPr lang="en-US" altLang="zh-TW" sz="1200" dirty="0">
                  <a:solidFill>
                    <a:srgbClr val="0C2E82"/>
                  </a:solidFill>
                  <a:latin typeface="+mn-ea"/>
                  <a:ea typeface="+mn-ea"/>
                </a:rPr>
                <a:t>)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A574035-5CDE-077D-632F-56410565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6600" y="3016565"/>
              <a:ext cx="720000" cy="720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3420559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6" y="6447654"/>
            <a:ext cx="217150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36" name="Title 2"/>
          <p:cNvSpPr txBox="1">
            <a:spLocks noGrp="1"/>
          </p:cNvSpPr>
          <p:nvPr>
            <p:ph type="title"/>
          </p:nvPr>
        </p:nvSpPr>
        <p:spPr>
          <a:xfrm>
            <a:off x="572260" y="481592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主要通路客戶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737" name="文字"/>
          <p:cNvSpPr txBox="1"/>
          <p:nvPr/>
        </p:nvSpPr>
        <p:spPr>
          <a:xfrm>
            <a:off x="-1" y="0"/>
            <a:ext cx="154889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2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 </a:t>
            </a:r>
          </a:p>
        </p:txBody>
      </p:sp>
      <p:grpSp>
        <p:nvGrpSpPr>
          <p:cNvPr id="762" name="群組"/>
          <p:cNvGrpSpPr/>
          <p:nvPr/>
        </p:nvGrpSpPr>
        <p:grpSpPr>
          <a:xfrm>
            <a:off x="578565" y="1410646"/>
            <a:ext cx="11320769" cy="4823158"/>
            <a:chOff x="-2" y="-1"/>
            <a:chExt cx="11320767" cy="4823158"/>
          </a:xfrm>
        </p:grpSpPr>
        <p:grpSp>
          <p:nvGrpSpPr>
            <p:cNvPr id="743" name="群組"/>
            <p:cNvGrpSpPr/>
            <p:nvPr/>
          </p:nvGrpSpPr>
          <p:grpSpPr>
            <a:xfrm>
              <a:off x="0" y="-1"/>
              <a:ext cx="11320765" cy="1090918"/>
              <a:chOff x="0" y="0"/>
              <a:chExt cx="11320764" cy="1090917"/>
            </a:xfrm>
          </p:grpSpPr>
          <p:sp>
            <p:nvSpPr>
              <p:cNvPr id="738" name="Text Placeholder 46"/>
              <p:cNvSpPr/>
              <p:nvPr/>
            </p:nvSpPr>
            <p:spPr>
              <a:xfrm>
                <a:off x="-1" y="-1"/>
                <a:ext cx="2153705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39" name="Text Placeholder 46"/>
              <p:cNvSpPr/>
              <p:nvPr/>
            </p:nvSpPr>
            <p:spPr>
              <a:xfrm>
                <a:off x="2291764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0" name="Text Placeholder 46"/>
              <p:cNvSpPr/>
              <p:nvPr/>
            </p:nvSpPr>
            <p:spPr>
              <a:xfrm>
                <a:off x="4583529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1" name="Text Placeholder 46"/>
              <p:cNvSpPr/>
              <p:nvPr/>
            </p:nvSpPr>
            <p:spPr>
              <a:xfrm>
                <a:off x="6875294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2" name="Text Placeholder 46"/>
              <p:cNvSpPr/>
              <p:nvPr/>
            </p:nvSpPr>
            <p:spPr>
              <a:xfrm>
                <a:off x="9167059" y="-1"/>
                <a:ext cx="2153706" cy="1090919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49" name="群組"/>
            <p:cNvGrpSpPr/>
            <p:nvPr/>
          </p:nvGrpSpPr>
          <p:grpSpPr>
            <a:xfrm>
              <a:off x="-2" y="1244080"/>
              <a:ext cx="11320767" cy="1090919"/>
              <a:chOff x="0" y="0"/>
              <a:chExt cx="11320765" cy="1090917"/>
            </a:xfrm>
          </p:grpSpPr>
          <p:sp>
            <p:nvSpPr>
              <p:cNvPr id="744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5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6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7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8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55" name="群組"/>
            <p:cNvGrpSpPr/>
            <p:nvPr/>
          </p:nvGrpSpPr>
          <p:grpSpPr>
            <a:xfrm>
              <a:off x="-2" y="2488159"/>
              <a:ext cx="11320767" cy="1090919"/>
              <a:chOff x="0" y="0"/>
              <a:chExt cx="11320765" cy="1090917"/>
            </a:xfrm>
          </p:grpSpPr>
          <p:sp>
            <p:nvSpPr>
              <p:cNvPr id="750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1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2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3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4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761" name="群組"/>
            <p:cNvGrpSpPr/>
            <p:nvPr/>
          </p:nvGrpSpPr>
          <p:grpSpPr>
            <a:xfrm>
              <a:off x="-2" y="3732238"/>
              <a:ext cx="11320767" cy="1090919"/>
              <a:chOff x="0" y="0"/>
              <a:chExt cx="11320765" cy="1090917"/>
            </a:xfrm>
          </p:grpSpPr>
          <p:sp>
            <p:nvSpPr>
              <p:cNvPr id="756" name="Text Placeholder 46"/>
              <p:cNvSpPr/>
              <p:nvPr/>
            </p:nvSpPr>
            <p:spPr>
              <a:xfrm>
                <a:off x="0" y="0"/>
                <a:ext cx="2153705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7" name="Text Placeholder 46"/>
              <p:cNvSpPr/>
              <p:nvPr/>
            </p:nvSpPr>
            <p:spPr>
              <a:xfrm>
                <a:off x="2291764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8" name="Text Placeholder 46"/>
              <p:cNvSpPr/>
              <p:nvPr/>
            </p:nvSpPr>
            <p:spPr>
              <a:xfrm>
                <a:off x="458353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9" name="Text Placeholder 46"/>
              <p:cNvSpPr/>
              <p:nvPr/>
            </p:nvSpPr>
            <p:spPr>
              <a:xfrm>
                <a:off x="6875295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0" name="Text Placeholder 46"/>
              <p:cNvSpPr/>
              <p:nvPr/>
            </p:nvSpPr>
            <p:spPr>
              <a:xfrm>
                <a:off x="9167060" y="0"/>
                <a:ext cx="2153706" cy="1090918"/>
              </a:xfrm>
              <a:prstGeom prst="rect">
                <a:avLst/>
              </a:prstGeom>
              <a:solidFill>
                <a:srgbClr val="E7E7E7">
                  <a:alpha val="87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rmAutofit/>
              </a:bodyPr>
              <a:lstStyle/>
              <a:p>
                <a:pPr defTabSz="543505">
                  <a:lnSpc>
                    <a:spcPct val="110000"/>
                  </a:lnSpc>
                  <a:spcBef>
                    <a:spcPts val="300"/>
                  </a:spcBef>
                  <a:defRPr sz="9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763" name="24logo_color.png" descr="24logo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867" y="5595392"/>
            <a:ext cx="1651002" cy="218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amazon_de.png" descr="amazon_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90" y="5496030"/>
            <a:ext cx="1651001" cy="44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Amazon_logo.png" descr="Amazon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79" y="5549317"/>
            <a:ext cx="1651002" cy="498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Api_Computerhandel_Logo.svg.png" descr="Api_Computerhandel_Logo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157" y="1687580"/>
            <a:ext cx="1651002" cy="61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Artboard-1.png" descr="Artboard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894" y="4381108"/>
            <a:ext cx="1651001" cy="23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b-bluechip-infotech-700-brightblue-2020.png" descr="b-bluechip-infotech-700-brightblue-2020.png"/>
          <p:cNvPicPr>
            <a:picLocks noChangeAspect="1"/>
          </p:cNvPicPr>
          <p:nvPr/>
        </p:nvPicPr>
        <p:blipFill>
          <a:blip r:embed="rId7"/>
          <a:srcRect l="8871" t="25110" r="8870" b="25110"/>
          <a:stretch>
            <a:fillRect/>
          </a:stretch>
        </p:blipFill>
        <p:spPr>
          <a:xfrm>
            <a:off x="5419362" y="1826328"/>
            <a:ext cx="1651002" cy="324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cms-distribution-logo-padded-2.png" descr="cms-distribution-logo-padded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9542" y="1675514"/>
            <a:ext cx="1091702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computergross-logo-930x500.png" descr="computergross-logo-930x500.png"/>
          <p:cNvPicPr>
            <a:picLocks noChangeAspect="1"/>
          </p:cNvPicPr>
          <p:nvPr/>
        </p:nvPicPr>
        <p:blipFill>
          <a:blip r:embed="rId9"/>
          <a:srcRect l="6911" t="6911" r="6912" b="6911"/>
          <a:stretch>
            <a:fillRect/>
          </a:stretch>
        </p:blipFill>
        <p:spPr>
          <a:xfrm>
            <a:off x="10113820" y="1594639"/>
            <a:ext cx="1417321" cy="76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dicker-data-limited.png" descr="dicker-data-limit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917" y="2917126"/>
            <a:ext cx="1651002" cy="64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esprinet.png" descr="esprinet.png"/>
          <p:cNvPicPr>
            <a:picLocks noChangeAspect="1"/>
          </p:cNvPicPr>
          <p:nvPr/>
        </p:nvPicPr>
        <p:blipFill>
          <a:blip r:embed="rId11"/>
          <a:srcRect l="8764" t="38486" r="11159" b="38486"/>
          <a:stretch>
            <a:fillRect/>
          </a:stretch>
        </p:blipFill>
        <p:spPr>
          <a:xfrm>
            <a:off x="5419361" y="2980474"/>
            <a:ext cx="1651002" cy="47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fen.png" descr="f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7894" y="2849417"/>
            <a:ext cx="635002" cy="76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s.png" descr="image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2137" y="5387099"/>
            <a:ext cx="933623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ngram_micro_logo.png" descr="Ingram_micro_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7867" y="3066569"/>
            <a:ext cx="1651002" cy="327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logo_normal_rgb_1000px.png" descr="logo_normal_rgb_1000px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379" y="1737428"/>
            <a:ext cx="1651002" cy="53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nbb-logo_(277).avif" descr="nbb-logo_(277).av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157" y="4238444"/>
            <a:ext cx="1651002" cy="48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New_Logo_ELECOM_5f334337-209c-41b6-8b0f-48abc8c2ee68.png" descr="New_Logo_ELECOM_5f334337-209c-41b6-8b0f-48abc8c2ee68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1457" y="3113800"/>
            <a:ext cx="1651002" cy="24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pngwing.com.png" descr="pngwing.com.png"/>
          <p:cNvPicPr>
            <a:picLocks noChangeAspect="1"/>
          </p:cNvPicPr>
          <p:nvPr/>
        </p:nvPicPr>
        <p:blipFill>
          <a:blip r:embed="rId18"/>
          <a:srcRect l="4229" t="35623" r="4228" b="35623"/>
          <a:stretch>
            <a:fillRect/>
          </a:stretch>
        </p:blipFill>
        <p:spPr>
          <a:xfrm>
            <a:off x="845380" y="4221972"/>
            <a:ext cx="1651001" cy="51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TD_SYNNEX_logo_file.png" descr="TD_SYNNEX_logo_file.png"/>
          <p:cNvPicPr>
            <a:picLocks noChangeAspect="1"/>
          </p:cNvPicPr>
          <p:nvPr/>
        </p:nvPicPr>
        <p:blipFill>
          <a:blip r:embed="rId19"/>
          <a:srcRect l="3714" t="3714" r="3714" b="3714"/>
          <a:stretch>
            <a:fillRect/>
          </a:stretch>
        </p:blipFill>
        <p:spPr>
          <a:xfrm>
            <a:off x="5413449" y="4137372"/>
            <a:ext cx="1651002" cy="687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vgruqf9nv0pxnyxaa6i2.png" descr="vgruqf9nv0pxnyxaa6i2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4307" y="5387099"/>
            <a:ext cx="1462173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wortmann.png" descr="wortmann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87867" y="4305846"/>
            <a:ext cx="1651002" cy="350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ight Connector 22">
            <a:extLst>
              <a:ext uri="{FF2B5EF4-FFF2-40B4-BE49-F238E27FC236}">
                <a16:creationId xmlns:a16="http://schemas.microsoft.com/office/drawing/2014/main" id="{F29FAE2F-07A1-5BD9-FA22-A4B8E066B3C5}"/>
              </a:ext>
            </a:extLst>
          </p:cNvPr>
          <p:cNvSpPr/>
          <p:nvPr/>
        </p:nvSpPr>
        <p:spPr>
          <a:xfrm>
            <a:off x="310644" y="2835319"/>
            <a:ext cx="11549260" cy="1"/>
          </a:xfrm>
          <a:prstGeom prst="line">
            <a:avLst/>
          </a:prstGeom>
          <a:ln w="19050">
            <a:solidFill>
              <a:srgbClr val="E61F17"/>
            </a:solidFill>
            <a:tailEnd type="non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" name="圖片 6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45A5A0FC-DAEB-350F-6222-1BAB7946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5" b="5541"/>
          <a:stretch/>
        </p:blipFill>
        <p:spPr>
          <a:xfrm>
            <a:off x="1183660" y="1316279"/>
            <a:ext cx="1080000" cy="1321013"/>
          </a:xfrm>
          <a:prstGeom prst="roundRect">
            <a:avLst>
              <a:gd name="adj" fmla="val 8571"/>
            </a:avLst>
          </a:prstGeom>
          <a:effectLst/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A3DC7414-4A64-C3A4-1EB3-F83E551079C4}"/>
              </a:ext>
            </a:extLst>
          </p:cNvPr>
          <p:cNvSpPr/>
          <p:nvPr/>
        </p:nvSpPr>
        <p:spPr>
          <a:xfrm>
            <a:off x="1638362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34636702-3163-456A-FD9F-B8D6E655909E}"/>
              </a:ext>
            </a:extLst>
          </p:cNvPr>
          <p:cNvSpPr txBox="1">
            <a:spLocks/>
          </p:cNvSpPr>
          <p:nvPr/>
        </p:nvSpPr>
        <p:spPr>
          <a:xfrm>
            <a:off x="861148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汐止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97480A9-CFF1-608F-15EB-ED7905C2F841}"/>
              </a:ext>
            </a:extLst>
          </p:cNvPr>
          <p:cNvSpPr txBox="1"/>
          <p:nvPr/>
        </p:nvSpPr>
        <p:spPr>
          <a:xfrm>
            <a:off x="865215" y="3546114"/>
            <a:ext cx="1880258" cy="2899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369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行政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總務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財務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法務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資訊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業務行銷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測試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技術支援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lang="en-US" altLang="zh-TW" sz="1600">
                <a:latin typeface="+mn-ea"/>
                <a:ea typeface="+mn-ea"/>
              </a:rPr>
              <a:t>/</a:t>
            </a:r>
            <a:r>
              <a:rPr lang="zh-TW" altLang="en-US" sz="1600">
                <a:latin typeface="+mn-ea"/>
                <a:ea typeface="+mn-ea"/>
              </a:rPr>
              <a:t>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運籌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2DB9A74-1586-247D-0E90-D2C3E5BA4C87}"/>
              </a:ext>
            </a:extLst>
          </p:cNvPr>
          <p:cNvSpPr/>
          <p:nvPr/>
        </p:nvSpPr>
        <p:spPr>
          <a:xfrm>
            <a:off x="3828297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2D87D3E-2369-D4E6-6501-208C7CB0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540" y="1285436"/>
            <a:ext cx="1080000" cy="1321013"/>
          </a:xfrm>
          <a:prstGeom prst="roundRect">
            <a:avLst>
              <a:gd name="adj" fmla="val 4554"/>
            </a:avLst>
          </a:prstGeom>
          <a:effectLst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F275C0-8946-9275-B365-D3764042E751}"/>
              </a:ext>
            </a:extLst>
          </p:cNvPr>
          <p:cNvSpPr txBox="1"/>
          <p:nvPr/>
        </p:nvSpPr>
        <p:spPr>
          <a:xfrm>
            <a:off x="3050425" y="3546114"/>
            <a:ext cx="1880258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105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0" name="Title 12">
            <a:extLst>
              <a:ext uri="{FF2B5EF4-FFF2-40B4-BE49-F238E27FC236}">
                <a16:creationId xmlns:a16="http://schemas.microsoft.com/office/drawing/2014/main" id="{E94FC703-09E8-4E65-8CB7-EBA195485364}"/>
              </a:ext>
            </a:extLst>
          </p:cNvPr>
          <p:cNvSpPr txBox="1">
            <a:spLocks/>
          </p:cNvSpPr>
          <p:nvPr/>
        </p:nvSpPr>
        <p:spPr>
          <a:xfrm>
            <a:off x="3041295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新生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640927-37CC-48A7-7700-57EFF28C76BF}"/>
              </a:ext>
            </a:extLst>
          </p:cNvPr>
          <p:cNvSpPr txBox="1"/>
          <p:nvPr/>
        </p:nvSpPr>
        <p:spPr>
          <a:xfrm>
            <a:off x="5235635" y="3546114"/>
            <a:ext cx="1931007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72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47DF1136-86F5-3BE7-FFB1-3EA5BBC7E455}"/>
              </a:ext>
            </a:extLst>
          </p:cNvPr>
          <p:cNvSpPr txBox="1">
            <a:spLocks/>
          </p:cNvSpPr>
          <p:nvPr/>
        </p:nvSpPr>
        <p:spPr>
          <a:xfrm>
            <a:off x="5221442" y="2927544"/>
            <a:ext cx="1744490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新竹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A3FC891-798A-D75F-2708-F22F4CB86EF8}"/>
              </a:ext>
            </a:extLst>
          </p:cNvPr>
          <p:cNvSpPr txBox="1"/>
          <p:nvPr/>
        </p:nvSpPr>
        <p:spPr>
          <a:xfrm>
            <a:off x="7471594" y="3546114"/>
            <a:ext cx="1824806" cy="161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24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4" name="Title 12">
            <a:extLst>
              <a:ext uri="{FF2B5EF4-FFF2-40B4-BE49-F238E27FC236}">
                <a16:creationId xmlns:a16="http://schemas.microsoft.com/office/drawing/2014/main" id="{3DA8F4CD-10D8-9836-CCCA-F696A3AC2C17}"/>
              </a:ext>
            </a:extLst>
          </p:cNvPr>
          <p:cNvSpPr txBox="1">
            <a:spLocks/>
          </p:cNvSpPr>
          <p:nvPr/>
        </p:nvSpPr>
        <p:spPr>
          <a:xfrm>
            <a:off x="7474531" y="2927544"/>
            <a:ext cx="1764103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台中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4C9E413-FDB8-8AC8-FE0A-67116E7C9660}"/>
              </a:ext>
            </a:extLst>
          </p:cNvPr>
          <p:cNvSpPr txBox="1"/>
          <p:nvPr/>
        </p:nvSpPr>
        <p:spPr>
          <a:xfrm>
            <a:off x="9601350" y="3546114"/>
            <a:ext cx="1824806" cy="13726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>
                <a:latin typeface="+mn-ea"/>
                <a:ea typeface="+mn-ea"/>
              </a:rPr>
              <a:t>人數</a:t>
            </a:r>
            <a:r>
              <a:rPr lang="en-US" altLang="zh-TW" sz="1600" b="1">
                <a:latin typeface="+mn-ea"/>
                <a:ea typeface="+mn-ea"/>
              </a:rPr>
              <a:t>:</a:t>
            </a:r>
            <a:r>
              <a:rPr lang="zh-TW" altLang="en-US" sz="1600" b="1">
                <a:latin typeface="+mn-ea"/>
                <a:ea typeface="+mn-ea"/>
              </a:rPr>
              <a:t> </a:t>
            </a:r>
            <a:endParaRPr lang="en-US" altLang="zh-TW" sz="1600" b="1">
              <a:latin typeface="+mn-ea"/>
              <a:ea typeface="+mn-ea"/>
            </a:endParaRP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>
                <a:latin typeface="+mn-ea"/>
                <a:ea typeface="+mn-ea"/>
              </a:rPr>
              <a:t>44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業務範圍</a:t>
            </a:r>
            <a:r>
              <a:rPr kumimoji="0" lang="en-US" altLang="zh-TW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: </a:t>
            </a:r>
          </a:p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產品開發 </a:t>
            </a:r>
            <a:r>
              <a:rPr kumimoji="0" lang="en-US" altLang="zh-TW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/ </a:t>
            </a:r>
            <a:r>
              <a:rPr kumimoji="0" lang="zh-TW" altLang="en-US" sz="1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Helvetica"/>
              </a:rPr>
              <a:t>研發</a:t>
            </a:r>
            <a:endParaRPr kumimoji="0" lang="zh-TW" alt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+mj-cs"/>
              <a:sym typeface="Helvetica"/>
            </a:endParaRPr>
          </a:p>
        </p:txBody>
      </p:sp>
      <p:sp>
        <p:nvSpPr>
          <p:cNvPr id="26" name="Title 12">
            <a:extLst>
              <a:ext uri="{FF2B5EF4-FFF2-40B4-BE49-F238E27FC236}">
                <a16:creationId xmlns:a16="http://schemas.microsoft.com/office/drawing/2014/main" id="{0621E798-457B-82F1-1720-555567A9D5D7}"/>
              </a:ext>
            </a:extLst>
          </p:cNvPr>
          <p:cNvSpPr txBox="1">
            <a:spLocks/>
          </p:cNvSpPr>
          <p:nvPr/>
        </p:nvSpPr>
        <p:spPr>
          <a:xfrm>
            <a:off x="9601350" y="2927544"/>
            <a:ext cx="1764103" cy="6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zh-TW" altLang="en-US">
                <a:solidFill>
                  <a:srgbClr val="0C2E82"/>
                </a:solidFill>
                <a:latin typeface="+mn-ea"/>
                <a:ea typeface="+mn-ea"/>
              </a:rPr>
              <a:t>高雄 </a:t>
            </a:r>
            <a:r>
              <a:rPr lang="zh-TW" altLang="en-US" sz="1800" b="0">
                <a:solidFill>
                  <a:srgbClr val="0C2E82"/>
                </a:solidFill>
                <a:latin typeface="+mn-ea"/>
                <a:ea typeface="+mn-ea"/>
              </a:rPr>
              <a:t>辦公室</a:t>
            </a:r>
            <a:endParaRPr lang="zh-TW" altLang="en-US" b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CFD08A7-9044-5921-5892-B7887382C4D6}"/>
              </a:ext>
            </a:extLst>
          </p:cNvPr>
          <p:cNvSpPr/>
          <p:nvPr/>
        </p:nvSpPr>
        <p:spPr>
          <a:xfrm>
            <a:off x="6018232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A109BEA-3294-F1B6-9AB1-0E184C23A9A4}"/>
              </a:ext>
            </a:extLst>
          </p:cNvPr>
          <p:cNvSpPr/>
          <p:nvPr/>
        </p:nvSpPr>
        <p:spPr>
          <a:xfrm>
            <a:off x="8208167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94853785-5D9B-F57E-51BB-C74E64964167}"/>
              </a:ext>
            </a:extLst>
          </p:cNvPr>
          <p:cNvSpPr/>
          <p:nvPr/>
        </p:nvSpPr>
        <p:spPr>
          <a:xfrm>
            <a:off x="10398103" y="2751727"/>
            <a:ext cx="170596" cy="170596"/>
          </a:xfrm>
          <a:prstGeom prst="ellipse">
            <a:avLst/>
          </a:prstGeom>
          <a:solidFill>
            <a:srgbClr val="E61F17"/>
          </a:solidFill>
          <a:ln w="25400" cap="flat">
            <a:solidFill>
              <a:srgbClr val="E61F1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3E4054E6-9560-8399-752C-7B8F475EA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9" b="1316"/>
          <a:stretch/>
        </p:blipFill>
        <p:spPr>
          <a:xfrm>
            <a:off x="5563530" y="1300375"/>
            <a:ext cx="1080000" cy="1317884"/>
          </a:xfrm>
          <a:prstGeom prst="roundRect">
            <a:avLst>
              <a:gd name="adj" fmla="val 4239"/>
            </a:avLst>
          </a:prstGeom>
          <a:effectLst/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0B92486-7F2F-DDB8-65CF-177D3B9CB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26"/>
          <a:stretch/>
        </p:blipFill>
        <p:spPr>
          <a:xfrm>
            <a:off x="7753465" y="1300375"/>
            <a:ext cx="1080000" cy="1323568"/>
          </a:xfrm>
          <a:prstGeom prst="roundRect">
            <a:avLst>
              <a:gd name="adj" fmla="val 4826"/>
            </a:avLst>
          </a:prstGeom>
          <a:effectLst/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BD84372F-DEEB-8496-5E6C-3639013DB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 bwMode="auto">
          <a:xfrm>
            <a:off x="9928340" y="1300375"/>
            <a:ext cx="1080000" cy="1319802"/>
          </a:xfrm>
          <a:prstGeom prst="roundRect">
            <a:avLst>
              <a:gd name="adj" fmla="val 3974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7ADF807-92A3-83CB-02DB-713E05778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zh-TW" alt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958EC64-5811-F968-B407-1D30FB91E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260" y="481592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台灣辦公室據點</a:t>
            </a:r>
            <a:endParaRPr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85510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875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產品介紹及應用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B4CD2193-8526-4189-A23A-F46020365163}"/>
              </a:ext>
            </a:extLst>
          </p:cNvPr>
          <p:cNvSpPr>
            <a:spLocks/>
          </p:cNvSpPr>
          <p:nvPr/>
        </p:nvSpPr>
        <p:spPr>
          <a:xfrm>
            <a:off x="6346875" y="4279956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70A0C14-F331-C7B8-B68E-6B18D0BD60BC}"/>
              </a:ext>
            </a:extLst>
          </p:cNvPr>
          <p:cNvSpPr>
            <a:spLocks/>
          </p:cNvSpPr>
          <p:nvPr/>
        </p:nvSpPr>
        <p:spPr>
          <a:xfrm>
            <a:off x="645884" y="4279956"/>
            <a:ext cx="5582811" cy="2064594"/>
          </a:xfrm>
          <a:prstGeom prst="roundRect">
            <a:avLst>
              <a:gd name="adj" fmla="val 2643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30FA301-53EA-4F05-0767-EA04B449E65B}"/>
              </a:ext>
            </a:extLst>
          </p:cNvPr>
          <p:cNvSpPr>
            <a:spLocks/>
          </p:cNvSpPr>
          <p:nvPr/>
        </p:nvSpPr>
        <p:spPr>
          <a:xfrm>
            <a:off x="6346875" y="2113914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870412F-3320-B65C-7F51-B12CBF73DF68}"/>
              </a:ext>
            </a:extLst>
          </p:cNvPr>
          <p:cNvSpPr>
            <a:spLocks/>
          </p:cNvSpPr>
          <p:nvPr/>
        </p:nvSpPr>
        <p:spPr>
          <a:xfrm>
            <a:off x="645884" y="2113914"/>
            <a:ext cx="5582811" cy="2064594"/>
          </a:xfrm>
          <a:prstGeom prst="roundRect">
            <a:avLst>
              <a:gd name="adj" fmla="val 3642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7" name="圖片版面配置區 26">
            <a:extLst>
              <a:ext uri="{FF2B5EF4-FFF2-40B4-BE49-F238E27FC236}">
                <a16:creationId xmlns:a16="http://schemas.microsoft.com/office/drawing/2014/main" id="{FB6E7C1F-B1A2-CBA5-F3E1-DC2C26F91FA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" r="95"/>
          <a:stretch>
            <a:fillRect/>
          </a:stretch>
        </p:blipFill>
        <p:spPr>
          <a:xfrm>
            <a:off x="930398" y="2771129"/>
            <a:ext cx="839349" cy="839349"/>
          </a:xfr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6DA09C-AF29-6F39-D64E-D3FCFCA2407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>
                <a:latin typeface="+mj-ea"/>
                <a:ea typeface="+mj-ea"/>
              </a:rPr>
              <a:t>基於資料儲存的剛性需求，進一步打造更智能的企業資訊系統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AB42563-DB5E-0EA2-0A42-4CCB642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ea"/>
                <a:ea typeface="+mj-ea"/>
              </a:rPr>
              <a:t>4 </a:t>
            </a:r>
            <a:r>
              <a:rPr lang="zh-TW" altLang="en-US" dirty="0">
                <a:latin typeface="+mj-ea"/>
                <a:ea typeface="+mj-ea"/>
              </a:rPr>
              <a:t>大應用面向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A94CC8A-5D32-7897-D1AA-6DF374BB2A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17582" y="3118707"/>
            <a:ext cx="3842674" cy="839342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低延遲是企業敏捷服務的必要條件也是競爭力的重要指標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C305FFDB-4780-63FF-46F5-C3DCE759B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17582" y="2622463"/>
            <a:ext cx="3842668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高效能資料儲存及保護</a:t>
            </a:r>
          </a:p>
        </p:txBody>
      </p:sp>
      <p:pic>
        <p:nvPicPr>
          <p:cNvPr id="29" name="圖片版面配置區 28">
            <a:extLst>
              <a:ext uri="{FF2B5EF4-FFF2-40B4-BE49-F238E27FC236}">
                <a16:creationId xmlns:a16="http://schemas.microsoft.com/office/drawing/2014/main" id="{C2693A7B-5535-493A-0B72-138782351BE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14768" y="2728398"/>
            <a:ext cx="839349" cy="839349"/>
          </a:xfrm>
        </p:spPr>
      </p:pic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258462B8-8E80-3B23-3CAF-2D2376501D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7361" y="3118707"/>
            <a:ext cx="3973819" cy="839342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全備份、異地混合雲備份為目前企業資料維運架構中至關重要的一環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936F2CA8-C045-C940-5B49-2FC84791F2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7361" y="2622463"/>
            <a:ext cx="3842666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雲地備份及災難還原</a:t>
            </a:r>
          </a:p>
        </p:txBody>
      </p:sp>
      <p:pic>
        <p:nvPicPr>
          <p:cNvPr id="31" name="圖片版面配置區 30">
            <a:extLst>
              <a:ext uri="{FF2B5EF4-FFF2-40B4-BE49-F238E27FC236}">
                <a16:creationId xmlns:a16="http://schemas.microsoft.com/office/drawing/2014/main" id="{B1419DE4-340D-DDDF-8E1B-A688A35B91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4" r="94"/>
          <a:stretch>
            <a:fillRect/>
          </a:stretch>
        </p:blipFill>
        <p:spPr>
          <a:xfrm>
            <a:off x="930398" y="4875192"/>
            <a:ext cx="839349" cy="839349"/>
          </a:xfrm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0786CBA-E69E-1F11-A08E-9570B745FE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17582" y="5343915"/>
            <a:ext cx="3842674" cy="839343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視覺辨識為 </a:t>
            </a:r>
            <a:r>
              <a:rPr lang="en-US" altLang="zh-TW" dirty="0" err="1">
                <a:latin typeface="+mn-ea"/>
                <a:ea typeface="+mn-ea"/>
              </a:rPr>
              <a:t>AIoT</a:t>
            </a:r>
            <a:r>
              <a:rPr lang="en-US" altLang="zh-TW" dirty="0">
                <a:latin typeface="+mn-ea"/>
                <a:ea typeface="+mn-ea"/>
              </a:rPr>
              <a:t> </a:t>
            </a:r>
            <a:r>
              <a:rPr lang="zh-TW" altLang="en-US" dirty="0">
                <a:latin typeface="+mn-ea"/>
                <a:ea typeface="+mn-ea"/>
              </a:rPr>
              <a:t>應用發展基礎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B2F9F1F7-1DEC-585F-4CC9-E044CEEB469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17582" y="4861433"/>
            <a:ext cx="3842668" cy="320677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智能視訊監控</a:t>
            </a:r>
          </a:p>
        </p:txBody>
      </p:sp>
      <p:pic>
        <p:nvPicPr>
          <p:cNvPr id="35" name="圖片版面配置區 34">
            <a:extLst>
              <a:ext uri="{FF2B5EF4-FFF2-40B4-BE49-F238E27FC236}">
                <a16:creationId xmlns:a16="http://schemas.microsoft.com/office/drawing/2014/main" id="{6F3E1F92-D2D0-55C4-C90E-4BA2DF91E88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4" r="94"/>
          <a:stretch>
            <a:fillRect/>
          </a:stretch>
        </p:blipFill>
        <p:spPr>
          <a:xfrm>
            <a:off x="6614768" y="4875191"/>
            <a:ext cx="839349" cy="839349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B1934CE3-8993-54B6-D485-1B0A5A0B22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647361" y="5343915"/>
            <a:ext cx="3842673" cy="839343"/>
          </a:xfrm>
        </p:spPr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企業 </a:t>
            </a:r>
            <a:r>
              <a:rPr lang="en-US" altLang="zh-TW" dirty="0">
                <a:latin typeface="+mn-ea"/>
                <a:ea typeface="+mn-ea"/>
              </a:rPr>
              <a:t>AI </a:t>
            </a:r>
            <a:r>
              <a:rPr lang="zh-TW" altLang="en-US" dirty="0">
                <a:latin typeface="+mn-ea"/>
                <a:ea typeface="+mn-ea"/>
              </a:rPr>
              <a:t>應用落地始於 </a:t>
            </a:r>
            <a:r>
              <a:rPr lang="en-US" altLang="zh-TW" dirty="0">
                <a:latin typeface="+mn-ea"/>
                <a:ea typeface="+mn-ea"/>
              </a:rPr>
              <a:t>AI </a:t>
            </a:r>
            <a:r>
              <a:rPr lang="zh-TW" altLang="en-US" dirty="0">
                <a:latin typeface="+mn-ea"/>
                <a:ea typeface="+mn-ea"/>
              </a:rPr>
              <a:t>邊緣運算部署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9A4D749C-1665-9C92-5E3F-069F343CB2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47361" y="4861433"/>
            <a:ext cx="3842666" cy="320677"/>
          </a:xfrm>
        </p:spPr>
        <p:txBody>
          <a:bodyPr/>
          <a:lstStyle/>
          <a:p>
            <a:r>
              <a:rPr lang="en-US" altLang="zh-TW">
                <a:latin typeface="+mn-ea"/>
                <a:ea typeface="+mn-ea"/>
              </a:rPr>
              <a:t>AI </a:t>
            </a:r>
            <a:r>
              <a:rPr lang="zh-TW" altLang="en-US">
                <a:latin typeface="+mn-ea"/>
                <a:ea typeface="+mn-ea"/>
              </a:rPr>
              <a:t>邊緣運算</a:t>
            </a:r>
          </a:p>
        </p:txBody>
      </p:sp>
      <p:sp>
        <p:nvSpPr>
          <p:cNvPr id="36" name="投影片編號版面配置區 35">
            <a:extLst>
              <a:ext uri="{FF2B5EF4-FFF2-40B4-BE49-F238E27FC236}">
                <a16:creationId xmlns:a16="http://schemas.microsoft.com/office/drawing/2014/main" id="{45D1EB56-3D8E-9D9B-5B05-334A8EE3F7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1473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主力產品線 - 網路儲存伺服器 (NAS)"/>
          <p:cNvSpPr txBox="1">
            <a:spLocks noGrp="1"/>
          </p:cNvSpPr>
          <p:nvPr>
            <p:ph type="title" idx="4294967295"/>
          </p:nvPr>
        </p:nvSpPr>
        <p:spPr>
          <a:xfrm>
            <a:off x="573022" y="371341"/>
            <a:ext cx="11045956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主力產品線</a:t>
            </a:r>
            <a:r>
              <a:rPr dirty="0">
                <a:latin typeface="+mj-ea"/>
                <a:ea typeface="+mj-ea"/>
              </a:rPr>
              <a:t> - </a:t>
            </a:r>
            <a:r>
              <a:rPr dirty="0" err="1">
                <a:latin typeface="+mj-ea"/>
                <a:ea typeface="+mj-ea"/>
              </a:rPr>
              <a:t>網路儲存伺服器</a:t>
            </a:r>
            <a:r>
              <a:rPr dirty="0">
                <a:latin typeface="+mj-ea"/>
                <a:ea typeface="+mj-ea"/>
              </a:rPr>
              <a:t> (NAS) </a:t>
            </a:r>
          </a:p>
        </p:txBody>
      </p:sp>
      <p:sp>
        <p:nvSpPr>
          <p:cNvPr id="894" name="圓角矩形"/>
          <p:cNvSpPr/>
          <p:nvPr/>
        </p:nvSpPr>
        <p:spPr>
          <a:xfrm>
            <a:off x="607290" y="139708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5" name="圓角矩形"/>
          <p:cNvSpPr/>
          <p:nvPr/>
        </p:nvSpPr>
        <p:spPr>
          <a:xfrm>
            <a:off x="607290" y="3937461"/>
            <a:ext cx="3621710" cy="2379594"/>
          </a:xfrm>
          <a:prstGeom prst="roundRect">
            <a:avLst>
              <a:gd name="adj" fmla="val 294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6" name="圓角矩形"/>
          <p:cNvSpPr/>
          <p:nvPr/>
        </p:nvSpPr>
        <p:spPr>
          <a:xfrm>
            <a:off x="4418649" y="1390433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6">
                <a:lumOff val="-10588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7" name="圓角矩形"/>
          <p:cNvSpPr/>
          <p:nvPr/>
        </p:nvSpPr>
        <p:spPr>
          <a:xfrm>
            <a:off x="4418649" y="3930806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8" name="圓角矩形"/>
          <p:cNvSpPr/>
          <p:nvPr/>
        </p:nvSpPr>
        <p:spPr>
          <a:xfrm>
            <a:off x="8230009" y="138377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3">
                <a:satOff val="-9804"/>
                <a:lumOff val="-10549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899" name="圓角矩形"/>
          <p:cNvSpPr/>
          <p:nvPr/>
        </p:nvSpPr>
        <p:spPr>
          <a:xfrm>
            <a:off x="8230009" y="3924151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pic>
        <p:nvPicPr>
          <p:cNvPr id="900" name="396_s.png" descr="396_s.png"/>
          <p:cNvPicPr>
            <a:picLocks noChangeAspect="1"/>
          </p:cNvPicPr>
          <p:nvPr/>
        </p:nvPicPr>
        <p:blipFill>
          <a:blip r:embed="rId2"/>
          <a:srcRect t="30552" b="35694"/>
          <a:stretch>
            <a:fillRect/>
          </a:stretch>
        </p:blipFill>
        <p:spPr>
          <a:xfrm>
            <a:off x="4705504" y="2590312"/>
            <a:ext cx="3048001" cy="893907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01" name="Text Placeholder 17"/>
          <p:cNvSpPr txBox="1"/>
          <p:nvPr/>
        </p:nvSpPr>
        <p:spPr>
          <a:xfrm>
            <a:off x="4405949" y="1749556"/>
            <a:ext cx="3647110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機架型 NAS</a:t>
            </a:r>
          </a:p>
        </p:txBody>
      </p:sp>
      <p:sp>
        <p:nvSpPr>
          <p:cNvPr id="902" name="矩形"/>
          <p:cNvSpPr/>
          <p:nvPr/>
        </p:nvSpPr>
        <p:spPr>
          <a:xfrm>
            <a:off x="4793596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3" name="適用於機房環境"/>
          <p:cNvSpPr txBox="1"/>
          <p:nvPr/>
        </p:nvSpPr>
        <p:spPr>
          <a:xfrm>
            <a:off x="4793596" y="1538867"/>
            <a:ext cx="2871817" cy="352004"/>
          </a:xfrm>
          <a:prstGeom prst="rect">
            <a:avLst/>
          </a:prstGeom>
          <a:solidFill>
            <a:schemeClr val="accent6">
              <a:lumOff val="-1058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適用於機房環境</a:t>
            </a:r>
          </a:p>
        </p:txBody>
      </p:sp>
      <p:sp>
        <p:nvSpPr>
          <p:cNvPr id="904" name="矩形"/>
          <p:cNvSpPr/>
          <p:nvPr/>
        </p:nvSpPr>
        <p:spPr>
          <a:xfrm>
            <a:off x="8604955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5" name="適用於 AI 超高速運算"/>
          <p:cNvSpPr txBox="1"/>
          <p:nvPr/>
        </p:nvSpPr>
        <p:spPr>
          <a:xfrm>
            <a:off x="8604955" y="1538867"/>
            <a:ext cx="2871817" cy="352004"/>
          </a:xfrm>
          <a:prstGeom prst="rect">
            <a:avLst/>
          </a:prstGeom>
          <a:solidFill>
            <a:schemeClr val="accent3">
              <a:satOff val="-9804"/>
              <a:lumOff val="-10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 AI 超高速運算</a:t>
            </a:r>
          </a:p>
        </p:txBody>
      </p:sp>
      <p:sp>
        <p:nvSpPr>
          <p:cNvPr id="906" name="矩形"/>
          <p:cNvSpPr/>
          <p:nvPr/>
        </p:nvSpPr>
        <p:spPr>
          <a:xfrm>
            <a:off x="8604955" y="408275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7" name="適用於移動情境"/>
          <p:cNvSpPr txBox="1"/>
          <p:nvPr/>
        </p:nvSpPr>
        <p:spPr>
          <a:xfrm>
            <a:off x="8604955" y="4082760"/>
            <a:ext cx="2871817" cy="3520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適用於移動情境</a:t>
            </a:r>
          </a:p>
        </p:txBody>
      </p:sp>
      <p:sp>
        <p:nvSpPr>
          <p:cNvPr id="908" name="矩形"/>
          <p:cNvSpPr/>
          <p:nvPr/>
        </p:nvSpPr>
        <p:spPr>
          <a:xfrm>
            <a:off x="4793596" y="4102724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09" name="適用於辦公室環境"/>
          <p:cNvSpPr txBox="1"/>
          <p:nvPr/>
        </p:nvSpPr>
        <p:spPr>
          <a:xfrm>
            <a:off x="4793596" y="4102725"/>
            <a:ext cx="2871817" cy="3520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適用於辦公室環境</a:t>
            </a:r>
          </a:p>
        </p:txBody>
      </p:sp>
      <p:sp>
        <p:nvSpPr>
          <p:cNvPr id="910" name="矩形"/>
          <p:cNvSpPr/>
          <p:nvPr/>
        </p:nvSpPr>
        <p:spPr>
          <a:xfrm>
            <a:off x="982237" y="410937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11" name="適用於邊緣運算環境"/>
          <p:cNvSpPr txBox="1"/>
          <p:nvPr/>
        </p:nvSpPr>
        <p:spPr>
          <a:xfrm>
            <a:off x="982237" y="4109380"/>
            <a:ext cx="2871817" cy="352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適用於邊緣運算環境</a:t>
            </a:r>
          </a:p>
        </p:txBody>
      </p:sp>
      <p:pic>
        <p:nvPicPr>
          <p:cNvPr id="912" name="758_s.png" descr="758_s.png"/>
          <p:cNvPicPr>
            <a:picLocks noChangeAspect="1"/>
          </p:cNvPicPr>
          <p:nvPr/>
        </p:nvPicPr>
        <p:blipFill>
          <a:blip r:embed="rId3"/>
          <a:srcRect b="21583"/>
          <a:stretch>
            <a:fillRect/>
          </a:stretch>
        </p:blipFill>
        <p:spPr>
          <a:xfrm>
            <a:off x="4953000" y="4617903"/>
            <a:ext cx="2286000" cy="155757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3" name="627_s.png" descr="627_s.png"/>
          <p:cNvPicPr>
            <a:picLocks noChangeAspect="1"/>
          </p:cNvPicPr>
          <p:nvPr/>
        </p:nvPicPr>
        <p:blipFill>
          <a:blip r:embed="rId4"/>
          <a:srcRect t="27799" b="39234"/>
          <a:stretch>
            <a:fillRect/>
          </a:stretch>
        </p:blipFill>
        <p:spPr>
          <a:xfrm>
            <a:off x="926832" y="5142026"/>
            <a:ext cx="3048001" cy="87304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4" name="766_s.png" descr="766_s.png"/>
          <p:cNvPicPr>
            <a:picLocks noChangeAspect="1"/>
          </p:cNvPicPr>
          <p:nvPr/>
        </p:nvPicPr>
        <p:blipFill>
          <a:blip r:embed="rId5"/>
          <a:srcRect t="19585" b="34499"/>
          <a:stretch>
            <a:fillRect/>
          </a:stretch>
        </p:blipFill>
        <p:spPr>
          <a:xfrm>
            <a:off x="9088363" y="5315767"/>
            <a:ext cx="1905001" cy="759962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15" name="543_s.png" descr="543_s.png"/>
          <p:cNvPicPr>
            <a:picLocks noChangeAspect="1"/>
          </p:cNvPicPr>
          <p:nvPr/>
        </p:nvPicPr>
        <p:blipFill>
          <a:blip r:embed="rId6"/>
          <a:srcRect t="32415" b="40843"/>
          <a:stretch>
            <a:fillRect/>
          </a:stretch>
        </p:blipFill>
        <p:spPr>
          <a:xfrm>
            <a:off x="8606228" y="2836066"/>
            <a:ext cx="3048001" cy="708180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16" name="Text Placeholder 17"/>
          <p:cNvSpPr/>
          <p:nvPr/>
        </p:nvSpPr>
        <p:spPr>
          <a:xfrm>
            <a:off x="4438189" y="4308465"/>
            <a:ext cx="3614028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桌上型 NAS</a:t>
            </a:r>
          </a:p>
        </p:txBody>
      </p:sp>
      <p:sp>
        <p:nvSpPr>
          <p:cNvPr id="917" name="Text Placeholder 21"/>
          <p:cNvSpPr/>
          <p:nvPr/>
        </p:nvSpPr>
        <p:spPr>
          <a:xfrm>
            <a:off x="628515" y="4308465"/>
            <a:ext cx="357757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短機箱 NAS</a:t>
            </a:r>
          </a:p>
        </p:txBody>
      </p:sp>
      <p:sp>
        <p:nvSpPr>
          <p:cNvPr id="918" name="Text Placeholder 24"/>
          <p:cNvSpPr/>
          <p:nvPr/>
        </p:nvSpPr>
        <p:spPr>
          <a:xfrm>
            <a:off x="8249548" y="4308465"/>
            <a:ext cx="358094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可攜型 NAS</a:t>
            </a:r>
          </a:p>
        </p:txBody>
      </p:sp>
      <p:sp>
        <p:nvSpPr>
          <p:cNvPr id="919" name="Text Placeholder 24"/>
          <p:cNvSpPr txBox="1"/>
          <p:nvPr/>
        </p:nvSpPr>
        <p:spPr>
          <a:xfrm>
            <a:off x="8217308" y="1750999"/>
            <a:ext cx="3647110" cy="80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3">
                    <a:satOff val="-9804"/>
                    <a:lumOff val="-1054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全快閃 NAS</a:t>
            </a:r>
          </a:p>
        </p:txBody>
      </p:sp>
      <p:sp>
        <p:nvSpPr>
          <p:cNvPr id="920" name="NAS 是什麼？"/>
          <p:cNvSpPr txBox="1"/>
          <p:nvPr/>
        </p:nvSpPr>
        <p:spPr>
          <a:xfrm>
            <a:off x="1305942" y="1714869"/>
            <a:ext cx="2222720" cy="41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43505">
              <a:lnSpc>
                <a:spcPct val="80000"/>
              </a:lnSpc>
              <a:spcBef>
                <a:spcPts val="2100"/>
              </a:spcBef>
              <a:defRPr sz="3000" b="1">
                <a:solidFill>
                  <a:srgbClr val="3D66A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00" dirty="0">
                <a:latin typeface="+mn-ea"/>
                <a:ea typeface="+mn-ea"/>
              </a:rPr>
              <a:t>NAS </a:t>
            </a:r>
            <a:r>
              <a:rPr sz="2600" dirty="0" err="1">
                <a:latin typeface="+mn-ea"/>
                <a:ea typeface="+mn-ea"/>
              </a:rPr>
              <a:t>是什麼</a:t>
            </a:r>
            <a:r>
              <a:rPr sz="2600" dirty="0">
                <a:latin typeface="+mn-ea"/>
                <a:ea typeface="+mn-ea"/>
              </a:rPr>
              <a:t>？</a:t>
            </a:r>
          </a:p>
        </p:txBody>
      </p:sp>
      <p:sp>
        <p:nvSpPr>
          <p:cNvPr id="921" name="Text Placeholder 26"/>
          <p:cNvSpPr/>
          <p:nvPr/>
        </p:nvSpPr>
        <p:spPr>
          <a:xfrm>
            <a:off x="786759" y="2277829"/>
            <a:ext cx="3332336" cy="124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179834">
              <a:lnSpc>
                <a:spcPct val="110000"/>
              </a:lnSpc>
              <a:defRPr sz="1692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+mn-ea"/>
                <a:ea typeface="+mn-ea"/>
              </a:rPr>
              <a:t>NAS </a:t>
            </a:r>
            <a:r>
              <a:rPr sz="1600" dirty="0" err="1">
                <a:latin typeface="+mn-ea"/>
                <a:ea typeface="+mn-ea"/>
              </a:rPr>
              <a:t>是一種可透過網路存取數位資料的伺服器，結合網路、儲存、運算於一體的資料保護伺服器</a:t>
            </a:r>
            <a:r>
              <a:rPr sz="1600" dirty="0">
                <a:latin typeface="+mn-ea"/>
                <a:ea typeface="+mn-ea"/>
              </a:rPr>
              <a:t>， </a:t>
            </a:r>
            <a:r>
              <a:rPr sz="1600" dirty="0" err="1">
                <a:latin typeface="+mn-ea"/>
                <a:ea typeface="+mn-ea"/>
              </a:rPr>
              <a:t>確保數位資產不會損毀或被竊取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D6AC02-3EB9-C4B6-CA86-82EBF6A631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加值產品線 - 軟體訂閱及周邊"/>
          <p:cNvSpPr txBox="1">
            <a:spLocks noGrp="1"/>
          </p:cNvSpPr>
          <p:nvPr>
            <p:ph type="title" idx="4294967295"/>
          </p:nvPr>
        </p:nvSpPr>
        <p:spPr>
          <a:xfrm>
            <a:off x="573022" y="371341"/>
            <a:ext cx="11045956" cy="6930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加值產品線</a:t>
            </a:r>
            <a:r>
              <a:rPr dirty="0">
                <a:latin typeface="+mj-ea"/>
                <a:ea typeface="+mj-ea"/>
              </a:rPr>
              <a:t> - </a:t>
            </a:r>
            <a:r>
              <a:rPr dirty="0" err="1">
                <a:latin typeface="+mj-ea"/>
                <a:ea typeface="+mj-ea"/>
              </a:rPr>
              <a:t>軟體訂閱及周邊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924" name="圓角矩形"/>
          <p:cNvSpPr/>
          <p:nvPr/>
        </p:nvSpPr>
        <p:spPr>
          <a:xfrm>
            <a:off x="607290" y="139708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5" name="圓角矩形"/>
          <p:cNvSpPr/>
          <p:nvPr/>
        </p:nvSpPr>
        <p:spPr>
          <a:xfrm>
            <a:off x="607290" y="3937461"/>
            <a:ext cx="3621710" cy="2379594"/>
          </a:xfrm>
          <a:prstGeom prst="roundRect">
            <a:avLst>
              <a:gd name="adj" fmla="val 2948"/>
            </a:avLst>
          </a:prstGeom>
          <a:solidFill>
            <a:srgbClr val="FFFFFF"/>
          </a:solidFill>
          <a:ln w="25400">
            <a:solidFill>
              <a:schemeClr val="accent6">
                <a:lumOff val="-10588"/>
              </a:schemeClr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6" name="圓角矩形"/>
          <p:cNvSpPr/>
          <p:nvPr/>
        </p:nvSpPr>
        <p:spPr>
          <a:xfrm>
            <a:off x="4418649" y="1390433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7" name="圓角矩形"/>
          <p:cNvSpPr/>
          <p:nvPr/>
        </p:nvSpPr>
        <p:spPr>
          <a:xfrm>
            <a:off x="4418649" y="3930806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8" name="圓角矩形"/>
          <p:cNvSpPr/>
          <p:nvPr/>
        </p:nvSpPr>
        <p:spPr>
          <a:xfrm>
            <a:off x="8230009" y="1383778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29" name="圓角矩形"/>
          <p:cNvSpPr/>
          <p:nvPr/>
        </p:nvSpPr>
        <p:spPr>
          <a:xfrm>
            <a:off x="8230009" y="3924151"/>
            <a:ext cx="3621710" cy="2379594"/>
          </a:xfrm>
          <a:prstGeom prst="roundRect">
            <a:avLst>
              <a:gd name="adj" fmla="val 2414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8" tIns="45718" rIns="45718" bIns="45718" anchor="ctr"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0" name="Text Placeholder 17"/>
          <p:cNvSpPr txBox="1"/>
          <p:nvPr/>
        </p:nvSpPr>
        <p:spPr>
          <a:xfrm>
            <a:off x="4405949" y="1749556"/>
            <a:ext cx="3647110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JBOD 擴充櫃及擴充卡</a:t>
            </a:r>
          </a:p>
        </p:txBody>
      </p:sp>
      <p:sp>
        <p:nvSpPr>
          <p:cNvPr id="931" name="矩形"/>
          <p:cNvSpPr/>
          <p:nvPr/>
        </p:nvSpPr>
        <p:spPr>
          <a:xfrm>
            <a:off x="4793596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2" name="儲存周邊產品線"/>
          <p:cNvSpPr txBox="1"/>
          <p:nvPr/>
        </p:nvSpPr>
        <p:spPr>
          <a:xfrm>
            <a:off x="4793596" y="1538867"/>
            <a:ext cx="2871817" cy="3520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儲存周邊產品線</a:t>
            </a:r>
          </a:p>
        </p:txBody>
      </p:sp>
      <p:sp>
        <p:nvSpPr>
          <p:cNvPr id="933" name="矩形"/>
          <p:cNvSpPr/>
          <p:nvPr/>
        </p:nvSpPr>
        <p:spPr>
          <a:xfrm>
            <a:off x="8604955" y="1538866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4" name="資安網通產品線"/>
          <p:cNvSpPr txBox="1"/>
          <p:nvPr/>
        </p:nvSpPr>
        <p:spPr>
          <a:xfrm>
            <a:off x="8604955" y="1538867"/>
            <a:ext cx="2871817" cy="352004"/>
          </a:xfrm>
          <a:prstGeom prst="rect">
            <a:avLst/>
          </a:prstGeom>
          <a:solidFill>
            <a:schemeClr val="accent3">
              <a:satOff val="-9804"/>
              <a:lumOff val="-10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資安網通產品線</a:t>
            </a:r>
          </a:p>
        </p:txBody>
      </p:sp>
      <p:sp>
        <p:nvSpPr>
          <p:cNvPr id="935" name="矩形"/>
          <p:cNvSpPr/>
          <p:nvPr/>
        </p:nvSpPr>
        <p:spPr>
          <a:xfrm>
            <a:off x="8604955" y="408275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6" name="訂閱制軟體服務"/>
          <p:cNvSpPr txBox="1"/>
          <p:nvPr/>
        </p:nvSpPr>
        <p:spPr>
          <a:xfrm>
            <a:off x="8604955" y="4082760"/>
            <a:ext cx="2871817" cy="3520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rPr>
                <a:latin typeface="+mn-ea"/>
                <a:ea typeface="+mn-ea"/>
              </a:rPr>
              <a:t>訂閱制軟體服務</a:t>
            </a:r>
          </a:p>
        </p:txBody>
      </p:sp>
      <p:sp>
        <p:nvSpPr>
          <p:cNvPr id="937" name="矩形"/>
          <p:cNvSpPr/>
          <p:nvPr/>
        </p:nvSpPr>
        <p:spPr>
          <a:xfrm>
            <a:off x="4793596" y="4102724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38" name="訂閱制雲端空間服務"/>
          <p:cNvSpPr txBox="1"/>
          <p:nvPr/>
        </p:nvSpPr>
        <p:spPr>
          <a:xfrm>
            <a:off x="4793596" y="4102725"/>
            <a:ext cx="2871817" cy="352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r>
              <a:rPr>
                <a:latin typeface="+mn-ea"/>
                <a:ea typeface="+mn-ea"/>
              </a:rPr>
              <a:t>訂閱制雲端空間服務</a:t>
            </a:r>
          </a:p>
        </p:txBody>
      </p:sp>
      <p:sp>
        <p:nvSpPr>
          <p:cNvPr id="939" name="矩形"/>
          <p:cNvSpPr/>
          <p:nvPr/>
        </p:nvSpPr>
        <p:spPr>
          <a:xfrm>
            <a:off x="982237" y="4109379"/>
            <a:ext cx="2871817" cy="352006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940" name="AI 視訊監控服務"/>
          <p:cNvSpPr txBox="1"/>
          <p:nvPr/>
        </p:nvSpPr>
        <p:spPr>
          <a:xfrm>
            <a:off x="982237" y="4109380"/>
            <a:ext cx="2871817" cy="352004"/>
          </a:xfrm>
          <a:prstGeom prst="rect">
            <a:avLst/>
          </a:prstGeom>
          <a:solidFill>
            <a:schemeClr val="accent6">
              <a:lumOff val="-1058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457200">
              <a:defRPr sz="1300">
                <a:solidFill>
                  <a:srgbClr val="FFFFFF"/>
                </a:solidFill>
              </a:defRPr>
            </a:pPr>
            <a:r>
              <a:rPr>
                <a:latin typeface="+mn-ea"/>
                <a:ea typeface="+mn-ea"/>
              </a:rPr>
              <a:t>AI 視訊監控服務</a:t>
            </a:r>
          </a:p>
        </p:txBody>
      </p:sp>
      <p:sp>
        <p:nvSpPr>
          <p:cNvPr id="941" name="Text Placeholder 17"/>
          <p:cNvSpPr/>
          <p:nvPr/>
        </p:nvSpPr>
        <p:spPr>
          <a:xfrm>
            <a:off x="4422490" y="4585079"/>
            <a:ext cx="3614028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1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myQNAPcloud Storage </a:t>
            </a:r>
          </a:p>
          <a:p>
            <a:pPr algn="ctr" defTabSz="543505">
              <a:lnSpc>
                <a:spcPct val="11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雲空間</a:t>
            </a:r>
          </a:p>
        </p:txBody>
      </p:sp>
      <p:sp>
        <p:nvSpPr>
          <p:cNvPr id="942" name="Text Placeholder 21"/>
          <p:cNvSpPr/>
          <p:nvPr/>
        </p:nvSpPr>
        <p:spPr>
          <a:xfrm>
            <a:off x="628515" y="4308465"/>
            <a:ext cx="357757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6">
                    <a:lumOff val="-10588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NVR 錄影管理伺服器</a:t>
            </a:r>
          </a:p>
        </p:txBody>
      </p:sp>
      <p:sp>
        <p:nvSpPr>
          <p:cNvPr id="943" name="Text Placeholder 24"/>
          <p:cNvSpPr/>
          <p:nvPr/>
        </p:nvSpPr>
        <p:spPr>
          <a:xfrm>
            <a:off x="8249548" y="4308465"/>
            <a:ext cx="3580945" cy="80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加值軟體訂閱</a:t>
            </a:r>
          </a:p>
        </p:txBody>
      </p:sp>
      <p:sp>
        <p:nvSpPr>
          <p:cNvPr id="944" name="Text Placeholder 24"/>
          <p:cNvSpPr txBox="1"/>
          <p:nvPr/>
        </p:nvSpPr>
        <p:spPr>
          <a:xfrm>
            <a:off x="8217309" y="1775656"/>
            <a:ext cx="3647110" cy="69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 defTabSz="543505">
              <a:lnSpc>
                <a:spcPct val="130000"/>
              </a:lnSpc>
              <a:spcBef>
                <a:spcPts val="400"/>
              </a:spcBef>
              <a:defRPr sz="2000" b="1">
                <a:solidFill>
                  <a:schemeClr val="accent3">
                    <a:satOff val="-9804"/>
                    <a:lumOff val="-1054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ea"/>
                <a:ea typeface="+mn-ea"/>
              </a:rPr>
              <a:t>交換器/ SDWAN路由器</a:t>
            </a:r>
          </a:p>
        </p:txBody>
      </p:sp>
      <p:sp>
        <p:nvSpPr>
          <p:cNvPr id="945" name="服務加值與應用"/>
          <p:cNvSpPr txBox="1"/>
          <p:nvPr/>
        </p:nvSpPr>
        <p:spPr>
          <a:xfrm>
            <a:off x="1024615" y="1762758"/>
            <a:ext cx="278537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43505">
              <a:lnSpc>
                <a:spcPct val="80000"/>
              </a:lnSpc>
              <a:spcBef>
                <a:spcPts val="2100"/>
              </a:spcBef>
              <a:defRPr sz="3000" b="1">
                <a:solidFill>
                  <a:srgbClr val="3D66A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>
                <a:latin typeface="+mn-ea"/>
                <a:ea typeface="+mn-ea"/>
              </a:rPr>
              <a:t>服務加值與應用</a:t>
            </a:r>
            <a:endParaRPr>
              <a:latin typeface="+mn-ea"/>
              <a:ea typeface="+mn-ea"/>
            </a:endParaRPr>
          </a:p>
        </p:txBody>
      </p:sp>
      <p:sp>
        <p:nvSpPr>
          <p:cNvPr id="946" name="Text Placeholder 26"/>
          <p:cNvSpPr/>
          <p:nvPr/>
        </p:nvSpPr>
        <p:spPr>
          <a:xfrm>
            <a:off x="810184" y="2360552"/>
            <a:ext cx="3332336" cy="113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191312">
              <a:lnSpc>
                <a:spcPct val="11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err="1">
                <a:latin typeface="+mn-ea"/>
                <a:ea typeface="+mn-ea"/>
              </a:rPr>
              <a:t>從儲存出發，QNAP</a:t>
            </a:r>
            <a:r>
              <a:rPr sz="1600">
                <a:latin typeface="+mn-ea"/>
                <a:ea typeface="+mn-ea"/>
              </a:rPr>
              <a:t> </a:t>
            </a:r>
            <a:r>
              <a:rPr sz="1600" err="1">
                <a:latin typeface="+mn-ea"/>
                <a:ea typeface="+mn-ea"/>
              </a:rPr>
              <a:t>衍生各類型加值應用，建構出完整的儲存產業生態圈</a:t>
            </a:r>
            <a:r>
              <a:rPr>
                <a:latin typeface="+mn-ea"/>
                <a:ea typeface="+mn-ea"/>
              </a:rPr>
              <a:t>。</a:t>
            </a:r>
          </a:p>
        </p:txBody>
      </p:sp>
      <p:pic>
        <p:nvPicPr>
          <p:cNvPr id="947" name="貼上的影片.png" descr="貼上的影片.png"/>
          <p:cNvPicPr>
            <a:picLocks noChangeAspect="1"/>
          </p:cNvPicPr>
          <p:nvPr/>
        </p:nvPicPr>
        <p:blipFill>
          <a:blip r:embed="rId2"/>
          <a:srcRect t="28893" b="36269"/>
          <a:stretch>
            <a:fillRect/>
          </a:stretch>
        </p:blipFill>
        <p:spPr>
          <a:xfrm>
            <a:off x="4699000" y="2563523"/>
            <a:ext cx="2794000" cy="845740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48" name="貼上的影片.png" descr="貼上的影片.png"/>
          <p:cNvPicPr>
            <a:picLocks noChangeAspect="1"/>
          </p:cNvPicPr>
          <p:nvPr/>
        </p:nvPicPr>
        <p:blipFill>
          <a:blip r:embed="rId3"/>
          <a:srcRect b="21156"/>
          <a:stretch>
            <a:fillRect/>
          </a:stretch>
        </p:blipFill>
        <p:spPr>
          <a:xfrm>
            <a:off x="6582340" y="2874635"/>
            <a:ext cx="1083075" cy="726795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49" name="526_s.png" descr="526_s.png"/>
          <p:cNvPicPr>
            <a:picLocks noChangeAspect="1"/>
          </p:cNvPicPr>
          <p:nvPr/>
        </p:nvPicPr>
        <p:blipFill>
          <a:blip r:embed="rId4"/>
          <a:srcRect b="34033"/>
          <a:stretch>
            <a:fillRect/>
          </a:stretch>
        </p:blipFill>
        <p:spPr>
          <a:xfrm>
            <a:off x="8523191" y="1997815"/>
            <a:ext cx="2032001" cy="1164702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0" name="722_s.png" descr="722_s.png"/>
          <p:cNvPicPr>
            <a:picLocks noChangeAspect="1"/>
          </p:cNvPicPr>
          <p:nvPr/>
        </p:nvPicPr>
        <p:blipFill>
          <a:blip r:embed="rId5"/>
          <a:srcRect t="30126" b="35241"/>
          <a:stretch>
            <a:fillRect/>
          </a:stretch>
        </p:blipFill>
        <p:spPr>
          <a:xfrm>
            <a:off x="9636151" y="2932182"/>
            <a:ext cx="2032001" cy="611436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1" name="QVP-41A_right.png" descr="QVP-41A_right.png"/>
          <p:cNvPicPr>
            <a:picLocks noChangeAspect="1"/>
          </p:cNvPicPr>
          <p:nvPr/>
        </p:nvPicPr>
        <p:blipFill>
          <a:blip r:embed="rId6"/>
          <a:srcRect b="4999"/>
          <a:stretch>
            <a:fillRect/>
          </a:stretch>
        </p:blipFill>
        <p:spPr>
          <a:xfrm>
            <a:off x="1402145" y="4908397"/>
            <a:ext cx="2032001" cy="1206727"/>
          </a:xfrm>
          <a:prstGeom prst="rect">
            <a:avLst/>
          </a:prstGeom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52" name="myqnapcloud-storage-lite-trademark.svg" descr="myqnapcloud-storage-lite-trademark.svg"/>
          <p:cNvPicPr>
            <a:picLocks noChangeAspect="1"/>
          </p:cNvPicPr>
          <p:nvPr/>
        </p:nvPicPr>
        <p:blipFill>
          <a:blip r:embed="rId7"/>
          <a:srcRect r="11263"/>
          <a:stretch>
            <a:fillRect/>
          </a:stretch>
        </p:blipFill>
        <p:spPr>
          <a:xfrm>
            <a:off x="4991254" y="5413795"/>
            <a:ext cx="2540001" cy="56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貼上的影片.png" descr="貼上的影片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375" y="5204981"/>
            <a:ext cx="1896978" cy="6137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454777-635D-B5DE-C16F-874DFA7703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623634" y="6447654"/>
            <a:ext cx="217148" cy="2024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95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571498" y="1426463"/>
            <a:ext cx="11045957" cy="411484"/>
          </a:xfrm>
          <a:prstGeom prst="rect">
            <a:avLst/>
          </a:prstGeom>
        </p:spPr>
        <p:txBody>
          <a:bodyPr/>
          <a:lstStyle/>
          <a:p>
            <a:r>
              <a:rPr err="1">
                <a:latin typeface="+mj-ea"/>
                <a:ea typeface="+mj-ea"/>
              </a:rPr>
              <a:t>各種規模企業，各種類型產業，企業與個人全部都需要</a:t>
            </a:r>
            <a:r>
              <a:rPr>
                <a:latin typeface="+mj-ea"/>
                <a:ea typeface="+mj-ea"/>
              </a:rPr>
              <a:t> QNAP NAS</a:t>
            </a:r>
          </a:p>
        </p:txBody>
      </p:sp>
      <p:sp>
        <p:nvSpPr>
          <p:cNvPr id="957" name="Title 2"/>
          <p:cNvSpPr txBox="1">
            <a:spLocks noGrp="1"/>
          </p:cNvSpPr>
          <p:nvPr>
            <p:ph type="title"/>
          </p:nvPr>
        </p:nvSpPr>
        <p:spPr>
          <a:xfrm>
            <a:off x="571498" y="603504"/>
            <a:ext cx="1104748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各行各業都需要</a:t>
            </a:r>
            <a:r>
              <a:rPr dirty="0">
                <a:latin typeface="+mj-ea"/>
                <a:ea typeface="+mj-ea"/>
              </a:rPr>
              <a:t> NAS!</a:t>
            </a:r>
          </a:p>
        </p:txBody>
      </p:sp>
      <p:sp>
        <p:nvSpPr>
          <p:cNvPr id="958" name="文字"/>
          <p:cNvSpPr txBox="1"/>
          <p:nvPr/>
        </p:nvSpPr>
        <p:spPr>
          <a:xfrm>
            <a:off x="-127002" y="-1"/>
            <a:ext cx="154887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200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t> </a:t>
            </a:r>
          </a:p>
        </p:txBody>
      </p:sp>
      <p:pic>
        <p:nvPicPr>
          <p:cNvPr id="959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4" y="1967855"/>
            <a:ext cx="11404335" cy="424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533" y="2474235"/>
            <a:ext cx="423941" cy="63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067" y="3645822"/>
            <a:ext cx="508003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3503" y="3645822"/>
            <a:ext cx="508002" cy="41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影像" descr="影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631" y="5383665"/>
            <a:ext cx="508002" cy="471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影像" descr="影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067" y="4503318"/>
            <a:ext cx="508002" cy="421939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能源業"/>
          <p:cNvSpPr txBox="1"/>
          <p:nvPr/>
        </p:nvSpPr>
        <p:spPr>
          <a:xfrm>
            <a:off x="11173033" y="3102361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/>
              <a:t>能源業</a:t>
            </a:r>
            <a:endParaRPr/>
          </a:p>
        </p:txBody>
      </p:sp>
      <p:sp>
        <p:nvSpPr>
          <p:cNvPr id="966" name="資料中心"/>
          <p:cNvSpPr txBox="1"/>
          <p:nvPr/>
        </p:nvSpPr>
        <p:spPr>
          <a:xfrm>
            <a:off x="10278797" y="3098375"/>
            <a:ext cx="5105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/>
              <a:t>資料中心</a:t>
            </a:r>
            <a:endParaRPr/>
          </a:p>
        </p:txBody>
      </p:sp>
      <p:sp>
        <p:nvSpPr>
          <p:cNvPr id="967" name="礦業及土石採取業"/>
          <p:cNvSpPr txBox="1"/>
          <p:nvPr/>
        </p:nvSpPr>
        <p:spPr>
          <a:xfrm>
            <a:off x="10919034" y="4133621"/>
            <a:ext cx="916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礦業及土石採取業​</a:t>
            </a:r>
          </a:p>
        </p:txBody>
      </p:sp>
      <p:pic>
        <p:nvPicPr>
          <p:cNvPr id="968" name="影像" descr="影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3503" y="4540849"/>
            <a:ext cx="508002" cy="383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影像" descr="影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8957" y="5365517"/>
            <a:ext cx="377096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航太業"/>
          <p:cNvSpPr txBox="1"/>
          <p:nvPr/>
        </p:nvSpPr>
        <p:spPr>
          <a:xfrm>
            <a:off x="11173032" y="5887758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航太業</a:t>
            </a:r>
          </a:p>
        </p:txBody>
      </p:sp>
      <p:sp>
        <p:nvSpPr>
          <p:cNvPr id="971" name="電信業"/>
          <p:cNvSpPr txBox="1"/>
          <p:nvPr/>
        </p:nvSpPr>
        <p:spPr>
          <a:xfrm>
            <a:off x="11158919" y="4937728"/>
            <a:ext cx="437167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電信業 ​</a:t>
            </a:r>
          </a:p>
        </p:txBody>
      </p:sp>
      <p:sp>
        <p:nvSpPr>
          <p:cNvPr id="972" name="醫療服務業"/>
          <p:cNvSpPr txBox="1"/>
          <p:nvPr/>
        </p:nvSpPr>
        <p:spPr>
          <a:xfrm>
            <a:off x="10250169" y="4133621"/>
            <a:ext cx="6121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醫療服務業​</a:t>
            </a:r>
          </a:p>
        </p:txBody>
      </p:sp>
      <p:sp>
        <p:nvSpPr>
          <p:cNvPr id="973" name="研究機構"/>
          <p:cNvSpPr txBox="1"/>
          <p:nvPr/>
        </p:nvSpPr>
        <p:spPr>
          <a:xfrm>
            <a:off x="10278797" y="4943931"/>
            <a:ext cx="5105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研究機構​</a:t>
            </a:r>
          </a:p>
        </p:txBody>
      </p:sp>
      <p:pic>
        <p:nvPicPr>
          <p:cNvPr id="974" name="影像" descr="影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8365" y="5378317"/>
            <a:ext cx="471405" cy="490768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製造業"/>
          <p:cNvSpPr txBox="1"/>
          <p:nvPr/>
        </p:nvSpPr>
        <p:spPr>
          <a:xfrm>
            <a:off x="10351769" y="5887758"/>
            <a:ext cx="4089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製造業​</a:t>
            </a:r>
          </a:p>
        </p:txBody>
      </p:sp>
      <p:sp>
        <p:nvSpPr>
          <p:cNvPr id="976" name="批發及零售業"/>
          <p:cNvSpPr txBox="1"/>
          <p:nvPr/>
        </p:nvSpPr>
        <p:spPr>
          <a:xfrm>
            <a:off x="9319648" y="5816679"/>
            <a:ext cx="741966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批發及零售業​ </a:t>
            </a:r>
          </a:p>
        </p:txBody>
      </p:sp>
      <p:pic>
        <p:nvPicPr>
          <p:cNvPr id="977" name="影像" descr="影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5342" y="2537735"/>
            <a:ext cx="297453" cy="508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軟硬體整合解決方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algn="l"/>
            <a:r>
              <a:rPr dirty="0" err="1">
                <a:latin typeface="+mj-ea"/>
                <a:ea typeface="+mj-ea"/>
              </a:rPr>
              <a:t>軟硬體整合解決方案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E4EB12-9BFD-11FE-14B0-76AD47AF9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18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096F-7BFE-1CEB-C950-B2A778D46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文字方塊 11">
            <a:extLst>
              <a:ext uri="{FF2B5EF4-FFF2-40B4-BE49-F238E27FC236}">
                <a16:creationId xmlns:a16="http://schemas.microsoft.com/office/drawing/2014/main" id="{67D29FBA-25AA-F215-425B-76C0A9C83B88}"/>
              </a:ext>
            </a:extLst>
          </p:cNvPr>
          <p:cNvSpPr txBox="1"/>
          <p:nvPr/>
        </p:nvSpPr>
        <p:spPr>
          <a:xfrm>
            <a:off x="694808" y="1224289"/>
            <a:ext cx="4761217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全快閃高效儲存、極致效能</a:t>
            </a:r>
            <a:endParaRPr dirty="0"/>
          </a:p>
        </p:txBody>
      </p:sp>
      <p:sp>
        <p:nvSpPr>
          <p:cNvPr id="993" name="文字方塊 12">
            <a:extLst>
              <a:ext uri="{FF2B5EF4-FFF2-40B4-BE49-F238E27FC236}">
                <a16:creationId xmlns:a16="http://schemas.microsoft.com/office/drawing/2014/main" id="{D3AB861C-6210-33DC-0F7A-548FEB716ECD}"/>
              </a:ext>
            </a:extLst>
          </p:cNvPr>
          <p:cNvSpPr txBox="1"/>
          <p:nvPr/>
        </p:nvSpPr>
        <p:spPr>
          <a:xfrm>
            <a:off x="690003" y="2705523"/>
            <a:ext cx="4766022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ZFS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檔案系統強大的資料精簡能力，搭配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多重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SSD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最佳化技術，增強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SSD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效能並延長使用壽命，為企業級資料管理與關鍵任務運行提供更具成本效益的全快閃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(All Flash)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儲存解決方案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CEC19E4-A049-BB4E-2AEE-8BEA49E22EBD}"/>
              </a:ext>
            </a:extLst>
          </p:cNvPr>
          <p:cNvSpPr>
            <a:spLocks/>
          </p:cNvSpPr>
          <p:nvPr/>
        </p:nvSpPr>
        <p:spPr>
          <a:xfrm>
            <a:off x="5978676" y="894019"/>
            <a:ext cx="6973229" cy="5426858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圖形 5" descr="圖形 5">
            <a:extLst>
              <a:ext uri="{FF2B5EF4-FFF2-40B4-BE49-F238E27FC236}">
                <a16:creationId xmlns:a16="http://schemas.microsoft.com/office/drawing/2014/main" id="{388E559E-A28E-D4F8-5535-02F35F0E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264888" y="4998143"/>
            <a:ext cx="1229775" cy="7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圖片 27" descr="圖片 27">
            <a:extLst>
              <a:ext uri="{FF2B5EF4-FFF2-40B4-BE49-F238E27FC236}">
                <a16:creationId xmlns:a16="http://schemas.microsoft.com/office/drawing/2014/main" id="{2CD54148-61BF-0736-D277-BC561FE1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3" y="3768831"/>
            <a:ext cx="8926161" cy="23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A83E30AB-82DE-3E28-46EF-C7D8798EC4A9}"/>
              </a:ext>
            </a:extLst>
          </p:cNvPr>
          <p:cNvSpPr txBox="1">
            <a:spLocks/>
          </p:cNvSpPr>
          <p:nvPr/>
        </p:nvSpPr>
        <p:spPr>
          <a:xfrm>
            <a:off x="6303214" y="1703048"/>
            <a:ext cx="5467108" cy="2065783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低延遲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即時資料壓縮與壓實加快資料寫入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百萬級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IOPS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隨機讀取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SSD TRIM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QSAL (QNAP SSD </a:t>
            </a:r>
            <a:r>
              <a:rPr lang="en-US" altLang="zh-TW" sz="1600" b="1" dirty="0" err="1">
                <a:solidFill>
                  <a:srgbClr val="0C2E82"/>
                </a:solidFill>
                <a:latin typeface="+mn-ea"/>
                <a:ea typeface="+mn-ea"/>
              </a:rPr>
              <a:t>Antiwear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 Leveling)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演算法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87652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594" name="文字版面配置區 2"/>
          <p:cNvSpPr>
            <a:spLocks noGrp="1"/>
          </p:cNvSpPr>
          <p:nvPr>
            <p:ph type="body" idx="21"/>
          </p:nvPr>
        </p:nvSpPr>
        <p:spPr>
          <a:xfrm>
            <a:off x="913907" y="1689070"/>
            <a:ext cx="7838621" cy="4293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關於威聯通科技（QNAP</a:t>
            </a:r>
            <a:r>
              <a:rPr dirty="0">
                <a:latin typeface="+mj-ea"/>
                <a:ea typeface="+mj-ea"/>
              </a:rPr>
              <a:t>® Systems, Inc.）</a:t>
            </a: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產品介紹</a:t>
            </a:r>
            <a:endParaRPr dirty="0">
              <a:latin typeface="+mj-ea"/>
              <a:ea typeface="+mj-ea"/>
            </a:endParaRP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產品應用領域</a:t>
            </a:r>
            <a:endParaRPr dirty="0">
              <a:latin typeface="+mj-ea"/>
              <a:ea typeface="+mj-ea"/>
            </a:endParaRPr>
          </a:p>
          <a:p>
            <a:pPr>
              <a:lnSpc>
                <a:spcPts val="4400"/>
              </a:lnSpc>
            </a:pPr>
            <a:r>
              <a:rPr dirty="0" err="1">
                <a:latin typeface="+mj-ea"/>
                <a:ea typeface="+mj-ea"/>
              </a:rPr>
              <a:t>競爭優</a:t>
            </a:r>
            <a:r>
              <a:rPr lang="zh-TW" altLang="en-US" dirty="0">
                <a:latin typeface="+mj-ea"/>
                <a:ea typeface="+mj-ea"/>
              </a:rPr>
              <a:t>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A664CF0-F5E9-E4A2-9B68-A5DDC7436D72}"/>
              </a:ext>
            </a:extLst>
          </p:cNvPr>
          <p:cNvSpPr>
            <a:spLocks/>
          </p:cNvSpPr>
          <p:nvPr/>
        </p:nvSpPr>
        <p:spPr>
          <a:xfrm>
            <a:off x="746658" y="3394621"/>
            <a:ext cx="6973229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07" name="文字方塊 11"/>
          <p:cNvSpPr txBox="1"/>
          <p:nvPr/>
        </p:nvSpPr>
        <p:spPr>
          <a:xfrm>
            <a:off x="746658" y="522540"/>
            <a:ext cx="10198433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採用</a:t>
            </a:r>
            <a:r>
              <a:rPr dirty="0"/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ZFS </a:t>
            </a:r>
            <a:r>
              <a:rPr dirty="0" err="1"/>
              <a:t>檔案系統，注重資料安全，可靠度更高</a:t>
            </a:r>
            <a:endParaRPr dirty="0"/>
          </a:p>
        </p:txBody>
      </p:sp>
      <p:sp>
        <p:nvSpPr>
          <p:cNvPr id="1008" name="文字方塊 12"/>
          <p:cNvSpPr txBox="1"/>
          <p:nvPr/>
        </p:nvSpPr>
        <p:spPr>
          <a:xfrm>
            <a:off x="746658" y="1970223"/>
            <a:ext cx="7192688" cy="101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TW"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QuTS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 hero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是高階到企業級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QNAP NAS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使用的作業系統，採用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Linux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核心及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ZFS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檔案系統，並支援多種先進的資料減量技術，助您進一步降低 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SSD (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全快閃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) 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  <a:sym typeface="微軟正黑體"/>
              </a:rPr>
              <a:t>儲存空間的成本，並提升其可靠度。</a:t>
            </a:r>
            <a:endParaRPr sz="1600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13" name="圖形 6" descr="圖形 6"/>
          <p:cNvPicPr>
            <a:picLocks noChangeAspect="1"/>
          </p:cNvPicPr>
          <p:nvPr/>
        </p:nvPicPr>
        <p:blipFill>
          <a:blip r:embed="rId2"/>
          <a:srcRect r="3329"/>
          <a:stretch>
            <a:fillRect/>
          </a:stretch>
        </p:blipFill>
        <p:spPr>
          <a:xfrm>
            <a:off x="9939078" y="2696125"/>
            <a:ext cx="2245726" cy="197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24" y="4696688"/>
            <a:ext cx="4229047" cy="1626718"/>
          </a:xfrm>
          <a:prstGeom prst="rect">
            <a:avLst/>
          </a:prstGeom>
          <a:ln w="12700">
            <a:miter lim="400000"/>
          </a:ln>
          <a:effectLst>
            <a:outerShdw blurRad="330200" dist="190500" dir="10800000" rotWithShape="0">
              <a:srgbClr val="000000">
                <a:alpha val="40000"/>
              </a:srgbClr>
            </a:outerShdw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DC1943-5223-E106-7FD4-A1803ED0E5C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70704" y="3604726"/>
            <a:ext cx="6541912" cy="29441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 i="0" dirty="0">
                <a:solidFill>
                  <a:srgbClr val="0C2E82"/>
                </a:solidFill>
                <a:effectLst/>
                <a:latin typeface="+mn-ea"/>
                <a:ea typeface="+mn-ea"/>
              </a:rPr>
              <a:t>強大的即時資料縮減技術極大化儲存空間使用效率</a:t>
            </a:r>
            <a:endParaRPr lang="en-US" altLang="zh-TW" b="1" i="0" dirty="0">
              <a:solidFill>
                <a:srgbClr val="0C2E82"/>
              </a:solidFill>
              <a:effectLst/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近乎無限的秒速快照，多版本更安心</a:t>
            </a:r>
            <a:endParaRPr lang="en-US" altLang="zh-TW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可串接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JBOD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擴充容量達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PB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級巨量儲存</a:t>
            </a:r>
            <a:endParaRPr lang="en-US" altLang="zh-TW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零秒瞬間，即時的 </a:t>
            </a:r>
            <a:r>
              <a:rPr lang="en-US" altLang="zh-TW" b="1" dirty="0" err="1">
                <a:solidFill>
                  <a:srgbClr val="0C2E82"/>
                </a:solidFill>
                <a:latin typeface="+mn-ea"/>
                <a:ea typeface="+mn-ea"/>
              </a:rPr>
              <a:t>SnapSync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快照同步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b="1" dirty="0">
                <a:solidFill>
                  <a:srgbClr val="0C2E82"/>
                </a:solidFill>
                <a:latin typeface="+mn-ea"/>
                <a:ea typeface="+mn-ea"/>
              </a:rPr>
              <a:t>WORM (Write Once, Read Many)</a:t>
            </a:r>
            <a:endParaRPr lang="zh-TW" altLang="en-US" dirty="0">
              <a:solidFill>
                <a:srgbClr val="0C2E82"/>
              </a:solidFill>
              <a:latin typeface="+mn-ea"/>
              <a:ea typeface="+mn-ea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52C4F3-8815-435A-667D-431B3986AB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BE531569-4984-D13E-1767-39D676BD35CE}"/>
              </a:ext>
            </a:extLst>
          </p:cNvPr>
          <p:cNvSpPr>
            <a:spLocks/>
          </p:cNvSpPr>
          <p:nvPr/>
        </p:nvSpPr>
        <p:spPr>
          <a:xfrm>
            <a:off x="746658" y="3394620"/>
            <a:ext cx="11183028" cy="4377779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17" name="文字方塊 11"/>
          <p:cNvSpPr txBox="1"/>
          <p:nvPr/>
        </p:nvSpPr>
        <p:spPr>
          <a:xfrm>
            <a:off x="838760" y="388703"/>
            <a:ext cx="5257240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PB </a:t>
            </a:r>
            <a:r>
              <a:rPr dirty="0" err="1"/>
              <a:t>級儲存擴充</a:t>
            </a:r>
            <a:endParaRPr dirty="0"/>
          </a:p>
        </p:txBody>
      </p:sp>
      <p:sp>
        <p:nvSpPr>
          <p:cNvPr id="1018" name="文字方塊 12"/>
          <p:cNvSpPr txBox="1"/>
          <p:nvPr/>
        </p:nvSpPr>
        <p:spPr>
          <a:xfrm>
            <a:off x="838760" y="1152965"/>
            <a:ext cx="10775489" cy="69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n-ea"/>
                <a:ea typeface="+mn-ea"/>
              </a:rPr>
              <a:t>隨著硬碟容量持續增加，每位元儲存成本正持續下降。QNAP</a:t>
            </a:r>
            <a:r>
              <a:rPr sz="1600" dirty="0">
                <a:latin typeface="+mn-ea"/>
                <a:ea typeface="+mn-ea"/>
              </a:rPr>
              <a:t> </a:t>
            </a:r>
            <a:r>
              <a:rPr sz="1600" dirty="0" err="1">
                <a:latin typeface="+mn-ea"/>
                <a:ea typeface="+mn-ea"/>
              </a:rPr>
              <a:t>致力於支援最新的硬碟與儲存技術，透過高可靠、具備擴充彈性與敏捷性的儲存解決方案，降低系統故障風險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pic>
        <p:nvPicPr>
          <p:cNvPr id="1019" name="貼上的影片.png" descr="貼上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36" y="3761995"/>
            <a:ext cx="10128406" cy="2888074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文字方塊 16"/>
          <p:cNvSpPr txBox="1"/>
          <p:nvPr/>
        </p:nvSpPr>
        <p:spPr>
          <a:xfrm>
            <a:off x="846240" y="2417564"/>
            <a:ext cx="5257239" cy="52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 NAS 及 JBOD </a:t>
            </a:r>
            <a:r>
              <a:rPr sz="1000" dirty="0" err="1"/>
              <a:t>產品，目前最大可組合出</a:t>
            </a:r>
            <a:r>
              <a:rPr sz="1000" dirty="0"/>
              <a:t> 4.5 PB </a:t>
            </a:r>
            <a:r>
              <a:rPr sz="1000" dirty="0" err="1"/>
              <a:t>儲存空間，可為各大企業、科研機構提供強而有力的大數據儲存方案</a:t>
            </a:r>
            <a:r>
              <a:rPr sz="1000" dirty="0"/>
              <a:t>。</a:t>
            </a:r>
          </a:p>
        </p:txBody>
      </p:sp>
      <p:sp>
        <p:nvSpPr>
          <p:cNvPr id="1021" name="文字方塊 17"/>
          <p:cNvSpPr txBox="1"/>
          <p:nvPr/>
        </p:nvSpPr>
        <p:spPr>
          <a:xfrm>
            <a:off x="846240" y="2043567"/>
            <a:ext cx="3966353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4.5 PB </a:t>
            </a:r>
            <a:r>
              <a:rPr sz="1400" dirty="0" err="1">
                <a:solidFill>
                  <a:srgbClr val="0C2E82"/>
                </a:solidFill>
              </a:rPr>
              <a:t>儲存解決方案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22" name="文字方塊 23"/>
          <p:cNvSpPr txBox="1"/>
          <p:nvPr/>
        </p:nvSpPr>
        <p:spPr>
          <a:xfrm>
            <a:off x="6456028" y="2417564"/>
            <a:ext cx="5256508" cy="52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以最簡易的垂直擴充</a:t>
            </a:r>
            <a:r>
              <a:rPr sz="1000" dirty="0"/>
              <a:t> (Scale-up) </a:t>
            </a:r>
            <a:r>
              <a:rPr sz="1000" dirty="0" err="1"/>
              <a:t>解決方案，可在高性能全快閃</a:t>
            </a:r>
            <a:r>
              <a:rPr sz="1000" dirty="0"/>
              <a:t> NAS </a:t>
            </a:r>
            <a:r>
              <a:rPr sz="1000" dirty="0" err="1"/>
              <a:t>上串接多達</a:t>
            </a:r>
            <a:r>
              <a:rPr sz="1000" dirty="0"/>
              <a:t> 12 部 JBOD ，</a:t>
            </a:r>
            <a:r>
              <a:rPr sz="1000" dirty="0" err="1"/>
              <a:t>同時兼具性能與空間</a:t>
            </a:r>
            <a:endParaRPr sz="1000" dirty="0"/>
          </a:p>
        </p:txBody>
      </p:sp>
      <p:sp>
        <p:nvSpPr>
          <p:cNvPr id="1023" name="文字方塊 24"/>
          <p:cNvSpPr txBox="1"/>
          <p:nvPr/>
        </p:nvSpPr>
        <p:spPr>
          <a:xfrm>
            <a:off x="6456028" y="2043567"/>
            <a:ext cx="3966353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從 HDD 到 </a:t>
            </a:r>
            <a:r>
              <a:rPr sz="1400" dirty="0" err="1">
                <a:solidFill>
                  <a:srgbClr val="0C2E82"/>
                </a:solidFill>
              </a:rPr>
              <a:t>NVMe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F99EA4F-7C8F-77DE-80DD-A9DB7E43409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文字方塊 11"/>
          <p:cNvSpPr txBox="1"/>
          <p:nvPr/>
        </p:nvSpPr>
        <p:spPr>
          <a:xfrm>
            <a:off x="747878" y="446381"/>
            <a:ext cx="10988052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ADRA </a:t>
            </a:r>
            <a:r>
              <a:rPr dirty="0" err="1"/>
              <a:t>網路偵測及應變</a:t>
            </a:r>
            <a:r>
              <a:rPr dirty="0"/>
              <a:t> (Network Detection and Response, NDR) </a:t>
            </a:r>
            <a:r>
              <a:rPr dirty="0" err="1"/>
              <a:t>設備</a:t>
            </a:r>
            <a:endParaRPr dirty="0"/>
          </a:p>
        </p:txBody>
      </p:sp>
      <p:sp>
        <p:nvSpPr>
          <p:cNvPr id="1034" name="文字方塊 12"/>
          <p:cNvSpPr txBox="1"/>
          <p:nvPr/>
        </p:nvSpPr>
        <p:spPr>
          <a:xfrm>
            <a:off x="747877" y="1856449"/>
            <a:ext cx="5445105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QNAP ADRA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快篩網路偵測及應變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(Network Detection and Response, NDR)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解決方案可選擇性過濾網路流量，並偵測惡意軟體的橫向移動擴散，有效阻止惡意攻擊者活動將您的資料外洩或加密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pic>
        <p:nvPicPr>
          <p:cNvPr id="1039" name="圖片 43" descr="圖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52" y="5535430"/>
            <a:ext cx="8044300" cy="204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圖片 45" descr="圖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980" y="1688747"/>
            <a:ext cx="6420914" cy="18846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D8B0EC8-6A09-E8D5-9AB1-070C057E00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9BED05D-6BD4-5ACC-69B7-6508228FD0C4}"/>
              </a:ext>
            </a:extLst>
          </p:cNvPr>
          <p:cNvSpPr>
            <a:spLocks/>
          </p:cNvSpPr>
          <p:nvPr/>
        </p:nvSpPr>
        <p:spPr>
          <a:xfrm>
            <a:off x="778439" y="3433825"/>
            <a:ext cx="10957491" cy="1966667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58B25DB-D3F7-5411-1F4D-50179979748C}"/>
              </a:ext>
            </a:extLst>
          </p:cNvPr>
          <p:cNvSpPr txBox="1">
            <a:spLocks/>
          </p:cNvSpPr>
          <p:nvPr/>
        </p:nvSpPr>
        <p:spPr>
          <a:xfrm>
            <a:off x="1069007" y="3601527"/>
            <a:ext cx="10690317" cy="1541237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主動防禦快篩偵測內網擴散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威脅偵測：及時發現惡意軟體活動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威脅分析：產生寶貴洞見，作為後續應變的判斷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威脅回應：立即阻擋並控制惡意軟體活動</a:t>
            </a:r>
            <a:endParaRPr lang="zh-TW" altLang="en-US" sz="16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5E65FCE6-CA98-5E85-7475-8BADE27F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2179803" y="3857612"/>
            <a:ext cx="722178" cy="4435701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5E9252B-7B13-88F8-B0A0-53B4E8CC4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2179805" y="4267718"/>
            <a:ext cx="722178" cy="443570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223CCD77-34F0-71A2-7612-DFC67C8E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240" r="25643" b="1"/>
          <a:stretch/>
        </p:blipFill>
        <p:spPr>
          <a:xfrm rot="16200000">
            <a:off x="1001567" y="3824294"/>
            <a:ext cx="1211784" cy="2568835"/>
          </a:xfrm>
          <a:prstGeom prst="rect">
            <a:avLst/>
          </a:prstGeom>
        </p:spPr>
      </p:pic>
      <p:pic>
        <p:nvPicPr>
          <p:cNvPr id="4" name="圖片 3" descr="一張含有 電子產品, 電子裝置, 多媒體, 文字 的圖片&#10;&#10;自動產生的描述">
            <a:extLst>
              <a:ext uri="{FF2B5EF4-FFF2-40B4-BE49-F238E27FC236}">
                <a16:creationId xmlns:a16="http://schemas.microsoft.com/office/drawing/2014/main" id="{8EB04C19-AF4D-8B4F-39D1-F48403BAF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030" y="3587658"/>
            <a:ext cx="3014113" cy="12600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4C9F66C1-C5B2-B426-116B-0013AE8BF62E}"/>
              </a:ext>
            </a:extLst>
          </p:cNvPr>
          <p:cNvSpPr>
            <a:spLocks/>
          </p:cNvSpPr>
          <p:nvPr/>
        </p:nvSpPr>
        <p:spPr>
          <a:xfrm>
            <a:off x="5248141" y="3329189"/>
            <a:ext cx="6487789" cy="2962141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50" name="文字方塊 11"/>
          <p:cNvSpPr txBox="1"/>
          <p:nvPr/>
        </p:nvSpPr>
        <p:spPr>
          <a:xfrm>
            <a:off x="734999" y="971496"/>
            <a:ext cx="1086242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新世代的智慧監控與遠端備份方案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051" name="文字方塊 12"/>
          <p:cNvSpPr txBox="1"/>
          <p:nvPr/>
        </p:nvSpPr>
        <p:spPr>
          <a:xfrm>
            <a:off x="747878" y="1815739"/>
            <a:ext cx="10988052" cy="101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TW" sz="1600" dirty="0">
                <a:latin typeface="+mj-ea"/>
              </a:rPr>
              <a:t>QNAP </a:t>
            </a:r>
            <a:r>
              <a:rPr lang="zh-TW" altLang="en-US" sz="1600" dirty="0">
                <a:latin typeface="+mj-ea"/>
              </a:rPr>
              <a:t>新一代 </a:t>
            </a:r>
            <a:r>
              <a:rPr lang="en-US" altLang="zh-TW" sz="1600" dirty="0">
                <a:latin typeface="+mj-ea"/>
              </a:rPr>
              <a:t>QVR Elite </a:t>
            </a:r>
            <a:r>
              <a:rPr lang="zh-TW" altLang="en-US" sz="1600" dirty="0">
                <a:latin typeface="+mj-ea"/>
              </a:rPr>
              <a:t>安全監控方案，提供彈性的訂閱型授權，讓您依照攝影機頻道數量彈性購買、輕鬆啟用，並隨時依照部署需求靈活調整訂閱方案。您可在 </a:t>
            </a:r>
            <a:r>
              <a:rPr lang="en-US" altLang="zh-TW" sz="1600" dirty="0">
                <a:latin typeface="+mj-ea"/>
              </a:rPr>
              <a:t>QNAP NAS </a:t>
            </a:r>
            <a:r>
              <a:rPr lang="zh-TW" altLang="en-US" sz="1600" dirty="0">
                <a:latin typeface="+mj-ea"/>
              </a:rPr>
              <a:t>上建立獨立監控環境，並享有 </a:t>
            </a:r>
            <a:r>
              <a:rPr lang="en-US" altLang="zh-TW" sz="1600" dirty="0">
                <a:latin typeface="+mj-ea"/>
              </a:rPr>
              <a:t>NAS </a:t>
            </a:r>
            <a:r>
              <a:rPr lang="zh-TW" altLang="en-US" sz="1600" dirty="0">
                <a:latin typeface="+mj-ea"/>
              </a:rPr>
              <a:t>的高可擴充儲存空間，進行攝影機管理、錄影空間規劃、即時監控，及錄影回放。</a:t>
            </a:r>
          </a:p>
        </p:txBody>
      </p:sp>
      <p:pic>
        <p:nvPicPr>
          <p:cNvPr id="1056" name="圖片 2" descr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22" y="4847658"/>
            <a:ext cx="4272130" cy="20037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FF7AE1-3E19-FE61-66FA-C4293435A4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74EF380-F854-3A7F-B4AC-27123BC2807B}"/>
              </a:ext>
            </a:extLst>
          </p:cNvPr>
          <p:cNvSpPr txBox="1">
            <a:spLocks/>
          </p:cNvSpPr>
          <p:nvPr/>
        </p:nvSpPr>
        <p:spPr>
          <a:xfrm>
            <a:off x="5571120" y="3645167"/>
            <a:ext cx="5841830" cy="2330184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透過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HDMI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輸出監控影像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AI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運算：智慧運用監控影像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QVR Pro Client: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集中監控及管理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標準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MP4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錄影檔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輕鬆擴充儲存空間</a:t>
            </a: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低成本：每月彈性訂閱制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文字方塊 11"/>
          <p:cNvSpPr txBox="1"/>
          <p:nvPr/>
        </p:nvSpPr>
        <p:spPr>
          <a:xfrm>
            <a:off x="671403" y="572325"/>
            <a:ext cx="1098805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>
                <a:latin typeface="+mj-ea"/>
              </a:rPr>
              <a:t>迎向</a:t>
            </a:r>
            <a:r>
              <a:rPr dirty="0">
                <a:latin typeface="+mj-ea"/>
              </a:rPr>
              <a:t> </a:t>
            </a:r>
            <a:r>
              <a:rPr dirty="0">
                <a:latin typeface="+mj-ea"/>
                <a:cs typeface="Arial"/>
                <a:sym typeface="Arial"/>
              </a:rPr>
              <a:t>100G </a:t>
            </a:r>
            <a:r>
              <a:rPr dirty="0" err="1">
                <a:latin typeface="+mj-ea"/>
              </a:rPr>
              <a:t>超高速網路新時代</a:t>
            </a:r>
            <a:r>
              <a:rPr dirty="0">
                <a:latin typeface="+mj-ea"/>
              </a:rPr>
              <a:t>！</a:t>
            </a:r>
          </a:p>
        </p:txBody>
      </p:sp>
      <p:sp>
        <p:nvSpPr>
          <p:cNvPr id="1064" name="文字方塊 12"/>
          <p:cNvSpPr txBox="1"/>
          <p:nvPr/>
        </p:nvSpPr>
        <p:spPr>
          <a:xfrm>
            <a:off x="676172" y="1508081"/>
            <a:ext cx="7045650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+mj-ea"/>
                <a:ea typeface="+mj-ea"/>
              </a:rPr>
              <a:t>根據國際科技市調機構研究調查，100G </a:t>
            </a:r>
            <a:r>
              <a:rPr sz="1600" dirty="0" err="1">
                <a:latin typeface="+mj-ea"/>
                <a:ea typeface="+mj-ea"/>
              </a:rPr>
              <a:t>超高速網路交換器</a:t>
            </a:r>
            <a:r>
              <a:rPr sz="1600" dirty="0">
                <a:latin typeface="+mj-ea"/>
                <a:ea typeface="+mj-ea"/>
              </a:rPr>
              <a:t> 2023 市場營收大幅成長，無論是企業、超大規模雲服務商、服務提供商等都紛紛投資更高速的建構超高速網路架構，以滿足市場上的伺服器超高頻寬需求如生成式</a:t>
            </a:r>
            <a:r>
              <a:rPr lang="en-US" sz="1600" dirty="0">
                <a:latin typeface="+mj-ea"/>
                <a:ea typeface="+mj-ea"/>
              </a:rPr>
              <a:t> </a:t>
            </a:r>
            <a:r>
              <a:rPr sz="1600" dirty="0">
                <a:latin typeface="+mj-ea"/>
                <a:ea typeface="+mj-ea"/>
              </a:rPr>
              <a:t>AI </a:t>
            </a:r>
            <a:r>
              <a:rPr lang="en-US" sz="1600" dirty="0">
                <a:latin typeface="+mj-ea"/>
                <a:ea typeface="+mj-ea"/>
              </a:rPr>
              <a:t> </a:t>
            </a:r>
            <a:r>
              <a:rPr sz="1600" dirty="0" err="1">
                <a:latin typeface="+mj-ea"/>
                <a:ea typeface="+mj-ea"/>
              </a:rPr>
              <a:t>等各式應用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065" name="線條"/>
          <p:cNvSpPr/>
          <p:nvPr/>
        </p:nvSpPr>
        <p:spPr>
          <a:xfrm>
            <a:off x="708256" y="3099883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6" name="線條"/>
          <p:cNvSpPr/>
          <p:nvPr/>
        </p:nvSpPr>
        <p:spPr>
          <a:xfrm flipV="1">
            <a:off x="5934201" y="3082957"/>
            <a:ext cx="1" cy="1733133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7" name="文字方塊 13"/>
          <p:cNvSpPr txBox="1"/>
          <p:nvPr/>
        </p:nvSpPr>
        <p:spPr>
          <a:xfrm>
            <a:off x="735032" y="3723577"/>
            <a:ext cx="4967941" cy="98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>
                <a:latin typeface="+mn-ea"/>
                <a:ea typeface="+mn-ea"/>
              </a:rPr>
              <a:t>L2 </a:t>
            </a:r>
            <a:r>
              <a:rPr sz="1000" dirty="0" err="1">
                <a:latin typeface="+mn-ea"/>
                <a:ea typeface="+mn-ea"/>
              </a:rPr>
              <a:t>網管型</a:t>
            </a:r>
            <a:r>
              <a:rPr sz="1000" dirty="0">
                <a:latin typeface="+mn-ea"/>
                <a:ea typeface="+mn-ea"/>
              </a:rPr>
              <a:t> 100GbE </a:t>
            </a:r>
            <a:r>
              <a:rPr sz="1000" dirty="0" err="1">
                <a:latin typeface="+mn-ea"/>
                <a:ea typeface="+mn-ea"/>
              </a:rPr>
              <a:t>交換器</a:t>
            </a:r>
            <a:r>
              <a:rPr sz="1000" dirty="0">
                <a:latin typeface="+mn-ea"/>
                <a:ea typeface="+mn-ea"/>
              </a:rPr>
              <a:t> QSW-M7308R-4X </a:t>
            </a:r>
            <a:r>
              <a:rPr sz="1000" dirty="0" err="1">
                <a:latin typeface="+mn-ea"/>
                <a:ea typeface="+mn-ea"/>
              </a:rPr>
              <a:t>提供</a:t>
            </a:r>
            <a:r>
              <a:rPr sz="1000" dirty="0">
                <a:latin typeface="+mn-ea"/>
                <a:ea typeface="+mn-ea"/>
              </a:rPr>
              <a:t> 4 埠 100GbE QSFP28 與 8 埠 25GbE SFP28，可連接機房的 100G/25G </a:t>
            </a:r>
            <a:r>
              <a:rPr sz="1000" dirty="0" err="1">
                <a:latin typeface="+mn-ea"/>
                <a:ea typeface="+mn-ea"/>
              </a:rPr>
              <a:t>伺服器與</a:t>
            </a:r>
            <a:r>
              <a:rPr sz="1000" dirty="0">
                <a:latin typeface="+mn-ea"/>
                <a:ea typeface="+mn-ea"/>
              </a:rPr>
              <a:t> </a:t>
            </a:r>
            <a:r>
              <a:rPr sz="1000" dirty="0" err="1">
                <a:latin typeface="+mn-ea"/>
                <a:ea typeface="+mn-ea"/>
              </a:rPr>
              <a:t>NAS，或再串接其他</a:t>
            </a:r>
            <a:r>
              <a:rPr sz="1000" dirty="0">
                <a:latin typeface="+mn-ea"/>
                <a:ea typeface="+mn-ea"/>
              </a:rPr>
              <a:t> 100G/25G/10G </a:t>
            </a:r>
            <a:r>
              <a:rPr sz="1000" dirty="0" err="1">
                <a:latin typeface="+mn-ea"/>
                <a:ea typeface="+mn-ea"/>
              </a:rPr>
              <a:t>交換器，加速新世代高速儲存、影像編輯、虛擬化應用與人工智慧應用</a:t>
            </a:r>
            <a:r>
              <a:rPr lang="zh-TW" altLang="en-US" sz="1000" dirty="0">
                <a:latin typeface="+mn-ea"/>
                <a:ea typeface="+mn-ea"/>
              </a:rPr>
              <a:t>。</a:t>
            </a:r>
            <a:endParaRPr sz="1000" dirty="0">
              <a:latin typeface="+mn-ea"/>
              <a:ea typeface="+mn-ea"/>
            </a:endParaRPr>
          </a:p>
        </p:txBody>
      </p:sp>
      <p:sp>
        <p:nvSpPr>
          <p:cNvPr id="1068" name="文字方塊 14"/>
          <p:cNvSpPr txBox="1"/>
          <p:nvPr/>
        </p:nvSpPr>
        <p:spPr>
          <a:xfrm>
            <a:off x="747282" y="3283121"/>
            <a:ext cx="480735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半機架式超高速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100GbE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網管型交換器</a:t>
            </a:r>
            <a:endParaRPr sz="1400" dirty="0">
              <a:solidFill>
                <a:srgbClr val="0C2E82"/>
              </a:solidFill>
              <a:latin typeface="+mn-ea"/>
              <a:ea typeface="+mn-ea"/>
            </a:endParaRPr>
          </a:p>
        </p:txBody>
      </p:sp>
      <p:sp>
        <p:nvSpPr>
          <p:cNvPr id="1069" name="文字方塊 15"/>
          <p:cNvSpPr txBox="1"/>
          <p:nvPr/>
        </p:nvSpPr>
        <p:spPr>
          <a:xfrm>
            <a:off x="6165429" y="3723577"/>
            <a:ext cx="4689047" cy="98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err="1">
                <a:latin typeface="+mn-ea"/>
                <a:ea typeface="+mn-ea"/>
              </a:rPr>
              <a:t>雙埠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100GbE </a:t>
            </a:r>
            <a:r>
              <a:rPr sz="1000" err="1">
                <a:latin typeface="+mn-ea"/>
                <a:ea typeface="+mn-ea"/>
              </a:rPr>
              <a:t>乙太網路卡，支援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PCIe 4.0</a:t>
            </a:r>
            <a:r>
              <a:rPr sz="1000">
                <a:latin typeface="+mn-ea"/>
                <a:ea typeface="+mn-ea"/>
              </a:rPr>
              <a:t>、總頻寬高達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100Gbps</a:t>
            </a:r>
            <a:r>
              <a:rPr sz="1000">
                <a:latin typeface="+mn-ea"/>
                <a:ea typeface="+mn-ea"/>
              </a:rPr>
              <a:t>，提供更大頻寬突破效能瓶頸；強化虛擬化應用網路資源的配置彈性，適用於講究高效能、密集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I/O </a:t>
            </a:r>
            <a:r>
              <a:rPr sz="1000" err="1">
                <a:latin typeface="+mn-ea"/>
                <a:ea typeface="+mn-ea"/>
              </a:rPr>
              <a:t>吞吐、低延遲的虛擬化與資料庫應用，搭配全快閃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(All-Flash) </a:t>
            </a:r>
            <a:r>
              <a:rPr sz="1000" err="1">
                <a:latin typeface="+mn-ea"/>
                <a:ea typeface="+mn-ea"/>
              </a:rPr>
              <a:t>儲存展現極致效能爆發力，解決嚴苛的企業</a:t>
            </a:r>
            <a:r>
              <a:rPr sz="1000">
                <a:latin typeface="+mn-ea"/>
                <a:ea typeface="+mn-ea"/>
              </a:rPr>
              <a:t> </a:t>
            </a:r>
            <a:r>
              <a:rPr sz="1000">
                <a:latin typeface="+mn-ea"/>
                <a:ea typeface="+mn-ea"/>
                <a:cs typeface="Arial"/>
                <a:sym typeface="Arial"/>
              </a:rPr>
              <a:t>IT </a:t>
            </a:r>
            <a:r>
              <a:rPr sz="1000" err="1">
                <a:latin typeface="+mn-ea"/>
                <a:ea typeface="+mn-ea"/>
              </a:rPr>
              <a:t>挑戰</a:t>
            </a:r>
            <a:r>
              <a:rPr sz="1000">
                <a:latin typeface="+mn-ea"/>
                <a:ea typeface="+mn-ea"/>
              </a:rPr>
              <a:t>。</a:t>
            </a:r>
          </a:p>
        </p:txBody>
      </p:sp>
      <p:sp>
        <p:nvSpPr>
          <p:cNvPr id="1070" name="文字方塊 16"/>
          <p:cNvSpPr txBox="1"/>
          <p:nvPr/>
        </p:nvSpPr>
        <p:spPr>
          <a:xfrm>
            <a:off x="6165429" y="3283121"/>
            <a:ext cx="244653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err="1">
                <a:solidFill>
                  <a:srgbClr val="0C2E82"/>
                </a:solidFill>
                <a:latin typeface="+mn-ea"/>
                <a:ea typeface="+mn-ea"/>
              </a:rPr>
              <a:t>雙埠</a:t>
            </a:r>
            <a:r>
              <a:rPr sz="1400">
                <a:solidFill>
                  <a:srgbClr val="0C2E82"/>
                </a:solidFill>
                <a:latin typeface="+mn-ea"/>
                <a:ea typeface="+mn-ea"/>
              </a:rPr>
              <a:t> 100 GbE </a:t>
            </a:r>
            <a:r>
              <a:rPr sz="1400" err="1">
                <a:solidFill>
                  <a:srgbClr val="0C2E82"/>
                </a:solidFill>
                <a:latin typeface="+mn-ea"/>
                <a:ea typeface="+mn-ea"/>
              </a:rPr>
              <a:t>網路擴充卡</a:t>
            </a:r>
            <a:endParaRPr sz="1400">
              <a:solidFill>
                <a:srgbClr val="0C2E82"/>
              </a:solidFill>
              <a:latin typeface="+mn-ea"/>
              <a:ea typeface="+mn-ea"/>
            </a:endParaRPr>
          </a:p>
        </p:txBody>
      </p:sp>
      <p:pic>
        <p:nvPicPr>
          <p:cNvPr id="1071" name="圖片 30" descr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4" y="5180941"/>
            <a:ext cx="5663642" cy="1188002"/>
          </a:xfrm>
          <a:prstGeom prst="rect">
            <a:avLst/>
          </a:prstGeom>
          <a:ln w="12700">
            <a:miter lim="400000"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2" name="圖片 24" descr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822" y="61011"/>
            <a:ext cx="4459663" cy="274375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ADA20A-61DF-6557-5B58-65EB23EB8A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文字方塊 11"/>
          <p:cNvSpPr txBox="1"/>
          <p:nvPr/>
        </p:nvSpPr>
        <p:spPr>
          <a:xfrm>
            <a:off x="822104" y="542908"/>
            <a:ext cx="10988052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25GbE </a:t>
            </a:r>
            <a:r>
              <a:rPr dirty="0" err="1"/>
              <a:t>高速網路解決方案</a:t>
            </a:r>
            <a:endParaRPr dirty="0"/>
          </a:p>
        </p:txBody>
      </p:sp>
      <p:sp>
        <p:nvSpPr>
          <p:cNvPr id="1075" name="文字方塊 12"/>
          <p:cNvSpPr txBox="1"/>
          <p:nvPr/>
        </p:nvSpPr>
        <p:spPr>
          <a:xfrm>
            <a:off x="822104" y="1449133"/>
            <a:ext cx="6512939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企業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SAN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儲存架構、伺服器叢集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(Cluster)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環境、以及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AI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運算亟需要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超高速網路來突破頻寬傳輸瓶頸。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QNAP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提供齊全的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 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解決方案，協助企業用合理的價格快速升級 </a:t>
            </a:r>
            <a:r>
              <a:rPr lang="en-US" altLang="zh-TW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25GbE</a:t>
            </a:r>
            <a:r>
              <a:rPr lang="zh-TW" altLang="en-US" sz="1600" b="0" i="0" dirty="0">
                <a:solidFill>
                  <a:srgbClr val="333333"/>
                </a:solidFill>
                <a:effectLst/>
                <a:latin typeface="+mn-ea"/>
                <a:ea typeface="+mn-ea"/>
              </a:rPr>
              <a:t>，享受低延遲、高穩定與高度相容性。</a:t>
            </a:r>
            <a:endParaRPr sz="1600" dirty="0">
              <a:latin typeface="+mn-ea"/>
              <a:ea typeface="+mn-ea"/>
            </a:endParaRPr>
          </a:p>
        </p:txBody>
      </p:sp>
      <p:sp>
        <p:nvSpPr>
          <p:cNvPr id="1076" name="線條"/>
          <p:cNvSpPr/>
          <p:nvPr/>
        </p:nvSpPr>
        <p:spPr>
          <a:xfrm>
            <a:off x="724910" y="3052233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7" name="線條"/>
          <p:cNvSpPr/>
          <p:nvPr/>
        </p:nvSpPr>
        <p:spPr>
          <a:xfrm flipV="1">
            <a:off x="5950855" y="3042131"/>
            <a:ext cx="1" cy="1733133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8" name="文字方塊 13"/>
          <p:cNvSpPr txBox="1"/>
          <p:nvPr/>
        </p:nvSpPr>
        <p:spPr>
          <a:xfrm>
            <a:off x="763937" y="3630531"/>
            <a:ext cx="4967941" cy="98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TS-h3088XU-RP </a:t>
            </a:r>
            <a:r>
              <a:rPr sz="1000" dirty="0" err="1"/>
              <a:t>預載</a:t>
            </a:r>
            <a:r>
              <a:rPr sz="1000" dirty="0"/>
              <a:t> 1 </a:t>
            </a:r>
            <a:r>
              <a:rPr sz="1000" dirty="0" err="1"/>
              <a:t>張雙埠</a:t>
            </a:r>
            <a:r>
              <a:rPr sz="1000" dirty="0"/>
              <a:t> 25GbE SFP28 </a:t>
            </a:r>
            <a:r>
              <a:rPr sz="1000" dirty="0" err="1"/>
              <a:t>網路擴充卡</a:t>
            </a:r>
            <a:r>
              <a:rPr sz="1000" dirty="0"/>
              <a:t> (</a:t>
            </a:r>
            <a:r>
              <a:rPr sz="1000" dirty="0" err="1"/>
              <a:t>支援</a:t>
            </a:r>
            <a:r>
              <a:rPr sz="1000" dirty="0"/>
              <a:t> 25/10/1GbE)，</a:t>
            </a:r>
            <a:r>
              <a:rPr sz="1000" dirty="0" err="1"/>
              <a:t>其採用NVIDIA</a:t>
            </a:r>
            <a:r>
              <a:rPr sz="1000" dirty="0"/>
              <a:t>® Mellanox ConnectX-4 Lx </a:t>
            </a:r>
            <a:r>
              <a:rPr sz="1000" dirty="0" err="1"/>
              <a:t>SmartNIC</a:t>
            </a:r>
            <a:r>
              <a:rPr sz="1000" dirty="0"/>
              <a:t> </a:t>
            </a:r>
            <a:r>
              <a:rPr sz="1000" dirty="0" err="1"/>
              <a:t>智慧型網路晶片，可支援</a:t>
            </a:r>
            <a:r>
              <a:rPr sz="1000" dirty="0"/>
              <a:t> </a:t>
            </a:r>
            <a:r>
              <a:rPr sz="1000" dirty="0" err="1"/>
              <a:t>iSER</a:t>
            </a:r>
            <a:r>
              <a:rPr sz="1000" dirty="0"/>
              <a:t> (iSCSI Extensions for RDMA) </a:t>
            </a:r>
            <a:r>
              <a:rPr sz="1000" dirty="0" err="1"/>
              <a:t>協定提升</a:t>
            </a:r>
            <a:r>
              <a:rPr sz="1000" dirty="0"/>
              <a:t> VMware® </a:t>
            </a:r>
            <a:r>
              <a:rPr sz="1000" dirty="0" err="1"/>
              <a:t>ESXi</a:t>
            </a:r>
            <a:r>
              <a:rPr sz="1000" dirty="0"/>
              <a:t> </a:t>
            </a:r>
            <a:r>
              <a:rPr sz="1000" dirty="0" err="1"/>
              <a:t>環境傳輸效能並大幅降低</a:t>
            </a:r>
            <a:r>
              <a:rPr sz="1000" dirty="0"/>
              <a:t> CPU </a:t>
            </a:r>
            <a:r>
              <a:rPr sz="1000" dirty="0" err="1"/>
              <a:t>負載</a:t>
            </a:r>
            <a:r>
              <a:rPr sz="1000" dirty="0"/>
              <a:t>。</a:t>
            </a:r>
          </a:p>
        </p:txBody>
      </p:sp>
      <p:sp>
        <p:nvSpPr>
          <p:cNvPr id="1079" name="文字方塊 14"/>
          <p:cNvSpPr txBox="1"/>
          <p:nvPr/>
        </p:nvSpPr>
        <p:spPr>
          <a:xfrm>
            <a:off x="763937" y="3235471"/>
            <a:ext cx="354061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25GbE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就緒全快閃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NAS</a:t>
            </a:r>
          </a:p>
        </p:txBody>
      </p:sp>
      <p:sp>
        <p:nvSpPr>
          <p:cNvPr id="1080" name="文字方塊 15"/>
          <p:cNvSpPr txBox="1"/>
          <p:nvPr/>
        </p:nvSpPr>
        <p:spPr>
          <a:xfrm>
            <a:off x="6182084" y="3617393"/>
            <a:ext cx="4689046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QSW-M5216-1T 25GbE </a:t>
            </a:r>
            <a:r>
              <a:rPr sz="1000" dirty="0" err="1"/>
              <a:t>第二層</a:t>
            </a:r>
            <a:r>
              <a:rPr sz="1000" dirty="0"/>
              <a:t> (L2) SFP28 </a:t>
            </a:r>
            <a:r>
              <a:rPr sz="1000" dirty="0" err="1"/>
              <a:t>光纖網管型交換器，以經濟實惠的價格提供多元網路介面與及高度相容性，讓中小企業快速整合至既有網路架構，無痛升級超高速骨幹網路</a:t>
            </a:r>
            <a:r>
              <a:rPr sz="1000" dirty="0"/>
              <a:t>。</a:t>
            </a:r>
          </a:p>
        </p:txBody>
      </p:sp>
      <p:sp>
        <p:nvSpPr>
          <p:cNvPr id="1081" name="文字方塊 16"/>
          <p:cNvSpPr txBox="1"/>
          <p:nvPr/>
        </p:nvSpPr>
        <p:spPr>
          <a:xfrm>
            <a:off x="6182084" y="3235471"/>
            <a:ext cx="383475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經濟實惠</a:t>
            </a:r>
            <a:r>
              <a:rPr sz="1400" dirty="0">
                <a:solidFill>
                  <a:srgbClr val="0C2E82"/>
                </a:solidFill>
                <a:latin typeface="+mn-ea"/>
                <a:ea typeface="+mn-ea"/>
              </a:rPr>
              <a:t> 25GbE </a:t>
            </a:r>
            <a:r>
              <a:rPr sz="1400" dirty="0" err="1">
                <a:solidFill>
                  <a:srgbClr val="0C2E82"/>
                </a:solidFill>
                <a:latin typeface="+mn-ea"/>
                <a:ea typeface="+mn-ea"/>
              </a:rPr>
              <a:t>網管型交換器</a:t>
            </a:r>
            <a:endParaRPr sz="1400" dirty="0">
              <a:solidFill>
                <a:srgbClr val="0C2E82"/>
              </a:solidFill>
              <a:latin typeface="+mn-ea"/>
              <a:ea typeface="+mn-ea"/>
            </a:endParaRPr>
          </a:p>
        </p:txBody>
      </p:sp>
      <p:pic>
        <p:nvPicPr>
          <p:cNvPr id="1082" name="圖片 27" descr="圖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0" y="4692496"/>
            <a:ext cx="7600948" cy="1538538"/>
          </a:xfrm>
          <a:prstGeom prst="rect">
            <a:avLst/>
          </a:prstGeom>
          <a:ln w="12700">
            <a:miter lim="400000"/>
          </a:ln>
          <a:effectLst>
            <a:outerShdw blurRad="4191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83" name="25GbE 網卡"/>
          <p:cNvSpPr txBox="1"/>
          <p:nvPr/>
        </p:nvSpPr>
        <p:spPr>
          <a:xfrm>
            <a:off x="9012954" y="924974"/>
            <a:ext cx="1336548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25GbE 網卡</a:t>
            </a:r>
          </a:p>
        </p:txBody>
      </p:sp>
      <p:pic>
        <p:nvPicPr>
          <p:cNvPr id="3" name="圖片 2" descr="一張含有 文字, 電子產品, 電子工程, 機器 的圖片&#10;&#10;自動產生的描述">
            <a:extLst>
              <a:ext uri="{FF2B5EF4-FFF2-40B4-BE49-F238E27FC236}">
                <a16:creationId xmlns:a16="http://schemas.microsoft.com/office/drawing/2014/main" id="{368B8C9F-F3B0-00D3-1618-50CEA1227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3" y="70736"/>
            <a:ext cx="5199490" cy="3250259"/>
          </a:xfrm>
          <a:prstGeom prst="rect">
            <a:avLst/>
          </a:prstGeom>
          <a:effectLst>
            <a:outerShdw blurRad="4191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3BA6A3-072A-7E98-52EF-D0F6F9197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30CA-2C1F-1995-61C1-84CD10FE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鮮豔, 螢幕擷取畫面, 圖形 的圖片&#10;&#10;自動產生的描述">
            <a:extLst>
              <a:ext uri="{FF2B5EF4-FFF2-40B4-BE49-F238E27FC236}">
                <a16:creationId xmlns:a16="http://schemas.microsoft.com/office/drawing/2014/main" id="{6A76353D-0A70-5409-6F7B-FD72C4FB0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3" y="2542849"/>
            <a:ext cx="5188327" cy="3706485"/>
          </a:xfrm>
          <a:prstGeom prst="rect">
            <a:avLst/>
          </a:prstGeom>
        </p:spPr>
      </p:pic>
      <p:pic>
        <p:nvPicPr>
          <p:cNvPr id="30" name="圖片 29" descr="一張含有 螢幕擷取畫面, 正方形, Rectangle 的圖片&#10;&#10;自動產生的描述">
            <a:extLst>
              <a:ext uri="{FF2B5EF4-FFF2-40B4-BE49-F238E27FC236}">
                <a16:creationId xmlns:a16="http://schemas.microsoft.com/office/drawing/2014/main" id="{220AF0BF-0786-FB0A-836C-E27D5966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74" y="3925993"/>
            <a:ext cx="3179747" cy="2271577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1CDBFD9A-D014-F899-1E96-2F8DF8BFF35E}"/>
              </a:ext>
            </a:extLst>
          </p:cNvPr>
          <p:cNvSpPr>
            <a:spLocks/>
          </p:cNvSpPr>
          <p:nvPr/>
        </p:nvSpPr>
        <p:spPr>
          <a:xfrm>
            <a:off x="6274003" y="820291"/>
            <a:ext cx="6096000" cy="5436849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85" name="文字方塊 7">
            <a:extLst>
              <a:ext uri="{FF2B5EF4-FFF2-40B4-BE49-F238E27FC236}">
                <a16:creationId xmlns:a16="http://schemas.microsoft.com/office/drawing/2014/main" id="{86D0B1D9-AF3A-983E-B382-673EEF536D4D}"/>
              </a:ext>
            </a:extLst>
          </p:cNvPr>
          <p:cNvSpPr txBox="1"/>
          <p:nvPr/>
        </p:nvSpPr>
        <p:spPr>
          <a:xfrm>
            <a:off x="6789242" y="1716058"/>
            <a:ext cx="4795404" cy="75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/>
              <a:t>QNAP </a:t>
            </a:r>
            <a:r>
              <a:rPr sz="1000" dirty="0" err="1"/>
              <a:t>提供一系列整合軟硬體的</a:t>
            </a:r>
            <a:r>
              <a:rPr sz="1000" dirty="0"/>
              <a:t> NAS </a:t>
            </a:r>
            <a:r>
              <a:rPr sz="1000" dirty="0" err="1"/>
              <a:t>解決方案，</a:t>
            </a:r>
            <a:r>
              <a:rPr sz="1000" dirty="0" err="1">
                <a:solidFill>
                  <a:srgbClr val="212529"/>
                </a:solidFill>
              </a:rPr>
              <a:t>包含內建</a:t>
            </a:r>
            <a:r>
              <a:rPr sz="1000" dirty="0">
                <a:solidFill>
                  <a:srgbClr val="212529"/>
                </a:solidFill>
              </a:rPr>
              <a:t> 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10Gb </a:t>
            </a:r>
            <a:r>
              <a:rPr sz="1000" dirty="0" err="1">
                <a:solidFill>
                  <a:srgbClr val="212529"/>
                </a:solidFill>
              </a:rPr>
              <a:t>乙太網路埠和可擴充</a:t>
            </a:r>
            <a:r>
              <a:rPr sz="1000" dirty="0">
                <a:solidFill>
                  <a:srgbClr val="212529"/>
                </a:solidFill>
              </a:rPr>
              <a:t> 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10Gb </a:t>
            </a:r>
            <a:r>
              <a:rPr sz="1000" dirty="0">
                <a:solidFill>
                  <a:srgbClr val="212529"/>
                </a:solidFill>
              </a:rPr>
              <a:t>的 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NAS</a:t>
            </a:r>
            <a:r>
              <a:rPr sz="1000" dirty="0" err="1">
                <a:solidFill>
                  <a:srgbClr val="212529"/>
                </a:solidFill>
              </a:rPr>
              <a:t>，適用數位大檔傳輸、儲存與備份，給您順暢、可靠、高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sz="1000" dirty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sz="1000" dirty="0" err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sz="1000" dirty="0" err="1">
                <a:solidFill>
                  <a:srgbClr val="212529"/>
                </a:solidFill>
              </a:rPr>
              <a:t>值的高效網路儲存環境</a:t>
            </a:r>
            <a:r>
              <a:rPr sz="1000" dirty="0">
                <a:solidFill>
                  <a:srgbClr val="212529"/>
                </a:solidFill>
              </a:rPr>
              <a:t>。</a:t>
            </a:r>
          </a:p>
        </p:txBody>
      </p:sp>
      <p:sp>
        <p:nvSpPr>
          <p:cNvPr id="1086" name="文字方塊 8">
            <a:extLst>
              <a:ext uri="{FF2B5EF4-FFF2-40B4-BE49-F238E27FC236}">
                <a16:creationId xmlns:a16="http://schemas.microsoft.com/office/drawing/2014/main" id="{318D7CA1-154C-D204-596D-C55F47E543D5}"/>
              </a:ext>
            </a:extLst>
          </p:cNvPr>
          <p:cNvSpPr txBox="1"/>
          <p:nvPr/>
        </p:nvSpPr>
        <p:spPr>
          <a:xfrm>
            <a:off x="6789456" y="1421248"/>
            <a:ext cx="4245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10GbE NAS </a:t>
            </a:r>
            <a:r>
              <a:rPr sz="1400" dirty="0" err="1">
                <a:solidFill>
                  <a:srgbClr val="0C2E82"/>
                </a:solidFill>
              </a:rPr>
              <a:t>解決方案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87" name="文字方塊 9">
            <a:extLst>
              <a:ext uri="{FF2B5EF4-FFF2-40B4-BE49-F238E27FC236}">
                <a16:creationId xmlns:a16="http://schemas.microsoft.com/office/drawing/2014/main" id="{AE1669D3-E126-8E69-A00F-8E4A1BA98821}"/>
              </a:ext>
            </a:extLst>
          </p:cNvPr>
          <p:cNvSpPr txBox="1"/>
          <p:nvPr/>
        </p:nvSpPr>
        <p:spPr>
          <a:xfrm>
            <a:off x="6800851" y="3080685"/>
            <a:ext cx="4795404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提供</a:t>
            </a:r>
            <a:r>
              <a:rPr sz="1000" dirty="0"/>
              <a:t> 10GbE PCIe </a:t>
            </a:r>
            <a:r>
              <a:rPr sz="1000" dirty="0" err="1"/>
              <a:t>擴充卡及</a:t>
            </a:r>
            <a:r>
              <a:rPr sz="1000" dirty="0"/>
              <a:t> Thunderbolt™ 對 10GbE </a:t>
            </a:r>
            <a:r>
              <a:rPr sz="1000" dirty="0" err="1"/>
              <a:t>網路轉換器，使設備輕鬆連接</a:t>
            </a:r>
            <a:r>
              <a:rPr sz="1000" dirty="0"/>
              <a:t> 10GbE 高速網路。QM2 </a:t>
            </a:r>
            <a:r>
              <a:rPr sz="1000" dirty="0" err="1"/>
              <a:t>擴充卡能為您的</a:t>
            </a:r>
            <a:r>
              <a:rPr sz="1000" dirty="0"/>
              <a:t> NAS </a:t>
            </a:r>
            <a:r>
              <a:rPr sz="1000" dirty="0" err="1"/>
              <a:t>或工作站增添</a:t>
            </a:r>
            <a:r>
              <a:rPr sz="1000" dirty="0"/>
              <a:t> M.2 SSD </a:t>
            </a:r>
            <a:r>
              <a:rPr sz="1000" dirty="0" err="1"/>
              <a:t>配置與擴充</a:t>
            </a:r>
            <a:r>
              <a:rPr sz="1000" dirty="0"/>
              <a:t> 10GbE </a:t>
            </a:r>
            <a:r>
              <a:rPr sz="1000" dirty="0" err="1"/>
              <a:t>網路連線</a:t>
            </a:r>
            <a:r>
              <a:rPr sz="1000" dirty="0"/>
              <a:t>。</a:t>
            </a:r>
          </a:p>
        </p:txBody>
      </p:sp>
      <p:sp>
        <p:nvSpPr>
          <p:cNvPr id="1088" name="文字方塊 10">
            <a:extLst>
              <a:ext uri="{FF2B5EF4-FFF2-40B4-BE49-F238E27FC236}">
                <a16:creationId xmlns:a16="http://schemas.microsoft.com/office/drawing/2014/main" id="{6E5F9368-2E61-5E61-321D-C5AF44E0DCD0}"/>
              </a:ext>
            </a:extLst>
          </p:cNvPr>
          <p:cNvSpPr txBox="1"/>
          <p:nvPr/>
        </p:nvSpPr>
        <p:spPr>
          <a:xfrm>
            <a:off x="6800851" y="2761433"/>
            <a:ext cx="4451401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10GbE </a:t>
            </a:r>
            <a:r>
              <a:rPr sz="1400" err="1">
                <a:solidFill>
                  <a:srgbClr val="0C2E82"/>
                </a:solidFill>
              </a:rPr>
              <a:t>網路轉換器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1089" name="文字方塊 13">
            <a:extLst>
              <a:ext uri="{FF2B5EF4-FFF2-40B4-BE49-F238E27FC236}">
                <a16:creationId xmlns:a16="http://schemas.microsoft.com/office/drawing/2014/main" id="{0DAF81F4-427A-E0A6-858B-A22572F22FC1}"/>
              </a:ext>
            </a:extLst>
          </p:cNvPr>
          <p:cNvSpPr txBox="1"/>
          <p:nvPr/>
        </p:nvSpPr>
        <p:spPr>
          <a:xfrm>
            <a:off x="6800851" y="4506757"/>
            <a:ext cx="4770390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/>
              <a:t>QNAP 的 QSW </a:t>
            </a:r>
            <a:r>
              <a:rPr sz="1000" err="1"/>
              <a:t>系列</a:t>
            </a:r>
            <a:r>
              <a:rPr sz="1000"/>
              <a:t> 10GbE </a:t>
            </a:r>
            <a:r>
              <a:rPr sz="1000" err="1"/>
              <a:t>交換器支援</a:t>
            </a:r>
            <a:r>
              <a:rPr sz="1000"/>
              <a:t> 10GBASE-T 和 NBASE-T™ </a:t>
            </a:r>
            <a:r>
              <a:rPr sz="1000" err="1"/>
              <a:t>標準，只要運用原有的</a:t>
            </a:r>
            <a:r>
              <a:rPr sz="1000"/>
              <a:t> Cat 5e 和 6a </a:t>
            </a:r>
            <a:r>
              <a:rPr sz="1000" err="1"/>
              <a:t>線材即可有感推升網路速度。同時具備</a:t>
            </a:r>
            <a:r>
              <a:rPr sz="1000"/>
              <a:t> SFP+ (</a:t>
            </a:r>
            <a:r>
              <a:rPr sz="1000" err="1"/>
              <a:t>光纖</a:t>
            </a:r>
            <a:r>
              <a:rPr sz="1000"/>
              <a:t>) 和 RJ45 (</a:t>
            </a:r>
            <a:r>
              <a:rPr sz="1000" err="1"/>
              <a:t>銅纜</a:t>
            </a:r>
            <a:r>
              <a:rPr sz="1000"/>
              <a:t>) </a:t>
            </a:r>
            <a:r>
              <a:rPr sz="1000" err="1"/>
              <a:t>連接埠可滿足各種網路需求</a:t>
            </a:r>
            <a:r>
              <a:rPr sz="1000"/>
              <a:t>。</a:t>
            </a:r>
          </a:p>
        </p:txBody>
      </p:sp>
      <p:sp>
        <p:nvSpPr>
          <p:cNvPr id="1090" name="文字方塊 14">
            <a:extLst>
              <a:ext uri="{FF2B5EF4-FFF2-40B4-BE49-F238E27FC236}">
                <a16:creationId xmlns:a16="http://schemas.microsoft.com/office/drawing/2014/main" id="{8118E326-70F0-B1E3-1C6E-88D49663E806}"/>
              </a:ext>
            </a:extLst>
          </p:cNvPr>
          <p:cNvSpPr txBox="1"/>
          <p:nvPr/>
        </p:nvSpPr>
        <p:spPr>
          <a:xfrm>
            <a:off x="6789242" y="4184419"/>
            <a:ext cx="4428181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10GbE </a:t>
            </a:r>
            <a:r>
              <a:rPr sz="1400" err="1">
                <a:solidFill>
                  <a:srgbClr val="0C2E82"/>
                </a:solidFill>
              </a:rPr>
              <a:t>交換器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1091" name="文字方塊 11">
            <a:extLst>
              <a:ext uri="{FF2B5EF4-FFF2-40B4-BE49-F238E27FC236}">
                <a16:creationId xmlns:a16="http://schemas.microsoft.com/office/drawing/2014/main" id="{C1B2446F-FD33-41B3-C62C-4ABE1242C54B}"/>
              </a:ext>
            </a:extLst>
          </p:cNvPr>
          <p:cNvSpPr txBox="1"/>
          <p:nvPr/>
        </p:nvSpPr>
        <p:spPr>
          <a:xfrm>
            <a:off x="614921" y="776275"/>
            <a:ext cx="966511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10GbE </a:t>
            </a:r>
            <a:r>
              <a:rPr dirty="0" err="1"/>
              <a:t>高速網路傳輸</a:t>
            </a:r>
            <a:endParaRPr dirty="0"/>
          </a:p>
        </p:txBody>
      </p:sp>
      <p:sp>
        <p:nvSpPr>
          <p:cNvPr id="1092" name="文字方塊 12">
            <a:extLst>
              <a:ext uri="{FF2B5EF4-FFF2-40B4-BE49-F238E27FC236}">
                <a16:creationId xmlns:a16="http://schemas.microsoft.com/office/drawing/2014/main" id="{9287C752-01C0-FD30-211F-570EA595CFC0}"/>
              </a:ext>
            </a:extLst>
          </p:cNvPr>
          <p:cNvSpPr txBox="1"/>
          <p:nvPr/>
        </p:nvSpPr>
        <p:spPr>
          <a:xfrm>
            <a:off x="613199" y="1661372"/>
            <a:ext cx="5304799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+mj-ea"/>
                <a:ea typeface="+mj-ea"/>
              </a:rPr>
              <a:t>10GbE </a:t>
            </a:r>
            <a:r>
              <a:rPr sz="1600" dirty="0" err="1">
                <a:latin typeface="+mj-ea"/>
                <a:ea typeface="+mj-ea"/>
              </a:rPr>
              <a:t>高速網路傳輸不再只是適用於高階企業網路與資料中心。QNAP</a:t>
            </a:r>
            <a:r>
              <a:rPr sz="1600" dirty="0">
                <a:latin typeface="+mj-ea"/>
                <a:ea typeface="+mj-ea"/>
              </a:rPr>
              <a:t> 提供多元的10GbE NAS </a:t>
            </a:r>
            <a:r>
              <a:rPr sz="1600" dirty="0" err="1">
                <a:latin typeface="+mj-ea"/>
                <a:ea typeface="+mj-ea"/>
              </a:rPr>
              <a:t>解決方案，以合理的價格提供小型企業和家庭使用者打造安全又可靠的</a:t>
            </a:r>
            <a:r>
              <a:rPr sz="1600" dirty="0">
                <a:latin typeface="+mj-ea"/>
                <a:ea typeface="+mj-ea"/>
              </a:rPr>
              <a:t> 10GbE </a:t>
            </a:r>
            <a:r>
              <a:rPr sz="1600" dirty="0" err="1">
                <a:latin typeface="+mj-ea"/>
                <a:ea typeface="+mj-ea"/>
              </a:rPr>
              <a:t>網路儲存環境，滿足企業更多應用部署的可能性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pic>
        <p:nvPicPr>
          <p:cNvPr id="6" name="圖片 5" descr="一張含有 電子產品, 電子裝置, 多媒體, 機器 的圖片&#10;&#10;自動產生的描述">
            <a:extLst>
              <a:ext uri="{FF2B5EF4-FFF2-40B4-BE49-F238E27FC236}">
                <a16:creationId xmlns:a16="http://schemas.microsoft.com/office/drawing/2014/main" id="{C1009CED-B07D-C857-7A15-1F0E0DD3E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4378"/>
          <a:stretch/>
        </p:blipFill>
        <p:spPr>
          <a:xfrm>
            <a:off x="-56953" y="3180242"/>
            <a:ext cx="4033476" cy="2227839"/>
          </a:xfrm>
          <a:prstGeom prst="rect">
            <a:avLst/>
          </a:prstGeom>
          <a:effectLst/>
        </p:spPr>
      </p:pic>
      <p:pic>
        <p:nvPicPr>
          <p:cNvPr id="19" name="圖片 18" descr="一張含有 電子產品, 文字, 音樂, 控制 的圖片&#10;&#10;自動產生的描述">
            <a:extLst>
              <a:ext uri="{FF2B5EF4-FFF2-40B4-BE49-F238E27FC236}">
                <a16:creationId xmlns:a16="http://schemas.microsoft.com/office/drawing/2014/main" id="{A3F84505-BF57-24B4-D959-7CF69A527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5" b="37560"/>
          <a:stretch/>
        </p:blipFill>
        <p:spPr>
          <a:xfrm>
            <a:off x="3360050" y="4872934"/>
            <a:ext cx="2994882" cy="419256"/>
          </a:xfrm>
          <a:prstGeom prst="rect">
            <a:avLst/>
          </a:prstGeom>
          <a:effectLst/>
        </p:spPr>
      </p:pic>
      <p:pic>
        <p:nvPicPr>
          <p:cNvPr id="20" name="圖片 32" descr="圖片 32">
            <a:extLst>
              <a:ext uri="{FF2B5EF4-FFF2-40B4-BE49-F238E27FC236}">
                <a16:creationId xmlns:a16="http://schemas.microsoft.com/office/drawing/2014/main" id="{B76AEA7D-BED2-463F-EDAA-0C51A985AD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87"/>
          <a:stretch>
            <a:fillRect/>
          </a:stretch>
        </p:blipFill>
        <p:spPr>
          <a:xfrm>
            <a:off x="314841" y="5050451"/>
            <a:ext cx="6559844" cy="16327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A9F586-ED8B-4319-ABF1-521338493A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3701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4DB575BF-3C48-2ECB-FA2E-32E3A6B8D39F}"/>
              </a:ext>
            </a:extLst>
          </p:cNvPr>
          <p:cNvSpPr>
            <a:spLocks/>
          </p:cNvSpPr>
          <p:nvPr/>
        </p:nvSpPr>
        <p:spPr>
          <a:xfrm>
            <a:off x="6322881" y="2199870"/>
            <a:ext cx="6096000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96" name="文字方塊 7"/>
          <p:cNvSpPr txBox="1"/>
          <p:nvPr/>
        </p:nvSpPr>
        <p:spPr>
          <a:xfrm>
            <a:off x="6616077" y="2884931"/>
            <a:ext cx="5157711" cy="75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 dirty="0"/>
              <a:t>QNAP </a:t>
            </a:r>
            <a:r>
              <a:rPr sz="1000" dirty="0" err="1"/>
              <a:t>提供多款支援</a:t>
            </a:r>
            <a:r>
              <a:rPr sz="1000" dirty="0"/>
              <a:t> 10G / 5G / 2.5G / 1G / 100M </a:t>
            </a:r>
            <a:r>
              <a:rPr sz="1000" dirty="0" err="1"/>
              <a:t>五速網路的</a:t>
            </a:r>
            <a:r>
              <a:rPr sz="1000" dirty="0"/>
              <a:t> 10GbE </a:t>
            </a:r>
            <a:r>
              <a:rPr sz="1000" dirty="0" err="1"/>
              <a:t>交換器</a:t>
            </a:r>
            <a:r>
              <a:rPr sz="1000" dirty="0"/>
              <a:t> 及 2.5GbE </a:t>
            </a:r>
            <a:r>
              <a:rPr sz="1000" dirty="0" err="1"/>
              <a:t>交換器。QNAP</a:t>
            </a:r>
            <a:r>
              <a:rPr sz="1000" dirty="0"/>
              <a:t> </a:t>
            </a:r>
            <a:r>
              <a:rPr sz="1000" dirty="0" err="1"/>
              <a:t>交換器配備</a:t>
            </a:r>
            <a:r>
              <a:rPr sz="1000" dirty="0"/>
              <a:t> 2.5GbE 連接埠，您可沿用既有線材立即將網路環境全面升級2.5GbE </a:t>
            </a:r>
            <a:r>
              <a:rPr sz="1000" dirty="0" err="1"/>
              <a:t>網速</a:t>
            </a:r>
            <a:r>
              <a:rPr sz="1000" dirty="0"/>
              <a:t>。</a:t>
            </a:r>
          </a:p>
        </p:txBody>
      </p:sp>
      <p:sp>
        <p:nvSpPr>
          <p:cNvPr id="1097" name="文字方塊 8"/>
          <p:cNvSpPr txBox="1"/>
          <p:nvPr/>
        </p:nvSpPr>
        <p:spPr>
          <a:xfrm>
            <a:off x="6616077" y="2587277"/>
            <a:ext cx="424578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solidFill>
                  <a:srgbClr val="0C2E82"/>
                </a:solidFill>
              </a:rPr>
              <a:t>2.5GbE </a:t>
            </a:r>
            <a:r>
              <a:rPr sz="1400" dirty="0" err="1">
                <a:solidFill>
                  <a:srgbClr val="0C2E82"/>
                </a:solidFill>
              </a:rPr>
              <a:t>交換器</a:t>
            </a:r>
            <a:endParaRPr sz="1400" dirty="0">
              <a:solidFill>
                <a:srgbClr val="0C2E82"/>
              </a:solidFill>
            </a:endParaRPr>
          </a:p>
        </p:txBody>
      </p:sp>
      <p:sp>
        <p:nvSpPr>
          <p:cNvPr id="1098" name="文字方塊 9"/>
          <p:cNvSpPr txBox="1"/>
          <p:nvPr/>
        </p:nvSpPr>
        <p:spPr>
          <a:xfrm>
            <a:off x="6616077" y="4019102"/>
            <a:ext cx="5157711" cy="29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000"/>
              <a:t>2.5GbE </a:t>
            </a:r>
            <a:r>
              <a:rPr sz="1000" err="1"/>
              <a:t>網路傳輸速度是</a:t>
            </a:r>
            <a:r>
              <a:rPr sz="1000"/>
              <a:t> 1GbE 的 2.5 </a:t>
            </a:r>
            <a:r>
              <a:rPr sz="1000" err="1"/>
              <a:t>倍，提升整體網路效能和日常工作效率</a:t>
            </a:r>
            <a:r>
              <a:rPr sz="1000"/>
              <a:t>。</a:t>
            </a:r>
          </a:p>
        </p:txBody>
      </p:sp>
      <p:sp>
        <p:nvSpPr>
          <p:cNvPr id="1099" name="文字方塊 10"/>
          <p:cNvSpPr txBox="1"/>
          <p:nvPr/>
        </p:nvSpPr>
        <p:spPr>
          <a:xfrm>
            <a:off x="6616077" y="3755009"/>
            <a:ext cx="445140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 err="1">
                <a:solidFill>
                  <a:srgbClr val="0C2E82"/>
                </a:solidFill>
              </a:rPr>
              <a:t>網速加快</a:t>
            </a:r>
            <a:r>
              <a:rPr sz="1400" dirty="0">
                <a:solidFill>
                  <a:srgbClr val="0C2E82"/>
                </a:solidFill>
              </a:rPr>
              <a:t> </a:t>
            </a:r>
            <a:r>
              <a:rPr sz="1400" dirty="0">
                <a:solidFill>
                  <a:srgbClr val="0C2E82"/>
                </a:solidFill>
                <a:latin typeface="Arial"/>
                <a:ea typeface="Arial"/>
                <a:cs typeface="Arial"/>
                <a:sym typeface="Arial"/>
              </a:rPr>
              <a:t>2.5 </a:t>
            </a:r>
            <a:r>
              <a:rPr sz="1400" dirty="0">
                <a:solidFill>
                  <a:srgbClr val="0C2E82"/>
                </a:solidFill>
              </a:rPr>
              <a:t>倍</a:t>
            </a:r>
          </a:p>
        </p:txBody>
      </p:sp>
      <p:sp>
        <p:nvSpPr>
          <p:cNvPr id="1100" name="文字方塊 13"/>
          <p:cNvSpPr txBox="1"/>
          <p:nvPr/>
        </p:nvSpPr>
        <p:spPr>
          <a:xfrm>
            <a:off x="6616077" y="4795400"/>
            <a:ext cx="5157712" cy="29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err="1"/>
              <a:t>透過既有</a:t>
            </a:r>
            <a:r>
              <a:rPr sz="1000"/>
              <a:t> </a:t>
            </a:r>
            <a:r>
              <a:rPr sz="1000">
                <a:latin typeface="Arial"/>
                <a:ea typeface="Arial"/>
                <a:cs typeface="Arial"/>
                <a:sym typeface="Arial"/>
              </a:rPr>
              <a:t>CAT5e </a:t>
            </a:r>
            <a:r>
              <a:rPr sz="1000" err="1"/>
              <a:t>網路線，即可輕鬆將原有的網路布局與儲存體驗直接升級</a:t>
            </a:r>
            <a:r>
              <a:rPr sz="1000"/>
              <a:t>。</a:t>
            </a:r>
          </a:p>
        </p:txBody>
      </p:sp>
      <p:sp>
        <p:nvSpPr>
          <p:cNvPr id="1101" name="文字方塊 14"/>
          <p:cNvSpPr txBox="1"/>
          <p:nvPr/>
        </p:nvSpPr>
        <p:spPr>
          <a:xfrm>
            <a:off x="6616077" y="4491884"/>
            <a:ext cx="442818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>
                <a:solidFill>
                  <a:srgbClr val="0C2E82"/>
                </a:solidFill>
              </a:rPr>
              <a:t>無痛升級</a:t>
            </a:r>
          </a:p>
        </p:txBody>
      </p:sp>
      <p:sp>
        <p:nvSpPr>
          <p:cNvPr id="1102" name="文字方塊 11"/>
          <p:cNvSpPr txBox="1"/>
          <p:nvPr/>
        </p:nvSpPr>
        <p:spPr>
          <a:xfrm>
            <a:off x="747878" y="814966"/>
            <a:ext cx="5868199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2.5GbE </a:t>
            </a:r>
            <a:r>
              <a:rPr dirty="0" err="1"/>
              <a:t>網路全面普及</a:t>
            </a:r>
            <a:endParaRPr dirty="0"/>
          </a:p>
        </p:txBody>
      </p:sp>
      <p:sp>
        <p:nvSpPr>
          <p:cNvPr id="1103" name="文字方塊 12"/>
          <p:cNvSpPr txBox="1"/>
          <p:nvPr/>
        </p:nvSpPr>
        <p:spPr>
          <a:xfrm>
            <a:off x="747878" y="1632469"/>
            <a:ext cx="4969145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 altLang="en-US" sz="1600" dirty="0">
                <a:latin typeface="+mj-ea"/>
                <a:ea typeface="+mj-ea"/>
              </a:rPr>
              <a:t>過去因市面上缺乏價格親民的交換器，導致高速的 </a:t>
            </a:r>
            <a:r>
              <a:rPr lang="en-US" altLang="zh-TW" sz="1600" dirty="0">
                <a:latin typeface="+mj-ea"/>
                <a:ea typeface="+mj-ea"/>
              </a:rPr>
              <a:t>2.5GbE / 5GbE </a:t>
            </a:r>
            <a:r>
              <a:rPr lang="zh-TW" altLang="en-US" sz="1600" dirty="0">
                <a:latin typeface="+mj-ea"/>
                <a:ea typeface="+mj-ea"/>
              </a:rPr>
              <a:t>環境僅限高階企業享有。現在，</a:t>
            </a:r>
            <a:r>
              <a:rPr lang="en-US" altLang="zh-TW" sz="1600" dirty="0">
                <a:latin typeface="+mj-ea"/>
                <a:ea typeface="+mj-ea"/>
              </a:rPr>
              <a:t>QNAP</a:t>
            </a:r>
            <a:r>
              <a:rPr lang="zh-TW" altLang="en-US" sz="1600" dirty="0">
                <a:latin typeface="+mj-ea"/>
                <a:ea typeface="+mj-ea"/>
              </a:rPr>
              <a:t> 提供多款支援 </a:t>
            </a:r>
            <a:r>
              <a:rPr lang="en-US" altLang="zh-TW" sz="1600" dirty="0">
                <a:latin typeface="+mj-ea"/>
                <a:ea typeface="+mj-ea"/>
              </a:rPr>
              <a:t>10G/5G/2.5G/1G/100M </a:t>
            </a:r>
            <a:r>
              <a:rPr lang="zh-TW" altLang="en-US" sz="1600" dirty="0">
                <a:latin typeface="+mj-ea"/>
                <a:ea typeface="+mj-ea"/>
              </a:rPr>
              <a:t>五速網路的經濟型交換器，讓您用較低的門檻邁入 </a:t>
            </a:r>
            <a:r>
              <a:rPr lang="en-US" altLang="zh-TW" sz="1600" dirty="0">
                <a:latin typeface="+mj-ea"/>
                <a:ea typeface="+mj-ea"/>
              </a:rPr>
              <a:t>2.5GbE </a:t>
            </a:r>
            <a:r>
              <a:rPr lang="zh-TW" altLang="en-US" sz="1600" dirty="0">
                <a:latin typeface="+mj-ea"/>
                <a:ea typeface="+mj-ea"/>
              </a:rPr>
              <a:t>世代。</a:t>
            </a:r>
          </a:p>
        </p:txBody>
      </p:sp>
      <p:pic>
        <p:nvPicPr>
          <p:cNvPr id="1104" name="圖片 31" descr="圖片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996" y="2831052"/>
            <a:ext cx="5355317" cy="404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圖片 35" descr="圖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00" y="1079059"/>
            <a:ext cx="5987960" cy="856718"/>
          </a:xfrm>
          <a:prstGeom prst="rect">
            <a:avLst/>
          </a:prstGeom>
          <a:ln w="12700">
            <a:miter lim="400000"/>
          </a:ln>
          <a:effectLst>
            <a:outerShdw blurRad="419100" dist="85258" dir="8640000" rotWithShape="0">
              <a:srgbClr val="000000">
                <a:alpha val="40000"/>
              </a:srgbClr>
            </a:outerShdw>
          </a:effectLst>
        </p:spPr>
      </p:pic>
      <p:sp>
        <p:nvSpPr>
          <p:cNvPr id="1106" name="文字方塊 13"/>
          <p:cNvSpPr txBox="1"/>
          <p:nvPr/>
        </p:nvSpPr>
        <p:spPr>
          <a:xfrm>
            <a:off x="6616077" y="5513356"/>
            <a:ext cx="5157712" cy="29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 err="1"/>
              <a:t>比起一下跳級至</a:t>
            </a:r>
            <a:r>
              <a:rPr sz="1000" dirty="0"/>
              <a:t> </a:t>
            </a:r>
            <a:r>
              <a:rPr sz="1000" dirty="0">
                <a:latin typeface="Arial"/>
                <a:ea typeface="Arial"/>
                <a:cs typeface="Arial"/>
                <a:sym typeface="Arial"/>
              </a:rPr>
              <a:t>10GbE </a:t>
            </a:r>
            <a:r>
              <a:rPr sz="1000" dirty="0"/>
              <a:t>的高網速架構，</a:t>
            </a:r>
            <a:r>
              <a:rPr sz="1000" dirty="0">
                <a:latin typeface="Arial"/>
                <a:ea typeface="Arial"/>
                <a:cs typeface="Arial"/>
                <a:sym typeface="Arial"/>
              </a:rPr>
              <a:t>2.5GbE </a:t>
            </a:r>
            <a:r>
              <a:rPr sz="1000" dirty="0" err="1"/>
              <a:t>是理想且可負擔的網速升級跳板</a:t>
            </a:r>
            <a:r>
              <a:rPr sz="1000" dirty="0"/>
              <a:t>。</a:t>
            </a:r>
          </a:p>
        </p:txBody>
      </p:sp>
      <p:sp>
        <p:nvSpPr>
          <p:cNvPr id="1107" name="文字方塊 14"/>
          <p:cNvSpPr txBox="1"/>
          <p:nvPr/>
        </p:nvSpPr>
        <p:spPr>
          <a:xfrm>
            <a:off x="6616077" y="5234204"/>
            <a:ext cx="442818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err="1">
                <a:solidFill>
                  <a:srgbClr val="0C2E82"/>
                </a:solidFill>
              </a:rPr>
              <a:t>價格親民</a:t>
            </a:r>
            <a:endParaRPr sz="1400">
              <a:solidFill>
                <a:srgbClr val="0C2E82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57B290-AF4E-6C44-9029-FE609AA6DB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文字方塊 11"/>
          <p:cNvSpPr txBox="1"/>
          <p:nvPr/>
        </p:nvSpPr>
        <p:spPr>
          <a:xfrm>
            <a:off x="747877" y="588766"/>
            <a:ext cx="10830229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Thunderbolt</a:t>
            </a:r>
            <a:r>
              <a:rPr baseline="30200" dirty="0" err="1"/>
              <a:t>TM</a:t>
            </a:r>
            <a:r>
              <a:rPr dirty="0"/>
              <a:t> NAS</a:t>
            </a:r>
            <a:r>
              <a:rPr lang="zh-TW" altLang="en-US" dirty="0"/>
              <a:t> </a:t>
            </a:r>
            <a:r>
              <a:rPr dirty="0" err="1"/>
              <a:t>打造高速、高效能的協作環境</a:t>
            </a:r>
            <a:endParaRPr dirty="0"/>
          </a:p>
        </p:txBody>
      </p:sp>
      <p:sp>
        <p:nvSpPr>
          <p:cNvPr id="1118" name="文字方塊 12"/>
          <p:cNvSpPr txBox="1"/>
          <p:nvPr/>
        </p:nvSpPr>
        <p:spPr>
          <a:xfrm>
            <a:off x="747877" y="2146732"/>
            <a:ext cx="4713982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提供完善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Thunderbolt™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產品線，搭配多種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RAID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磁碟陣列保護，為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Mac® 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與 </a:t>
            </a:r>
            <a:r>
              <a:rPr sz="1600" dirty="0"/>
              <a:t>Windows®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影像工作者打造高速高效、高擴充力與高安全性的協作環境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</a:p>
        </p:txBody>
      </p:sp>
      <p:pic>
        <p:nvPicPr>
          <p:cNvPr id="1123" name="圖片 3" descr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4" y="3725647"/>
            <a:ext cx="4940337" cy="2587377"/>
          </a:xfrm>
          <a:prstGeom prst="rect">
            <a:avLst/>
          </a:prstGeom>
          <a:ln w="12700">
            <a:miter lim="400000"/>
          </a:ln>
          <a:effectLst>
            <a:outerShdw blurRad="419100" dist="50800" dir="864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1E9516-C7CA-B25B-2E3C-7C8A326C1A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28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ED3F1D40-2356-671F-0AB4-9E7BC2DA3D48}"/>
              </a:ext>
            </a:extLst>
          </p:cNvPr>
          <p:cNvSpPr>
            <a:spLocks/>
          </p:cNvSpPr>
          <p:nvPr/>
        </p:nvSpPr>
        <p:spPr>
          <a:xfrm>
            <a:off x="5943600" y="2146732"/>
            <a:ext cx="6494599" cy="4166292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A3F8AF2-D04C-2AD2-C4AE-2B6C2BB30EA7}"/>
              </a:ext>
            </a:extLst>
          </p:cNvPr>
          <p:cNvSpPr txBox="1">
            <a:spLocks/>
          </p:cNvSpPr>
          <p:nvPr/>
        </p:nvSpPr>
        <p:spPr>
          <a:xfrm>
            <a:off x="6393917" y="2804732"/>
            <a:ext cx="5174139" cy="2721130"/>
          </a:xfrm>
          <a:prstGeom prst="rect">
            <a:avLst/>
          </a:prstGeom>
        </p:spPr>
        <p:txBody>
          <a:bodyPr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高達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40GbE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總頻寬，提供超高速檔案傳輸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高可用性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USB Type-C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 即可從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QNAP NAS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到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裝置無縫銜接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用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Daisy Chain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連接多種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周邊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可直連多台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介面工作站，提供流暢協作</a:t>
            </a:r>
            <a:endParaRPr lang="en-US" altLang="zh-TW" sz="1600" b="1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5750" indent="-28575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Thunderbolt™ NAS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b="1" dirty="0">
                <a:solidFill>
                  <a:srgbClr val="0C2E82"/>
                </a:solidFill>
                <a:latin typeface="+mn-ea"/>
                <a:ea typeface="+mn-ea"/>
              </a:rPr>
              <a:t>4K UHD </a:t>
            </a:r>
            <a:r>
              <a:rPr lang="zh-TW" altLang="en-US" sz="1600" b="1" dirty="0">
                <a:solidFill>
                  <a:srgbClr val="0C2E82"/>
                </a:solidFill>
                <a:latin typeface="+mn-ea"/>
                <a:ea typeface="+mn-ea"/>
              </a:rPr>
              <a:t>顯示器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BF0C5657-4C7A-A76C-0811-B34498C9FB57}"/>
              </a:ext>
            </a:extLst>
          </p:cNvPr>
          <p:cNvSpPr>
            <a:spLocks/>
          </p:cNvSpPr>
          <p:nvPr/>
        </p:nvSpPr>
        <p:spPr>
          <a:xfrm>
            <a:off x="6322881" y="491835"/>
            <a:ext cx="6096000" cy="5874327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26" name="文字方塊 8"/>
          <p:cNvSpPr txBox="1"/>
          <p:nvPr/>
        </p:nvSpPr>
        <p:spPr>
          <a:xfrm>
            <a:off x="6713464" y="981731"/>
            <a:ext cx="4999072" cy="476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支援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Authentication Server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和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SAML SSO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，單一登入，好方便。</a:t>
            </a:r>
            <a:endParaRPr lang="en-US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自動建立網狀式虛擬私人網路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(Auto Mesh VPN)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 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採用頻寬聚合、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QoS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負載平衡，智慧優化頻寬。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雲端集中管理。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將一般光纖或寬頻網路傳輸效益最大化，節省　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VPN 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硬體設備佈建與頻寬支出。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採用深度封包檢測技術 </a:t>
            </a:r>
            <a:r>
              <a:rPr lang="en-US" altLang="zh-TW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(DPI, Deep Packet Inspection)</a:t>
            </a: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 ，保障企業網路安全性。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Roboto" panose="02000000000000000000" pitchFamily="2" charset="0"/>
                <a:cs typeface="Arial"/>
                <a:sym typeface="Arial"/>
              </a:rPr>
              <a:t>可視化管理介面</a:t>
            </a: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1600" spc="13" dirty="0">
              <a:solidFill>
                <a:srgbClr val="0C2E82"/>
              </a:solidFill>
              <a:latin typeface="Roboto" panose="02000000000000000000" pitchFamily="2" charset="0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131" name="文字方塊 11"/>
          <p:cNvSpPr txBox="1"/>
          <p:nvPr/>
        </p:nvSpPr>
        <p:spPr>
          <a:xfrm>
            <a:off x="760578" y="597177"/>
            <a:ext cx="5279583" cy="22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/>
              <a:t>SD-WAN </a:t>
            </a:r>
            <a:r>
              <a:rPr dirty="0" err="1"/>
              <a:t>網路優化解決方案，為中小企業打造全新的敏捷</a:t>
            </a:r>
            <a:r>
              <a:rPr dirty="0"/>
              <a:t> IT </a:t>
            </a:r>
            <a:r>
              <a:rPr dirty="0" err="1"/>
              <a:t>架構</a:t>
            </a:r>
            <a:endParaRPr dirty="0"/>
          </a:p>
        </p:txBody>
      </p:sp>
      <p:sp>
        <p:nvSpPr>
          <p:cNvPr id="1132" name="文字方塊 12"/>
          <p:cNvSpPr txBox="1"/>
          <p:nvPr/>
        </p:nvSpPr>
        <p:spPr>
          <a:xfrm>
            <a:off x="760578" y="2646724"/>
            <a:ext cx="4969145" cy="133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/>
              <a:t>QuWAN</a:t>
            </a:r>
            <a:r>
              <a:rPr sz="1600" dirty="0"/>
              <a:t> 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是 </a:t>
            </a:r>
            <a:r>
              <a:rPr sz="1600" dirty="0"/>
              <a:t>QNAP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獨家的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SD-WAN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智慧網路優化方案，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支援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SAML SSO 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單一帳號登入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VPN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，</a:t>
            </a:r>
            <a:r>
              <a:rPr lang="zh-TW" altLang="en-US"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減輕管理負擔</a:t>
            </a:r>
            <a:r>
              <a:rPr sz="1600" dirty="0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，</a:t>
            </a:r>
            <a:r>
              <a:rPr sz="1600" dirty="0" err="1">
                <a:solidFill>
                  <a:srgbClr val="333333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遠距工作連線更輕鬆；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多分點自動組建</a:t>
            </a: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sz="1600" dirty="0"/>
              <a:t>IPsec VPN </a:t>
            </a:r>
            <a:r>
              <a:rPr sz="1600" dirty="0" err="1">
                <a:latin typeface="微軟正黑體"/>
                <a:ea typeface="微軟正黑體"/>
                <a:cs typeface="微軟正黑體"/>
                <a:sym typeface="微軟正黑體"/>
              </a:rPr>
              <a:t>加密網路及雲端集中管理</a:t>
            </a:r>
            <a:r>
              <a:rPr lang="zh-TW" sz="1600" dirty="0">
                <a:latin typeface="微軟正黑體"/>
                <a:ea typeface="微軟正黑體"/>
                <a:cs typeface="微軟正黑體"/>
                <a:sym typeface="微軟正黑體"/>
              </a:rPr>
              <a:t>。</a:t>
            </a:r>
            <a:endParaRPr lang="en-US" altLang="zh-TW" sz="16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135" name="圖片 3" descr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1" y="3810954"/>
            <a:ext cx="5065721" cy="29761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644F5B-F12E-2B56-A655-FC3BB75CBE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597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公司簡介與沿革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文字方塊 11"/>
          <p:cNvSpPr txBox="1"/>
          <p:nvPr/>
        </p:nvSpPr>
        <p:spPr>
          <a:xfrm>
            <a:off x="636541" y="965454"/>
            <a:ext cx="60421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myQNAPcloud</a:t>
            </a:r>
            <a:r>
              <a:rPr dirty="0"/>
              <a:t> Storage</a:t>
            </a:r>
          </a:p>
        </p:txBody>
      </p:sp>
      <p:sp>
        <p:nvSpPr>
          <p:cNvPr id="1151" name="文字方塊 12"/>
          <p:cNvSpPr txBox="1"/>
          <p:nvPr/>
        </p:nvSpPr>
        <p:spPr>
          <a:xfrm>
            <a:off x="636541" y="1841897"/>
            <a:ext cx="4966736" cy="101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n-ea"/>
                <a:ea typeface="+mn-ea"/>
              </a:rPr>
              <a:t>將您的</a:t>
            </a:r>
            <a:r>
              <a:rPr sz="1600" dirty="0">
                <a:latin typeface="+mn-ea"/>
                <a:ea typeface="+mn-ea"/>
              </a:rPr>
              <a:t> NAS </a:t>
            </a:r>
            <a:r>
              <a:rPr sz="1600" dirty="0" err="1">
                <a:latin typeface="+mn-ea"/>
                <a:ea typeface="+mn-ea"/>
              </a:rPr>
              <a:t>資料備份到值得信賴的</a:t>
            </a:r>
            <a:r>
              <a:rPr sz="1600" dirty="0">
                <a:latin typeface="+mn-ea"/>
                <a:ea typeface="+mn-ea"/>
              </a:rPr>
              <a:t> QNAP </a:t>
            </a:r>
            <a:r>
              <a:rPr sz="1600" dirty="0" err="1">
                <a:latin typeface="+mn-ea"/>
                <a:ea typeface="+mn-ea"/>
              </a:rPr>
              <a:t>雲儲存空間。myQNAPcloud</a:t>
            </a:r>
            <a:r>
              <a:rPr sz="1600" dirty="0">
                <a:latin typeface="+mn-ea"/>
                <a:ea typeface="+mn-ea"/>
              </a:rPr>
              <a:t> Storage </a:t>
            </a:r>
            <a:r>
              <a:rPr sz="1600" dirty="0" err="1">
                <a:latin typeface="+mn-ea"/>
                <a:ea typeface="+mn-ea"/>
              </a:rPr>
              <a:t>專為</a:t>
            </a:r>
            <a:r>
              <a:rPr sz="1600" dirty="0">
                <a:latin typeface="+mn-ea"/>
                <a:ea typeface="+mn-ea"/>
              </a:rPr>
              <a:t> QNAP </a:t>
            </a:r>
            <a:r>
              <a:rPr sz="1600" dirty="0" err="1">
                <a:latin typeface="+mn-ea"/>
                <a:ea typeface="+mn-ea"/>
              </a:rPr>
              <a:t>用戶所設計，輕鬆實現異地備份，滿足災害復原需求</a:t>
            </a:r>
            <a:r>
              <a:rPr sz="1600" dirty="0">
                <a:latin typeface="+mn-ea"/>
                <a:ea typeface="+mn-ea"/>
              </a:rPr>
              <a:t>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0EF3E7-AB7F-F652-206B-474C382919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30</a:t>
            </a:fld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D7CD8C9-94AD-DA2E-27B7-331FAC898771}"/>
              </a:ext>
            </a:extLst>
          </p:cNvPr>
          <p:cNvSpPr>
            <a:spLocks/>
          </p:cNvSpPr>
          <p:nvPr/>
        </p:nvSpPr>
        <p:spPr>
          <a:xfrm>
            <a:off x="636541" y="3071788"/>
            <a:ext cx="4966736" cy="3196834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圖片 7" descr="一張含有 文字, 螢幕擷取畫面, 軟體, 人員 的圖片&#10;&#10;自動產生的描述">
            <a:extLst>
              <a:ext uri="{FF2B5EF4-FFF2-40B4-BE49-F238E27FC236}">
                <a16:creationId xmlns:a16="http://schemas.microsoft.com/office/drawing/2014/main" id="{DA71B9B9-2927-94E4-DA9F-5A7E1AA5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7"/>
          <a:stretch/>
        </p:blipFill>
        <p:spPr>
          <a:xfrm>
            <a:off x="6149283" y="1017528"/>
            <a:ext cx="6042117" cy="494970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B5B203A-60CA-6414-1FA1-768CA3D6F3ED}"/>
              </a:ext>
            </a:extLst>
          </p:cNvPr>
          <p:cNvSpPr txBox="1"/>
          <p:nvPr/>
        </p:nvSpPr>
        <p:spPr>
          <a:xfrm>
            <a:off x="636541" y="531360"/>
            <a:ext cx="32657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QNAP </a:t>
            </a:r>
            <a:r>
              <a: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打造的雲端儲存空間</a:t>
            </a: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82459EFD-B546-9E3D-6070-211543432146}"/>
              </a:ext>
            </a:extLst>
          </p:cNvPr>
          <p:cNvSpPr txBox="1"/>
          <p:nvPr/>
        </p:nvSpPr>
        <p:spPr>
          <a:xfrm>
            <a:off x="966178" y="3429000"/>
            <a:ext cx="4307462" cy="2267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完美搭配 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QNAP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眾多備份解決方案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spc="13" dirty="0" err="1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myQNAPcloud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 Storage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作為雲端硬碟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覆蓋全球 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12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個資料中心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資料傳輸，免費</a:t>
            </a:r>
            <a:endParaRPr lang="en-US" altLang="zh-TW" sz="1600" spc="13" dirty="0">
              <a:solidFill>
                <a:srgbClr val="0C2E82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WORM 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及鎖定</a:t>
            </a:r>
            <a:r>
              <a:rPr lang="en-US" altLang="zh-TW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/</a:t>
            </a: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解鎖</a:t>
            </a:r>
            <a:endParaRPr lang="en-US" altLang="zh-TW" sz="1600" spc="13" dirty="0">
              <a:solidFill>
                <a:srgbClr val="0C2E82"/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spc="13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個人保存庫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CB5CC912-39B2-52A6-E940-677B0B942747}"/>
              </a:ext>
            </a:extLst>
          </p:cNvPr>
          <p:cNvSpPr>
            <a:spLocks/>
          </p:cNvSpPr>
          <p:nvPr/>
        </p:nvSpPr>
        <p:spPr>
          <a:xfrm>
            <a:off x="6308990" y="2129007"/>
            <a:ext cx="6096000" cy="3013656"/>
          </a:xfrm>
          <a:prstGeom prst="roundRect">
            <a:avLst>
              <a:gd name="adj" fmla="val 1644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79" name="文字方塊 11"/>
          <p:cNvSpPr txBox="1"/>
          <p:nvPr/>
        </p:nvSpPr>
        <p:spPr>
          <a:xfrm>
            <a:off x="816417" y="2196393"/>
            <a:ext cx="5279583" cy="151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打造私有雲，存取檔案不受限</a:t>
            </a:r>
            <a:endParaRPr dirty="0"/>
          </a:p>
        </p:txBody>
      </p:sp>
      <p:sp>
        <p:nvSpPr>
          <p:cNvPr id="1180" name="文字方塊 12"/>
          <p:cNvSpPr txBox="1"/>
          <p:nvPr/>
        </p:nvSpPr>
        <p:spPr>
          <a:xfrm>
            <a:off x="840598" y="3726167"/>
            <a:ext cx="4969145" cy="133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>
                <a:latin typeface="+mj-ea"/>
                <a:ea typeface="+mj-ea"/>
              </a:rPr>
              <a:t>相較於公有雲有限的儲存空間及安全性疑慮，擁有大儲存空間的</a:t>
            </a:r>
            <a:r>
              <a:rPr sz="1600" dirty="0">
                <a:latin typeface="+mj-ea"/>
                <a:ea typeface="+mj-ea"/>
              </a:rPr>
              <a:t> QNAP </a:t>
            </a:r>
            <a:r>
              <a:rPr sz="1600" dirty="0" err="1">
                <a:latin typeface="+mj-ea"/>
                <a:ea typeface="+mj-ea"/>
              </a:rPr>
              <a:t>NAS，讓您不僅可以恣意存放資料，還能夠輕易、安全地將</a:t>
            </a:r>
            <a:r>
              <a:rPr sz="1600" dirty="0">
                <a:latin typeface="+mj-ea"/>
                <a:ea typeface="+mj-ea"/>
              </a:rPr>
              <a:t> NAS </a:t>
            </a:r>
            <a:r>
              <a:rPr sz="1600" dirty="0" err="1">
                <a:latin typeface="+mj-ea"/>
                <a:ea typeface="+mj-ea"/>
              </a:rPr>
              <a:t>內的檔案即時分享，不受時空限制</a:t>
            </a:r>
            <a:r>
              <a:rPr sz="16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183" name="文字方塊 17"/>
          <p:cNvSpPr txBox="1"/>
          <p:nvPr/>
        </p:nvSpPr>
        <p:spPr>
          <a:xfrm>
            <a:off x="6892869" y="2689007"/>
            <a:ext cx="4928242" cy="189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600" dirty="0" err="1">
                <a:solidFill>
                  <a:srgbClr val="0C2E82"/>
                </a:solidFill>
                <a:latin typeface="+mn-ea"/>
                <a:ea typeface="+mn-ea"/>
              </a:rPr>
              <a:t>簡單、快速，大容量滿足所有備份需求</a:t>
            </a:r>
            <a:endParaRPr lang="en-US" sz="1600" dirty="0">
              <a:solidFill>
                <a:srgbClr val="0C2E82"/>
              </a:solidFill>
              <a:latin typeface="+mn-ea"/>
              <a:ea typeface="+mn-ea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多媒體影音體驗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透過 </a:t>
            </a:r>
            <a:r>
              <a:rPr lang="en-US" altLang="zh-TW" sz="1600" dirty="0" err="1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myQNAPcloud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 </a:t>
            </a: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遠端存取 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NAS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備份電腦資料、快照雙重保護的安全檔案中心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支援 </a:t>
            </a:r>
            <a:r>
              <a:rPr lang="en-US" altLang="zh-TW" sz="1600" dirty="0">
                <a:solidFill>
                  <a:srgbClr val="0C2E82"/>
                </a:solidFill>
                <a:latin typeface="+mn-ea"/>
                <a:ea typeface="+mn-ea"/>
                <a:cs typeface="Arial"/>
                <a:sym typeface="Arial"/>
              </a:rPr>
              <a:t>HDMI </a:t>
            </a:r>
            <a:r>
              <a:rPr lang="zh-TW" altLang="en-US" sz="1600" dirty="0">
                <a:solidFill>
                  <a:srgbClr val="0C2E82"/>
                </a:solidFill>
                <a:latin typeface="+mn-ea"/>
                <a:ea typeface="+mn-ea"/>
              </a:rPr>
              <a:t>輸出，大螢幕投放更過癮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F629824-1F3F-C593-C2E8-C5F507C0F8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31</a:t>
            </a:fld>
            <a:endParaRPr lang="zh-TW" altLang="en-US"/>
          </a:p>
        </p:txBody>
      </p:sp>
      <p:pic>
        <p:nvPicPr>
          <p:cNvPr id="7" name="圖片 6" descr="一張含有 電子產品 的圖片&#10;&#10;自動產生的描述">
            <a:extLst>
              <a:ext uri="{FF2B5EF4-FFF2-40B4-BE49-F238E27FC236}">
                <a16:creationId xmlns:a16="http://schemas.microsoft.com/office/drawing/2014/main" id="{A5846D22-6E7B-DA83-B972-1110D8FF1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01" y="726916"/>
            <a:ext cx="5060933" cy="1402091"/>
          </a:xfrm>
          <a:prstGeom prst="rect">
            <a:avLst/>
          </a:prstGeom>
          <a:effectLst>
            <a:outerShdw blurRad="330200" dist="1397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1194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 err="1">
                <a:latin typeface="+mj-ea"/>
                <a:ea typeface="+mj-ea"/>
              </a:rPr>
              <a:t>產品應用領域</a:t>
            </a:r>
            <a:endParaRPr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1197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3114" y="1387637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支持企業機房骨幹架構及二級備份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98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企業資訊工程領域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99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60718"/>
            <a:ext cx="4892044" cy="25655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IT </a:t>
            </a:r>
            <a:r>
              <a:rPr sz="1400" dirty="0" err="1">
                <a:latin typeface="+mn-ea"/>
                <a:ea typeface="+mn-ea"/>
              </a:rPr>
              <a:t>儲存架構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資料備援及還原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基礎架構即服務</a:t>
            </a:r>
            <a:r>
              <a:rPr sz="1400" dirty="0">
                <a:latin typeface="+mn-ea"/>
                <a:ea typeface="+mn-ea"/>
              </a:rPr>
              <a:t> (IaaS)</a:t>
            </a:r>
          </a:p>
          <a:p>
            <a:r>
              <a:rPr sz="1400" dirty="0">
                <a:latin typeface="+mn-ea"/>
                <a:ea typeface="+mn-ea"/>
              </a:rPr>
              <a:t> </a:t>
            </a:r>
            <a:r>
              <a:rPr sz="1400" dirty="0" err="1">
                <a:latin typeface="+mn-ea"/>
                <a:ea typeface="+mn-ea"/>
              </a:rPr>
              <a:t>工作區協同作業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網路基礎架構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00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1583" r="11582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pic>
        <p:nvPicPr>
          <p:cNvPr id="1201" name="圖片 33" descr="圖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54" y="2495431"/>
            <a:ext cx="1727027" cy="97908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02" name="圖片 15" descr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38" y="3677903"/>
            <a:ext cx="1707744" cy="1053936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1215" name="群組 3"/>
          <p:cNvGrpSpPr/>
          <p:nvPr/>
        </p:nvGrpSpPr>
        <p:grpSpPr>
          <a:xfrm>
            <a:off x="223058" y="4874509"/>
            <a:ext cx="6625042" cy="2338222"/>
            <a:chOff x="-1" y="-1"/>
            <a:chExt cx="5478895" cy="1933704"/>
          </a:xfrm>
        </p:grpSpPr>
        <p:pic>
          <p:nvPicPr>
            <p:cNvPr id="1203" name="圖片 26" descr="圖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53415" y="1240942"/>
              <a:ext cx="2670352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圖片 20" descr="圖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57715" y="1249217"/>
              <a:ext cx="2670351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圖片 4" descr="圖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7375" y="13101"/>
              <a:ext cx="2603602" cy="1627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圖片 17" descr="圖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14000" y="1192885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圖片 18" descr="圖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690964" y="291401"/>
              <a:ext cx="2670353" cy="299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圖片 8" descr="圖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9457" y="-2"/>
              <a:ext cx="2859438" cy="800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圖片 19" descr="圖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776995" y="295609"/>
              <a:ext cx="2670352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圖片 22" descr="圖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903656"/>
              <a:ext cx="2993265" cy="1030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圖片 25" descr="圖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30377" y="1165616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圖片 27" descr="圖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2060" y="719424"/>
              <a:ext cx="2670354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圖片 28" descr="圖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48855" y="718259"/>
              <a:ext cx="2670353" cy="29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圖片 24" descr="圖片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754" y="406382"/>
              <a:ext cx="2670353" cy="533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1218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製造業資安及邊緣運算解決方案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19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工業製造領域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20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121834"/>
            <a:ext cx="4892044" cy="43170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寬溫寬電壓供電</a:t>
            </a:r>
            <a:r>
              <a:rPr sz="1400" dirty="0">
                <a:latin typeface="+mn-ea"/>
                <a:ea typeface="+mn-ea"/>
              </a:rPr>
              <a:t> NAS </a:t>
            </a:r>
            <a:r>
              <a:rPr sz="1400" dirty="0" err="1">
                <a:latin typeface="+mn-ea"/>
                <a:ea typeface="+mn-ea"/>
              </a:rPr>
              <a:t>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工規網管型網路交換器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目標式勒索病毒資安防禦系統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PoE++ / PoE+ </a:t>
            </a:r>
            <a:r>
              <a:rPr sz="1400" dirty="0" err="1">
                <a:latin typeface="+mn-ea"/>
                <a:ea typeface="+mn-ea"/>
              </a:rPr>
              <a:t>乙太網路供電交換器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IoT </a:t>
            </a:r>
            <a:r>
              <a:rPr sz="1400" dirty="0" err="1">
                <a:latin typeface="+mn-ea"/>
                <a:ea typeface="+mn-ea"/>
              </a:rPr>
              <a:t>私有雲平台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21" name="195626305_l_normal_none.jpg" descr="195626305_l_normal_none.jpg"/>
          <p:cNvPicPr>
            <a:picLocks noChangeAspect="1"/>
          </p:cNvPicPr>
          <p:nvPr/>
        </p:nvPicPr>
        <p:blipFill>
          <a:blip r:embed="rId2"/>
          <a:srcRect l="20511" r="20511"/>
          <a:stretch>
            <a:fillRect/>
          </a:stretch>
        </p:blipFill>
        <p:spPr>
          <a:xfrm>
            <a:off x="6110286" y="-45720"/>
            <a:ext cx="6144771" cy="694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圖片 41" descr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21" y="2601603"/>
            <a:ext cx="1727028" cy="101342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23" name="圖片 43" descr="圖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88" y="3840207"/>
            <a:ext cx="1753570" cy="108222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7CF69F7-7213-2023-3030-097EF202305C}"/>
              </a:ext>
            </a:extLst>
          </p:cNvPr>
          <p:cNvGrpSpPr/>
          <p:nvPr/>
        </p:nvGrpSpPr>
        <p:grpSpPr>
          <a:xfrm>
            <a:off x="576070" y="5270552"/>
            <a:ext cx="5431235" cy="1562764"/>
            <a:chOff x="474951" y="5618553"/>
            <a:chExt cx="4042047" cy="1163044"/>
          </a:xfrm>
        </p:grpSpPr>
        <p:pic>
          <p:nvPicPr>
            <p:cNvPr id="1224" name="圖片 38" descr="圖片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3148885" y="6412641"/>
              <a:ext cx="1368113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5" name="圖片 36" descr="圖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474951" y="6262350"/>
              <a:ext cx="3482679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7" name="圖片 35" descr="圖片 35"/>
            <p:cNvPicPr>
              <a:picLocks noChangeAspect="1"/>
            </p:cNvPicPr>
            <p:nvPr/>
          </p:nvPicPr>
          <p:blipFill>
            <a:blip r:embed="rId6"/>
            <a:srcRect t="42060"/>
            <a:stretch/>
          </p:blipFill>
          <p:spPr>
            <a:xfrm>
              <a:off x="487582" y="6183673"/>
              <a:ext cx="3193613" cy="43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0" name="圖片 32" descr="圖片 32"/>
            <p:cNvPicPr>
              <a:picLocks noChangeAspect="1"/>
            </p:cNvPicPr>
            <p:nvPr/>
          </p:nvPicPr>
          <p:blipFill>
            <a:blip r:embed="rId7"/>
            <a:srcRect t="33939"/>
            <a:stretch/>
          </p:blipFill>
          <p:spPr>
            <a:xfrm>
              <a:off x="474951" y="5891193"/>
              <a:ext cx="3206244" cy="43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" name="圖片 1" descr="一張含有 電子產品, 文字, 音樂, 控制 的圖片&#10;&#10;自動產生的描述">
              <a:extLst>
                <a:ext uri="{FF2B5EF4-FFF2-40B4-BE49-F238E27FC236}">
                  <a16:creationId xmlns:a16="http://schemas.microsoft.com/office/drawing/2014/main" id="{19231ECD-C32F-FF50-8ED3-94052E0F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45" b="37560"/>
            <a:stretch/>
          </p:blipFill>
          <p:spPr>
            <a:xfrm>
              <a:off x="1642194" y="5618553"/>
              <a:ext cx="1984585" cy="277824"/>
            </a:xfrm>
            <a:prstGeom prst="rect">
              <a:avLst/>
            </a:prstGeom>
            <a:effectLst/>
          </p:spPr>
        </p:pic>
        <p:pic>
          <p:nvPicPr>
            <p:cNvPr id="4" name="圖片 3" descr="一張含有 螢幕擷取畫面, 電子產品, 文字, 路由器 的圖片&#10;&#10;自動產生的描述">
              <a:extLst>
                <a:ext uri="{FF2B5EF4-FFF2-40B4-BE49-F238E27FC236}">
                  <a16:creationId xmlns:a16="http://schemas.microsoft.com/office/drawing/2014/main" id="{208937DD-667B-FFF0-F375-237FB9F3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406" y="6051074"/>
              <a:ext cx="1112117" cy="695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1235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整合錄影、分析與管理的監控一體機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36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企業視訊監控領域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37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42920"/>
            <a:ext cx="4892044" cy="43959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j-ea"/>
                <a:ea typeface="+mj-ea"/>
              </a:rPr>
              <a:t>即時影像及監控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智慧</a:t>
            </a:r>
            <a:r>
              <a:rPr sz="1400" dirty="0">
                <a:latin typeface="+mj-ea"/>
                <a:ea typeface="+mj-ea"/>
              </a:rPr>
              <a:t> AI </a:t>
            </a:r>
            <a:r>
              <a:rPr sz="1400" dirty="0" err="1">
                <a:latin typeface="+mj-ea"/>
                <a:ea typeface="+mj-ea"/>
              </a:rPr>
              <a:t>錄影事件搜尋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支援人臉辨識及搜尋</a:t>
            </a:r>
            <a:endParaRPr sz="1400" dirty="0">
              <a:latin typeface="+mj-ea"/>
              <a:ea typeface="+mj-ea"/>
            </a:endParaRPr>
          </a:p>
          <a:p>
            <a:r>
              <a:rPr sz="1400" dirty="0" err="1">
                <a:latin typeface="+mj-ea"/>
                <a:ea typeface="+mj-ea"/>
              </a:rPr>
              <a:t>高可用錄影故障接管</a:t>
            </a:r>
            <a:r>
              <a:rPr sz="1400" dirty="0">
                <a:latin typeface="+mj-ea"/>
                <a:ea typeface="+mj-ea"/>
              </a:rPr>
              <a:t> </a:t>
            </a:r>
          </a:p>
          <a:p>
            <a:r>
              <a:rPr sz="1400" dirty="0" err="1">
                <a:latin typeface="+mj-ea"/>
                <a:ea typeface="+mj-ea"/>
              </a:rPr>
              <a:t>提供監控雲服務</a:t>
            </a:r>
            <a:endParaRPr sz="1400" dirty="0">
              <a:latin typeface="+mj-ea"/>
              <a:ea typeface="+mj-ea"/>
            </a:endParaRPr>
          </a:p>
        </p:txBody>
      </p:sp>
      <p:pic>
        <p:nvPicPr>
          <p:cNvPr id="1238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5127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CE62ED6-4920-0FB2-7170-121CF185AD75}"/>
              </a:ext>
            </a:extLst>
          </p:cNvPr>
          <p:cNvGrpSpPr/>
          <p:nvPr/>
        </p:nvGrpSpPr>
        <p:grpSpPr>
          <a:xfrm>
            <a:off x="576070" y="4249937"/>
            <a:ext cx="5132899" cy="2659433"/>
            <a:chOff x="731636" y="4517153"/>
            <a:chExt cx="4580912" cy="2373440"/>
          </a:xfrm>
        </p:grpSpPr>
        <p:pic>
          <p:nvPicPr>
            <p:cNvPr id="1239" name="圖片 32" descr="圖片 32"/>
            <p:cNvPicPr>
              <a:picLocks noChangeAspect="1"/>
            </p:cNvPicPr>
            <p:nvPr/>
          </p:nvPicPr>
          <p:blipFill>
            <a:blip r:embed="rId4"/>
            <a:srcRect t="15402"/>
            <a:stretch/>
          </p:blipFill>
          <p:spPr>
            <a:xfrm>
              <a:off x="2825878" y="5575564"/>
              <a:ext cx="2486670" cy="1315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圖片 34" descr="圖片 34"/>
            <p:cNvPicPr>
              <a:picLocks noChangeAspect="1"/>
            </p:cNvPicPr>
            <p:nvPr/>
          </p:nvPicPr>
          <p:blipFill>
            <a:blip r:embed="rId5"/>
            <a:srcRect t="10762"/>
            <a:stretch/>
          </p:blipFill>
          <p:spPr>
            <a:xfrm>
              <a:off x="2635110" y="4526440"/>
              <a:ext cx="2013428" cy="1123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1" name="圖片 35" descr="圖片 35"/>
            <p:cNvPicPr>
              <a:picLocks noChangeAspect="1"/>
            </p:cNvPicPr>
            <p:nvPr/>
          </p:nvPicPr>
          <p:blipFill>
            <a:blip r:embed="rId6"/>
            <a:srcRect t="12649"/>
            <a:stretch/>
          </p:blipFill>
          <p:spPr>
            <a:xfrm>
              <a:off x="731636" y="5575564"/>
              <a:ext cx="2068562" cy="1129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圖片 36" descr="圖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752422" y="6428178"/>
              <a:ext cx="2068562" cy="378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圖片 37" descr="圖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2746379" y="5378435"/>
              <a:ext cx="1790892" cy="378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圖片 38" descr="圖片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2746379" y="6428178"/>
              <a:ext cx="2543217" cy="378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5" name="圖片 39" descr="圖片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1480789" y="5383795"/>
              <a:ext cx="1348343" cy="378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圖片 40" descr="圖片 40"/>
            <p:cNvPicPr>
              <a:picLocks noChangeAspect="1"/>
            </p:cNvPicPr>
            <p:nvPr/>
          </p:nvPicPr>
          <p:blipFill>
            <a:blip r:embed="rId8"/>
            <a:srcRect t="10978"/>
            <a:stretch/>
          </p:blipFill>
          <p:spPr>
            <a:xfrm>
              <a:off x="1148246" y="4517153"/>
              <a:ext cx="2013428" cy="1120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48" name="圖片 41" descr="圖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2927" y="2537230"/>
            <a:ext cx="1727028" cy="1013423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49" name="圖片 43" descr="圖片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994" y="3775835"/>
            <a:ext cx="1753571" cy="108222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1252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35509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適用於前期儲存、後期製做、動畫特效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53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>
            <a:lvl1pPr defTabSz="527199">
              <a:defRPr sz="3400"/>
            </a:lvl1pPr>
          </a:lstStyle>
          <a:p>
            <a:r>
              <a:rPr dirty="0" err="1">
                <a:latin typeface="+mj-ea"/>
                <a:ea typeface="+mj-ea"/>
              </a:rPr>
              <a:t>內容創作及影音剪輯領域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54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80070"/>
            <a:ext cx="4892044" cy="43588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4K/8K </a:t>
            </a:r>
            <a:r>
              <a:rPr sz="1400" dirty="0" err="1">
                <a:latin typeface="+mn-ea"/>
                <a:ea typeface="+mn-ea"/>
              </a:rPr>
              <a:t>高解析度在線編輯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Thunderbolt </a:t>
            </a:r>
            <a:r>
              <a:rPr sz="1400" dirty="0" err="1">
                <a:latin typeface="+mn-ea"/>
                <a:ea typeface="+mn-ea"/>
              </a:rPr>
              <a:t>高速傳輸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跨平台檔案協作</a:t>
            </a:r>
            <a:endParaRPr sz="1400" dirty="0">
              <a:latin typeface="+mn-ea"/>
              <a:ea typeface="+mn-ea"/>
            </a:endParaRPr>
          </a:p>
          <a:p>
            <a:r>
              <a:rPr sz="1400" dirty="0">
                <a:latin typeface="+mn-ea"/>
                <a:ea typeface="+mn-ea"/>
              </a:rPr>
              <a:t>PB </a:t>
            </a:r>
            <a:r>
              <a:rPr sz="1400" dirty="0" err="1">
                <a:latin typeface="+mn-ea"/>
                <a:ea typeface="+mn-ea"/>
              </a:rPr>
              <a:t>級檔案儲存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相容非線性編輯應用程式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影像作品備援及保護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55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3330" r="13330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B7D78064-5895-6537-9D54-86B6680E1441}"/>
              </a:ext>
            </a:extLst>
          </p:cNvPr>
          <p:cNvGrpSpPr/>
          <p:nvPr/>
        </p:nvGrpSpPr>
        <p:grpSpPr>
          <a:xfrm>
            <a:off x="564557" y="4349716"/>
            <a:ext cx="5489212" cy="2430084"/>
            <a:chOff x="705293" y="4303346"/>
            <a:chExt cx="5489212" cy="2430084"/>
          </a:xfrm>
        </p:grpSpPr>
        <p:pic>
          <p:nvPicPr>
            <p:cNvPr id="1259" name="圖片 37" descr="圖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2236661" y="5130018"/>
              <a:ext cx="1729188" cy="35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圖片 34" descr="圖片 34"/>
            <p:cNvPicPr>
              <a:picLocks noChangeAspect="1"/>
            </p:cNvPicPr>
            <p:nvPr/>
          </p:nvPicPr>
          <p:blipFill>
            <a:blip r:embed="rId5"/>
            <a:srcRect t="22282"/>
            <a:stretch/>
          </p:blipFill>
          <p:spPr>
            <a:xfrm>
              <a:off x="2158768" y="5314433"/>
              <a:ext cx="4035737" cy="1027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圖片 36" descr="圖片 36"/>
            <p:cNvPicPr>
              <a:picLocks noChangeAspect="1"/>
            </p:cNvPicPr>
            <p:nvPr/>
          </p:nvPicPr>
          <p:blipFill>
            <a:blip r:embed="rId6"/>
            <a:srcRect t="11190"/>
            <a:stretch/>
          </p:blipFill>
          <p:spPr>
            <a:xfrm>
              <a:off x="2139766" y="4303346"/>
              <a:ext cx="1905526" cy="1057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CA4B481-3086-9111-1424-D3F8046A9D9E}"/>
                </a:ext>
              </a:extLst>
            </p:cNvPr>
            <p:cNvGrpSpPr/>
            <p:nvPr/>
          </p:nvGrpSpPr>
          <p:grpSpPr>
            <a:xfrm>
              <a:off x="705293" y="5415973"/>
              <a:ext cx="2387236" cy="1317457"/>
              <a:chOff x="451863" y="5297338"/>
              <a:chExt cx="2387236" cy="1317457"/>
            </a:xfrm>
          </p:grpSpPr>
          <p:pic>
            <p:nvPicPr>
              <p:cNvPr id="1257" name="圖片 35" descr="圖片 35"/>
              <p:cNvPicPr>
                <a:picLocks noChangeAspect="1"/>
              </p:cNvPicPr>
              <p:nvPr/>
            </p:nvPicPr>
            <p:blipFill>
              <a:blip r:embed="rId7"/>
              <a:srcRect t="12037"/>
              <a:stretch/>
            </p:blipFill>
            <p:spPr>
              <a:xfrm>
                <a:off x="508243" y="5297338"/>
                <a:ext cx="2200581" cy="12100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0" name="圖片 38" descr="圖片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 flipH="1">
                <a:off x="451863" y="6212371"/>
                <a:ext cx="2387236" cy="4024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61" name="圖片 39" descr="圖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2020895" y="6088881"/>
              <a:ext cx="4173610" cy="420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2" name="圖片 40" descr="圖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H="1">
              <a:off x="1396372" y="5236329"/>
              <a:ext cx="1249046" cy="35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3" name="圖片 41" descr="圖片 41"/>
            <p:cNvPicPr>
              <a:picLocks noChangeAspect="1"/>
            </p:cNvPicPr>
            <p:nvPr/>
          </p:nvPicPr>
          <p:blipFill>
            <a:blip r:embed="rId8"/>
            <a:srcRect t="12405"/>
            <a:stretch/>
          </p:blipFill>
          <p:spPr>
            <a:xfrm>
              <a:off x="1497593" y="4441198"/>
              <a:ext cx="1120780" cy="1031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5" name="圖片 43" descr="圖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698" y="2707058"/>
            <a:ext cx="1666385" cy="983514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66" name="圖片 44" descr="圖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681" y="3869587"/>
            <a:ext cx="1706235" cy="1008478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1269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345220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滿足多分點型態資訊架構需求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70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零售與百貨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71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2013418"/>
            <a:ext cx="4892044" cy="4425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>
                <a:latin typeface="+mn-ea"/>
                <a:ea typeface="+mn-ea"/>
              </a:rPr>
              <a:t>POS </a:t>
            </a:r>
            <a:r>
              <a:rPr sz="1400" dirty="0" err="1">
                <a:latin typeface="+mn-ea"/>
                <a:ea typeface="+mn-ea"/>
              </a:rPr>
              <a:t>系統虛擬機應用</a:t>
            </a:r>
            <a:endParaRPr sz="1400" dirty="0">
              <a:latin typeface="+mn-ea"/>
              <a:ea typeface="+mn-ea"/>
            </a:endParaRPr>
          </a:p>
          <a:p>
            <a:r>
              <a:rPr sz="1400" dirty="0">
                <a:latin typeface="+mn-ea"/>
                <a:ea typeface="+mn-ea"/>
              </a:rPr>
              <a:t>AI </a:t>
            </a:r>
            <a:r>
              <a:rPr sz="1400" dirty="0" err="1">
                <a:latin typeface="+mn-ea"/>
                <a:ea typeface="+mn-ea"/>
              </a:rPr>
              <a:t>智慧零售數據分析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跨攝影機人像辨識追蹤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人流熱區地圖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停留率和轉化率運算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多分點</a:t>
            </a:r>
            <a:r>
              <a:rPr sz="1400" dirty="0">
                <a:latin typeface="+mn-ea"/>
                <a:ea typeface="+mn-ea"/>
              </a:rPr>
              <a:t> SD-WAN  </a:t>
            </a:r>
            <a:r>
              <a:rPr sz="1400" dirty="0" err="1">
                <a:latin typeface="+mn-ea"/>
                <a:ea typeface="+mn-ea"/>
              </a:rPr>
              <a:t>建置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分店檔案集中備份至總店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272" name="139239511_l_normal_none.jpg" descr="139239511_l_normal_none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20575" r="20575"/>
          <a:stretch>
            <a:fillRect/>
          </a:stretch>
        </p:blipFill>
        <p:spPr>
          <a:xfrm>
            <a:off x="6110288" y="-45720"/>
            <a:ext cx="6144769" cy="6949441"/>
          </a:xfrm>
          <a:prstGeom prst="rect">
            <a:avLst/>
          </a:prstGeom>
        </p:spPr>
      </p:pic>
      <p:grpSp>
        <p:nvGrpSpPr>
          <p:cNvPr id="1285" name="群組 42"/>
          <p:cNvGrpSpPr/>
          <p:nvPr/>
        </p:nvGrpSpPr>
        <p:grpSpPr>
          <a:xfrm>
            <a:off x="166026" y="4906518"/>
            <a:ext cx="6384163" cy="1712502"/>
            <a:chOff x="-1" y="186518"/>
            <a:chExt cx="5524917" cy="1482019"/>
          </a:xfrm>
        </p:grpSpPr>
        <p:pic>
          <p:nvPicPr>
            <p:cNvPr id="1273" name="圖片 43" descr="圖片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1" y="1413347"/>
              <a:ext cx="2823097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4" name="圖片 44" descr="圖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2701818" y="1405300"/>
              <a:ext cx="2823098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5" name="圖片 45" descr="圖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2701717" y="1421394"/>
              <a:ext cx="282309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6" name="圖片 46" descr="圖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1" y="1112560"/>
              <a:ext cx="2823097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7" name="圖片 47" descr="圖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1327738" y="795024"/>
              <a:ext cx="149524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8" name="圖片 48" descr="圖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204" y="1061610"/>
              <a:ext cx="2635761" cy="523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9" name="圖片 49" descr="圖片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444" y="1257642"/>
              <a:ext cx="2635762" cy="327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0" name="圖片 50" descr="圖片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3094" y="816699"/>
              <a:ext cx="2635761" cy="31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1" name="圖片 51" descr="圖片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335" y="964802"/>
              <a:ext cx="2635762" cy="31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圖片 52" descr="圖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3850674" y="668931"/>
              <a:ext cx="1455456" cy="24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3" name="圖片 53" descr="圖片 53"/>
            <p:cNvPicPr>
              <a:picLocks noChangeAspect="1"/>
            </p:cNvPicPr>
            <p:nvPr/>
          </p:nvPicPr>
          <p:blipFill>
            <a:blip r:embed="rId8"/>
            <a:srcRect t="20502"/>
            <a:stretch/>
          </p:blipFill>
          <p:spPr>
            <a:xfrm>
              <a:off x="3850786" y="186518"/>
              <a:ext cx="1455346" cy="723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4" name="圖片 54" descr="圖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7739" y="741156"/>
              <a:ext cx="1569850" cy="286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86" name="圖片 37" descr="圖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34220" y="3697408"/>
            <a:ext cx="1748684" cy="1079204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87" name="圖片 38" descr="圖片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121" y="2463357"/>
            <a:ext cx="1718917" cy="1060832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1290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機敏資料保護與備援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91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醫療領域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292" name="Text Placeholder 1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機敏資料儲存與備份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符合</a:t>
            </a:r>
            <a:r>
              <a:rPr sz="1400" dirty="0">
                <a:latin typeface="+mn-ea"/>
                <a:ea typeface="+mn-ea"/>
              </a:rPr>
              <a:t> HIPPA </a:t>
            </a:r>
            <a:r>
              <a:rPr sz="1400" dirty="0" err="1">
                <a:latin typeface="+mn-ea"/>
                <a:ea typeface="+mn-ea"/>
              </a:rPr>
              <a:t>規範</a:t>
            </a:r>
            <a:endParaRPr sz="1400" dirty="0">
              <a:latin typeface="+mn-ea"/>
              <a:ea typeface="+mn-ea"/>
            </a:endParaRPr>
          </a:p>
          <a:p>
            <a:r>
              <a:rPr sz="1400" dirty="0" err="1">
                <a:latin typeface="+mn-ea"/>
                <a:ea typeface="+mn-ea"/>
              </a:rPr>
              <a:t>醫療影像機器學習模型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醫療期刊文件擷取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遠距醫療互動</a:t>
            </a:r>
            <a:r>
              <a:rPr sz="1400">
                <a:latin typeface="+mn-ea"/>
                <a:ea typeface="+mn-ea"/>
              </a:rPr>
              <a:t> </a:t>
            </a:r>
            <a:endParaRPr lang="zh-TW" altLang="en-US" sz="1400" dirty="0">
              <a:latin typeface="+mn-ea"/>
              <a:ea typeface="+mn-ea"/>
            </a:endParaRPr>
          </a:p>
        </p:txBody>
      </p:sp>
      <p:pic>
        <p:nvPicPr>
          <p:cNvPr id="1293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226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97" name="圖片 27" descr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76" y="2393139"/>
            <a:ext cx="1770455" cy="1112155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298" name="圖片 28" descr="圖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976" y="3672001"/>
            <a:ext cx="1765602" cy="1038793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A5820A33-BC95-948B-BE61-959D2A7FAAD8}"/>
              </a:ext>
            </a:extLst>
          </p:cNvPr>
          <p:cNvGrpSpPr/>
          <p:nvPr/>
        </p:nvGrpSpPr>
        <p:grpSpPr>
          <a:xfrm>
            <a:off x="352633" y="4836164"/>
            <a:ext cx="6048167" cy="2047209"/>
            <a:chOff x="352633" y="4836164"/>
            <a:chExt cx="6048167" cy="2047209"/>
          </a:xfrm>
        </p:grpSpPr>
        <p:pic>
          <p:nvPicPr>
            <p:cNvPr id="15" name="圖片 37" descr="圖片 37">
              <a:extLst>
                <a:ext uri="{FF2B5EF4-FFF2-40B4-BE49-F238E27FC236}">
                  <a16:creationId xmlns:a16="http://schemas.microsoft.com/office/drawing/2014/main" id="{CAFFB3F3-B5C8-4BD2-A41B-E5D8D2BC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352633" y="6379792"/>
              <a:ext cx="3203465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圖片 37" descr="圖片 37">
              <a:extLst>
                <a:ext uri="{FF2B5EF4-FFF2-40B4-BE49-F238E27FC236}">
                  <a16:creationId xmlns:a16="http://schemas.microsoft.com/office/drawing/2014/main" id="{2999E22C-DA31-32A5-8DA5-B1D7E800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85735" y="6134916"/>
              <a:ext cx="3815065" cy="36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DC4894C-4AAD-F069-1BA3-0A855A18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84"/>
            <a:stretch/>
          </p:blipFill>
          <p:spPr>
            <a:xfrm>
              <a:off x="2795893" y="5432053"/>
              <a:ext cx="3511594" cy="1451320"/>
            </a:xfrm>
            <a:prstGeom prst="rect">
              <a:avLst/>
            </a:prstGeom>
          </p:spPr>
        </p:pic>
        <p:pic>
          <p:nvPicPr>
            <p:cNvPr id="10" name="圖片 9" descr="一張含有 電子產品, 電子裝置, 電腦元件, 電腦硬體 的圖片&#10;&#10;自動產生的描述">
              <a:extLst>
                <a:ext uri="{FF2B5EF4-FFF2-40B4-BE49-F238E27FC236}">
                  <a16:creationId xmlns:a16="http://schemas.microsoft.com/office/drawing/2014/main" id="{01D9AE60-E47D-E18D-7D47-E33278A5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94" b="34960"/>
            <a:stretch/>
          </p:blipFill>
          <p:spPr>
            <a:xfrm>
              <a:off x="2795893" y="4836164"/>
              <a:ext cx="3511594" cy="595889"/>
            </a:xfrm>
            <a:prstGeom prst="rect">
              <a:avLst/>
            </a:prstGeom>
          </p:spPr>
        </p:pic>
        <p:pic>
          <p:nvPicPr>
            <p:cNvPr id="8" name="圖片 7" descr="一張含有 電子產品, 機器, 電腦 的圖片&#10;&#10;自動產生的描述">
              <a:extLst>
                <a:ext uri="{FF2B5EF4-FFF2-40B4-BE49-F238E27FC236}">
                  <a16:creationId xmlns:a16="http://schemas.microsoft.com/office/drawing/2014/main" id="{4BC08FCD-256F-C853-1980-B339C825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6"/>
            <a:stretch/>
          </p:blipFill>
          <p:spPr>
            <a:xfrm>
              <a:off x="530792" y="5075303"/>
              <a:ext cx="2847149" cy="159600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5" y="6447654"/>
            <a:ext cx="217149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1301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校園安全及資料共享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302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教育領域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303" name="Text Placeholder 15"/>
          <p:cNvSpPr>
            <a:spLocks noGrp="1"/>
          </p:cNvSpPr>
          <p:nvPr>
            <p:ph type="body" idx="21"/>
          </p:nvPr>
        </p:nvSpPr>
        <p:spPr>
          <a:xfrm>
            <a:off x="576070" y="1967852"/>
            <a:ext cx="4892044" cy="1937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1400" dirty="0" err="1">
                <a:latin typeface="+mn-ea"/>
                <a:ea typeface="+mn-ea"/>
              </a:rPr>
              <a:t>多點資料共享同步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>
                <a:latin typeface="+mn-ea"/>
                <a:ea typeface="+mn-ea"/>
              </a:rPr>
              <a:t>FTP </a:t>
            </a:r>
            <a:r>
              <a:rPr sz="1400" dirty="0" err="1">
                <a:latin typeface="+mn-ea"/>
                <a:ea typeface="+mn-ea"/>
              </a:rPr>
              <a:t>檔案管理系統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短機箱教室儲存設備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遠距教學互動</a:t>
            </a:r>
            <a:r>
              <a:rPr sz="1400" dirty="0">
                <a:latin typeface="+mn-ea"/>
                <a:ea typeface="+mn-ea"/>
              </a:rPr>
              <a:t> </a:t>
            </a:r>
          </a:p>
          <a:p>
            <a:r>
              <a:rPr sz="1400" dirty="0" err="1">
                <a:latin typeface="+mn-ea"/>
                <a:ea typeface="+mn-ea"/>
              </a:rPr>
              <a:t>校園安全監控</a:t>
            </a:r>
            <a:endParaRPr sz="1400" dirty="0">
              <a:latin typeface="+mn-ea"/>
              <a:ea typeface="+mn-ea"/>
            </a:endParaRPr>
          </a:p>
        </p:txBody>
      </p:sp>
      <p:pic>
        <p:nvPicPr>
          <p:cNvPr id="1304" name="Picture Placeholder 14" descr="Picture Placeholder 14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1332" r="11332"/>
          <a:stretch>
            <a:fillRect/>
          </a:stretch>
        </p:blipFill>
        <p:spPr>
          <a:xfrm>
            <a:off x="6110287" y="-45720"/>
            <a:ext cx="6144770" cy="6949441"/>
          </a:xfrm>
          <a:prstGeom prst="rect">
            <a:avLst/>
          </a:prstGeom>
        </p:spPr>
      </p:pic>
      <p:pic>
        <p:nvPicPr>
          <p:cNvPr id="1305" name="圖片 27" descr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84" y="2385018"/>
            <a:ext cx="1770455" cy="1112157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pic>
        <p:nvPicPr>
          <p:cNvPr id="1306" name="圖片 28" descr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436" y="3653044"/>
            <a:ext cx="1752602" cy="1069568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rotWithShape="0">
              <a:srgbClr val="000000">
                <a:alpha val="34000"/>
              </a:srgb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632CBEB-9E62-4CD9-7EA9-8A5482C36D22}"/>
              </a:ext>
            </a:extLst>
          </p:cNvPr>
          <p:cNvGrpSpPr/>
          <p:nvPr/>
        </p:nvGrpSpPr>
        <p:grpSpPr>
          <a:xfrm>
            <a:off x="418012" y="4187828"/>
            <a:ext cx="6144769" cy="2668393"/>
            <a:chOff x="418012" y="4187828"/>
            <a:chExt cx="6144769" cy="2668393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BAAF0253-9423-E039-88CC-E3705212D356}"/>
                </a:ext>
              </a:extLst>
            </p:cNvPr>
            <p:cNvGrpSpPr/>
            <p:nvPr/>
          </p:nvGrpSpPr>
          <p:grpSpPr>
            <a:xfrm>
              <a:off x="418012" y="4187828"/>
              <a:ext cx="3792364" cy="1914275"/>
              <a:chOff x="342706" y="4984770"/>
              <a:chExt cx="3270071" cy="1650637"/>
            </a:xfrm>
          </p:grpSpPr>
          <p:pic>
            <p:nvPicPr>
              <p:cNvPr id="1307" name="圖片 32" descr="圖片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355816" y="6332680"/>
                <a:ext cx="3256961" cy="285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0" name="圖片 37" descr="圖片 37"/>
              <p:cNvPicPr>
                <a:picLocks noChangeAspect="1"/>
              </p:cNvPicPr>
              <p:nvPr/>
            </p:nvPicPr>
            <p:blipFill>
              <a:blip r:embed="rId7"/>
              <a:srcRect t="28628"/>
              <a:stretch/>
            </p:blipFill>
            <p:spPr>
              <a:xfrm>
                <a:off x="342706" y="5930678"/>
                <a:ext cx="3040834" cy="7047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3" name="圖片 34" descr="圖片 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 flipH="1">
                <a:off x="553205" y="5778687"/>
                <a:ext cx="2914327" cy="2851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5" name="圖片 51" descr="圖片 51"/>
              <p:cNvPicPr>
                <a:picLocks noChangeAspect="1"/>
              </p:cNvPicPr>
              <p:nvPr/>
            </p:nvPicPr>
            <p:blipFill>
              <a:blip r:embed="rId8"/>
              <a:srcRect t="10409"/>
              <a:stretch/>
            </p:blipFill>
            <p:spPr>
              <a:xfrm>
                <a:off x="1822369" y="4984770"/>
                <a:ext cx="1771670" cy="9917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6" name="圖片 43" descr="圖片 43"/>
              <p:cNvPicPr>
                <a:picLocks noChangeAspect="1"/>
              </p:cNvPicPr>
              <p:nvPr/>
            </p:nvPicPr>
            <p:blipFill>
              <a:blip r:embed="rId9"/>
              <a:srcRect t="10391"/>
              <a:stretch/>
            </p:blipFill>
            <p:spPr>
              <a:xfrm>
                <a:off x="553205" y="5008999"/>
                <a:ext cx="1683993" cy="943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08" name="圖片 33" descr="圖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H="1">
              <a:off x="2131646" y="6468307"/>
              <a:ext cx="4431135" cy="38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圖片 36" descr="圖片 36"/>
            <p:cNvPicPr>
              <a:picLocks noChangeAspect="1"/>
            </p:cNvPicPr>
            <p:nvPr/>
          </p:nvPicPr>
          <p:blipFill>
            <a:blip r:embed="rId10"/>
            <a:srcRect t="18321"/>
            <a:stretch/>
          </p:blipFill>
          <p:spPr>
            <a:xfrm>
              <a:off x="2322173" y="5930306"/>
              <a:ext cx="4137092" cy="671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圖片 38" descr="圖片 38"/>
            <p:cNvPicPr>
              <a:picLocks noChangeAspect="1"/>
            </p:cNvPicPr>
            <p:nvPr/>
          </p:nvPicPr>
          <p:blipFill>
            <a:blip r:embed="rId11"/>
            <a:srcRect t="38928"/>
            <a:stretch/>
          </p:blipFill>
          <p:spPr>
            <a:xfrm>
              <a:off x="2316004" y="5604997"/>
              <a:ext cx="4137090" cy="30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40788" y="6447654"/>
            <a:ext cx="160644" cy="20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600" name="Text Placeholder 13"/>
          <p:cNvSpPr txBox="1">
            <a:spLocks noGrp="1"/>
          </p:cNvSpPr>
          <p:nvPr>
            <p:ph type="body" sz="quarter" idx="1"/>
          </p:nvPr>
        </p:nvSpPr>
        <p:spPr>
          <a:xfrm>
            <a:off x="576070" y="1426463"/>
            <a:ext cx="4895000" cy="411483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全球數據儲存方案領導者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01" name="Title 12"/>
          <p:cNvSpPr txBox="1">
            <a:spLocks noGrp="1"/>
          </p:cNvSpPr>
          <p:nvPr>
            <p:ph type="title"/>
          </p:nvPr>
        </p:nvSpPr>
        <p:spPr>
          <a:xfrm>
            <a:off x="576070" y="603504"/>
            <a:ext cx="4895000" cy="693049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威聯通科技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02" name="Text Placeholder 1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</a:pPr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命名源自高品質網路設備製造商（Quality</a:t>
            </a:r>
            <a:r>
              <a:rPr dirty="0">
                <a:latin typeface="+mj-ea"/>
                <a:ea typeface="+mj-ea"/>
              </a:rPr>
              <a:t> Network Appliance Provider, QNAP），</a:t>
            </a:r>
            <a:r>
              <a:rPr dirty="0" err="1">
                <a:latin typeface="+mj-ea"/>
                <a:ea typeface="+mj-ea"/>
              </a:rPr>
              <a:t>我們致力研發軟體應用，匠心優化硬體設計，並設立自有生產線已提供全面而先進的儲存及網路解決方</a:t>
            </a:r>
            <a:r>
              <a:rPr lang="zh-TW" altLang="en-US" dirty="0">
                <a:latin typeface="+mj-ea"/>
                <a:ea typeface="+mj-ea"/>
              </a:rPr>
              <a:t>案</a:t>
            </a:r>
            <a:endParaRPr dirty="0">
              <a:latin typeface="+mj-ea"/>
              <a:ea typeface="+mj-ea"/>
            </a:endParaRPr>
          </a:p>
          <a:p>
            <a:pPr marL="0" indent="0">
              <a:buSzTx/>
              <a:buNone/>
            </a:pPr>
            <a:r>
              <a:rPr dirty="0">
                <a:solidFill>
                  <a:srgbClr val="0C2E82"/>
                </a:solidFill>
                <a:latin typeface="+mj-ea"/>
                <a:ea typeface="+mj-ea"/>
              </a:rPr>
              <a:t>—————————————————————</a:t>
            </a:r>
            <a:r>
              <a:rPr lang="en-US" altLang="zh-TW" dirty="0">
                <a:solidFill>
                  <a:srgbClr val="0C2E82"/>
                </a:solidFill>
                <a:latin typeface="+mj-ea"/>
                <a:ea typeface="+mj-ea"/>
              </a:rPr>
              <a:t>—</a:t>
            </a:r>
            <a:endParaRPr dirty="0">
              <a:solidFill>
                <a:srgbClr val="0C2E82"/>
              </a:solidFill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成立於</a:t>
            </a:r>
            <a:r>
              <a:rPr dirty="0">
                <a:latin typeface="+mj-ea"/>
                <a:ea typeface="+mj-ea"/>
              </a:rPr>
              <a:t> 2004 年 3 月</a:t>
            </a:r>
          </a:p>
          <a:p>
            <a:r>
              <a:rPr dirty="0" err="1">
                <a:latin typeface="+mj-ea"/>
                <a:ea typeface="+mj-ea"/>
              </a:rPr>
              <a:t>全球共設有</a:t>
            </a:r>
            <a:r>
              <a:rPr dirty="0">
                <a:latin typeface="+mj-ea"/>
                <a:ea typeface="+mj-ea"/>
              </a:rPr>
              <a:t> 10 </a:t>
            </a:r>
            <a:r>
              <a:rPr dirty="0" err="1">
                <a:latin typeface="+mj-ea"/>
                <a:ea typeface="+mj-ea"/>
              </a:rPr>
              <a:t>個子公司</a:t>
            </a:r>
            <a:r>
              <a:rPr dirty="0">
                <a:latin typeface="+mj-ea"/>
                <a:ea typeface="+mj-ea"/>
              </a:rPr>
              <a:t> / 7 </a:t>
            </a:r>
            <a:r>
              <a:rPr dirty="0" err="1">
                <a:latin typeface="+mj-ea"/>
                <a:ea typeface="+mj-ea"/>
              </a:rPr>
              <a:t>個辦事處</a:t>
            </a:r>
            <a:endParaRPr dirty="0"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全球員工人數約</a:t>
            </a:r>
            <a:r>
              <a:rPr dirty="0">
                <a:latin typeface="+mj-ea"/>
                <a:ea typeface="+mj-ea"/>
              </a:rPr>
              <a:t> 1200 人</a:t>
            </a:r>
          </a:p>
          <a:p>
            <a:r>
              <a:rPr dirty="0" err="1">
                <a:latin typeface="+mj-ea"/>
                <a:ea typeface="+mj-ea"/>
              </a:rPr>
              <a:t>共有</a:t>
            </a:r>
            <a:r>
              <a:rPr lang="zh-TW" altLang="en-US" dirty="0">
                <a:latin typeface="+mj-ea"/>
                <a:ea typeface="+mj-ea"/>
              </a:rPr>
              <a:t> </a:t>
            </a:r>
            <a:r>
              <a:rPr dirty="0">
                <a:latin typeface="+mj-ea"/>
                <a:ea typeface="+mj-ea"/>
              </a:rPr>
              <a:t>520+ </a:t>
            </a:r>
            <a:r>
              <a:rPr dirty="0" err="1">
                <a:latin typeface="+mj-ea"/>
                <a:ea typeface="+mj-ea"/>
              </a:rPr>
              <a:t>位研發工程師致力研發創新</a:t>
            </a:r>
            <a:endParaRPr dirty="0">
              <a:latin typeface="+mj-ea"/>
              <a:ea typeface="+mj-ea"/>
            </a:endParaRPr>
          </a:p>
          <a:p>
            <a:r>
              <a:rPr dirty="0" err="1">
                <a:latin typeface="+mj-ea"/>
                <a:ea typeface="+mj-ea"/>
              </a:rPr>
              <a:t>台灣自主工廠生產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03" name="DSCF0614.JPG" descr="DSCF0614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53763" t="3189" b="3188"/>
          <a:stretch>
            <a:fillRect/>
          </a:stretch>
        </p:blipFill>
        <p:spPr>
          <a:xfrm>
            <a:off x="6110287" y="-45721"/>
            <a:ext cx="6098152" cy="6949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TextBox 6"/>
          <p:cNvSpPr txBox="1">
            <a:spLocks noGrp="1"/>
          </p:cNvSpPr>
          <p:nvPr>
            <p:ph type="sldNum" sz="quarter" idx="4294967295"/>
          </p:nvPr>
        </p:nvSpPr>
        <p:spPr>
          <a:xfrm>
            <a:off x="11712534" y="6447654"/>
            <a:ext cx="217148" cy="20241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sp>
        <p:nvSpPr>
          <p:cNvPr id="1045" name="標題 1"/>
          <p:cNvSpPr txBox="1">
            <a:spLocks noGrp="1"/>
          </p:cNvSpPr>
          <p:nvPr>
            <p:ph type="title"/>
          </p:nvPr>
        </p:nvSpPr>
        <p:spPr>
          <a:xfrm>
            <a:off x="913907" y="2905878"/>
            <a:ext cx="7838621" cy="1036720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lang="zh-TW" dirty="0">
                <a:latin typeface="+mj-ea"/>
                <a:ea typeface="+mj-ea"/>
              </a:rPr>
              <a:t>解決方案優勢</a:t>
            </a:r>
            <a:endParaRPr lang="zh-TW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0C20A-B374-339D-7033-DAB0B157C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3" descr="圖片 33">
            <a:extLst>
              <a:ext uri="{FF2B5EF4-FFF2-40B4-BE49-F238E27FC236}">
                <a16:creationId xmlns:a16="http://schemas.microsoft.com/office/drawing/2014/main" id="{213F8B1F-5649-6764-8B1E-8CCED0CB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1298325" y="6040935"/>
            <a:ext cx="7087219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貼上的影片.png" descr="貼上的影片.png">
            <a:extLst>
              <a:ext uri="{FF2B5EF4-FFF2-40B4-BE49-F238E27FC236}">
                <a16:creationId xmlns:a16="http://schemas.microsoft.com/office/drawing/2014/main" id="{C49FD356-94D6-4E9D-5F6E-8903FB2C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4208" y="5150352"/>
            <a:ext cx="1574209" cy="90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圖片版面配置區 26">
            <a:extLst>
              <a:ext uri="{FF2B5EF4-FFF2-40B4-BE49-F238E27FC236}">
                <a16:creationId xmlns:a16="http://schemas.microsoft.com/office/drawing/2014/main" id="{7E29DEBB-8046-6E5F-6DAD-AB9FD5A510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7878" t="-66930" r="7898" b="-70453"/>
          <a:stretch/>
        </p:blipFill>
        <p:spPr>
          <a:xfrm>
            <a:off x="694828" y="1464773"/>
            <a:ext cx="838200" cy="839787"/>
          </a:xfrm>
        </p:spPr>
      </p:pic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D2420417-EA92-65E6-0D36-EA598019D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 err="1">
                <a:latin typeface="+mj-ea"/>
                <a:ea typeface="+mj-ea"/>
              </a:rPr>
              <a:t>企業級的高效能儲存技術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30DD73F4-3288-4A2E-D0F4-4793908A8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08507" y="1464966"/>
            <a:ext cx="3842668" cy="828869"/>
          </a:xfrm>
        </p:spPr>
        <p:txBody>
          <a:bodyPr>
            <a:normAutofit/>
          </a:bodyPr>
          <a:lstStyle/>
          <a:p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採用 </a:t>
            </a:r>
            <a:r>
              <a:rPr lang="en-US" altLang="zh-TW" sz="1400" b="0" dirty="0">
                <a:solidFill>
                  <a:schemeClr val="tx1"/>
                </a:solidFill>
                <a:latin typeface="+mn-ea"/>
                <a:ea typeface="+mn-ea"/>
              </a:rPr>
              <a:t>ZFS </a:t>
            </a:r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檔案系統，兼具資料效率與完整性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57A2C0C-A690-24F8-E65D-256B512C05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8509" y="3802269"/>
            <a:ext cx="3842666" cy="839342"/>
          </a:xfrm>
        </p:spPr>
        <p:txBody>
          <a:bodyPr>
            <a:normAutofit/>
          </a:bodyPr>
          <a:lstStyle/>
          <a:p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創新 </a:t>
            </a:r>
            <a:r>
              <a:rPr lang="en-US" altLang="zh-TW" sz="1400" b="0" cap="none">
                <a:solidFill>
                  <a:schemeClr val="tx1"/>
                </a:solidFill>
                <a:latin typeface="+mn-ea"/>
                <a:ea typeface="+mn-ea"/>
              </a:rPr>
              <a:t>Thunderbolt</a:t>
            </a:r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技術，支援隨插即用高速團隊協作</a:t>
            </a:r>
          </a:p>
        </p:txBody>
      </p:sp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95E6F692-4FDF-FB1B-C2EC-24FAC92FE5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4828" y="2622060"/>
            <a:ext cx="838200" cy="838200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4FBB159A-8328-0AE4-8AE4-FAD642D527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08507" y="2621283"/>
            <a:ext cx="3842668" cy="839342"/>
          </a:xfrm>
        </p:spPr>
        <p:txBody>
          <a:bodyPr>
            <a:normAutofit/>
          </a:bodyPr>
          <a:lstStyle/>
          <a:p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全快閃高效儲存，即時資料壓縮減量並加快寫入</a:t>
            </a: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133355F0-D78A-1051-F5AE-94E2F6BB8A2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5" r="95"/>
          <a:stretch>
            <a:fillRect/>
          </a:stretch>
        </p:blipFill>
        <p:spPr>
          <a:xfrm>
            <a:off x="6384257" y="1464878"/>
            <a:ext cx="838200" cy="839788"/>
          </a:xfrm>
        </p:spPr>
      </p:pic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38728AC3-88B1-7BE3-0D21-411A849E05D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97938" y="1464773"/>
            <a:ext cx="3842666" cy="849829"/>
          </a:xfrm>
        </p:spPr>
        <p:txBody>
          <a:bodyPr>
            <a:normAutofit/>
          </a:bodyPr>
          <a:lstStyle/>
          <a:p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高可用性（</a:t>
            </a:r>
            <a:r>
              <a:rPr lang="en-US" altLang="zh-TW" sz="1400" b="0" dirty="0">
                <a:solidFill>
                  <a:schemeClr val="tx1"/>
                </a:solidFill>
                <a:latin typeface="+mn-ea"/>
                <a:ea typeface="+mn-ea"/>
              </a:rPr>
              <a:t>HA</a:t>
            </a:r>
            <a:r>
              <a:rPr lang="zh-TW" altLang="en-US" sz="1400" b="0" dirty="0">
                <a:solidFill>
                  <a:schemeClr val="tx1"/>
                </a:solidFill>
                <a:latin typeface="+mn-ea"/>
                <a:ea typeface="+mn-ea"/>
              </a:rPr>
              <a:t>）技術，提高企業服務穩定性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6FC1668F-E63D-6BE3-BE90-391B59DE4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928" y="3913986"/>
            <a:ext cx="720000" cy="720000"/>
          </a:xfrm>
          <a:prstGeom prst="rect">
            <a:avLst/>
          </a:prstGeom>
        </p:spPr>
      </p:pic>
      <p:sp>
        <p:nvSpPr>
          <p:cNvPr id="19" name="文字版面配置區 10">
            <a:extLst>
              <a:ext uri="{FF2B5EF4-FFF2-40B4-BE49-F238E27FC236}">
                <a16:creationId xmlns:a16="http://schemas.microsoft.com/office/drawing/2014/main" id="{50BA85F9-5D1C-5F83-0255-FB9404D47FC8}"/>
              </a:ext>
            </a:extLst>
          </p:cNvPr>
          <p:cNvSpPr txBox="1">
            <a:spLocks/>
          </p:cNvSpPr>
          <p:nvPr/>
        </p:nvSpPr>
        <p:spPr>
          <a:xfrm>
            <a:off x="7494907" y="2625752"/>
            <a:ext cx="3842666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PB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級巨量橫向擴展 </a:t>
            </a:r>
            <a:r>
              <a:rPr lang="en-US" altLang="zh-TW" sz="1400" b="0" cap="none">
                <a:solidFill>
                  <a:schemeClr val="tx1"/>
                </a:solidFill>
                <a:latin typeface="+mn-ea"/>
                <a:ea typeface="+mn-ea"/>
              </a:rPr>
              <a:t>Scale-out</a:t>
            </a:r>
            <a:r>
              <a:rPr lang="en-US" altLang="zh-TW" sz="1400" b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>
                <a:solidFill>
                  <a:schemeClr val="tx1"/>
                </a:solidFill>
                <a:latin typeface="+mn-ea"/>
                <a:ea typeface="+mn-ea"/>
              </a:rPr>
              <a:t>的資料服務架構</a:t>
            </a:r>
          </a:p>
        </p:txBody>
      </p:sp>
      <p:pic>
        <p:nvPicPr>
          <p:cNvPr id="4" name="圖片版面配置區 26">
            <a:extLst>
              <a:ext uri="{FF2B5EF4-FFF2-40B4-BE49-F238E27FC236}">
                <a16:creationId xmlns:a16="http://schemas.microsoft.com/office/drawing/2014/main" id="{A5B48FD4-CD1E-A46A-F7E0-FB2BD8975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4" r="94"/>
          <a:stretch/>
        </p:blipFill>
        <p:spPr>
          <a:xfrm>
            <a:off x="6466457" y="2702828"/>
            <a:ext cx="756000" cy="75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35136C-1817-2268-87CB-01289D7F9B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41</a:t>
            </a:fld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5DE771C-6947-6E26-C365-2CF3462F33F1}"/>
              </a:ext>
            </a:extLst>
          </p:cNvPr>
          <p:cNvGrpSpPr/>
          <p:nvPr/>
        </p:nvGrpSpPr>
        <p:grpSpPr>
          <a:xfrm>
            <a:off x="668559" y="4535672"/>
            <a:ext cx="11724912" cy="1991212"/>
            <a:chOff x="668559" y="4535672"/>
            <a:chExt cx="11724912" cy="1991212"/>
          </a:xfrm>
        </p:grpSpPr>
        <p:pic>
          <p:nvPicPr>
            <p:cNvPr id="29" name="圖片 28" descr="一張含有 螢幕擷取畫面, 設計 的圖片&#10;&#10;自動產生的描述">
              <a:extLst>
                <a:ext uri="{FF2B5EF4-FFF2-40B4-BE49-F238E27FC236}">
                  <a16:creationId xmlns:a16="http://schemas.microsoft.com/office/drawing/2014/main" id="{636FD4A4-5540-CF08-47A5-E7C2AE99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" t="42243" r="2873" b="30447"/>
            <a:stretch/>
          </p:blipFill>
          <p:spPr>
            <a:xfrm>
              <a:off x="1808509" y="5117689"/>
              <a:ext cx="6234780" cy="1127282"/>
            </a:xfrm>
            <a:prstGeom prst="rect">
              <a:avLst/>
            </a:prstGeom>
            <a:effectLst>
              <a:outerShdw blurRad="317500" dist="241300" dir="10800000" algn="r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5" name="圖片 14" descr="一張含有 電子產品 的圖片&#10;&#10;自動產生的描述">
              <a:extLst>
                <a:ext uri="{FF2B5EF4-FFF2-40B4-BE49-F238E27FC236}">
                  <a16:creationId xmlns:a16="http://schemas.microsoft.com/office/drawing/2014/main" id="{0E9B7E3A-7F82-ACBA-F4D8-C469B5FA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59" y="5762091"/>
              <a:ext cx="2760566" cy="764793"/>
            </a:xfrm>
            <a:prstGeom prst="rect">
              <a:avLst/>
            </a:prstGeom>
            <a:effectLst>
              <a:outerShdw blurRad="228600" dist="114300" dir="10800000" algn="r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22" name="圖片 8" descr="圖片 8">
              <a:extLst>
                <a:ext uri="{FF2B5EF4-FFF2-40B4-BE49-F238E27FC236}">
                  <a16:creationId xmlns:a16="http://schemas.microsoft.com/office/drawing/2014/main" id="{6E169F12-047A-C93E-B327-17A77DDE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22811" y="4535672"/>
              <a:ext cx="4970660" cy="1911982"/>
            </a:xfrm>
            <a:prstGeom prst="rect">
              <a:avLst/>
            </a:prstGeom>
            <a:ln w="12700">
              <a:miter lim="400000"/>
            </a:ln>
            <a:effectLst>
              <a:outerShdw blurRad="330200" dist="190500" dir="108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4" name="圖片 33" descr="圖片 33">
            <a:extLst>
              <a:ext uri="{FF2B5EF4-FFF2-40B4-BE49-F238E27FC236}">
                <a16:creationId xmlns:a16="http://schemas.microsoft.com/office/drawing/2014/main" id="{62D140E0-AEFE-C310-B16C-35C6994B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82954" y="6329858"/>
            <a:ext cx="2746326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圖片 34" descr="圖片 33">
            <a:extLst>
              <a:ext uri="{FF2B5EF4-FFF2-40B4-BE49-F238E27FC236}">
                <a16:creationId xmlns:a16="http://schemas.microsoft.com/office/drawing/2014/main" id="{EF80BE9A-6059-A3AE-6830-7E3AFC86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7389713" y="6245703"/>
            <a:ext cx="4970659" cy="3879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6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F5D5D-A080-9794-95D0-CF53223F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767.jpg" descr="01.767.jpg">
            <a:extLst>
              <a:ext uri="{FF2B5EF4-FFF2-40B4-BE49-F238E27FC236}">
                <a16:creationId xmlns:a16="http://schemas.microsoft.com/office/drawing/2014/main" id="{25EFC3CE-6E4B-32CB-B658-04497D2A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8" t="-382" r="29859" b="171"/>
          <a:stretch/>
        </p:blipFill>
        <p:spPr>
          <a:xfrm>
            <a:off x="6110162" y="601001"/>
            <a:ext cx="6067858" cy="629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A7317AFD-0CBE-B257-1FD8-0EF4DD9A5AC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" r="94"/>
          <a:stretch>
            <a:fillRect/>
          </a:stretch>
        </p:blipFill>
        <p:spPr>
          <a:xfrm>
            <a:off x="573498" y="1672689"/>
            <a:ext cx="838200" cy="839787"/>
          </a:xfrm>
        </p:spPr>
      </p:pic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AC1C0DC6-F6D1-8218-0FD8-BFBF62BC4D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高速資安網路聚合技術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11B4AA82-3589-F4B2-5C20-DF9D2600CF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87177" y="1672882"/>
            <a:ext cx="3842668" cy="828869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超高速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100GbE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網路交換技術，資料中心等級容錯防護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35DF001-6049-3137-442B-02BB565B20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7179" y="4010185"/>
            <a:ext cx="3842666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網路惡意活動偵測及應變技術，保障內網端點與資料安全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663ED67C-7AA9-A19C-FB00-74CB3CFC0B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87177" y="2829199"/>
            <a:ext cx="3842668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SD-WAN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高安全敏捷組網技術，打造企業跨區安全網路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DA3AC4E-9093-A1A6-E7E9-0BD58F430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3" y="2874809"/>
            <a:ext cx="838800" cy="8388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19B99DEA-5CEA-645D-148D-B1B73E09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105" y="4076187"/>
            <a:ext cx="838800" cy="838800"/>
          </a:xfrm>
          <a:prstGeom prst="rect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939C9388-85E8-4BE6-8B21-0B4A1CCDCB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6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6EE06-6D60-A17A-5490-0CC9490D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B97C4412-4E52-C5FB-7B03-D946AA734E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資料備份與同步技術</a:t>
            </a:r>
            <a:endParaRPr sz="3600" dirty="0">
              <a:latin typeface="+mj-ea"/>
              <a:ea typeface="+mj-ea"/>
            </a:endParaRPr>
          </a:p>
        </p:txBody>
      </p:sp>
      <p:pic>
        <p:nvPicPr>
          <p:cNvPr id="18" name="圖片版面配置區 17" descr="一張含有 筆記型電腦, 小工具, 電子裝置, 室內 的圖片&#10;&#10;自動產生的描述">
            <a:extLst>
              <a:ext uri="{FF2B5EF4-FFF2-40B4-BE49-F238E27FC236}">
                <a16:creationId xmlns:a16="http://schemas.microsoft.com/office/drawing/2014/main" id="{AC90A5A2-1CAE-1CE2-5265-F8CF9E81D7F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 r="2876"/>
          <a:stretch/>
        </p:blipFill>
        <p:spPr>
          <a:xfrm>
            <a:off x="6110287" y="-45720"/>
            <a:ext cx="6144770" cy="6949441"/>
          </a:xfrm>
        </p:spPr>
      </p:pic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5504286E-6E4B-0325-AC31-7AC57FFF31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87303" y="3907722"/>
            <a:ext cx="4060353" cy="839788"/>
          </a:xfrm>
        </p:spPr>
        <p:txBody>
          <a:bodyPr anchor="ctr"/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快照保護與異地備援，打造資料韌性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D508AC8-D92D-9E83-36F4-650F979D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047" y="2823107"/>
            <a:ext cx="838800" cy="838800"/>
          </a:xfrm>
          <a:prstGeom prst="rect">
            <a:avLst/>
          </a:prstGeom>
        </p:spPr>
      </p:pic>
      <p:sp>
        <p:nvSpPr>
          <p:cNvPr id="9" name="文字版面配置區 13">
            <a:extLst>
              <a:ext uri="{FF2B5EF4-FFF2-40B4-BE49-F238E27FC236}">
                <a16:creationId xmlns:a16="http://schemas.microsoft.com/office/drawing/2014/main" id="{ECE7F3C7-B015-5134-AD81-99568805B62D}"/>
              </a:ext>
            </a:extLst>
          </p:cNvPr>
          <p:cNvSpPr txBox="1">
            <a:spLocks/>
          </p:cNvSpPr>
          <p:nvPr/>
        </p:nvSpPr>
        <p:spPr>
          <a:xfrm>
            <a:off x="1687303" y="2822119"/>
            <a:ext cx="4060353" cy="83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None/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雲端 </a:t>
            </a:r>
            <a:r>
              <a:rPr lang="en-US" altLang="zh-TW" sz="1400" cap="none" dirty="0">
                <a:solidFill>
                  <a:schemeClr val="tx1"/>
                </a:solidFill>
                <a:latin typeface="+mj-ea"/>
                <a:ea typeface="+mj-ea"/>
              </a:rPr>
              <a:t>SaaS</a:t>
            </a:r>
            <a:r>
              <a:rPr lang="en-US" altLang="zh-TW" sz="14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服務備份，賦予企業資料絕對掌控力</a:t>
            </a:r>
          </a:p>
        </p:txBody>
      </p:sp>
      <p:sp>
        <p:nvSpPr>
          <p:cNvPr id="13" name="文字版面配置區 13">
            <a:extLst>
              <a:ext uri="{FF2B5EF4-FFF2-40B4-BE49-F238E27FC236}">
                <a16:creationId xmlns:a16="http://schemas.microsoft.com/office/drawing/2014/main" id="{39278B84-02D6-3742-7E75-F53437C206E6}"/>
              </a:ext>
            </a:extLst>
          </p:cNvPr>
          <p:cNvSpPr txBox="1">
            <a:spLocks/>
          </p:cNvSpPr>
          <p:nvPr/>
        </p:nvSpPr>
        <p:spPr>
          <a:xfrm>
            <a:off x="1687303" y="1658938"/>
            <a:ext cx="4060353" cy="83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marL="0" marR="0" indent="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300"/>
              </a:spcBef>
              <a:buNone/>
            </a:pPr>
            <a:r>
              <a:rPr lang="zh-TW" altLang="en-US" sz="1400" dirty="0">
                <a:solidFill>
                  <a:schemeClr val="tx1"/>
                </a:solidFill>
                <a:latin typeface="+mj-ea"/>
                <a:ea typeface="+mj-ea"/>
              </a:rPr>
              <a:t>端點、伺服器、雲端備份同步，全方位備份與災難復原架構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807AB68-58E5-7934-109E-B5DE837EA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47" y="3908710"/>
            <a:ext cx="838800" cy="838800"/>
          </a:xfrm>
          <a:prstGeom prst="rect">
            <a:avLst/>
          </a:prstGeom>
        </p:spPr>
      </p:pic>
      <p:pic>
        <p:nvPicPr>
          <p:cNvPr id="22" name="圖片版面配置區 6">
            <a:extLst>
              <a:ext uri="{FF2B5EF4-FFF2-40B4-BE49-F238E27FC236}">
                <a16:creationId xmlns:a16="http://schemas.microsoft.com/office/drawing/2014/main" id="{12637FF2-62CB-B08B-D9E8-1E51361C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4" r="94"/>
          <a:stretch/>
        </p:blipFill>
        <p:spPr>
          <a:xfrm>
            <a:off x="627597" y="1658938"/>
            <a:ext cx="838200" cy="83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A37C63EC-4594-305C-C139-47AB363474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8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53ED-91BE-4F8F-A2A3-E8800D0E0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DF2DE407-340B-9C80-661E-B04E773FE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多雲整合與雲端服務</a:t>
            </a:r>
            <a:endParaRPr sz="3600" dirty="0">
              <a:latin typeface="+mj-ea"/>
              <a:ea typeface="+mj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56CFA1D1-81E2-D84A-86C2-53759EE2BE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62890" y="1711383"/>
            <a:ext cx="4234990" cy="828869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雲空間掛載與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S3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雲網關技術，讓地端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與雲端整合發揮縱效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2823682-DB71-68B2-70D8-1153B9B9AE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2890" y="4090321"/>
            <a:ext cx="4234988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 err="1">
                <a:solidFill>
                  <a:schemeClr val="tx1"/>
                </a:solidFill>
                <a:latin typeface="+mn-ea"/>
                <a:ea typeface="+mn-ea"/>
              </a:rPr>
              <a:t>myQNAPCloud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雲空間訂閱，讓企業快速隨需進行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資料備份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AB3F12CC-C243-30BD-2351-83FA1F11A0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62890" y="2876009"/>
            <a:ext cx="4234990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提供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AMIZ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雲端設備維運服務，監控設備硬體與連線狀態</a:t>
            </a:r>
          </a:p>
        </p:txBody>
      </p:sp>
      <p:pic>
        <p:nvPicPr>
          <p:cNvPr id="4" name="198180068_l_normal_none.jpg" descr="198180068_l_normal_none.jpg">
            <a:extLst>
              <a:ext uri="{FF2B5EF4-FFF2-40B4-BE49-F238E27FC236}">
                <a16:creationId xmlns:a16="http://schemas.microsoft.com/office/drawing/2014/main" id="{D9C4BA93-B2AA-4628-C7FA-1636C64E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13" t="-409" r="29923" b="611"/>
          <a:stretch/>
        </p:blipFill>
        <p:spPr>
          <a:xfrm>
            <a:off x="6294121" y="-70748"/>
            <a:ext cx="5897879" cy="692874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文字版面配置區 10">
            <a:extLst>
              <a:ext uri="{FF2B5EF4-FFF2-40B4-BE49-F238E27FC236}">
                <a16:creationId xmlns:a16="http://schemas.microsoft.com/office/drawing/2014/main" id="{295FC25E-DFF1-07E5-9965-E781A9AA2C87}"/>
              </a:ext>
            </a:extLst>
          </p:cNvPr>
          <p:cNvSpPr txBox="1">
            <a:spLocks/>
          </p:cNvSpPr>
          <p:nvPr/>
        </p:nvSpPr>
        <p:spPr>
          <a:xfrm>
            <a:off x="1662890" y="5265420"/>
            <a:ext cx="4234988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 cap="none" dirty="0" err="1">
                <a:solidFill>
                  <a:schemeClr val="tx1"/>
                </a:solidFill>
                <a:latin typeface="+mn-ea"/>
                <a:ea typeface="+mn-ea"/>
              </a:rPr>
              <a:t>QuWAN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整合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SaaS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帳號認證，建構企業安全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SD-WAN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遠端存取網路</a:t>
            </a:r>
          </a:p>
        </p:txBody>
      </p:sp>
      <p:pic>
        <p:nvPicPr>
          <p:cNvPr id="16" name="圖片版面配置區 15">
            <a:extLst>
              <a:ext uri="{FF2B5EF4-FFF2-40B4-BE49-F238E27FC236}">
                <a16:creationId xmlns:a16="http://schemas.microsoft.com/office/drawing/2014/main" id="{CAC0AB09-97C2-90D1-996C-0E5F4CB53C6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90" t="-13613" r="-3761" b="-13141"/>
          <a:stretch/>
        </p:blipFill>
        <p:spPr>
          <a:xfrm>
            <a:off x="573023" y="4070492"/>
            <a:ext cx="838200" cy="839788"/>
          </a:xfr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4433169-89D1-9140-DE42-75C965B5E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3" y="2876551"/>
            <a:ext cx="838800" cy="8388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F917D81-B4D9-55A7-B273-9C2E2100D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23" y="1682610"/>
            <a:ext cx="838800" cy="8388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D57D236-0549-FADC-B954-54BF15440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3" y="5265420"/>
            <a:ext cx="838800" cy="8388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53F230-FEBB-5406-7EA3-51E6606F61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4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A07D-9939-D89B-662F-943BA8B8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穩定可靠的高性能儲存技術">
            <a:extLst>
              <a:ext uri="{FF2B5EF4-FFF2-40B4-BE49-F238E27FC236}">
                <a16:creationId xmlns:a16="http://schemas.microsoft.com/office/drawing/2014/main" id="{230F0C30-2A92-F6D4-C9F9-8C605BB122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zh-TW" altLang="en-US" sz="3600" dirty="0">
                <a:latin typeface="+mj-ea"/>
                <a:ea typeface="+mj-ea"/>
              </a:rPr>
              <a:t>智能化及邊緣 </a:t>
            </a:r>
            <a:r>
              <a:rPr lang="en-US" altLang="zh-TW" sz="3600" dirty="0">
                <a:latin typeface="+mj-ea"/>
                <a:ea typeface="+mj-ea"/>
              </a:rPr>
              <a:t>AI </a:t>
            </a:r>
            <a:r>
              <a:rPr lang="zh-TW" altLang="en-US" sz="3600" dirty="0">
                <a:latin typeface="+mj-ea"/>
                <a:ea typeface="+mj-ea"/>
              </a:rPr>
              <a:t>運算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B346BC5D-D141-3637-29AF-6498D7D980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8866" y="1631422"/>
            <a:ext cx="4219014" cy="828869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Core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人臉及物件辨識技術，分析相片、文件語意搜尋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56300875-402D-B514-E227-0AE08A8A08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8868" y="4016757"/>
            <a:ext cx="4219012" cy="839342"/>
          </a:xfrm>
        </p:spPr>
        <p:txBody>
          <a:bodyPr>
            <a:normAutofit/>
          </a:bodyPr>
          <a:lstStyle/>
          <a:p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NAS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整合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GPU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TPU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NPU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，提升效能，讓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運算的落地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76E5A8B8-447F-2A8B-D9E8-BB628AACE4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78866" y="2810334"/>
            <a:ext cx="4219014" cy="839342"/>
          </a:xfrm>
        </p:spPr>
        <p:txBody>
          <a:bodyPr>
            <a:normAutofit/>
          </a:bodyPr>
          <a:lstStyle/>
          <a:p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跨鏡頭追蹤人臉、物件偵測的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智能監控系統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QVR Pro</a:t>
            </a:r>
          </a:p>
        </p:txBody>
      </p:sp>
      <p:sp>
        <p:nvSpPr>
          <p:cNvPr id="5" name="文字版面配置區 10">
            <a:extLst>
              <a:ext uri="{FF2B5EF4-FFF2-40B4-BE49-F238E27FC236}">
                <a16:creationId xmlns:a16="http://schemas.microsoft.com/office/drawing/2014/main" id="{0E93B77D-B608-F3B0-B5A5-464A81312EDE}"/>
              </a:ext>
            </a:extLst>
          </p:cNvPr>
          <p:cNvSpPr txBox="1">
            <a:spLocks/>
          </p:cNvSpPr>
          <p:nvPr/>
        </p:nvSpPr>
        <p:spPr>
          <a:xfrm>
            <a:off x="1678868" y="5223180"/>
            <a:ext cx="4219012" cy="83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543505" latinLnBrk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all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1418" marR="0" indent="-251418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390823" marR="0" indent="-254000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604599" marR="0" indent="-279797" algn="l" defTabSz="6090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13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Edge RAG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架構整合第三方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模型與雲端智能，快速部署地端 </a:t>
            </a:r>
            <a:r>
              <a:rPr lang="en-US" altLang="zh-TW" sz="1400" b="0" cap="none" dirty="0">
                <a:solidFill>
                  <a:schemeClr val="tx1"/>
                </a:solidFill>
                <a:latin typeface="+mn-ea"/>
                <a:ea typeface="+mn-ea"/>
              </a:rPr>
              <a:t>AI </a:t>
            </a:r>
            <a:r>
              <a:rPr lang="zh-TW" altLang="en-US" sz="1400" b="0" cap="none" dirty="0">
                <a:solidFill>
                  <a:schemeClr val="tx1"/>
                </a:solidFill>
                <a:latin typeface="+mn-ea"/>
                <a:ea typeface="+mn-ea"/>
              </a:rPr>
              <a:t>的應用</a:t>
            </a:r>
          </a:p>
        </p:txBody>
      </p:sp>
      <p:pic>
        <p:nvPicPr>
          <p:cNvPr id="2" name="AI_bg.jpg" descr="AI_bg.jpg">
            <a:extLst>
              <a:ext uri="{FF2B5EF4-FFF2-40B4-BE49-F238E27FC236}">
                <a16:creationId xmlns:a16="http://schemas.microsoft.com/office/drawing/2014/main" id="{0D6351B8-DE07-1C93-A3E2-00FF1728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50" r="23285"/>
          <a:stretch/>
        </p:blipFill>
        <p:spPr>
          <a:xfrm>
            <a:off x="6294121" y="11173"/>
            <a:ext cx="6271260" cy="694944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449268-B7FA-DBE1-306E-1D16E763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3" y="1619220"/>
            <a:ext cx="838800" cy="838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51A33C4-AA39-9AE6-A9EB-D12501A8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3" y="2814228"/>
            <a:ext cx="838800" cy="83880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DE060F3-4E37-7D46-3C03-853DF4F3B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023" y="5198412"/>
            <a:ext cx="838800" cy="8388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7BD69D3-98A7-3D3C-B7F6-FDA7484A2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023" y="4003404"/>
            <a:ext cx="838800" cy="8388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64435E-113C-3629-3525-43D5E2B16A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5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文字版面配置區 5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1" name="文字版面配置區 6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13"/>
            </a:pPr>
            <a:endParaRPr/>
          </a:p>
        </p:txBody>
      </p:sp>
      <p:sp>
        <p:nvSpPr>
          <p:cNvPr id="1322" name="標題 4"/>
          <p:cNvSpPr txBox="1">
            <a:spLocks noGrp="1"/>
          </p:cNvSpPr>
          <p:nvPr>
            <p:ph type="title"/>
          </p:nvPr>
        </p:nvSpPr>
        <p:spPr>
          <a:xfrm>
            <a:off x="913907" y="1781033"/>
            <a:ext cx="7838620" cy="2424434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95000"/>
              </a:lnSpc>
              <a:defRPr sz="3600" b="1">
                <a:solidFill>
                  <a:srgbClr val="000000"/>
                </a:solidFill>
              </a:defRPr>
            </a:pPr>
            <a:r>
              <a:rPr dirty="0"/>
              <a:t>STAY ONE STEP AHEAD</a:t>
            </a:r>
          </a:p>
        </p:txBody>
      </p:sp>
      <p:sp>
        <p:nvSpPr>
          <p:cNvPr id="1323" name="文字方塊 7"/>
          <p:cNvSpPr txBox="1"/>
          <p:nvPr/>
        </p:nvSpPr>
        <p:spPr>
          <a:xfrm>
            <a:off x="951236" y="6105386"/>
            <a:ext cx="577917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Copyright© </a:t>
            </a:r>
            <a:r>
              <a:rPr lang="en-US" dirty="0"/>
              <a:t>2025</a:t>
            </a:r>
            <a:r>
              <a:rPr dirty="0"/>
              <a:t>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9AE2340-EC21-DA77-726F-943A6F5A60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343624" y="6336217"/>
            <a:ext cx="273654" cy="264253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46</a:t>
            </a:fld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A579D866-841E-B245-E80D-18807F19B0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A7AF93B-16CF-EA83-D60E-9D3C91304A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99541360-7838-66DB-280B-9E2EF2B46EA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8F9635-D62D-EE3F-2774-A6871396C1E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TW" altLang="en-US">
                <a:latin typeface="+mj-ea"/>
                <a:ea typeface="+mj-ea"/>
              </a:rPr>
              <a:t>專注於提供企業資料存取和數據保護的整體解決方案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4C476503-EE24-63C5-6D64-3C9FA1C3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經營理念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EB26C5DA-878E-0154-38AB-974E28E81B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致力於技術創新與產品開發，不斷推出具備市場競爭力的網路儲存解決方案，提升使用者的數據管理體驗。</a:t>
            </a:r>
          </a:p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CB916AC-1755-2722-26C5-773C5929AD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創新驅動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87A13C6A-FA96-D1BD-F813-EA312340DE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客戶為中心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4D3F01DF-0FCE-1459-AE7F-21C0BAA5F0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TW" altLang="en-US" sz="1800">
                <a:latin typeface="+mj-ea"/>
                <a:ea typeface="+mj-ea"/>
              </a:rPr>
              <a:t>資安優先</a:t>
            </a:r>
            <a:endParaRPr lang="zh-TW" altLang="en-US">
              <a:latin typeface="+mj-ea"/>
              <a:ea typeface="+mj-ea"/>
            </a:endParaRP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08F9346C-5A78-62B7-AEE1-70C19F6FD4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>
                <a:latin typeface="+mn-ea"/>
                <a:ea typeface="+mn-ea"/>
              </a:rPr>
              <a:t>以客戶需求為導向，提供多元化、彈性的產品及服務，並持續提升產品品質和售後支持，為客戶創造價值。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4018EB59-E4ED-06A8-11E8-00F3EB8935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TW" altLang="en-US">
                <a:latin typeface="+mn-ea"/>
                <a:ea typeface="+mn-ea"/>
              </a:rPr>
              <a:t>透過不斷的技術升級和流程優化，提升產品的穩定性和安全性，確保在激烈的市場競爭中保持領先地位。</a:t>
            </a:r>
          </a:p>
          <a:p>
            <a:endParaRPr lang="zh-TW" altLang="en-US">
              <a:latin typeface="+mn-ea"/>
              <a:ea typeface="+mn-ea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AFAEFD6-C99F-A128-53E0-AEAC6DA4C4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14" name="未命名-2_工作區域 1.png" descr="未命名-2_工作區域 1.png">
            <a:extLst>
              <a:ext uri="{FF2B5EF4-FFF2-40B4-BE49-F238E27FC236}">
                <a16:creationId xmlns:a16="http://schemas.microsoft.com/office/drawing/2014/main" id="{8DCA4604-5B1F-2BA9-EE51-DA8E5BC2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" r="56"/>
          <a:stretch/>
        </p:blipFill>
        <p:spPr>
          <a:xfrm>
            <a:off x="5385969" y="2078470"/>
            <a:ext cx="1420055" cy="14200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5" name="未命名-2-03.png" descr="未命名-2-03.png">
            <a:extLst>
              <a:ext uri="{FF2B5EF4-FFF2-40B4-BE49-F238E27FC236}">
                <a16:creationId xmlns:a16="http://schemas.microsoft.com/office/drawing/2014/main" id="{99DFE532-D910-6EC4-D0D4-E6C84776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" r="56"/>
          <a:stretch/>
        </p:blipFill>
        <p:spPr>
          <a:xfrm>
            <a:off x="1715404" y="2078471"/>
            <a:ext cx="1420055" cy="14200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D44F52D-AAA8-2482-D57B-CB84F4BEF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6839" y="22303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76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矩形"/>
          <p:cNvSpPr/>
          <p:nvPr/>
        </p:nvSpPr>
        <p:spPr>
          <a:xfrm>
            <a:off x="517331" y="-113158"/>
            <a:ext cx="4334794" cy="7454190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40788" y="6447654"/>
            <a:ext cx="160646" cy="2024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620" name="QNAP 投身於網路儲存事業 20 年，從 RAID 技術開始，逐步衍生出作業系統及豐富的 app 生態圈，成功將 QNAP 品牌推展到全球市場，不僅讓讓台灣成為 NAS 的主要生產國，也讓 QNAP 同時擁有以下特質，為台灣科技業罕見。"/>
          <p:cNvSpPr txBox="1">
            <a:spLocks noGrp="1"/>
          </p:cNvSpPr>
          <p:nvPr>
            <p:ph type="body" sz="quarter" idx="4294967295"/>
          </p:nvPr>
        </p:nvSpPr>
        <p:spPr>
          <a:xfrm>
            <a:off x="5431914" y="2226045"/>
            <a:ext cx="6023888" cy="1467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130000"/>
              </a:lnSpc>
              <a:spcBef>
                <a:spcPts val="300"/>
              </a:spcBef>
              <a:defRPr sz="1600" spc="0">
                <a:solidFill>
                  <a:srgbClr val="000000"/>
                </a:solidFill>
              </a:defRPr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投身於網路儲存事業</a:t>
            </a:r>
            <a:r>
              <a:rPr dirty="0">
                <a:latin typeface="+mj-ea"/>
                <a:ea typeface="+mj-ea"/>
              </a:rPr>
              <a:t> 20 </a:t>
            </a:r>
            <a:r>
              <a:rPr dirty="0" err="1">
                <a:latin typeface="+mj-ea"/>
                <a:ea typeface="+mj-ea"/>
              </a:rPr>
              <a:t>年，從</a:t>
            </a:r>
            <a:r>
              <a:rPr dirty="0">
                <a:latin typeface="+mj-ea"/>
                <a:ea typeface="+mj-ea"/>
              </a:rPr>
              <a:t> RAID </a:t>
            </a:r>
            <a:r>
              <a:rPr dirty="0" err="1">
                <a:latin typeface="+mj-ea"/>
                <a:ea typeface="+mj-ea"/>
              </a:rPr>
              <a:t>技術開始，逐步衍生出作業系統及豐富的</a:t>
            </a:r>
            <a:r>
              <a:rPr dirty="0">
                <a:latin typeface="+mj-ea"/>
                <a:ea typeface="+mj-ea"/>
              </a:rPr>
              <a:t> app </a:t>
            </a:r>
            <a:r>
              <a:rPr dirty="0" err="1">
                <a:latin typeface="+mj-ea"/>
                <a:ea typeface="+mj-ea"/>
              </a:rPr>
              <a:t>生態圈，成功將</a:t>
            </a:r>
            <a:r>
              <a:rPr dirty="0">
                <a:latin typeface="+mj-ea"/>
                <a:ea typeface="+mj-ea"/>
              </a:rPr>
              <a:t> QNAP </a:t>
            </a:r>
            <a:r>
              <a:rPr dirty="0" err="1">
                <a:latin typeface="+mj-ea"/>
                <a:ea typeface="+mj-ea"/>
              </a:rPr>
              <a:t>品牌推展到全球市場，不僅讓讓台灣成為</a:t>
            </a:r>
            <a:r>
              <a:rPr dirty="0">
                <a:latin typeface="+mj-ea"/>
                <a:ea typeface="+mj-ea"/>
              </a:rPr>
              <a:t> NAS </a:t>
            </a:r>
            <a:r>
              <a:rPr dirty="0" err="1">
                <a:latin typeface="+mj-ea"/>
                <a:ea typeface="+mj-ea"/>
              </a:rPr>
              <a:t>的主要生產國，也讓</a:t>
            </a:r>
            <a:r>
              <a:rPr dirty="0">
                <a:latin typeface="+mj-ea"/>
                <a:ea typeface="+mj-ea"/>
              </a:rPr>
              <a:t> QNAP </a:t>
            </a:r>
            <a:r>
              <a:rPr dirty="0" err="1">
                <a:latin typeface="+mj-ea"/>
                <a:ea typeface="+mj-ea"/>
              </a:rPr>
              <a:t>同時擁有以下特質，為台灣科技業罕見</a:t>
            </a:r>
            <a:r>
              <a:rPr dirty="0">
                <a:latin typeface="+mj-ea"/>
                <a:ea typeface="+mj-ea"/>
              </a:rPr>
              <a:t>。</a:t>
            </a:r>
          </a:p>
        </p:txBody>
      </p:sp>
      <p:sp>
        <p:nvSpPr>
          <p:cNvPr id="621" name="QNAP 價值：珍貴的品牌歷程"/>
          <p:cNvSpPr txBox="1">
            <a:spLocks noGrp="1"/>
          </p:cNvSpPr>
          <p:nvPr>
            <p:ph type="title" idx="4294967295"/>
          </p:nvPr>
        </p:nvSpPr>
        <p:spPr>
          <a:xfrm>
            <a:off x="5415042" y="1384197"/>
            <a:ext cx="6023888" cy="688952"/>
          </a:xfrm>
          <a:prstGeom prst="rect">
            <a:avLst/>
          </a:prstGeom>
        </p:spPr>
        <p:txBody>
          <a:bodyPr lIns="0" tIns="0" rIns="0" bIns="0" anchor="t">
            <a:normAutofit fontScale="90000"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>
                <a:latin typeface="+mj-ea"/>
                <a:ea typeface="+mj-ea"/>
              </a:rPr>
              <a:t>QNAP </a:t>
            </a:r>
            <a:r>
              <a:rPr dirty="0" err="1">
                <a:latin typeface="+mj-ea"/>
                <a:ea typeface="+mj-ea"/>
              </a:rPr>
              <a:t>價值：珍貴的品牌歷程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22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96" y="223302"/>
            <a:ext cx="3804265" cy="5983792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623" name="Text Placeholder 3"/>
          <p:cNvSpPr/>
          <p:nvPr/>
        </p:nvSpPr>
        <p:spPr>
          <a:xfrm>
            <a:off x="1248820" y="6356581"/>
            <a:ext cx="2871816" cy="352005"/>
          </a:xfrm>
          <a:prstGeom prst="rect">
            <a:avLst/>
          </a:prstGeom>
          <a:solidFill>
            <a:srgbClr val="0E2E8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300">
                <a:solidFill>
                  <a:srgbClr val="FFFFFF"/>
                </a:solidFill>
              </a:defRPr>
            </a:lvl1pPr>
          </a:lstStyle>
          <a:p>
            <a:r>
              <a:t>24 年前啟發 QNAP 創立靈感的新聞</a:t>
            </a:r>
          </a:p>
        </p:txBody>
      </p:sp>
      <p:pic>
        <p:nvPicPr>
          <p:cNvPr id="624" name="QNAP_LOGO_標準色-200x200.png" descr="QNAP_LOGO_標準色-200x200.png"/>
          <p:cNvPicPr>
            <a:picLocks noChangeAspect="1"/>
          </p:cNvPicPr>
          <p:nvPr/>
        </p:nvPicPr>
        <p:blipFill>
          <a:blip r:embed="rId3"/>
          <a:srcRect t="23007" b="23007"/>
          <a:stretch>
            <a:fillRect/>
          </a:stretch>
        </p:blipFill>
        <p:spPr>
          <a:xfrm>
            <a:off x="5560955" y="4217328"/>
            <a:ext cx="1186613" cy="640586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自有品牌"/>
          <p:cNvSpPr txBox="1"/>
          <p:nvPr/>
        </p:nvSpPr>
        <p:spPr>
          <a:xfrm>
            <a:off x="5608567" y="4951335"/>
            <a:ext cx="203863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自有品牌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26" name="軟硬體研發"/>
          <p:cNvSpPr txBox="1"/>
          <p:nvPr/>
        </p:nvSpPr>
        <p:spPr>
          <a:xfrm>
            <a:off x="6978622" y="4945498"/>
            <a:ext cx="141904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軟硬體研發</a:t>
            </a:r>
          </a:p>
        </p:txBody>
      </p:sp>
      <p:sp>
        <p:nvSpPr>
          <p:cNvPr id="627" name="行銷全球"/>
          <p:cNvSpPr txBox="1"/>
          <p:nvPr/>
        </p:nvSpPr>
        <p:spPr>
          <a:xfrm>
            <a:off x="8603406" y="4945498"/>
            <a:ext cx="118665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行銷全球</a:t>
            </a:r>
          </a:p>
        </p:txBody>
      </p:sp>
      <p:sp>
        <p:nvSpPr>
          <p:cNvPr id="628" name="自主生產"/>
          <p:cNvSpPr txBox="1"/>
          <p:nvPr/>
        </p:nvSpPr>
        <p:spPr>
          <a:xfrm>
            <a:off x="10046572" y="4945498"/>
            <a:ext cx="126657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543505">
              <a:lnSpc>
                <a:spcPct val="13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j-ea"/>
                <a:ea typeface="+mj-ea"/>
              </a:rPr>
              <a:t>自主生產</a:t>
            </a:r>
          </a:p>
        </p:txBody>
      </p:sp>
      <p:pic>
        <p:nvPicPr>
          <p:cNvPr id="629" name="未命名-2-08.png" descr="未命名-2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83" y="4230028"/>
            <a:ext cx="701653" cy="70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未命名-2-10.png" descr="未命名-2-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484" y="4230028"/>
            <a:ext cx="698501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未命名-2-09.png" descr="未命名-2-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6160" y="4204628"/>
            <a:ext cx="787401" cy="78740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線條"/>
          <p:cNvSpPr/>
          <p:nvPr/>
        </p:nvSpPr>
        <p:spPr>
          <a:xfrm>
            <a:off x="5423478" y="5473802"/>
            <a:ext cx="60238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3" name="線條"/>
          <p:cNvSpPr/>
          <p:nvPr/>
        </p:nvSpPr>
        <p:spPr>
          <a:xfrm>
            <a:off x="8435422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4" name="線條"/>
          <p:cNvSpPr/>
          <p:nvPr/>
        </p:nvSpPr>
        <p:spPr>
          <a:xfrm>
            <a:off x="6935314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5" name="線條"/>
          <p:cNvSpPr/>
          <p:nvPr/>
        </p:nvSpPr>
        <p:spPr>
          <a:xfrm>
            <a:off x="9935530" y="4153657"/>
            <a:ext cx="1" cy="1312145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644" name="重要里程碑"/>
          <p:cNvSpPr txBox="1">
            <a:spLocks noGrp="1"/>
          </p:cNvSpPr>
          <p:nvPr>
            <p:ph type="title" idx="4294967295"/>
          </p:nvPr>
        </p:nvSpPr>
        <p:spPr>
          <a:xfrm>
            <a:off x="573021" y="286715"/>
            <a:ext cx="11045825" cy="693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+mj-ea"/>
                <a:ea typeface="+mj-ea"/>
              </a:rPr>
              <a:t>重要里程碑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38" name="Straight Connector 22"/>
          <p:cNvSpPr/>
          <p:nvPr/>
        </p:nvSpPr>
        <p:spPr>
          <a:xfrm>
            <a:off x="573022" y="1525615"/>
            <a:ext cx="11045956" cy="1"/>
          </a:xfrm>
          <a:prstGeom prst="line">
            <a:avLst/>
          </a:prstGeom>
          <a:ln w="19050">
            <a:solidFill>
              <a:srgbClr val="E61F17"/>
            </a:solidFill>
            <a:tailEnd type="triangl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639" name="橢圓 8"/>
          <p:cNvSpPr/>
          <p:nvPr/>
        </p:nvSpPr>
        <p:spPr>
          <a:xfrm>
            <a:off x="1280432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0" name="橢圓 17"/>
          <p:cNvSpPr/>
          <p:nvPr/>
        </p:nvSpPr>
        <p:spPr>
          <a:xfrm>
            <a:off x="3560498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1" name="橢圓 18"/>
          <p:cNvSpPr/>
          <p:nvPr/>
        </p:nvSpPr>
        <p:spPr>
          <a:xfrm>
            <a:off x="5840562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2" name="橢圓 20"/>
          <p:cNvSpPr/>
          <p:nvPr/>
        </p:nvSpPr>
        <p:spPr>
          <a:xfrm>
            <a:off x="8172074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3" name="橢圓 21"/>
          <p:cNvSpPr/>
          <p:nvPr/>
        </p:nvSpPr>
        <p:spPr>
          <a:xfrm>
            <a:off x="10502200" y="1471615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45" name="Text Placeholder 40"/>
          <p:cNvSpPr txBox="1"/>
          <p:nvPr/>
        </p:nvSpPr>
        <p:spPr>
          <a:xfrm>
            <a:off x="573023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2004</a:t>
            </a:r>
          </a:p>
        </p:txBody>
      </p:sp>
      <p:sp>
        <p:nvSpPr>
          <p:cNvPr id="646" name="Text Placeholder 40"/>
          <p:cNvSpPr txBox="1"/>
          <p:nvPr/>
        </p:nvSpPr>
        <p:spPr>
          <a:xfrm>
            <a:off x="2853088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2006-2008</a:t>
            </a:r>
          </a:p>
        </p:txBody>
      </p:sp>
      <p:grpSp>
        <p:nvGrpSpPr>
          <p:cNvPr id="649" name="Text Placeholder 46"/>
          <p:cNvGrpSpPr/>
          <p:nvPr/>
        </p:nvGrpSpPr>
        <p:grpSpPr>
          <a:xfrm>
            <a:off x="573021" y="1686349"/>
            <a:ext cx="2191838" cy="1905003"/>
            <a:chOff x="-1" y="0"/>
            <a:chExt cx="2191836" cy="1905001"/>
          </a:xfrm>
        </p:grpSpPr>
        <p:sp>
          <p:nvSpPr>
            <p:cNvPr id="647" name="矩形"/>
            <p:cNvSpPr/>
            <p:nvPr/>
          </p:nvSpPr>
          <p:spPr>
            <a:xfrm>
              <a:off x="-1" y="0"/>
              <a:ext cx="2191836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48" name="QNAP 成立…"/>
            <p:cNvSpPr txBox="1"/>
            <p:nvPr/>
          </p:nvSpPr>
          <p:spPr>
            <a:xfrm>
              <a:off x="-1" y="0"/>
              <a:ext cx="2191836" cy="62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b="1" dirty="0">
                  <a:latin typeface="+mn-ea"/>
                  <a:ea typeface="+mn-ea"/>
                </a:rPr>
                <a:t>QNAP </a:t>
              </a:r>
              <a:r>
                <a:rPr sz="1000" b="1" dirty="0" err="1">
                  <a:latin typeface="+mn-ea"/>
                  <a:ea typeface="+mn-ea"/>
                </a:rPr>
                <a:t>成立</a:t>
              </a:r>
              <a:endParaRPr sz="1000" b="1" dirty="0">
                <a:latin typeface="+mn-ea"/>
                <a:ea typeface="+mn-ea"/>
              </a:endParaRPr>
            </a:p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全球集團總部設立於新北市汐止</a:t>
              </a:r>
              <a:endParaRPr sz="1000" dirty="0">
                <a:latin typeface="+mn-ea"/>
                <a:ea typeface="+mn-ea"/>
              </a:endParaRPr>
            </a:p>
          </p:txBody>
        </p:sp>
      </p:grpSp>
      <p:grpSp>
        <p:nvGrpSpPr>
          <p:cNvPr id="652" name="Text Placeholder 46"/>
          <p:cNvGrpSpPr/>
          <p:nvPr/>
        </p:nvGrpSpPr>
        <p:grpSpPr>
          <a:xfrm>
            <a:off x="2870176" y="1686349"/>
            <a:ext cx="2191838" cy="1905003"/>
            <a:chOff x="-1" y="0"/>
            <a:chExt cx="2191837" cy="1905001"/>
          </a:xfrm>
        </p:grpSpPr>
        <p:sp>
          <p:nvSpPr>
            <p:cNvPr id="650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1" name="整合 Multimedia Station 及 Download Station，引領多媒體 NAS 風潮…"/>
            <p:cNvSpPr txBox="1"/>
            <p:nvPr/>
          </p:nvSpPr>
          <p:spPr>
            <a:xfrm>
              <a:off x="-1" y="0"/>
              <a:ext cx="2191837" cy="1128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整合</a:t>
              </a:r>
              <a:r>
                <a:rPr sz="1000">
                  <a:latin typeface="+mn-ea"/>
                  <a:ea typeface="+mn-ea"/>
                </a:rPr>
                <a:t> Multimedia Station 及 Download </a:t>
              </a:r>
              <a:r>
                <a:rPr sz="1000" err="1">
                  <a:latin typeface="+mn-ea"/>
                  <a:ea typeface="+mn-ea"/>
                </a:rPr>
                <a:t>Station，引領多媒體</a:t>
              </a:r>
              <a:r>
                <a:rPr sz="1000">
                  <a:latin typeface="+mn-ea"/>
                  <a:ea typeface="+mn-ea"/>
                </a:rPr>
                <a:t> NAS </a:t>
              </a:r>
              <a:r>
                <a:rPr sz="1000" err="1">
                  <a:latin typeface="+mn-ea"/>
                  <a:ea typeface="+mn-ea"/>
                </a:rPr>
                <a:t>風潮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領先業界提供</a:t>
              </a:r>
              <a:r>
                <a:rPr sz="1000">
                  <a:latin typeface="+mn-ea"/>
                  <a:ea typeface="+mn-ea"/>
                </a:rPr>
                <a:t> NAS RAID </a:t>
              </a:r>
              <a:r>
                <a:rPr sz="1000" err="1">
                  <a:latin typeface="+mn-ea"/>
                  <a:ea typeface="+mn-ea"/>
                </a:rPr>
                <a:t>組態遷移和空間擴充機制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55" name="Text Placeholder 46"/>
          <p:cNvGrpSpPr/>
          <p:nvPr/>
        </p:nvGrpSpPr>
        <p:grpSpPr>
          <a:xfrm>
            <a:off x="5167332" y="1686349"/>
            <a:ext cx="2191838" cy="1905003"/>
            <a:chOff x="-1" y="0"/>
            <a:chExt cx="2191837" cy="1905001"/>
          </a:xfrm>
        </p:grpSpPr>
        <p:sp>
          <p:nvSpPr>
            <p:cNvPr id="653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4" name="推出全球首款 Thunderbolt NAS…"/>
            <p:cNvSpPr txBox="1"/>
            <p:nvPr/>
          </p:nvSpPr>
          <p:spPr>
            <a:xfrm>
              <a:off x="-1" y="0"/>
              <a:ext cx="2191837" cy="1882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推出全球首款</a:t>
              </a:r>
              <a:r>
                <a:rPr sz="1000" dirty="0">
                  <a:latin typeface="+mn-ea"/>
                  <a:ea typeface="+mn-ea"/>
                </a:rPr>
                <a:t> Thunderbolt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美國辦公室及倉儲中心／加拿大辦公室／德國辦公室及倉儲中心／歐洲倉儲中心／義大義辦公室成立</a:t>
              </a:r>
              <a:endParaRPr sz="1000" dirty="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 err="1">
                  <a:latin typeface="+mn-ea"/>
                  <a:ea typeface="+mn-ea"/>
                </a:rPr>
                <a:t>首創虛擬機工作站，重新定義</a:t>
              </a:r>
              <a:r>
                <a:rPr sz="1000" dirty="0">
                  <a:latin typeface="+mn-ea"/>
                  <a:ea typeface="+mn-ea"/>
                </a:rPr>
                <a:t> NAS </a:t>
              </a:r>
              <a:r>
                <a:rPr sz="1000" dirty="0" err="1">
                  <a:latin typeface="+mn-ea"/>
                  <a:ea typeface="+mn-ea"/>
                </a:rPr>
                <a:t>多工應用</a:t>
              </a:r>
              <a:endParaRPr sz="1000" dirty="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dirty="0">
                  <a:latin typeface="+mn-ea"/>
                  <a:ea typeface="+mn-ea"/>
                </a:rPr>
                <a:t>PC World 最佳科技產品：TS-469 Pro NAS</a:t>
              </a:r>
            </a:p>
          </p:txBody>
        </p:sp>
      </p:grpSp>
      <p:grpSp>
        <p:nvGrpSpPr>
          <p:cNvPr id="658" name="Text Placeholder 46"/>
          <p:cNvGrpSpPr/>
          <p:nvPr/>
        </p:nvGrpSpPr>
        <p:grpSpPr>
          <a:xfrm>
            <a:off x="7464488" y="1686349"/>
            <a:ext cx="2191837" cy="1905003"/>
            <a:chOff x="-1" y="0"/>
            <a:chExt cx="2191836" cy="1905001"/>
          </a:xfrm>
        </p:grpSpPr>
        <p:sp>
          <p:nvSpPr>
            <p:cNvPr id="656" name="矩形"/>
            <p:cNvSpPr/>
            <p:nvPr/>
          </p:nvSpPr>
          <p:spPr>
            <a:xfrm>
              <a:off x="-1" y="0"/>
              <a:ext cx="2191836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57" name="推出雙控架構 Enterprise ZFS NSA 系列…"/>
            <p:cNvSpPr txBox="1"/>
            <p:nvPr/>
          </p:nvSpPr>
          <p:spPr>
            <a:xfrm>
              <a:off x="-1" y="0"/>
              <a:ext cx="2191836" cy="1336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推出雙控架構</a:t>
              </a:r>
              <a:r>
                <a:rPr sz="1000">
                  <a:latin typeface="+mn-ea"/>
                  <a:ea typeface="+mn-ea"/>
                </a:rPr>
                <a:t> Enterprise ZFS NSA </a:t>
              </a:r>
              <a:r>
                <a:rPr sz="1000" err="1">
                  <a:latin typeface="+mn-ea"/>
                  <a:ea typeface="+mn-ea"/>
                </a:rPr>
                <a:t>系列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發表業界首款搭載</a:t>
              </a:r>
              <a:r>
                <a:rPr sz="1000">
                  <a:latin typeface="+mn-ea"/>
                  <a:ea typeface="+mn-ea"/>
                </a:rPr>
                <a:t> AMD Ryzen </a:t>
              </a:r>
              <a:r>
                <a:rPr sz="1000" err="1">
                  <a:latin typeface="+mn-ea"/>
                  <a:ea typeface="+mn-ea"/>
                </a:rPr>
                <a:t>處理器</a:t>
              </a:r>
              <a:r>
                <a:rPr sz="1000">
                  <a:latin typeface="+mn-ea"/>
                  <a:ea typeface="+mn-ea"/>
                </a:rPr>
                <a:t> TS-x77 </a:t>
              </a:r>
              <a:r>
                <a:rPr sz="1000" err="1">
                  <a:latin typeface="+mn-ea"/>
                  <a:ea typeface="+mn-ea"/>
                </a:rPr>
                <a:t>系列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日本辦公室／印度研發及售後服務中心成立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61" name="Text Placeholder 46"/>
          <p:cNvGrpSpPr/>
          <p:nvPr/>
        </p:nvGrpSpPr>
        <p:grpSpPr>
          <a:xfrm>
            <a:off x="9761642" y="1686349"/>
            <a:ext cx="2191838" cy="1905003"/>
            <a:chOff x="-1" y="0"/>
            <a:chExt cx="2191837" cy="1905001"/>
          </a:xfrm>
        </p:grpSpPr>
        <p:sp>
          <p:nvSpPr>
            <p:cNvPr id="659" name="矩形"/>
            <p:cNvSpPr/>
            <p:nvPr/>
          </p:nvSpPr>
          <p:spPr>
            <a:xfrm>
              <a:off x="-1" y="0"/>
              <a:ext cx="2191837" cy="1905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60" name="推出首款具備 PCIe 擴充槽的家用 NAS - TS-251B…"/>
            <p:cNvSpPr txBox="1"/>
            <p:nvPr/>
          </p:nvSpPr>
          <p:spPr>
            <a:xfrm>
              <a:off x="-1" y="0"/>
              <a:ext cx="2191837" cy="1336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推出首款具備</a:t>
              </a:r>
              <a:r>
                <a:rPr sz="1000">
                  <a:latin typeface="+mn-ea"/>
                  <a:ea typeface="+mn-ea"/>
                </a:rPr>
                <a:t> PCIe </a:t>
              </a:r>
              <a:r>
                <a:rPr sz="1000" err="1">
                  <a:latin typeface="+mn-ea"/>
                  <a:ea typeface="+mn-ea"/>
                </a:rPr>
                <a:t>擴充槽的家用</a:t>
              </a:r>
              <a:r>
                <a:rPr sz="1000">
                  <a:latin typeface="+mn-ea"/>
                  <a:ea typeface="+mn-ea"/>
                </a:rPr>
                <a:t> NAS - TS-251B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英國辦公室</a:t>
              </a:r>
              <a:r>
                <a:rPr sz="1000">
                  <a:latin typeface="+mn-ea"/>
                  <a:ea typeface="+mn-ea"/>
                </a:rPr>
                <a:t> / </a:t>
              </a:r>
              <a:r>
                <a:rPr sz="1000" err="1">
                  <a:latin typeface="+mn-ea"/>
                  <a:ea typeface="+mn-ea"/>
                </a:rPr>
                <a:t>泰國辦公室</a:t>
              </a:r>
              <a:r>
                <a:rPr sz="1000">
                  <a:latin typeface="+mn-ea"/>
                  <a:ea typeface="+mn-ea"/>
                </a:rPr>
                <a:t> / </a:t>
              </a:r>
              <a:r>
                <a:rPr sz="1000" err="1">
                  <a:latin typeface="+mn-ea"/>
                  <a:ea typeface="+mn-ea"/>
                </a:rPr>
                <a:t>香港辦公室成立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紅點產品設計大獎：TVS-951X 9 bay 10GbE </a:t>
              </a:r>
              <a:r>
                <a:rPr sz="1000" err="1">
                  <a:latin typeface="+mn-ea"/>
                  <a:ea typeface="+mn-ea"/>
                </a:rPr>
                <a:t>多媒體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</p:txBody>
        </p:sp>
      </p:grpSp>
      <p:sp>
        <p:nvSpPr>
          <p:cNvPr id="662" name="Text Placeholder 40"/>
          <p:cNvSpPr txBox="1"/>
          <p:nvPr/>
        </p:nvSpPr>
        <p:spPr>
          <a:xfrm>
            <a:off x="5134540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2010-2015</a:t>
            </a:r>
          </a:p>
        </p:txBody>
      </p:sp>
      <p:sp>
        <p:nvSpPr>
          <p:cNvPr id="663" name="Text Placeholder 40"/>
          <p:cNvSpPr txBox="1"/>
          <p:nvPr/>
        </p:nvSpPr>
        <p:spPr>
          <a:xfrm>
            <a:off x="7464666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2016 - 2017</a:t>
            </a:r>
          </a:p>
        </p:txBody>
      </p:sp>
      <p:sp>
        <p:nvSpPr>
          <p:cNvPr id="664" name="Text Placeholder 40"/>
          <p:cNvSpPr txBox="1"/>
          <p:nvPr/>
        </p:nvSpPr>
        <p:spPr>
          <a:xfrm>
            <a:off x="9794789" y="1063332"/>
            <a:ext cx="1522822" cy="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2018</a:t>
            </a:r>
          </a:p>
        </p:txBody>
      </p:sp>
      <p:sp>
        <p:nvSpPr>
          <p:cNvPr id="665" name="Straight Connector 22"/>
          <p:cNvSpPr/>
          <p:nvPr/>
        </p:nvSpPr>
        <p:spPr>
          <a:xfrm>
            <a:off x="573022" y="4105257"/>
            <a:ext cx="11045956" cy="1"/>
          </a:xfrm>
          <a:prstGeom prst="line">
            <a:avLst/>
          </a:prstGeom>
          <a:ln w="19050">
            <a:solidFill>
              <a:srgbClr val="E61F17"/>
            </a:solidFill>
            <a:tailEnd type="triangle"/>
          </a:ln>
        </p:spPr>
        <p:txBody>
          <a:bodyPr lIns="45718" tIns="45718" rIns="45718" bIns="45718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666" name="橢圓 8"/>
          <p:cNvSpPr/>
          <p:nvPr/>
        </p:nvSpPr>
        <p:spPr>
          <a:xfrm>
            <a:off x="1280432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7" name="橢圓 17"/>
          <p:cNvSpPr/>
          <p:nvPr/>
        </p:nvSpPr>
        <p:spPr>
          <a:xfrm>
            <a:off x="3560498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8" name="橢圓 18"/>
          <p:cNvSpPr/>
          <p:nvPr/>
        </p:nvSpPr>
        <p:spPr>
          <a:xfrm>
            <a:off x="5840562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69" name="橢圓 20"/>
          <p:cNvSpPr/>
          <p:nvPr/>
        </p:nvSpPr>
        <p:spPr>
          <a:xfrm>
            <a:off x="8172074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70" name="橢圓 21"/>
          <p:cNvSpPr/>
          <p:nvPr/>
        </p:nvSpPr>
        <p:spPr>
          <a:xfrm>
            <a:off x="10502200" y="4051257"/>
            <a:ext cx="108003" cy="108003"/>
          </a:xfrm>
          <a:prstGeom prst="ellipse">
            <a:avLst/>
          </a:prstGeom>
          <a:solidFill>
            <a:srgbClr val="E61F17"/>
          </a:solidFill>
          <a:ln w="12700">
            <a:miter lim="400000"/>
          </a:ln>
        </p:spPr>
        <p:txBody>
          <a:bodyPr lIns="45718" tIns="45718" rIns="45718" bIns="45718" anchor="ctr">
            <a:normAutofit fontScale="25000" lnSpcReduction="20000"/>
          </a:bodyPr>
          <a:lstStyle/>
          <a:p>
            <a:pPr algn="ctr">
              <a:lnSpc>
                <a:spcPct val="8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671" name="Text Placeholder 40"/>
          <p:cNvSpPr txBox="1"/>
          <p:nvPr/>
        </p:nvSpPr>
        <p:spPr>
          <a:xfrm>
            <a:off x="573023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2019-2020</a:t>
            </a:r>
          </a:p>
        </p:txBody>
      </p:sp>
      <p:sp>
        <p:nvSpPr>
          <p:cNvPr id="672" name="Text Placeholder 40"/>
          <p:cNvSpPr txBox="1"/>
          <p:nvPr/>
        </p:nvSpPr>
        <p:spPr>
          <a:xfrm>
            <a:off x="2853088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2021</a:t>
            </a:r>
          </a:p>
        </p:txBody>
      </p:sp>
      <p:grpSp>
        <p:nvGrpSpPr>
          <p:cNvPr id="675" name="Text Placeholder 46"/>
          <p:cNvGrpSpPr/>
          <p:nvPr/>
        </p:nvGrpSpPr>
        <p:grpSpPr>
          <a:xfrm>
            <a:off x="573021" y="4265991"/>
            <a:ext cx="2191838" cy="2032003"/>
            <a:chOff x="-1" y="0"/>
            <a:chExt cx="2191836" cy="2032001"/>
          </a:xfrm>
        </p:grpSpPr>
        <p:sp>
          <p:nvSpPr>
            <p:cNvPr id="673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74" name="發表雲網關，可靈活整合本地儲存與公有雲端服務…"/>
            <p:cNvSpPr txBox="1"/>
            <p:nvPr/>
          </p:nvSpPr>
          <p:spPr>
            <a:xfrm>
              <a:off x="-1" y="0"/>
              <a:ext cx="2191836" cy="1920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發表雲網關，可靈活整合本地儲存與公有雲端服務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CES 創新獎：HS-453DX </a:t>
              </a:r>
              <a:r>
                <a:rPr sz="1000" err="1">
                  <a:latin typeface="+mn-ea"/>
                  <a:ea typeface="+mn-ea"/>
                </a:rPr>
                <a:t>無風扇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發表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QuTS</a:t>
              </a:r>
              <a:r>
                <a:rPr sz="1000">
                  <a:latin typeface="+mn-ea"/>
                  <a:ea typeface="+mn-ea"/>
                </a:rPr>
                <a:t> hero </a:t>
              </a:r>
              <a:r>
                <a:rPr sz="1000" err="1">
                  <a:latin typeface="+mn-ea"/>
                  <a:ea typeface="+mn-ea"/>
                </a:rPr>
                <a:t>作業系統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QuWAN</a:t>
              </a:r>
              <a:r>
                <a:rPr sz="1000">
                  <a:latin typeface="+mn-ea"/>
                  <a:ea typeface="+mn-ea"/>
                </a:rPr>
                <a:t> SD-WAN </a:t>
              </a:r>
              <a:r>
                <a:rPr sz="1000" err="1">
                  <a:latin typeface="+mn-ea"/>
                  <a:ea typeface="+mn-ea"/>
                </a:rPr>
                <a:t>網路優化解決方案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推出可建於公有雲及私有雲上的</a:t>
              </a:r>
              <a:r>
                <a:rPr sz="1000">
                  <a:latin typeface="+mn-ea"/>
                  <a:ea typeface="+mn-ea"/>
                </a:rPr>
                <a:t> Cloud NAS (</a:t>
              </a:r>
              <a:r>
                <a:rPr sz="1000" err="1">
                  <a:latin typeface="+mn-ea"/>
                  <a:ea typeface="+mn-ea"/>
                </a:rPr>
                <a:t>QuTScloud</a:t>
              </a:r>
              <a:r>
                <a:rPr sz="1000">
                  <a:latin typeface="+mn-ea"/>
                  <a:ea typeface="+mn-ea"/>
                </a:rPr>
                <a:t>)</a:t>
              </a:r>
            </a:p>
          </p:txBody>
        </p:sp>
      </p:grpSp>
      <p:grpSp>
        <p:nvGrpSpPr>
          <p:cNvPr id="678" name="Text Placeholder 46"/>
          <p:cNvGrpSpPr/>
          <p:nvPr/>
        </p:nvGrpSpPr>
        <p:grpSpPr>
          <a:xfrm>
            <a:off x="2870178" y="4265991"/>
            <a:ext cx="2191838" cy="2032003"/>
            <a:chOff x="-1" y="0"/>
            <a:chExt cx="2191837" cy="2032001"/>
          </a:xfrm>
        </p:grpSpPr>
        <p:sp>
          <p:nvSpPr>
            <p:cNvPr id="676" name="矩形"/>
            <p:cNvSpPr/>
            <p:nvPr/>
          </p:nvSpPr>
          <p:spPr>
            <a:xfrm>
              <a:off x="-1" y="0"/>
              <a:ext cx="2191837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77" name="領先業界推出支援雙埠 100GbE 乙太網路卡 24 bay U.2 NVMe 全快閃陣列…"/>
            <p:cNvSpPr txBox="1"/>
            <p:nvPr/>
          </p:nvSpPr>
          <p:spPr>
            <a:xfrm>
              <a:off x="-1" y="0"/>
              <a:ext cx="2191837" cy="167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領先業界推出支援雙埠</a:t>
              </a:r>
              <a:r>
                <a:rPr sz="1000">
                  <a:latin typeface="+mn-ea"/>
                  <a:ea typeface="+mn-ea"/>
                </a:rPr>
                <a:t> 100GbE </a:t>
              </a:r>
              <a:r>
                <a:rPr sz="1000" err="1">
                  <a:latin typeface="+mn-ea"/>
                  <a:ea typeface="+mn-ea"/>
                </a:rPr>
                <a:t>乙太網路卡</a:t>
              </a:r>
              <a:r>
                <a:rPr sz="1000">
                  <a:latin typeface="+mn-ea"/>
                  <a:ea typeface="+mn-ea"/>
                </a:rPr>
                <a:t> 24 bay U.2 </a:t>
              </a:r>
              <a:r>
                <a:rPr sz="1000" err="1">
                  <a:latin typeface="+mn-ea"/>
                  <a:ea typeface="+mn-ea"/>
                </a:rPr>
                <a:t>NVMe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全快閃陣列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獨創</a:t>
              </a:r>
              <a:r>
                <a:rPr sz="1000">
                  <a:latin typeface="+mn-ea"/>
                  <a:ea typeface="+mn-ea"/>
                </a:rPr>
                <a:t> ADRA NDR </a:t>
              </a:r>
              <a:r>
                <a:rPr sz="1000" err="1">
                  <a:latin typeface="+mn-ea"/>
                  <a:ea typeface="+mn-ea"/>
                </a:rPr>
                <a:t>主動型資安防禦設備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紅點創新產品設計大獎</a:t>
              </a:r>
              <a:r>
                <a:rPr sz="1000">
                  <a:latin typeface="+mn-ea"/>
                  <a:ea typeface="+mn-ea"/>
                </a:rPr>
                <a:t> - QGD-3014-16PT </a:t>
              </a:r>
              <a:r>
                <a:rPr sz="1000" err="1">
                  <a:latin typeface="+mn-ea"/>
                  <a:ea typeface="+mn-ea"/>
                </a:rPr>
                <a:t>桌上型智能雲端</a:t>
              </a:r>
              <a:r>
                <a:rPr sz="1000">
                  <a:latin typeface="+mn-ea"/>
                  <a:ea typeface="+mn-ea"/>
                </a:rPr>
                <a:t> PoE </a:t>
              </a:r>
              <a:r>
                <a:rPr sz="1000" err="1">
                  <a:latin typeface="+mn-ea"/>
                  <a:ea typeface="+mn-ea"/>
                </a:rPr>
                <a:t>交換器</a:t>
              </a:r>
              <a:endParaRPr sz="1000">
                <a:latin typeface="+mn-ea"/>
                <a:ea typeface="+mn-ea"/>
              </a:endParaRPr>
            </a:p>
          </p:txBody>
        </p:sp>
      </p:grpSp>
      <p:grpSp>
        <p:nvGrpSpPr>
          <p:cNvPr id="681" name="Text Placeholder 46"/>
          <p:cNvGrpSpPr/>
          <p:nvPr/>
        </p:nvGrpSpPr>
        <p:grpSpPr>
          <a:xfrm>
            <a:off x="5167335" y="4265991"/>
            <a:ext cx="2191837" cy="2032003"/>
            <a:chOff x="-1" y="0"/>
            <a:chExt cx="2191836" cy="2032001"/>
          </a:xfrm>
        </p:grpSpPr>
        <p:sp>
          <p:nvSpPr>
            <p:cNvPr id="679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0" name="德國總部設立於 Wiillich…"/>
            <p:cNvSpPr txBox="1"/>
            <p:nvPr/>
          </p:nvSpPr>
          <p:spPr>
            <a:xfrm>
              <a:off x="-1" y="0"/>
              <a:ext cx="2191836" cy="958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德國總部設立於</a:t>
              </a:r>
              <a:r>
                <a:rPr sz="1000">
                  <a:latin typeface="+mn-ea"/>
                  <a:ea typeface="+mn-ea"/>
                </a:rPr>
                <a:t> </a:t>
              </a:r>
              <a:r>
                <a:rPr sz="1000" err="1">
                  <a:latin typeface="+mn-ea"/>
                  <a:ea typeface="+mn-ea"/>
                </a:rPr>
                <a:t>Wiillich</a:t>
              </a:r>
              <a:endParaRPr sz="1000">
                <a:latin typeface="+mn-ea"/>
                <a:ea typeface="+mn-ea"/>
              </a:endParaRPr>
            </a:p>
            <a:p>
              <a:pPr marL="100262" indent="-100262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</a:rPr>
                <a:t>紅點產品設計大獎：TS-h1290FX </a:t>
              </a:r>
              <a:r>
                <a:rPr sz="1000" err="1">
                  <a:latin typeface="+mn-ea"/>
                  <a:ea typeface="+mn-ea"/>
                </a:rPr>
                <a:t>桌上型</a:t>
              </a:r>
              <a:r>
                <a:rPr sz="1000">
                  <a:latin typeface="+mn-ea"/>
                  <a:ea typeface="+mn-ea"/>
                </a:rPr>
                <a:t> 12 bay </a:t>
              </a:r>
              <a:r>
                <a:rPr sz="1000" err="1">
                  <a:latin typeface="+mn-ea"/>
                  <a:ea typeface="+mn-ea"/>
                </a:rPr>
                <a:t>全快閃</a:t>
              </a:r>
              <a:r>
                <a:rPr sz="1000">
                  <a:latin typeface="+mn-ea"/>
                  <a:ea typeface="+mn-ea"/>
                </a:rPr>
                <a:t> NAS</a:t>
              </a:r>
            </a:p>
          </p:txBody>
        </p:sp>
      </p:grpSp>
      <p:grpSp>
        <p:nvGrpSpPr>
          <p:cNvPr id="684" name="Text Placeholder 46"/>
          <p:cNvGrpSpPr/>
          <p:nvPr/>
        </p:nvGrpSpPr>
        <p:grpSpPr>
          <a:xfrm>
            <a:off x="7464488" y="4265991"/>
            <a:ext cx="2191840" cy="2032003"/>
            <a:chOff x="-3" y="0"/>
            <a:chExt cx="2191839" cy="2032001"/>
          </a:xfrm>
        </p:grpSpPr>
        <p:sp>
          <p:nvSpPr>
            <p:cNvPr id="682" name="矩形"/>
            <p:cNvSpPr/>
            <p:nvPr/>
          </p:nvSpPr>
          <p:spPr>
            <a:xfrm>
              <a:off x="0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lnSpc>
                  <a:spcPct val="110000"/>
                </a:lnSpc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3" name="推出自家雲儲存 myQNAPcloud Storage…"/>
            <p:cNvSpPr/>
            <p:nvPr/>
          </p:nvSpPr>
          <p:spPr>
            <a:xfrm>
              <a:off x="-3" y="112299"/>
              <a:ext cx="2191836" cy="120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3500" tIns="63500" rIns="63500" bIns="63500" numCol="1" anchor="t">
              <a:spAutoFit/>
            </a:bodyPr>
            <a:lstStyle/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  <a:cs typeface="Arial"/>
                </a:rPr>
                <a:t>推出自家雲儲存</a:t>
              </a:r>
              <a:r>
                <a:rPr sz="1000">
                  <a:latin typeface="+mn-ea"/>
                  <a:ea typeface="+mn-ea"/>
                  <a:cs typeface="Arial"/>
                </a:rPr>
                <a:t> </a:t>
              </a:r>
              <a:r>
                <a:rPr sz="1000" err="1">
                  <a:latin typeface="+mn-ea"/>
                  <a:ea typeface="+mn-ea"/>
                  <a:cs typeface="Arial"/>
                </a:rPr>
                <a:t>myQNAPcloud</a:t>
              </a:r>
              <a:r>
                <a:rPr sz="1000">
                  <a:latin typeface="+mn-ea"/>
                  <a:ea typeface="+mn-ea"/>
                  <a:cs typeface="Arial"/>
                </a:rPr>
                <a:t> Storage</a:t>
              </a:r>
            </a:p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  <a:cs typeface="Arial"/>
                </a:rPr>
                <a:t>發表全球首款支援</a:t>
              </a:r>
              <a:r>
                <a:rPr sz="1000">
                  <a:latin typeface="+mn-ea"/>
                  <a:ea typeface="+mn-ea"/>
                  <a:cs typeface="Arial"/>
                </a:rPr>
                <a:t> E1.S / M.2 SSD Thunderbolt NAS</a:t>
              </a:r>
            </a:p>
            <a:p>
              <a:pPr marL="140367" indent="-140367" defTabSz="543505">
                <a:lnSpc>
                  <a:spcPct val="110000"/>
                </a:lnSpc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>
                  <a:latin typeface="+mn-ea"/>
                  <a:ea typeface="+mn-ea"/>
                  <a:cs typeface="Arial"/>
                </a:rPr>
                <a:t>TechRadar Pro Picks Award Winner for CES 2023</a:t>
              </a:r>
            </a:p>
          </p:txBody>
        </p:sp>
      </p:grpSp>
      <p:grpSp>
        <p:nvGrpSpPr>
          <p:cNvPr id="687" name="Text Placeholder 46"/>
          <p:cNvGrpSpPr/>
          <p:nvPr/>
        </p:nvGrpSpPr>
        <p:grpSpPr>
          <a:xfrm>
            <a:off x="9761648" y="4265991"/>
            <a:ext cx="2191837" cy="2032003"/>
            <a:chOff x="-1" y="0"/>
            <a:chExt cx="2191836" cy="2032001"/>
          </a:xfrm>
        </p:grpSpPr>
        <p:sp>
          <p:nvSpPr>
            <p:cNvPr id="685" name="矩形"/>
            <p:cNvSpPr/>
            <p:nvPr/>
          </p:nvSpPr>
          <p:spPr>
            <a:xfrm>
              <a:off x="-1" y="0"/>
              <a:ext cx="2191836" cy="2032001"/>
            </a:xfrm>
            <a:prstGeom prst="rect">
              <a:avLst/>
            </a:prstGeom>
            <a:solidFill>
              <a:srgbClr val="E7E7E7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rmAutofit/>
            </a:bodyPr>
            <a:lstStyle/>
            <a:p>
              <a:pPr defTabSz="543505">
                <a:spcBef>
                  <a:spcPts val="3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86" name="推出主動式監控影像備份方案 QVR Recording Vault 及創新隔離備份方案 Airgap+…"/>
            <p:cNvSpPr txBox="1"/>
            <p:nvPr/>
          </p:nvSpPr>
          <p:spPr>
            <a:xfrm>
              <a:off x="-1" y="0"/>
              <a:ext cx="2191836" cy="1410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推出主動式監控影像備份方案</a:t>
              </a:r>
              <a:r>
                <a:rPr sz="1000">
                  <a:latin typeface="+mn-ea"/>
                  <a:ea typeface="+mn-ea"/>
                </a:rPr>
                <a:t> QVR Recording Vault </a:t>
              </a:r>
              <a:r>
                <a:rPr sz="1000" err="1">
                  <a:latin typeface="+mn-ea"/>
                  <a:ea typeface="+mn-ea"/>
                </a:rPr>
                <a:t>及創新隔離備份方案</a:t>
              </a:r>
              <a:r>
                <a:rPr sz="1000">
                  <a:latin typeface="+mn-ea"/>
                  <a:ea typeface="+mn-ea"/>
                </a:rPr>
                <a:t> Airgap+</a:t>
              </a:r>
            </a:p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韓國辦公室設立</a:t>
              </a:r>
              <a:endParaRPr sz="1000">
                <a:latin typeface="+mn-ea"/>
                <a:ea typeface="+mn-ea"/>
              </a:endParaRPr>
            </a:p>
            <a:p>
              <a:pPr marL="140367" indent="-140367" defTabSz="543505">
                <a:spcBef>
                  <a:spcPts val="300"/>
                </a:spcBef>
                <a:buSzPct val="100000"/>
                <a:buChar char="•"/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 err="1">
                  <a:latin typeface="+mn-ea"/>
                  <a:ea typeface="+mn-ea"/>
                </a:rPr>
                <a:t>與趨勢科技實驗室加深合作，擴大參與</a:t>
              </a:r>
              <a:r>
                <a:rPr sz="1000">
                  <a:latin typeface="+mn-ea"/>
                  <a:ea typeface="+mn-ea"/>
                </a:rPr>
                <a:t> Pwn2Own </a:t>
              </a:r>
              <a:r>
                <a:rPr sz="1000" err="1">
                  <a:latin typeface="+mn-ea"/>
                  <a:ea typeface="+mn-ea"/>
                </a:rPr>
                <a:t>資安競賽活動</a:t>
              </a:r>
              <a:endParaRPr sz="1000">
                <a:latin typeface="+mn-ea"/>
                <a:ea typeface="+mn-ea"/>
              </a:endParaRPr>
            </a:p>
          </p:txBody>
        </p:sp>
      </p:grpSp>
      <p:sp>
        <p:nvSpPr>
          <p:cNvPr id="688" name="Text Placeholder 40"/>
          <p:cNvSpPr txBox="1"/>
          <p:nvPr/>
        </p:nvSpPr>
        <p:spPr>
          <a:xfrm>
            <a:off x="5134540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2022</a:t>
            </a:r>
          </a:p>
        </p:txBody>
      </p:sp>
      <p:sp>
        <p:nvSpPr>
          <p:cNvPr id="689" name="Text Placeholder 40"/>
          <p:cNvSpPr txBox="1"/>
          <p:nvPr/>
        </p:nvSpPr>
        <p:spPr>
          <a:xfrm>
            <a:off x="7464666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2023</a:t>
            </a:r>
          </a:p>
        </p:txBody>
      </p:sp>
      <p:sp>
        <p:nvSpPr>
          <p:cNvPr id="690" name="Text Placeholder 40"/>
          <p:cNvSpPr txBox="1"/>
          <p:nvPr/>
        </p:nvSpPr>
        <p:spPr>
          <a:xfrm>
            <a:off x="9794789" y="3642974"/>
            <a:ext cx="1522822" cy="3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543505">
              <a:lnSpc>
                <a:spcPct val="11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+mn-ea"/>
                <a:ea typeface="+mn-ea"/>
              </a:rPr>
              <a:t>2024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幻燈片編號"/>
          <p:cNvSpPr txBox="1">
            <a:spLocks noGrp="1"/>
          </p:cNvSpPr>
          <p:nvPr>
            <p:ph type="sldNum" sz="quarter" idx="4294967295"/>
          </p:nvPr>
        </p:nvSpPr>
        <p:spPr>
          <a:xfrm>
            <a:off x="11745290" y="6447654"/>
            <a:ext cx="151640" cy="215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rPr>
                <a:latin typeface="+mn-ea"/>
                <a:ea typeface="+mn-ea"/>
              </a:rPr>
              <a:t>8</a:t>
            </a:fld>
            <a:endParaRPr>
              <a:latin typeface="+mn-ea"/>
              <a:ea typeface="+mn-ea"/>
            </a:endParaRPr>
          </a:p>
        </p:txBody>
      </p:sp>
      <p:sp>
        <p:nvSpPr>
          <p:cNvPr id="693" name="全球子公司佈局狀況"/>
          <p:cNvSpPr txBox="1">
            <a:spLocks noGrp="1"/>
          </p:cNvSpPr>
          <p:nvPr>
            <p:ph type="title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ea"/>
                <a:ea typeface="+mj-ea"/>
              </a:rPr>
              <a:t>全球子公司佈局狀況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694" name="英國｜Swindon  2018…"/>
          <p:cNvSpPr txBox="1">
            <a:spLocks noGrp="1"/>
          </p:cNvSpPr>
          <p:nvPr>
            <p:ph type="body" sz="quarter" idx="1"/>
          </p:nvPr>
        </p:nvSpPr>
        <p:spPr>
          <a:xfrm>
            <a:off x="6193683" y="1526367"/>
            <a:ext cx="2209043" cy="505314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200"/>
              </a:spcBef>
              <a:defRPr b="1"/>
            </a:pPr>
            <a:r>
              <a:rPr err="1">
                <a:latin typeface="+mn-ea"/>
                <a:ea typeface="+mn-ea"/>
              </a:rPr>
              <a:t>英國｜Swindon</a:t>
            </a:r>
            <a:r>
              <a:rPr>
                <a:latin typeface="+mn-ea"/>
                <a:ea typeface="+mn-ea"/>
              </a:rPr>
              <a:t>  2018</a:t>
            </a:r>
          </a:p>
          <a:p>
            <a:pPr algn="l">
              <a:spcBef>
                <a:spcPts val="200"/>
              </a:spcBef>
              <a:defRPr sz="900"/>
            </a:pPr>
            <a:r>
              <a:rPr err="1">
                <a:latin typeface="+mn-ea"/>
                <a:ea typeface="+mn-ea"/>
              </a:rPr>
              <a:t>業務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行銷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倉儲</a:t>
            </a:r>
            <a:r>
              <a:rPr>
                <a:latin typeface="+mn-ea"/>
                <a:ea typeface="+mn-ea"/>
              </a:rPr>
              <a:t>/</a:t>
            </a:r>
            <a:r>
              <a:rPr err="1">
                <a:latin typeface="+mn-ea"/>
                <a:ea typeface="+mn-ea"/>
              </a:rPr>
              <a:t>售後服務</a:t>
            </a:r>
            <a:endParaRPr>
              <a:latin typeface="+mn-ea"/>
              <a:ea typeface="+mn-ea"/>
            </a:endParaRPr>
          </a:p>
        </p:txBody>
      </p:sp>
      <p:grpSp>
        <p:nvGrpSpPr>
          <p:cNvPr id="697" name="義大利｜Roma 2015…"/>
          <p:cNvGrpSpPr/>
          <p:nvPr/>
        </p:nvGrpSpPr>
        <p:grpSpPr>
          <a:xfrm>
            <a:off x="6193684" y="2800025"/>
            <a:ext cx="2209043" cy="505316"/>
            <a:chOff x="0" y="-1"/>
            <a:chExt cx="2209042" cy="505315"/>
          </a:xfrm>
        </p:grpSpPr>
        <p:sp>
          <p:nvSpPr>
            <p:cNvPr id="695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96" name="義大利｜Roma 2015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義大利｜Roma</a:t>
              </a:r>
              <a:r>
                <a:rPr>
                  <a:latin typeface="+mn-ea"/>
                  <a:ea typeface="+mn-ea"/>
                </a:rPr>
                <a:t> 2015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0" name="印度｜Bengaluru 2017…"/>
          <p:cNvGrpSpPr/>
          <p:nvPr/>
        </p:nvGrpSpPr>
        <p:grpSpPr>
          <a:xfrm>
            <a:off x="9689624" y="4761828"/>
            <a:ext cx="2209044" cy="505316"/>
            <a:chOff x="0" y="-1"/>
            <a:chExt cx="2209042" cy="505315"/>
          </a:xfrm>
        </p:grpSpPr>
        <p:sp>
          <p:nvSpPr>
            <p:cNvPr id="698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699" name="印度｜Bengaluru 2017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印度｜Bengaluru</a:t>
              </a:r>
              <a:r>
                <a:rPr>
                  <a:latin typeface="+mn-ea"/>
                  <a:ea typeface="+mn-ea"/>
                </a:rPr>
                <a:t> 2017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研發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3" name="德國 歐洲總部｜Ｗillich 2022…"/>
          <p:cNvGrpSpPr/>
          <p:nvPr/>
        </p:nvGrpSpPr>
        <p:grpSpPr>
          <a:xfrm>
            <a:off x="6193684" y="2163196"/>
            <a:ext cx="2209043" cy="505316"/>
            <a:chOff x="0" y="-1"/>
            <a:chExt cx="2209042" cy="505315"/>
          </a:xfrm>
        </p:grpSpPr>
        <p:sp>
          <p:nvSpPr>
            <p:cNvPr id="701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2" name="德國 歐洲總部｜Ｗillich 2022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德國</a:t>
              </a:r>
              <a:r>
                <a:rPr>
                  <a:latin typeface="+mn-ea"/>
                  <a:ea typeface="+mn-ea"/>
                </a:rPr>
                <a:t> </a:t>
              </a:r>
              <a:r>
                <a:rPr err="1">
                  <a:latin typeface="+mn-ea"/>
                  <a:ea typeface="+mn-ea"/>
                </a:rPr>
                <a:t>歐洲總部｜Ｗillich</a:t>
              </a:r>
              <a:r>
                <a:rPr>
                  <a:latin typeface="+mn-ea"/>
                  <a:ea typeface="+mn-ea"/>
                </a:rPr>
                <a:t> 2022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6" name="台灣｜New Taipei City 2004…"/>
          <p:cNvGrpSpPr/>
          <p:nvPr/>
        </p:nvGrpSpPr>
        <p:grpSpPr>
          <a:xfrm>
            <a:off x="9689624" y="3504385"/>
            <a:ext cx="2209044" cy="505316"/>
            <a:chOff x="0" y="-1"/>
            <a:chExt cx="2209042" cy="505315"/>
          </a:xfrm>
        </p:grpSpPr>
        <p:sp>
          <p:nvSpPr>
            <p:cNvPr id="704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5" name="台灣｜New Taipei City 2004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台灣｜New</a:t>
              </a:r>
              <a:r>
                <a:rPr>
                  <a:latin typeface="+mn-ea"/>
                  <a:ea typeface="+mn-ea"/>
                </a:rPr>
                <a:t> Taipei City 2004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研發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測試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09" name="日本｜Tokyo 2016…"/>
          <p:cNvGrpSpPr/>
          <p:nvPr/>
        </p:nvGrpSpPr>
        <p:grpSpPr>
          <a:xfrm>
            <a:off x="9689624" y="2875663"/>
            <a:ext cx="2209044" cy="505316"/>
            <a:chOff x="0" y="-1"/>
            <a:chExt cx="2209042" cy="505315"/>
          </a:xfrm>
        </p:grpSpPr>
        <p:sp>
          <p:nvSpPr>
            <p:cNvPr id="707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08" name="日本｜Tokyo 2016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日本｜Tokyo</a:t>
              </a:r>
              <a:r>
                <a:rPr>
                  <a:latin typeface="+mn-ea"/>
                  <a:ea typeface="+mn-ea"/>
                </a:rPr>
                <a:t> 2016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12" name="韓國｜Seoul 2024…"/>
          <p:cNvGrpSpPr/>
          <p:nvPr/>
        </p:nvGrpSpPr>
        <p:grpSpPr>
          <a:xfrm>
            <a:off x="9689624" y="2246943"/>
            <a:ext cx="2209044" cy="505316"/>
            <a:chOff x="0" y="-1"/>
            <a:chExt cx="2209042" cy="505315"/>
          </a:xfrm>
        </p:grpSpPr>
        <p:sp>
          <p:nvSpPr>
            <p:cNvPr id="710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1" name="韓國｜Seoul 2024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韓國｜Seoul</a:t>
              </a:r>
              <a:r>
                <a:rPr>
                  <a:latin typeface="+mn-ea"/>
                  <a:ea typeface="+mn-ea"/>
                </a:rPr>
                <a:t> 2024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15" name="香港｜Kowloon Bay 2018…"/>
          <p:cNvGrpSpPr/>
          <p:nvPr/>
        </p:nvGrpSpPr>
        <p:grpSpPr>
          <a:xfrm>
            <a:off x="9689624" y="4133107"/>
            <a:ext cx="2209044" cy="505316"/>
            <a:chOff x="0" y="-1"/>
            <a:chExt cx="2209042" cy="505315"/>
          </a:xfrm>
        </p:grpSpPr>
        <p:sp>
          <p:nvSpPr>
            <p:cNvPr id="713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4" name="香港｜Kowloon Bay 2018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香港｜Kowloon</a:t>
              </a:r>
              <a:r>
                <a:rPr>
                  <a:latin typeface="+mn-ea"/>
                  <a:ea typeface="+mn-ea"/>
                </a:rPr>
                <a:t> Bay 2018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sp>
        <p:nvSpPr>
          <p:cNvPr id="716" name="線條"/>
          <p:cNvSpPr/>
          <p:nvPr/>
        </p:nvSpPr>
        <p:spPr>
          <a:xfrm>
            <a:off x="1894128" y="2809599"/>
            <a:ext cx="560701" cy="801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39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miter lim="400000"/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17" name="線條"/>
          <p:cNvSpPr/>
          <p:nvPr/>
        </p:nvSpPr>
        <p:spPr>
          <a:xfrm>
            <a:off x="2117461" y="3709342"/>
            <a:ext cx="329252" cy="501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miter lim="400000"/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grpSp>
        <p:nvGrpSpPr>
          <p:cNvPr id="720" name="加拿大｜Ontario 2015…"/>
          <p:cNvGrpSpPr/>
          <p:nvPr/>
        </p:nvGrpSpPr>
        <p:grpSpPr>
          <a:xfrm>
            <a:off x="2434995" y="3334714"/>
            <a:ext cx="2209044" cy="505316"/>
            <a:chOff x="0" y="-1"/>
            <a:chExt cx="2209042" cy="505315"/>
          </a:xfrm>
        </p:grpSpPr>
        <p:sp>
          <p:nvSpPr>
            <p:cNvPr id="718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19" name="加拿大｜Ontario 2015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加拿大｜Ontario</a:t>
              </a:r>
              <a:r>
                <a:rPr>
                  <a:latin typeface="+mn-ea"/>
                  <a:ea typeface="+mn-ea"/>
                </a:rPr>
                <a:t> 2015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技術支援</a:t>
              </a:r>
              <a:endParaRPr>
                <a:latin typeface="+mn-ea"/>
                <a:ea typeface="+mn-ea"/>
              </a:endParaRPr>
            </a:p>
          </p:txBody>
        </p:sp>
      </p:grpSp>
      <p:grpSp>
        <p:nvGrpSpPr>
          <p:cNvPr id="723" name="美國｜Pomona 2009…"/>
          <p:cNvGrpSpPr/>
          <p:nvPr/>
        </p:nvGrpSpPr>
        <p:grpSpPr>
          <a:xfrm>
            <a:off x="2434995" y="3997196"/>
            <a:ext cx="2209044" cy="505316"/>
            <a:chOff x="0" y="-1"/>
            <a:chExt cx="2209042" cy="505315"/>
          </a:xfrm>
        </p:grpSpPr>
        <p:sp>
          <p:nvSpPr>
            <p:cNvPr id="721" name="矩形"/>
            <p:cNvSpPr/>
            <p:nvPr/>
          </p:nvSpPr>
          <p:spPr>
            <a:xfrm>
              <a:off x="0" y="-1"/>
              <a:ext cx="2209042" cy="505315"/>
            </a:xfrm>
            <a:prstGeom prst="rect">
              <a:avLst/>
            </a:prstGeom>
            <a:solidFill>
              <a:srgbClr val="0E2E82"/>
            </a:solidFill>
            <a:ln w="9525" cap="rnd">
              <a:solidFill>
                <a:srgbClr val="0E2E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+mn-ea"/>
                <a:ea typeface="+mn-ea"/>
              </a:endParaRPr>
            </a:p>
          </p:txBody>
        </p:sp>
        <p:sp>
          <p:nvSpPr>
            <p:cNvPr id="722" name="美國｜Pomona 2009…"/>
            <p:cNvSpPr txBox="1"/>
            <p:nvPr/>
          </p:nvSpPr>
          <p:spPr>
            <a:xfrm>
              <a:off x="4762" y="4763"/>
              <a:ext cx="2199518" cy="495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/>
            <a:p>
              <a:pPr defTabSz="543505">
                <a:spcBef>
                  <a:spcPts val="200"/>
                </a:spcBef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美國｜Pomona</a:t>
              </a:r>
              <a:r>
                <a:rPr>
                  <a:latin typeface="+mn-ea"/>
                  <a:ea typeface="+mn-ea"/>
                </a:rPr>
                <a:t> 2009</a:t>
              </a:r>
            </a:p>
            <a:p>
              <a:pPr defTabSz="543505">
                <a:spcBef>
                  <a:spcPts val="200"/>
                </a:spcBef>
                <a:defRPr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err="1">
                  <a:latin typeface="+mn-ea"/>
                  <a:ea typeface="+mn-ea"/>
                </a:rPr>
                <a:t>業務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行銷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倉儲</a:t>
              </a:r>
              <a:r>
                <a:rPr>
                  <a:latin typeface="+mn-ea"/>
                  <a:ea typeface="+mn-ea"/>
                </a:rPr>
                <a:t>/</a:t>
              </a:r>
              <a:r>
                <a:rPr err="1">
                  <a:latin typeface="+mn-ea"/>
                  <a:ea typeface="+mn-ea"/>
                </a:rPr>
                <a:t>售後服務</a:t>
              </a:r>
              <a:endParaRPr>
                <a:latin typeface="+mn-ea"/>
                <a:ea typeface="+mn-ea"/>
              </a:endParaRPr>
            </a:p>
          </p:txBody>
        </p:sp>
      </p:grpSp>
      <p:sp>
        <p:nvSpPr>
          <p:cNvPr id="724" name="線條"/>
          <p:cNvSpPr/>
          <p:nvPr/>
        </p:nvSpPr>
        <p:spPr>
          <a:xfrm>
            <a:off x="5249924" y="1837484"/>
            <a:ext cx="945183" cy="120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5" name="線條"/>
          <p:cNvSpPr/>
          <p:nvPr/>
        </p:nvSpPr>
        <p:spPr>
          <a:xfrm>
            <a:off x="5545856" y="2468327"/>
            <a:ext cx="655724" cy="69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6" name="線條"/>
          <p:cNvSpPr/>
          <p:nvPr/>
        </p:nvSpPr>
        <p:spPr>
          <a:xfrm>
            <a:off x="5650112" y="3034593"/>
            <a:ext cx="546385" cy="37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7" name="線條"/>
          <p:cNvSpPr/>
          <p:nvPr/>
        </p:nvSpPr>
        <p:spPr>
          <a:xfrm>
            <a:off x="8767295" y="2536861"/>
            <a:ext cx="939804" cy="1024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8" name="線條"/>
          <p:cNvSpPr/>
          <p:nvPr/>
        </p:nvSpPr>
        <p:spPr>
          <a:xfrm>
            <a:off x="9088580" y="3153983"/>
            <a:ext cx="619664" cy="44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29" name="線條"/>
          <p:cNvSpPr/>
          <p:nvPr/>
        </p:nvSpPr>
        <p:spPr>
          <a:xfrm>
            <a:off x="8577147" y="3757591"/>
            <a:ext cx="1124741" cy="21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 fontScale="55000" lnSpcReduction="20000"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30" name="線條"/>
          <p:cNvSpPr/>
          <p:nvPr/>
        </p:nvSpPr>
        <p:spPr>
          <a:xfrm>
            <a:off x="8455532" y="3998416"/>
            <a:ext cx="1247006" cy="373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  <p:sp>
        <p:nvSpPr>
          <p:cNvPr id="731" name="線條"/>
          <p:cNvSpPr/>
          <p:nvPr/>
        </p:nvSpPr>
        <p:spPr>
          <a:xfrm>
            <a:off x="7389241" y="4148880"/>
            <a:ext cx="2312163" cy="882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172D7D"/>
            </a:solidFill>
            <a:headEnd type="oval"/>
          </a:ln>
        </p:spPr>
        <p:txBody>
          <a:bodyPr lIns="45718" tIns="45718" rIns="45718" bIns="45718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線條">
            <a:extLst>
              <a:ext uri="{FF2B5EF4-FFF2-40B4-BE49-F238E27FC236}">
                <a16:creationId xmlns:a16="http://schemas.microsoft.com/office/drawing/2014/main" id="{2766139A-C630-CBED-A6E6-D863111DCB02}"/>
              </a:ext>
            </a:extLst>
          </p:cNvPr>
          <p:cNvSpPr/>
          <p:nvPr/>
        </p:nvSpPr>
        <p:spPr>
          <a:xfrm>
            <a:off x="309510" y="3768872"/>
            <a:ext cx="10775488" cy="1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0953132-BC95-878C-0FDB-E882F187EFFB}"/>
              </a:ext>
            </a:extLst>
          </p:cNvPr>
          <p:cNvSpPr/>
          <p:nvPr/>
        </p:nvSpPr>
        <p:spPr>
          <a:xfrm>
            <a:off x="7805963" y="1296537"/>
            <a:ext cx="5169183" cy="5079894"/>
          </a:xfrm>
          <a:prstGeom prst="roundRect">
            <a:avLst>
              <a:gd name="adj" fmla="val 430"/>
            </a:avLst>
          </a:prstGeom>
          <a:solidFill>
            <a:srgbClr val="EAEAE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33" name="獲獎榮耀"/>
          <p:cNvSpPr txBox="1">
            <a:spLocks noGrp="1"/>
          </p:cNvSpPr>
          <p:nvPr>
            <p:ph type="title" idx="4294967295"/>
          </p:nvPr>
        </p:nvSpPr>
        <p:spPr>
          <a:xfrm>
            <a:off x="573022" y="371340"/>
            <a:ext cx="11045957" cy="693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43505">
              <a:lnSpc>
                <a:spcPct val="90000"/>
              </a:lnSpc>
              <a:defRPr sz="3600" b="1">
                <a:solidFill>
                  <a:srgbClr val="000000"/>
                </a:solidFill>
              </a:defRPr>
            </a:lvl1pPr>
          </a:lstStyle>
          <a:p>
            <a:r>
              <a:rPr err="1">
                <a:latin typeface="+mj-ea"/>
                <a:ea typeface="+mj-ea"/>
              </a:rPr>
              <a:t>獲獎榮耀</a:t>
            </a:r>
            <a:endParaRPr>
              <a:latin typeface="+mj-ea"/>
              <a:ea typeface="+mj-ea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B17BF716-020D-9485-2991-BC206CBEE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3580" y="3124684"/>
            <a:ext cx="1229772" cy="70189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CAF57E3F-9C09-F83A-BBDA-9BA168C18C0D}"/>
              </a:ext>
            </a:extLst>
          </p:cNvPr>
          <p:cNvGrpSpPr/>
          <p:nvPr/>
        </p:nvGrpSpPr>
        <p:grpSpPr>
          <a:xfrm>
            <a:off x="543345" y="4930318"/>
            <a:ext cx="2266810" cy="1002058"/>
            <a:chOff x="7873465" y="5199962"/>
            <a:chExt cx="3938403" cy="174099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F0BDB10-05BA-FF96-DF11-EECF288D7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873465" y="6244303"/>
              <a:ext cx="3938403" cy="696654"/>
            </a:xfrm>
            <a:prstGeom prst="rect">
              <a:avLst/>
            </a:prstGeom>
          </p:spPr>
        </p:pic>
        <p:pic>
          <p:nvPicPr>
            <p:cNvPr id="6" name="圖片 5" descr="一張含有 文字, 電子用品, 室內, 監視器 的圖片&#10;&#10;自動產生的描述">
              <a:extLst>
                <a:ext uri="{FF2B5EF4-FFF2-40B4-BE49-F238E27FC236}">
                  <a16:creationId xmlns:a16="http://schemas.microsoft.com/office/drawing/2014/main" id="{C58549B6-E7BF-ED0C-108C-66E973A1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8162" y="5199962"/>
              <a:ext cx="2652389" cy="1658038"/>
            </a:xfrm>
            <a:prstGeom prst="rect">
              <a:avLst/>
            </a:prstGeom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2042C0-AA9E-6677-30C6-F270C5E0554B}"/>
              </a:ext>
            </a:extLst>
          </p:cNvPr>
          <p:cNvSpPr txBox="1"/>
          <p:nvPr/>
        </p:nvSpPr>
        <p:spPr>
          <a:xfrm>
            <a:off x="574438" y="1471202"/>
            <a:ext cx="2169151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2018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65AB82-33BF-7BBE-C20D-E25BC4D77C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2327" y="3039413"/>
            <a:ext cx="1196744" cy="892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370296-481A-B76D-353C-83F2085473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80" y="2300567"/>
            <a:ext cx="1294537" cy="80922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2C66477-EB01-F021-1E2A-53F99467C579}"/>
              </a:ext>
            </a:extLst>
          </p:cNvPr>
          <p:cNvSpPr txBox="1"/>
          <p:nvPr/>
        </p:nvSpPr>
        <p:spPr>
          <a:xfrm>
            <a:off x="574438" y="3254522"/>
            <a:ext cx="1935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TVS-951X 9-bay 10GbE </a:t>
            </a:r>
            <a:r>
              <a:rPr lang="zh-TW" altLang="en-US" sz="1200">
                <a:latin typeface="+mj-ea"/>
                <a:cs typeface="+mn-ea"/>
                <a:sym typeface="+mn-lt"/>
              </a:rPr>
              <a:t>多媒體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8AC537-4C2B-2331-D6E4-A6EDE48F402A}"/>
              </a:ext>
            </a:extLst>
          </p:cNvPr>
          <p:cNvSpPr txBox="1"/>
          <p:nvPr/>
        </p:nvSpPr>
        <p:spPr>
          <a:xfrm>
            <a:off x="626804" y="5859998"/>
            <a:ext cx="216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TS-h1290FX </a:t>
            </a:r>
            <a:r>
              <a:rPr lang="zh-TW" altLang="en-US" sz="1200">
                <a:latin typeface="+mj-ea"/>
                <a:cs typeface="+mn-ea"/>
                <a:sym typeface="+mn-lt"/>
              </a:rPr>
              <a:t>桌上型 </a:t>
            </a:r>
            <a:r>
              <a:rPr lang="en-US" altLang="zh-TW" sz="1200">
                <a:latin typeface="+mj-ea"/>
                <a:cs typeface="+mn-ea"/>
                <a:sym typeface="+mn-lt"/>
              </a:rPr>
              <a:t>12-bay </a:t>
            </a:r>
            <a:r>
              <a:rPr lang="zh-TW" altLang="en-US" sz="1200">
                <a:latin typeface="+mj-ea"/>
                <a:cs typeface="+mn-ea"/>
                <a:sym typeface="+mn-lt"/>
              </a:rPr>
              <a:t>全快閃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pic>
        <p:nvPicPr>
          <p:cNvPr id="12" name="圖片 11" descr="一張含有 文字, 賭場 的圖片&#10;&#10;自動產生的描述">
            <a:extLst>
              <a:ext uri="{FF2B5EF4-FFF2-40B4-BE49-F238E27FC236}">
                <a16:creationId xmlns:a16="http://schemas.microsoft.com/office/drawing/2014/main" id="{9E210E67-07FA-4D2A-F987-E098407A1E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7" y="4590021"/>
            <a:ext cx="786075" cy="41585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286359-C839-610E-2D4E-3D6AD100102C}"/>
              </a:ext>
            </a:extLst>
          </p:cNvPr>
          <p:cNvSpPr txBox="1"/>
          <p:nvPr/>
        </p:nvSpPr>
        <p:spPr>
          <a:xfrm>
            <a:off x="2985555" y="1471202"/>
            <a:ext cx="2236902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2019 CES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創新獎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9BAB46E-F286-76C7-1AB0-438884A5C8E6}"/>
              </a:ext>
            </a:extLst>
          </p:cNvPr>
          <p:cNvGrpSpPr/>
          <p:nvPr/>
        </p:nvGrpSpPr>
        <p:grpSpPr>
          <a:xfrm>
            <a:off x="2975412" y="2496019"/>
            <a:ext cx="1559327" cy="876112"/>
            <a:chOff x="3431453" y="1786422"/>
            <a:chExt cx="1751288" cy="98396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E40E37F-DECD-742A-4281-33987EA4C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31453" y="2202728"/>
              <a:ext cx="1751288" cy="48694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87E1B76-A291-F0DD-923A-D651EB0C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666" y="1786422"/>
              <a:ext cx="1574068" cy="983966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1BFC13-B462-870B-C472-E8C323ED1F7E}"/>
              </a:ext>
            </a:extLst>
          </p:cNvPr>
          <p:cNvSpPr txBox="1"/>
          <p:nvPr/>
        </p:nvSpPr>
        <p:spPr>
          <a:xfrm>
            <a:off x="3088154" y="3254522"/>
            <a:ext cx="1848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HS-453DX </a:t>
            </a:r>
            <a:r>
              <a:rPr lang="zh-TW" altLang="en-US" sz="1200">
                <a:latin typeface="+mj-ea"/>
                <a:cs typeface="+mn-ea"/>
                <a:sym typeface="+mn-lt"/>
              </a:rPr>
              <a:t>無風扇 </a:t>
            </a:r>
            <a:r>
              <a:rPr lang="en-US" altLang="zh-TW" sz="1200">
                <a:latin typeface="+mj-ea"/>
                <a:cs typeface="+mn-ea"/>
                <a:sym typeface="+mn-lt"/>
              </a:rPr>
              <a:t>NAS 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0C0C487-8B3B-A210-57E3-7EE23F0473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375650" y="3168760"/>
            <a:ext cx="1633269" cy="102759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9737060-A921-3E8F-EAB3-5E1C607D376D}"/>
              </a:ext>
            </a:extLst>
          </p:cNvPr>
          <p:cNvSpPr txBox="1"/>
          <p:nvPr/>
        </p:nvSpPr>
        <p:spPr>
          <a:xfrm>
            <a:off x="5432316" y="1471202"/>
            <a:ext cx="2283650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2021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紅點創新產品設計大獎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131C6C0-6ECD-CCAB-56D9-90D11D187F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916" y="2394214"/>
            <a:ext cx="1453899" cy="90884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5D683891-503C-45C1-9C26-91480F2339A8}"/>
              </a:ext>
            </a:extLst>
          </p:cNvPr>
          <p:cNvSpPr txBox="1"/>
          <p:nvPr/>
        </p:nvSpPr>
        <p:spPr>
          <a:xfrm>
            <a:off x="5472745" y="3254522"/>
            <a:ext cx="2023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QGD-3014-16PT </a:t>
            </a:r>
            <a:r>
              <a:rPr lang="zh-TW" altLang="en-US" sz="1200">
                <a:latin typeface="+mj-ea"/>
                <a:cs typeface="+mn-ea"/>
                <a:sym typeface="+mn-lt"/>
              </a:rPr>
              <a:t>桌上型智能終端 </a:t>
            </a:r>
            <a:r>
              <a:rPr lang="en-US" altLang="zh-TW" sz="1200">
                <a:latin typeface="+mj-ea"/>
                <a:cs typeface="+mn-ea"/>
                <a:sym typeface="+mn-lt"/>
              </a:rPr>
              <a:t>PoE </a:t>
            </a:r>
            <a:r>
              <a:rPr lang="zh-TW" altLang="en-US" sz="1200">
                <a:latin typeface="+mj-ea"/>
                <a:cs typeface="+mn-ea"/>
                <a:sym typeface="+mn-lt"/>
              </a:rPr>
              <a:t>交換器</a:t>
            </a:r>
          </a:p>
        </p:txBody>
      </p:sp>
      <p:pic>
        <p:nvPicPr>
          <p:cNvPr id="22" name="圖片 21" descr="一張含有 文字, 賭場, 美工圖案 的圖片&#10;&#10;自動產生的描述">
            <a:extLst>
              <a:ext uri="{FF2B5EF4-FFF2-40B4-BE49-F238E27FC236}">
                <a16:creationId xmlns:a16="http://schemas.microsoft.com/office/drawing/2014/main" id="{7B0158FC-8A84-BFD5-4D6B-C4B9B8E7A8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469" y="2498417"/>
            <a:ext cx="787403" cy="53486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5F1BD0D-D07F-B2A7-BA59-F00CAEFF7C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006" y="2320941"/>
            <a:ext cx="737660" cy="94804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EB0FA5D-E16E-53E4-4A99-D5B93B398F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93" y="1823666"/>
            <a:ext cx="951743" cy="65294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7BCB843-DBF7-6C29-2EBC-F15DC665F5DF}"/>
              </a:ext>
            </a:extLst>
          </p:cNvPr>
          <p:cNvSpPr txBox="1"/>
          <p:nvPr/>
        </p:nvSpPr>
        <p:spPr>
          <a:xfrm>
            <a:off x="539401" y="3846390"/>
            <a:ext cx="2258776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2022 </a:t>
            </a:r>
            <a:r>
              <a:rPr lang="zh-TW" alt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387D53A-98E6-C769-30FB-BD0EE352FAC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137" y="4861008"/>
            <a:ext cx="1371044" cy="91080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95B941C3-8FA1-18D7-66DA-EC2EC2368FED}"/>
              </a:ext>
            </a:extLst>
          </p:cNvPr>
          <p:cNvSpPr txBox="1"/>
          <p:nvPr/>
        </p:nvSpPr>
        <p:spPr>
          <a:xfrm>
            <a:off x="8200931" y="5741781"/>
            <a:ext cx="450596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latin typeface="+mj-ea"/>
                <a:cs typeface="+mn-ea"/>
                <a:sym typeface="+mn-lt"/>
              </a:rPr>
              <a:t>TBS-h574TX Thunderbolt™ 4 </a:t>
            </a:r>
            <a:r>
              <a:rPr lang="zh-TW" altLang="en-US" sz="1300">
                <a:latin typeface="+mj-ea"/>
                <a:cs typeface="+mn-ea"/>
                <a:sym typeface="+mn-lt"/>
              </a:rPr>
              <a:t>全快閃</a:t>
            </a:r>
            <a:r>
              <a:rPr lang="en-US" altLang="zh-TW" sz="1300">
                <a:latin typeface="+mj-ea"/>
                <a:cs typeface="+mn-ea"/>
                <a:sym typeface="+mn-lt"/>
              </a:rPr>
              <a:t> </a:t>
            </a:r>
            <a:r>
              <a:rPr lang="en-US" altLang="zh-TW" sz="1300" err="1">
                <a:latin typeface="+mj-ea"/>
                <a:cs typeface="+mn-ea"/>
                <a:sym typeface="+mn-lt"/>
              </a:rPr>
              <a:t>NASbook</a:t>
            </a:r>
            <a:endParaRPr lang="zh-TW" altLang="en-US" sz="1300">
              <a:latin typeface="+mj-ea"/>
              <a:cs typeface="+mn-ea"/>
              <a:sym typeface="+mn-lt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9994BAD-6E77-1D30-EA8D-688D1B5E6B9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463" y="5221493"/>
            <a:ext cx="629001" cy="48634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C40D9A5A-B8BA-8BE0-0380-68C46431E8FF}"/>
              </a:ext>
            </a:extLst>
          </p:cNvPr>
          <p:cNvSpPr txBox="1"/>
          <p:nvPr/>
        </p:nvSpPr>
        <p:spPr>
          <a:xfrm>
            <a:off x="8200931" y="5100255"/>
            <a:ext cx="3737691" cy="68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2024 TechRadar Pro Picks Award for CES 2024</a:t>
            </a:r>
            <a:endParaRPr lang="en-US" altLang="zh-TW">
              <a:solidFill>
                <a:srgbClr val="0C2E82"/>
              </a:solidFill>
              <a:latin typeface="+mj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1708C5-D4A7-5FA4-E1A0-BADAA1A72805}"/>
              </a:ext>
            </a:extLst>
          </p:cNvPr>
          <p:cNvSpPr txBox="1"/>
          <p:nvPr/>
        </p:nvSpPr>
        <p:spPr>
          <a:xfrm>
            <a:off x="2983738" y="5868685"/>
            <a:ext cx="2106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TS-464 </a:t>
            </a:r>
            <a:r>
              <a:rPr lang="zh-TW" altLang="en-US" sz="1200">
                <a:latin typeface="+mj-ea"/>
                <a:cs typeface="+mn-ea"/>
                <a:sym typeface="+mn-lt"/>
              </a:rPr>
              <a:t>四核心雙埠 </a:t>
            </a:r>
            <a:r>
              <a:rPr lang="en-US" altLang="zh-TW" sz="1200">
                <a:latin typeface="+mj-ea"/>
                <a:cs typeface="+mn-ea"/>
                <a:sym typeface="+mn-lt"/>
              </a:rPr>
              <a:t>2.5GbE NAS 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F072973-9977-C374-3EB4-7AD907DB7728}"/>
              </a:ext>
            </a:extLst>
          </p:cNvPr>
          <p:cNvSpPr txBox="1"/>
          <p:nvPr/>
        </p:nvSpPr>
        <p:spPr>
          <a:xfrm>
            <a:off x="2983739" y="3852710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2023 TechRadar Pro Picks Award Winner for CES 2023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AF82DC9-2C8D-F538-CA94-0079A664A77F}"/>
              </a:ext>
            </a:extLst>
          </p:cNvPr>
          <p:cNvSpPr txBox="1"/>
          <p:nvPr/>
        </p:nvSpPr>
        <p:spPr>
          <a:xfrm>
            <a:off x="5532318" y="5827565"/>
            <a:ext cx="237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latin typeface="+mj-ea"/>
                <a:cs typeface="+mn-ea"/>
                <a:sym typeface="+mn-lt"/>
              </a:rPr>
              <a:t>TVS-h874T</a:t>
            </a:r>
          </a:p>
          <a:p>
            <a:r>
              <a:rPr lang="en-US" altLang="zh-TW" sz="1200">
                <a:latin typeface="+mj-ea"/>
                <a:cs typeface="+mn-ea"/>
                <a:sym typeface="+mn-lt"/>
              </a:rPr>
              <a:t>Thunderbolt™ 4-bay NAS.</a:t>
            </a:r>
            <a:endParaRPr lang="zh-TW" altLang="en-US" sz="1200">
              <a:latin typeface="+mj-ea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62C93FA-3E16-CEA2-6D0E-D1BB28EC03F2}"/>
              </a:ext>
            </a:extLst>
          </p:cNvPr>
          <p:cNvSpPr txBox="1"/>
          <p:nvPr/>
        </p:nvSpPr>
        <p:spPr>
          <a:xfrm>
            <a:off x="5411005" y="3831295"/>
            <a:ext cx="225877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202</a:t>
            </a:r>
            <a:r>
              <a:rPr lang="en-US" altLang="zh-TW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4</a:t>
            </a:r>
            <a:r>
              <a:rPr lang="en-US" sz="1600" b="1">
                <a:solidFill>
                  <a:srgbClr val="0C2E82"/>
                </a:solidFill>
                <a:latin typeface="+mj-ea"/>
                <a:cs typeface="+mn-ea"/>
                <a:sym typeface="+mn-lt"/>
              </a:rPr>
              <a:t> TechRadar Pro Picks Award for CES 2024</a:t>
            </a:r>
          </a:p>
        </p:txBody>
      </p:sp>
      <p:pic>
        <p:nvPicPr>
          <p:cNvPr id="34" name="圖片 33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CDD9C64B-8D50-729D-9EF0-2CD5AED57A8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177" y="4929079"/>
            <a:ext cx="1439744" cy="856435"/>
          </a:xfrm>
          <a:prstGeom prst="rect">
            <a:avLst/>
          </a:prstGeom>
          <a:effectLst/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C36BE19-57D4-070D-E8B0-63D49DF27E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15965" y="5724806"/>
            <a:ext cx="1633269" cy="102759"/>
          </a:xfrm>
          <a:prstGeom prst="rect">
            <a:avLst/>
          </a:prstGeom>
        </p:spPr>
      </p:pic>
      <p:pic>
        <p:nvPicPr>
          <p:cNvPr id="36" name="圖片 35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EBF5FCE5-1C96-680A-DE45-E3EA420D7A9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096" y="5177769"/>
            <a:ext cx="721440" cy="601200"/>
          </a:xfrm>
          <a:prstGeom prst="rect">
            <a:avLst/>
          </a:prstGeom>
        </p:spPr>
      </p:pic>
      <p:pic>
        <p:nvPicPr>
          <p:cNvPr id="37" name="圖片 36" descr="一張含有 電子產品, 投影機 的圖片&#10;&#10;自動產生的描述">
            <a:extLst>
              <a:ext uri="{FF2B5EF4-FFF2-40B4-BE49-F238E27FC236}">
                <a16:creationId xmlns:a16="http://schemas.microsoft.com/office/drawing/2014/main" id="{29BDD2B4-F6F8-705B-4D4F-3721AFF388E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197" y="3032877"/>
            <a:ext cx="3700458" cy="1805231"/>
          </a:xfrm>
          <a:prstGeom prst="rect">
            <a:avLst/>
          </a:prstGeom>
          <a:effectLst>
            <a:reflection blurRad="6350" stA="53000" endPos="11000" dir="5400000" sy="-100000" algn="bl" rotWithShape="0"/>
          </a:effectLst>
        </p:spPr>
      </p:pic>
      <p:pic>
        <p:nvPicPr>
          <p:cNvPr id="38" name="圖片 37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1237316F-817B-B638-A06E-1455B26AB9D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242" y="2467655"/>
            <a:ext cx="1136186" cy="946822"/>
          </a:xfrm>
          <a:prstGeom prst="rect">
            <a:avLst/>
          </a:prstGeom>
        </p:spPr>
      </p:pic>
      <p:sp>
        <p:nvSpPr>
          <p:cNvPr id="43" name="線條">
            <a:extLst>
              <a:ext uri="{FF2B5EF4-FFF2-40B4-BE49-F238E27FC236}">
                <a16:creationId xmlns:a16="http://schemas.microsoft.com/office/drawing/2014/main" id="{5648E5E4-666B-9C55-61C5-524D83957677}"/>
              </a:ext>
            </a:extLst>
          </p:cNvPr>
          <p:cNvSpPr/>
          <p:nvPr/>
        </p:nvSpPr>
        <p:spPr>
          <a:xfrm flipV="1">
            <a:off x="2864572" y="1386599"/>
            <a:ext cx="0" cy="4989832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44" name="線條">
            <a:extLst>
              <a:ext uri="{FF2B5EF4-FFF2-40B4-BE49-F238E27FC236}">
                <a16:creationId xmlns:a16="http://schemas.microsoft.com/office/drawing/2014/main" id="{36D2CF85-46F4-BC8A-9F06-1E4AC78BCEB9}"/>
              </a:ext>
            </a:extLst>
          </p:cNvPr>
          <p:cNvSpPr/>
          <p:nvPr/>
        </p:nvSpPr>
        <p:spPr>
          <a:xfrm flipV="1">
            <a:off x="5311333" y="1386599"/>
            <a:ext cx="0" cy="4989832"/>
          </a:xfrm>
          <a:prstGeom prst="line">
            <a:avLst/>
          </a:prstGeom>
          <a:ln>
            <a:solidFill>
              <a:srgbClr val="172D7D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j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5F0346A-3F12-8469-36E4-2B50E27915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Light-Covers + Section Dividers">
  <a:themeElements>
    <a:clrScheme name="QNAP-1">
      <a:dk1>
        <a:srgbClr val="000000"/>
      </a:dk1>
      <a:lt1>
        <a:srgbClr val="FFFFFF"/>
      </a:lt1>
      <a:dk2>
        <a:srgbClr val="F3F3F3"/>
      </a:dk2>
      <a:lt2>
        <a:srgbClr val="BFBFBF"/>
      </a:lt2>
      <a:accent1>
        <a:srgbClr val="00A1DD"/>
      </a:accent1>
      <a:accent2>
        <a:srgbClr val="6EBE49"/>
      </a:accent2>
      <a:accent3>
        <a:srgbClr val="F8BE15"/>
      </a:accent3>
      <a:accent4>
        <a:srgbClr val="008F98"/>
      </a:accent4>
      <a:accent5>
        <a:srgbClr val="FF5000"/>
      </a:accent5>
      <a:accent6>
        <a:srgbClr val="868589"/>
      </a:accent6>
      <a:hlink>
        <a:srgbClr val="183075"/>
      </a:hlink>
      <a:folHlink>
        <a:srgbClr val="A0C9EA"/>
      </a:folHlink>
    </a:clrScheme>
    <a:fontScheme name="自訂 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Light-Covers + Section Divid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ight-Covers + Section Dividers">
  <a:themeElements>
    <a:clrScheme name="Light-Covers + Section Divider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1DD"/>
      </a:accent1>
      <a:accent2>
        <a:srgbClr val="6EBE49"/>
      </a:accent2>
      <a:accent3>
        <a:srgbClr val="F8BE15"/>
      </a:accent3>
      <a:accent4>
        <a:srgbClr val="008F98"/>
      </a:accent4>
      <a:accent5>
        <a:srgbClr val="FF5000"/>
      </a:accent5>
      <a:accent6>
        <a:srgbClr val="868589"/>
      </a:accent6>
      <a:hlink>
        <a:srgbClr val="0000FF"/>
      </a:hlink>
      <a:folHlink>
        <a:srgbClr val="FF00FF"/>
      </a:folHlink>
    </a:clrScheme>
    <a:fontScheme name="Light-Covers + Section Divider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Light-Covers + Section Divid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89276E-1DFF-4B88-AD1E-CE9CD5E28806}">
  <we:reference id="3dca8e23-e634-4ec3-8bdd-a3180630410b" version="1.0.0.3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bd555-b457-42c6-b2a2-eaac61238cc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8" ma:contentTypeDescription="建立新的文件。" ma:contentTypeScope="" ma:versionID="1d27462138cb40f4f4b8a3a59925bb38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87430e32c25dc6db5e4a9672e575e061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55F5FE-157B-451F-8A22-8B443854586F}">
  <ds:schemaRefs>
    <ds:schemaRef ds:uri="ddefd5bb-6d8d-4f06-9742-d3da6e9c2d1a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dcbbd555-b457-42c6-b2a2-eaac61238cc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DB58DB-3225-4BC9-9C7C-9325EF1619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6936B4-C154-43DC-B968-8A1565CD2E23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eba8807-6ef0-4e31-890c-a6ecfbb98568}" enabled="0" method="" siteId="{6eba8807-6ef0-4e31-890c-a6ecfbb985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QNAP-light</Template>
  <TotalTime>138</TotalTime>
  <Words>2520</Words>
  <Application>Microsoft Macintosh PowerPoint</Application>
  <PresentationFormat>寬螢幕</PresentationFormat>
  <Paragraphs>430</Paragraphs>
  <Slides>46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2" baseType="lpstr">
      <vt:lpstr>微軟正黑體</vt:lpstr>
      <vt:lpstr>Arial</vt:lpstr>
      <vt:lpstr>Calibri</vt:lpstr>
      <vt:lpstr>Open Sans</vt:lpstr>
      <vt:lpstr>Roboto</vt:lpstr>
      <vt:lpstr>Light-Covers + Section Dividers</vt:lpstr>
      <vt:lpstr>QNAP 公司簡介 2025</vt:lpstr>
      <vt:lpstr>PowerPoint 簡報</vt:lpstr>
      <vt:lpstr>公司簡介與沿革</vt:lpstr>
      <vt:lpstr>威聯通科技</vt:lpstr>
      <vt:lpstr>經營理念</vt:lpstr>
      <vt:lpstr>QNAP 價值：珍貴的品牌歷程</vt:lpstr>
      <vt:lpstr>重要里程碑</vt:lpstr>
      <vt:lpstr>全球子公司佈局狀況</vt:lpstr>
      <vt:lpstr>獲獎榮耀</vt:lpstr>
      <vt:lpstr>公司主要負責人</vt:lpstr>
      <vt:lpstr>主要通路客戶</vt:lpstr>
      <vt:lpstr>台灣辦公室據點</vt:lpstr>
      <vt:lpstr>產品介紹及應用</vt:lpstr>
      <vt:lpstr>4 大應用面向</vt:lpstr>
      <vt:lpstr>主力產品線 - 網路儲存伺服器 (NAS) </vt:lpstr>
      <vt:lpstr>加值產品線 - 軟體訂閱及周邊</vt:lpstr>
      <vt:lpstr>各行各業都需要 NAS!</vt:lpstr>
      <vt:lpstr>軟硬體整合解決方案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產品應用領域</vt:lpstr>
      <vt:lpstr>企業資訊工程領域</vt:lpstr>
      <vt:lpstr>工業製造領域</vt:lpstr>
      <vt:lpstr>企業視訊監控領域</vt:lpstr>
      <vt:lpstr>內容創作及影音剪輯領域</vt:lpstr>
      <vt:lpstr>零售與百貨</vt:lpstr>
      <vt:lpstr>醫療領域</vt:lpstr>
      <vt:lpstr>教育領域</vt:lpstr>
      <vt:lpstr>QNAP 解決方案優勢</vt:lpstr>
      <vt:lpstr>企業級的高效能儲存技術</vt:lpstr>
      <vt:lpstr>高速資安網路聚合技術</vt:lpstr>
      <vt:lpstr>資料備份與同步技術</vt:lpstr>
      <vt:lpstr>多雲整合與雲端服務</vt:lpstr>
      <vt:lpstr>智能化及邊緣 AI 運算</vt:lpstr>
      <vt:lpstr>STAY ONE STEP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Sabrina Wang</dc:creator>
  <cp:lastModifiedBy>Sabrina Wang</cp:lastModifiedBy>
  <cp:revision>7</cp:revision>
  <dcterms:modified xsi:type="dcterms:W3CDTF">2025-05-20T04:51:58Z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