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70" r:id="rId2"/>
    <p:sldId id="339" r:id="rId3"/>
    <p:sldId id="338" r:id="rId4"/>
    <p:sldId id="336" r:id="rId5"/>
    <p:sldId id="289" r:id="rId6"/>
    <p:sldId id="284" r:id="rId7"/>
    <p:sldId id="334" r:id="rId8"/>
    <p:sldId id="337" r:id="rId9"/>
    <p:sldId id="315" r:id="rId10"/>
    <p:sldId id="283" r:id="rId11"/>
    <p:sldId id="333" r:id="rId12"/>
    <p:sldId id="285" r:id="rId13"/>
    <p:sldId id="332" r:id="rId14"/>
    <p:sldId id="323" r:id="rId15"/>
    <p:sldId id="330" r:id="rId16"/>
    <p:sldId id="331" r:id="rId17"/>
    <p:sldId id="264" r:id="rId18"/>
    <p:sldId id="317" r:id="rId19"/>
    <p:sldId id="318" r:id="rId20"/>
    <p:sldId id="320" r:id="rId21"/>
    <p:sldId id="324" r:id="rId22"/>
    <p:sldId id="325" r:id="rId23"/>
    <p:sldId id="326" r:id="rId24"/>
    <p:sldId id="322" r:id="rId25"/>
    <p:sldId id="327" r:id="rId26"/>
    <p:sldId id="328" r:id="rId27"/>
    <p:sldId id="335" r:id="rId28"/>
    <p:sldId id="316" r:id="rId2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665CC8"/>
    <a:srgbClr val="A4BACF"/>
    <a:srgbClr val="4C65A1"/>
    <a:srgbClr val="F4A2F6"/>
    <a:srgbClr val="41C2C5"/>
    <a:srgbClr val="413D3D"/>
    <a:srgbClr val="282B3C"/>
    <a:srgbClr val="E6E6E6"/>
    <a:srgbClr val="A7B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736BC-15C0-5A23-5B4C-76F5876E81A4}" v="16" dt="2024-08-02T08:19:09.832"/>
    <p1510:client id="{424D0184-21E5-899D-882A-7FABE2027411}" v="449" dt="2024-08-01T07:53:47.187"/>
    <p1510:client id="{6EE24C7F-A138-3095-3752-AF23EB708E92}" v="13" dt="2024-08-01T08:19:01.263"/>
    <p1510:client id="{96DD9A71-FF72-493C-950F-FC42D6633C91}" v="145" dt="2024-08-02T06:18:26.12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288"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cat>
            <c:strRef>
              <c:f>工作表1!$A$2:$A$3</c:f>
              <c:strCache>
                <c:ptCount val="2"/>
                <c:pt idx="0">
                  <c:v>Write</c:v>
                </c:pt>
                <c:pt idx="1">
                  <c:v>Read</c:v>
                </c:pt>
              </c:strCache>
            </c:strRef>
          </c:cat>
          <c:val>
            <c:numRef>
              <c:f>工作表1!$B$2:$B$3</c:f>
              <c:numCache>
                <c:formatCode>General</c:formatCode>
                <c:ptCount val="2"/>
                <c:pt idx="0">
                  <c:v>590</c:v>
                </c:pt>
                <c:pt idx="1">
                  <c:v>590</c:v>
                </c:pt>
              </c:numCache>
            </c:numRef>
          </c:val>
          <c:extLs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6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r>
                  <a:rPr lang="en-US" baseline="0">
                    <a:solidFill>
                      <a:schemeClr val="tx1">
                        <a:lumMod val="85000"/>
                        <a:lumOff val="15000"/>
                      </a:schemeClr>
                    </a:solidFill>
                  </a:rPr>
                  <a:t>MB/s</a:t>
                </a:r>
                <a:endParaRPr lang="zh-TW" baseline="0">
                  <a:solidFill>
                    <a:schemeClr val="tx1">
                      <a:lumMod val="85000"/>
                      <a:lumOff val="15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B71-4A16-B7ED-167E3AD816C5}"/>
              </c:ext>
            </c:extLst>
          </c:dPt>
          <c:cat>
            <c:strRef>
              <c:f>工作表1!$A$2:$A$3</c:f>
              <c:strCache>
                <c:ptCount val="2"/>
                <c:pt idx="0">
                  <c:v>Write</c:v>
                </c:pt>
                <c:pt idx="1">
                  <c:v>Read</c:v>
                </c:pt>
              </c:strCache>
            </c:strRef>
          </c:cat>
          <c:val>
            <c:numRef>
              <c:f>工作表1!$B$2:$B$3</c:f>
              <c:numCache>
                <c:formatCode>General</c:formatCode>
                <c:ptCount val="2"/>
                <c:pt idx="0">
                  <c:v>1082</c:v>
                </c:pt>
                <c:pt idx="1">
                  <c:v>2251</c:v>
                </c:pt>
              </c:numCache>
            </c:numRef>
          </c:val>
          <c:extLst>
            <c:ext xmlns:c16="http://schemas.microsoft.com/office/drawing/2014/chart" uri="{C3380CC4-5D6E-409C-BE32-E72D297353CC}">
              <c16:uniqueId val="{00000002-FB71-4A16-B7ED-167E3AD816C5}"/>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25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r>
                  <a:rPr lang="en-US" baseline="0">
                    <a:solidFill>
                      <a:schemeClr val="tx1">
                        <a:lumMod val="85000"/>
                        <a:lumOff val="15000"/>
                      </a:schemeClr>
                    </a:solidFill>
                  </a:rPr>
                  <a:t>MB/s</a:t>
                </a:r>
                <a:endParaRPr lang="zh-TW" baseline="0">
                  <a:solidFill>
                    <a:schemeClr val="tx1">
                      <a:lumMod val="85000"/>
                      <a:lumOff val="15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ea"/>
                <a:sym typeface="+mn-lt"/>
              </a:defRPr>
            </a:pPr>
            <a:endParaRPr lang="zh-TW"/>
          </a:p>
        </c:txPr>
        <c:crossAx val="57277486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2025/3/18</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2025/3/18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QNAP Newly launched 10G SFP+ desktop NAS, TS-432X &amp; TS-632X. Powered by Annapurnalabs AL524 4-core processor, built-in 4G memory, Max. 16GB and optional ECC. Comes with a PCIe Gen 3 slot support qnap</a:t>
            </a:r>
            <a:r>
              <a:rPr lang="zh-TW" altLang="en-US">
                <a:ea typeface="新細明體"/>
              </a:rPr>
              <a:t> various e</a:t>
            </a:r>
            <a:r>
              <a:rPr lang="zh-TW" altLang="en-US">
                <a:ea typeface="新細明體"/>
                <a:cs typeface="Calibri"/>
              </a:rPr>
              <a:t>xpansion card.</a:t>
            </a: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294495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109505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Easy to install HDDs and SSDs </a:t>
            </a:r>
            <a:endParaRPr lang="zh-TW"/>
          </a:p>
          <a:p>
            <a:pPr marL="228600" indent="-228600">
              <a:buAutoNum type="arabicPeriod"/>
            </a:pPr>
            <a:r>
              <a:rPr lang="zh-TW" altLang="en-US">
                <a:ea typeface="新細明體"/>
                <a:cs typeface="Calibri"/>
              </a:rPr>
              <a:t>After Remove the front cover, Remove a drive tray by simultaneously pressing the latch and pulling the tray.</a:t>
            </a:r>
          </a:p>
          <a:p>
            <a:pPr marL="228600" indent="-228600">
              <a:buAutoNum type="arabicPeriod"/>
            </a:pPr>
            <a:r>
              <a:rPr lang="zh-TW" altLang="en-US">
                <a:ea typeface="新細明體"/>
                <a:cs typeface="Calibri"/>
              </a:rPr>
              <a:t>For 3.5" HDD, Remove the fastening panels from the sides of the drive tray and </a:t>
            </a:r>
            <a:r>
              <a:rPr lang="zh-TW">
                <a:ea typeface="新細明體"/>
              </a:rPr>
              <a:t>Place the drive on the tray so that the holes on the bottom of the drive are aligned with the holes on the bottom of the tray th</a:t>
            </a:r>
            <a:r>
              <a:rPr lang="en-US" altLang="zh-TW" err="1">
                <a:ea typeface="新細明體"/>
              </a:rPr>
              <a:t>en</a:t>
            </a:r>
            <a:r>
              <a:rPr lang="zh-TW" altLang="en-US">
                <a:ea typeface="新細明體"/>
              </a:rPr>
              <a:t> </a:t>
            </a:r>
            <a:r>
              <a:rPr lang="zh-TW">
                <a:ea typeface="新細明體"/>
              </a:rPr>
              <a:t>Attach the fastening panels to lock the drive to the tray.</a:t>
            </a:r>
            <a:r>
              <a:rPr lang="zh-TW" altLang="en-US">
                <a:ea typeface="新細明體"/>
              </a:rPr>
              <a:t> </a:t>
            </a:r>
          </a:p>
          <a:p>
            <a:pPr marL="228600" indent="-228600">
              <a:buAutoNum type="arabicPeriod"/>
            </a:pPr>
            <a:r>
              <a:rPr lang="en-US" altLang="zh-TW">
                <a:ea typeface="新細明體"/>
              </a:rPr>
              <a:t>Insert</a:t>
            </a:r>
            <a:r>
              <a:rPr lang="zh-TW" altLang="en-US">
                <a:ea typeface="新細明體"/>
              </a:rPr>
              <a:t> </a:t>
            </a:r>
            <a:r>
              <a:rPr lang="en-US" altLang="zh-TW">
                <a:ea typeface="新細明體"/>
              </a:rPr>
              <a:t>the</a:t>
            </a:r>
            <a:r>
              <a:rPr lang="zh-TW" altLang="en-US">
                <a:ea typeface="新細明體"/>
              </a:rPr>
              <a:t> </a:t>
            </a:r>
            <a:r>
              <a:rPr lang="en-US" altLang="zh-TW">
                <a:ea typeface="新細明體"/>
              </a:rPr>
              <a:t>tray</a:t>
            </a:r>
            <a:r>
              <a:rPr lang="zh-TW" altLang="en-US">
                <a:ea typeface="新細明體"/>
              </a:rPr>
              <a:t> </a:t>
            </a:r>
            <a:r>
              <a:rPr lang="en-US" altLang="zh-TW">
                <a:ea typeface="新細明體"/>
              </a:rPr>
              <a:t>into</a:t>
            </a:r>
            <a:r>
              <a:rPr lang="zh-TW" altLang="en-US">
                <a:ea typeface="新細明體"/>
              </a:rPr>
              <a:t> </a:t>
            </a:r>
            <a:r>
              <a:rPr lang="en-US" altLang="zh-TW">
                <a:ea typeface="新細明體"/>
              </a:rPr>
              <a:t>the</a:t>
            </a:r>
            <a:r>
              <a:rPr lang="zh-TW" altLang="en-US">
                <a:ea typeface="新細明體"/>
              </a:rPr>
              <a:t> </a:t>
            </a:r>
            <a:r>
              <a:rPr lang="en-US" altLang="zh-TW">
                <a:ea typeface="新細明體"/>
              </a:rPr>
              <a:t>bay.</a:t>
            </a:r>
            <a:r>
              <a:rPr lang="zh-TW" altLang="en-US">
                <a:ea typeface="新細明體"/>
              </a:rPr>
              <a:t> </a:t>
            </a:r>
            <a:endParaRPr 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84861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a:ea typeface="新細明體"/>
              </a:rPr>
              <a:t>Performance : </a:t>
            </a:r>
            <a:endParaRPr lang="zh-TW" altLang="en-US">
              <a:ea typeface="新細明體"/>
              <a:cs typeface="Calibri"/>
            </a:endParaRPr>
          </a:p>
          <a:p>
            <a:r>
              <a:rPr lang="en-US" altLang="zh-TW">
                <a:ea typeface="新細明體"/>
              </a:rPr>
              <a:t>-2 x 2.5GbE SMB Sequential Throughout 1MB</a:t>
            </a:r>
            <a:endParaRPr lang="en-US" altLang="zh-TW">
              <a:ea typeface="新細明體"/>
              <a:cs typeface="Calibri"/>
            </a:endParaRPr>
          </a:p>
          <a:p>
            <a:r>
              <a:rPr lang="en-US" altLang="zh-TW">
                <a:ea typeface="新細明體"/>
                <a:cs typeface="Calibri"/>
              </a:rPr>
              <a:t>Write : 590MB/s</a:t>
            </a:r>
          </a:p>
          <a:p>
            <a:r>
              <a:rPr lang="zh-TW" altLang="en-US">
                <a:ea typeface="新細明體"/>
                <a:cs typeface="Calibri"/>
              </a:rPr>
              <a:t>Read : 590MB/s</a:t>
            </a:r>
          </a:p>
          <a:p>
            <a:endParaRPr lang="zh-TW" altLang="en-US">
              <a:ea typeface="新細明體"/>
              <a:cs typeface="Calibri"/>
            </a:endParaRPr>
          </a:p>
          <a:p>
            <a:r>
              <a:rPr lang="zh-TW" altLang="en-US">
                <a:ea typeface="新細明體"/>
                <a:cs typeface="Calibri"/>
              </a:rPr>
              <a:t>-2 x 10GbE SMB </a:t>
            </a:r>
            <a:r>
              <a:rPr lang="zh-TW">
                <a:ea typeface="新細明體"/>
              </a:rPr>
              <a:t>SMB Sequential Throughout 1MB</a:t>
            </a:r>
            <a:endParaRPr lang="zh-TW" altLang="en-US">
              <a:ea typeface="新細明體"/>
              <a:cs typeface="Calibri"/>
            </a:endParaRPr>
          </a:p>
          <a:p>
            <a:r>
              <a:rPr lang="en-US" altLang="zh-TW">
                <a:ea typeface="新細明體"/>
              </a:rPr>
              <a:t>Write : 1082MB/s</a:t>
            </a:r>
            <a:endParaRPr lang="en-US" altLang="zh-TW">
              <a:ea typeface="新細明體"/>
              <a:cs typeface="Calibri"/>
            </a:endParaRPr>
          </a:p>
          <a:p>
            <a:r>
              <a:rPr lang="zh-TW">
                <a:ea typeface="新細明體"/>
              </a:rPr>
              <a:t>Read : </a:t>
            </a:r>
            <a:r>
              <a:rPr lang="en-US" altLang="zh-TW">
                <a:ea typeface="新細明體"/>
              </a:rPr>
              <a:t>22</a:t>
            </a:r>
            <a:r>
              <a:rPr lang="zh-TW">
                <a:ea typeface="新細明體"/>
              </a:rPr>
              <a:t>5</a:t>
            </a:r>
            <a:r>
              <a:rPr lang="en-US" altLang="zh-TW">
                <a:ea typeface="新細明體"/>
              </a:rPr>
              <a:t>1</a:t>
            </a:r>
            <a:r>
              <a:rPr lang="zh-TW">
                <a:ea typeface="新細明體"/>
              </a:rPr>
              <a:t>MB/s</a:t>
            </a:r>
            <a:endParaRPr lang="zh-TW">
              <a:ea typeface="新細明體"/>
              <a:cs typeface="Calibri"/>
            </a:endParaRPr>
          </a:p>
          <a:p>
            <a:endParaRPr lang="zh-TW" altLang="en-US">
              <a:ea typeface="新細明體"/>
              <a:cs typeface="Calibri"/>
            </a:endParaRPr>
          </a:p>
        </p:txBody>
      </p:sp>
    </p:spTree>
    <p:extLst>
      <p:ext uri="{BB962C8B-B14F-4D97-AF65-F5344CB8AC3E}">
        <p14:creationId xmlns:p14="http://schemas.microsoft.com/office/powerpoint/2010/main" val="959533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Compared with the previous TS-431X3, TS-432X / TS-632X have upgraded specifications</a:t>
            </a: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84810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We can choose a variety of expansion devices. There are 2-bay to 12-bay options for USB storage expansion, and some JBOD models support hardware RAID and power backup. And There are 4-bay to 16-bay options for SATA storage expansion. If you need capacity expansion, you can refer to the purchase.</a:t>
            </a:r>
            <a:endParaRPr lang="zh-TW" altLang="en-US"/>
          </a:p>
        </p:txBody>
      </p:sp>
    </p:spTree>
    <p:extLst>
      <p:ext uri="{BB962C8B-B14F-4D97-AF65-F5344CB8AC3E}">
        <p14:creationId xmlns:p14="http://schemas.microsoft.com/office/powerpoint/2010/main" val="92372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30000"/>
              </a:lnSpc>
              <a:spcBef>
                <a:spcPts val="600"/>
              </a:spcBef>
              <a:buFont typeface="Arial"/>
              <a:buNone/>
            </a:pPr>
            <a:endParaRPr lang="en-US">
              <a:cs typeface="+mn-lt"/>
            </a:endParaRPr>
          </a:p>
        </p:txBody>
      </p:sp>
    </p:spTree>
    <p:extLst>
      <p:ext uri="{BB962C8B-B14F-4D97-AF65-F5344CB8AC3E}">
        <p14:creationId xmlns:p14="http://schemas.microsoft.com/office/powerpoint/2010/main" val="936888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20</a:t>
            </a:fld>
            <a:endParaRPr lang="zh-TW" altLang="en-US"/>
          </a:p>
        </p:txBody>
      </p:sp>
    </p:spTree>
    <p:extLst>
      <p:ext uri="{BB962C8B-B14F-4D97-AF65-F5344CB8AC3E}">
        <p14:creationId xmlns:p14="http://schemas.microsoft.com/office/powerpoint/2010/main" val="98633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697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415639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indent="-298450"/>
            <a:r>
              <a:rPr lang="zh-TW"/>
              <a:t>When it comes to network storage equipment, there is no doubt security is first. In addition to the backup mechanism provided by QNAP NAS, we will also share the concept of data security.then What is the correct backup strategy? It will be backup 3-2-1 . This has been a backup strategy recommended by the US government for a long time. Here is a brief introduction. There are only three key points for backing up 3-2-1. , There are three files icon on the screen, we are naming them as copies, first: you need to prepare three copies for important files, second: put them in two different media like NAS and Google Drive, Third: keep one remote backup such as setting the NAS at home and company or Taiwan and the United States, the above three key points, we recommend you use two NAS to achieve government-level data backup strategy.</a:t>
            </a:r>
            <a:endParaRPr lang="en-US" altLang="zh-TW"/>
          </a:p>
          <a:p>
            <a:pPr marL="457200" indent="-298450"/>
            <a:r>
              <a:rPr lang="zh-TW"/>
              <a:t>So </a:t>
            </a:r>
            <a:endParaRPr lang="en-US" altLang="zh-TW"/>
          </a:p>
          <a:p>
            <a:pPr marL="457200" indent="-298450"/>
            <a:r>
              <a:rPr lang="zh-TW"/>
              <a:t>Keep 3 copies, on 2 types of storage, and store 1 copy off-site to ensure your data safety</a:t>
            </a:r>
            <a:endParaRPr lang="en-US" altLang="zh-TW"/>
          </a:p>
          <a:p>
            <a:pPr marL="158750"/>
            <a:endParaRPr lang="zh-TW"/>
          </a:p>
          <a:p>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30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Features : </a:t>
            </a:r>
            <a:br>
              <a:rPr lang="en-US">
                <a:cs typeface="+mn-lt"/>
              </a:rPr>
            </a:br>
            <a:r>
              <a:rPr lang="en-US">
                <a:cs typeface="Calibri"/>
              </a:rPr>
              <a:t>TS-432X : 4-bay 3.5" SATA NAS, TS-632X : 6-bay 3.5" SATA NAS.</a:t>
            </a:r>
            <a:br>
              <a:rPr lang="en-US">
                <a:cs typeface="+mn-lt"/>
              </a:rPr>
            </a:br>
            <a:r>
              <a:rPr lang="en-US"/>
              <a:t>- Powered by </a:t>
            </a:r>
            <a:r>
              <a:rPr lang="en-US" err="1"/>
              <a:t>AnnapurnaLabs</a:t>
            </a:r>
            <a:r>
              <a:rPr lang="en-US"/>
              <a:t> AL-524 quad-core CPU to provide powerful NAS performance</a:t>
            </a:r>
          </a:p>
          <a:p>
            <a:r>
              <a:rPr lang="en-US"/>
              <a:t>- Built-in 10GbE SFP+ : TS-432X built with a 10GbE SFP+ / TS-632X built with dual 10GbE SFP+ to provide high speed network environment</a:t>
            </a:r>
            <a:endParaRPr lang="en-US">
              <a:cs typeface="Calibri"/>
            </a:endParaRPr>
          </a:p>
          <a:p>
            <a:r>
              <a:rPr lang="en-US"/>
              <a:t>- Pre-installed 4 GB Non-ECC memory, 1 x DDR4 SODIMM slot can be upgraded, ECC supported</a:t>
            </a:r>
            <a:endParaRPr lang="en-US">
              <a:cs typeface="Calibri" panose="020F0502020204030204"/>
            </a:endParaRPr>
          </a:p>
          <a:p>
            <a:r>
              <a:rPr lang="en-US">
                <a:cs typeface="Calibri" panose="020F0502020204030204"/>
              </a:rPr>
              <a:t>-</a:t>
            </a:r>
            <a:r>
              <a:rPr lang="en-US"/>
              <a:t>2 x 2.5G LAN ports, Sufficient 2.5 GbE network bandwidth provides smooth data transmission experience</a:t>
            </a:r>
            <a:endParaRPr lang="en-US">
              <a:cs typeface="Calibri" panose="020F0502020204030204"/>
            </a:endParaRPr>
          </a:p>
          <a:p>
            <a:r>
              <a:rPr lang="en-US">
                <a:cs typeface="Calibri" panose="020F0502020204030204"/>
              </a:rPr>
              <a:t>-</a:t>
            </a:r>
            <a:r>
              <a:rPr lang="nl-NL"/>
              <a:t>1 x </a:t>
            </a:r>
            <a:r>
              <a:rPr lang="nl-NL" err="1"/>
              <a:t>PCIe</a:t>
            </a:r>
            <a:r>
              <a:rPr lang="nl-NL"/>
              <a:t> Gen3 x4 slot, </a:t>
            </a:r>
            <a:r>
              <a:rPr lang="en-US"/>
              <a:t>Provide a variety of expansions including network card, M.2 and other expansion cards</a:t>
            </a:r>
            <a:endParaRPr lang="nl-NL"/>
          </a:p>
          <a:p>
            <a:r>
              <a:rPr lang="en-US">
                <a:cs typeface="Calibri"/>
              </a:rPr>
              <a:t>-</a:t>
            </a:r>
            <a:r>
              <a:rPr lang="en-US"/>
              <a:t>Provides USB One-Touch-Copy button, allowing you to easily copy files in the USB folder to the NAS</a:t>
            </a:r>
          </a:p>
          <a:p>
            <a:endParaRPr lang="en-US">
              <a:cs typeface="Calibri"/>
            </a:endParaRPr>
          </a:p>
          <a:p>
            <a:endParaRPr lang="nl-NL">
              <a:cs typeface="Calibri"/>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7734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719616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b="1">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25</a:t>
            </a:fld>
            <a:endParaRPr lang="en-TW"/>
          </a:p>
        </p:txBody>
      </p:sp>
    </p:spTree>
    <p:extLst>
      <p:ext uri="{BB962C8B-B14F-4D97-AF65-F5344CB8AC3E}">
        <p14:creationId xmlns:p14="http://schemas.microsoft.com/office/powerpoint/2010/main" val="2866816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Recap TS-432X/TS-632X feature</a:t>
            </a:r>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272115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Thanks for your attention</a:t>
            </a:r>
            <a:br>
              <a:rPr lang="en-US" altLang="zh-TW">
                <a:ea typeface="新細明體"/>
                <a:cs typeface="+mn-lt"/>
              </a:rPr>
            </a:br>
            <a:r>
              <a:rPr lang="en-US"/>
              <a:t>Cost-effective 4-bay and 6-bay 10GbE NAS, designed to accelerate your workloads. If you are interested, please visit our product page</a:t>
            </a:r>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76666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panose="020F0502020204030204"/>
              </a:rPr>
              <a:t>Why we need TS-432X / T-632X?</a:t>
            </a: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283473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Features : </a:t>
            </a:r>
            <a:br>
              <a:rPr lang="en-US">
                <a:cs typeface="+mn-lt"/>
              </a:rPr>
            </a:br>
            <a:r>
              <a:rPr lang="en-US">
                <a:cs typeface="Calibri"/>
              </a:rPr>
              <a:t>TS-432X : 4-bay 3.5" SATA NAS, TS-632X : 6-bay 3.5" SATA NAS.</a:t>
            </a:r>
            <a:br>
              <a:rPr lang="en-US">
                <a:cs typeface="+mn-lt"/>
              </a:rPr>
            </a:br>
            <a:r>
              <a:rPr lang="en-US"/>
              <a:t>- Powered by </a:t>
            </a:r>
            <a:r>
              <a:rPr lang="en-US" err="1"/>
              <a:t>AnnapurnaLabs</a:t>
            </a:r>
            <a:r>
              <a:rPr lang="en-US"/>
              <a:t> AL-524 quad-core CPU to provide powerful NAS performance</a:t>
            </a:r>
          </a:p>
          <a:p>
            <a:r>
              <a:rPr lang="en-US"/>
              <a:t>- Built-in 10GbE SFP+ : TS-432X built with a 10GbE SFP+ / TS-632X built with dual 10GbE SFP+ to provide high speed network environment</a:t>
            </a:r>
            <a:endParaRPr lang="en-US">
              <a:cs typeface="Calibri"/>
            </a:endParaRPr>
          </a:p>
          <a:p>
            <a:r>
              <a:rPr lang="en-US"/>
              <a:t>- Pre-installed 4 GB Non-ECC memory, 1 x DDR4 SODIMM slot can be upgraded, ECC supported</a:t>
            </a:r>
            <a:endParaRPr lang="en-US">
              <a:cs typeface="Calibri" panose="020F0502020204030204"/>
            </a:endParaRPr>
          </a:p>
          <a:p>
            <a:r>
              <a:rPr lang="en-US">
                <a:cs typeface="Calibri" panose="020F0502020204030204"/>
              </a:rPr>
              <a:t>-</a:t>
            </a:r>
            <a:r>
              <a:rPr lang="en-US"/>
              <a:t>2 x 2.5G LAN ports, Sufficient 2.5 GbE network bandwidth provides smooth data transmission experience</a:t>
            </a:r>
            <a:endParaRPr lang="en-US">
              <a:cs typeface="Calibri" panose="020F0502020204030204"/>
            </a:endParaRPr>
          </a:p>
          <a:p>
            <a:r>
              <a:rPr lang="en-US">
                <a:cs typeface="Calibri" panose="020F0502020204030204"/>
              </a:rPr>
              <a:t>-</a:t>
            </a:r>
            <a:r>
              <a:rPr lang="nl-NL"/>
              <a:t>1 x </a:t>
            </a:r>
            <a:r>
              <a:rPr lang="nl-NL" err="1"/>
              <a:t>PCIe</a:t>
            </a:r>
            <a:r>
              <a:rPr lang="nl-NL"/>
              <a:t> Gen3 x4 slot, </a:t>
            </a:r>
            <a:r>
              <a:rPr lang="en-US"/>
              <a:t>Provide a variety of expansions including network card, M.2 and other expansion cards</a:t>
            </a:r>
            <a:endParaRPr lang="nl-NL"/>
          </a:p>
          <a:p>
            <a:r>
              <a:rPr lang="en-US">
                <a:cs typeface="Calibri"/>
              </a:rPr>
              <a:t>-</a:t>
            </a:r>
            <a:r>
              <a:rPr lang="en-US"/>
              <a:t>Provides USB One-Touch-Copy button, allowing you to easily copy files in the USB folder to the NAS</a:t>
            </a:r>
          </a:p>
          <a:p>
            <a:endParaRPr lang="en-US">
              <a:cs typeface="Calibri"/>
            </a:endParaRPr>
          </a:p>
          <a:p>
            <a:endParaRPr lang="nl-NL">
              <a:cs typeface="Calibri"/>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491635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Sufficient 10GbE SFP+ &amp; Dual 2.5 GbE network ports, provide smooth data transmission experience</a:t>
            </a:r>
            <a:endParaRPr lang="zh-TW">
              <a:ea typeface="新細明體"/>
            </a:endParaRPr>
          </a:p>
          <a:p>
            <a:r>
              <a:rPr lang="zh-TW" altLang="en-US">
                <a:ea typeface="新細明體"/>
                <a:cs typeface="Calibri"/>
              </a:rPr>
              <a:t>TS-432X built with 1 x 10G SFP+ ports and </a:t>
            </a:r>
            <a:r>
              <a:rPr lang="en-US" altLang="zh-TW">
                <a:ea typeface="新細明體"/>
              </a:rPr>
              <a:t>Dual 2.5 GbE network ports</a:t>
            </a:r>
            <a:endParaRPr lang="zh-TW" altLang="en-US">
              <a:ea typeface="新細明體"/>
              <a:cs typeface="Calibri"/>
            </a:endParaRPr>
          </a:p>
          <a:p>
            <a:r>
              <a:rPr lang="en-US" altLang="zh-TW">
                <a:ea typeface="新細明體"/>
              </a:rPr>
              <a:t>TS-632X</a:t>
            </a:r>
            <a:r>
              <a:rPr lang="zh-TW" altLang="en-US">
                <a:ea typeface="新細明體"/>
              </a:rPr>
              <a:t> </a:t>
            </a:r>
            <a:r>
              <a:rPr lang="en-US" altLang="zh-TW">
                <a:ea typeface="新細明體"/>
              </a:rPr>
              <a:t>built</a:t>
            </a:r>
            <a:r>
              <a:rPr lang="zh-TW" altLang="en-US">
                <a:ea typeface="新細明體"/>
              </a:rPr>
              <a:t> </a:t>
            </a:r>
            <a:r>
              <a:rPr lang="en-US" altLang="zh-TW">
                <a:ea typeface="新細明體"/>
              </a:rPr>
              <a:t>with</a:t>
            </a:r>
            <a:r>
              <a:rPr lang="zh-TW" altLang="en-US">
                <a:ea typeface="新細明體"/>
              </a:rPr>
              <a:t> 2</a:t>
            </a:r>
            <a:r>
              <a:rPr lang="en-US" altLang="zh-TW">
                <a:ea typeface="新細明體"/>
              </a:rPr>
              <a:t> x</a:t>
            </a:r>
            <a:r>
              <a:rPr lang="zh-TW" altLang="en-US">
                <a:ea typeface="新細明體"/>
              </a:rPr>
              <a:t> </a:t>
            </a:r>
            <a:r>
              <a:rPr lang="en-US" altLang="zh-TW">
                <a:ea typeface="新細明體"/>
              </a:rPr>
              <a:t>10G</a:t>
            </a:r>
            <a:r>
              <a:rPr lang="zh-TW" altLang="en-US">
                <a:ea typeface="新細明體"/>
              </a:rPr>
              <a:t> </a:t>
            </a:r>
            <a:r>
              <a:rPr lang="en-US" altLang="zh-TW">
                <a:ea typeface="新細明體"/>
              </a:rPr>
              <a:t>SFP+</a:t>
            </a:r>
            <a:r>
              <a:rPr lang="zh-TW" altLang="en-US">
                <a:ea typeface="新細明體"/>
              </a:rPr>
              <a:t> </a:t>
            </a:r>
            <a:r>
              <a:rPr lang="en-US" altLang="zh-TW">
                <a:ea typeface="新細明體"/>
              </a:rPr>
              <a:t>ports</a:t>
            </a:r>
            <a:r>
              <a:rPr lang="zh-TW" altLang="en-US">
                <a:ea typeface="新細明體"/>
              </a:rPr>
              <a:t> </a:t>
            </a:r>
            <a:r>
              <a:rPr lang="en-US" altLang="zh-TW">
                <a:ea typeface="新細明體"/>
              </a:rPr>
              <a:t>and</a:t>
            </a:r>
            <a:r>
              <a:rPr lang="zh-TW" altLang="en-US">
                <a:ea typeface="新細明體"/>
              </a:rPr>
              <a:t> </a:t>
            </a:r>
            <a:r>
              <a:rPr lang="en-US"/>
              <a:t>Dual 2.5 GbE network ports</a:t>
            </a:r>
            <a:endParaRPr lang="en-US">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183177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TS-432X / TS-632X pre-installed 4G non </a:t>
            </a:r>
            <a:r>
              <a:rPr lang="en-US" err="1">
                <a:cs typeface="Calibri"/>
              </a:rPr>
              <a:t>ecc</a:t>
            </a:r>
            <a:r>
              <a:rPr lang="en-US">
                <a:cs typeface="Calibri"/>
              </a:rPr>
              <a:t> memory with 1 x DDR4 </a:t>
            </a:r>
            <a:r>
              <a:rPr lang="en-US" err="1">
                <a:cs typeface="Calibri"/>
              </a:rPr>
              <a:t>sodimm</a:t>
            </a:r>
            <a:r>
              <a:rPr lang="en-US">
                <a:cs typeface="Calibri"/>
              </a:rPr>
              <a:t> slots. Can upgrade to 16GB, optional ECC.</a:t>
            </a:r>
            <a:br>
              <a:rPr lang="en-US">
                <a:cs typeface="+mn-lt"/>
              </a:rPr>
            </a:br>
            <a:r>
              <a:rPr lang="en-US">
                <a:cs typeface="Calibri"/>
              </a:rPr>
              <a:t>And easy to install, first </a:t>
            </a:r>
            <a:r>
              <a:rPr lang="en-US"/>
              <a:t>Remove a drive tray by simultaneously pressing the latch and pulling the tray. And Remove an existing module. Then install a new module. For detail can check user guide on product web site</a:t>
            </a:r>
          </a:p>
          <a:p>
            <a:endParaRPr lang="en-US">
              <a:cs typeface="Calibri"/>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420947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1860092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384762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TS-432X / TS-632X front view</a:t>
            </a:r>
          </a:p>
          <a:p>
            <a:r>
              <a:rPr lang="en-US" altLang="zh-TW">
                <a:ea typeface="新細明體"/>
                <a:cs typeface="Calibri"/>
              </a:rPr>
              <a:t>-Remove the front cover, you can see </a:t>
            </a:r>
            <a:r>
              <a:rPr lang="en-US"/>
              <a:t>3.5"/ 2.5”SATA 6Gb/s HDD/SSD trays</a:t>
            </a:r>
            <a:endParaRPr lang="zh-TW" altLang="en-US">
              <a:ea typeface="新細明體"/>
              <a:cs typeface="Calibri"/>
            </a:endParaRPr>
          </a:p>
          <a:p>
            <a:endParaRPr lang="en-US">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667797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srcRect/>
          <a:stretch/>
        </p:blipFill>
        <p:spPr>
          <a:xfrm>
            <a:off x="1185" y="894"/>
            <a:ext cx="12189629" cy="6856210"/>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srcRect/>
          <a:stretch/>
        </p:blipFill>
        <p:spPr>
          <a:xfrm>
            <a:off x="1185" y="894"/>
            <a:ext cx="12189630" cy="6856211"/>
          </a:xfrm>
          <a:prstGeom prst="rect">
            <a:avLst/>
          </a:prstGeom>
        </p:spPr>
      </p:pic>
    </p:spTree>
    <p:extLst>
      <p:ext uri="{BB962C8B-B14F-4D97-AF65-F5344CB8AC3E}">
        <p14:creationId xmlns:p14="http://schemas.microsoft.com/office/powerpoint/2010/main" val="39594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srcRect/>
          <a:stretch/>
        </p:blipFill>
        <p:spPr>
          <a:xfrm>
            <a:off x="1185" y="894"/>
            <a:ext cx="12189629" cy="6856211"/>
          </a:xfrm>
          <a:prstGeom prst="rect">
            <a:avLst/>
          </a:prstGeom>
        </p:spPr>
      </p:pic>
    </p:spTree>
    <p:extLst>
      <p:ext uri="{BB962C8B-B14F-4D97-AF65-F5344CB8AC3E}">
        <p14:creationId xmlns:p14="http://schemas.microsoft.com/office/powerpoint/2010/main" val="34353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5" y="667"/>
            <a:ext cx="12189630" cy="6856666"/>
          </a:xfrm>
          <a:prstGeom prst="rect">
            <a:avLst/>
          </a:prstGeom>
        </p:spPr>
      </p:pic>
      <p:sp>
        <p:nvSpPr>
          <p:cNvPr id="2" name="標題版面配置區 1">
            <a:extLst>
              <a:ext uri="{FF2B5EF4-FFF2-40B4-BE49-F238E27FC236}">
                <a16:creationId xmlns:a16="http://schemas.microsoft.com/office/drawing/2014/main" id="{86DF0330-B2D1-7CE6-B249-BF5E4C42540B}"/>
              </a:ext>
            </a:extLst>
          </p:cNvPr>
          <p:cNvSpPr>
            <a:spLocks noGrp="1"/>
          </p:cNvSpPr>
          <p:nvPr>
            <p:ph type="title"/>
          </p:nvPr>
        </p:nvSpPr>
        <p:spPr>
          <a:xfrm>
            <a:off x="717429" y="115019"/>
            <a:ext cx="11473385" cy="1210544"/>
          </a:xfrm>
          <a:prstGeom prst="rect">
            <a:avLst/>
          </a:prstGeom>
        </p:spPr>
        <p:txBody>
          <a:bodyPr vert="horz" lIns="91440" tIns="45720" rIns="91440" bIns="45720" rtlCol="0" anchor="ctr">
            <a:normAutofit/>
          </a:bodyPr>
          <a:lstStyle>
            <a:lvl1pPr>
              <a:defRPr sz="3600" b="1"/>
            </a:lvl1pPr>
          </a:lstStyle>
          <a:p>
            <a:r>
              <a:rPr lang="zh-TW" altLang="en-US"/>
              <a:t>按一下以編輯母片標題樣式</a:t>
            </a:r>
          </a:p>
        </p:txBody>
      </p:sp>
    </p:spTree>
    <p:extLst>
      <p:ext uri="{BB962C8B-B14F-4D97-AF65-F5344CB8AC3E}">
        <p14:creationId xmlns:p14="http://schemas.microsoft.com/office/powerpoint/2010/main" val="324016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6" y="667"/>
            <a:ext cx="12189628" cy="6856666"/>
          </a:xfrm>
          <a:prstGeom prst="rect">
            <a:avLst/>
          </a:prstGeom>
        </p:spPr>
      </p:pic>
      <p:sp>
        <p:nvSpPr>
          <p:cNvPr id="2" name="標題版面配置區 1">
            <a:extLst>
              <a:ext uri="{FF2B5EF4-FFF2-40B4-BE49-F238E27FC236}">
                <a16:creationId xmlns:a16="http://schemas.microsoft.com/office/drawing/2014/main" id="{86DF0330-B2D1-7CE6-B249-BF5E4C42540B}"/>
              </a:ext>
            </a:extLst>
          </p:cNvPr>
          <p:cNvSpPr>
            <a:spLocks noGrp="1"/>
          </p:cNvSpPr>
          <p:nvPr>
            <p:ph type="title"/>
          </p:nvPr>
        </p:nvSpPr>
        <p:spPr>
          <a:xfrm>
            <a:off x="396815" y="322981"/>
            <a:ext cx="6970143" cy="1210544"/>
          </a:xfrm>
          <a:prstGeom prst="rect">
            <a:avLst/>
          </a:prstGeom>
        </p:spPr>
        <p:txBody>
          <a:bodyPr vert="horz" lIns="91440" tIns="45720" rIns="91440" bIns="45720" rtlCol="0" anchor="ctr">
            <a:normAutofit/>
          </a:bodyPr>
          <a:lstStyle/>
          <a:p>
            <a:r>
              <a:rPr lang="zh-TW" altLang="en-US"/>
              <a:t>按一下以編輯母片標題樣式</a:t>
            </a:r>
          </a:p>
        </p:txBody>
      </p:sp>
    </p:spTree>
    <p:extLst>
      <p:ext uri="{BB962C8B-B14F-4D97-AF65-F5344CB8AC3E}">
        <p14:creationId xmlns:p14="http://schemas.microsoft.com/office/powerpoint/2010/main" val="285106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6" y="667"/>
            <a:ext cx="12189628" cy="6856665"/>
          </a:xfrm>
          <a:prstGeom prst="rect">
            <a:avLst/>
          </a:prstGeom>
        </p:spPr>
      </p:pic>
      <p:sp>
        <p:nvSpPr>
          <p:cNvPr id="2" name="標題版面配置區 1">
            <a:extLst>
              <a:ext uri="{FF2B5EF4-FFF2-40B4-BE49-F238E27FC236}">
                <a16:creationId xmlns:a16="http://schemas.microsoft.com/office/drawing/2014/main" id="{86DF0330-B2D1-7CE6-B249-BF5E4C42540B}"/>
              </a:ext>
            </a:extLst>
          </p:cNvPr>
          <p:cNvSpPr>
            <a:spLocks noGrp="1"/>
          </p:cNvSpPr>
          <p:nvPr>
            <p:ph type="title"/>
          </p:nvPr>
        </p:nvSpPr>
        <p:spPr>
          <a:xfrm>
            <a:off x="396815" y="322981"/>
            <a:ext cx="6970143" cy="1210544"/>
          </a:xfrm>
          <a:prstGeom prst="rect">
            <a:avLst/>
          </a:prstGeom>
        </p:spPr>
        <p:txBody>
          <a:bodyPr vert="horz" lIns="91440" tIns="45720" rIns="91440" bIns="45720" rtlCol="0" anchor="ctr">
            <a:normAutofit/>
          </a:bodyPr>
          <a:lstStyle/>
          <a:p>
            <a:r>
              <a:rPr lang="zh-TW" altLang="en-US"/>
              <a:t>按一下以編輯母片標題樣式</a:t>
            </a:r>
          </a:p>
        </p:txBody>
      </p:sp>
    </p:spTree>
    <p:extLst>
      <p:ext uri="{BB962C8B-B14F-4D97-AF65-F5344CB8AC3E}">
        <p14:creationId xmlns:p14="http://schemas.microsoft.com/office/powerpoint/2010/main" val="86145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86" y="667"/>
            <a:ext cx="12189628" cy="6856665"/>
          </a:xfrm>
          <a:prstGeom prst="rect">
            <a:avLst/>
          </a:prstGeom>
        </p:spPr>
      </p:pic>
      <p:sp>
        <p:nvSpPr>
          <p:cNvPr id="2" name="標題版面配置區 1">
            <a:extLst>
              <a:ext uri="{FF2B5EF4-FFF2-40B4-BE49-F238E27FC236}">
                <a16:creationId xmlns:a16="http://schemas.microsoft.com/office/drawing/2014/main" id="{86DF0330-B2D1-7CE6-B249-BF5E4C42540B}"/>
              </a:ext>
            </a:extLst>
          </p:cNvPr>
          <p:cNvSpPr>
            <a:spLocks noGrp="1"/>
          </p:cNvSpPr>
          <p:nvPr>
            <p:ph type="title"/>
          </p:nvPr>
        </p:nvSpPr>
        <p:spPr>
          <a:xfrm>
            <a:off x="396815" y="322981"/>
            <a:ext cx="11458635" cy="877169"/>
          </a:xfrm>
          <a:prstGeom prst="rect">
            <a:avLst/>
          </a:prstGeom>
        </p:spPr>
        <p:txBody>
          <a:bodyPr vert="horz" lIns="91440" tIns="45720" rIns="91440" bIns="45720" rtlCol="0" anchor="ctr">
            <a:normAutofit/>
          </a:bodyPr>
          <a:lstStyle/>
          <a:p>
            <a:r>
              <a:rPr lang="zh-TW" altLang="en-US"/>
              <a:t>按一下以編輯母片標題樣式</a:t>
            </a:r>
          </a:p>
        </p:txBody>
      </p:sp>
    </p:spTree>
    <p:extLst>
      <p:ext uri="{BB962C8B-B14F-4D97-AF65-F5344CB8AC3E}">
        <p14:creationId xmlns:p14="http://schemas.microsoft.com/office/powerpoint/2010/main" val="265024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5" y="894"/>
            <a:ext cx="12189630" cy="6856211"/>
          </a:xfrm>
          <a:prstGeom prst="rect">
            <a:avLst/>
          </a:prstGeom>
        </p:spPr>
      </p:pic>
    </p:spTree>
    <p:extLst>
      <p:ext uri="{BB962C8B-B14F-4D97-AF65-F5344CB8AC3E}">
        <p14:creationId xmlns:p14="http://schemas.microsoft.com/office/powerpoint/2010/main" val="133819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2025/3/18</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75" r:id="rId2"/>
    <p:sldLayoutId id="2147483679" r:id="rId3"/>
    <p:sldLayoutId id="2147483661" r:id="rId4"/>
    <p:sldLayoutId id="2147483676" r:id="rId5"/>
    <p:sldLayoutId id="2147483678" r:id="rId6"/>
    <p:sldLayoutId id="214748367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microsoft.com/office/2007/relationships/hdphoto" Target="../media/hdphoto2.wdp"/><Relationship Id="rId9" Type="http://schemas.openxmlformats.org/officeDocument/2006/relationships/image" Target="../media/image47.png"/><Relationship Id="rId14" Type="http://schemas.openxmlformats.org/officeDocument/2006/relationships/image" Target="../media/image52.sv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tif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tiff"/><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notesSlide" Target="../notesSlides/notesSlide20.xml"/><Relationship Id="rId16" Type="http://schemas.openxmlformats.org/officeDocument/2006/relationships/image" Target="../media/image106.png"/><Relationship Id="rId20" Type="http://schemas.openxmlformats.org/officeDocument/2006/relationships/image" Target="../media/image110.svg"/><Relationship Id="rId1" Type="http://schemas.openxmlformats.org/officeDocument/2006/relationships/slideLayout" Target="../slideLayouts/slideLayout4.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5" Type="http://schemas.openxmlformats.org/officeDocument/2006/relationships/image" Target="../media/image105.sv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4.png"/><Relationship Id="rId22" Type="http://schemas.openxmlformats.org/officeDocument/2006/relationships/image" Target="../media/image112.sv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18" Type="http://schemas.openxmlformats.org/officeDocument/2006/relationships/image" Target="../media/image130.svg"/><Relationship Id="rId26" Type="http://schemas.openxmlformats.org/officeDocument/2006/relationships/image" Target="../media/image138.svg"/><Relationship Id="rId3" Type="http://schemas.openxmlformats.org/officeDocument/2006/relationships/image" Target="../media/image119.png"/><Relationship Id="rId21" Type="http://schemas.openxmlformats.org/officeDocument/2006/relationships/image" Target="../media/image133.png"/><Relationship Id="rId7" Type="http://schemas.microsoft.com/office/2007/relationships/hdphoto" Target="../media/hdphoto1.wdp"/><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2" Type="http://schemas.openxmlformats.org/officeDocument/2006/relationships/notesSlide" Target="../notesSlides/notesSlide22.xml"/><Relationship Id="rId16" Type="http://schemas.openxmlformats.org/officeDocument/2006/relationships/image" Target="../media/image128.svg"/><Relationship Id="rId20" Type="http://schemas.openxmlformats.org/officeDocument/2006/relationships/image" Target="../media/image132.sv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118.svg"/><Relationship Id="rId24" Type="http://schemas.openxmlformats.org/officeDocument/2006/relationships/image" Target="../media/image136.svg"/><Relationship Id="rId5" Type="http://schemas.openxmlformats.org/officeDocument/2006/relationships/image" Target="../media/image121.png"/><Relationship Id="rId15" Type="http://schemas.openxmlformats.org/officeDocument/2006/relationships/image" Target="../media/image127.png"/><Relationship Id="rId23" Type="http://schemas.openxmlformats.org/officeDocument/2006/relationships/image" Target="../media/image135.png"/><Relationship Id="rId10" Type="http://schemas.openxmlformats.org/officeDocument/2006/relationships/image" Target="../media/image117.png"/><Relationship Id="rId19" Type="http://schemas.openxmlformats.org/officeDocument/2006/relationships/image" Target="../media/image131.png"/><Relationship Id="rId4" Type="http://schemas.openxmlformats.org/officeDocument/2006/relationships/image" Target="../media/image120.png"/><Relationship Id="rId9" Type="http://schemas.openxmlformats.org/officeDocument/2006/relationships/image" Target="../media/image123.svg"/><Relationship Id="rId14" Type="http://schemas.openxmlformats.org/officeDocument/2006/relationships/image" Target="../media/image126.svg"/><Relationship Id="rId22" Type="http://schemas.openxmlformats.org/officeDocument/2006/relationships/image" Target="../media/image13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形 45">
            <a:extLst>
              <a:ext uri="{FF2B5EF4-FFF2-40B4-BE49-F238E27FC236}">
                <a16:creationId xmlns:a16="http://schemas.microsoft.com/office/drawing/2014/main" id="{6C55C38C-310F-4734-7103-4195DE9832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4182" y="352094"/>
            <a:ext cx="4367109" cy="4904599"/>
          </a:xfrm>
          <a:prstGeom prst="rect">
            <a:avLst/>
          </a:prstGeom>
        </p:spPr>
      </p:pic>
      <p:sp>
        <p:nvSpPr>
          <p:cNvPr id="2" name="標題 1">
            <a:extLst>
              <a:ext uri="{FF2B5EF4-FFF2-40B4-BE49-F238E27FC236}">
                <a16:creationId xmlns:a16="http://schemas.microsoft.com/office/drawing/2014/main" id="{623EBDFD-55BB-B1DC-F99D-E7BAF977B915}"/>
              </a:ext>
            </a:extLst>
          </p:cNvPr>
          <p:cNvSpPr>
            <a:spLocks noGrp="1"/>
          </p:cNvSpPr>
          <p:nvPr>
            <p:ph type="title"/>
          </p:nvPr>
        </p:nvSpPr>
        <p:spPr>
          <a:xfrm>
            <a:off x="817324" y="382357"/>
            <a:ext cx="6618813" cy="1210544"/>
          </a:xfrm>
        </p:spPr>
        <p:txBody>
          <a:bodyPr>
            <a:normAutofit/>
          </a:bodyPr>
          <a:lstStyle/>
          <a:p>
            <a:r>
              <a:rPr lang="en-US" sz="3600" b="1">
                <a:cs typeface="Arial"/>
              </a:rPr>
              <a:t>Less packaging. More sustainability.</a:t>
            </a:r>
            <a:endParaRPr lang="zh-TW" altLang="en-US" sz="3600" b="1"/>
          </a:p>
        </p:txBody>
      </p:sp>
      <p:sp>
        <p:nvSpPr>
          <p:cNvPr id="6" name="文字方塊 5">
            <a:extLst>
              <a:ext uri="{FF2B5EF4-FFF2-40B4-BE49-F238E27FC236}">
                <a16:creationId xmlns:a16="http://schemas.microsoft.com/office/drawing/2014/main" id="{42F8948E-6763-FAF1-605C-0362B668B222}"/>
              </a:ext>
            </a:extLst>
          </p:cNvPr>
          <p:cNvSpPr txBox="1"/>
          <p:nvPr/>
        </p:nvSpPr>
        <p:spPr>
          <a:xfrm>
            <a:off x="817324" y="1592901"/>
            <a:ext cx="57262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t>The TS-432X / TS-632X come in a lighter protective package, ensuring their safety while reducing waste.*</a:t>
            </a:r>
          </a:p>
        </p:txBody>
      </p:sp>
      <p:sp>
        <p:nvSpPr>
          <p:cNvPr id="7" name="矩形: 圓角 6">
            <a:extLst>
              <a:ext uri="{FF2B5EF4-FFF2-40B4-BE49-F238E27FC236}">
                <a16:creationId xmlns:a16="http://schemas.microsoft.com/office/drawing/2014/main" id="{1AD47C9C-DBF8-EDB5-F3F2-7E8384A47900}"/>
              </a:ext>
            </a:extLst>
          </p:cNvPr>
          <p:cNvSpPr/>
          <p:nvPr/>
        </p:nvSpPr>
        <p:spPr>
          <a:xfrm>
            <a:off x="817324" y="2431969"/>
            <a:ext cx="5510151" cy="4046020"/>
          </a:xfrm>
          <a:prstGeom prst="roundRect">
            <a:avLst>
              <a:gd name="adj" fmla="val 3518"/>
            </a:avLst>
          </a:prstGeom>
          <a:solidFill>
            <a:srgbClr val="A4BA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2200"/>
              </a:lnSpc>
            </a:pPr>
            <a:endParaRPr lang="zh-TW" altLang="en-US">
              <a:solidFill>
                <a:schemeClr val="bg1"/>
              </a:solidFill>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id="{3A8525B0-1423-125C-2C9C-2F8D0DA9B2CA}"/>
              </a:ext>
            </a:extLst>
          </p:cNvPr>
          <p:cNvSpPr txBox="1"/>
          <p:nvPr/>
        </p:nvSpPr>
        <p:spPr>
          <a:xfrm>
            <a:off x="963692" y="2578774"/>
            <a:ext cx="5282729" cy="64633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Reduced the package size of TS-432X NAS to be 66% smaller than the current 4–bay TS-464 NAS.</a:t>
            </a:r>
            <a:endParaRPr lang="en-TW"/>
          </a:p>
        </p:txBody>
      </p:sp>
      <p:grpSp>
        <p:nvGrpSpPr>
          <p:cNvPr id="9" name="群組 8">
            <a:extLst>
              <a:ext uri="{FF2B5EF4-FFF2-40B4-BE49-F238E27FC236}">
                <a16:creationId xmlns:a16="http://schemas.microsoft.com/office/drawing/2014/main" id="{DBFBD620-69A8-E9D8-F113-2A8EC750837E}"/>
              </a:ext>
            </a:extLst>
          </p:cNvPr>
          <p:cNvGrpSpPr/>
          <p:nvPr/>
        </p:nvGrpSpPr>
        <p:grpSpPr>
          <a:xfrm>
            <a:off x="2310427" y="3385794"/>
            <a:ext cx="2915821" cy="3162920"/>
            <a:chOff x="8403881" y="2335096"/>
            <a:chExt cx="2734259" cy="2965972"/>
          </a:xfrm>
        </p:grpSpPr>
        <p:pic>
          <p:nvPicPr>
            <p:cNvPr id="10" name="圖形 32">
              <a:extLst>
                <a:ext uri="{FF2B5EF4-FFF2-40B4-BE49-F238E27FC236}">
                  <a16:creationId xmlns:a16="http://schemas.microsoft.com/office/drawing/2014/main" id="{BDF0329D-9A78-6198-FE33-2BBBA0FE9E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008663">
              <a:off x="8403881" y="2589982"/>
              <a:ext cx="666750" cy="1333500"/>
            </a:xfrm>
            <a:prstGeom prst="rect">
              <a:avLst/>
            </a:prstGeom>
          </p:spPr>
        </p:pic>
        <p:pic>
          <p:nvPicPr>
            <p:cNvPr id="40" name="圖形 33">
              <a:extLst>
                <a:ext uri="{FF2B5EF4-FFF2-40B4-BE49-F238E27FC236}">
                  <a16:creationId xmlns:a16="http://schemas.microsoft.com/office/drawing/2014/main" id="{D6B76E8E-B144-9A2F-9748-E17CB2291143}"/>
                </a:ext>
              </a:extLst>
            </p:cNvPr>
            <p:cNvPicPr>
              <a:picLocks noChangeAspect="1"/>
            </p:cNvPicPr>
            <p:nvPr/>
          </p:nvPicPr>
          <p:blipFill>
            <a:blip r:embed="rId7">
              <a:duotone>
                <a:schemeClr val="accent1">
                  <a:shade val="45000"/>
                  <a:satMod val="135000"/>
                </a:schemeClr>
                <a:prstClr val="white"/>
              </a:duotone>
            </a:blip>
            <a:stretch>
              <a:fillRect/>
            </a:stretch>
          </p:blipFill>
          <p:spPr>
            <a:xfrm>
              <a:off x="8673301" y="3940388"/>
              <a:ext cx="2464839" cy="1360680"/>
            </a:xfrm>
            <a:custGeom>
              <a:avLst/>
              <a:gdLst>
                <a:gd name="connsiteX0" fmla="*/ 0 w 2464839"/>
                <a:gd name="connsiteY0" fmla="*/ 0 h 1360680"/>
                <a:gd name="connsiteX1" fmla="*/ 2464839 w 2464839"/>
                <a:gd name="connsiteY1" fmla="*/ 0 h 1360680"/>
                <a:gd name="connsiteX2" fmla="*/ 2464839 w 2464839"/>
                <a:gd name="connsiteY2" fmla="*/ 1360680 h 1360680"/>
                <a:gd name="connsiteX3" fmla="*/ 0 w 2464839"/>
                <a:gd name="connsiteY3" fmla="*/ 1360680 h 1360680"/>
              </a:gdLst>
              <a:ahLst/>
              <a:cxnLst>
                <a:cxn ang="0">
                  <a:pos x="connsiteX0" y="connsiteY0"/>
                </a:cxn>
                <a:cxn ang="0">
                  <a:pos x="connsiteX1" y="connsiteY1"/>
                </a:cxn>
                <a:cxn ang="0">
                  <a:pos x="connsiteX2" y="connsiteY2"/>
                </a:cxn>
                <a:cxn ang="0">
                  <a:pos x="connsiteX3" y="connsiteY3"/>
                </a:cxn>
              </a:cxnLst>
              <a:rect l="l" t="t" r="r" b="b"/>
              <a:pathLst>
                <a:path w="2464839" h="1360680">
                  <a:moveTo>
                    <a:pt x="0" y="0"/>
                  </a:moveTo>
                  <a:lnTo>
                    <a:pt x="2464839" y="0"/>
                  </a:lnTo>
                  <a:lnTo>
                    <a:pt x="2464839" y="1360680"/>
                  </a:lnTo>
                  <a:lnTo>
                    <a:pt x="0" y="1360680"/>
                  </a:lnTo>
                  <a:close/>
                </a:path>
              </a:pathLst>
            </a:custGeom>
          </p:spPr>
        </p:pic>
        <p:sp>
          <p:nvSpPr>
            <p:cNvPr id="16" name="手繪多邊形: 圖案 15">
              <a:extLst>
                <a:ext uri="{FF2B5EF4-FFF2-40B4-BE49-F238E27FC236}">
                  <a16:creationId xmlns:a16="http://schemas.microsoft.com/office/drawing/2014/main" id="{506C1BF2-20EF-5477-16D5-6A575878DF8C}"/>
                </a:ext>
              </a:extLst>
            </p:cNvPr>
            <p:cNvSpPr/>
            <p:nvPr/>
          </p:nvSpPr>
          <p:spPr>
            <a:xfrm>
              <a:off x="8950113" y="3045585"/>
              <a:ext cx="1922727" cy="1839398"/>
            </a:xfrm>
            <a:custGeom>
              <a:avLst/>
              <a:gdLst>
                <a:gd name="connsiteX0" fmla="*/ 1922728 w 1922727"/>
                <a:gd name="connsiteY0" fmla="*/ 1441812 h 1839398"/>
                <a:gd name="connsiteX1" fmla="*/ 1922728 w 1922727"/>
                <a:gd name="connsiteY1" fmla="*/ 397587 h 1839398"/>
                <a:gd name="connsiteX2" fmla="*/ 961364 w 1922727"/>
                <a:gd name="connsiteY2" fmla="*/ 0 h 1839398"/>
                <a:gd name="connsiteX3" fmla="*/ 0 w 1922727"/>
                <a:gd name="connsiteY3" fmla="*/ 397587 h 1839398"/>
                <a:gd name="connsiteX4" fmla="*/ 0 w 1922727"/>
                <a:gd name="connsiteY4" fmla="*/ 1441812 h 1839398"/>
                <a:gd name="connsiteX5" fmla="*/ 961364 w 1922727"/>
                <a:gd name="connsiteY5" fmla="*/ 1839399 h 1839398"/>
                <a:gd name="connsiteX6" fmla="*/ 1922728 w 1922727"/>
                <a:gd name="connsiteY6" fmla="*/ 1441812 h 183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727" h="1839398">
                  <a:moveTo>
                    <a:pt x="1922728" y="1441812"/>
                  </a:moveTo>
                  <a:lnTo>
                    <a:pt x="1922728" y="397587"/>
                  </a:lnTo>
                  <a:lnTo>
                    <a:pt x="961364" y="0"/>
                  </a:lnTo>
                  <a:lnTo>
                    <a:pt x="0" y="397587"/>
                  </a:lnTo>
                  <a:lnTo>
                    <a:pt x="0" y="1441812"/>
                  </a:lnTo>
                  <a:lnTo>
                    <a:pt x="961364" y="1839399"/>
                  </a:lnTo>
                  <a:lnTo>
                    <a:pt x="1922728" y="1441812"/>
                  </a:lnTo>
                  <a:close/>
                </a:path>
              </a:pathLst>
            </a:custGeom>
            <a:solidFill>
              <a:srgbClr val="A4BACF"/>
            </a:solidFill>
            <a:ln w="27760" cap="flat">
              <a:solidFill>
                <a:srgbClr val="FFFFFF"/>
              </a:solid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2F283588-CA1F-A871-6B41-FB947EDD1C2F}"/>
                </a:ext>
              </a:extLst>
            </p:cNvPr>
            <p:cNvSpPr/>
            <p:nvPr/>
          </p:nvSpPr>
          <p:spPr>
            <a:xfrm>
              <a:off x="9911475" y="3840759"/>
              <a:ext cx="5208" cy="1044225"/>
            </a:xfrm>
            <a:custGeom>
              <a:avLst/>
              <a:gdLst>
                <a:gd name="connsiteX0" fmla="*/ 0 w 5208"/>
                <a:gd name="connsiteY0" fmla="*/ 0 h 1044225"/>
                <a:gd name="connsiteX1" fmla="*/ 0 w 5208"/>
                <a:gd name="connsiteY1" fmla="*/ 1044225 h 1044225"/>
              </a:gdLst>
              <a:ahLst/>
              <a:cxnLst>
                <a:cxn ang="0">
                  <a:pos x="connsiteX0" y="connsiteY0"/>
                </a:cxn>
                <a:cxn ang="0">
                  <a:pos x="connsiteX1" y="connsiteY1"/>
                </a:cxn>
              </a:cxnLst>
              <a:rect l="l" t="t" r="r" b="b"/>
              <a:pathLst>
                <a:path w="5208" h="1044225">
                  <a:moveTo>
                    <a:pt x="0" y="0"/>
                  </a:moveTo>
                  <a:lnTo>
                    <a:pt x="0" y="1044225"/>
                  </a:lnTo>
                </a:path>
              </a:pathLst>
            </a:custGeom>
            <a:ln w="27760" cap="flat">
              <a:solidFill>
                <a:srgbClr val="FFFFFF"/>
              </a:solid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CF218998-8C37-CC24-87F2-0C8D5218332E}"/>
                </a:ext>
              </a:extLst>
            </p:cNvPr>
            <p:cNvSpPr/>
            <p:nvPr/>
          </p:nvSpPr>
          <p:spPr>
            <a:xfrm>
              <a:off x="10393276" y="3659309"/>
              <a:ext cx="5208" cy="1024955"/>
            </a:xfrm>
            <a:custGeom>
              <a:avLst/>
              <a:gdLst>
                <a:gd name="connsiteX0" fmla="*/ 0 w 5208"/>
                <a:gd name="connsiteY0" fmla="*/ 0 h 1024955"/>
                <a:gd name="connsiteX1" fmla="*/ 0 w 5208"/>
                <a:gd name="connsiteY1" fmla="*/ 1024955 h 1024955"/>
              </a:gdLst>
              <a:ahLst/>
              <a:cxnLst>
                <a:cxn ang="0">
                  <a:pos x="connsiteX0" y="connsiteY0"/>
                </a:cxn>
                <a:cxn ang="0">
                  <a:pos x="connsiteX1" y="connsiteY1"/>
                </a:cxn>
              </a:cxnLst>
              <a:rect l="l" t="t" r="r" b="b"/>
              <a:pathLst>
                <a:path w="5208" h="1024955">
                  <a:moveTo>
                    <a:pt x="0" y="0"/>
                  </a:moveTo>
                  <a:lnTo>
                    <a:pt x="0" y="1024955"/>
                  </a:lnTo>
                </a:path>
              </a:pathLst>
            </a:custGeom>
            <a:ln w="27760" cap="flat">
              <a:solidFill>
                <a:srgbClr val="FFFFFF"/>
              </a:solid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75D0A42B-96D6-A9B9-0067-68B556634301}"/>
                </a:ext>
              </a:extLst>
            </p:cNvPr>
            <p:cNvSpPr/>
            <p:nvPr/>
          </p:nvSpPr>
          <p:spPr>
            <a:xfrm>
              <a:off x="9371343" y="3616967"/>
              <a:ext cx="5208" cy="1044277"/>
            </a:xfrm>
            <a:custGeom>
              <a:avLst/>
              <a:gdLst>
                <a:gd name="connsiteX0" fmla="*/ 0 w 5208"/>
                <a:gd name="connsiteY0" fmla="*/ 0 h 1044277"/>
                <a:gd name="connsiteX1" fmla="*/ 0 w 5208"/>
                <a:gd name="connsiteY1" fmla="*/ 1044277 h 1044277"/>
              </a:gdLst>
              <a:ahLst/>
              <a:cxnLst>
                <a:cxn ang="0">
                  <a:pos x="connsiteX0" y="connsiteY0"/>
                </a:cxn>
                <a:cxn ang="0">
                  <a:pos x="connsiteX1" y="connsiteY1"/>
                </a:cxn>
              </a:cxnLst>
              <a:rect l="l" t="t" r="r" b="b"/>
              <a:pathLst>
                <a:path w="5208" h="1044277">
                  <a:moveTo>
                    <a:pt x="0" y="0"/>
                  </a:moveTo>
                  <a:lnTo>
                    <a:pt x="0" y="1044277"/>
                  </a:lnTo>
                </a:path>
              </a:pathLst>
            </a:custGeom>
            <a:ln w="27760" cap="flat">
              <a:solidFill>
                <a:srgbClr val="FFFFFF"/>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67FA3952-0B4E-3C4F-B4EC-2D75FFE09813}"/>
                </a:ext>
              </a:extLst>
            </p:cNvPr>
            <p:cNvSpPr/>
            <p:nvPr/>
          </p:nvSpPr>
          <p:spPr>
            <a:xfrm>
              <a:off x="8950112" y="3045585"/>
              <a:ext cx="1922727" cy="944333"/>
            </a:xfrm>
            <a:custGeom>
              <a:avLst/>
              <a:gdLst>
                <a:gd name="connsiteX0" fmla="*/ 1922728 w 1922727"/>
                <a:gd name="connsiteY0" fmla="*/ 546747 h 944333"/>
                <a:gd name="connsiteX1" fmla="*/ 1922728 w 1922727"/>
                <a:gd name="connsiteY1" fmla="*/ 397587 h 944333"/>
                <a:gd name="connsiteX2" fmla="*/ 961364 w 1922727"/>
                <a:gd name="connsiteY2" fmla="*/ 0 h 944333"/>
                <a:gd name="connsiteX3" fmla="*/ 0 w 1922727"/>
                <a:gd name="connsiteY3" fmla="*/ 397587 h 944333"/>
                <a:gd name="connsiteX4" fmla="*/ 0 w 1922727"/>
                <a:gd name="connsiteY4" fmla="*/ 546747 h 944333"/>
                <a:gd name="connsiteX5" fmla="*/ 961364 w 1922727"/>
                <a:gd name="connsiteY5" fmla="*/ 944334 h 944333"/>
                <a:gd name="connsiteX6" fmla="*/ 1922728 w 1922727"/>
                <a:gd name="connsiteY6" fmla="*/ 546747 h 94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727" h="944333">
                  <a:moveTo>
                    <a:pt x="1922728" y="546747"/>
                  </a:moveTo>
                  <a:lnTo>
                    <a:pt x="1922728" y="397587"/>
                  </a:lnTo>
                  <a:lnTo>
                    <a:pt x="961364" y="0"/>
                  </a:lnTo>
                  <a:lnTo>
                    <a:pt x="0" y="397587"/>
                  </a:lnTo>
                  <a:lnTo>
                    <a:pt x="0" y="546747"/>
                  </a:lnTo>
                  <a:lnTo>
                    <a:pt x="961364" y="944334"/>
                  </a:lnTo>
                  <a:lnTo>
                    <a:pt x="1922728" y="546747"/>
                  </a:lnTo>
                  <a:close/>
                </a:path>
              </a:pathLst>
            </a:custGeom>
            <a:noFill/>
            <a:ln w="27760" cap="flat">
              <a:solidFill>
                <a:srgbClr val="000000"/>
              </a:solid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F5DD8CAF-91CF-FDC7-F30E-7DA3A6709342}"/>
                </a:ext>
              </a:extLst>
            </p:cNvPr>
            <p:cNvSpPr/>
            <p:nvPr/>
          </p:nvSpPr>
          <p:spPr>
            <a:xfrm>
              <a:off x="8950112" y="3045585"/>
              <a:ext cx="1922727" cy="795173"/>
            </a:xfrm>
            <a:custGeom>
              <a:avLst/>
              <a:gdLst>
                <a:gd name="connsiteX0" fmla="*/ 0 w 1922727"/>
                <a:gd name="connsiteY0" fmla="*/ 397587 h 795173"/>
                <a:gd name="connsiteX1" fmla="*/ 961364 w 1922727"/>
                <a:gd name="connsiteY1" fmla="*/ 795174 h 795173"/>
                <a:gd name="connsiteX2" fmla="*/ 1922728 w 1922727"/>
                <a:gd name="connsiteY2" fmla="*/ 397587 h 795173"/>
                <a:gd name="connsiteX3" fmla="*/ 961364 w 1922727"/>
                <a:gd name="connsiteY3" fmla="*/ 0 h 795173"/>
                <a:gd name="connsiteX4" fmla="*/ 0 w 1922727"/>
                <a:gd name="connsiteY4" fmla="*/ 397587 h 79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727" h="795173">
                  <a:moveTo>
                    <a:pt x="0" y="397587"/>
                  </a:moveTo>
                  <a:lnTo>
                    <a:pt x="961364" y="795174"/>
                  </a:lnTo>
                  <a:lnTo>
                    <a:pt x="1922728" y="397587"/>
                  </a:lnTo>
                  <a:lnTo>
                    <a:pt x="961364" y="0"/>
                  </a:lnTo>
                  <a:lnTo>
                    <a:pt x="0" y="397587"/>
                  </a:lnTo>
                  <a:close/>
                </a:path>
              </a:pathLst>
            </a:custGeom>
            <a:noFill/>
            <a:ln w="27760" cap="flat">
              <a:solidFill>
                <a:srgbClr val="000000"/>
              </a:solidFill>
              <a:prstDash val="solid"/>
              <a:round/>
            </a:ln>
          </p:spPr>
          <p:txBody>
            <a:bodyPr rtlCol="0" anchor="ctr"/>
            <a:lstStyle/>
            <a:p>
              <a:endParaRPr lang="zh-TW" altLang="en-US"/>
            </a:p>
          </p:txBody>
        </p:sp>
        <p:sp>
          <p:nvSpPr>
            <p:cNvPr id="22" name="手繪多邊形: 圖案 21">
              <a:extLst>
                <a:ext uri="{FF2B5EF4-FFF2-40B4-BE49-F238E27FC236}">
                  <a16:creationId xmlns:a16="http://schemas.microsoft.com/office/drawing/2014/main" id="{C21F0E90-64B3-146F-1CB0-A31A94CD20C8}"/>
                </a:ext>
              </a:extLst>
            </p:cNvPr>
            <p:cNvSpPr/>
            <p:nvPr/>
          </p:nvSpPr>
          <p:spPr>
            <a:xfrm>
              <a:off x="8950112" y="3592332"/>
              <a:ext cx="1922727" cy="397586"/>
            </a:xfrm>
            <a:custGeom>
              <a:avLst/>
              <a:gdLst>
                <a:gd name="connsiteX0" fmla="*/ 0 w 1922727"/>
                <a:gd name="connsiteY0" fmla="*/ 0 h 397586"/>
                <a:gd name="connsiteX1" fmla="*/ 961364 w 1922727"/>
                <a:gd name="connsiteY1" fmla="*/ 397587 h 397586"/>
                <a:gd name="connsiteX2" fmla="*/ 1922728 w 1922727"/>
                <a:gd name="connsiteY2" fmla="*/ 0 h 397586"/>
              </a:gdLst>
              <a:ahLst/>
              <a:cxnLst>
                <a:cxn ang="0">
                  <a:pos x="connsiteX0" y="connsiteY0"/>
                </a:cxn>
                <a:cxn ang="0">
                  <a:pos x="connsiteX1" y="connsiteY1"/>
                </a:cxn>
                <a:cxn ang="0">
                  <a:pos x="connsiteX2" y="connsiteY2"/>
                </a:cxn>
              </a:cxnLst>
              <a:rect l="l" t="t" r="r" b="b"/>
              <a:pathLst>
                <a:path w="1922727" h="397586">
                  <a:moveTo>
                    <a:pt x="0" y="0"/>
                  </a:moveTo>
                  <a:lnTo>
                    <a:pt x="961364" y="397587"/>
                  </a:lnTo>
                  <a:lnTo>
                    <a:pt x="1922728" y="0"/>
                  </a:lnTo>
                </a:path>
              </a:pathLst>
            </a:custGeom>
            <a:noFill/>
            <a:ln w="27760" cap="flat">
              <a:solidFill>
                <a:srgbClr val="000000"/>
              </a:solid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51AD83A7-18BD-1896-7382-031D163AF847}"/>
                </a:ext>
              </a:extLst>
            </p:cNvPr>
            <p:cNvSpPr/>
            <p:nvPr/>
          </p:nvSpPr>
          <p:spPr>
            <a:xfrm>
              <a:off x="8950112" y="3741492"/>
              <a:ext cx="1922727" cy="397586"/>
            </a:xfrm>
            <a:custGeom>
              <a:avLst/>
              <a:gdLst>
                <a:gd name="connsiteX0" fmla="*/ 0 w 1922727"/>
                <a:gd name="connsiteY0" fmla="*/ 0 h 397586"/>
                <a:gd name="connsiteX1" fmla="*/ 961364 w 1922727"/>
                <a:gd name="connsiteY1" fmla="*/ 397587 h 397586"/>
                <a:gd name="connsiteX2" fmla="*/ 1922728 w 1922727"/>
                <a:gd name="connsiteY2" fmla="*/ 0 h 397586"/>
              </a:gdLst>
              <a:ahLst/>
              <a:cxnLst>
                <a:cxn ang="0">
                  <a:pos x="connsiteX0" y="connsiteY0"/>
                </a:cxn>
                <a:cxn ang="0">
                  <a:pos x="connsiteX1" y="connsiteY1"/>
                </a:cxn>
                <a:cxn ang="0">
                  <a:pos x="connsiteX2" y="connsiteY2"/>
                </a:cxn>
              </a:cxnLst>
              <a:rect l="l" t="t" r="r" b="b"/>
              <a:pathLst>
                <a:path w="1922727" h="397586">
                  <a:moveTo>
                    <a:pt x="0" y="0"/>
                  </a:moveTo>
                  <a:lnTo>
                    <a:pt x="961364" y="397587"/>
                  </a:lnTo>
                  <a:lnTo>
                    <a:pt x="1922728" y="0"/>
                  </a:lnTo>
                </a:path>
              </a:pathLst>
            </a:custGeom>
            <a:noFill/>
            <a:ln w="27760" cap="flat">
              <a:solidFill>
                <a:srgbClr val="FFFFFF"/>
              </a:solid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87A4BF25-BFCA-2771-011F-3FC1180B7956}"/>
                </a:ext>
              </a:extLst>
            </p:cNvPr>
            <p:cNvSpPr/>
            <p:nvPr/>
          </p:nvSpPr>
          <p:spPr>
            <a:xfrm>
              <a:off x="8950112" y="3890705"/>
              <a:ext cx="1922727" cy="397586"/>
            </a:xfrm>
            <a:custGeom>
              <a:avLst/>
              <a:gdLst>
                <a:gd name="connsiteX0" fmla="*/ 0 w 1922727"/>
                <a:gd name="connsiteY0" fmla="*/ 0 h 397586"/>
                <a:gd name="connsiteX1" fmla="*/ 961364 w 1922727"/>
                <a:gd name="connsiteY1" fmla="*/ 397587 h 397586"/>
                <a:gd name="connsiteX2" fmla="*/ 1922728 w 1922727"/>
                <a:gd name="connsiteY2" fmla="*/ 0 h 397586"/>
              </a:gdLst>
              <a:ahLst/>
              <a:cxnLst>
                <a:cxn ang="0">
                  <a:pos x="connsiteX0" y="connsiteY0"/>
                </a:cxn>
                <a:cxn ang="0">
                  <a:pos x="connsiteX1" y="connsiteY1"/>
                </a:cxn>
                <a:cxn ang="0">
                  <a:pos x="connsiteX2" y="connsiteY2"/>
                </a:cxn>
              </a:cxnLst>
              <a:rect l="l" t="t" r="r" b="b"/>
              <a:pathLst>
                <a:path w="1922727" h="397586">
                  <a:moveTo>
                    <a:pt x="0" y="0"/>
                  </a:moveTo>
                  <a:lnTo>
                    <a:pt x="961364" y="397587"/>
                  </a:lnTo>
                  <a:lnTo>
                    <a:pt x="1922728" y="0"/>
                  </a:lnTo>
                </a:path>
              </a:pathLst>
            </a:custGeom>
            <a:noFill/>
            <a:ln w="27760" cap="flat">
              <a:solidFill>
                <a:srgbClr val="FFFFFF"/>
              </a:solid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E169ACB2-03E2-9B9F-95AC-813A25A1298C}"/>
                </a:ext>
              </a:extLst>
            </p:cNvPr>
            <p:cNvSpPr/>
            <p:nvPr/>
          </p:nvSpPr>
          <p:spPr>
            <a:xfrm>
              <a:off x="8950112" y="4039866"/>
              <a:ext cx="1922727" cy="397586"/>
            </a:xfrm>
            <a:custGeom>
              <a:avLst/>
              <a:gdLst>
                <a:gd name="connsiteX0" fmla="*/ 0 w 1922727"/>
                <a:gd name="connsiteY0" fmla="*/ 0 h 397586"/>
                <a:gd name="connsiteX1" fmla="*/ 961364 w 1922727"/>
                <a:gd name="connsiteY1" fmla="*/ 397587 h 397586"/>
                <a:gd name="connsiteX2" fmla="*/ 1922728 w 1922727"/>
                <a:gd name="connsiteY2" fmla="*/ 0 h 397586"/>
              </a:gdLst>
              <a:ahLst/>
              <a:cxnLst>
                <a:cxn ang="0">
                  <a:pos x="connsiteX0" y="connsiteY0"/>
                </a:cxn>
                <a:cxn ang="0">
                  <a:pos x="connsiteX1" y="connsiteY1"/>
                </a:cxn>
                <a:cxn ang="0">
                  <a:pos x="connsiteX2" y="connsiteY2"/>
                </a:cxn>
              </a:cxnLst>
              <a:rect l="l" t="t" r="r" b="b"/>
              <a:pathLst>
                <a:path w="1922727" h="397586">
                  <a:moveTo>
                    <a:pt x="0" y="0"/>
                  </a:moveTo>
                  <a:lnTo>
                    <a:pt x="961364" y="397587"/>
                  </a:lnTo>
                  <a:lnTo>
                    <a:pt x="1922728" y="0"/>
                  </a:lnTo>
                </a:path>
              </a:pathLst>
            </a:custGeom>
            <a:noFill/>
            <a:ln w="27760" cap="flat">
              <a:solidFill>
                <a:srgbClr val="FFFFFF"/>
              </a:solid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30C5EA67-B0B3-FB42-D3C5-CB106651769E}"/>
                </a:ext>
              </a:extLst>
            </p:cNvPr>
            <p:cNvSpPr/>
            <p:nvPr/>
          </p:nvSpPr>
          <p:spPr>
            <a:xfrm>
              <a:off x="8950112" y="4189078"/>
              <a:ext cx="1922727" cy="397586"/>
            </a:xfrm>
            <a:custGeom>
              <a:avLst/>
              <a:gdLst>
                <a:gd name="connsiteX0" fmla="*/ 0 w 1922727"/>
                <a:gd name="connsiteY0" fmla="*/ 0 h 397586"/>
                <a:gd name="connsiteX1" fmla="*/ 961364 w 1922727"/>
                <a:gd name="connsiteY1" fmla="*/ 397587 h 397586"/>
                <a:gd name="connsiteX2" fmla="*/ 1922728 w 1922727"/>
                <a:gd name="connsiteY2" fmla="*/ 0 h 397586"/>
              </a:gdLst>
              <a:ahLst/>
              <a:cxnLst>
                <a:cxn ang="0">
                  <a:pos x="connsiteX0" y="connsiteY0"/>
                </a:cxn>
                <a:cxn ang="0">
                  <a:pos x="connsiteX1" y="connsiteY1"/>
                </a:cxn>
                <a:cxn ang="0">
                  <a:pos x="connsiteX2" y="connsiteY2"/>
                </a:cxn>
              </a:cxnLst>
              <a:rect l="l" t="t" r="r" b="b"/>
              <a:pathLst>
                <a:path w="1922727" h="397586">
                  <a:moveTo>
                    <a:pt x="0" y="0"/>
                  </a:moveTo>
                  <a:lnTo>
                    <a:pt x="961364" y="397587"/>
                  </a:lnTo>
                  <a:lnTo>
                    <a:pt x="1922728" y="0"/>
                  </a:lnTo>
                </a:path>
              </a:pathLst>
            </a:custGeom>
            <a:noFill/>
            <a:ln w="27760" cap="flat">
              <a:solidFill>
                <a:srgbClr val="FFFFFF"/>
              </a:solid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217C1FA0-FAF9-0FF4-DA17-CD8B57B78C7B}"/>
                </a:ext>
              </a:extLst>
            </p:cNvPr>
            <p:cNvSpPr/>
            <p:nvPr/>
          </p:nvSpPr>
          <p:spPr>
            <a:xfrm>
              <a:off x="8950112" y="4338237"/>
              <a:ext cx="1922727" cy="397586"/>
            </a:xfrm>
            <a:custGeom>
              <a:avLst/>
              <a:gdLst>
                <a:gd name="connsiteX0" fmla="*/ 0 w 1922727"/>
                <a:gd name="connsiteY0" fmla="*/ 0 h 397586"/>
                <a:gd name="connsiteX1" fmla="*/ 961364 w 1922727"/>
                <a:gd name="connsiteY1" fmla="*/ 397587 h 397586"/>
                <a:gd name="connsiteX2" fmla="*/ 1922728 w 1922727"/>
                <a:gd name="connsiteY2" fmla="*/ 0 h 397586"/>
              </a:gdLst>
              <a:ahLst/>
              <a:cxnLst>
                <a:cxn ang="0">
                  <a:pos x="connsiteX0" y="connsiteY0"/>
                </a:cxn>
                <a:cxn ang="0">
                  <a:pos x="connsiteX1" y="connsiteY1"/>
                </a:cxn>
                <a:cxn ang="0">
                  <a:pos x="connsiteX2" y="connsiteY2"/>
                </a:cxn>
              </a:cxnLst>
              <a:rect l="l" t="t" r="r" b="b"/>
              <a:pathLst>
                <a:path w="1922727" h="397586">
                  <a:moveTo>
                    <a:pt x="0" y="0"/>
                  </a:moveTo>
                  <a:lnTo>
                    <a:pt x="961364" y="397587"/>
                  </a:lnTo>
                  <a:lnTo>
                    <a:pt x="1922728" y="0"/>
                  </a:lnTo>
                </a:path>
              </a:pathLst>
            </a:custGeom>
            <a:noFill/>
            <a:ln w="27760" cap="flat">
              <a:solidFill>
                <a:srgbClr val="FFFFFF"/>
              </a:solid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6E3000F3-FA06-34DE-2A24-7959079D8576}"/>
                </a:ext>
              </a:extLst>
            </p:cNvPr>
            <p:cNvSpPr/>
            <p:nvPr/>
          </p:nvSpPr>
          <p:spPr>
            <a:xfrm>
              <a:off x="9448267" y="3237140"/>
              <a:ext cx="945010" cy="553413"/>
            </a:xfrm>
            <a:custGeom>
              <a:avLst/>
              <a:gdLst>
                <a:gd name="connsiteX0" fmla="*/ 945011 w 945010"/>
                <a:gd name="connsiteY0" fmla="*/ 553413 h 553413"/>
                <a:gd name="connsiteX1" fmla="*/ 945011 w 945010"/>
                <a:gd name="connsiteY1" fmla="*/ 402899 h 553413"/>
                <a:gd name="connsiteX2" fmla="*/ 0 w 945010"/>
                <a:gd name="connsiteY2" fmla="*/ 0 h 553413"/>
              </a:gdLst>
              <a:ahLst/>
              <a:cxnLst>
                <a:cxn ang="0">
                  <a:pos x="connsiteX0" y="connsiteY0"/>
                </a:cxn>
                <a:cxn ang="0">
                  <a:pos x="connsiteX1" y="connsiteY1"/>
                </a:cxn>
                <a:cxn ang="0">
                  <a:pos x="connsiteX2" y="connsiteY2"/>
                </a:cxn>
              </a:cxnLst>
              <a:rect l="l" t="t" r="r" b="b"/>
              <a:pathLst>
                <a:path w="945010" h="553413">
                  <a:moveTo>
                    <a:pt x="945011" y="553413"/>
                  </a:moveTo>
                  <a:lnTo>
                    <a:pt x="945011" y="402899"/>
                  </a:lnTo>
                  <a:lnTo>
                    <a:pt x="0" y="0"/>
                  </a:lnTo>
                </a:path>
              </a:pathLst>
            </a:custGeom>
            <a:noFill/>
            <a:ln w="27760" cap="flat">
              <a:solidFill>
                <a:srgbClr val="000000"/>
              </a:solid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B8948D18-19D7-90F3-F5BD-A3BF3A4E3EE3}"/>
                </a:ext>
              </a:extLst>
            </p:cNvPr>
            <p:cNvSpPr/>
            <p:nvPr/>
          </p:nvSpPr>
          <p:spPr>
            <a:xfrm>
              <a:off x="9371343" y="3223963"/>
              <a:ext cx="971519" cy="542580"/>
            </a:xfrm>
            <a:custGeom>
              <a:avLst/>
              <a:gdLst>
                <a:gd name="connsiteX0" fmla="*/ 0 w 971519"/>
                <a:gd name="connsiteY0" fmla="*/ 542580 h 542580"/>
                <a:gd name="connsiteX1" fmla="*/ 0 w 971519"/>
                <a:gd name="connsiteY1" fmla="*/ 393004 h 542580"/>
                <a:gd name="connsiteX2" fmla="*/ 971520 w 971519"/>
                <a:gd name="connsiteY2" fmla="*/ 0 h 542580"/>
              </a:gdLst>
              <a:ahLst/>
              <a:cxnLst>
                <a:cxn ang="0">
                  <a:pos x="connsiteX0" y="connsiteY0"/>
                </a:cxn>
                <a:cxn ang="0">
                  <a:pos x="connsiteX1" y="connsiteY1"/>
                </a:cxn>
                <a:cxn ang="0">
                  <a:pos x="connsiteX2" y="connsiteY2"/>
                </a:cxn>
              </a:cxnLst>
              <a:rect l="l" t="t" r="r" b="b"/>
              <a:pathLst>
                <a:path w="971519" h="542580">
                  <a:moveTo>
                    <a:pt x="0" y="542580"/>
                  </a:moveTo>
                  <a:lnTo>
                    <a:pt x="0" y="393004"/>
                  </a:lnTo>
                  <a:lnTo>
                    <a:pt x="971520" y="0"/>
                  </a:lnTo>
                </a:path>
              </a:pathLst>
            </a:custGeom>
            <a:noFill/>
            <a:ln w="27760" cap="flat">
              <a:solidFill>
                <a:srgbClr val="000000"/>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B38707D4-E559-183C-5386-34246A18D1C4}"/>
                </a:ext>
              </a:extLst>
            </p:cNvPr>
            <p:cNvSpPr/>
            <p:nvPr/>
          </p:nvSpPr>
          <p:spPr>
            <a:xfrm>
              <a:off x="9911475" y="3834822"/>
              <a:ext cx="5208" cy="150566"/>
            </a:xfrm>
            <a:custGeom>
              <a:avLst/>
              <a:gdLst>
                <a:gd name="connsiteX0" fmla="*/ 0 w 5208"/>
                <a:gd name="connsiteY0" fmla="*/ 0 h 150566"/>
                <a:gd name="connsiteX1" fmla="*/ 0 w 5208"/>
                <a:gd name="connsiteY1" fmla="*/ 150566 h 150566"/>
              </a:gdLst>
              <a:ahLst/>
              <a:cxnLst>
                <a:cxn ang="0">
                  <a:pos x="connsiteX0" y="connsiteY0"/>
                </a:cxn>
                <a:cxn ang="0">
                  <a:pos x="connsiteX1" y="connsiteY1"/>
                </a:cxn>
              </a:cxnLst>
              <a:rect l="l" t="t" r="r" b="b"/>
              <a:pathLst>
                <a:path w="5208" h="150566">
                  <a:moveTo>
                    <a:pt x="0" y="0"/>
                  </a:moveTo>
                  <a:lnTo>
                    <a:pt x="0" y="150566"/>
                  </a:lnTo>
                </a:path>
              </a:pathLst>
            </a:custGeom>
            <a:ln w="27760" cap="flat">
              <a:solidFill>
                <a:srgbClr val="000000"/>
              </a:solidFill>
              <a:prstDash val="solid"/>
              <a:miter/>
            </a:ln>
          </p:spPr>
          <p:txBody>
            <a:bodyPr rtlCol="0" anchor="ctr"/>
            <a:lstStyle/>
            <a:p>
              <a:endParaRPr lang="zh-TW" altLang="en-US"/>
            </a:p>
          </p:txBody>
        </p:sp>
        <p:grpSp>
          <p:nvGrpSpPr>
            <p:cNvPr id="31" name="圖形 34">
              <a:extLst>
                <a:ext uri="{FF2B5EF4-FFF2-40B4-BE49-F238E27FC236}">
                  <a16:creationId xmlns:a16="http://schemas.microsoft.com/office/drawing/2014/main" id="{ADBCB5F4-9321-1662-335D-08B594F38C00}"/>
                </a:ext>
              </a:extLst>
            </p:cNvPr>
            <p:cNvGrpSpPr/>
            <p:nvPr/>
          </p:nvGrpSpPr>
          <p:grpSpPr>
            <a:xfrm>
              <a:off x="10061104" y="2514533"/>
              <a:ext cx="725921" cy="480529"/>
              <a:chOff x="10061104" y="2514533"/>
              <a:chExt cx="725921" cy="480529"/>
            </a:xfrm>
            <a:solidFill>
              <a:srgbClr val="000000"/>
            </a:solidFill>
          </p:grpSpPr>
          <p:sp>
            <p:nvSpPr>
              <p:cNvPr id="32" name="手繪多邊形: 圖案 31">
                <a:extLst>
                  <a:ext uri="{FF2B5EF4-FFF2-40B4-BE49-F238E27FC236}">
                    <a16:creationId xmlns:a16="http://schemas.microsoft.com/office/drawing/2014/main" id="{7D32158D-FBDC-2D70-0253-6DC30ED9CE47}"/>
                  </a:ext>
                </a:extLst>
              </p:cNvPr>
              <p:cNvSpPr/>
              <p:nvPr/>
            </p:nvSpPr>
            <p:spPr>
              <a:xfrm>
                <a:off x="10061104" y="2564565"/>
                <a:ext cx="85985" cy="78225"/>
              </a:xfrm>
              <a:custGeom>
                <a:avLst/>
                <a:gdLst>
                  <a:gd name="connsiteX0" fmla="*/ 84111 w 85985"/>
                  <a:gd name="connsiteY0" fmla="*/ 37394 h 78225"/>
                  <a:gd name="connsiteX1" fmla="*/ 85986 w 85985"/>
                  <a:gd name="connsiteY1" fmla="*/ 78226 h 78225"/>
                  <a:gd name="connsiteX2" fmla="*/ 1875 w 85985"/>
                  <a:gd name="connsiteY2" fmla="*/ 40832 h 78225"/>
                  <a:gd name="connsiteX3" fmla="*/ 0 w 85985"/>
                  <a:gd name="connsiteY3" fmla="*/ 0 h 78225"/>
                  <a:gd name="connsiteX4" fmla="*/ 84111 w 85985"/>
                  <a:gd name="connsiteY4" fmla="*/ 37394 h 7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5" h="78225">
                    <a:moveTo>
                      <a:pt x="84111" y="37394"/>
                    </a:moveTo>
                    <a:lnTo>
                      <a:pt x="85986" y="78226"/>
                    </a:lnTo>
                    <a:lnTo>
                      <a:pt x="1875" y="40832"/>
                    </a:lnTo>
                    <a:lnTo>
                      <a:pt x="0" y="0"/>
                    </a:lnTo>
                    <a:lnTo>
                      <a:pt x="84111" y="37394"/>
                    </a:lnTo>
                    <a:close/>
                  </a:path>
                </a:pathLst>
              </a:custGeom>
              <a:solidFill>
                <a:srgbClr val="000000"/>
              </a:solidFill>
              <a:ln w="0"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09F149F7-6739-0185-FCC4-9F261AD77850}"/>
                  </a:ext>
                </a:extLst>
              </p:cNvPr>
              <p:cNvSpPr/>
              <p:nvPr/>
            </p:nvSpPr>
            <p:spPr>
              <a:xfrm>
                <a:off x="10164945" y="2514533"/>
                <a:ext cx="161182" cy="270274"/>
              </a:xfrm>
              <a:custGeom>
                <a:avLst/>
                <a:gdLst>
                  <a:gd name="connsiteX0" fmla="*/ 132294 w 161182"/>
                  <a:gd name="connsiteY0" fmla="*/ 64406 h 270274"/>
                  <a:gd name="connsiteX1" fmla="*/ 113388 w 161182"/>
                  <a:gd name="connsiteY1" fmla="*/ 56802 h 270274"/>
                  <a:gd name="connsiteX2" fmla="*/ 48235 w 161182"/>
                  <a:gd name="connsiteY2" fmla="*/ 89197 h 270274"/>
                  <a:gd name="connsiteX3" fmla="*/ 49172 w 161182"/>
                  <a:gd name="connsiteY3" fmla="*/ 89613 h 270274"/>
                  <a:gd name="connsiteX4" fmla="*/ 92504 w 161182"/>
                  <a:gd name="connsiteY4" fmla="*/ 88676 h 270274"/>
                  <a:gd name="connsiteX5" fmla="*/ 161042 w 161182"/>
                  <a:gd name="connsiteY5" fmla="*/ 203046 h 270274"/>
                  <a:gd name="connsiteX6" fmla="*/ 88754 w 161182"/>
                  <a:gd name="connsiteY6" fmla="*/ 263876 h 270274"/>
                  <a:gd name="connsiteX7" fmla="*/ 268 w 161182"/>
                  <a:gd name="connsiteY7" fmla="*/ 112164 h 270274"/>
                  <a:gd name="connsiteX8" fmla="*/ 32038 w 161182"/>
                  <a:gd name="connsiteY8" fmla="*/ 11544 h 270274"/>
                  <a:gd name="connsiteX9" fmla="*/ 110524 w 161182"/>
                  <a:gd name="connsiteY9" fmla="*/ 8836 h 270274"/>
                  <a:gd name="connsiteX10" fmla="*/ 130106 w 161182"/>
                  <a:gd name="connsiteY10" fmla="*/ 17116 h 270274"/>
                  <a:gd name="connsiteX11" fmla="*/ 132294 w 161182"/>
                  <a:gd name="connsiteY11" fmla="*/ 64406 h 270274"/>
                  <a:gd name="connsiteX12" fmla="*/ 111774 w 161182"/>
                  <a:gd name="connsiteY12" fmla="*/ 184297 h 270274"/>
                  <a:gd name="connsiteX13" fmla="*/ 78546 w 161182"/>
                  <a:gd name="connsiteY13" fmla="*/ 125185 h 270274"/>
                  <a:gd name="connsiteX14" fmla="*/ 51047 w 161182"/>
                  <a:gd name="connsiteY14" fmla="*/ 135497 h 270274"/>
                  <a:gd name="connsiteX15" fmla="*/ 49537 w 161182"/>
                  <a:gd name="connsiteY15" fmla="*/ 150236 h 270274"/>
                  <a:gd name="connsiteX16" fmla="*/ 86046 w 161182"/>
                  <a:gd name="connsiteY16" fmla="*/ 218306 h 270274"/>
                  <a:gd name="connsiteX17" fmla="*/ 111826 w 161182"/>
                  <a:gd name="connsiteY17" fmla="*/ 184245 h 2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82" h="270274">
                    <a:moveTo>
                      <a:pt x="132294" y="64406"/>
                    </a:moveTo>
                    <a:cubicBezTo>
                      <a:pt x="126825" y="61594"/>
                      <a:pt x="121044" y="59406"/>
                      <a:pt x="113388" y="56802"/>
                    </a:cubicBezTo>
                    <a:cubicBezTo>
                      <a:pt x="70265" y="41959"/>
                      <a:pt x="52297" y="61281"/>
                      <a:pt x="48235" y="89197"/>
                    </a:cubicBezTo>
                    <a:lnTo>
                      <a:pt x="49172" y="89613"/>
                    </a:lnTo>
                    <a:cubicBezTo>
                      <a:pt x="58859" y="81228"/>
                      <a:pt x="73234" y="80134"/>
                      <a:pt x="92504" y="88676"/>
                    </a:cubicBezTo>
                    <a:cubicBezTo>
                      <a:pt x="127502" y="104248"/>
                      <a:pt x="158490" y="148465"/>
                      <a:pt x="161042" y="203046"/>
                    </a:cubicBezTo>
                    <a:cubicBezTo>
                      <a:pt x="163490" y="255179"/>
                      <a:pt x="133700" y="283876"/>
                      <a:pt x="88754" y="263876"/>
                    </a:cubicBezTo>
                    <a:cubicBezTo>
                      <a:pt x="32871" y="239034"/>
                      <a:pt x="3185" y="174766"/>
                      <a:pt x="268" y="112164"/>
                    </a:cubicBezTo>
                    <a:cubicBezTo>
                      <a:pt x="-2023" y="62844"/>
                      <a:pt x="10528" y="28053"/>
                      <a:pt x="32038" y="11544"/>
                    </a:cubicBezTo>
                    <a:cubicBezTo>
                      <a:pt x="51464" y="-3143"/>
                      <a:pt x="78181" y="-3560"/>
                      <a:pt x="110524" y="8836"/>
                    </a:cubicBezTo>
                    <a:cubicBezTo>
                      <a:pt x="119482" y="11648"/>
                      <a:pt x="125575" y="14721"/>
                      <a:pt x="130106" y="17116"/>
                    </a:cubicBezTo>
                    <a:lnTo>
                      <a:pt x="132294" y="64406"/>
                    </a:lnTo>
                    <a:close/>
                    <a:moveTo>
                      <a:pt x="111774" y="184297"/>
                    </a:moveTo>
                    <a:cubicBezTo>
                      <a:pt x="110628" y="160079"/>
                      <a:pt x="99378" y="134507"/>
                      <a:pt x="78546" y="125185"/>
                    </a:cubicBezTo>
                    <a:cubicBezTo>
                      <a:pt x="65369" y="119352"/>
                      <a:pt x="54953" y="124560"/>
                      <a:pt x="51047" y="135497"/>
                    </a:cubicBezTo>
                    <a:cubicBezTo>
                      <a:pt x="49589" y="138413"/>
                      <a:pt x="49172" y="142996"/>
                      <a:pt x="49537" y="150236"/>
                    </a:cubicBezTo>
                    <a:cubicBezTo>
                      <a:pt x="51776" y="178568"/>
                      <a:pt x="63547" y="208306"/>
                      <a:pt x="86046" y="218306"/>
                    </a:cubicBezTo>
                    <a:cubicBezTo>
                      <a:pt x="103076" y="225857"/>
                      <a:pt x="113024" y="210910"/>
                      <a:pt x="111826" y="184245"/>
                    </a:cubicBezTo>
                    <a:close/>
                  </a:path>
                </a:pathLst>
              </a:custGeom>
              <a:solidFill>
                <a:srgbClr val="000000"/>
              </a:solidFill>
              <a:ln w="0"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038149DF-CA91-9F3A-6E24-36D05F30C570}"/>
                  </a:ext>
                </a:extLst>
              </p:cNvPr>
              <p:cNvSpPr/>
              <p:nvPr/>
            </p:nvSpPr>
            <p:spPr>
              <a:xfrm>
                <a:off x="10343063" y="2593749"/>
                <a:ext cx="161182" cy="270274"/>
              </a:xfrm>
              <a:custGeom>
                <a:avLst/>
                <a:gdLst>
                  <a:gd name="connsiteX0" fmla="*/ 132346 w 161182"/>
                  <a:gd name="connsiteY0" fmla="*/ 64406 h 270274"/>
                  <a:gd name="connsiteX1" fmla="*/ 113440 w 161182"/>
                  <a:gd name="connsiteY1" fmla="*/ 56802 h 270274"/>
                  <a:gd name="connsiteX2" fmla="*/ 48287 w 161182"/>
                  <a:gd name="connsiteY2" fmla="*/ 89145 h 270274"/>
                  <a:gd name="connsiteX3" fmla="*/ 49224 w 161182"/>
                  <a:gd name="connsiteY3" fmla="*/ 89561 h 270274"/>
                  <a:gd name="connsiteX4" fmla="*/ 92556 w 161182"/>
                  <a:gd name="connsiteY4" fmla="*/ 88676 h 270274"/>
                  <a:gd name="connsiteX5" fmla="*/ 161042 w 161182"/>
                  <a:gd name="connsiteY5" fmla="*/ 203046 h 270274"/>
                  <a:gd name="connsiteX6" fmla="*/ 88754 w 161182"/>
                  <a:gd name="connsiteY6" fmla="*/ 263876 h 270274"/>
                  <a:gd name="connsiteX7" fmla="*/ 268 w 161182"/>
                  <a:gd name="connsiteY7" fmla="*/ 112164 h 270274"/>
                  <a:gd name="connsiteX8" fmla="*/ 32037 w 161182"/>
                  <a:gd name="connsiteY8" fmla="*/ 11544 h 270274"/>
                  <a:gd name="connsiteX9" fmla="*/ 110524 w 161182"/>
                  <a:gd name="connsiteY9" fmla="*/ 8836 h 270274"/>
                  <a:gd name="connsiteX10" fmla="*/ 130106 w 161182"/>
                  <a:gd name="connsiteY10" fmla="*/ 17168 h 270274"/>
                  <a:gd name="connsiteX11" fmla="*/ 132293 w 161182"/>
                  <a:gd name="connsiteY11" fmla="*/ 64458 h 270274"/>
                  <a:gd name="connsiteX12" fmla="*/ 111826 w 161182"/>
                  <a:gd name="connsiteY12" fmla="*/ 184297 h 270274"/>
                  <a:gd name="connsiteX13" fmla="*/ 78598 w 161182"/>
                  <a:gd name="connsiteY13" fmla="*/ 125185 h 270274"/>
                  <a:gd name="connsiteX14" fmla="*/ 51099 w 161182"/>
                  <a:gd name="connsiteY14" fmla="*/ 135497 h 270274"/>
                  <a:gd name="connsiteX15" fmla="*/ 49589 w 161182"/>
                  <a:gd name="connsiteY15" fmla="*/ 150236 h 270274"/>
                  <a:gd name="connsiteX16" fmla="*/ 86098 w 161182"/>
                  <a:gd name="connsiteY16" fmla="*/ 218306 h 270274"/>
                  <a:gd name="connsiteX17" fmla="*/ 111878 w 161182"/>
                  <a:gd name="connsiteY17" fmla="*/ 184245 h 2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182" h="270274">
                    <a:moveTo>
                      <a:pt x="132346" y="64406"/>
                    </a:moveTo>
                    <a:cubicBezTo>
                      <a:pt x="126877" y="61594"/>
                      <a:pt x="121096" y="59406"/>
                      <a:pt x="113440" y="56802"/>
                    </a:cubicBezTo>
                    <a:cubicBezTo>
                      <a:pt x="70317" y="41959"/>
                      <a:pt x="52349" y="61281"/>
                      <a:pt x="48287" y="89145"/>
                    </a:cubicBezTo>
                    <a:lnTo>
                      <a:pt x="49224" y="89561"/>
                    </a:lnTo>
                    <a:cubicBezTo>
                      <a:pt x="58911" y="81176"/>
                      <a:pt x="73286" y="80082"/>
                      <a:pt x="92556" y="88676"/>
                    </a:cubicBezTo>
                    <a:cubicBezTo>
                      <a:pt x="127554" y="104248"/>
                      <a:pt x="158542" y="148465"/>
                      <a:pt x="161042" y="203046"/>
                    </a:cubicBezTo>
                    <a:cubicBezTo>
                      <a:pt x="163490" y="255179"/>
                      <a:pt x="133700" y="283876"/>
                      <a:pt x="88754" y="263876"/>
                    </a:cubicBezTo>
                    <a:cubicBezTo>
                      <a:pt x="32871" y="239034"/>
                      <a:pt x="3185" y="174766"/>
                      <a:pt x="268" y="112164"/>
                    </a:cubicBezTo>
                    <a:cubicBezTo>
                      <a:pt x="-2023" y="62896"/>
                      <a:pt x="10528" y="28106"/>
                      <a:pt x="32037" y="11544"/>
                    </a:cubicBezTo>
                    <a:cubicBezTo>
                      <a:pt x="51464" y="-3143"/>
                      <a:pt x="78181" y="-3560"/>
                      <a:pt x="110524" y="8836"/>
                    </a:cubicBezTo>
                    <a:cubicBezTo>
                      <a:pt x="119430" y="11648"/>
                      <a:pt x="125575" y="14721"/>
                      <a:pt x="130106" y="17168"/>
                    </a:cubicBezTo>
                    <a:lnTo>
                      <a:pt x="132293" y="64458"/>
                    </a:lnTo>
                    <a:close/>
                    <a:moveTo>
                      <a:pt x="111826" y="184297"/>
                    </a:moveTo>
                    <a:cubicBezTo>
                      <a:pt x="110680" y="160027"/>
                      <a:pt x="99430" y="134455"/>
                      <a:pt x="78598" y="125185"/>
                    </a:cubicBezTo>
                    <a:cubicBezTo>
                      <a:pt x="65421" y="119352"/>
                      <a:pt x="55005" y="124560"/>
                      <a:pt x="51099" y="135497"/>
                    </a:cubicBezTo>
                    <a:cubicBezTo>
                      <a:pt x="49641" y="138413"/>
                      <a:pt x="49224" y="142996"/>
                      <a:pt x="49589" y="150236"/>
                    </a:cubicBezTo>
                    <a:cubicBezTo>
                      <a:pt x="51828" y="178568"/>
                      <a:pt x="63599" y="208306"/>
                      <a:pt x="86098" y="218306"/>
                    </a:cubicBezTo>
                    <a:cubicBezTo>
                      <a:pt x="103128" y="225857"/>
                      <a:pt x="113128" y="210910"/>
                      <a:pt x="111878" y="184245"/>
                    </a:cubicBezTo>
                    <a:close/>
                  </a:path>
                </a:pathLst>
              </a:custGeom>
              <a:solidFill>
                <a:srgbClr val="000000"/>
              </a:solidFill>
              <a:ln w="0"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50D0B1C6-1E78-3C1C-A6A2-F0994E1C4D51}"/>
                  </a:ext>
                </a:extLst>
              </p:cNvPr>
              <p:cNvSpPr/>
              <p:nvPr/>
            </p:nvSpPr>
            <p:spPr>
              <a:xfrm>
                <a:off x="10517023" y="2649307"/>
                <a:ext cx="270002" cy="345755"/>
              </a:xfrm>
              <a:custGeom>
                <a:avLst/>
                <a:gdLst>
                  <a:gd name="connsiteX0" fmla="*/ 114525 w 270002"/>
                  <a:gd name="connsiteY0" fmla="*/ 107541 h 345755"/>
                  <a:gd name="connsiteX1" fmla="*/ 60673 w 270002"/>
                  <a:gd name="connsiteY1" fmla="*/ 165924 h 345755"/>
                  <a:gd name="connsiteX2" fmla="*/ 155 w 270002"/>
                  <a:gd name="connsiteY2" fmla="*/ 61085 h 345755"/>
                  <a:gd name="connsiteX3" fmla="*/ 55048 w 270002"/>
                  <a:gd name="connsiteY3" fmla="*/ 4785 h 345755"/>
                  <a:gd name="connsiteX4" fmla="*/ 114525 w 270002"/>
                  <a:gd name="connsiteY4" fmla="*/ 107593 h 345755"/>
                  <a:gd name="connsiteX5" fmla="*/ 36351 w 270002"/>
                  <a:gd name="connsiteY5" fmla="*/ 75928 h 345755"/>
                  <a:gd name="connsiteX6" fmla="*/ 60048 w 270002"/>
                  <a:gd name="connsiteY6" fmla="*/ 132749 h 345755"/>
                  <a:gd name="connsiteX7" fmla="*/ 78380 w 270002"/>
                  <a:gd name="connsiteY7" fmla="*/ 94209 h 345755"/>
                  <a:gd name="connsiteX8" fmla="*/ 54996 w 270002"/>
                  <a:gd name="connsiteY8" fmla="*/ 37544 h 345755"/>
                  <a:gd name="connsiteX9" fmla="*/ 36351 w 270002"/>
                  <a:gd name="connsiteY9" fmla="*/ 75928 h 345755"/>
                  <a:gd name="connsiteX10" fmla="*/ 67964 w 270002"/>
                  <a:gd name="connsiteY10" fmla="*/ 276388 h 345755"/>
                  <a:gd name="connsiteX11" fmla="*/ 175407 w 270002"/>
                  <a:gd name="connsiteY11" fmla="*/ 58637 h 345755"/>
                  <a:gd name="connsiteX12" fmla="*/ 201396 w 270002"/>
                  <a:gd name="connsiteY12" fmla="*/ 70199 h 345755"/>
                  <a:gd name="connsiteX13" fmla="*/ 94265 w 270002"/>
                  <a:gd name="connsiteY13" fmla="*/ 288106 h 345755"/>
                  <a:gd name="connsiteX14" fmla="*/ 67964 w 270002"/>
                  <a:gd name="connsiteY14" fmla="*/ 276388 h 345755"/>
                  <a:gd name="connsiteX15" fmla="*/ 269830 w 270002"/>
                  <a:gd name="connsiteY15" fmla="*/ 283419 h 345755"/>
                  <a:gd name="connsiteX16" fmla="*/ 215926 w 270002"/>
                  <a:gd name="connsiteY16" fmla="*/ 341385 h 345755"/>
                  <a:gd name="connsiteX17" fmla="*/ 155721 w 270002"/>
                  <a:gd name="connsiteY17" fmla="*/ 237067 h 345755"/>
                  <a:gd name="connsiteX18" fmla="*/ 210302 w 270002"/>
                  <a:gd name="connsiteY18" fmla="*/ 180611 h 345755"/>
                  <a:gd name="connsiteX19" fmla="*/ 269778 w 270002"/>
                  <a:gd name="connsiteY19" fmla="*/ 283419 h 345755"/>
                  <a:gd name="connsiteX20" fmla="*/ 191969 w 270002"/>
                  <a:gd name="connsiteY20" fmla="*/ 251545 h 345755"/>
                  <a:gd name="connsiteX21" fmla="*/ 215353 w 270002"/>
                  <a:gd name="connsiteY21" fmla="*/ 308262 h 345755"/>
                  <a:gd name="connsiteX22" fmla="*/ 233686 w 270002"/>
                  <a:gd name="connsiteY22" fmla="*/ 270138 h 345755"/>
                  <a:gd name="connsiteX23" fmla="*/ 210614 w 270002"/>
                  <a:gd name="connsiteY23" fmla="*/ 213578 h 345755"/>
                  <a:gd name="connsiteX24" fmla="*/ 191969 w 270002"/>
                  <a:gd name="connsiteY24" fmla="*/ 251597 h 34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0002" h="345755">
                    <a:moveTo>
                      <a:pt x="114525" y="107541"/>
                    </a:moveTo>
                    <a:cubicBezTo>
                      <a:pt x="117077" y="162487"/>
                      <a:pt x="90828" y="179309"/>
                      <a:pt x="60673" y="165924"/>
                    </a:cubicBezTo>
                    <a:cubicBezTo>
                      <a:pt x="28903" y="151810"/>
                      <a:pt x="2446" y="110770"/>
                      <a:pt x="155" y="61085"/>
                    </a:cubicBezTo>
                    <a:cubicBezTo>
                      <a:pt x="-2033" y="14212"/>
                      <a:pt x="19112" y="-11203"/>
                      <a:pt x="55048" y="4785"/>
                    </a:cubicBezTo>
                    <a:cubicBezTo>
                      <a:pt x="90671" y="20618"/>
                      <a:pt x="112441" y="62752"/>
                      <a:pt x="114525" y="107593"/>
                    </a:cubicBezTo>
                    <a:close/>
                    <a:moveTo>
                      <a:pt x="36351" y="75928"/>
                    </a:moveTo>
                    <a:cubicBezTo>
                      <a:pt x="37288" y="103271"/>
                      <a:pt x="45934" y="126499"/>
                      <a:pt x="60048" y="132749"/>
                    </a:cubicBezTo>
                    <a:cubicBezTo>
                      <a:pt x="73849" y="138894"/>
                      <a:pt x="79787" y="124103"/>
                      <a:pt x="78380" y="94209"/>
                    </a:cubicBezTo>
                    <a:cubicBezTo>
                      <a:pt x="77130" y="67543"/>
                      <a:pt x="70412" y="44367"/>
                      <a:pt x="54996" y="37544"/>
                    </a:cubicBezTo>
                    <a:cubicBezTo>
                      <a:pt x="40569" y="31138"/>
                      <a:pt x="35101" y="49263"/>
                      <a:pt x="36351" y="75928"/>
                    </a:cubicBezTo>
                    <a:close/>
                    <a:moveTo>
                      <a:pt x="67964" y="276388"/>
                    </a:moveTo>
                    <a:lnTo>
                      <a:pt x="175407" y="58637"/>
                    </a:lnTo>
                    <a:lnTo>
                      <a:pt x="201396" y="70199"/>
                    </a:lnTo>
                    <a:lnTo>
                      <a:pt x="94265" y="288106"/>
                    </a:lnTo>
                    <a:lnTo>
                      <a:pt x="67964" y="276388"/>
                    </a:lnTo>
                    <a:close/>
                    <a:moveTo>
                      <a:pt x="269830" y="283419"/>
                    </a:moveTo>
                    <a:cubicBezTo>
                      <a:pt x="272382" y="337948"/>
                      <a:pt x="246133" y="354770"/>
                      <a:pt x="215926" y="341385"/>
                    </a:cubicBezTo>
                    <a:cubicBezTo>
                      <a:pt x="184469" y="327375"/>
                      <a:pt x="158012" y="286336"/>
                      <a:pt x="155721" y="237067"/>
                    </a:cubicBezTo>
                    <a:cubicBezTo>
                      <a:pt x="153533" y="190194"/>
                      <a:pt x="174678" y="164778"/>
                      <a:pt x="210302" y="180611"/>
                    </a:cubicBezTo>
                    <a:cubicBezTo>
                      <a:pt x="245925" y="196444"/>
                      <a:pt x="267695" y="238577"/>
                      <a:pt x="269778" y="283419"/>
                    </a:cubicBezTo>
                    <a:close/>
                    <a:moveTo>
                      <a:pt x="191969" y="251545"/>
                    </a:moveTo>
                    <a:cubicBezTo>
                      <a:pt x="192907" y="278888"/>
                      <a:pt x="201552" y="302116"/>
                      <a:pt x="215353" y="308262"/>
                    </a:cubicBezTo>
                    <a:cubicBezTo>
                      <a:pt x="229155" y="314407"/>
                      <a:pt x="235092" y="299616"/>
                      <a:pt x="233686" y="270138"/>
                    </a:cubicBezTo>
                    <a:cubicBezTo>
                      <a:pt x="232436" y="243473"/>
                      <a:pt x="225718" y="220297"/>
                      <a:pt x="210614" y="213578"/>
                    </a:cubicBezTo>
                    <a:cubicBezTo>
                      <a:pt x="196188" y="207172"/>
                      <a:pt x="190719" y="225297"/>
                      <a:pt x="191969" y="251597"/>
                    </a:cubicBezTo>
                    <a:close/>
                  </a:path>
                </a:pathLst>
              </a:custGeom>
              <a:solidFill>
                <a:srgbClr val="000000"/>
              </a:solidFill>
              <a:ln w="0" cap="flat">
                <a:noFill/>
                <a:prstDash val="solid"/>
                <a:miter/>
              </a:ln>
            </p:spPr>
            <p:txBody>
              <a:bodyPr rtlCol="0" anchor="ctr"/>
              <a:lstStyle/>
              <a:p>
                <a:endParaRPr lang="zh-TW" altLang="en-US"/>
              </a:p>
            </p:txBody>
          </p:sp>
        </p:grpSp>
        <p:grpSp>
          <p:nvGrpSpPr>
            <p:cNvPr id="36" name="圖形 34">
              <a:extLst>
                <a:ext uri="{FF2B5EF4-FFF2-40B4-BE49-F238E27FC236}">
                  <a16:creationId xmlns:a16="http://schemas.microsoft.com/office/drawing/2014/main" id="{D80EEF45-2E71-CDAB-EEA4-6FEA81F7D753}"/>
                </a:ext>
              </a:extLst>
            </p:cNvPr>
            <p:cNvGrpSpPr/>
            <p:nvPr/>
          </p:nvGrpSpPr>
          <p:grpSpPr>
            <a:xfrm>
              <a:off x="10175578" y="2899394"/>
              <a:ext cx="319204" cy="281706"/>
              <a:chOff x="10175578" y="2899394"/>
              <a:chExt cx="319204" cy="281706"/>
            </a:xfrm>
            <a:solidFill>
              <a:srgbClr val="000000"/>
            </a:solidFill>
          </p:grpSpPr>
          <p:sp>
            <p:nvSpPr>
              <p:cNvPr id="37" name="手繪多邊形: 圖案 36">
                <a:extLst>
                  <a:ext uri="{FF2B5EF4-FFF2-40B4-BE49-F238E27FC236}">
                    <a16:creationId xmlns:a16="http://schemas.microsoft.com/office/drawing/2014/main" id="{4CBB4E6D-944A-0B89-2DE4-DD5110FB0C47}"/>
                  </a:ext>
                </a:extLst>
              </p:cNvPr>
              <p:cNvSpPr/>
              <p:nvPr/>
            </p:nvSpPr>
            <p:spPr>
              <a:xfrm>
                <a:off x="10304166" y="2899394"/>
                <a:ext cx="61976" cy="200251"/>
              </a:xfrm>
              <a:custGeom>
                <a:avLst/>
                <a:gdLst>
                  <a:gd name="connsiteX0" fmla="*/ 61977 w 61976"/>
                  <a:gd name="connsiteY0" fmla="*/ 200252 h 200251"/>
                  <a:gd name="connsiteX1" fmla="*/ 0 w 61976"/>
                  <a:gd name="connsiteY1" fmla="*/ 175305 h 200251"/>
                  <a:gd name="connsiteX2" fmla="*/ 0 w 61976"/>
                  <a:gd name="connsiteY2" fmla="*/ 0 h 200251"/>
                  <a:gd name="connsiteX3" fmla="*/ 61977 w 61976"/>
                  <a:gd name="connsiteY3" fmla="*/ 24999 h 200251"/>
                  <a:gd name="connsiteX4" fmla="*/ 61977 w 61976"/>
                  <a:gd name="connsiteY4" fmla="*/ 200252 h 20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76" h="200251">
                    <a:moveTo>
                      <a:pt x="61977" y="200252"/>
                    </a:moveTo>
                    <a:lnTo>
                      <a:pt x="0" y="175305"/>
                    </a:lnTo>
                    <a:lnTo>
                      <a:pt x="0" y="0"/>
                    </a:lnTo>
                    <a:lnTo>
                      <a:pt x="61977" y="24999"/>
                    </a:lnTo>
                    <a:lnTo>
                      <a:pt x="61977" y="200252"/>
                    </a:lnTo>
                    <a:close/>
                  </a:path>
                </a:pathLst>
              </a:custGeom>
              <a:solidFill>
                <a:srgbClr val="000000"/>
              </a:solidFill>
              <a:ln w="0"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3EBDB355-7585-6D24-1A00-6AEA21A36318}"/>
                  </a:ext>
                </a:extLst>
              </p:cNvPr>
              <p:cNvSpPr/>
              <p:nvPr/>
            </p:nvSpPr>
            <p:spPr>
              <a:xfrm>
                <a:off x="10175578" y="2955433"/>
                <a:ext cx="319204" cy="225667"/>
              </a:xfrm>
              <a:custGeom>
                <a:avLst/>
                <a:gdLst>
                  <a:gd name="connsiteX0" fmla="*/ 216813 w 319204"/>
                  <a:gd name="connsiteY0" fmla="*/ 87392 h 225667"/>
                  <a:gd name="connsiteX1" fmla="*/ 159576 w 319204"/>
                  <a:gd name="connsiteY1" fmla="*/ 122182 h 225667"/>
                  <a:gd name="connsiteX2" fmla="*/ 102339 w 319204"/>
                  <a:gd name="connsiteY2" fmla="*/ 41248 h 225667"/>
                  <a:gd name="connsiteX3" fmla="*/ 0 w 319204"/>
                  <a:gd name="connsiteY3" fmla="*/ 0 h 225667"/>
                  <a:gd name="connsiteX4" fmla="*/ 159576 w 319204"/>
                  <a:gd name="connsiteY4" fmla="*/ 225667 h 225667"/>
                  <a:gd name="connsiteX5" fmla="*/ 319205 w 319204"/>
                  <a:gd name="connsiteY5" fmla="*/ 128692 h 225667"/>
                  <a:gd name="connsiteX6" fmla="*/ 216813 w 319204"/>
                  <a:gd name="connsiteY6" fmla="*/ 87392 h 22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04" h="225667">
                    <a:moveTo>
                      <a:pt x="216813" y="87392"/>
                    </a:moveTo>
                    <a:lnTo>
                      <a:pt x="159576" y="122182"/>
                    </a:lnTo>
                    <a:lnTo>
                      <a:pt x="102339" y="41248"/>
                    </a:lnTo>
                    <a:lnTo>
                      <a:pt x="0" y="0"/>
                    </a:lnTo>
                    <a:lnTo>
                      <a:pt x="159576" y="225667"/>
                    </a:lnTo>
                    <a:lnTo>
                      <a:pt x="319205" y="128692"/>
                    </a:lnTo>
                    <a:lnTo>
                      <a:pt x="216813" y="87392"/>
                    </a:lnTo>
                    <a:close/>
                  </a:path>
                </a:pathLst>
              </a:custGeom>
              <a:solidFill>
                <a:srgbClr val="000000"/>
              </a:solidFill>
              <a:ln w="0" cap="flat">
                <a:noFill/>
                <a:prstDash val="solid"/>
                <a:miter/>
              </a:ln>
            </p:spPr>
            <p:txBody>
              <a:bodyPr rtlCol="0" anchor="ctr"/>
              <a:lstStyle/>
              <a:p>
                <a:endParaRPr lang="zh-TW" altLang="en-US"/>
              </a:p>
            </p:txBody>
          </p:sp>
        </p:grpSp>
        <p:sp>
          <p:nvSpPr>
            <p:cNvPr id="39" name="手繪多邊形: 圖案 38">
              <a:extLst>
                <a:ext uri="{FF2B5EF4-FFF2-40B4-BE49-F238E27FC236}">
                  <a16:creationId xmlns:a16="http://schemas.microsoft.com/office/drawing/2014/main" id="{05B31352-3324-D567-E454-DE6DB6278CCC}"/>
                </a:ext>
              </a:extLst>
            </p:cNvPr>
            <p:cNvSpPr/>
            <p:nvPr/>
          </p:nvSpPr>
          <p:spPr>
            <a:xfrm>
              <a:off x="10011002" y="2335096"/>
              <a:ext cx="844754" cy="799548"/>
            </a:xfrm>
            <a:custGeom>
              <a:avLst/>
              <a:gdLst>
                <a:gd name="connsiteX0" fmla="*/ 844755 w 844754"/>
                <a:gd name="connsiteY0" fmla="*/ 799548 h 799548"/>
                <a:gd name="connsiteX1" fmla="*/ 0 w 844754"/>
                <a:gd name="connsiteY1" fmla="*/ 441074 h 799548"/>
                <a:gd name="connsiteX2" fmla="*/ 0 w 844754"/>
                <a:gd name="connsiteY2" fmla="*/ 0 h 799548"/>
                <a:gd name="connsiteX3" fmla="*/ 844755 w 844754"/>
                <a:gd name="connsiteY3" fmla="*/ 358474 h 799548"/>
                <a:gd name="connsiteX4" fmla="*/ 844755 w 844754"/>
                <a:gd name="connsiteY4" fmla="*/ 799548 h 7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754" h="799548">
                  <a:moveTo>
                    <a:pt x="844755" y="799548"/>
                  </a:moveTo>
                  <a:lnTo>
                    <a:pt x="0" y="441074"/>
                  </a:lnTo>
                  <a:lnTo>
                    <a:pt x="0" y="0"/>
                  </a:lnTo>
                  <a:lnTo>
                    <a:pt x="844755" y="358474"/>
                  </a:lnTo>
                  <a:lnTo>
                    <a:pt x="844755" y="799548"/>
                  </a:lnTo>
                  <a:close/>
                </a:path>
              </a:pathLst>
            </a:custGeom>
            <a:noFill/>
            <a:ln w="27760" cap="flat">
              <a:solidFill>
                <a:srgbClr val="000000"/>
              </a:solidFill>
              <a:prstDash val="solid"/>
              <a:round/>
            </a:ln>
          </p:spPr>
          <p:txBody>
            <a:bodyPr rtlCol="0" anchor="ctr"/>
            <a:lstStyle/>
            <a:p>
              <a:endParaRPr lang="zh-TW" altLang="en-US"/>
            </a:p>
          </p:txBody>
        </p:sp>
      </p:grpSp>
      <p:grpSp>
        <p:nvGrpSpPr>
          <p:cNvPr id="41" name="群組 40">
            <a:extLst>
              <a:ext uri="{FF2B5EF4-FFF2-40B4-BE49-F238E27FC236}">
                <a16:creationId xmlns:a16="http://schemas.microsoft.com/office/drawing/2014/main" id="{7E7FC2A3-9DE5-6F70-F4AF-7A6440BC8245}"/>
              </a:ext>
            </a:extLst>
          </p:cNvPr>
          <p:cNvGrpSpPr/>
          <p:nvPr/>
        </p:nvGrpSpPr>
        <p:grpSpPr>
          <a:xfrm>
            <a:off x="8525590" y="1029951"/>
            <a:ext cx="2400019" cy="1831671"/>
            <a:chOff x="8469999" y="2321974"/>
            <a:chExt cx="2400019" cy="1831671"/>
          </a:xfrm>
        </p:grpSpPr>
        <p:sp>
          <p:nvSpPr>
            <p:cNvPr id="5" name="箭號: 向下 4">
              <a:extLst>
                <a:ext uri="{FF2B5EF4-FFF2-40B4-BE49-F238E27FC236}">
                  <a16:creationId xmlns:a16="http://schemas.microsoft.com/office/drawing/2014/main" id="{05441E9E-CCE3-BE9D-89E4-9CBE88A8B8CF}"/>
                </a:ext>
              </a:extLst>
            </p:cNvPr>
            <p:cNvSpPr/>
            <p:nvPr/>
          </p:nvSpPr>
          <p:spPr>
            <a:xfrm rot="10800000">
              <a:off x="10044684" y="2321974"/>
              <a:ext cx="825334" cy="1159929"/>
            </a:xfrm>
            <a:prstGeom prst="downArrow">
              <a:avLst/>
            </a:prstGeom>
            <a:gradFill>
              <a:gsLst>
                <a:gs pos="82000">
                  <a:srgbClr val="665CC8"/>
                </a:gs>
                <a:gs pos="100000">
                  <a:schemeClr val="tx2"/>
                </a:gs>
                <a:gs pos="2000">
                  <a:srgbClr val="0067B4">
                    <a:alpha val="0"/>
                  </a:srgbClr>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4" name="箭號: 向下 13">
              <a:extLst>
                <a:ext uri="{FF2B5EF4-FFF2-40B4-BE49-F238E27FC236}">
                  <a16:creationId xmlns:a16="http://schemas.microsoft.com/office/drawing/2014/main" id="{E2F9AFF6-AA7D-F16F-F194-9A220D73E463}"/>
                </a:ext>
              </a:extLst>
            </p:cNvPr>
            <p:cNvSpPr/>
            <p:nvPr/>
          </p:nvSpPr>
          <p:spPr>
            <a:xfrm rot="10800000">
              <a:off x="8469999" y="2993716"/>
              <a:ext cx="825334" cy="1159929"/>
            </a:xfrm>
            <a:prstGeom prst="downArrow">
              <a:avLst/>
            </a:prstGeom>
            <a:gradFill>
              <a:gsLst>
                <a:gs pos="82000">
                  <a:srgbClr val="665CC8"/>
                </a:gs>
                <a:gs pos="100000">
                  <a:schemeClr val="tx2"/>
                </a:gs>
                <a:gs pos="2000">
                  <a:srgbClr val="0067B4">
                    <a:alpha val="0"/>
                  </a:srgbClr>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sp>
        <p:nvSpPr>
          <p:cNvPr id="42" name="TextBox 14">
            <a:extLst>
              <a:ext uri="{FF2B5EF4-FFF2-40B4-BE49-F238E27FC236}">
                <a16:creationId xmlns:a16="http://schemas.microsoft.com/office/drawing/2014/main" id="{F1C137A2-1F6E-3A19-4E37-A67C90356AF8}"/>
              </a:ext>
            </a:extLst>
          </p:cNvPr>
          <p:cNvSpPr txBox="1"/>
          <p:nvPr/>
        </p:nvSpPr>
        <p:spPr>
          <a:xfrm>
            <a:off x="7783032" y="5298813"/>
            <a:ext cx="3763926" cy="1135183"/>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TW" altLang="en-US" b="1">
                <a:solidFill>
                  <a:schemeClr val="bg1"/>
                </a:solidFill>
                <a:effectLst>
                  <a:outerShdw blurRad="50800" dist="38100" dir="2700000" algn="tl" rotWithShape="0">
                    <a:prstClr val="black">
                      <a:alpha val="40000"/>
                    </a:prstClr>
                  </a:outerShdw>
                </a:effectLst>
                <a:cs typeface="Arial"/>
              </a:rPr>
              <a:t>Remove the NAS from the space reserved on both sides to prevent it from slipping off.</a:t>
            </a:r>
          </a:p>
        </p:txBody>
      </p:sp>
      <p:sp>
        <p:nvSpPr>
          <p:cNvPr id="3" name="文字方塊 2">
            <a:extLst>
              <a:ext uri="{FF2B5EF4-FFF2-40B4-BE49-F238E27FC236}">
                <a16:creationId xmlns:a16="http://schemas.microsoft.com/office/drawing/2014/main" id="{C4B4AD7C-2F8A-547F-B722-615F23651DE0}"/>
              </a:ext>
            </a:extLst>
          </p:cNvPr>
          <p:cNvSpPr txBox="1"/>
          <p:nvPr/>
        </p:nvSpPr>
        <p:spPr>
          <a:xfrm>
            <a:off x="823415" y="6441743"/>
            <a:ext cx="93509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a:latin typeface="微軟正黑體"/>
                <a:cs typeface="Arial"/>
              </a:rPr>
              <a:t>If you want to ship with HDDs, please remove them and pack them separately.</a:t>
            </a:r>
            <a:endParaRPr lang="zh-TW"/>
          </a:p>
        </p:txBody>
      </p:sp>
    </p:spTree>
    <p:extLst>
      <p:ext uri="{BB962C8B-B14F-4D97-AF65-F5344CB8AC3E}">
        <p14:creationId xmlns:p14="http://schemas.microsoft.com/office/powerpoint/2010/main" val="219179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hqprint">
            <a:extLst>
              <a:ext uri="{28A0092B-C50C-407E-A947-70E740481C1C}">
                <a14:useLocalDpi xmlns:a14="http://schemas.microsoft.com/office/drawing/2010/main" val="0"/>
              </a:ext>
            </a:extLst>
          </a:blip>
          <a:srcRect l="17705" r="18830"/>
          <a:stretch/>
        </p:blipFill>
        <p:spPr>
          <a:xfrm>
            <a:off x="10207255" y="992348"/>
            <a:ext cx="1410587" cy="1389391"/>
          </a:xfrm>
          <a:prstGeom prst="rect">
            <a:avLst/>
          </a:prstGeom>
        </p:spPr>
      </p:pic>
      <p:sp>
        <p:nvSpPr>
          <p:cNvPr id="2" name="標題 1">
            <a:extLst>
              <a:ext uri="{FF2B5EF4-FFF2-40B4-BE49-F238E27FC236}">
                <a16:creationId xmlns:a16="http://schemas.microsoft.com/office/drawing/2014/main" id="{623EBDFD-55BB-B1DC-F99D-E7BAF977B915}"/>
              </a:ext>
            </a:extLst>
          </p:cNvPr>
          <p:cNvSpPr>
            <a:spLocks noGrp="1"/>
          </p:cNvSpPr>
          <p:nvPr>
            <p:ph type="title"/>
          </p:nvPr>
        </p:nvSpPr>
        <p:spPr/>
        <p:txBody>
          <a:bodyPr>
            <a:normAutofit/>
          </a:bodyPr>
          <a:lstStyle/>
          <a:p>
            <a:r>
              <a:rPr lang="en-US" altLang="zh-TW"/>
              <a:t>TS-432X / TS-632X front view</a:t>
            </a:r>
            <a:endParaRPr lang="zh-TW" altLang="en-US"/>
          </a:p>
        </p:txBody>
      </p:sp>
      <p:pic>
        <p:nvPicPr>
          <p:cNvPr id="3" name="圖片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9405" y="2332074"/>
            <a:ext cx="6785931" cy="4352261"/>
          </a:xfrm>
          <a:prstGeom prst="rect">
            <a:avLst/>
          </a:prstGeom>
        </p:spPr>
      </p:pic>
      <p:sp>
        <p:nvSpPr>
          <p:cNvPr id="27" name="Shape 183">
            <a:extLst>
              <a:ext uri="{FF2B5EF4-FFF2-40B4-BE49-F238E27FC236}">
                <a16:creationId xmlns:a16="http://schemas.microsoft.com/office/drawing/2014/main" id="{D5688F2A-5A42-AE4E-AB3B-0699AFDA7EA9}"/>
              </a:ext>
            </a:extLst>
          </p:cNvPr>
          <p:cNvSpPr txBox="1"/>
          <p:nvPr/>
        </p:nvSpPr>
        <p:spPr>
          <a:xfrm>
            <a:off x="375685" y="4384504"/>
            <a:ext cx="2962693" cy="517891"/>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b="1">
                <a:solidFill>
                  <a:schemeClr val="tx1"/>
                </a:solidFill>
                <a:latin typeface="Arial" panose="020B0604020202020204" pitchFamily="34" charset="0"/>
                <a:ea typeface="微軟正黑體" pitchFamily="34" charset="-120"/>
                <a:cs typeface="Arial" panose="020B0604020202020204" pitchFamily="34" charset="0"/>
              </a:rPr>
              <a:t>3.5"/ </a:t>
            </a: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2.5”SATA </a:t>
            </a:r>
          </a:p>
          <a:p>
            <a:pPr lvl="0">
              <a:buClr>
                <a:srgbClr val="595959"/>
              </a:buClr>
              <a:buSzPct val="25000"/>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6Gb/s HDD/SSD </a:t>
            </a:r>
            <a:r>
              <a:rPr lang="en-US" altLang="zh-TW" b="1">
                <a:solidFill>
                  <a:schemeClr val="tx1"/>
                </a:solidFill>
                <a:latin typeface="Arial" panose="020B0604020202020204" pitchFamily="34" charset="0"/>
                <a:ea typeface="微軟正黑體" pitchFamily="34" charset="-120"/>
                <a:cs typeface="Arial" panose="020B0604020202020204" pitchFamily="34" charset="0"/>
              </a:rPr>
              <a:t>tray</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31" name="Shape 192">
            <a:extLst>
              <a:ext uri="{FF2B5EF4-FFF2-40B4-BE49-F238E27FC236}">
                <a16:creationId xmlns:a16="http://schemas.microsoft.com/office/drawing/2014/main" id="{F3A85C50-8ADD-9E41-A548-3C51A7158C7C}"/>
              </a:ext>
            </a:extLst>
          </p:cNvPr>
          <p:cNvSpPr txBox="1"/>
          <p:nvPr/>
        </p:nvSpPr>
        <p:spPr>
          <a:xfrm>
            <a:off x="8842481" y="2921651"/>
            <a:ext cx="2146575" cy="39023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RPr/>
            </a:defPPr>
            <a:lvl1pPr marL="0" indent="0">
              <a:buClr>
                <a:srgbClr val="595959"/>
              </a:buClr>
              <a:buSzPct val="25000"/>
              <a:buNone/>
              <a:defRPr b="1">
                <a:solidFill>
                  <a:schemeClr val="tx1"/>
                </a:solidFill>
                <a:latin typeface="Arial" panose="020B0604020202020204" pitchFamily="34" charset="0"/>
                <a:ea typeface="微軟正黑體" pitchFamily="34" charset="-120"/>
                <a:cs typeface="Arial" panose="020B0604020202020204" pitchFamily="34" charset="0"/>
              </a:defRPr>
            </a:lvl1pPr>
          </a:lstStyle>
          <a:p>
            <a:r>
              <a:rPr lang="en-US" altLang="zh-TW"/>
              <a:t>Power button</a:t>
            </a:r>
            <a:endParaRPr lang="zh-TW" altLang="en-US"/>
          </a:p>
        </p:txBody>
      </p:sp>
      <p:sp>
        <p:nvSpPr>
          <p:cNvPr id="32" name="Shape 195">
            <a:extLst>
              <a:ext uri="{FF2B5EF4-FFF2-40B4-BE49-F238E27FC236}">
                <a16:creationId xmlns:a16="http://schemas.microsoft.com/office/drawing/2014/main" id="{371E4077-225D-4D43-BAB4-5B09D2228078}"/>
              </a:ext>
            </a:extLst>
          </p:cNvPr>
          <p:cNvSpPr txBox="1"/>
          <p:nvPr/>
        </p:nvSpPr>
        <p:spPr>
          <a:xfrm>
            <a:off x="8842481" y="3946967"/>
            <a:ext cx="1904661" cy="62164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RPr/>
            </a:defPPr>
            <a:lvl1pPr marL="0" indent="0">
              <a:buClr>
                <a:srgbClr val="595959"/>
              </a:buClr>
              <a:buSzPct val="25000"/>
              <a:buNone/>
              <a:defRPr b="1">
                <a:solidFill>
                  <a:schemeClr val="tx1"/>
                </a:solidFill>
                <a:latin typeface="Arial" panose="020B0604020202020204" pitchFamily="34" charset="0"/>
                <a:ea typeface="微軟正黑體" pitchFamily="34" charset="-120"/>
                <a:cs typeface="Arial" panose="020B0604020202020204" pitchFamily="34" charset="0"/>
              </a:defRPr>
            </a:lvl1pPr>
          </a:lstStyle>
          <a:p>
            <a:r>
              <a:rPr lang="en-US" altLang="zh-TW"/>
              <a:t>LED</a:t>
            </a:r>
            <a:r>
              <a:rPr lang="zh-TW" altLang="en-US"/>
              <a:t> </a:t>
            </a:r>
            <a:r>
              <a:rPr lang="en-US" altLang="zh-TW"/>
              <a:t>:</a:t>
            </a:r>
            <a:r>
              <a:rPr lang="zh-TW" altLang="en-US"/>
              <a:t> </a:t>
            </a:r>
            <a:endParaRPr lang="en-US" altLang="zh-TW"/>
          </a:p>
          <a:p>
            <a:r>
              <a:rPr lang="en-US" altLang="zh-TW"/>
              <a:t>Status, LAN, USB Copy, HDD1-6</a:t>
            </a:r>
            <a:endParaRPr lang="zh-TW" altLang="en-US"/>
          </a:p>
        </p:txBody>
      </p:sp>
      <p:cxnSp>
        <p:nvCxnSpPr>
          <p:cNvPr id="36" name="Shape 193">
            <a:extLst>
              <a:ext uri="{FF2B5EF4-FFF2-40B4-BE49-F238E27FC236}">
                <a16:creationId xmlns:a16="http://schemas.microsoft.com/office/drawing/2014/main" id="{0B2D4341-8E3B-4F6A-8981-2D069B7F457E}"/>
              </a:ext>
            </a:extLst>
          </p:cNvPr>
          <p:cNvCxnSpPr>
            <a:cxnSpLocks/>
          </p:cNvCxnSpPr>
          <p:nvPr/>
        </p:nvCxnSpPr>
        <p:spPr>
          <a:xfrm flipH="1">
            <a:off x="8124577" y="5688441"/>
            <a:ext cx="547197" cy="0"/>
          </a:xfrm>
          <a:prstGeom prst="straightConnector1">
            <a:avLst/>
          </a:prstGeom>
          <a:noFill/>
          <a:ln w="21590" cap="flat" cmpd="sng">
            <a:solidFill>
              <a:schemeClr val="accent2"/>
            </a:solidFill>
            <a:prstDash val="solid"/>
            <a:round/>
            <a:headEnd type="oval" w="lg" len="lg"/>
            <a:tailEnd type="none" w="med" len="med"/>
          </a:ln>
          <a:effectLst/>
        </p:spPr>
      </p:cxnSp>
      <p:cxnSp>
        <p:nvCxnSpPr>
          <p:cNvPr id="44" name="直線單箭頭接點 43">
            <a:extLst>
              <a:ext uri="{FF2B5EF4-FFF2-40B4-BE49-F238E27FC236}">
                <a16:creationId xmlns:a16="http://schemas.microsoft.com/office/drawing/2014/main" id="{7B8B8003-C287-4807-9F6B-558295546608}"/>
              </a:ext>
            </a:extLst>
          </p:cNvPr>
          <p:cNvCxnSpPr>
            <a:cxnSpLocks/>
          </p:cNvCxnSpPr>
          <p:nvPr/>
        </p:nvCxnSpPr>
        <p:spPr>
          <a:xfrm>
            <a:off x="2509754" y="4603667"/>
            <a:ext cx="1014320" cy="0"/>
          </a:xfrm>
          <a:prstGeom prst="straightConnector1">
            <a:avLst/>
          </a:prstGeom>
          <a:noFill/>
          <a:ln w="21590" cap="flat" cmpd="sng">
            <a:solidFill>
              <a:schemeClr val="accent2"/>
            </a:solidFill>
            <a:prstDash val="solid"/>
            <a:round/>
            <a:headEnd type="oval" w="lg" len="lg"/>
            <a:tailEnd type="none" w="med" len="med"/>
          </a:ln>
          <a:effectLst/>
        </p:spPr>
      </p:cxnSp>
      <p:cxnSp>
        <p:nvCxnSpPr>
          <p:cNvPr id="26" name="Shape 193">
            <a:extLst>
              <a:ext uri="{FF2B5EF4-FFF2-40B4-BE49-F238E27FC236}">
                <a16:creationId xmlns:a16="http://schemas.microsoft.com/office/drawing/2014/main" id="{0B2D4341-8E3B-4F6A-8981-2D069B7F457E}"/>
              </a:ext>
            </a:extLst>
          </p:cNvPr>
          <p:cNvCxnSpPr>
            <a:cxnSpLocks/>
          </p:cNvCxnSpPr>
          <p:nvPr/>
        </p:nvCxnSpPr>
        <p:spPr>
          <a:xfrm flipH="1">
            <a:off x="7971586" y="3119187"/>
            <a:ext cx="700188" cy="0"/>
          </a:xfrm>
          <a:prstGeom prst="straightConnector1">
            <a:avLst/>
          </a:prstGeom>
          <a:noFill/>
          <a:ln w="21590" cap="flat" cmpd="sng">
            <a:solidFill>
              <a:schemeClr val="accent2"/>
            </a:solidFill>
            <a:prstDash val="solid"/>
            <a:round/>
            <a:headEnd type="oval" w="lg" len="lg"/>
            <a:tailEnd type="none" w="med" len="med"/>
          </a:ln>
          <a:effectLst/>
        </p:spPr>
      </p:cxnSp>
      <p:sp>
        <p:nvSpPr>
          <p:cNvPr id="30" name="矩形: 圓角 34">
            <a:extLst>
              <a:ext uri="{FF2B5EF4-FFF2-40B4-BE49-F238E27FC236}">
                <a16:creationId xmlns:a16="http://schemas.microsoft.com/office/drawing/2014/main" id="{C3DEF2EB-121C-884A-A582-E0249B00D4E0}"/>
              </a:ext>
            </a:extLst>
          </p:cNvPr>
          <p:cNvSpPr/>
          <p:nvPr/>
        </p:nvSpPr>
        <p:spPr>
          <a:xfrm>
            <a:off x="7833755" y="3394025"/>
            <a:ext cx="464233" cy="1727535"/>
          </a:xfrm>
          <a:prstGeom prst="roundRect">
            <a:avLst/>
          </a:prstGeom>
          <a:noFill/>
          <a:ln w="21590" cap="flat" cmpd="sng">
            <a:solidFill>
              <a:schemeClr val="accent2"/>
            </a:solidFill>
            <a:prstDash val="solid"/>
            <a:round/>
            <a:headEnd type="none" w="med" len="med"/>
            <a:tailEnd type="oval" w="lg" len="lg"/>
          </a:ln>
          <a:effectLst/>
        </p:spPr>
        <p:txBody>
          <a:bodyPr rtlCol="0" anchor="ctr"/>
          <a:lstStyle/>
          <a:p>
            <a:pPr algn="ctr"/>
            <a:endParaRPr kumimoji="1" lang="zh-TW" altLang="en-US">
              <a:solidFill>
                <a:srgbClr val="000000"/>
              </a:solidFill>
              <a:latin typeface="Arial"/>
              <a:cs typeface="Arial"/>
            </a:endParaRPr>
          </a:p>
        </p:txBody>
      </p:sp>
      <p:sp>
        <p:nvSpPr>
          <p:cNvPr id="42" name="Shape 195">
            <a:extLst>
              <a:ext uri="{FF2B5EF4-FFF2-40B4-BE49-F238E27FC236}">
                <a16:creationId xmlns:a16="http://schemas.microsoft.com/office/drawing/2014/main" id="{371E4077-225D-4D43-BAB4-5B09D2228078}"/>
              </a:ext>
            </a:extLst>
          </p:cNvPr>
          <p:cNvSpPr txBox="1"/>
          <p:nvPr/>
        </p:nvSpPr>
        <p:spPr>
          <a:xfrm>
            <a:off x="8842481" y="5522774"/>
            <a:ext cx="2252370" cy="62164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RPr/>
            </a:defPPr>
            <a:lvl1pPr marL="0" indent="0">
              <a:buClr>
                <a:srgbClr val="595959"/>
              </a:buClr>
              <a:buSzPct val="25000"/>
              <a:buNone/>
              <a:defRPr b="1">
                <a:solidFill>
                  <a:schemeClr val="tx1"/>
                </a:solidFill>
                <a:latin typeface="Arial" panose="020B0604020202020204" pitchFamily="34" charset="0"/>
                <a:ea typeface="微軟正黑體" pitchFamily="34" charset="-120"/>
                <a:cs typeface="Arial" panose="020B0604020202020204" pitchFamily="34" charset="0"/>
              </a:defRPr>
            </a:lvl1pPr>
          </a:lstStyle>
          <a:p>
            <a:r>
              <a:rPr lang="en-US" altLang="zh-TW"/>
              <a:t>USB 3.2</a:t>
            </a:r>
            <a:r>
              <a:rPr lang="zh-TW" altLang="en-US"/>
              <a:t> </a:t>
            </a:r>
            <a:r>
              <a:rPr lang="en-US" altLang="zh-TW"/>
              <a:t>Gen 1 &amp; OTC button</a:t>
            </a:r>
            <a:endParaRPr lang="zh-TW" altLang="en-US"/>
          </a:p>
        </p:txBody>
      </p:sp>
      <p:cxnSp>
        <p:nvCxnSpPr>
          <p:cNvPr id="5" name="Shape 193">
            <a:extLst>
              <a:ext uri="{FF2B5EF4-FFF2-40B4-BE49-F238E27FC236}">
                <a16:creationId xmlns:a16="http://schemas.microsoft.com/office/drawing/2014/main" id="{95FEBD10-B6DB-FC4A-84EF-3D5C2519AF90}"/>
              </a:ext>
            </a:extLst>
          </p:cNvPr>
          <p:cNvCxnSpPr>
            <a:cxnSpLocks/>
          </p:cNvCxnSpPr>
          <p:nvPr/>
        </p:nvCxnSpPr>
        <p:spPr>
          <a:xfrm flipH="1">
            <a:off x="8297989" y="4185417"/>
            <a:ext cx="373785" cy="0"/>
          </a:xfrm>
          <a:prstGeom prst="straightConnector1">
            <a:avLst/>
          </a:prstGeom>
          <a:noFill/>
          <a:ln w="21590" cap="flat" cmpd="sng">
            <a:solidFill>
              <a:schemeClr val="accent2"/>
            </a:solidFill>
            <a:prstDash val="solid"/>
            <a:round/>
            <a:headEnd type="oval" w="lg" len="lg"/>
            <a:tailEnd type="none" w="med" len="med"/>
          </a:ln>
          <a:effectLst/>
        </p:spPr>
      </p:cxnSp>
      <p:pic>
        <p:nvPicPr>
          <p:cNvPr id="6" name="圖片 5" descr="一張含有 家用電器, 電子產品, 室內, 電腦 的圖片&#10;&#10;自動產生的描述">
            <a:extLst>
              <a:ext uri="{FF2B5EF4-FFF2-40B4-BE49-F238E27FC236}">
                <a16:creationId xmlns:a16="http://schemas.microsoft.com/office/drawing/2014/main" id="{BDA33A5A-1E19-FC85-31D2-395B375A51F8}"/>
              </a:ext>
            </a:extLst>
          </p:cNvPr>
          <p:cNvPicPr>
            <a:picLocks noChangeAspect="1"/>
          </p:cNvPicPr>
          <p:nvPr/>
        </p:nvPicPr>
        <p:blipFill>
          <a:blip r:embed="rId5"/>
          <a:stretch>
            <a:fillRect/>
          </a:stretch>
        </p:blipFill>
        <p:spPr>
          <a:xfrm>
            <a:off x="472444" y="2647514"/>
            <a:ext cx="2510693" cy="1602830"/>
          </a:xfrm>
          <a:prstGeom prst="rect">
            <a:avLst/>
          </a:prstGeom>
        </p:spPr>
      </p:pic>
      <p:sp>
        <p:nvSpPr>
          <p:cNvPr id="7" name="矩形: 圓角 34">
            <a:extLst>
              <a:ext uri="{FF2B5EF4-FFF2-40B4-BE49-F238E27FC236}">
                <a16:creationId xmlns:a16="http://schemas.microsoft.com/office/drawing/2014/main" id="{181B2D7F-04FA-4BEA-FC2F-40440B93B585}"/>
              </a:ext>
            </a:extLst>
          </p:cNvPr>
          <p:cNvSpPr/>
          <p:nvPr/>
        </p:nvSpPr>
        <p:spPr>
          <a:xfrm>
            <a:off x="586471" y="3135530"/>
            <a:ext cx="1822155" cy="1004612"/>
          </a:xfrm>
          <a:prstGeom prst="roundRect">
            <a:avLst>
              <a:gd name="adj" fmla="val 8392"/>
            </a:avLst>
          </a:prstGeom>
          <a:noFill/>
          <a:ln w="21590" cap="flat" cmpd="sng">
            <a:solidFill>
              <a:schemeClr val="accent2"/>
            </a:solidFill>
            <a:prstDash val="solid"/>
            <a:round/>
            <a:headEnd type="none" w="med" len="med"/>
            <a:tailEnd type="oval" w="lg" len="lg"/>
          </a:ln>
          <a:effectLst/>
        </p:spPr>
        <p:txBody>
          <a:bodyPr rtlCol="0" anchor="ctr"/>
          <a:lstStyle/>
          <a:p>
            <a:pPr algn="ctr"/>
            <a:endParaRPr kumimoji="1" lang="zh-TW" altLang="en-US">
              <a:solidFill>
                <a:srgbClr val="000000"/>
              </a:solidFill>
              <a:latin typeface="Arial"/>
              <a:cs typeface="Arial"/>
            </a:endParaRPr>
          </a:p>
        </p:txBody>
      </p:sp>
      <p:sp>
        <p:nvSpPr>
          <p:cNvPr id="14" name="TextBox 13">
            <a:extLst>
              <a:ext uri="{FF2B5EF4-FFF2-40B4-BE49-F238E27FC236}">
                <a16:creationId xmlns:a16="http://schemas.microsoft.com/office/drawing/2014/main" id="{59B931F3-BE02-9226-61DF-33311A2597AA}"/>
              </a:ext>
            </a:extLst>
          </p:cNvPr>
          <p:cNvSpPr txBox="1">
            <a:spLocks noChangeArrowheads="1"/>
          </p:cNvSpPr>
          <p:nvPr/>
        </p:nvSpPr>
        <p:spPr bwMode="auto">
          <a:xfrm>
            <a:off x="4886780" y="2128349"/>
            <a:ext cx="1591179" cy="664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ctr"/>
            <a:r>
              <a:rPr lang="en-US" altLang="zh-TW">
                <a:latin typeface="Arial"/>
                <a:ea typeface="微軟正黑體"/>
                <a:cs typeface="Arial"/>
              </a:rPr>
              <a:t>TS-632X</a:t>
            </a:r>
            <a:endParaRPr lang="en-US" altLang="zh-CN"/>
          </a:p>
        </p:txBody>
      </p:sp>
      <p:sp>
        <p:nvSpPr>
          <p:cNvPr id="16" name="TextBox 13">
            <a:extLst>
              <a:ext uri="{FF2B5EF4-FFF2-40B4-BE49-F238E27FC236}">
                <a16:creationId xmlns:a16="http://schemas.microsoft.com/office/drawing/2014/main" id="{C4416E03-2DED-C1DC-E914-5956863852E5}"/>
              </a:ext>
            </a:extLst>
          </p:cNvPr>
          <p:cNvSpPr txBox="1">
            <a:spLocks noChangeArrowheads="1"/>
          </p:cNvSpPr>
          <p:nvPr/>
        </p:nvSpPr>
        <p:spPr bwMode="auto">
          <a:xfrm>
            <a:off x="10263568" y="2316917"/>
            <a:ext cx="1261435" cy="621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ctr"/>
            <a:r>
              <a:rPr lang="en-US" altLang="zh-TW" sz="1600">
                <a:latin typeface="Arial"/>
                <a:ea typeface="微軟正黑體"/>
                <a:cs typeface="Arial"/>
              </a:rPr>
              <a:t>TS-432X</a:t>
            </a:r>
            <a:endParaRPr lang="en-US" altLang="zh-CN" sz="1600"/>
          </a:p>
        </p:txBody>
      </p:sp>
    </p:spTree>
    <p:extLst>
      <p:ext uri="{BB962C8B-B14F-4D97-AF65-F5344CB8AC3E}">
        <p14:creationId xmlns:p14="http://schemas.microsoft.com/office/powerpoint/2010/main" val="233231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hqprint">
            <a:extLst>
              <a:ext uri="{28A0092B-C50C-407E-A947-70E740481C1C}">
                <a14:useLocalDpi xmlns:a14="http://schemas.microsoft.com/office/drawing/2010/main" val="0"/>
              </a:ext>
            </a:extLst>
          </a:blip>
          <a:srcRect l="19092" r="19001"/>
          <a:stretch/>
        </p:blipFill>
        <p:spPr>
          <a:xfrm>
            <a:off x="9891962" y="950914"/>
            <a:ext cx="1740056" cy="1757037"/>
          </a:xfrm>
          <a:prstGeom prst="rect">
            <a:avLst/>
          </a:prstGeom>
        </p:spPr>
      </p:pic>
      <p:sp>
        <p:nvSpPr>
          <p:cNvPr id="4" name="標題 3">
            <a:extLst>
              <a:ext uri="{FF2B5EF4-FFF2-40B4-BE49-F238E27FC236}">
                <a16:creationId xmlns:a16="http://schemas.microsoft.com/office/drawing/2014/main" id="{E5A06A10-432C-82D1-82FC-86AE49866D66}"/>
              </a:ext>
            </a:extLst>
          </p:cNvPr>
          <p:cNvSpPr>
            <a:spLocks noGrp="1"/>
          </p:cNvSpPr>
          <p:nvPr>
            <p:ph type="title"/>
          </p:nvPr>
        </p:nvSpPr>
        <p:spPr/>
        <p:txBody>
          <a:bodyPr>
            <a:normAutofit/>
          </a:bodyPr>
          <a:lstStyle/>
          <a:p>
            <a:r>
              <a:rPr lang="en-US" altLang="zh-TW"/>
              <a:t>TS-432X / TS-632X rear view</a:t>
            </a:r>
            <a:endParaRPr lang="zh-TW" altLang="en-US"/>
          </a:p>
        </p:txBody>
      </p:sp>
      <p:pic>
        <p:nvPicPr>
          <p:cNvPr id="5" name="圖片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5153" y="2177750"/>
            <a:ext cx="7027825" cy="4393171"/>
          </a:xfrm>
          <a:prstGeom prst="rect">
            <a:avLst/>
          </a:prstGeom>
        </p:spPr>
      </p:pic>
      <p:sp>
        <p:nvSpPr>
          <p:cNvPr id="36" name="矩形 39">
            <a:extLst>
              <a:ext uri="{FF2B5EF4-FFF2-40B4-BE49-F238E27FC236}">
                <a16:creationId xmlns:a16="http://schemas.microsoft.com/office/drawing/2014/main" id="{C0BB743B-5EED-4805-98E6-5C78B123E891}"/>
              </a:ext>
            </a:extLst>
          </p:cNvPr>
          <p:cNvSpPr/>
          <p:nvPr/>
        </p:nvSpPr>
        <p:spPr>
          <a:xfrm flipH="1">
            <a:off x="4157642" y="4275217"/>
            <a:ext cx="525044" cy="861521"/>
          </a:xfrm>
          <a:prstGeom prst="rect">
            <a:avLst/>
          </a:prstGeom>
          <a:noFill/>
          <a:ln w="21590" cap="flat" cmpd="sng">
            <a:solidFill>
              <a:schemeClr val="accent2"/>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cxnSp>
        <p:nvCxnSpPr>
          <p:cNvPr id="43" name="直線單箭頭接點 42">
            <a:extLst>
              <a:ext uri="{FF2B5EF4-FFF2-40B4-BE49-F238E27FC236}">
                <a16:creationId xmlns:a16="http://schemas.microsoft.com/office/drawing/2014/main" id="{8D2FD499-1708-4E7D-A443-4B0831D372D7}"/>
              </a:ext>
            </a:extLst>
          </p:cNvPr>
          <p:cNvCxnSpPr>
            <a:cxnSpLocks/>
          </p:cNvCxnSpPr>
          <p:nvPr/>
        </p:nvCxnSpPr>
        <p:spPr>
          <a:xfrm>
            <a:off x="2480970" y="3749621"/>
            <a:ext cx="1676673" cy="0"/>
          </a:xfrm>
          <a:prstGeom prst="straightConnector1">
            <a:avLst/>
          </a:prstGeom>
          <a:noFill/>
          <a:ln w="21590" cap="flat" cmpd="sng">
            <a:solidFill>
              <a:schemeClr val="accent2"/>
            </a:solidFill>
            <a:prstDash val="solid"/>
            <a:round/>
            <a:headEnd type="oval" w="lg" len="lg"/>
            <a:tailEnd type="none" w="lg" len="lg"/>
          </a:ln>
          <a:effectLst/>
        </p:spPr>
      </p:cxnSp>
      <p:cxnSp>
        <p:nvCxnSpPr>
          <p:cNvPr id="46" name="直線單箭頭接點 45">
            <a:extLst>
              <a:ext uri="{FF2B5EF4-FFF2-40B4-BE49-F238E27FC236}">
                <a16:creationId xmlns:a16="http://schemas.microsoft.com/office/drawing/2014/main" id="{5F982371-E461-4A15-8E38-CB47CFE3D5B2}"/>
              </a:ext>
            </a:extLst>
          </p:cNvPr>
          <p:cNvCxnSpPr>
            <a:cxnSpLocks/>
          </p:cNvCxnSpPr>
          <p:nvPr/>
        </p:nvCxnSpPr>
        <p:spPr>
          <a:xfrm>
            <a:off x="2277621" y="5967563"/>
            <a:ext cx="2075372" cy="0"/>
          </a:xfrm>
          <a:prstGeom prst="straightConnector1">
            <a:avLst/>
          </a:prstGeom>
          <a:noFill/>
          <a:ln w="21590" cap="flat" cmpd="sng">
            <a:solidFill>
              <a:schemeClr val="accent2"/>
            </a:solidFill>
            <a:prstDash val="solid"/>
            <a:round/>
            <a:headEnd type="oval" w="lg" len="lg"/>
            <a:tailEnd type="none" w="lg" len="lg"/>
          </a:ln>
          <a:effectLst/>
        </p:spPr>
      </p:cxnSp>
      <p:sp>
        <p:nvSpPr>
          <p:cNvPr id="47" name="矩形 46">
            <a:extLst>
              <a:ext uri="{FF2B5EF4-FFF2-40B4-BE49-F238E27FC236}">
                <a16:creationId xmlns:a16="http://schemas.microsoft.com/office/drawing/2014/main" id="{FF478112-32A1-4EBC-95A4-16E32C709325}"/>
              </a:ext>
            </a:extLst>
          </p:cNvPr>
          <p:cNvSpPr/>
          <p:nvPr/>
        </p:nvSpPr>
        <p:spPr>
          <a:xfrm>
            <a:off x="4157643" y="2667980"/>
            <a:ext cx="1811282" cy="442404"/>
          </a:xfrm>
          <a:prstGeom prst="rect">
            <a:avLst/>
          </a:prstGeom>
          <a:noFill/>
          <a:ln w="21590" cap="flat" cmpd="sng">
            <a:solidFill>
              <a:schemeClr val="accent2"/>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sp>
        <p:nvSpPr>
          <p:cNvPr id="52" name="TextBox 13">
            <a:extLst>
              <a:ext uri="{FF2B5EF4-FFF2-40B4-BE49-F238E27FC236}">
                <a16:creationId xmlns:a16="http://schemas.microsoft.com/office/drawing/2014/main" id="{AEE4E1A3-D7D4-2144-B57C-1121F3526FD1}"/>
              </a:ext>
            </a:extLst>
          </p:cNvPr>
          <p:cNvSpPr txBox="1">
            <a:spLocks noChangeArrowheads="1"/>
          </p:cNvSpPr>
          <p:nvPr/>
        </p:nvSpPr>
        <p:spPr bwMode="auto">
          <a:xfrm>
            <a:off x="432503" y="5764498"/>
            <a:ext cx="2048467" cy="406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CN"/>
              <a:t>Power Input</a:t>
            </a:r>
            <a:endParaRPr lang="en-US" altLang="en-US"/>
          </a:p>
        </p:txBody>
      </p:sp>
      <p:sp>
        <p:nvSpPr>
          <p:cNvPr id="53" name="TextBox 13">
            <a:extLst>
              <a:ext uri="{FF2B5EF4-FFF2-40B4-BE49-F238E27FC236}">
                <a16:creationId xmlns:a16="http://schemas.microsoft.com/office/drawing/2014/main" id="{CFE725D0-223C-5543-AC49-A89E1E9D743E}"/>
              </a:ext>
            </a:extLst>
          </p:cNvPr>
          <p:cNvSpPr txBox="1">
            <a:spLocks noChangeArrowheads="1"/>
          </p:cNvSpPr>
          <p:nvPr/>
        </p:nvSpPr>
        <p:spPr bwMode="auto">
          <a:xfrm>
            <a:off x="432503" y="3561865"/>
            <a:ext cx="2802650" cy="375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TW">
                <a:latin typeface="Arial"/>
                <a:ea typeface="微軟正黑體"/>
                <a:cs typeface="Arial"/>
              </a:rPr>
              <a:t>10G SFP+ ports</a:t>
            </a:r>
            <a:endParaRPr lang="en-US" altLang="en-US">
              <a:latin typeface="Arial"/>
              <a:ea typeface="微軟正黑體"/>
              <a:cs typeface="Arial"/>
            </a:endParaRPr>
          </a:p>
        </p:txBody>
      </p:sp>
      <p:sp>
        <p:nvSpPr>
          <p:cNvPr id="54"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432503" y="5224124"/>
            <a:ext cx="3268550" cy="457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a:t>1 x</a:t>
            </a:r>
            <a:r>
              <a:rPr lang="en-US" altLang="zh-TW"/>
              <a:t> </a:t>
            </a:r>
            <a:r>
              <a:rPr lang="en-US" altLang="en-US"/>
              <a:t>USB 3.2 Gen 1 port</a:t>
            </a:r>
            <a:endParaRPr lang="en-US" altLang="zh-CN"/>
          </a:p>
        </p:txBody>
      </p:sp>
      <p:sp>
        <p:nvSpPr>
          <p:cNvPr id="57" name="矩形 56">
            <a:extLst>
              <a:ext uri="{FF2B5EF4-FFF2-40B4-BE49-F238E27FC236}">
                <a16:creationId xmlns:a16="http://schemas.microsoft.com/office/drawing/2014/main" id="{D3965395-6537-4DCE-996C-E561DB2C6329}"/>
              </a:ext>
            </a:extLst>
          </p:cNvPr>
          <p:cNvSpPr/>
          <p:nvPr/>
        </p:nvSpPr>
        <p:spPr>
          <a:xfrm>
            <a:off x="432503" y="2704702"/>
            <a:ext cx="3955205" cy="368961"/>
          </a:xfrm>
          <a:prstGeom prst="rect">
            <a:avLst/>
          </a:prstGeom>
          <a:noFill/>
          <a:ln>
            <a:noFill/>
          </a:ln>
        </p:spPr>
        <p:txBody>
          <a:bodyPr wrap="square" lIns="91425" tIns="45700" rIns="91425" bIns="45700" anchor="t" anchorCtr="0">
            <a:noAutofit/>
          </a:bodyPr>
          <a:lstStyle/>
          <a:p>
            <a:pPr>
              <a:buClr>
                <a:srgbClr val="595959"/>
              </a:buClr>
              <a:buSzPct val="25000"/>
            </a:pPr>
            <a:r>
              <a:rPr lang="en-US" altLang="zh-CN" b="1" err="1">
                <a:solidFill>
                  <a:schemeClr val="tx1"/>
                </a:solidFill>
                <a:latin typeface="Arial" panose="020B0604020202020204" pitchFamily="34" charset="0"/>
                <a:ea typeface="微軟正黑體" pitchFamily="34" charset="-120"/>
                <a:cs typeface="Arial" panose="020B0604020202020204" pitchFamily="34" charset="0"/>
              </a:rPr>
              <a:t>PCIe</a:t>
            </a:r>
            <a:r>
              <a:rPr lang="en-US" altLang="zh-CN" b="1">
                <a:solidFill>
                  <a:schemeClr val="tx1"/>
                </a:solidFill>
                <a:latin typeface="Arial" panose="020B0604020202020204" pitchFamily="34" charset="0"/>
                <a:ea typeface="微軟正黑體" pitchFamily="34" charset="-120"/>
                <a:cs typeface="Arial" panose="020B0604020202020204" pitchFamily="34" charset="0"/>
              </a:rPr>
              <a:t> Gen3 x4</a:t>
            </a:r>
          </a:p>
        </p:txBody>
      </p:sp>
      <p:sp>
        <p:nvSpPr>
          <p:cNvPr id="61" name="矩形 60"/>
          <p:cNvSpPr/>
          <p:nvPr/>
        </p:nvSpPr>
        <p:spPr>
          <a:xfrm>
            <a:off x="432503" y="4537363"/>
            <a:ext cx="1713796" cy="443064"/>
          </a:xfrm>
          <a:prstGeom prst="rect">
            <a:avLst/>
          </a:prstGeom>
        </p:spPr>
        <p:txBody>
          <a:bodyPr wrap="none">
            <a:spAutoFit/>
          </a:bodyPr>
          <a:lstStyle/>
          <a:p>
            <a:r>
              <a:rPr lang="en-US" altLang="zh-TW" b="1">
                <a:latin typeface="Arial" panose="020B0604020202020204" pitchFamily="34" charset="0"/>
                <a:ea typeface="微軟正黑體" pitchFamily="34" charset="-120"/>
                <a:cs typeface="Arial" panose="020B0604020202020204" pitchFamily="34" charset="0"/>
              </a:rPr>
              <a:t>2 x 2.5GbE </a:t>
            </a:r>
            <a:endParaRPr lang="zh-TW" altLang="en-US" b="1">
              <a:latin typeface="Arial" panose="020B0604020202020204" pitchFamily="34" charset="0"/>
              <a:ea typeface="微軟正黑體" pitchFamily="34" charset="-120"/>
              <a:cs typeface="Arial" panose="020B0604020202020204" pitchFamily="34" charset="0"/>
            </a:endParaRPr>
          </a:p>
        </p:txBody>
      </p:sp>
      <p:cxnSp>
        <p:nvCxnSpPr>
          <p:cNvPr id="62" name="直線單箭頭接點 61">
            <a:extLst>
              <a:ext uri="{FF2B5EF4-FFF2-40B4-BE49-F238E27FC236}">
                <a16:creationId xmlns:a16="http://schemas.microsoft.com/office/drawing/2014/main" id="{BD494C42-4005-4DF7-9DEE-86A61EDC2F9E}"/>
              </a:ext>
            </a:extLst>
          </p:cNvPr>
          <p:cNvCxnSpPr>
            <a:cxnSpLocks/>
          </p:cNvCxnSpPr>
          <p:nvPr/>
        </p:nvCxnSpPr>
        <p:spPr>
          <a:xfrm>
            <a:off x="2146299" y="4705978"/>
            <a:ext cx="2011344" cy="0"/>
          </a:xfrm>
          <a:prstGeom prst="straightConnector1">
            <a:avLst/>
          </a:prstGeom>
          <a:noFill/>
          <a:ln w="21590" cap="flat" cmpd="sng">
            <a:solidFill>
              <a:schemeClr val="accent2"/>
            </a:solidFill>
            <a:prstDash val="solid"/>
            <a:round/>
            <a:headEnd type="oval" w="lg" len="lg"/>
            <a:tailEnd type="none" w="lg" len="lg"/>
          </a:ln>
          <a:effectLst/>
        </p:spPr>
      </p:cxnSp>
      <p:cxnSp>
        <p:nvCxnSpPr>
          <p:cNvPr id="65" name="直線單箭頭接點 64">
            <a:extLst>
              <a:ext uri="{FF2B5EF4-FFF2-40B4-BE49-F238E27FC236}">
                <a16:creationId xmlns:a16="http://schemas.microsoft.com/office/drawing/2014/main" id="{DB8DA4F4-5AD9-4244-B561-6A52DBD7ABBA}"/>
              </a:ext>
            </a:extLst>
          </p:cNvPr>
          <p:cNvCxnSpPr>
            <a:cxnSpLocks/>
          </p:cNvCxnSpPr>
          <p:nvPr/>
        </p:nvCxnSpPr>
        <p:spPr>
          <a:xfrm flipH="1">
            <a:off x="5660735" y="5681990"/>
            <a:ext cx="4363547" cy="19741"/>
          </a:xfrm>
          <a:prstGeom prst="straightConnector1">
            <a:avLst/>
          </a:prstGeom>
          <a:noFill/>
          <a:ln w="21590" cap="flat" cmpd="sng">
            <a:solidFill>
              <a:schemeClr val="accent2"/>
            </a:solidFill>
            <a:prstDash val="solid"/>
            <a:round/>
            <a:headEnd type="oval" w="lg" len="lg"/>
            <a:tailEnd type="none" w="lg" len="lg"/>
          </a:ln>
          <a:effectLst/>
        </p:spPr>
      </p:cxnSp>
      <p:sp>
        <p:nvSpPr>
          <p:cNvPr id="70"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10168318" y="5453056"/>
            <a:ext cx="1591179" cy="664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zh-TW"/>
              <a:t>K-lock</a:t>
            </a:r>
            <a:endParaRPr lang="en-US" altLang="zh-CN"/>
          </a:p>
        </p:txBody>
      </p:sp>
      <p:sp>
        <p:nvSpPr>
          <p:cNvPr id="71" name="矩形 39">
            <a:extLst>
              <a:ext uri="{FF2B5EF4-FFF2-40B4-BE49-F238E27FC236}">
                <a16:creationId xmlns:a16="http://schemas.microsoft.com/office/drawing/2014/main" id="{C0BB743B-5EED-4805-98E6-5C78B123E891}"/>
              </a:ext>
            </a:extLst>
          </p:cNvPr>
          <p:cNvSpPr/>
          <p:nvPr/>
        </p:nvSpPr>
        <p:spPr>
          <a:xfrm flipH="1">
            <a:off x="4157643" y="3347095"/>
            <a:ext cx="543467" cy="805053"/>
          </a:xfrm>
          <a:prstGeom prst="rect">
            <a:avLst/>
          </a:prstGeom>
          <a:noFill/>
          <a:ln w="21590" cap="flat" cmpd="sng">
            <a:solidFill>
              <a:schemeClr val="accent2"/>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cxnSp>
        <p:nvCxnSpPr>
          <p:cNvPr id="32" name="直線單箭頭接點 31">
            <a:extLst>
              <a:ext uri="{FF2B5EF4-FFF2-40B4-BE49-F238E27FC236}">
                <a16:creationId xmlns:a16="http://schemas.microsoft.com/office/drawing/2014/main" id="{BD494C42-4005-4DF7-9DEE-86A61EDC2F9E}"/>
              </a:ext>
            </a:extLst>
          </p:cNvPr>
          <p:cNvCxnSpPr>
            <a:cxnSpLocks/>
          </p:cNvCxnSpPr>
          <p:nvPr/>
        </p:nvCxnSpPr>
        <p:spPr>
          <a:xfrm>
            <a:off x="3607201" y="5460126"/>
            <a:ext cx="745792" cy="0"/>
          </a:xfrm>
          <a:prstGeom prst="straightConnector1">
            <a:avLst/>
          </a:prstGeom>
          <a:noFill/>
          <a:ln w="21590" cap="flat" cmpd="sng">
            <a:solidFill>
              <a:schemeClr val="accent2"/>
            </a:solidFill>
            <a:prstDash val="solid"/>
            <a:round/>
            <a:headEnd type="oval" w="lg" len="lg"/>
            <a:tailEnd type="none" w="lg" len="lg"/>
          </a:ln>
          <a:effectLst/>
        </p:spPr>
      </p:cxnSp>
      <p:cxnSp>
        <p:nvCxnSpPr>
          <p:cNvPr id="17" name="直線單箭頭接點 16">
            <a:extLst>
              <a:ext uri="{FF2B5EF4-FFF2-40B4-BE49-F238E27FC236}">
                <a16:creationId xmlns:a16="http://schemas.microsoft.com/office/drawing/2014/main" id="{89B3ACA4-FA1A-9E4E-E041-4133EB5F8AD4}"/>
              </a:ext>
            </a:extLst>
          </p:cNvPr>
          <p:cNvCxnSpPr>
            <a:cxnSpLocks/>
          </p:cNvCxnSpPr>
          <p:nvPr/>
        </p:nvCxnSpPr>
        <p:spPr>
          <a:xfrm>
            <a:off x="2480970" y="2889182"/>
            <a:ext cx="1676673" cy="0"/>
          </a:xfrm>
          <a:prstGeom prst="straightConnector1">
            <a:avLst/>
          </a:prstGeom>
          <a:noFill/>
          <a:ln w="21590" cap="flat" cmpd="sng">
            <a:solidFill>
              <a:schemeClr val="accent2"/>
            </a:solidFill>
            <a:prstDash val="solid"/>
            <a:round/>
            <a:headEnd type="oval" w="lg" len="lg"/>
            <a:tailEnd type="none" w="lg" len="lg"/>
          </a:ln>
          <a:effectLst/>
        </p:spPr>
      </p:cxnSp>
      <p:sp>
        <p:nvSpPr>
          <p:cNvPr id="2" name="TextBox 13">
            <a:extLst>
              <a:ext uri="{FF2B5EF4-FFF2-40B4-BE49-F238E27FC236}">
                <a16:creationId xmlns:a16="http://schemas.microsoft.com/office/drawing/2014/main" id="{0E7E3AC1-3788-9F58-4991-62E6E0034F18}"/>
              </a:ext>
            </a:extLst>
          </p:cNvPr>
          <p:cNvSpPr txBox="1">
            <a:spLocks noChangeArrowheads="1"/>
          </p:cNvSpPr>
          <p:nvPr/>
        </p:nvSpPr>
        <p:spPr bwMode="auto">
          <a:xfrm>
            <a:off x="6202647" y="1955167"/>
            <a:ext cx="1290684" cy="664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ctr"/>
            <a:r>
              <a:rPr lang="en-US" altLang="zh-TW">
                <a:latin typeface="Arial"/>
                <a:ea typeface="微軟正黑體"/>
                <a:cs typeface="Arial"/>
              </a:rPr>
              <a:t>TS-632X</a:t>
            </a:r>
            <a:endParaRPr lang="en-US" altLang="zh-CN"/>
          </a:p>
        </p:txBody>
      </p:sp>
      <p:sp>
        <p:nvSpPr>
          <p:cNvPr id="7" name="TextBox 13">
            <a:extLst>
              <a:ext uri="{FF2B5EF4-FFF2-40B4-BE49-F238E27FC236}">
                <a16:creationId xmlns:a16="http://schemas.microsoft.com/office/drawing/2014/main" id="{2DF77B42-9CB8-B8E9-73E3-2A5C2A87073C}"/>
              </a:ext>
            </a:extLst>
          </p:cNvPr>
          <p:cNvSpPr txBox="1">
            <a:spLocks noChangeArrowheads="1"/>
          </p:cNvSpPr>
          <p:nvPr/>
        </p:nvSpPr>
        <p:spPr bwMode="auto">
          <a:xfrm>
            <a:off x="10131272" y="2667980"/>
            <a:ext cx="1261435" cy="270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ctr"/>
            <a:r>
              <a:rPr lang="en-US" altLang="zh-TW" sz="1600">
                <a:latin typeface="Arial"/>
                <a:ea typeface="微軟正黑體"/>
                <a:cs typeface="Arial"/>
              </a:rPr>
              <a:t>TS-432X</a:t>
            </a:r>
            <a:endParaRPr lang="en-US" altLang="zh-CN" sz="1600"/>
          </a:p>
        </p:txBody>
      </p:sp>
      <p:sp>
        <p:nvSpPr>
          <p:cNvPr id="9" name="文字方塊 8">
            <a:extLst>
              <a:ext uri="{FF2B5EF4-FFF2-40B4-BE49-F238E27FC236}">
                <a16:creationId xmlns:a16="http://schemas.microsoft.com/office/drawing/2014/main" id="{B2554557-B1D2-2FE5-70BD-13C0F00691DF}"/>
              </a:ext>
            </a:extLst>
          </p:cNvPr>
          <p:cNvSpPr txBox="1"/>
          <p:nvPr/>
        </p:nvSpPr>
        <p:spPr>
          <a:xfrm>
            <a:off x="432503" y="3901760"/>
            <a:ext cx="2429450" cy="307777"/>
          </a:xfrm>
          <a:prstGeom prst="rect">
            <a:avLst/>
          </a:prstGeom>
          <a:noFill/>
        </p:spPr>
        <p:txBody>
          <a:bodyPr wrap="square">
            <a:spAutoFit/>
          </a:bodyPr>
          <a:lstStyle/>
          <a:p>
            <a:r>
              <a:rPr lang="en-US" altLang="zh-TW" sz="1400">
                <a:solidFill>
                  <a:schemeClr val="accent2"/>
                </a:solidFill>
                <a:latin typeface="Arial"/>
                <a:ea typeface="微軟正黑體"/>
                <a:cs typeface="Arial"/>
              </a:rPr>
              <a:t>TS-632X : 2</a:t>
            </a:r>
            <a:r>
              <a:rPr lang="zh-TW" altLang="en-US" sz="1400">
                <a:solidFill>
                  <a:schemeClr val="accent2"/>
                </a:solidFill>
                <a:latin typeface="Arial"/>
                <a:ea typeface="微軟正黑體"/>
                <a:cs typeface="Arial"/>
              </a:rPr>
              <a:t> ；</a:t>
            </a:r>
            <a:r>
              <a:rPr lang="en-US" altLang="zh-TW" sz="1400">
                <a:solidFill>
                  <a:schemeClr val="accent2"/>
                </a:solidFill>
                <a:latin typeface="Arial"/>
                <a:ea typeface="微軟正黑體"/>
                <a:cs typeface="Arial"/>
              </a:rPr>
              <a:t>TS-432X : 1</a:t>
            </a:r>
          </a:p>
        </p:txBody>
      </p:sp>
    </p:spTree>
    <p:extLst>
      <p:ext uri="{BB962C8B-B14F-4D97-AF65-F5344CB8AC3E}">
        <p14:creationId xmlns:p14="http://schemas.microsoft.com/office/powerpoint/2010/main" val="384276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5A06A10-432C-82D1-82FC-86AE49866D66}"/>
              </a:ext>
            </a:extLst>
          </p:cNvPr>
          <p:cNvSpPr>
            <a:spLocks noGrp="1"/>
          </p:cNvSpPr>
          <p:nvPr>
            <p:ph type="title"/>
          </p:nvPr>
        </p:nvSpPr>
        <p:spPr/>
        <p:txBody>
          <a:bodyPr>
            <a:normAutofit/>
          </a:bodyPr>
          <a:lstStyle/>
          <a:p>
            <a:r>
              <a:rPr lang="en-US"/>
              <a:t>Easy to install HDDs and SSDs </a:t>
            </a:r>
          </a:p>
        </p:txBody>
      </p:sp>
      <p:sp>
        <p:nvSpPr>
          <p:cNvPr id="2" name="矩形: 圓角 1">
            <a:extLst>
              <a:ext uri="{FF2B5EF4-FFF2-40B4-BE49-F238E27FC236}">
                <a16:creationId xmlns:a16="http://schemas.microsoft.com/office/drawing/2014/main" id="{A9C71C2C-A3EC-8472-A0B1-7E5864033838}"/>
              </a:ext>
            </a:extLst>
          </p:cNvPr>
          <p:cNvSpPr/>
          <p:nvPr/>
        </p:nvSpPr>
        <p:spPr>
          <a:xfrm rot="10800000">
            <a:off x="8717745" y="2779516"/>
            <a:ext cx="3186961" cy="3417364"/>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pic>
        <p:nvPicPr>
          <p:cNvPr id="6" name="圖片 5">
            <a:extLst>
              <a:ext uri="{FF2B5EF4-FFF2-40B4-BE49-F238E27FC236}">
                <a16:creationId xmlns:a16="http://schemas.microsoft.com/office/drawing/2014/main" id="{E3D9A2A7-670A-767A-FB51-E31796818081}"/>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8717748" y="2779517"/>
            <a:ext cx="2891396" cy="2292999"/>
          </a:xfrm>
          <a:prstGeom prst="rect">
            <a:avLst/>
          </a:prstGeom>
        </p:spPr>
      </p:pic>
      <p:sp>
        <p:nvSpPr>
          <p:cNvPr id="7" name="文字方塊 46">
            <a:extLst>
              <a:ext uri="{FF2B5EF4-FFF2-40B4-BE49-F238E27FC236}">
                <a16:creationId xmlns:a16="http://schemas.microsoft.com/office/drawing/2014/main" id="{D23A9A77-4A7C-2730-993B-C522AA95A8BE}"/>
              </a:ext>
            </a:extLst>
          </p:cNvPr>
          <p:cNvSpPr txBox="1"/>
          <p:nvPr/>
        </p:nvSpPr>
        <p:spPr>
          <a:xfrm>
            <a:off x="8731955" y="2883072"/>
            <a:ext cx="635408" cy="52486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cs typeface="+mn-ea"/>
                <a:sym typeface="+mn-lt"/>
              </a:rPr>
              <a:t>03</a:t>
            </a:r>
            <a:endParaRPr lang="zh-TW" altLang="en-US" sz="2800" b="1">
              <a:solidFill>
                <a:schemeClr val="bg1"/>
              </a:solidFill>
              <a:cs typeface="+mn-ea"/>
              <a:sym typeface="+mn-lt"/>
            </a:endParaRPr>
          </a:p>
        </p:txBody>
      </p:sp>
      <p:pic>
        <p:nvPicPr>
          <p:cNvPr id="8" name="圖形 28">
            <a:extLst>
              <a:ext uri="{FF2B5EF4-FFF2-40B4-BE49-F238E27FC236}">
                <a16:creationId xmlns:a16="http://schemas.microsoft.com/office/drawing/2014/main" id="{C5CCE52E-008B-4CE1-B05A-644E96509324}"/>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r="25666"/>
          <a:stretch/>
        </p:blipFill>
        <p:spPr>
          <a:xfrm>
            <a:off x="8974618" y="3651622"/>
            <a:ext cx="2930089" cy="2110022"/>
          </a:xfrm>
          <a:prstGeom prst="rect">
            <a:avLst/>
          </a:prstGeom>
        </p:spPr>
      </p:pic>
      <p:sp>
        <p:nvSpPr>
          <p:cNvPr id="9" name="箭號: 向右 8">
            <a:extLst>
              <a:ext uri="{FF2B5EF4-FFF2-40B4-BE49-F238E27FC236}">
                <a16:creationId xmlns:a16="http://schemas.microsoft.com/office/drawing/2014/main" id="{0EEC20F7-617D-ACDD-3ECD-3CF37F3869C3}"/>
              </a:ext>
            </a:extLst>
          </p:cNvPr>
          <p:cNvSpPr/>
          <p:nvPr/>
        </p:nvSpPr>
        <p:spPr>
          <a:xfrm rot="10800000" flipH="1">
            <a:off x="8455546" y="4199039"/>
            <a:ext cx="426221" cy="784304"/>
          </a:xfrm>
          <a:prstGeom prst="rightArrow">
            <a:avLst>
              <a:gd name="adj1" fmla="val 58274"/>
              <a:gd name="adj2" fmla="val 71603"/>
            </a:avLst>
          </a:prstGeom>
          <a:solidFill>
            <a:srgbClr val="665CC8"/>
          </a:soli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400" kern="0">
              <a:solidFill>
                <a:prstClr val="black"/>
              </a:solidFill>
              <a:cs typeface="+mn-ea"/>
              <a:sym typeface="+mn-lt"/>
            </a:endParaRPr>
          </a:p>
        </p:txBody>
      </p:sp>
      <p:sp>
        <p:nvSpPr>
          <p:cNvPr id="10" name="矩形 9">
            <a:extLst>
              <a:ext uri="{FF2B5EF4-FFF2-40B4-BE49-F238E27FC236}">
                <a16:creationId xmlns:a16="http://schemas.microsoft.com/office/drawing/2014/main" id="{B13053AC-6C46-6C4D-9A0A-905589ACE693}"/>
              </a:ext>
            </a:extLst>
          </p:cNvPr>
          <p:cNvSpPr/>
          <p:nvPr/>
        </p:nvSpPr>
        <p:spPr>
          <a:xfrm>
            <a:off x="3310616" y="2074162"/>
            <a:ext cx="5672130" cy="369332"/>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t>Install 3.5-inch drives without tools</a:t>
            </a:r>
            <a:r>
              <a:rPr lang="en-US" altLang="zh-TW"/>
              <a:t>​</a:t>
            </a:r>
            <a:endParaRPr lang="zh-TW" altLang="en-US" sz="2400">
              <a:cs typeface="+mn-ea"/>
              <a:sym typeface="+mn-lt"/>
            </a:endParaRPr>
          </a:p>
        </p:txBody>
      </p:sp>
      <p:sp>
        <p:nvSpPr>
          <p:cNvPr id="11" name="矩形: 圓角 10">
            <a:extLst>
              <a:ext uri="{FF2B5EF4-FFF2-40B4-BE49-F238E27FC236}">
                <a16:creationId xmlns:a16="http://schemas.microsoft.com/office/drawing/2014/main" id="{2D483A16-31F1-1988-76AE-08E44FF210DC}"/>
              </a:ext>
            </a:extLst>
          </p:cNvPr>
          <p:cNvSpPr/>
          <p:nvPr/>
        </p:nvSpPr>
        <p:spPr>
          <a:xfrm rot="10800000">
            <a:off x="3693385" y="2785801"/>
            <a:ext cx="4888162" cy="3412868"/>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pic>
        <p:nvPicPr>
          <p:cNvPr id="12" name="圖片 11">
            <a:extLst>
              <a:ext uri="{FF2B5EF4-FFF2-40B4-BE49-F238E27FC236}">
                <a16:creationId xmlns:a16="http://schemas.microsoft.com/office/drawing/2014/main" id="{6D991812-20FE-3CDE-19A2-60647A30574E}"/>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690991" y="2779518"/>
            <a:ext cx="2891396" cy="2292999"/>
          </a:xfrm>
          <a:prstGeom prst="rect">
            <a:avLst/>
          </a:prstGeom>
        </p:spPr>
      </p:pic>
      <p:sp>
        <p:nvSpPr>
          <p:cNvPr id="13" name="文字方塊 30">
            <a:extLst>
              <a:ext uri="{FF2B5EF4-FFF2-40B4-BE49-F238E27FC236}">
                <a16:creationId xmlns:a16="http://schemas.microsoft.com/office/drawing/2014/main" id="{6DE794E7-2F96-7626-BB08-C0E327850932}"/>
              </a:ext>
            </a:extLst>
          </p:cNvPr>
          <p:cNvSpPr txBox="1"/>
          <p:nvPr/>
        </p:nvSpPr>
        <p:spPr>
          <a:xfrm>
            <a:off x="3694415" y="2883073"/>
            <a:ext cx="635408" cy="52486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cs typeface="+mn-ea"/>
                <a:sym typeface="+mn-lt"/>
              </a:rPr>
              <a:t>02</a:t>
            </a:r>
            <a:endParaRPr lang="zh-TW" altLang="en-US" sz="2800" b="1">
              <a:solidFill>
                <a:schemeClr val="bg1"/>
              </a:solidFill>
              <a:cs typeface="+mn-ea"/>
              <a:sym typeface="+mn-lt"/>
            </a:endParaRPr>
          </a:p>
        </p:txBody>
      </p:sp>
      <p:sp>
        <p:nvSpPr>
          <p:cNvPr id="14" name="矩形 13">
            <a:extLst>
              <a:ext uri="{FF2B5EF4-FFF2-40B4-BE49-F238E27FC236}">
                <a16:creationId xmlns:a16="http://schemas.microsoft.com/office/drawing/2014/main" id="{C16F9475-B267-4B4E-B472-D1460790C77C}"/>
              </a:ext>
            </a:extLst>
          </p:cNvPr>
          <p:cNvSpPr/>
          <p:nvPr/>
        </p:nvSpPr>
        <p:spPr>
          <a:xfrm>
            <a:off x="7067708" y="3061692"/>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800" b="1">
                <a:cs typeface="+mn-ea"/>
                <a:sym typeface="+mn-lt"/>
              </a:rPr>
              <a:t>2.5-inch HDD / SSD</a:t>
            </a:r>
            <a:endParaRPr lang="zh-TW" altLang="en-US" sz="800" b="1">
              <a:cs typeface="+mn-ea"/>
              <a:sym typeface="+mn-lt"/>
            </a:endParaRPr>
          </a:p>
        </p:txBody>
      </p:sp>
      <p:sp>
        <p:nvSpPr>
          <p:cNvPr id="15" name="矩形 14">
            <a:extLst>
              <a:ext uri="{FF2B5EF4-FFF2-40B4-BE49-F238E27FC236}">
                <a16:creationId xmlns:a16="http://schemas.microsoft.com/office/drawing/2014/main" id="{5F9BF2AB-3F62-4F91-A29C-A42F1B63E3CA}"/>
              </a:ext>
            </a:extLst>
          </p:cNvPr>
          <p:cNvSpPr/>
          <p:nvPr/>
        </p:nvSpPr>
        <p:spPr>
          <a:xfrm>
            <a:off x="5484287" y="3061692"/>
            <a:ext cx="1230429" cy="129911"/>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800" b="1">
                <a:cs typeface="+mn-ea"/>
                <a:sym typeface="+mn-lt"/>
              </a:rPr>
              <a:t>3.5-inch HDD</a:t>
            </a:r>
            <a:endParaRPr lang="zh-TW" altLang="en-US" sz="800" b="1">
              <a:cs typeface="+mn-ea"/>
              <a:sym typeface="+mn-lt"/>
            </a:endParaRPr>
          </a:p>
        </p:txBody>
      </p:sp>
      <p:pic>
        <p:nvPicPr>
          <p:cNvPr id="16" name="圖形 17">
            <a:extLst>
              <a:ext uri="{FF2B5EF4-FFF2-40B4-BE49-F238E27FC236}">
                <a16:creationId xmlns:a16="http://schemas.microsoft.com/office/drawing/2014/main" id="{C1E5F7CB-924A-42A9-A2AF-87859C559A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3826" y="4594332"/>
            <a:ext cx="1330562" cy="1151005"/>
          </a:xfrm>
          <a:prstGeom prst="rect">
            <a:avLst/>
          </a:prstGeom>
        </p:spPr>
      </p:pic>
      <p:pic>
        <p:nvPicPr>
          <p:cNvPr id="18" name="圖形 20">
            <a:extLst>
              <a:ext uri="{FF2B5EF4-FFF2-40B4-BE49-F238E27FC236}">
                <a16:creationId xmlns:a16="http://schemas.microsoft.com/office/drawing/2014/main" id="{97502771-E263-4FBC-916A-E33057DE42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3779" y="3467689"/>
            <a:ext cx="1442088" cy="2332789"/>
          </a:xfrm>
          <a:prstGeom prst="rect">
            <a:avLst/>
          </a:prstGeom>
        </p:spPr>
      </p:pic>
      <p:pic>
        <p:nvPicPr>
          <p:cNvPr id="19" name="圖形 21">
            <a:extLst>
              <a:ext uri="{FF2B5EF4-FFF2-40B4-BE49-F238E27FC236}">
                <a16:creationId xmlns:a16="http://schemas.microsoft.com/office/drawing/2014/main" id="{E4742073-1C6D-4B89-9AF8-BC85329CA1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3172" y="3535271"/>
            <a:ext cx="1369608" cy="2258332"/>
          </a:xfrm>
          <a:prstGeom prst="rect">
            <a:avLst/>
          </a:prstGeom>
        </p:spPr>
      </p:pic>
      <p:sp>
        <p:nvSpPr>
          <p:cNvPr id="20" name="箭號: 向右 19">
            <a:extLst>
              <a:ext uri="{FF2B5EF4-FFF2-40B4-BE49-F238E27FC236}">
                <a16:creationId xmlns:a16="http://schemas.microsoft.com/office/drawing/2014/main" id="{E9353535-9C86-998D-24DF-8953EC4A086C}"/>
              </a:ext>
            </a:extLst>
          </p:cNvPr>
          <p:cNvSpPr/>
          <p:nvPr/>
        </p:nvSpPr>
        <p:spPr>
          <a:xfrm rot="10800000" flipH="1">
            <a:off x="3391834" y="4199039"/>
            <a:ext cx="426221" cy="784304"/>
          </a:xfrm>
          <a:prstGeom prst="rightArrow">
            <a:avLst>
              <a:gd name="adj1" fmla="val 58274"/>
              <a:gd name="adj2" fmla="val 71603"/>
            </a:avLst>
          </a:prstGeom>
          <a:solidFill>
            <a:srgbClr val="665CC8"/>
          </a:solidFill>
          <a:ln>
            <a:noFill/>
          </a:ln>
          <a:effectLst>
            <a:outerShdw blurRad="431800" dist="368300" dir="5760000" sx="106000" sy="106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400" kern="0">
              <a:solidFill>
                <a:prstClr val="black"/>
              </a:solidFill>
              <a:cs typeface="+mn-ea"/>
              <a:sym typeface="+mn-lt"/>
            </a:endParaRPr>
          </a:p>
        </p:txBody>
      </p:sp>
      <p:sp>
        <p:nvSpPr>
          <p:cNvPr id="21" name="矩形: 圓角 20">
            <a:extLst>
              <a:ext uri="{FF2B5EF4-FFF2-40B4-BE49-F238E27FC236}">
                <a16:creationId xmlns:a16="http://schemas.microsoft.com/office/drawing/2014/main" id="{94670F3F-315F-4BB3-6996-8BB30381E1D2}"/>
              </a:ext>
            </a:extLst>
          </p:cNvPr>
          <p:cNvSpPr/>
          <p:nvPr/>
        </p:nvSpPr>
        <p:spPr>
          <a:xfrm rot="10800000">
            <a:off x="318701" y="2779516"/>
            <a:ext cx="3186961" cy="3417364"/>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cs typeface="+mn-ea"/>
              <a:sym typeface="+mn-lt"/>
            </a:endParaRPr>
          </a:p>
        </p:txBody>
      </p:sp>
      <p:pic>
        <p:nvPicPr>
          <p:cNvPr id="22" name="圖片 21">
            <a:extLst>
              <a:ext uri="{FF2B5EF4-FFF2-40B4-BE49-F238E27FC236}">
                <a16:creationId xmlns:a16="http://schemas.microsoft.com/office/drawing/2014/main" id="{7AE0BFDA-3D4B-495E-9B84-2B69F27C1B5B}"/>
              </a:ext>
            </a:extLst>
          </p:cNvPr>
          <p:cNvPicPr>
            <a:picLocks noChangeAspect="1"/>
          </p:cNvPicPr>
          <p:nvPr/>
        </p:nvPicPr>
        <p:blipFill rotWithShape="1">
          <a:blip r:embed="rId3" cstate="print">
            <a:clrChange>
              <a:clrFrom>
                <a:srgbClr val="E6E6E6"/>
              </a:clrFrom>
              <a:clrTo>
                <a:srgbClr val="E6E6E6">
                  <a:alpha val="0"/>
                </a:srgbClr>
              </a:clrTo>
            </a:clrChange>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5284" t="7641" r="18185" b="9643"/>
          <a:stretch/>
        </p:blipFill>
        <p:spPr>
          <a:xfrm>
            <a:off x="318704" y="2779517"/>
            <a:ext cx="2891396" cy="2292999"/>
          </a:xfrm>
          <a:prstGeom prst="rect">
            <a:avLst/>
          </a:prstGeom>
        </p:spPr>
      </p:pic>
      <p:sp>
        <p:nvSpPr>
          <p:cNvPr id="23" name="文字方塊 19">
            <a:extLst>
              <a:ext uri="{FF2B5EF4-FFF2-40B4-BE49-F238E27FC236}">
                <a16:creationId xmlns:a16="http://schemas.microsoft.com/office/drawing/2014/main" id="{581FC915-FDFF-4B5F-845F-37D3E9AFCCDA}"/>
              </a:ext>
            </a:extLst>
          </p:cNvPr>
          <p:cNvSpPr txBox="1"/>
          <p:nvPr/>
        </p:nvSpPr>
        <p:spPr>
          <a:xfrm>
            <a:off x="332911" y="2883072"/>
            <a:ext cx="635408" cy="52486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cs typeface="+mn-ea"/>
                <a:sym typeface="+mn-lt"/>
              </a:rPr>
              <a:t>01</a:t>
            </a:r>
            <a:endParaRPr lang="zh-TW" altLang="en-US" sz="2800" b="1">
              <a:solidFill>
                <a:schemeClr val="bg1"/>
              </a:solidFill>
              <a:cs typeface="+mn-ea"/>
              <a:sym typeface="+mn-lt"/>
            </a:endParaRPr>
          </a:p>
        </p:txBody>
      </p:sp>
      <p:pic>
        <p:nvPicPr>
          <p:cNvPr id="24" name="圖形 16">
            <a:extLst>
              <a:ext uri="{FF2B5EF4-FFF2-40B4-BE49-F238E27FC236}">
                <a16:creationId xmlns:a16="http://schemas.microsoft.com/office/drawing/2014/main" id="{6571F5C6-4498-413D-93E7-3350FE7CC384}"/>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r="23409"/>
          <a:stretch/>
        </p:blipFill>
        <p:spPr>
          <a:xfrm>
            <a:off x="366125" y="3720877"/>
            <a:ext cx="2956653" cy="2024460"/>
          </a:xfrm>
          <a:prstGeom prst="rect">
            <a:avLst/>
          </a:prstGeom>
        </p:spPr>
      </p:pic>
    </p:spTree>
    <p:extLst>
      <p:ext uri="{BB962C8B-B14F-4D97-AF65-F5344CB8AC3E}">
        <p14:creationId xmlns:p14="http://schemas.microsoft.com/office/powerpoint/2010/main" val="321604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矩形: 圓角 5">
            <a:extLst>
              <a:ext uri="{FF2B5EF4-FFF2-40B4-BE49-F238E27FC236}">
                <a16:creationId xmlns:a16="http://schemas.microsoft.com/office/drawing/2014/main" id="{F81D6C3C-D6CC-31D5-3A84-65449A39F2E8}"/>
              </a:ext>
            </a:extLst>
          </p:cNvPr>
          <p:cNvSpPr/>
          <p:nvPr/>
        </p:nvSpPr>
        <p:spPr>
          <a:xfrm>
            <a:off x="6411983" y="1654250"/>
            <a:ext cx="5214024" cy="3936714"/>
          </a:xfrm>
          <a:prstGeom prst="roundRect">
            <a:avLst>
              <a:gd name="adj" fmla="val 4120"/>
            </a:avLst>
          </a:prstGeom>
          <a:gradFill>
            <a:gsLst>
              <a:gs pos="0">
                <a:schemeClr val="bg1">
                  <a:lumMod val="75000"/>
                  <a:alpha val="0"/>
                </a:schemeClr>
              </a:gs>
              <a:gs pos="100000">
                <a:schemeClr val="bg1">
                  <a:lumMod val="75000"/>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4A06D964-E4EA-0730-BCD9-D9DD3A9992CC}"/>
              </a:ext>
            </a:extLst>
          </p:cNvPr>
          <p:cNvSpPr/>
          <p:nvPr/>
        </p:nvSpPr>
        <p:spPr>
          <a:xfrm>
            <a:off x="613311" y="1654250"/>
            <a:ext cx="5214024" cy="3936714"/>
          </a:xfrm>
          <a:prstGeom prst="roundRect">
            <a:avLst>
              <a:gd name="adj" fmla="val 3152"/>
            </a:avLst>
          </a:prstGeom>
          <a:gradFill>
            <a:gsLst>
              <a:gs pos="0">
                <a:schemeClr val="bg1">
                  <a:lumMod val="75000"/>
                  <a:alpha val="0"/>
                </a:schemeClr>
              </a:gs>
              <a:gs pos="100000">
                <a:schemeClr val="bg1">
                  <a:lumMod val="75000"/>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9" name="Google Shape;309;p35"/>
          <p:cNvSpPr txBox="1">
            <a:spLocks noGrp="1"/>
          </p:cNvSpPr>
          <p:nvPr>
            <p:ph type="title"/>
          </p:nvPr>
        </p:nvSpPr>
        <p:spPr/>
        <p:txBody>
          <a:bodyPr>
            <a:noAutofit/>
          </a:bodyPr>
          <a:lstStyle/>
          <a:p>
            <a:pPr algn="ctr"/>
            <a:r>
              <a:rPr lang="en-US" altLang="zh-TW" sz="3200">
                <a:sym typeface="Arial" panose="020B0604020202020204" pitchFamily="34" charset="0"/>
              </a:rPr>
              <a:t>Built-in 10G SFP+ and 2.5GbE LAN ports, you can enjoy a high-speed network environment right out of the box</a:t>
            </a:r>
            <a:endParaRPr lang="zh-TW" altLang="en-US" sz="3200"/>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srcRect l="16442" t="22760" r="10955" b="29125"/>
          <a:stretch/>
        </p:blipFill>
        <p:spPr>
          <a:xfrm>
            <a:off x="5050643" y="4730026"/>
            <a:ext cx="2976763" cy="1705253"/>
          </a:xfrm>
          <a:prstGeom prst="rect">
            <a:avLst/>
          </a:prstGeom>
        </p:spPr>
      </p:pic>
      <p:sp>
        <p:nvSpPr>
          <p:cNvPr id="5" name="文字方塊 1">
            <a:extLst>
              <a:ext uri="{FF2B5EF4-FFF2-40B4-BE49-F238E27FC236}">
                <a16:creationId xmlns:a16="http://schemas.microsoft.com/office/drawing/2014/main" id="{569C4307-B91E-242C-FB8C-91A53F63B974}"/>
              </a:ext>
            </a:extLst>
          </p:cNvPr>
          <p:cNvSpPr txBox="1"/>
          <p:nvPr/>
        </p:nvSpPr>
        <p:spPr>
          <a:xfrm>
            <a:off x="1062239" y="1745196"/>
            <a:ext cx="4356505" cy="523220"/>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mj-lt"/>
                <a:ea typeface="微軟正黑體"/>
                <a:cs typeface="+mn-ea"/>
                <a:sym typeface="+mn-lt"/>
              </a:rPr>
              <a:t>2 x 2.5GbE </a:t>
            </a:r>
            <a:endParaRPr lang="en-US" altLang="zh-TW" sz="1400" b="1">
              <a:latin typeface="+mj-lt"/>
              <a:ea typeface="微軟正黑體" panose="020B0604030504040204" pitchFamily="34" charset="-120"/>
              <a:cs typeface="+mn-ea"/>
            </a:endParaRPr>
          </a:p>
          <a:p>
            <a:pPr algn="ctr"/>
            <a:r>
              <a:rPr lang="en-US" sz="1400" b="1">
                <a:latin typeface="+mj-lt"/>
                <a:ea typeface="微軟正黑體"/>
                <a:cs typeface="+mn-ea"/>
                <a:sym typeface="+mn-lt"/>
              </a:rPr>
              <a:t>SMB Sequential Throughout 1MB</a:t>
            </a:r>
            <a:endParaRPr lang="zh-TW" sz="1400">
              <a:latin typeface="+mj-lt"/>
              <a:ea typeface="新細明體"/>
              <a:cs typeface="Calibri"/>
            </a:endParaRPr>
          </a:p>
        </p:txBody>
      </p:sp>
      <p:graphicFrame>
        <p:nvGraphicFramePr>
          <p:cNvPr id="7" name="圖表 6">
            <a:extLst>
              <a:ext uri="{FF2B5EF4-FFF2-40B4-BE49-F238E27FC236}">
                <a16:creationId xmlns:a16="http://schemas.microsoft.com/office/drawing/2014/main" id="{00EAAC60-F443-E58C-3E27-B06F0FDD7BE0}"/>
              </a:ext>
            </a:extLst>
          </p:cNvPr>
          <p:cNvGraphicFramePr/>
          <p:nvPr>
            <p:extLst>
              <p:ext uri="{D42A27DB-BD31-4B8C-83A1-F6EECF244321}">
                <p14:modId xmlns:p14="http://schemas.microsoft.com/office/powerpoint/2010/main" val="3310453017"/>
              </p:ext>
            </p:extLst>
          </p:nvPr>
        </p:nvGraphicFramePr>
        <p:xfrm>
          <a:off x="676506" y="2719791"/>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1915867" y="2665671"/>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latin typeface="Arial"/>
                <a:ea typeface="微軟正黑體"/>
                <a:cs typeface="Arial"/>
                <a:sym typeface="+mn-lt"/>
              </a:rPr>
              <a:t>590 MB</a:t>
            </a:r>
            <a:r>
              <a:rPr kumimoji="0" lang="en-US" altLang="zh-TW" sz="1400" b="1" i="0" u="none" strike="noStrike" kern="0" cap="none" spc="0" normalizeH="0" baseline="0" noProof="0">
                <a:ln>
                  <a:noFill/>
                </a:ln>
                <a:effectLst/>
                <a:uLnTx/>
                <a:uFillTx/>
                <a:latin typeface="Arial"/>
                <a:ea typeface="微軟正黑體"/>
                <a:cs typeface="Arial"/>
                <a:sym typeface="+mn-lt"/>
              </a:rPr>
              <a:t>/s</a:t>
            </a:r>
            <a:endParaRPr lang="zh-TW" altLang="en-US" sz="1400" b="1" i="0" u="none" strike="noStrike" kern="0" cap="none" spc="0" normalizeH="0" baseline="0" noProof="0">
              <a:ln>
                <a:noFill/>
              </a:ln>
              <a:effectLst/>
              <a:uLnTx/>
              <a:uFillTx/>
              <a:latin typeface="Arial"/>
              <a:ea typeface="微軟正黑體"/>
              <a:cs typeface="Arial"/>
            </a:endParaRPr>
          </a:p>
        </p:txBody>
      </p:sp>
      <p:sp>
        <p:nvSpPr>
          <p:cNvPr id="9" name="矩形 8">
            <a:extLst>
              <a:ext uri="{FF2B5EF4-FFF2-40B4-BE49-F238E27FC236}">
                <a16:creationId xmlns:a16="http://schemas.microsoft.com/office/drawing/2014/main" id="{85C5F243-96A9-AFE2-EB64-B2B37D2DEF24}"/>
              </a:ext>
            </a:extLst>
          </p:cNvPr>
          <p:cNvSpPr/>
          <p:nvPr/>
        </p:nvSpPr>
        <p:spPr>
          <a:xfrm>
            <a:off x="3835329" y="2651495"/>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latin typeface="Arial"/>
                <a:ea typeface="微軟正黑體"/>
                <a:cs typeface="Arial"/>
                <a:sym typeface="+mn-lt"/>
              </a:rPr>
              <a:t>590 MB</a:t>
            </a:r>
            <a:r>
              <a:rPr kumimoji="0" lang="en-US" altLang="zh-TW" sz="1400" b="1" i="0" u="none" strike="noStrike" kern="0" cap="none" spc="0" normalizeH="0" baseline="0" noProof="0">
                <a:ln>
                  <a:noFill/>
                </a:ln>
                <a:effectLst/>
                <a:uLnTx/>
                <a:uFillTx/>
                <a:ea typeface="微軟正黑體"/>
                <a:cs typeface="+mn-ea"/>
                <a:sym typeface="+mn-lt"/>
              </a:rPr>
              <a:t>/s</a:t>
            </a:r>
            <a:endParaRPr kumimoji="0" lang="zh-TW" altLang="en-US" sz="1400" b="1" i="0" u="none" strike="noStrike" kern="0" cap="none" spc="0" normalizeH="0" baseline="0" noProof="0">
              <a:ln>
                <a:noFill/>
              </a:ln>
              <a:effectLst/>
              <a:uLnTx/>
              <a:uFillTx/>
              <a:ea typeface="微軟正黑體"/>
              <a:cs typeface="+mn-ea"/>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7083002" y="1745196"/>
            <a:ext cx="4169283" cy="553998"/>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latin typeface="+mj-lt"/>
                <a:ea typeface="微軟正黑體"/>
                <a:cs typeface="+mn-ea"/>
                <a:sym typeface="+mn-lt"/>
              </a:rPr>
              <a:t>2 x 10GbE SMB </a:t>
            </a:r>
            <a:endParaRPr lang="en-US" altLang="zh-TW" sz="1600" b="1">
              <a:latin typeface="+mj-lt"/>
              <a:ea typeface="微軟正黑體"/>
              <a:cs typeface="+mn-ea"/>
            </a:endParaRPr>
          </a:p>
          <a:p>
            <a:pPr algn="ctr"/>
            <a:r>
              <a:rPr lang="en-US" sz="1400" b="1">
                <a:latin typeface="+mj-lt"/>
                <a:ea typeface="Microsoft JhengHei"/>
                <a:cs typeface="+mn-ea"/>
              </a:rPr>
              <a:t>SMB Sequential Throughout 1MB</a:t>
            </a:r>
            <a:endParaRPr lang="en-US">
              <a:latin typeface="+mj-lt"/>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flipV="1">
            <a:off x="623999" y="2514637"/>
            <a:ext cx="5203336" cy="27770"/>
          </a:xfrm>
          <a:prstGeom prst="straightConnector1">
            <a:avLst/>
          </a:prstGeom>
          <a:noFill/>
          <a:ln w="25400" cap="flat" cmpd="sng">
            <a:gradFill>
              <a:gsLst>
                <a:gs pos="0">
                  <a:srgbClr val="665CC8"/>
                </a:gs>
                <a:gs pos="100000">
                  <a:srgbClr val="F4A2F6"/>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411983" y="2542407"/>
            <a:ext cx="5214024" cy="0"/>
          </a:xfrm>
          <a:prstGeom prst="straightConnector1">
            <a:avLst/>
          </a:prstGeom>
          <a:noFill/>
          <a:ln w="25400" cap="flat" cmpd="sng">
            <a:gradFill>
              <a:gsLst>
                <a:gs pos="0">
                  <a:srgbClr val="665CC8"/>
                </a:gs>
                <a:gs pos="100000">
                  <a:srgbClr val="F4A2F6"/>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665276" y="5645083"/>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665CC8"/>
                </a:solidFill>
                <a:latin typeface="Calibri"/>
                <a:ea typeface="ＭＳ Ｐゴシック"/>
                <a:cs typeface="Calibri"/>
              </a:rPr>
              <a:t>Test Environment:</a:t>
            </a:r>
            <a:br>
              <a:rPr lang="en-US" altLang="zh-TW" sz="800">
                <a:solidFill>
                  <a:srgbClr val="665CC8"/>
                </a:solidFill>
                <a:cs typeface="Calibri"/>
              </a:rPr>
            </a:br>
            <a:r>
              <a:rPr lang="en-US" sz="800">
                <a:solidFill>
                  <a:srgbClr val="665CC8"/>
                </a:solidFill>
                <a:ea typeface="微軟正黑體"/>
                <a:cs typeface="Calibri"/>
              </a:rPr>
              <a:t>NAS：TS-632X</a:t>
            </a:r>
            <a:br>
              <a:rPr lang="en-US" sz="800">
                <a:solidFill>
                  <a:srgbClr val="665CC8"/>
                </a:solidFill>
                <a:ea typeface="微軟正黑體"/>
                <a:cs typeface="Calibri"/>
              </a:rPr>
            </a:br>
            <a:r>
              <a:rPr lang="en-US" sz="800">
                <a:solidFill>
                  <a:srgbClr val="665CC8"/>
                </a:solidFill>
                <a:ea typeface="微軟正黑體"/>
                <a:cs typeface="Calibri"/>
              </a:rPr>
              <a:t>OS</a:t>
            </a:r>
            <a:r>
              <a:rPr lang="zh-TW" altLang="en-US" sz="800">
                <a:solidFill>
                  <a:srgbClr val="665CC8"/>
                </a:solidFill>
                <a:ea typeface="微軟正黑體"/>
                <a:cs typeface="Calibri"/>
              </a:rPr>
              <a:t>：</a:t>
            </a:r>
            <a:r>
              <a:rPr lang="en-US" sz="800">
                <a:solidFill>
                  <a:srgbClr val="665CC8"/>
                </a:solidFill>
                <a:ea typeface="微軟正黑體"/>
                <a:cs typeface="Calibri"/>
              </a:rPr>
              <a:t>QTS 5.1.7.2743</a:t>
            </a:r>
            <a:br>
              <a:rPr lang="en-US" sz="800">
                <a:solidFill>
                  <a:srgbClr val="665CC8"/>
                </a:solidFill>
                <a:ea typeface="微軟正黑體"/>
                <a:cs typeface="Calibri"/>
              </a:rPr>
            </a:br>
            <a:r>
              <a:rPr lang="en-US" sz="800">
                <a:solidFill>
                  <a:srgbClr val="665CC8"/>
                </a:solidFill>
                <a:ea typeface="微軟正黑體"/>
                <a:cs typeface="Calibri"/>
              </a:rPr>
              <a:t>Volume type：6 x Samsung 860 PRO 512GB, RAID 5, thick volume</a:t>
            </a:r>
            <a:br>
              <a:rPr lang="en-US" sz="800">
                <a:solidFill>
                  <a:srgbClr val="665CC8"/>
                </a:solidFill>
                <a:ea typeface="微軟正黑體"/>
                <a:cs typeface="Calibri"/>
              </a:rPr>
            </a:br>
            <a:r>
              <a:rPr lang="en-US" sz="800">
                <a:solidFill>
                  <a:srgbClr val="665CC8"/>
                </a:solidFill>
                <a:ea typeface="微軟正黑體"/>
                <a:cs typeface="Calibri"/>
              </a:rPr>
              <a:t>Client </a:t>
            </a:r>
            <a:r>
              <a:rPr lang="en-US" sz="800" err="1">
                <a:solidFill>
                  <a:srgbClr val="665CC8"/>
                </a:solidFill>
                <a:ea typeface="微軟正黑體"/>
                <a:cs typeface="Calibri"/>
              </a:rPr>
              <a:t>PC：Windows</a:t>
            </a:r>
            <a:r>
              <a:rPr lang="en-US" sz="800">
                <a:solidFill>
                  <a:srgbClr val="665CC8"/>
                </a:solidFill>
                <a:ea typeface="微軟正黑體"/>
                <a:cs typeface="Calibri"/>
              </a:rPr>
              <a:t> Server 2019, Intel Core i7-6700 3.4GHz, 64GB RAM, w/ QXG-10G2SFCX4 &amp; QXG-2G4T-I225</a:t>
            </a:r>
            <a:br>
              <a:rPr lang="en-US" sz="800">
                <a:solidFill>
                  <a:srgbClr val="665CC8"/>
                </a:solidFill>
                <a:ea typeface="微軟正黑體"/>
                <a:cs typeface="Calibri"/>
              </a:rPr>
            </a:br>
            <a:r>
              <a:rPr lang="en-US" sz="800" err="1">
                <a:solidFill>
                  <a:srgbClr val="665CC8"/>
                </a:solidFill>
                <a:latin typeface="Calibri"/>
                <a:ea typeface="Microsoft JhengHei"/>
                <a:cs typeface="Calibri"/>
              </a:rPr>
              <a:t>IOmeter</a:t>
            </a:r>
            <a:r>
              <a:rPr lang="en-US" sz="800">
                <a:solidFill>
                  <a:srgbClr val="665CC8"/>
                </a:solidFill>
                <a:latin typeface="Calibri"/>
                <a:ea typeface="Microsoft JhengHei"/>
                <a:cs typeface="Calibri"/>
              </a:rPr>
              <a:t> : 16MB, 30-sec ramp up time, 3-min seq. run time, 16 workers, 4-outstanding</a:t>
            </a:r>
            <a:endParaRPr lang="zh-TW" altLang="en-US">
              <a:solidFill>
                <a:srgbClr val="665CC8"/>
              </a:solidFill>
            </a:endParaRPr>
          </a:p>
        </p:txBody>
      </p:sp>
      <p:graphicFrame>
        <p:nvGraphicFramePr>
          <p:cNvPr id="18" name="圖表 17">
            <a:extLst>
              <a:ext uri="{FF2B5EF4-FFF2-40B4-BE49-F238E27FC236}">
                <a16:creationId xmlns:a16="http://schemas.microsoft.com/office/drawing/2014/main" id="{0B25AD85-AF4E-2A6A-8CD3-CD382645F8E2}"/>
              </a:ext>
            </a:extLst>
          </p:cNvPr>
          <p:cNvGraphicFramePr/>
          <p:nvPr>
            <p:extLst>
              <p:ext uri="{D42A27DB-BD31-4B8C-83A1-F6EECF244321}">
                <p14:modId xmlns:p14="http://schemas.microsoft.com/office/powerpoint/2010/main" val="625305743"/>
              </p:ext>
            </p:extLst>
          </p:nvPr>
        </p:nvGraphicFramePr>
        <p:xfrm>
          <a:off x="6500215" y="2719790"/>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19" name="矩形 18">
            <a:extLst>
              <a:ext uri="{FF2B5EF4-FFF2-40B4-BE49-F238E27FC236}">
                <a16:creationId xmlns:a16="http://schemas.microsoft.com/office/drawing/2014/main" id="{078437BD-9333-C364-C360-FEC102C36CC7}"/>
              </a:ext>
            </a:extLst>
          </p:cNvPr>
          <p:cNvSpPr/>
          <p:nvPr/>
        </p:nvSpPr>
        <p:spPr>
          <a:xfrm>
            <a:off x="7790074" y="3909488"/>
            <a:ext cx="1059906"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latin typeface="Arial"/>
                <a:ea typeface="微軟正黑體"/>
                <a:cs typeface="Arial"/>
                <a:sym typeface="+mn-lt"/>
              </a:rPr>
              <a:t>1082 MB</a:t>
            </a:r>
            <a:r>
              <a:rPr kumimoji="0" lang="en-US" altLang="zh-TW" sz="1400" b="1" i="0" u="none" strike="noStrike" kern="0" cap="none" spc="0" normalizeH="0" baseline="0" noProof="0">
                <a:ln>
                  <a:noFill/>
                </a:ln>
                <a:effectLst/>
                <a:uLnTx/>
                <a:uFillTx/>
                <a:latin typeface="Arial"/>
                <a:ea typeface="微軟正黑體"/>
                <a:cs typeface="Arial"/>
                <a:sym typeface="+mn-lt"/>
              </a:rPr>
              <a:t>/s</a:t>
            </a:r>
            <a:endParaRPr lang="zh-TW" altLang="en-US" sz="1400" b="1" i="0" u="none" strike="noStrike" kern="0" cap="none" spc="0" normalizeH="0" baseline="0" noProof="0">
              <a:ln>
                <a:noFill/>
              </a:ln>
              <a:effectLst/>
              <a:uLnTx/>
              <a:uFillTx/>
              <a:latin typeface="Arial"/>
              <a:ea typeface="微軟正黑體"/>
              <a:cs typeface="Arial"/>
            </a:endParaRPr>
          </a:p>
        </p:txBody>
      </p:sp>
      <p:sp>
        <p:nvSpPr>
          <p:cNvPr id="20" name="矩形 19">
            <a:extLst>
              <a:ext uri="{FF2B5EF4-FFF2-40B4-BE49-F238E27FC236}">
                <a16:creationId xmlns:a16="http://schemas.microsoft.com/office/drawing/2014/main" id="{0A97E90A-5029-6489-74C9-4890FC4A8F2D}"/>
              </a:ext>
            </a:extLst>
          </p:cNvPr>
          <p:cNvSpPr/>
          <p:nvPr/>
        </p:nvSpPr>
        <p:spPr>
          <a:xfrm>
            <a:off x="9609886" y="2833453"/>
            <a:ext cx="1059906"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latin typeface="Arial"/>
                <a:ea typeface="微軟正黑體"/>
                <a:cs typeface="Arial"/>
                <a:sym typeface="+mn-lt"/>
              </a:rPr>
              <a:t>2251 MB</a:t>
            </a:r>
            <a:r>
              <a:rPr kumimoji="0" lang="en-US" altLang="zh-TW" sz="1400" b="1" i="0" u="none" strike="noStrike" kern="0" cap="none" spc="0" normalizeH="0" baseline="0" noProof="0">
                <a:ln>
                  <a:noFill/>
                </a:ln>
                <a:effectLst/>
                <a:uLnTx/>
                <a:uFillTx/>
                <a:ea typeface="微軟正黑體"/>
                <a:cs typeface="+mn-ea"/>
                <a:sym typeface="+mn-lt"/>
              </a:rPr>
              <a:t>/s</a:t>
            </a:r>
            <a:endParaRPr kumimoji="0" lang="zh-TW" altLang="en-US" sz="1400" b="1" i="0" u="none" strike="noStrike" kern="0" cap="none" spc="0" normalizeH="0" baseline="0" noProof="0">
              <a:ln>
                <a:noFill/>
              </a:ln>
              <a:effectLst/>
              <a:uLnTx/>
              <a:uFillTx/>
              <a:ea typeface="微軟正黑體"/>
              <a:cs typeface="+mn-ea"/>
              <a:sym typeface="+mn-lt"/>
            </a:endParaRPr>
          </a:p>
        </p:txBody>
      </p:sp>
    </p:spTree>
    <p:extLst>
      <p:ext uri="{BB962C8B-B14F-4D97-AF65-F5344CB8AC3E}">
        <p14:creationId xmlns:p14="http://schemas.microsoft.com/office/powerpoint/2010/main" val="2697421767"/>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9">
            <a:extLst>
              <a:ext uri="{FF2B5EF4-FFF2-40B4-BE49-F238E27FC236}">
                <a16:creationId xmlns:a16="http://schemas.microsoft.com/office/drawing/2014/main" id="{16F3D332-D6DE-48B1-873F-9E70A2FE6D50}"/>
              </a:ext>
            </a:extLst>
          </p:cNvPr>
          <p:cNvSpPr/>
          <p:nvPr/>
        </p:nvSpPr>
        <p:spPr>
          <a:xfrm>
            <a:off x="6303831" y="2844800"/>
            <a:ext cx="2285540" cy="3017284"/>
          </a:xfrm>
          <a:prstGeom prst="roundRect">
            <a:avLst>
              <a:gd name="adj" fmla="val 0"/>
            </a:avLst>
          </a:prstGeom>
          <a:gradFill>
            <a:gsLst>
              <a:gs pos="82000">
                <a:srgbClr val="665CC8"/>
              </a:gs>
              <a:gs pos="100000">
                <a:schemeClr val="tx2"/>
              </a:gs>
              <a:gs pos="2000">
                <a:srgbClr val="0067B4">
                  <a:alpha val="0"/>
                </a:srgbClr>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5" name="矩形: 圓角 19">
            <a:extLst>
              <a:ext uri="{FF2B5EF4-FFF2-40B4-BE49-F238E27FC236}">
                <a16:creationId xmlns:a16="http://schemas.microsoft.com/office/drawing/2014/main" id="{16F3D332-D6DE-48B1-873F-9E70A2FE6D50}"/>
              </a:ext>
            </a:extLst>
          </p:cNvPr>
          <p:cNvSpPr/>
          <p:nvPr/>
        </p:nvSpPr>
        <p:spPr>
          <a:xfrm>
            <a:off x="3601839" y="2686108"/>
            <a:ext cx="2285540" cy="3158307"/>
          </a:xfrm>
          <a:prstGeom prst="roundRect">
            <a:avLst>
              <a:gd name="adj" fmla="val 0"/>
            </a:avLst>
          </a:prstGeom>
          <a:gradFill>
            <a:gsLst>
              <a:gs pos="82000">
                <a:srgbClr val="665CC8"/>
              </a:gs>
              <a:gs pos="100000">
                <a:schemeClr val="tx2"/>
              </a:gs>
              <a:gs pos="2000">
                <a:srgbClr val="0067B4">
                  <a:alpha val="0"/>
                </a:srgbClr>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0" name="矩形: 圓角 19">
            <a:extLst>
              <a:ext uri="{FF2B5EF4-FFF2-40B4-BE49-F238E27FC236}">
                <a16:creationId xmlns:a16="http://schemas.microsoft.com/office/drawing/2014/main" id="{16F3D332-D6DE-48B1-873F-9E70A2FE6D50}"/>
              </a:ext>
            </a:extLst>
          </p:cNvPr>
          <p:cNvSpPr/>
          <p:nvPr/>
        </p:nvSpPr>
        <p:spPr>
          <a:xfrm>
            <a:off x="792543" y="2686108"/>
            <a:ext cx="2396334" cy="3158307"/>
          </a:xfrm>
          <a:prstGeom prst="roundRect">
            <a:avLst>
              <a:gd name="adj" fmla="val 0"/>
            </a:avLst>
          </a:prstGeom>
          <a:gradFill>
            <a:gsLst>
              <a:gs pos="82000">
                <a:srgbClr val="665CC8"/>
              </a:gs>
              <a:gs pos="100000">
                <a:schemeClr val="tx2"/>
              </a:gs>
              <a:gs pos="2000">
                <a:srgbClr val="0067B4">
                  <a:alpha val="0"/>
                </a:srgbClr>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1" name="矩形: 圓角化同側角落 20">
            <a:extLst>
              <a:ext uri="{FF2B5EF4-FFF2-40B4-BE49-F238E27FC236}">
                <a16:creationId xmlns:a16="http://schemas.microsoft.com/office/drawing/2014/main" id="{C730D895-BA61-432A-8213-AD3E8E3F2881}"/>
              </a:ext>
            </a:extLst>
          </p:cNvPr>
          <p:cNvSpPr/>
          <p:nvPr/>
        </p:nvSpPr>
        <p:spPr>
          <a:xfrm>
            <a:off x="792542" y="2222400"/>
            <a:ext cx="2385819" cy="622681"/>
          </a:xfrm>
          <a:prstGeom prst="round2SameRect">
            <a:avLst/>
          </a:prstGeom>
          <a:solidFill>
            <a:srgbClr val="665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defRPr/>
            </a:pPr>
            <a:r>
              <a:rPr lang="en-US" altLang="zh-TW">
                <a:solidFill>
                  <a:schemeClr val="bg1"/>
                </a:solidFill>
                <a:latin typeface="Arial" panose="020B0604020202020204" pitchFamily="34" charset="0"/>
                <a:cs typeface="Arial" panose="020B0604020202020204" pitchFamily="34" charset="0"/>
              </a:rPr>
              <a:t>1.5M SFP+ 10GbE </a:t>
            </a:r>
          </a:p>
          <a:p>
            <a:pPr algn="ctr">
              <a:lnSpc>
                <a:spcPts val="2200"/>
              </a:lnSpc>
              <a:defRPr/>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DAC cable</a:t>
            </a:r>
          </a:p>
        </p:txBody>
      </p:sp>
      <p:sp>
        <p:nvSpPr>
          <p:cNvPr id="23" name="矩形: 圓角化同側角落 22">
            <a:extLst>
              <a:ext uri="{FF2B5EF4-FFF2-40B4-BE49-F238E27FC236}">
                <a16:creationId xmlns:a16="http://schemas.microsoft.com/office/drawing/2014/main" id="{579645C4-668D-440F-82CA-AA68BAABE058}"/>
              </a:ext>
            </a:extLst>
          </p:cNvPr>
          <p:cNvSpPr/>
          <p:nvPr/>
        </p:nvSpPr>
        <p:spPr>
          <a:xfrm>
            <a:off x="3601840" y="2233228"/>
            <a:ext cx="2278382" cy="622681"/>
          </a:xfrm>
          <a:prstGeom prst="round2SameRect">
            <a:avLst/>
          </a:prstGeom>
          <a:solidFill>
            <a:srgbClr val="665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defRPr/>
            </a:pPr>
            <a:r>
              <a:rPr lang="en-US" altLang="zh-TW">
                <a:solidFill>
                  <a:schemeClr val="bg1"/>
                </a:solidFill>
                <a:latin typeface="Arial" panose="020B0604020202020204" pitchFamily="34" charset="0"/>
                <a:cs typeface="Arial" panose="020B0604020202020204" pitchFamily="34" charset="0"/>
              </a:rPr>
              <a:t>3.0M SFP+ 10GbE</a:t>
            </a:r>
          </a:p>
          <a:p>
            <a:pPr algn="ctr">
              <a:lnSpc>
                <a:spcPts val="2200"/>
              </a:lnSpc>
              <a:defRPr/>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DAC cable</a:t>
            </a:r>
          </a:p>
        </p:txBody>
      </p:sp>
      <p:sp>
        <p:nvSpPr>
          <p:cNvPr id="25" name="矩形: 圓角化同側角落 24">
            <a:extLst>
              <a:ext uri="{FF2B5EF4-FFF2-40B4-BE49-F238E27FC236}">
                <a16:creationId xmlns:a16="http://schemas.microsoft.com/office/drawing/2014/main" id="{03620509-2AB7-4757-B473-929061521FA8}"/>
              </a:ext>
            </a:extLst>
          </p:cNvPr>
          <p:cNvSpPr/>
          <p:nvPr/>
        </p:nvSpPr>
        <p:spPr>
          <a:xfrm>
            <a:off x="6303831" y="2223790"/>
            <a:ext cx="2285540" cy="622681"/>
          </a:xfrm>
          <a:prstGeom prst="round2SameRect">
            <a:avLst/>
          </a:prstGeom>
          <a:solidFill>
            <a:srgbClr val="665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en-US" altLang="zh-TW">
                <a:solidFill>
                  <a:schemeClr val="bg1"/>
                </a:solidFill>
                <a:latin typeface="Arial" panose="020B0604020202020204" pitchFamily="34" charset="0"/>
                <a:cs typeface="Arial" panose="020B0604020202020204" pitchFamily="34" charset="0"/>
              </a:rPr>
              <a:t>5.0M SFP+ 10GbE</a:t>
            </a:r>
          </a:p>
          <a:p>
            <a:pPr algn="ctr">
              <a:lnSpc>
                <a:spcPts val="2200"/>
              </a:lnSpc>
            </a:pPr>
            <a:r>
              <a:rPr lang="en-US" altLang="zh-TW">
                <a:solidFill>
                  <a:schemeClr val="bg1"/>
                </a:solidFill>
                <a:latin typeface="Arial" panose="020B0604020202020204" pitchFamily="34" charset="0"/>
                <a:cs typeface="Arial" panose="020B0604020202020204" pitchFamily="34" charset="0"/>
              </a:rPr>
              <a:t>DAC cable</a:t>
            </a:r>
          </a:p>
        </p:txBody>
      </p:sp>
      <p:sp>
        <p:nvSpPr>
          <p:cNvPr id="2" name="標題 1"/>
          <p:cNvSpPr>
            <a:spLocks noGrp="1"/>
          </p:cNvSpPr>
          <p:nvPr>
            <p:ph type="title"/>
          </p:nvPr>
        </p:nvSpPr>
        <p:spPr/>
        <p:txBody>
          <a:bodyPr>
            <a:noAutofit/>
          </a:bodyPr>
          <a:lstStyle/>
          <a:p>
            <a:pPr>
              <a:lnSpc>
                <a:spcPct val="100000"/>
              </a:lnSpc>
            </a:pPr>
            <a:r>
              <a:rPr lang="en-US" altLang="zh-TW" sz="4000"/>
              <a:t>Short distance SFP+ DAC </a:t>
            </a:r>
            <a:r>
              <a:rPr lang="en-US" altLang="zh-CN" sz="4000"/>
              <a:t>cables and Transceivers</a:t>
            </a:r>
            <a:endParaRPr lang="zh-TW" altLang="en-US" sz="4000"/>
          </a:p>
        </p:txBody>
      </p:sp>
      <p:pic>
        <p:nvPicPr>
          <p:cNvPr id="5" name="圖片 4">
            <a:extLst>
              <a:ext uri="{FF2B5EF4-FFF2-40B4-BE49-F238E27FC236}">
                <a16:creationId xmlns:a16="http://schemas.microsoft.com/office/drawing/2014/main" id="{1C71565E-5478-420A-B965-FE7731FF87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2688" y="2964047"/>
            <a:ext cx="1789169" cy="1798282"/>
          </a:xfrm>
          <a:prstGeom prst="rect">
            <a:avLst/>
          </a:prstGeom>
          <a:effectLst>
            <a:outerShdw blurRad="50800" dist="38100" dir="2700000" algn="tl" rotWithShape="0">
              <a:prstClr val="black">
                <a:alpha val="29000"/>
              </a:prstClr>
            </a:outerShdw>
          </a:effectLst>
        </p:spPr>
      </p:pic>
      <p:pic>
        <p:nvPicPr>
          <p:cNvPr id="9" name="圖片 8">
            <a:extLst>
              <a:ext uri="{FF2B5EF4-FFF2-40B4-BE49-F238E27FC236}">
                <a16:creationId xmlns:a16="http://schemas.microsoft.com/office/drawing/2014/main" id="{BD7D7006-C544-4B70-90A6-16F5502122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4815" y="2964047"/>
            <a:ext cx="1938081" cy="1947952"/>
          </a:xfrm>
          <a:prstGeom prst="rect">
            <a:avLst/>
          </a:prstGeom>
          <a:effectLst/>
        </p:spPr>
      </p:pic>
      <p:pic>
        <p:nvPicPr>
          <p:cNvPr id="7" name="圖片 6">
            <a:extLst>
              <a:ext uri="{FF2B5EF4-FFF2-40B4-BE49-F238E27FC236}">
                <a16:creationId xmlns:a16="http://schemas.microsoft.com/office/drawing/2014/main" id="{7B863489-93DD-4EC7-BA9F-F2523D772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50" t="4904" r="7401" b="9734"/>
          <a:stretch/>
        </p:blipFill>
        <p:spPr>
          <a:xfrm>
            <a:off x="1109693" y="3086422"/>
            <a:ext cx="1862549" cy="1456863"/>
          </a:xfrm>
          <a:prstGeom prst="rect">
            <a:avLst/>
          </a:prstGeom>
          <a:effectLst>
            <a:outerShdw blurRad="50800" dist="38100" dir="2700000" algn="tl" rotWithShape="0">
              <a:prstClr val="black">
                <a:alpha val="29000"/>
              </a:prstClr>
            </a:outerShdw>
          </a:effectLst>
        </p:spPr>
      </p:pic>
      <p:sp>
        <p:nvSpPr>
          <p:cNvPr id="37" name="矩形 36">
            <a:extLst>
              <a:ext uri="{FF2B5EF4-FFF2-40B4-BE49-F238E27FC236}">
                <a16:creationId xmlns:a16="http://schemas.microsoft.com/office/drawing/2014/main" id="{CFBA8825-92D2-4B28-BDF8-0D46CAC94FCF}"/>
              </a:ext>
            </a:extLst>
          </p:cNvPr>
          <p:cNvSpPr/>
          <p:nvPr/>
        </p:nvSpPr>
        <p:spPr>
          <a:xfrm>
            <a:off x="837931" y="4833622"/>
            <a:ext cx="2354207" cy="748795"/>
          </a:xfrm>
          <a:prstGeom prst="rect">
            <a:avLst/>
          </a:prstGeom>
        </p:spPr>
        <p:txBody>
          <a:bodyPr wrap="square">
            <a:spAutoFit/>
          </a:bodyPr>
          <a:lstStyle/>
          <a:p>
            <a:pPr>
              <a:lnSpc>
                <a:spcPts val="2667"/>
              </a:lnSpc>
            </a:pPr>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Part number:</a:t>
            </a: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ts val="2667"/>
              </a:lnSpc>
            </a:pPr>
            <a:r>
              <a:rPr lang="en-US" altLang="zh-TW" sz="1733">
                <a:solidFill>
                  <a:schemeClr val="bg1"/>
                </a:solidFill>
                <a:latin typeface="Arial" panose="020B0604020202020204" pitchFamily="34" charset="0"/>
                <a:ea typeface="微軟正黑體" panose="020B0604030504040204" pitchFamily="34" charset="-120"/>
                <a:cs typeface="Arial" panose="020B0604020202020204" pitchFamily="34" charset="0"/>
              </a:rPr>
              <a:t>CAB-DAC15M-SFPP</a:t>
            </a:r>
            <a:endParaRPr lang="zh-TW" altLang="en-US" sz="1733">
              <a:solidFill>
                <a:schemeClr val="bg1"/>
              </a:solidFill>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FC8B7708-8184-4390-81F2-D2DEE0720464}"/>
              </a:ext>
            </a:extLst>
          </p:cNvPr>
          <p:cNvSpPr/>
          <p:nvPr/>
        </p:nvSpPr>
        <p:spPr>
          <a:xfrm>
            <a:off x="3642076" y="4833622"/>
            <a:ext cx="2245303" cy="748795"/>
          </a:xfrm>
          <a:prstGeom prst="rect">
            <a:avLst/>
          </a:prstGeom>
        </p:spPr>
        <p:txBody>
          <a:bodyPr wrap="square">
            <a:spAutoFit/>
          </a:bodyPr>
          <a:lstStyle/>
          <a:p>
            <a:pPr>
              <a:lnSpc>
                <a:spcPts val="2667"/>
              </a:lnSpc>
            </a:pPr>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Part number:</a:t>
            </a: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ts val="2667"/>
              </a:lnSpc>
            </a:pPr>
            <a:r>
              <a:rPr lang="en-US" altLang="zh-TW" sz="1733">
                <a:solidFill>
                  <a:schemeClr val="bg1"/>
                </a:solidFill>
                <a:latin typeface="Arial" panose="020B0604020202020204" pitchFamily="34" charset="0"/>
                <a:ea typeface="微軟正黑體" panose="020B0604030504040204" pitchFamily="34" charset="-120"/>
                <a:cs typeface="Arial" panose="020B0604020202020204" pitchFamily="34" charset="0"/>
              </a:rPr>
              <a:t>CAB-DAC30M-SFPP</a:t>
            </a:r>
          </a:p>
        </p:txBody>
      </p:sp>
      <p:sp>
        <p:nvSpPr>
          <p:cNvPr id="39" name="矩形 38">
            <a:extLst>
              <a:ext uri="{FF2B5EF4-FFF2-40B4-BE49-F238E27FC236}">
                <a16:creationId xmlns:a16="http://schemas.microsoft.com/office/drawing/2014/main" id="{37C9C200-ECB8-46F0-B680-CCED6FAF09DE}"/>
              </a:ext>
            </a:extLst>
          </p:cNvPr>
          <p:cNvSpPr/>
          <p:nvPr/>
        </p:nvSpPr>
        <p:spPr>
          <a:xfrm>
            <a:off x="6300473" y="4833622"/>
            <a:ext cx="2288898" cy="748795"/>
          </a:xfrm>
          <a:prstGeom prst="rect">
            <a:avLst/>
          </a:prstGeom>
        </p:spPr>
        <p:txBody>
          <a:bodyPr wrap="square">
            <a:spAutoFit/>
          </a:bodyPr>
          <a:lstStyle/>
          <a:p>
            <a:pPr>
              <a:lnSpc>
                <a:spcPts val="2667"/>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Part number:</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ts val="2667"/>
              </a:lnSpc>
            </a:pPr>
            <a:r>
              <a:rPr lang="en-US" altLang="zh-TW" sz="1733">
                <a:solidFill>
                  <a:schemeClr val="bg1"/>
                </a:solidFill>
                <a:latin typeface="Arial" panose="020B0604020202020204" pitchFamily="34" charset="0"/>
                <a:ea typeface="微軟正黑體" panose="020B0604030504040204" pitchFamily="34" charset="-120"/>
                <a:cs typeface="Arial" panose="020B0604020202020204" pitchFamily="34" charset="0"/>
              </a:rPr>
              <a:t>CAB-DAC50M-SFPP</a:t>
            </a:r>
            <a:endParaRPr lang="zh-TW" altLang="en-US" sz="1733">
              <a:solidFill>
                <a:schemeClr val="bg1"/>
              </a:solidFill>
              <a:latin typeface="Arial" panose="020B0604020202020204" pitchFamily="34" charset="0"/>
              <a:cs typeface="Arial" panose="020B0604020202020204" pitchFamily="34" charset="0"/>
            </a:endParaRPr>
          </a:p>
        </p:txBody>
      </p:sp>
      <p:sp>
        <p:nvSpPr>
          <p:cNvPr id="17" name="矩形: 圓角 19">
            <a:extLst>
              <a:ext uri="{FF2B5EF4-FFF2-40B4-BE49-F238E27FC236}">
                <a16:creationId xmlns:a16="http://schemas.microsoft.com/office/drawing/2014/main" id="{16F3D332-D6DE-48B1-873F-9E70A2FE6D50}"/>
              </a:ext>
            </a:extLst>
          </p:cNvPr>
          <p:cNvSpPr/>
          <p:nvPr/>
        </p:nvSpPr>
        <p:spPr>
          <a:xfrm>
            <a:off x="8977803" y="2844800"/>
            <a:ext cx="2285540" cy="3017284"/>
          </a:xfrm>
          <a:prstGeom prst="roundRect">
            <a:avLst>
              <a:gd name="adj" fmla="val 0"/>
            </a:avLst>
          </a:prstGeom>
          <a:gradFill>
            <a:gsLst>
              <a:gs pos="82000">
                <a:srgbClr val="665CC8"/>
              </a:gs>
              <a:gs pos="100000">
                <a:schemeClr val="tx2"/>
              </a:gs>
              <a:gs pos="2000">
                <a:srgbClr val="0067B4">
                  <a:alpha val="0"/>
                </a:srgbClr>
              </a:gs>
            </a:gsLst>
            <a:lin ang="5400000" scaled="0"/>
          </a:gradFill>
          <a:ln w="12700">
            <a:noFill/>
          </a:ln>
          <a:effectLst>
            <a:glow>
              <a:schemeClr val="accent3">
                <a:satMod val="175000"/>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8" name="矩形: 剪去同側角落 24">
            <a:extLst>
              <a:ext uri="{FF2B5EF4-FFF2-40B4-BE49-F238E27FC236}">
                <a16:creationId xmlns:a16="http://schemas.microsoft.com/office/drawing/2014/main" id="{03620509-2AB7-4757-B473-929061521FA8}"/>
              </a:ext>
            </a:extLst>
          </p:cNvPr>
          <p:cNvSpPr/>
          <p:nvPr/>
        </p:nvSpPr>
        <p:spPr>
          <a:xfrm>
            <a:off x="8974542" y="2223790"/>
            <a:ext cx="2288801" cy="622681"/>
          </a:xfrm>
          <a:prstGeom prst="round2SameRect">
            <a:avLst/>
          </a:prstGeom>
          <a:solidFill>
            <a:srgbClr val="665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defRPr/>
            </a:pPr>
            <a:r>
              <a:rPr lang="en-US" altLang="zh-TW">
                <a:solidFill>
                  <a:schemeClr val="bg1"/>
                </a:solidFill>
                <a:latin typeface="Arial" panose="020B0604020202020204" pitchFamily="34" charset="0"/>
                <a:cs typeface="Arial" panose="020B0604020202020204" pitchFamily="34" charset="0"/>
              </a:rPr>
              <a:t>10GbE SFP+ SR Transceiver</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26" name="Picture 2" descr="https://delhnialyqg7b.cloudfront.net/catalog/product/cache/61513635172605128d103d5d68de8004/1/0/10G_SFP_transceiver_TRX-10GITSFPP-SR_v1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284" y="3391094"/>
            <a:ext cx="1679088" cy="107201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a:extLst>
              <a:ext uri="{FF2B5EF4-FFF2-40B4-BE49-F238E27FC236}">
                <a16:creationId xmlns:a16="http://schemas.microsoft.com/office/drawing/2014/main" id="{37C9C200-ECB8-46F0-B680-CCED6FAF09DE}"/>
              </a:ext>
            </a:extLst>
          </p:cNvPr>
          <p:cNvSpPr/>
          <p:nvPr/>
        </p:nvSpPr>
        <p:spPr>
          <a:xfrm>
            <a:off x="9018228" y="4833622"/>
            <a:ext cx="2245115" cy="744948"/>
          </a:xfrm>
          <a:prstGeom prst="rect">
            <a:avLst/>
          </a:prstGeom>
        </p:spPr>
        <p:txBody>
          <a:bodyPr wrap="square">
            <a:spAutoFit/>
          </a:bodyPr>
          <a:lstStyle/>
          <a:p>
            <a:pPr>
              <a:lnSpc>
                <a:spcPts val="2667"/>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Part number:</a:t>
            </a:r>
          </a:p>
          <a:p>
            <a:pPr>
              <a:lnSpc>
                <a:spcPts val="2667"/>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TRX-10GITSFPP-SR</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8233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nSpc>
                <a:spcPct val="100000"/>
              </a:lnSpc>
            </a:pPr>
            <a:r>
              <a:rPr lang="en-US">
                <a:cs typeface="Arial"/>
              </a:rPr>
              <a:t>QNAP 10GbE networking and storage solutions are here to solve slow network issues</a:t>
            </a:r>
            <a:endParaRPr lang="zh-TW" altLang="en-US" sz="3200"/>
          </a:p>
        </p:txBody>
      </p:sp>
      <p:sp>
        <p:nvSpPr>
          <p:cNvPr id="4" name="矩形: 圓角化同側角落 3">
            <a:extLst>
              <a:ext uri="{FF2B5EF4-FFF2-40B4-BE49-F238E27FC236}">
                <a16:creationId xmlns:a16="http://schemas.microsoft.com/office/drawing/2014/main" id="{14B0291D-67D6-B30A-B327-BF023D3B2374}"/>
              </a:ext>
            </a:extLst>
          </p:cNvPr>
          <p:cNvSpPr/>
          <p:nvPr/>
        </p:nvSpPr>
        <p:spPr>
          <a:xfrm>
            <a:off x="802311" y="1860938"/>
            <a:ext cx="2385819" cy="622681"/>
          </a:xfrm>
          <a:prstGeom prst="round2SameRect">
            <a:avLst/>
          </a:prstGeom>
          <a:solidFill>
            <a:srgbClr val="665C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2200"/>
              </a:lnSpc>
              <a:defRPr/>
            </a:pPr>
            <a:r>
              <a:rPr lang="en-US" altLang="zh-TW">
                <a:solidFill>
                  <a:schemeClr val="bg1"/>
                </a:solidFill>
                <a:latin typeface="Arial"/>
                <a:cs typeface="Arial"/>
              </a:rPr>
              <a:t>QSW 10GbE SFP+ Switch </a:t>
            </a:r>
            <a:endParaRPr lang="zh-TW" altLang="en-US"/>
          </a:p>
        </p:txBody>
      </p:sp>
      <p:pic>
        <p:nvPicPr>
          <p:cNvPr id="6" name="圖片 5" descr="QSW-2104-2S">
            <a:extLst>
              <a:ext uri="{FF2B5EF4-FFF2-40B4-BE49-F238E27FC236}">
                <a16:creationId xmlns:a16="http://schemas.microsoft.com/office/drawing/2014/main" id="{3815B343-4FC7-EF06-84C4-540DDE5119E8}"/>
              </a:ext>
            </a:extLst>
          </p:cNvPr>
          <p:cNvPicPr>
            <a:picLocks noChangeAspect="1"/>
          </p:cNvPicPr>
          <p:nvPr/>
        </p:nvPicPr>
        <p:blipFill>
          <a:blip r:embed="rId2"/>
          <a:stretch>
            <a:fillRect/>
          </a:stretch>
        </p:blipFill>
        <p:spPr>
          <a:xfrm>
            <a:off x="713317" y="2311316"/>
            <a:ext cx="2457449" cy="2087202"/>
          </a:xfrm>
          <a:prstGeom prst="rect">
            <a:avLst/>
          </a:prstGeom>
        </p:spPr>
      </p:pic>
      <p:pic>
        <p:nvPicPr>
          <p:cNvPr id="8" name="圖片 7" descr="QSW-M2106-4S">
            <a:extLst>
              <a:ext uri="{FF2B5EF4-FFF2-40B4-BE49-F238E27FC236}">
                <a16:creationId xmlns:a16="http://schemas.microsoft.com/office/drawing/2014/main" id="{7FC21A06-D57A-B8EA-2CF7-948367B011DA}"/>
              </a:ext>
            </a:extLst>
          </p:cNvPr>
          <p:cNvPicPr>
            <a:picLocks noChangeAspect="1"/>
          </p:cNvPicPr>
          <p:nvPr/>
        </p:nvPicPr>
        <p:blipFill>
          <a:blip r:embed="rId3"/>
          <a:stretch>
            <a:fillRect/>
          </a:stretch>
        </p:blipFill>
        <p:spPr>
          <a:xfrm>
            <a:off x="3591463" y="2200624"/>
            <a:ext cx="2743199" cy="2383535"/>
          </a:xfrm>
          <a:prstGeom prst="rect">
            <a:avLst/>
          </a:prstGeom>
          <a:ln>
            <a:noFill/>
          </a:ln>
          <a:effectLst>
            <a:outerShdw blurRad="292100" dist="139700" dir="2700000" algn="tl" rotWithShape="0">
              <a:srgbClr val="333333">
                <a:alpha val="65000"/>
              </a:srgbClr>
            </a:outerShdw>
          </a:effectLst>
        </p:spPr>
      </p:pic>
      <p:pic>
        <p:nvPicPr>
          <p:cNvPr id="10" name="圖片 9" descr="QSW-M2108-2C">
            <a:extLst>
              <a:ext uri="{FF2B5EF4-FFF2-40B4-BE49-F238E27FC236}">
                <a16:creationId xmlns:a16="http://schemas.microsoft.com/office/drawing/2014/main" id="{D6E8B5AB-54F6-26DD-B91E-4A420CAA4EA9}"/>
              </a:ext>
            </a:extLst>
          </p:cNvPr>
          <p:cNvPicPr>
            <a:picLocks noChangeAspect="1"/>
          </p:cNvPicPr>
          <p:nvPr/>
        </p:nvPicPr>
        <p:blipFill>
          <a:blip r:embed="rId4"/>
          <a:stretch>
            <a:fillRect/>
          </a:stretch>
        </p:blipFill>
        <p:spPr>
          <a:xfrm>
            <a:off x="6613438" y="2274707"/>
            <a:ext cx="2743199" cy="2383535"/>
          </a:xfrm>
          <a:prstGeom prst="rect">
            <a:avLst/>
          </a:prstGeom>
          <a:ln>
            <a:noFill/>
          </a:ln>
          <a:effectLst>
            <a:outerShdw blurRad="292100" dist="139700" dir="2700000" algn="tl" rotWithShape="0">
              <a:srgbClr val="333333">
                <a:alpha val="65000"/>
              </a:srgbClr>
            </a:outerShdw>
          </a:effectLst>
        </p:spPr>
      </p:pic>
      <p:pic>
        <p:nvPicPr>
          <p:cNvPr id="11" name="圖片 10" descr="QSW-M2116P-2T2S">
            <a:extLst>
              <a:ext uri="{FF2B5EF4-FFF2-40B4-BE49-F238E27FC236}">
                <a16:creationId xmlns:a16="http://schemas.microsoft.com/office/drawing/2014/main" id="{6CDB83A2-8585-2F7E-4B3B-3DB56B3F5C72}"/>
              </a:ext>
            </a:extLst>
          </p:cNvPr>
          <p:cNvPicPr>
            <a:picLocks noChangeAspect="1"/>
          </p:cNvPicPr>
          <p:nvPr/>
        </p:nvPicPr>
        <p:blipFill>
          <a:blip r:embed="rId5"/>
          <a:stretch>
            <a:fillRect/>
          </a:stretch>
        </p:blipFill>
        <p:spPr>
          <a:xfrm>
            <a:off x="703792" y="4297361"/>
            <a:ext cx="2561167" cy="2105026"/>
          </a:xfrm>
          <a:prstGeom prst="rect">
            <a:avLst/>
          </a:prstGeom>
        </p:spPr>
      </p:pic>
      <p:pic>
        <p:nvPicPr>
          <p:cNvPr id="12" name="圖片 11" descr="QSW-M3216R-8S8T">
            <a:extLst>
              <a:ext uri="{FF2B5EF4-FFF2-40B4-BE49-F238E27FC236}">
                <a16:creationId xmlns:a16="http://schemas.microsoft.com/office/drawing/2014/main" id="{5197C1D8-1A9A-0031-8F3A-FB03580A2804}"/>
              </a:ext>
            </a:extLst>
          </p:cNvPr>
          <p:cNvPicPr>
            <a:picLocks noChangeAspect="1"/>
          </p:cNvPicPr>
          <p:nvPr/>
        </p:nvPicPr>
        <p:blipFill>
          <a:blip r:embed="rId6"/>
          <a:stretch>
            <a:fillRect/>
          </a:stretch>
        </p:blipFill>
        <p:spPr>
          <a:xfrm>
            <a:off x="3592521" y="4197253"/>
            <a:ext cx="2751667" cy="2380192"/>
          </a:xfrm>
          <a:prstGeom prst="rect">
            <a:avLst/>
          </a:prstGeom>
        </p:spPr>
      </p:pic>
      <p:pic>
        <p:nvPicPr>
          <p:cNvPr id="13" name="圖片 12" descr="QSW-M3212R-8S4T">
            <a:extLst>
              <a:ext uri="{FF2B5EF4-FFF2-40B4-BE49-F238E27FC236}">
                <a16:creationId xmlns:a16="http://schemas.microsoft.com/office/drawing/2014/main" id="{394F0965-0DC5-2C27-4FF0-61BB9AFB6EE5}"/>
              </a:ext>
            </a:extLst>
          </p:cNvPr>
          <p:cNvPicPr>
            <a:picLocks noChangeAspect="1"/>
          </p:cNvPicPr>
          <p:nvPr/>
        </p:nvPicPr>
        <p:blipFill>
          <a:blip r:embed="rId7"/>
          <a:stretch>
            <a:fillRect/>
          </a:stretch>
        </p:blipFill>
        <p:spPr>
          <a:xfrm>
            <a:off x="6614496" y="4199369"/>
            <a:ext cx="2751667" cy="2375959"/>
          </a:xfrm>
          <a:prstGeom prst="rect">
            <a:avLst/>
          </a:prstGeom>
        </p:spPr>
      </p:pic>
      <p:sp>
        <p:nvSpPr>
          <p:cNvPr id="14" name="文字方塊 13">
            <a:extLst>
              <a:ext uri="{FF2B5EF4-FFF2-40B4-BE49-F238E27FC236}">
                <a16:creationId xmlns:a16="http://schemas.microsoft.com/office/drawing/2014/main" id="{FBDE8002-9827-C209-54D9-8F149A4E5EE6}"/>
              </a:ext>
            </a:extLst>
          </p:cNvPr>
          <p:cNvSpPr txBox="1"/>
          <p:nvPr/>
        </p:nvSpPr>
        <p:spPr>
          <a:xfrm>
            <a:off x="797984" y="26394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QSW-2104-2S</a:t>
            </a:r>
          </a:p>
        </p:txBody>
      </p:sp>
      <p:sp>
        <p:nvSpPr>
          <p:cNvPr id="19" name="文字方塊 18">
            <a:extLst>
              <a:ext uri="{FF2B5EF4-FFF2-40B4-BE49-F238E27FC236}">
                <a16:creationId xmlns:a16="http://schemas.microsoft.com/office/drawing/2014/main" id="{B3491C35-7019-BA07-75ED-009C2FE514D4}"/>
              </a:ext>
            </a:extLst>
          </p:cNvPr>
          <p:cNvSpPr txBox="1"/>
          <p:nvPr/>
        </p:nvSpPr>
        <p:spPr>
          <a:xfrm>
            <a:off x="797983" y="3909483"/>
            <a:ext cx="24574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t>4 x 2.5GbE RJ45 ports, </a:t>
            </a:r>
          </a:p>
          <a:p>
            <a:r>
              <a:rPr lang="en-US" altLang="zh-TW" sz="1400"/>
              <a:t>2 x 10GbE SFP+ fiber ports</a:t>
            </a:r>
            <a:endParaRPr lang="en-US" altLang="zh-TW" sz="1400">
              <a:cs typeface="Arial"/>
            </a:endParaRPr>
          </a:p>
        </p:txBody>
      </p:sp>
      <p:sp>
        <p:nvSpPr>
          <p:cNvPr id="22" name="文字方塊 21">
            <a:extLst>
              <a:ext uri="{FF2B5EF4-FFF2-40B4-BE49-F238E27FC236}">
                <a16:creationId xmlns:a16="http://schemas.microsoft.com/office/drawing/2014/main" id="{B91F0E3B-5FCC-3C0A-16B7-CF3F60EA0AA7}"/>
              </a:ext>
            </a:extLst>
          </p:cNvPr>
          <p:cNvSpPr txBox="1"/>
          <p:nvPr/>
        </p:nvSpPr>
        <p:spPr>
          <a:xfrm>
            <a:off x="3792546" y="26769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QSW-2106-4S</a:t>
            </a:r>
          </a:p>
        </p:txBody>
      </p:sp>
      <p:sp>
        <p:nvSpPr>
          <p:cNvPr id="24" name="文字方塊 23">
            <a:extLst>
              <a:ext uri="{FF2B5EF4-FFF2-40B4-BE49-F238E27FC236}">
                <a16:creationId xmlns:a16="http://schemas.microsoft.com/office/drawing/2014/main" id="{4C45EB73-AE77-A7D1-44C4-8D342D5AC7DF}"/>
              </a:ext>
            </a:extLst>
          </p:cNvPr>
          <p:cNvSpPr txBox="1"/>
          <p:nvPr/>
        </p:nvSpPr>
        <p:spPr>
          <a:xfrm>
            <a:off x="3739629" y="3946957"/>
            <a:ext cx="24574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t>6 x 2.5GbE RJ45 ports, </a:t>
            </a:r>
          </a:p>
          <a:p>
            <a:r>
              <a:rPr lang="en-US" altLang="zh-TW" sz="1400"/>
              <a:t>4 x 10GbE SFP+ fiber ports</a:t>
            </a:r>
            <a:endParaRPr lang="en-US" altLang="zh-TW" sz="1400">
              <a:cs typeface="Arial"/>
            </a:endParaRPr>
          </a:p>
        </p:txBody>
      </p:sp>
      <p:sp>
        <p:nvSpPr>
          <p:cNvPr id="27" name="文字方塊 26">
            <a:extLst>
              <a:ext uri="{FF2B5EF4-FFF2-40B4-BE49-F238E27FC236}">
                <a16:creationId xmlns:a16="http://schemas.microsoft.com/office/drawing/2014/main" id="{BE88588A-4C52-C74E-CA65-981CAF6B7865}"/>
              </a:ext>
            </a:extLst>
          </p:cNvPr>
          <p:cNvSpPr txBox="1"/>
          <p:nvPr/>
        </p:nvSpPr>
        <p:spPr>
          <a:xfrm>
            <a:off x="6761604" y="3948865"/>
            <a:ext cx="259538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t>8 x 2.5GbE RJ45 ports, </a:t>
            </a:r>
          </a:p>
          <a:p>
            <a:r>
              <a:rPr lang="en-US" altLang="zh-TW" sz="1400"/>
              <a:t>2 x 10GbE SFP+ fiber/RJ45 combo ports</a:t>
            </a:r>
            <a:endParaRPr lang="en-US" altLang="zh-TW" sz="1400">
              <a:cs typeface="Arial"/>
            </a:endParaRPr>
          </a:p>
        </p:txBody>
      </p:sp>
      <p:sp>
        <p:nvSpPr>
          <p:cNvPr id="28" name="文字方塊 27">
            <a:extLst>
              <a:ext uri="{FF2B5EF4-FFF2-40B4-BE49-F238E27FC236}">
                <a16:creationId xmlns:a16="http://schemas.microsoft.com/office/drawing/2014/main" id="{5B5FA45D-0A3F-C03C-F50E-D7FE70587973}"/>
              </a:ext>
            </a:extLst>
          </p:cNvPr>
          <p:cNvSpPr txBox="1"/>
          <p:nvPr/>
        </p:nvSpPr>
        <p:spPr>
          <a:xfrm>
            <a:off x="6761605" y="26769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QSW-M2108R-2C</a:t>
            </a:r>
          </a:p>
        </p:txBody>
      </p:sp>
      <p:sp>
        <p:nvSpPr>
          <p:cNvPr id="29" name="文字方塊 28">
            <a:extLst>
              <a:ext uri="{FF2B5EF4-FFF2-40B4-BE49-F238E27FC236}">
                <a16:creationId xmlns:a16="http://schemas.microsoft.com/office/drawing/2014/main" id="{4FE1513C-6FB8-1C06-9132-553A58292050}"/>
              </a:ext>
            </a:extLst>
          </p:cNvPr>
          <p:cNvSpPr txBox="1"/>
          <p:nvPr/>
        </p:nvSpPr>
        <p:spPr>
          <a:xfrm>
            <a:off x="797983" y="4629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QSW-M2116P-2T2S</a:t>
            </a:r>
          </a:p>
        </p:txBody>
      </p:sp>
      <p:sp>
        <p:nvSpPr>
          <p:cNvPr id="30" name="文字方塊 29">
            <a:extLst>
              <a:ext uri="{FF2B5EF4-FFF2-40B4-BE49-F238E27FC236}">
                <a16:creationId xmlns:a16="http://schemas.microsoft.com/office/drawing/2014/main" id="{A9420FAB-4ABA-DA74-EFD9-12DADFDAB0C3}"/>
              </a:ext>
            </a:extLst>
          </p:cNvPr>
          <p:cNvSpPr txBox="1"/>
          <p:nvPr/>
        </p:nvSpPr>
        <p:spPr>
          <a:xfrm>
            <a:off x="459315" y="5666316"/>
            <a:ext cx="3431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t>16 x 2.5GbE 802.3at PoE+ (30w) ports, </a:t>
            </a:r>
          </a:p>
          <a:p>
            <a:r>
              <a:rPr lang="en-US" altLang="zh-TW" sz="1400"/>
              <a:t>2 x 10GbE 802.3bt PoE++ (90w) ports and 2 x 10GbE SFP+ fiber ports</a:t>
            </a:r>
            <a:endParaRPr lang="en-US" altLang="zh-TW" sz="1400">
              <a:cs typeface="Arial"/>
            </a:endParaRPr>
          </a:p>
        </p:txBody>
      </p:sp>
      <p:sp>
        <p:nvSpPr>
          <p:cNvPr id="31" name="文字方塊 30">
            <a:extLst>
              <a:ext uri="{FF2B5EF4-FFF2-40B4-BE49-F238E27FC236}">
                <a16:creationId xmlns:a16="http://schemas.microsoft.com/office/drawing/2014/main" id="{E7EA467E-AAA4-C4D6-190E-FFAEAD29C66C}"/>
              </a:ext>
            </a:extLst>
          </p:cNvPr>
          <p:cNvSpPr txBox="1"/>
          <p:nvPr/>
        </p:nvSpPr>
        <p:spPr>
          <a:xfrm>
            <a:off x="3792545" y="46666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QSW-M3216R-8S8T</a:t>
            </a:r>
          </a:p>
        </p:txBody>
      </p:sp>
      <p:sp>
        <p:nvSpPr>
          <p:cNvPr id="32" name="文字方塊 31">
            <a:extLst>
              <a:ext uri="{FF2B5EF4-FFF2-40B4-BE49-F238E27FC236}">
                <a16:creationId xmlns:a16="http://schemas.microsoft.com/office/drawing/2014/main" id="{81CEFC4E-522D-9AEC-CFA1-615D1168E773}"/>
              </a:ext>
            </a:extLst>
          </p:cNvPr>
          <p:cNvSpPr txBox="1"/>
          <p:nvPr/>
        </p:nvSpPr>
        <p:spPr>
          <a:xfrm>
            <a:off x="3792544" y="5809623"/>
            <a:ext cx="24574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t>8 x 10GbE RJ45 ports, </a:t>
            </a:r>
          </a:p>
          <a:p>
            <a:r>
              <a:rPr lang="en-US" altLang="zh-TW" sz="1400"/>
              <a:t>8 x 10GbE SFP+ fiber ports</a:t>
            </a:r>
            <a:endParaRPr lang="en-US" altLang="zh-TW" sz="1400">
              <a:cs typeface="Arial"/>
            </a:endParaRPr>
          </a:p>
        </p:txBody>
      </p:sp>
      <p:sp>
        <p:nvSpPr>
          <p:cNvPr id="33" name="文字方塊 32">
            <a:extLst>
              <a:ext uri="{FF2B5EF4-FFF2-40B4-BE49-F238E27FC236}">
                <a16:creationId xmlns:a16="http://schemas.microsoft.com/office/drawing/2014/main" id="{E4C70A8A-A830-D3E6-E940-C73766CE6F96}"/>
              </a:ext>
            </a:extLst>
          </p:cNvPr>
          <p:cNvSpPr txBox="1"/>
          <p:nvPr/>
        </p:nvSpPr>
        <p:spPr>
          <a:xfrm>
            <a:off x="6761604" y="46666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QSW-M3212R-8S4T</a:t>
            </a:r>
          </a:p>
        </p:txBody>
      </p:sp>
      <p:sp>
        <p:nvSpPr>
          <p:cNvPr id="34" name="文字方塊 33">
            <a:extLst>
              <a:ext uri="{FF2B5EF4-FFF2-40B4-BE49-F238E27FC236}">
                <a16:creationId xmlns:a16="http://schemas.microsoft.com/office/drawing/2014/main" id="{150A9CFB-EFF6-B43E-9BDE-8AA7E0CEE6B0}"/>
              </a:ext>
            </a:extLst>
          </p:cNvPr>
          <p:cNvSpPr txBox="1"/>
          <p:nvPr/>
        </p:nvSpPr>
        <p:spPr>
          <a:xfrm>
            <a:off x="6761603" y="5809622"/>
            <a:ext cx="24574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t>4 x 10GbE RJ45 ports, </a:t>
            </a:r>
          </a:p>
          <a:p>
            <a:r>
              <a:rPr lang="en-US" altLang="zh-TW" sz="1400"/>
              <a:t>8 x 10GbE SFP+ fiber ports</a:t>
            </a:r>
            <a:endParaRPr lang="en-US" altLang="zh-TW" sz="1400">
              <a:cs typeface="Arial"/>
            </a:endParaRPr>
          </a:p>
        </p:txBody>
      </p:sp>
      <p:sp>
        <p:nvSpPr>
          <p:cNvPr id="3" name="矩形: 圓角化同側角落 2">
            <a:extLst>
              <a:ext uri="{FF2B5EF4-FFF2-40B4-BE49-F238E27FC236}">
                <a16:creationId xmlns:a16="http://schemas.microsoft.com/office/drawing/2014/main" id="{C8A68035-12E2-F44D-3249-2FF81815A00C}"/>
              </a:ext>
            </a:extLst>
          </p:cNvPr>
          <p:cNvSpPr/>
          <p:nvPr/>
        </p:nvSpPr>
        <p:spPr>
          <a:xfrm>
            <a:off x="9359195" y="1885921"/>
            <a:ext cx="2385819" cy="622681"/>
          </a:xfrm>
          <a:prstGeom prst="round2SameRect">
            <a:avLst/>
          </a:prstGeom>
          <a:solidFill>
            <a:srgbClr val="665C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2200"/>
              </a:lnSpc>
              <a:defRPr/>
            </a:pPr>
            <a:r>
              <a:rPr lang="en-US" altLang="zh-TW">
                <a:solidFill>
                  <a:schemeClr val="bg1"/>
                </a:solidFill>
                <a:latin typeface="Arial"/>
                <a:cs typeface="Arial"/>
              </a:rPr>
              <a:t>QSW 10GbE SFP+ NIC</a:t>
            </a:r>
            <a:endParaRPr lang="zh-TW" altLang="en-US"/>
          </a:p>
        </p:txBody>
      </p:sp>
      <p:sp>
        <p:nvSpPr>
          <p:cNvPr id="5" name="文字方塊 4">
            <a:extLst>
              <a:ext uri="{FF2B5EF4-FFF2-40B4-BE49-F238E27FC236}">
                <a16:creationId xmlns:a16="http://schemas.microsoft.com/office/drawing/2014/main" id="{DAECC8EF-838C-F62E-E7AD-9A3C76168332}"/>
              </a:ext>
            </a:extLst>
          </p:cNvPr>
          <p:cNvSpPr txBox="1"/>
          <p:nvPr/>
        </p:nvSpPr>
        <p:spPr>
          <a:xfrm>
            <a:off x="9359899" y="26769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QXG-10G2SF-X710</a:t>
            </a:r>
          </a:p>
        </p:txBody>
      </p:sp>
      <p:pic>
        <p:nvPicPr>
          <p:cNvPr id="7" name="圖片 6">
            <a:extLst>
              <a:ext uri="{FF2B5EF4-FFF2-40B4-BE49-F238E27FC236}">
                <a16:creationId xmlns:a16="http://schemas.microsoft.com/office/drawing/2014/main" id="{91029D65-24EF-DD7B-DBF2-36288BBAE6C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03745" y="3064984"/>
            <a:ext cx="1750692" cy="1094376"/>
          </a:xfrm>
          <a:prstGeom prst="rect">
            <a:avLst/>
          </a:prstGeom>
        </p:spPr>
      </p:pic>
      <p:sp>
        <p:nvSpPr>
          <p:cNvPr id="15" name="文字方塊 14">
            <a:extLst>
              <a:ext uri="{FF2B5EF4-FFF2-40B4-BE49-F238E27FC236}">
                <a16:creationId xmlns:a16="http://schemas.microsoft.com/office/drawing/2014/main" id="{FFB085A2-86F9-A517-7833-B6C68E40CD17}"/>
              </a:ext>
            </a:extLst>
          </p:cNvPr>
          <p:cNvSpPr txBox="1"/>
          <p:nvPr/>
        </p:nvSpPr>
        <p:spPr>
          <a:xfrm>
            <a:off x="9509800" y="4173717"/>
            <a:ext cx="2595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cs typeface="Arial"/>
              </a:rPr>
              <a:t>2 x 10GbE SFP+ NIC</a:t>
            </a:r>
          </a:p>
        </p:txBody>
      </p:sp>
    </p:spTree>
    <p:extLst>
      <p:ext uri="{BB962C8B-B14F-4D97-AF65-F5344CB8AC3E}">
        <p14:creationId xmlns:p14="http://schemas.microsoft.com/office/powerpoint/2010/main" val="127314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102585044"/>
              </p:ext>
            </p:extLst>
          </p:nvPr>
        </p:nvGraphicFramePr>
        <p:xfrm>
          <a:off x="248093" y="1382233"/>
          <a:ext cx="11702902" cy="4863612"/>
        </p:xfrm>
        <a:graphic>
          <a:graphicData uri="http://schemas.openxmlformats.org/drawingml/2006/table">
            <a:tbl>
              <a:tblPr firstRow="1" firstCol="1" bandRow="1">
                <a:tableStyleId>{073A0DAA-6AF3-43AB-8588-CEC1D06C72B9}</a:tableStyleId>
              </a:tblPr>
              <a:tblGrid>
                <a:gridCol w="1203382">
                  <a:extLst>
                    <a:ext uri="{9D8B030D-6E8A-4147-A177-3AD203B41FA5}">
                      <a16:colId xmlns:a16="http://schemas.microsoft.com/office/drawing/2014/main" val="413185653"/>
                    </a:ext>
                  </a:extLst>
                </a:gridCol>
                <a:gridCol w="3563615">
                  <a:extLst>
                    <a:ext uri="{9D8B030D-6E8A-4147-A177-3AD203B41FA5}">
                      <a16:colId xmlns:a16="http://schemas.microsoft.com/office/drawing/2014/main" val="621330969"/>
                    </a:ext>
                  </a:extLst>
                </a:gridCol>
                <a:gridCol w="3406567">
                  <a:extLst>
                    <a:ext uri="{9D8B030D-6E8A-4147-A177-3AD203B41FA5}">
                      <a16:colId xmlns:a16="http://schemas.microsoft.com/office/drawing/2014/main" val="1381921930"/>
                    </a:ext>
                  </a:extLst>
                </a:gridCol>
                <a:gridCol w="3529338">
                  <a:extLst>
                    <a:ext uri="{9D8B030D-6E8A-4147-A177-3AD203B41FA5}">
                      <a16:colId xmlns:a16="http://schemas.microsoft.com/office/drawing/2014/main" val="1545837189"/>
                    </a:ext>
                  </a:extLst>
                </a:gridCol>
              </a:tblGrid>
              <a:tr h="332162">
                <a:tc>
                  <a:txBody>
                    <a:bodyPr/>
                    <a:lstStyle/>
                    <a:p>
                      <a:pPr algn="ctr">
                        <a:lnSpc>
                          <a:spcPts val="1575"/>
                        </a:lnSpc>
                        <a:spcAft>
                          <a:spcPts val="0"/>
                        </a:spcAft>
                      </a:pPr>
                      <a:r>
                        <a:rPr lang="en-US" sz="1400">
                          <a:effectLst/>
                        </a:rPr>
                        <a:t>SKU</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lnSpc>
                          <a:spcPts val="1575"/>
                        </a:lnSpc>
                        <a:spcAft>
                          <a:spcPts val="0"/>
                        </a:spcAft>
                      </a:pPr>
                      <a:r>
                        <a:rPr lang="en-US" sz="1600">
                          <a:effectLst/>
                        </a:rPr>
                        <a:t>TS-432</a:t>
                      </a:r>
                      <a:r>
                        <a:rPr lang="en-US" sz="1600" b="1" kern="1200">
                          <a:solidFill>
                            <a:schemeClr val="lt1"/>
                          </a:solidFill>
                          <a:effectLst/>
                        </a:rPr>
                        <a:t>X-</a:t>
                      </a:r>
                      <a:r>
                        <a:rPr lang="en-US" sz="1600">
                          <a:effectLst/>
                        </a:rPr>
                        <a:t>4G</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12488" marR="12488" marT="8325" marB="8325" anchor="ctr"/>
                </a:tc>
                <a:tc>
                  <a:txBody>
                    <a:bodyPr/>
                    <a:lstStyle/>
                    <a:p>
                      <a:pPr marL="0" algn="ctr" defTabSz="914400" rtl="0" eaLnBrk="1" latinLnBrk="0" hangingPunct="1">
                        <a:lnSpc>
                          <a:spcPts val="1575"/>
                        </a:lnSpc>
                        <a:spcAft>
                          <a:spcPts val="0"/>
                        </a:spcAft>
                      </a:pPr>
                      <a:r>
                        <a:rPr lang="en-US" altLang="zh-TW" sz="1600" b="1" kern="1200">
                          <a:solidFill>
                            <a:schemeClr val="lt1"/>
                          </a:solidFill>
                          <a:effectLst/>
                        </a:rPr>
                        <a:t>TS-632X-4G</a:t>
                      </a:r>
                      <a:endParaRPr lang="zh-TW" sz="1600" b="1" kern="1200">
                        <a:solidFill>
                          <a:schemeClr val="lt1"/>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ts val="1575"/>
                        </a:lnSpc>
                        <a:spcBef>
                          <a:spcPts val="0"/>
                        </a:spcBef>
                        <a:spcAft>
                          <a:spcPts val="0"/>
                        </a:spcAft>
                        <a:buClrTx/>
                        <a:buSzTx/>
                        <a:buFontTx/>
                        <a:buNone/>
                        <a:tabLst/>
                        <a:defRPr/>
                      </a:pPr>
                      <a:r>
                        <a:rPr lang="en-US" altLang="zh-TW" sz="1600" b="1" kern="1200">
                          <a:solidFill>
                            <a:schemeClr val="lt1"/>
                          </a:solidFill>
                          <a:effectLst/>
                        </a:rPr>
                        <a:t>TS-431X3-4G</a:t>
                      </a:r>
                      <a:endParaRPr lang="zh-TW" altLang="zh-TW" sz="1600" b="1" kern="1200">
                        <a:solidFill>
                          <a:schemeClr val="lt1"/>
                        </a:solidFill>
                        <a:effectLst/>
                        <a:latin typeface="+mn-lt"/>
                        <a:ea typeface="+mn-ea"/>
                        <a:cs typeface="+mn-cs"/>
                      </a:endParaRPr>
                    </a:p>
                  </a:txBody>
                  <a:tcPr marL="12488" marR="12488" marT="8325" marB="8325" anchor="ctr"/>
                </a:tc>
                <a:extLst>
                  <a:ext uri="{0D108BD9-81ED-4DB2-BD59-A6C34878D82A}">
                    <a16:rowId xmlns:a16="http://schemas.microsoft.com/office/drawing/2014/main" val="1391035435"/>
                  </a:ext>
                </a:extLst>
              </a:tr>
              <a:tr h="520830">
                <a:tc>
                  <a:txBody>
                    <a:bodyPr/>
                    <a:lstStyle/>
                    <a:p>
                      <a:pPr algn="ctr">
                        <a:lnSpc>
                          <a:spcPts val="1575"/>
                        </a:lnSpc>
                        <a:spcAft>
                          <a:spcPts val="0"/>
                        </a:spcAft>
                      </a:pPr>
                      <a:r>
                        <a:rPr lang="en-US" sz="1400">
                          <a:effectLst/>
                        </a:rPr>
                        <a:t>Processor</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lnSpc>
                          <a:spcPts val="1575"/>
                        </a:lnSpc>
                        <a:spcAft>
                          <a:spcPts val="0"/>
                        </a:spcAft>
                      </a:pPr>
                      <a:r>
                        <a:rPr lang="it-IT" altLang="zh-TW" sz="1400" b="1" kern="1200">
                          <a:solidFill>
                            <a:srgbClr val="665CC8"/>
                          </a:solidFill>
                          <a:effectLst/>
                        </a:rPr>
                        <a:t>Alpine Processor AL524 </a:t>
                      </a:r>
                    </a:p>
                    <a:p>
                      <a:pPr algn="ctr">
                        <a:lnSpc>
                          <a:spcPts val="1575"/>
                        </a:lnSpc>
                        <a:spcAft>
                          <a:spcPts val="0"/>
                        </a:spcAft>
                      </a:pPr>
                      <a:r>
                        <a:rPr lang="it-IT" altLang="zh-TW" sz="1400" b="1" kern="1200">
                          <a:solidFill>
                            <a:srgbClr val="665CC8"/>
                          </a:solidFill>
                          <a:effectLst/>
                        </a:rPr>
                        <a:t>(2.0 GHz Quad-Core)</a:t>
                      </a:r>
                      <a:endParaRPr lang="it-IT" altLang="zh-TW" sz="1400" b="1" i="0" kern="1200">
                        <a:solidFill>
                          <a:srgbClr val="665CC8"/>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it-IT" altLang="zh-TW" sz="1400" b="1" kern="1200">
                          <a:solidFill>
                            <a:srgbClr val="665CC8"/>
                          </a:solidFill>
                          <a:effectLst/>
                        </a:rPr>
                        <a:t>Alpine Processor AL524 </a:t>
                      </a:r>
                    </a:p>
                    <a:p>
                      <a:pPr algn="ctr">
                        <a:lnSpc>
                          <a:spcPts val="1575"/>
                        </a:lnSpc>
                        <a:spcAft>
                          <a:spcPts val="0"/>
                        </a:spcAft>
                      </a:pPr>
                      <a:r>
                        <a:rPr lang="it-IT" altLang="zh-TW" sz="1400" b="1" kern="1200">
                          <a:solidFill>
                            <a:srgbClr val="665CC8"/>
                          </a:solidFill>
                          <a:effectLst/>
                        </a:rPr>
                        <a:t>(2.0 GHz Quad-Core)</a:t>
                      </a:r>
                      <a:endParaRPr lang="it-IT" altLang="zh-TW" sz="1400" b="1" i="0" kern="1200">
                        <a:solidFill>
                          <a:srgbClr val="665CC8"/>
                        </a:solidFill>
                        <a:effectLst/>
                        <a:latin typeface="+mn-lt"/>
                        <a:ea typeface="+mn-ea"/>
                        <a:cs typeface="+mn-cs"/>
                      </a:endParaRPr>
                    </a:p>
                  </a:txBody>
                  <a:tcPr marL="12488" marR="12488" marT="8325" marB="8325" anchor="ctr"/>
                </a:tc>
                <a:tc>
                  <a:txBody>
                    <a:bodyPr/>
                    <a:lstStyle/>
                    <a:p>
                      <a:pPr marL="0" marR="0" indent="0" algn="ctr" rtl="0" eaLnBrk="1" fontAlgn="auto" latinLnBrk="0" hangingPunct="1">
                        <a:lnSpc>
                          <a:spcPts val="1575"/>
                        </a:lnSpc>
                        <a:spcBef>
                          <a:spcPts val="0"/>
                        </a:spcBef>
                        <a:spcAft>
                          <a:spcPts val="0"/>
                        </a:spcAft>
                        <a:buClrTx/>
                        <a:buSzTx/>
                        <a:buFontTx/>
                        <a:buNone/>
                      </a:pPr>
                      <a:r>
                        <a:rPr lang="it-IT" altLang="zh-TW" sz="1400" b="0" kern="1200">
                          <a:solidFill>
                            <a:schemeClr val="tx1"/>
                          </a:solidFill>
                          <a:effectLst/>
                        </a:rPr>
                        <a:t>Alpine Processor AL314 </a:t>
                      </a:r>
                    </a:p>
                    <a:p>
                      <a:pPr marL="0" marR="0" indent="0" algn="ctr" defTabSz="914400" rtl="0" eaLnBrk="1" fontAlgn="auto" latinLnBrk="0" hangingPunct="1">
                        <a:lnSpc>
                          <a:spcPts val="1575"/>
                        </a:lnSpc>
                        <a:spcBef>
                          <a:spcPts val="0"/>
                        </a:spcBef>
                        <a:spcAft>
                          <a:spcPts val="0"/>
                        </a:spcAft>
                        <a:buClrTx/>
                        <a:buSzTx/>
                        <a:buFontTx/>
                        <a:buNone/>
                        <a:tabLst/>
                        <a:defRPr/>
                      </a:pPr>
                      <a:r>
                        <a:rPr lang="it-IT" altLang="zh-TW" sz="1400" b="0" kern="1200">
                          <a:solidFill>
                            <a:schemeClr val="tx1"/>
                          </a:solidFill>
                          <a:effectLst/>
                        </a:rPr>
                        <a:t>(1.7 GHz Quad-Core)</a:t>
                      </a:r>
                      <a:endParaRPr lang="it-IT" alt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3210713168"/>
                  </a:ext>
                </a:extLst>
              </a:tr>
              <a:tr h="582328">
                <a:tc>
                  <a:txBody>
                    <a:bodyPr/>
                    <a:lstStyle/>
                    <a:p>
                      <a:pPr algn="ctr">
                        <a:lnSpc>
                          <a:spcPts val="1575"/>
                        </a:lnSpc>
                        <a:spcAft>
                          <a:spcPts val="0"/>
                        </a:spcAft>
                      </a:pPr>
                      <a:r>
                        <a:rPr lang="en-US" sz="1400">
                          <a:effectLst/>
                        </a:rPr>
                        <a:t>System memory</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lnSpc>
                          <a:spcPts val="1575"/>
                        </a:lnSpc>
                        <a:spcAft>
                          <a:spcPts val="0"/>
                        </a:spcAft>
                      </a:pPr>
                      <a:r>
                        <a:rPr lang="en-US" altLang="zh-TW" sz="1400" b="1" kern="1200">
                          <a:solidFill>
                            <a:srgbClr val="665CC8"/>
                          </a:solidFill>
                          <a:effectLst/>
                        </a:rPr>
                        <a:t>4GB DDR4 SODIMM </a:t>
                      </a:r>
                    </a:p>
                    <a:p>
                      <a:pPr algn="ctr">
                        <a:lnSpc>
                          <a:spcPts val="1575"/>
                        </a:lnSpc>
                        <a:spcAft>
                          <a:spcPts val="0"/>
                        </a:spcAft>
                      </a:pPr>
                      <a:r>
                        <a:rPr lang="en-US" altLang="zh-TW" sz="1400" b="1" kern="1200">
                          <a:solidFill>
                            <a:srgbClr val="665CC8"/>
                          </a:solidFill>
                          <a:effectLst/>
                        </a:rPr>
                        <a:t>(Max. 16GB, optional ECC supported)</a:t>
                      </a:r>
                      <a:endParaRPr lang="en-US" altLang="zh-TW" sz="1400" b="1" i="0" kern="1200">
                        <a:solidFill>
                          <a:srgbClr val="665CC8"/>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1" kern="1200">
                          <a:solidFill>
                            <a:srgbClr val="665CC8"/>
                          </a:solidFill>
                          <a:effectLst/>
                        </a:rPr>
                        <a:t>4GB DDR4 SODIMM</a:t>
                      </a:r>
                    </a:p>
                    <a:p>
                      <a:pPr algn="ctr">
                        <a:lnSpc>
                          <a:spcPts val="1575"/>
                        </a:lnSpc>
                        <a:spcAft>
                          <a:spcPts val="0"/>
                        </a:spcAft>
                      </a:pPr>
                      <a:r>
                        <a:rPr lang="en-US" altLang="zh-TW" sz="1400" b="1" kern="1200">
                          <a:solidFill>
                            <a:srgbClr val="665CC8"/>
                          </a:solidFill>
                          <a:effectLst/>
                        </a:rPr>
                        <a:t> (Max. 16GB, optional ECC supported)</a:t>
                      </a:r>
                      <a:endParaRPr lang="en-US" altLang="zh-TW" sz="1400" b="1" i="0" kern="1200">
                        <a:solidFill>
                          <a:srgbClr val="665CC8"/>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ts val="1575"/>
                        </a:lnSpc>
                        <a:spcBef>
                          <a:spcPts val="0"/>
                        </a:spcBef>
                        <a:spcAft>
                          <a:spcPts val="0"/>
                        </a:spcAft>
                        <a:buClrTx/>
                        <a:buSzTx/>
                        <a:buFontTx/>
                        <a:buNone/>
                        <a:tabLst/>
                        <a:defRPr/>
                      </a:pPr>
                      <a:r>
                        <a:rPr lang="en-US" altLang="zh-TW" sz="1400" b="0" kern="1200">
                          <a:solidFill>
                            <a:schemeClr val="tx1"/>
                          </a:solidFill>
                          <a:effectLst/>
                        </a:rPr>
                        <a:t>4GB DDR3 SODIMM (Max. 8GB)</a:t>
                      </a:r>
                      <a:endParaRPr lang="en-US" alt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606871311"/>
                  </a:ext>
                </a:extLst>
              </a:tr>
              <a:tr h="332162">
                <a:tc>
                  <a:txBody>
                    <a:bodyPr/>
                    <a:lstStyle/>
                    <a:p>
                      <a:pPr algn="ctr">
                        <a:lnSpc>
                          <a:spcPts val="1575"/>
                        </a:lnSpc>
                        <a:spcAft>
                          <a:spcPts val="0"/>
                        </a:spcAft>
                      </a:pPr>
                      <a:r>
                        <a:rPr lang="en-US" sz="1400">
                          <a:effectLst/>
                        </a:rPr>
                        <a:t>RAM slot</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lnSpc>
                          <a:spcPts val="1575"/>
                        </a:lnSpc>
                        <a:spcAft>
                          <a:spcPts val="0"/>
                        </a:spcAft>
                      </a:pPr>
                      <a:r>
                        <a:rPr lang="en-US" altLang="zh-TW" sz="1400" b="0" kern="1200">
                          <a:solidFill>
                            <a:schemeClr val="tx1"/>
                          </a:solidFill>
                          <a:effectLst/>
                        </a:rPr>
                        <a:t>1</a:t>
                      </a:r>
                      <a:endParaRPr lang="zh-TW" sz="1400" b="0" i="0" kern="1200">
                        <a:solidFill>
                          <a:schemeClr val="tx1"/>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1</a:t>
                      </a:r>
                      <a:endParaRPr lang="zh-TW" sz="1400" b="0" i="0" kern="1200">
                        <a:solidFill>
                          <a:schemeClr val="tx1"/>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1</a:t>
                      </a:r>
                      <a:endParaRPr 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2643412806"/>
                  </a:ext>
                </a:extLst>
              </a:tr>
              <a:tr h="332162">
                <a:tc>
                  <a:txBody>
                    <a:bodyPr/>
                    <a:lstStyle/>
                    <a:p>
                      <a:pPr algn="ctr">
                        <a:lnSpc>
                          <a:spcPts val="1575"/>
                        </a:lnSpc>
                        <a:spcAft>
                          <a:spcPts val="0"/>
                        </a:spcAft>
                      </a:pPr>
                      <a:r>
                        <a:rPr lang="en-US" sz="1400">
                          <a:effectLst/>
                        </a:rPr>
                        <a:t>Drive Bay</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lnSpc>
                          <a:spcPts val="1575"/>
                        </a:lnSpc>
                        <a:spcAft>
                          <a:spcPts val="0"/>
                        </a:spcAft>
                      </a:pPr>
                      <a:r>
                        <a:rPr lang="en-US" sz="1400" b="0" kern="1200">
                          <a:solidFill>
                            <a:schemeClr val="tx1"/>
                          </a:solidFill>
                          <a:effectLst/>
                        </a:rPr>
                        <a:t>4 x 3.5-inch SATA 6Gb/s, 3Gb/s</a:t>
                      </a:r>
                      <a:endParaRPr lang="zh-TW" sz="1400" b="0" i="0" kern="1200">
                        <a:solidFill>
                          <a:schemeClr val="tx1"/>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ts val="1575"/>
                        </a:lnSpc>
                        <a:spcBef>
                          <a:spcPts val="0"/>
                        </a:spcBef>
                        <a:spcAft>
                          <a:spcPts val="0"/>
                        </a:spcAft>
                        <a:buClrTx/>
                        <a:buSzTx/>
                        <a:buFontTx/>
                        <a:buNone/>
                        <a:tabLst/>
                        <a:defRPr/>
                      </a:pPr>
                      <a:r>
                        <a:rPr lang="en-US" altLang="zh-TW" sz="1400" b="0" kern="1200">
                          <a:solidFill>
                            <a:schemeClr val="tx1"/>
                          </a:solidFill>
                          <a:effectLst/>
                        </a:rPr>
                        <a:t>6 x 3.5-inch SATA 6Gb/s, 3Gb/s</a:t>
                      </a:r>
                      <a:endParaRPr lang="zh-TW" altLang="zh-TW" sz="1400" b="0" i="0" kern="1200">
                        <a:solidFill>
                          <a:schemeClr val="tx1"/>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ts val="1575"/>
                        </a:lnSpc>
                        <a:spcBef>
                          <a:spcPts val="0"/>
                        </a:spcBef>
                        <a:spcAft>
                          <a:spcPts val="0"/>
                        </a:spcAft>
                        <a:buClrTx/>
                        <a:buSzTx/>
                        <a:buFontTx/>
                        <a:buNone/>
                        <a:tabLst/>
                        <a:defRPr/>
                      </a:pPr>
                      <a:r>
                        <a:rPr lang="en-US" altLang="zh-TW" sz="1400" b="0" kern="1200">
                          <a:solidFill>
                            <a:schemeClr val="tx1"/>
                          </a:solidFill>
                          <a:effectLst/>
                        </a:rPr>
                        <a:t>4 x 3.5-inch SATA 6Gb/s, 3Gb/s</a:t>
                      </a:r>
                      <a:endParaRPr lang="zh-TW" alt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3929606165"/>
                  </a:ext>
                </a:extLst>
              </a:tr>
              <a:tr h="332162">
                <a:tc>
                  <a:txBody>
                    <a:bodyPr/>
                    <a:lstStyle/>
                    <a:p>
                      <a:pPr algn="ctr">
                        <a:lnSpc>
                          <a:spcPts val="1575"/>
                        </a:lnSpc>
                        <a:spcAft>
                          <a:spcPts val="0"/>
                        </a:spcAft>
                      </a:pPr>
                      <a:r>
                        <a:rPr lang="en-US" sz="1400">
                          <a:effectLst/>
                        </a:rPr>
                        <a:t>GbE </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lnSpc>
                          <a:spcPts val="1575"/>
                        </a:lnSpc>
                        <a:spcAft>
                          <a:spcPts val="0"/>
                        </a:spcAft>
                      </a:pPr>
                      <a:r>
                        <a:rPr lang="en-US" altLang="zh-TW" sz="1400" b="0" kern="1200">
                          <a:solidFill>
                            <a:schemeClr val="tx1"/>
                          </a:solidFill>
                          <a:effectLst/>
                        </a:rPr>
                        <a:t>-</a:t>
                      </a:r>
                      <a:endParaRPr lang="zh-TW" sz="1400" b="0" i="0" kern="1200">
                        <a:solidFill>
                          <a:schemeClr val="tx1"/>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a:t>
                      </a:r>
                      <a:endParaRPr lang="zh-TW" sz="1400" b="0" i="0" kern="1200">
                        <a:solidFill>
                          <a:schemeClr val="tx1"/>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1</a:t>
                      </a:r>
                      <a:endParaRPr 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3218828584"/>
                  </a:ext>
                </a:extLst>
              </a:tr>
              <a:tr h="332162">
                <a:tc>
                  <a:txBody>
                    <a:bodyPr/>
                    <a:lstStyle/>
                    <a:p>
                      <a:pPr marL="0" algn="ctr" defTabSz="914400" rtl="0" eaLnBrk="1" latinLnBrk="0" hangingPunct="1">
                        <a:lnSpc>
                          <a:spcPts val="1575"/>
                        </a:lnSpc>
                        <a:spcAft>
                          <a:spcPts val="0"/>
                        </a:spcAft>
                      </a:pPr>
                      <a:r>
                        <a:rPr lang="en-US" altLang="zh-TW" sz="1400" b="1" kern="1200">
                          <a:solidFill>
                            <a:schemeClr val="lt1"/>
                          </a:solidFill>
                          <a:effectLst/>
                        </a:rPr>
                        <a:t>2.5 GbE</a:t>
                      </a:r>
                      <a:endParaRPr lang="zh-TW" sz="1400" b="1" kern="1200">
                        <a:solidFill>
                          <a:schemeClr val="lt1"/>
                        </a:solidFill>
                        <a:effectLst/>
                        <a:latin typeface="+mn-lt"/>
                        <a:ea typeface="+mn-ea"/>
                        <a:cs typeface="+mn-cs"/>
                      </a:endParaRPr>
                    </a:p>
                  </a:txBody>
                  <a:tcPr marL="33301" marR="33301" marT="33301" marB="33301" anchor="ctr"/>
                </a:tc>
                <a:tc>
                  <a:txBody>
                    <a:bodyPr/>
                    <a:lstStyle/>
                    <a:p>
                      <a:pPr algn="ctr">
                        <a:lnSpc>
                          <a:spcPts val="1575"/>
                        </a:lnSpc>
                        <a:spcAft>
                          <a:spcPts val="0"/>
                        </a:spcAft>
                      </a:pPr>
                      <a:r>
                        <a:rPr lang="en-US" altLang="zh-TW" sz="1400" b="1" kern="1200">
                          <a:solidFill>
                            <a:srgbClr val="665CC8"/>
                          </a:solidFill>
                          <a:effectLst/>
                        </a:rPr>
                        <a:t>2</a:t>
                      </a:r>
                      <a:endParaRPr lang="zh-TW" sz="1400" b="1" i="0" kern="1200">
                        <a:solidFill>
                          <a:srgbClr val="665CC8"/>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1" kern="1200">
                          <a:solidFill>
                            <a:srgbClr val="665CC8"/>
                          </a:solidFill>
                          <a:effectLst/>
                        </a:rPr>
                        <a:t>2</a:t>
                      </a:r>
                      <a:endParaRPr lang="zh-TW" sz="1400" b="1" i="0" kern="1200">
                        <a:solidFill>
                          <a:srgbClr val="665CC8"/>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1</a:t>
                      </a:r>
                      <a:endParaRPr 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946859056"/>
                  </a:ext>
                </a:extLst>
              </a:tr>
              <a:tr h="332162">
                <a:tc>
                  <a:txBody>
                    <a:bodyPr/>
                    <a:lstStyle/>
                    <a:p>
                      <a:pPr algn="ctr">
                        <a:lnSpc>
                          <a:spcPts val="1575"/>
                        </a:lnSpc>
                        <a:spcAft>
                          <a:spcPts val="0"/>
                        </a:spcAft>
                      </a:pPr>
                      <a:r>
                        <a:rPr lang="en-US" altLang="zh-TW" sz="1400" b="1" kern="1200">
                          <a:solidFill>
                            <a:schemeClr val="lt1"/>
                          </a:solidFill>
                          <a:effectLst/>
                        </a:rPr>
                        <a:t>10 GbE</a:t>
                      </a:r>
                      <a:endParaRPr lang="zh-TW" sz="1400" b="1" kern="1200">
                        <a:solidFill>
                          <a:schemeClr val="lt1"/>
                        </a:solidFill>
                        <a:effectLst/>
                        <a:latin typeface="+mn-lt"/>
                        <a:ea typeface="+mn-ea"/>
                        <a:cs typeface="+mn-cs"/>
                      </a:endParaRPr>
                    </a:p>
                  </a:txBody>
                  <a:tcPr marL="33301" marR="33301" marT="33301" marB="33301" anchor="ctr"/>
                </a:tc>
                <a:tc>
                  <a:txBody>
                    <a:bodyPr/>
                    <a:lstStyle/>
                    <a:p>
                      <a:pPr algn="ctr">
                        <a:lnSpc>
                          <a:spcPts val="1575"/>
                        </a:lnSpc>
                        <a:spcAft>
                          <a:spcPts val="0"/>
                        </a:spcAft>
                      </a:pPr>
                      <a:r>
                        <a:rPr lang="en-US" altLang="zh-TW" sz="1400" b="1" kern="1200">
                          <a:solidFill>
                            <a:srgbClr val="665CC8"/>
                          </a:solidFill>
                          <a:effectLst/>
                        </a:rPr>
                        <a:t>1 x 10GbE SFP+</a:t>
                      </a:r>
                      <a:endParaRPr lang="zh-TW" sz="1400" b="1" i="0" kern="1200">
                        <a:solidFill>
                          <a:srgbClr val="665CC8"/>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1" kern="1200">
                          <a:solidFill>
                            <a:srgbClr val="665CC8"/>
                          </a:solidFill>
                          <a:effectLst/>
                        </a:rPr>
                        <a:t>2 x 10GbE SFP+</a:t>
                      </a:r>
                      <a:endParaRPr lang="zh-TW" sz="1400" b="1" i="0" kern="1200">
                        <a:solidFill>
                          <a:srgbClr val="665CC8"/>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1" kern="1200">
                          <a:solidFill>
                            <a:srgbClr val="665CC8"/>
                          </a:solidFill>
                          <a:effectLst/>
                        </a:rPr>
                        <a:t>1 x 10GbE SFP+</a:t>
                      </a:r>
                      <a:endParaRPr lang="zh-TW" sz="1400" b="1" i="0" kern="1200">
                        <a:solidFill>
                          <a:srgbClr val="665CC8"/>
                        </a:solidFill>
                        <a:effectLst/>
                        <a:latin typeface="+mn-lt"/>
                        <a:ea typeface="+mn-ea"/>
                        <a:cs typeface="+mn-cs"/>
                      </a:endParaRPr>
                    </a:p>
                  </a:txBody>
                  <a:tcPr marL="12488" marR="12488" marT="8325" marB="8325" anchor="ctr"/>
                </a:tc>
                <a:extLst>
                  <a:ext uri="{0D108BD9-81ED-4DB2-BD59-A6C34878D82A}">
                    <a16:rowId xmlns:a16="http://schemas.microsoft.com/office/drawing/2014/main" val="823669704"/>
                  </a:ext>
                </a:extLst>
              </a:tr>
              <a:tr h="332162">
                <a:tc>
                  <a:txBody>
                    <a:bodyPr/>
                    <a:lstStyle/>
                    <a:p>
                      <a:pPr algn="ctr">
                        <a:lnSpc>
                          <a:spcPts val="1575"/>
                        </a:lnSpc>
                        <a:spcAft>
                          <a:spcPts val="0"/>
                        </a:spcAft>
                      </a:pPr>
                      <a:r>
                        <a:rPr lang="en-US" altLang="zh-TW" sz="1400" b="1" kern="1200">
                          <a:solidFill>
                            <a:schemeClr val="lt1"/>
                          </a:solidFill>
                          <a:effectLst/>
                        </a:rPr>
                        <a:t>PCIe</a:t>
                      </a:r>
                      <a:endParaRPr lang="zh-TW" sz="1400" b="1" kern="1200">
                        <a:solidFill>
                          <a:schemeClr val="lt1"/>
                        </a:solidFill>
                        <a:effectLst/>
                        <a:latin typeface="+mn-lt"/>
                        <a:ea typeface="+mn-ea"/>
                        <a:cs typeface="+mn-cs"/>
                      </a:endParaRPr>
                    </a:p>
                  </a:txBody>
                  <a:tcPr marL="33301" marR="33301" marT="33301" marB="33301" anchor="ctr"/>
                </a:tc>
                <a:tc gridSpan="2">
                  <a:txBody>
                    <a:bodyPr/>
                    <a:lstStyle/>
                    <a:p>
                      <a:pPr algn="ctr">
                        <a:lnSpc>
                          <a:spcPts val="1575"/>
                        </a:lnSpc>
                        <a:spcAft>
                          <a:spcPts val="0"/>
                        </a:spcAft>
                      </a:pPr>
                      <a:r>
                        <a:rPr lang="en-US" altLang="zh-TW" sz="1400" b="1" kern="1200">
                          <a:solidFill>
                            <a:srgbClr val="665CC8"/>
                          </a:solidFill>
                          <a:effectLst/>
                        </a:rPr>
                        <a:t>1 x PCIe Gen 3 x4</a:t>
                      </a:r>
                      <a:endParaRPr lang="zh-TW" sz="1400" b="1" i="0" kern="1200">
                        <a:solidFill>
                          <a:srgbClr val="665CC8"/>
                        </a:solidFill>
                        <a:effectLst/>
                        <a:latin typeface="+mn-lt"/>
                        <a:ea typeface="+mn-ea"/>
                        <a:cs typeface="+mn-cs"/>
                      </a:endParaRPr>
                    </a:p>
                  </a:txBody>
                  <a:tcPr marL="12488" marR="12488" marT="8325" marB="8325" anchor="ctr"/>
                </a:tc>
                <a:tc hMerge="1">
                  <a:txBody>
                    <a:bodyPr/>
                    <a:lstStyle/>
                    <a:p>
                      <a:pPr algn="ctr">
                        <a:lnSpc>
                          <a:spcPts val="1575"/>
                        </a:lnSpc>
                        <a:spcAft>
                          <a:spcPts val="0"/>
                        </a:spcAft>
                      </a:pPr>
                      <a:endParaRPr lang="zh-TW" sz="1400" b="0" i="0" kern="1200">
                        <a:solidFill>
                          <a:schemeClr val="tx1"/>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a:t>
                      </a:r>
                      <a:endParaRPr 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16836989"/>
                  </a:ext>
                </a:extLst>
              </a:tr>
              <a:tr h="520830">
                <a:tc>
                  <a:txBody>
                    <a:bodyPr/>
                    <a:lstStyle/>
                    <a:p>
                      <a:pPr algn="ctr">
                        <a:lnSpc>
                          <a:spcPts val="1575"/>
                        </a:lnSpc>
                        <a:spcAft>
                          <a:spcPts val="0"/>
                        </a:spcAft>
                      </a:pPr>
                      <a:r>
                        <a:rPr lang="en-US" sz="1400">
                          <a:effectLst/>
                        </a:rPr>
                        <a:t>USB</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gridSpan="2">
                  <a:txBody>
                    <a:bodyPr/>
                    <a:lstStyle/>
                    <a:p>
                      <a:pPr algn="ctr">
                        <a:lnSpc>
                          <a:spcPts val="1575"/>
                        </a:lnSpc>
                        <a:spcAft>
                          <a:spcPts val="0"/>
                        </a:spcAft>
                      </a:pPr>
                      <a:r>
                        <a:rPr lang="en-US" sz="1400" b="0" kern="1200">
                          <a:solidFill>
                            <a:schemeClr val="tx1"/>
                          </a:solidFill>
                          <a:effectLst/>
                        </a:rPr>
                        <a:t>Front: USB3.2 Gen1 Type-A x1</a:t>
                      </a:r>
                      <a:endParaRPr lang="zh-TW" sz="1400" b="0" kern="1200">
                        <a:solidFill>
                          <a:schemeClr val="tx1"/>
                        </a:solidFill>
                        <a:effectLst/>
                      </a:endParaRPr>
                    </a:p>
                    <a:p>
                      <a:pPr algn="ctr">
                        <a:lnSpc>
                          <a:spcPts val="1575"/>
                        </a:lnSpc>
                        <a:spcAft>
                          <a:spcPts val="0"/>
                        </a:spcAft>
                      </a:pPr>
                      <a:r>
                        <a:rPr lang="en-US" sz="1400" b="0" kern="1200">
                          <a:solidFill>
                            <a:schemeClr val="tx1"/>
                          </a:solidFill>
                          <a:effectLst/>
                        </a:rPr>
                        <a:t>Rear: USB3.2 Gen1 Type-A x1</a:t>
                      </a:r>
                      <a:endParaRPr lang="zh-TW" sz="1400" b="0" i="0" kern="1200">
                        <a:solidFill>
                          <a:schemeClr val="tx1"/>
                        </a:solidFill>
                        <a:effectLst/>
                        <a:latin typeface="+mn-lt"/>
                        <a:ea typeface="+mn-ea"/>
                        <a:cs typeface="+mn-cs"/>
                      </a:endParaRPr>
                    </a:p>
                  </a:txBody>
                  <a:tcPr marL="12488" marR="12488" marT="8325" marB="8325" anchor="ctr"/>
                </a:tc>
                <a:tc hMerge="1">
                  <a:txBody>
                    <a:bodyPr/>
                    <a:lstStyle/>
                    <a:p>
                      <a:pPr algn="ctr">
                        <a:lnSpc>
                          <a:spcPts val="1575"/>
                        </a:lnSpc>
                        <a:spcAft>
                          <a:spcPts val="0"/>
                        </a:spcAft>
                      </a:pPr>
                      <a:endParaRPr lang="zh-TW" altLang="zh-TW" sz="1400" b="0" i="0" kern="1200">
                        <a:solidFill>
                          <a:schemeClr val="tx1"/>
                        </a:solidFill>
                        <a:effectLst/>
                        <a:latin typeface="+mn-lt"/>
                        <a:ea typeface="+mn-ea"/>
                        <a:cs typeface="+mn-cs"/>
                      </a:endParaRPr>
                    </a:p>
                  </a:txBody>
                  <a:tcPr marL="12488" marR="12488" marT="8325" marB="8325" anchor="ctr"/>
                </a:tc>
                <a:tc>
                  <a:txBody>
                    <a:bodyPr/>
                    <a:lstStyle/>
                    <a:p>
                      <a:pPr algn="ctr">
                        <a:lnSpc>
                          <a:spcPts val="1575"/>
                        </a:lnSpc>
                        <a:spcAft>
                          <a:spcPts val="0"/>
                        </a:spcAft>
                      </a:pPr>
                      <a:r>
                        <a:rPr lang="en-US" altLang="zh-TW" sz="1400" b="0" kern="1200">
                          <a:solidFill>
                            <a:schemeClr val="tx1"/>
                          </a:solidFill>
                          <a:effectLst/>
                        </a:rPr>
                        <a:t>Front: USB3.2 Gen1 Type-A x1</a:t>
                      </a:r>
                      <a:endParaRPr lang="zh-TW" altLang="zh-TW" sz="1400" b="0" kern="1200">
                        <a:solidFill>
                          <a:schemeClr val="tx1"/>
                        </a:solidFill>
                        <a:effectLst/>
                      </a:endParaRPr>
                    </a:p>
                    <a:p>
                      <a:pPr algn="ctr">
                        <a:lnSpc>
                          <a:spcPts val="1575"/>
                        </a:lnSpc>
                        <a:spcAft>
                          <a:spcPts val="0"/>
                        </a:spcAft>
                      </a:pPr>
                      <a:r>
                        <a:rPr lang="en-US" altLang="zh-TW" sz="1400" b="0" kern="1200">
                          <a:solidFill>
                            <a:schemeClr val="tx1"/>
                          </a:solidFill>
                          <a:effectLst/>
                        </a:rPr>
                        <a:t>Rear: USB3.2 Gen1 Type-A x2</a:t>
                      </a:r>
                      <a:endParaRPr lang="zh-TW" alt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4092619568"/>
                  </a:ext>
                </a:extLst>
              </a:tr>
              <a:tr h="582328">
                <a:tc>
                  <a:txBody>
                    <a:bodyPr/>
                    <a:lstStyle/>
                    <a:p>
                      <a:pPr algn="ctr">
                        <a:lnSpc>
                          <a:spcPts val="1575"/>
                        </a:lnSpc>
                        <a:spcAft>
                          <a:spcPts val="0"/>
                        </a:spcAft>
                      </a:pPr>
                      <a:r>
                        <a:rPr lang="en-US" sz="1400">
                          <a:effectLst/>
                        </a:rPr>
                        <a:t>Power Supply</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spcAft>
                          <a:spcPts val="0"/>
                        </a:spcAft>
                      </a:pPr>
                      <a:r>
                        <a:rPr lang="en-US" altLang="zh-TW" sz="1400" b="0" kern="1200">
                          <a:solidFill>
                            <a:schemeClr val="tx1"/>
                          </a:solidFill>
                          <a:effectLst/>
                        </a:rPr>
                        <a:t>90W adapter, 100-240V</a:t>
                      </a:r>
                      <a:endParaRPr lang="zh-TW" sz="1400" b="0" i="0" kern="1200">
                        <a:solidFill>
                          <a:schemeClr val="tx1"/>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a:solidFill>
                            <a:schemeClr val="tx1"/>
                          </a:solidFill>
                          <a:effectLst/>
                        </a:rPr>
                        <a:t>120W adapter, 100-240V</a:t>
                      </a:r>
                      <a:endParaRPr lang="zh-TW" altLang="zh-TW" sz="1400" b="0" i="0" kern="1200">
                        <a:solidFill>
                          <a:schemeClr val="tx1"/>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a:solidFill>
                            <a:schemeClr val="tx1"/>
                          </a:solidFill>
                          <a:effectLst/>
                        </a:rPr>
                        <a:t>90W adapter, 100-240V</a:t>
                      </a:r>
                      <a:endParaRPr lang="zh-TW" alt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1136576184"/>
                  </a:ext>
                </a:extLst>
              </a:tr>
              <a:tr h="332162">
                <a:tc>
                  <a:txBody>
                    <a:bodyPr/>
                    <a:lstStyle/>
                    <a:p>
                      <a:pPr algn="ctr">
                        <a:lnSpc>
                          <a:spcPts val="1575"/>
                        </a:lnSpc>
                        <a:spcAft>
                          <a:spcPts val="0"/>
                        </a:spcAft>
                      </a:pPr>
                      <a:r>
                        <a:rPr lang="en-US" sz="1400">
                          <a:effectLst/>
                        </a:rPr>
                        <a:t>Fan</a:t>
                      </a:r>
                      <a:endParaRPr lang="zh-TW" sz="16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33301" marR="33301" marT="33301" marB="33301" anchor="ctr"/>
                </a:tc>
                <a:tc>
                  <a:txBody>
                    <a:bodyPr/>
                    <a:lstStyle/>
                    <a:p>
                      <a:pPr algn="ctr">
                        <a:spcAft>
                          <a:spcPts val="0"/>
                        </a:spcAft>
                      </a:pPr>
                      <a:r>
                        <a:rPr lang="en-US" altLang="zh-TW" sz="1400" b="0" kern="1200">
                          <a:solidFill>
                            <a:schemeClr val="tx1"/>
                          </a:solidFill>
                          <a:effectLst/>
                        </a:rPr>
                        <a:t>1 x 120mm</a:t>
                      </a:r>
                      <a:endParaRPr lang="zh-TW" altLang="zh-TW" sz="1400" b="0" i="0" kern="1200">
                        <a:solidFill>
                          <a:schemeClr val="tx1"/>
                        </a:solidFill>
                        <a:effectLst/>
                        <a:latin typeface="+mn-lt"/>
                        <a:ea typeface="+mn-ea"/>
                        <a:cs typeface="+mn-cs"/>
                      </a:endParaRPr>
                    </a:p>
                  </a:txBody>
                  <a:tcPr marL="12488" marR="12488" marT="8325" marB="8325" anchor="ctr"/>
                </a:tc>
                <a:tc>
                  <a:txBody>
                    <a:bodyPr/>
                    <a:lstStyle/>
                    <a:p>
                      <a:pPr algn="ctr">
                        <a:spcAft>
                          <a:spcPts val="0"/>
                        </a:spcAft>
                      </a:pPr>
                      <a:r>
                        <a:rPr lang="en-US" altLang="zh-TW" sz="1400" b="0" kern="1200">
                          <a:solidFill>
                            <a:schemeClr val="tx1"/>
                          </a:solidFill>
                          <a:effectLst/>
                        </a:rPr>
                        <a:t>2 x 90mm</a:t>
                      </a:r>
                      <a:endParaRPr lang="zh-TW" altLang="zh-TW" sz="1400" b="0" i="0" kern="1200">
                        <a:solidFill>
                          <a:schemeClr val="tx1"/>
                        </a:solidFill>
                        <a:effectLst/>
                        <a:latin typeface="+mn-lt"/>
                        <a:ea typeface="+mn-ea"/>
                        <a:cs typeface="+mn-cs"/>
                      </a:endParaRPr>
                    </a:p>
                  </a:txBody>
                  <a:tcPr marL="12488" marR="12488" marT="8325" marB="832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kern="1200">
                          <a:solidFill>
                            <a:schemeClr val="tx1"/>
                          </a:solidFill>
                          <a:effectLst/>
                        </a:rPr>
                        <a:t>1 x 120mm</a:t>
                      </a:r>
                      <a:endParaRPr lang="zh-TW" altLang="zh-TW" sz="1400" b="0" i="0" kern="1200">
                        <a:solidFill>
                          <a:schemeClr val="tx1"/>
                        </a:solidFill>
                        <a:effectLst/>
                        <a:latin typeface="+mn-lt"/>
                        <a:ea typeface="+mn-ea"/>
                        <a:cs typeface="+mn-cs"/>
                      </a:endParaRPr>
                    </a:p>
                  </a:txBody>
                  <a:tcPr marL="12488" marR="12488" marT="8325" marB="8325" anchor="ctr"/>
                </a:tc>
                <a:extLst>
                  <a:ext uri="{0D108BD9-81ED-4DB2-BD59-A6C34878D82A}">
                    <a16:rowId xmlns:a16="http://schemas.microsoft.com/office/drawing/2014/main" val="2323969015"/>
                  </a:ext>
                </a:extLst>
              </a:tr>
            </a:tbl>
          </a:graphicData>
        </a:graphic>
      </p:graphicFrame>
      <p:sp>
        <p:nvSpPr>
          <p:cNvPr id="2" name="標題 1">
            <a:extLst>
              <a:ext uri="{FF2B5EF4-FFF2-40B4-BE49-F238E27FC236}">
                <a16:creationId xmlns:a16="http://schemas.microsoft.com/office/drawing/2014/main" id="{440960BB-D963-EA54-E302-35BBD5F4E5E3}"/>
              </a:ext>
            </a:extLst>
          </p:cNvPr>
          <p:cNvSpPr>
            <a:spLocks noGrp="1"/>
          </p:cNvSpPr>
          <p:nvPr>
            <p:ph type="title"/>
          </p:nvPr>
        </p:nvSpPr>
        <p:spPr/>
        <p:txBody>
          <a:bodyPr>
            <a:normAutofit/>
          </a:bodyPr>
          <a:lstStyle/>
          <a:p>
            <a:r>
              <a:rPr lang="en-US" altLang="zh-TW"/>
              <a:t>Hardware Spec.</a:t>
            </a:r>
            <a:endParaRPr lang="zh-TW" altLang="en-US"/>
          </a:p>
        </p:txBody>
      </p:sp>
    </p:spTree>
    <p:extLst>
      <p:ext uri="{BB962C8B-B14F-4D97-AF65-F5344CB8AC3E}">
        <p14:creationId xmlns:p14="http://schemas.microsoft.com/office/powerpoint/2010/main" val="2205799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40EA2A6F-8918-4B76-96D4-4763C25CCA1E}"/>
              </a:ext>
            </a:extLst>
          </p:cNvPr>
          <p:cNvGraphicFramePr>
            <a:graphicFrameLocks noGrp="1"/>
          </p:cNvGraphicFramePr>
          <p:nvPr>
            <p:extLst>
              <p:ext uri="{D42A27DB-BD31-4B8C-83A1-F6EECF244321}">
                <p14:modId xmlns:p14="http://schemas.microsoft.com/office/powerpoint/2010/main" val="3772188046"/>
              </p:ext>
            </p:extLst>
          </p:nvPr>
        </p:nvGraphicFramePr>
        <p:xfrm>
          <a:off x="7940272" y="1394591"/>
          <a:ext cx="3449320" cy="3201543"/>
        </p:xfrm>
        <a:graphic>
          <a:graphicData uri="http://schemas.openxmlformats.org/drawingml/2006/table">
            <a:tbl>
              <a:tblPr firstRow="1" bandRow="1">
                <a:tableStyleId>{5202B0CA-FC54-4496-8BCA-5EF66A818D29}</a:tableStyleId>
              </a:tblPr>
              <a:tblGrid>
                <a:gridCol w="2296136">
                  <a:extLst>
                    <a:ext uri="{9D8B030D-6E8A-4147-A177-3AD203B41FA5}">
                      <a16:colId xmlns:a16="http://schemas.microsoft.com/office/drawing/2014/main" val="3767541910"/>
                    </a:ext>
                  </a:extLst>
                </a:gridCol>
                <a:gridCol w="1153184">
                  <a:extLst>
                    <a:ext uri="{9D8B030D-6E8A-4147-A177-3AD203B41FA5}">
                      <a16:colId xmlns:a16="http://schemas.microsoft.com/office/drawing/2014/main" val="3884991473"/>
                    </a:ext>
                  </a:extLst>
                </a:gridCol>
              </a:tblGrid>
              <a:tr h="292171">
                <a:tc gridSpan="2">
                  <a:txBody>
                    <a:bodyPr/>
                    <a:lstStyle/>
                    <a:p>
                      <a:pPr marL="0" marR="0" lvl="0" indent="0" algn="ctr" rtl="0">
                        <a:lnSpc>
                          <a:spcPct val="115000"/>
                        </a:lnSpc>
                        <a:spcBef>
                          <a:spcPts val="0"/>
                        </a:spcBef>
                        <a:spcAft>
                          <a:spcPts val="0"/>
                        </a:spcAft>
                        <a:buClr>
                          <a:srgbClr val="000000"/>
                        </a:buClr>
                        <a:buFont typeface="Arial"/>
                        <a:buNone/>
                      </a:pPr>
                      <a:r>
                        <a:rPr lang="en-US" altLang="zh-TW" sz="1100" b="1" u="none" strike="noStrike" cap="none">
                          <a:solidFill>
                            <a:schemeClr val="bg1"/>
                          </a:solidFill>
                          <a:sym typeface="+mn-lt"/>
                        </a:rPr>
                        <a:t>Maximum of JBOD / RAID expansion enclosures</a:t>
                      </a:r>
                      <a:endParaRPr lang="zh-TW" altLang="en-US" sz="1100" b="1" i="0" u="none" strike="noStrike" cap="none">
                        <a:solidFill>
                          <a:schemeClr val="bg1"/>
                        </a:solidFill>
                        <a:latin typeface="+mn-lt"/>
                        <a:ea typeface="+mn-ea"/>
                        <a:cs typeface="+mn-ea"/>
                        <a:sym typeface="+mn-lt"/>
                      </a:endParaRPr>
                    </a:p>
                  </a:txBody>
                  <a:tcPr marL="121920" marR="121920" marT="60960" marB="60960"/>
                </a:tc>
                <a:tc hMerge="1">
                  <a:txBody>
                    <a:bodyPr/>
                    <a:lstStyle/>
                    <a:p>
                      <a:endParaRPr lang="zh-TW" altLang="en-US"/>
                    </a:p>
                  </a:txBody>
                  <a:tcPr/>
                </a:tc>
                <a:extLst>
                  <a:ext uri="{0D108BD9-81ED-4DB2-BD59-A6C34878D82A}">
                    <a16:rowId xmlns:a16="http://schemas.microsoft.com/office/drawing/2014/main" val="1567082310"/>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rPr>
                        <a:t>*</a:t>
                      </a:r>
                      <a:r>
                        <a:rPr lang="en-US" altLang="zh-TW" sz="1050" b="1" u="none" strike="noStrike" cap="none">
                          <a:solidFill>
                            <a:schemeClr val="tx1">
                              <a:lumMod val="85000"/>
                              <a:lumOff val="15000"/>
                            </a:schemeClr>
                          </a:solidFill>
                          <a:sym typeface="+mn-lt"/>
                        </a:rPr>
                        <a:t>TR-002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228217625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rPr>
                        <a:t>*</a:t>
                      </a:r>
                      <a:r>
                        <a:rPr lang="en-US" altLang="zh-TW" sz="1050" b="1" u="none" strike="noStrike" cap="none">
                          <a:solidFill>
                            <a:schemeClr val="tx1">
                              <a:lumMod val="85000"/>
                              <a:lumOff val="15000"/>
                            </a:schemeClr>
                          </a:solidFill>
                          <a:sym typeface="+mn-lt"/>
                        </a:rPr>
                        <a:t>TR-004</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3032946468"/>
                  </a:ext>
                </a:extLst>
              </a:tr>
              <a:tr h="277073">
                <a:tc>
                  <a:txBody>
                    <a:bodyPr/>
                    <a:lstStyle/>
                    <a:p>
                      <a:pPr marL="0" marR="0" lvl="0" indent="0" algn="l" defTabSz="914400" rtl="0">
                        <a:lnSpc>
                          <a:spcPct val="114999"/>
                        </a:lnSpc>
                        <a:spcBef>
                          <a:spcPts val="0"/>
                        </a:spcBef>
                        <a:spcAft>
                          <a:spcPts val="0"/>
                        </a:spcAft>
                        <a:buFont typeface="Arial"/>
                        <a:buNone/>
                        <a:tabLst/>
                        <a:defRPr/>
                      </a:pPr>
                      <a:r>
                        <a:rPr lang="en-US" altLang="zh-TW" sz="1050" b="1" u="none" strike="noStrike" cap="none">
                          <a:solidFill>
                            <a:schemeClr val="tx1">
                              <a:lumMod val="85000"/>
                              <a:lumOff val="15000"/>
                            </a:schemeClr>
                          </a:solidFill>
                        </a:rPr>
                        <a:t>*</a:t>
                      </a:r>
                      <a:r>
                        <a:rPr lang="en-US" altLang="zh-TW" sz="1050" b="1" u="none" strike="noStrike" cap="none">
                          <a:solidFill>
                            <a:schemeClr val="tx1">
                              <a:lumMod val="85000"/>
                              <a:lumOff val="15000"/>
                            </a:schemeClr>
                          </a:solidFill>
                          <a:sym typeface="+mn-lt"/>
                        </a:rPr>
                        <a:t>TR-004U</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sym typeface="+mn-lt"/>
                        </a:rPr>
                        <a:t>2</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1234612461"/>
                  </a:ext>
                </a:extLst>
              </a:tr>
              <a:tr h="277073">
                <a:tc>
                  <a:txBody>
                    <a:bodyPr/>
                    <a:lstStyle/>
                    <a:p>
                      <a:pPr marL="0" marR="0" lvl="0" indent="0" algn="l" rtl="0">
                        <a:lnSpc>
                          <a:spcPct val="114999"/>
                        </a:lnSpc>
                        <a:spcBef>
                          <a:spcPts val="0"/>
                        </a:spcBef>
                        <a:spcAft>
                          <a:spcPts val="0"/>
                        </a:spcAft>
                        <a:buSzTx/>
                        <a:buFont typeface="Arial"/>
                        <a:buNone/>
                      </a:pPr>
                      <a:r>
                        <a:rPr lang="en-US" altLang="zh-TW" sz="1050" b="1" u="none" strike="noStrike" cap="none">
                          <a:solidFill>
                            <a:schemeClr val="tx1">
                              <a:lumMod val="85000"/>
                              <a:lumOff val="15000"/>
                            </a:schemeClr>
                          </a:solidFill>
                          <a:sym typeface="+mn-lt"/>
                        </a:rPr>
                        <a:t>TL-D800C</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4999"/>
                        </a:lnSpc>
                        <a:spcBef>
                          <a:spcPts val="0"/>
                        </a:spcBef>
                        <a:spcAft>
                          <a:spcPts val="0"/>
                        </a:spcAft>
                        <a:buFont typeface="Arial"/>
                        <a:buNone/>
                      </a:pPr>
                      <a:r>
                        <a:rPr lang="en-US" altLang="zh-TW" sz="1050" b="1" u="none" strike="noStrike" cap="none">
                          <a:solidFill>
                            <a:schemeClr val="tx1">
                              <a:lumMod val="85000"/>
                              <a:lumOff val="15000"/>
                            </a:schemeClr>
                          </a:solidFill>
                          <a:sym typeface="+mn-lt"/>
                        </a:rPr>
                        <a:t>1</a:t>
                      </a:r>
                      <a:endParaRPr lang="en-US" altLang="zh-TW" sz="1050" b="1"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72382835"/>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TL-R1200C-RP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1</a:t>
                      </a:r>
                      <a:endParaRPr lang="en-US" altLang="zh-TW" sz="1050" b="1"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1377589966"/>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TL-D400S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1214601447"/>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TL-D800S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2644904902"/>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TL-D1600S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1123410568"/>
                  </a:ext>
                </a:extLst>
              </a:tr>
              <a:tr h="277073">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TL-R400S</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4271378238"/>
                  </a:ext>
                </a:extLst>
              </a:tr>
              <a:tr h="0">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TL-1200S-RP</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tc>
                  <a:txBody>
                    <a:bodyPr/>
                    <a:lstStyle/>
                    <a:p>
                      <a:pPr marL="0" marR="0" lvl="0" indent="0" algn="l" rtl="0">
                        <a:lnSpc>
                          <a:spcPct val="115000"/>
                        </a:lnSpc>
                        <a:spcBef>
                          <a:spcPts val="0"/>
                        </a:spcBef>
                        <a:spcAft>
                          <a:spcPts val="0"/>
                        </a:spcAft>
                        <a:buClr>
                          <a:srgbClr val="000000"/>
                        </a:buClr>
                        <a:buFont typeface="Arial"/>
                        <a:buNone/>
                      </a:pPr>
                      <a:r>
                        <a:rPr lang="en-US" altLang="zh-TW" sz="1050" b="1" u="none" strike="noStrike" cap="none">
                          <a:solidFill>
                            <a:schemeClr val="tx1">
                              <a:lumMod val="85000"/>
                              <a:lumOff val="15000"/>
                            </a:schemeClr>
                          </a:solidFill>
                          <a:sym typeface="+mn-lt"/>
                        </a:rPr>
                        <a:t>1</a:t>
                      </a:r>
                      <a:endParaRPr lang="zh-TW" altLang="en-US" sz="1050" b="1" i="0" u="none" strike="noStrike" cap="none">
                        <a:solidFill>
                          <a:schemeClr val="tx1">
                            <a:lumMod val="85000"/>
                            <a:lumOff val="15000"/>
                          </a:schemeClr>
                        </a:solidFill>
                        <a:latin typeface="+mn-lt"/>
                        <a:ea typeface="+mn-ea"/>
                        <a:cs typeface="+mn-ea"/>
                        <a:sym typeface="+mn-lt"/>
                      </a:endParaRPr>
                    </a:p>
                  </a:txBody>
                  <a:tcPr marL="121920" marR="121920" marT="60960" marB="60960"/>
                </a:tc>
                <a:extLst>
                  <a:ext uri="{0D108BD9-81ED-4DB2-BD59-A6C34878D82A}">
                    <a16:rowId xmlns:a16="http://schemas.microsoft.com/office/drawing/2014/main" val="827136099"/>
                  </a:ext>
                </a:extLst>
              </a:tr>
            </a:tbl>
          </a:graphicData>
        </a:graphic>
      </p:graphicFrame>
      <p:sp>
        <p:nvSpPr>
          <p:cNvPr id="32" name="矩形: 圓角 31">
            <a:extLst>
              <a:ext uri="{FF2B5EF4-FFF2-40B4-BE49-F238E27FC236}">
                <a16:creationId xmlns:a16="http://schemas.microsoft.com/office/drawing/2014/main" id="{F79CAAFA-D37A-C07A-A009-F04DAD79C425}"/>
              </a:ext>
            </a:extLst>
          </p:cNvPr>
          <p:cNvSpPr/>
          <p:nvPr/>
        </p:nvSpPr>
        <p:spPr>
          <a:xfrm rot="10800000">
            <a:off x="593150" y="4710649"/>
            <a:ext cx="10783508" cy="1733477"/>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7" name="矩形: 圓角 26">
            <a:extLst>
              <a:ext uri="{FF2B5EF4-FFF2-40B4-BE49-F238E27FC236}">
                <a16:creationId xmlns:a16="http://schemas.microsoft.com/office/drawing/2014/main" id="{F4FDAE90-64A9-0BD6-9193-71A1DB1A11C9}"/>
              </a:ext>
            </a:extLst>
          </p:cNvPr>
          <p:cNvSpPr/>
          <p:nvPr/>
        </p:nvSpPr>
        <p:spPr>
          <a:xfrm rot="10800000">
            <a:off x="613063" y="1658563"/>
            <a:ext cx="7129751" cy="2977902"/>
          </a:xfrm>
          <a:prstGeom prst="roundRect">
            <a:avLst>
              <a:gd name="adj" fmla="val 1491"/>
            </a:avLst>
          </a:prstGeom>
          <a:gradFill>
            <a:gsLst>
              <a:gs pos="46774">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cs typeface="+mn-ea"/>
              <a:sym typeface="+mn-lt"/>
            </a:endParaRPr>
          </a:p>
        </p:txBody>
      </p:sp>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p:txBody>
          <a:bodyPr>
            <a:noAutofit/>
          </a:bodyPr>
          <a:lstStyle/>
          <a:p>
            <a:pPr>
              <a:lnSpc>
                <a:spcPts val="4500"/>
              </a:lnSpc>
            </a:pPr>
            <a:r>
              <a:rPr lang="en-US" altLang="zh-TW" sz="3200">
                <a:sym typeface="+mn-lt"/>
              </a:rPr>
              <a:t>Optional Support USB / SATA JBOD &amp; RAID Storage Expansion Unit​, up to additional 200TB storage space</a:t>
            </a:r>
            <a:endParaRPr lang="zh-TW" altLang="en-US" sz="3200"/>
          </a:p>
        </p:txBody>
      </p:sp>
      <p:sp>
        <p:nvSpPr>
          <p:cNvPr id="6" name="文字方塊 5">
            <a:extLst>
              <a:ext uri="{FF2B5EF4-FFF2-40B4-BE49-F238E27FC236}">
                <a16:creationId xmlns:a16="http://schemas.microsoft.com/office/drawing/2014/main" id="{E701DE98-92CA-49E3-94EF-2B6A86B8447A}"/>
              </a:ext>
            </a:extLst>
          </p:cNvPr>
          <p:cNvSpPr txBox="1"/>
          <p:nvPr/>
        </p:nvSpPr>
        <p:spPr>
          <a:xfrm>
            <a:off x="2249575" y="2935905"/>
            <a:ext cx="827471" cy="323165"/>
          </a:xfrm>
          <a:prstGeom prst="rect">
            <a:avLst/>
          </a:prstGeom>
          <a:noFill/>
        </p:spPr>
        <p:txBody>
          <a:bodyPr wrap="none" rtlCol="0">
            <a:spAutoFit/>
          </a:bodyPr>
          <a:lstStyle/>
          <a:p>
            <a:r>
              <a:rPr lang="en-US" altLang="zh-TW" sz="1500" b="1">
                <a:solidFill>
                  <a:srgbClr val="665CC8"/>
                </a:solidFill>
                <a:cs typeface="+mn-ea"/>
                <a:sym typeface="+mn-lt"/>
              </a:rPr>
              <a:t>TR-002</a:t>
            </a:r>
          </a:p>
        </p:txBody>
      </p:sp>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17605" y="3548826"/>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2200" y="1945897"/>
            <a:ext cx="1450611" cy="906632"/>
          </a:xfrm>
          <a:prstGeom prst="rect">
            <a:avLst/>
          </a:prstGeom>
          <a:effectLst>
            <a:outerShdw blurRad="50800" dist="38100" dir="5400000" algn="t" rotWithShape="0">
              <a:prstClr val="black">
                <a:alpha val="40000"/>
              </a:prstClr>
            </a:outerShdw>
          </a:effectLst>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3222" y="1945897"/>
            <a:ext cx="1477778" cy="923611"/>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77642" y="3702682"/>
            <a:ext cx="2126297" cy="394696"/>
          </a:xfrm>
          <a:prstGeom prst="rect">
            <a:avLst/>
          </a:prstGeom>
          <a:effectLst>
            <a:outerShdw blurRad="50800" dist="38100" dir="5400000" algn="t" rotWithShape="0">
              <a:prstClr val="black">
                <a:alpha val="40000"/>
              </a:prstClr>
            </a:outerShdw>
          </a:effectLst>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2900" y="1787713"/>
            <a:ext cx="1956800" cy="1223001"/>
          </a:xfrm>
          <a:prstGeom prst="rect">
            <a:avLst/>
          </a:prstGeom>
          <a:effectLst>
            <a:outerShdw blurRad="50800" dist="38100" dir="5400000" algn="t" rotWithShape="0">
              <a:prstClr val="black">
                <a:alpha val="40000"/>
              </a:prstClr>
            </a:outerShdw>
          </a:effectLst>
        </p:spPr>
      </p:pic>
      <p:sp>
        <p:nvSpPr>
          <p:cNvPr id="20" name="文字方塊 19">
            <a:extLst>
              <a:ext uri="{FF2B5EF4-FFF2-40B4-BE49-F238E27FC236}">
                <a16:creationId xmlns:a16="http://schemas.microsoft.com/office/drawing/2014/main" id="{339239FA-1C20-36B6-8FF1-ED38E2E664C4}"/>
              </a:ext>
            </a:extLst>
          </p:cNvPr>
          <p:cNvSpPr txBox="1"/>
          <p:nvPr/>
        </p:nvSpPr>
        <p:spPr>
          <a:xfrm>
            <a:off x="2457324" y="4137600"/>
            <a:ext cx="966931" cy="323165"/>
          </a:xfrm>
          <a:prstGeom prst="rect">
            <a:avLst/>
          </a:prstGeom>
          <a:noFill/>
        </p:spPr>
        <p:txBody>
          <a:bodyPr wrap="none" rtlCol="0">
            <a:spAutoFit/>
          </a:bodyPr>
          <a:lstStyle/>
          <a:p>
            <a:r>
              <a:rPr lang="en-US" altLang="zh-TW" sz="1500" b="1">
                <a:solidFill>
                  <a:srgbClr val="665CC8"/>
                </a:solidFill>
                <a:cs typeface="+mn-ea"/>
                <a:sym typeface="+mn-lt"/>
              </a:rPr>
              <a:t>TR-004U</a:t>
            </a:r>
          </a:p>
        </p:txBody>
      </p:sp>
      <p:sp>
        <p:nvSpPr>
          <p:cNvPr id="21" name="文字方塊 20">
            <a:extLst>
              <a:ext uri="{FF2B5EF4-FFF2-40B4-BE49-F238E27FC236}">
                <a16:creationId xmlns:a16="http://schemas.microsoft.com/office/drawing/2014/main" id="{8414F81B-8790-5A02-3D23-877C69912A0B}"/>
              </a:ext>
            </a:extLst>
          </p:cNvPr>
          <p:cNvSpPr txBox="1"/>
          <p:nvPr/>
        </p:nvSpPr>
        <p:spPr>
          <a:xfrm>
            <a:off x="4027354" y="2929164"/>
            <a:ext cx="827471" cy="323165"/>
          </a:xfrm>
          <a:prstGeom prst="rect">
            <a:avLst/>
          </a:prstGeom>
          <a:noFill/>
        </p:spPr>
        <p:txBody>
          <a:bodyPr wrap="none" rtlCol="0">
            <a:spAutoFit/>
          </a:bodyPr>
          <a:lstStyle/>
          <a:p>
            <a:r>
              <a:rPr lang="en-US" altLang="zh-TW" sz="1500" b="1">
                <a:solidFill>
                  <a:srgbClr val="665CC8"/>
                </a:solidFill>
                <a:cs typeface="+mn-ea"/>
                <a:sym typeface="+mn-lt"/>
              </a:rPr>
              <a:t>TR-004</a:t>
            </a:r>
          </a:p>
        </p:txBody>
      </p:sp>
      <p:sp>
        <p:nvSpPr>
          <p:cNvPr id="22" name="文字方塊 21">
            <a:extLst>
              <a:ext uri="{FF2B5EF4-FFF2-40B4-BE49-F238E27FC236}">
                <a16:creationId xmlns:a16="http://schemas.microsoft.com/office/drawing/2014/main" id="{81B43E02-0ADB-8099-BEE4-2D6AA8FB4C11}"/>
              </a:ext>
            </a:extLst>
          </p:cNvPr>
          <p:cNvSpPr txBox="1"/>
          <p:nvPr/>
        </p:nvSpPr>
        <p:spPr>
          <a:xfrm>
            <a:off x="5023162" y="4136727"/>
            <a:ext cx="1523174" cy="323165"/>
          </a:xfrm>
          <a:prstGeom prst="rect">
            <a:avLst/>
          </a:prstGeom>
          <a:noFill/>
        </p:spPr>
        <p:txBody>
          <a:bodyPr wrap="none" rtlCol="0">
            <a:spAutoFit/>
          </a:bodyPr>
          <a:lstStyle/>
          <a:p>
            <a:r>
              <a:rPr lang="en-US" altLang="zh-TW" sz="1500" b="1">
                <a:solidFill>
                  <a:srgbClr val="665CC8"/>
                </a:solidFill>
                <a:cs typeface="+mn-ea"/>
                <a:sym typeface="+mn-lt"/>
              </a:rPr>
              <a:t>TL-R1200C-RP</a:t>
            </a:r>
          </a:p>
        </p:txBody>
      </p:sp>
      <p:sp>
        <p:nvSpPr>
          <p:cNvPr id="23" name="文字方塊 22">
            <a:extLst>
              <a:ext uri="{FF2B5EF4-FFF2-40B4-BE49-F238E27FC236}">
                <a16:creationId xmlns:a16="http://schemas.microsoft.com/office/drawing/2014/main" id="{A844D68D-A2D7-D168-26B3-183DF8C46E60}"/>
              </a:ext>
            </a:extLst>
          </p:cNvPr>
          <p:cNvSpPr txBox="1"/>
          <p:nvPr/>
        </p:nvSpPr>
        <p:spPr>
          <a:xfrm>
            <a:off x="5934421" y="2903174"/>
            <a:ext cx="1083951" cy="323165"/>
          </a:xfrm>
          <a:prstGeom prst="rect">
            <a:avLst/>
          </a:prstGeom>
          <a:noFill/>
        </p:spPr>
        <p:txBody>
          <a:bodyPr wrap="none" rtlCol="0">
            <a:spAutoFit/>
          </a:bodyPr>
          <a:lstStyle/>
          <a:p>
            <a:r>
              <a:rPr lang="en-US" altLang="zh-TW" sz="1500" b="1">
                <a:solidFill>
                  <a:srgbClr val="665CC8"/>
                </a:solidFill>
                <a:cs typeface="+mn-ea"/>
                <a:sym typeface="+mn-lt"/>
              </a:rPr>
              <a:t>TL-D800C</a:t>
            </a:r>
          </a:p>
        </p:txBody>
      </p:sp>
      <p:pic>
        <p:nvPicPr>
          <p:cNvPr id="4" name="圖片 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8998" y="5194053"/>
            <a:ext cx="1666050" cy="1041466"/>
          </a:xfrm>
          <a:prstGeom prst="rect">
            <a:avLst/>
          </a:prstGeom>
          <a:effectLst>
            <a:outerShdw blurRad="50800" dist="38100" dir="5400000" algn="t" rotWithShape="0">
              <a:prstClr val="black">
                <a:alpha val="40000"/>
              </a:prstClr>
            </a:outerShdw>
          </a:effectLst>
        </p:spPr>
      </p:pic>
      <p:pic>
        <p:nvPicPr>
          <p:cNvPr id="7" name="圖片 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7647" y="5254460"/>
            <a:ext cx="1429071" cy="893328"/>
          </a:xfrm>
          <a:prstGeom prst="rect">
            <a:avLst/>
          </a:prstGeom>
          <a:effectLst>
            <a:outerShdw blurRad="50800" dist="38100" dir="5400000" algn="t" rotWithShape="0">
              <a:prstClr val="black">
                <a:alpha val="40000"/>
              </a:prstClr>
            </a:outerShdw>
          </a:effectLst>
        </p:spPr>
      </p:pic>
      <p:pic>
        <p:nvPicPr>
          <p:cNvPr id="8" name="圖片 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36830" y="5174494"/>
            <a:ext cx="1537817" cy="961306"/>
          </a:xfrm>
          <a:prstGeom prst="rect">
            <a:avLst/>
          </a:prstGeom>
          <a:effectLst>
            <a:outerShdw blurRad="50800" dist="38100" dir="5400000" algn="t" rotWithShape="0">
              <a:prstClr val="black">
                <a:alpha val="40000"/>
              </a:prstClr>
            </a:outerShdw>
          </a:effectLst>
        </p:spPr>
      </p:pic>
      <p:pic>
        <p:nvPicPr>
          <p:cNvPr id="9" name="圖片 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125627" y="5119276"/>
            <a:ext cx="1674937" cy="1047022"/>
          </a:xfrm>
          <a:prstGeom prst="rect">
            <a:avLst/>
          </a:prstGeom>
          <a:effectLst>
            <a:outerShdw blurRad="50800" dist="38100" dir="5400000" algn="t" rotWithShape="0">
              <a:prstClr val="black">
                <a:alpha val="40000"/>
              </a:prstClr>
            </a:outerShdw>
          </a:effectLst>
        </p:spPr>
      </p:pic>
      <p:pic>
        <p:nvPicPr>
          <p:cNvPr id="11" name="圖片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457995" y="5101593"/>
            <a:ext cx="1467774" cy="917522"/>
          </a:xfrm>
          <a:prstGeom prst="rect">
            <a:avLst/>
          </a:prstGeom>
          <a:effectLst>
            <a:outerShdw blurRad="50800" dist="38100" dir="5400000" algn="t" rotWithShape="0">
              <a:prstClr val="black">
                <a:alpha val="40000"/>
              </a:prstClr>
            </a:outerShdw>
          </a:effectLst>
        </p:spPr>
      </p:pic>
      <p:sp>
        <p:nvSpPr>
          <p:cNvPr id="29" name="文字方塊 28">
            <a:extLst>
              <a:ext uri="{FF2B5EF4-FFF2-40B4-BE49-F238E27FC236}">
                <a16:creationId xmlns:a16="http://schemas.microsoft.com/office/drawing/2014/main" id="{339239FA-1C20-36B6-8FF1-ED38E2E664C4}"/>
              </a:ext>
            </a:extLst>
          </p:cNvPr>
          <p:cNvSpPr txBox="1"/>
          <p:nvPr/>
        </p:nvSpPr>
        <p:spPr>
          <a:xfrm>
            <a:off x="7363225" y="6120248"/>
            <a:ext cx="1072730" cy="323165"/>
          </a:xfrm>
          <a:prstGeom prst="rect">
            <a:avLst/>
          </a:prstGeom>
          <a:noFill/>
        </p:spPr>
        <p:txBody>
          <a:bodyPr wrap="none" rtlCol="0">
            <a:spAutoFit/>
          </a:bodyPr>
          <a:lstStyle/>
          <a:p>
            <a:r>
              <a:rPr lang="en-US" altLang="zh-TW" sz="1500" b="1">
                <a:solidFill>
                  <a:srgbClr val="665CC8"/>
                </a:solidFill>
                <a:cs typeface="+mn-ea"/>
                <a:sym typeface="+mn-lt"/>
              </a:rPr>
              <a:t>TL-R400S</a:t>
            </a:r>
          </a:p>
        </p:txBody>
      </p:sp>
      <p:sp>
        <p:nvSpPr>
          <p:cNvPr id="31" name="文字方塊 30">
            <a:extLst>
              <a:ext uri="{FF2B5EF4-FFF2-40B4-BE49-F238E27FC236}">
                <a16:creationId xmlns:a16="http://schemas.microsoft.com/office/drawing/2014/main" id="{339239FA-1C20-36B6-8FF1-ED38E2E664C4}"/>
              </a:ext>
            </a:extLst>
          </p:cNvPr>
          <p:cNvSpPr txBox="1"/>
          <p:nvPr/>
        </p:nvSpPr>
        <p:spPr>
          <a:xfrm>
            <a:off x="3046669" y="6147788"/>
            <a:ext cx="1072730" cy="323165"/>
          </a:xfrm>
          <a:prstGeom prst="rect">
            <a:avLst/>
          </a:prstGeom>
          <a:noFill/>
        </p:spPr>
        <p:txBody>
          <a:bodyPr wrap="none" rtlCol="0">
            <a:spAutoFit/>
          </a:bodyPr>
          <a:lstStyle/>
          <a:p>
            <a:r>
              <a:rPr lang="en-US" altLang="zh-TW" sz="1500" b="1">
                <a:solidFill>
                  <a:srgbClr val="665CC8"/>
                </a:solidFill>
                <a:cs typeface="+mn-ea"/>
                <a:sym typeface="+mn-lt"/>
              </a:rPr>
              <a:t>TL-D800S</a:t>
            </a:r>
          </a:p>
        </p:txBody>
      </p:sp>
      <p:sp>
        <p:nvSpPr>
          <p:cNvPr id="33" name="文字方塊 32">
            <a:extLst>
              <a:ext uri="{FF2B5EF4-FFF2-40B4-BE49-F238E27FC236}">
                <a16:creationId xmlns:a16="http://schemas.microsoft.com/office/drawing/2014/main" id="{339239FA-1C20-36B6-8FF1-ED38E2E664C4}"/>
              </a:ext>
            </a:extLst>
          </p:cNvPr>
          <p:cNvSpPr txBox="1"/>
          <p:nvPr/>
        </p:nvSpPr>
        <p:spPr>
          <a:xfrm>
            <a:off x="5174428" y="6147788"/>
            <a:ext cx="1180131" cy="323165"/>
          </a:xfrm>
          <a:prstGeom prst="rect">
            <a:avLst/>
          </a:prstGeom>
          <a:noFill/>
        </p:spPr>
        <p:txBody>
          <a:bodyPr wrap="none" rtlCol="0">
            <a:spAutoFit/>
          </a:bodyPr>
          <a:lstStyle/>
          <a:p>
            <a:r>
              <a:rPr lang="en-US" altLang="zh-TW" sz="1500" b="1">
                <a:solidFill>
                  <a:srgbClr val="665CC8"/>
                </a:solidFill>
                <a:cs typeface="+mn-ea"/>
                <a:sym typeface="+mn-lt"/>
              </a:rPr>
              <a:t>TL-D1600S</a:t>
            </a:r>
          </a:p>
        </p:txBody>
      </p:sp>
      <p:sp>
        <p:nvSpPr>
          <p:cNvPr id="34" name="文字方塊 33">
            <a:extLst>
              <a:ext uri="{FF2B5EF4-FFF2-40B4-BE49-F238E27FC236}">
                <a16:creationId xmlns:a16="http://schemas.microsoft.com/office/drawing/2014/main" id="{339239FA-1C20-36B6-8FF1-ED38E2E664C4}"/>
              </a:ext>
            </a:extLst>
          </p:cNvPr>
          <p:cNvSpPr txBox="1"/>
          <p:nvPr/>
        </p:nvSpPr>
        <p:spPr>
          <a:xfrm>
            <a:off x="1019043" y="6136378"/>
            <a:ext cx="1072730" cy="323165"/>
          </a:xfrm>
          <a:prstGeom prst="rect">
            <a:avLst/>
          </a:prstGeom>
          <a:noFill/>
        </p:spPr>
        <p:txBody>
          <a:bodyPr wrap="none" rtlCol="0">
            <a:spAutoFit/>
          </a:bodyPr>
          <a:lstStyle/>
          <a:p>
            <a:r>
              <a:rPr lang="en-US" altLang="zh-TW" sz="1500" b="1">
                <a:solidFill>
                  <a:srgbClr val="665CC8"/>
                </a:solidFill>
                <a:cs typeface="+mn-ea"/>
                <a:sym typeface="+mn-lt"/>
              </a:rPr>
              <a:t>TL-D400S</a:t>
            </a:r>
          </a:p>
        </p:txBody>
      </p:sp>
      <p:sp>
        <p:nvSpPr>
          <p:cNvPr id="35" name="文字方塊 34">
            <a:extLst>
              <a:ext uri="{FF2B5EF4-FFF2-40B4-BE49-F238E27FC236}">
                <a16:creationId xmlns:a16="http://schemas.microsoft.com/office/drawing/2014/main" id="{339239FA-1C20-36B6-8FF1-ED38E2E664C4}"/>
              </a:ext>
            </a:extLst>
          </p:cNvPr>
          <p:cNvSpPr txBox="1"/>
          <p:nvPr/>
        </p:nvSpPr>
        <p:spPr>
          <a:xfrm>
            <a:off x="9306973" y="6120114"/>
            <a:ext cx="1511952" cy="323165"/>
          </a:xfrm>
          <a:prstGeom prst="rect">
            <a:avLst/>
          </a:prstGeom>
          <a:noFill/>
        </p:spPr>
        <p:txBody>
          <a:bodyPr wrap="none" rtlCol="0">
            <a:spAutoFit/>
          </a:bodyPr>
          <a:lstStyle/>
          <a:p>
            <a:r>
              <a:rPr lang="en-US" altLang="zh-TW" sz="1500" b="1">
                <a:solidFill>
                  <a:srgbClr val="665CC8"/>
                </a:solidFill>
                <a:cs typeface="+mn-ea"/>
                <a:sym typeface="+mn-lt"/>
              </a:rPr>
              <a:t>TL-R1200S-RP</a:t>
            </a:r>
          </a:p>
        </p:txBody>
      </p:sp>
      <p:sp>
        <p:nvSpPr>
          <p:cNvPr id="10" name="矩形: 圓角 9">
            <a:extLst>
              <a:ext uri="{FF2B5EF4-FFF2-40B4-BE49-F238E27FC236}">
                <a16:creationId xmlns:a16="http://schemas.microsoft.com/office/drawing/2014/main" id="{1D03463D-FA11-9101-CC8C-FA818B1AB491}"/>
              </a:ext>
            </a:extLst>
          </p:cNvPr>
          <p:cNvSpPr/>
          <p:nvPr/>
        </p:nvSpPr>
        <p:spPr>
          <a:xfrm>
            <a:off x="584298" y="1652530"/>
            <a:ext cx="1001348" cy="487977"/>
          </a:xfrm>
          <a:prstGeom prst="roundRect">
            <a:avLst>
              <a:gd name="adj" fmla="val 8754"/>
            </a:avLst>
          </a:prstGeom>
          <a:gradFill>
            <a:gsLst>
              <a:gs pos="8000">
                <a:srgbClr val="665CC8"/>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24" name="文字方塊 23">
            <a:extLst>
              <a:ext uri="{FF2B5EF4-FFF2-40B4-BE49-F238E27FC236}">
                <a16:creationId xmlns:a16="http://schemas.microsoft.com/office/drawing/2014/main" id="{E701DE98-92CA-49E3-94EF-2B6A86B8447A}"/>
              </a:ext>
            </a:extLst>
          </p:cNvPr>
          <p:cNvSpPr txBox="1"/>
          <p:nvPr/>
        </p:nvSpPr>
        <p:spPr>
          <a:xfrm>
            <a:off x="693575" y="1702842"/>
            <a:ext cx="798617" cy="400110"/>
          </a:xfrm>
          <a:prstGeom prst="rect">
            <a:avLst/>
          </a:prstGeom>
          <a:noFill/>
        </p:spPr>
        <p:txBody>
          <a:bodyPr wrap="none" rtlCol="0">
            <a:spAutoFit/>
          </a:bodyPr>
          <a:lstStyle/>
          <a:p>
            <a:r>
              <a:rPr lang="en-US" altLang="zh-TW" sz="2000" b="1">
                <a:solidFill>
                  <a:schemeClr val="bg1"/>
                </a:solidFill>
                <a:cs typeface="+mn-ea"/>
                <a:sym typeface="+mn-lt"/>
              </a:rPr>
              <a:t>USB</a:t>
            </a:r>
            <a:r>
              <a:rPr lang="zh-TW" altLang="en-US" sz="2000" b="1">
                <a:solidFill>
                  <a:schemeClr val="bg1"/>
                </a:solidFill>
                <a:cs typeface="+mn-ea"/>
                <a:sym typeface="+mn-lt"/>
              </a:rPr>
              <a:t> </a:t>
            </a:r>
            <a:endParaRPr lang="en-US" altLang="zh-TW" sz="2000" b="1">
              <a:solidFill>
                <a:schemeClr val="bg1"/>
              </a:solidFill>
              <a:cs typeface="+mn-ea"/>
              <a:sym typeface="+mn-lt"/>
            </a:endParaRPr>
          </a:p>
        </p:txBody>
      </p:sp>
      <p:sp>
        <p:nvSpPr>
          <p:cNvPr id="38" name="矩形: 圓角 37">
            <a:extLst>
              <a:ext uri="{FF2B5EF4-FFF2-40B4-BE49-F238E27FC236}">
                <a16:creationId xmlns:a16="http://schemas.microsoft.com/office/drawing/2014/main" id="{9E02AAC4-9CA5-8CF6-D8D0-19E36DC3A73F}"/>
              </a:ext>
            </a:extLst>
          </p:cNvPr>
          <p:cNvSpPr/>
          <p:nvPr/>
        </p:nvSpPr>
        <p:spPr>
          <a:xfrm>
            <a:off x="584297" y="4713666"/>
            <a:ext cx="1001348" cy="487977"/>
          </a:xfrm>
          <a:prstGeom prst="roundRect">
            <a:avLst>
              <a:gd name="adj" fmla="val 8754"/>
            </a:avLst>
          </a:prstGeom>
          <a:gradFill>
            <a:gsLst>
              <a:gs pos="8000">
                <a:srgbClr val="665CC8"/>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26" name="文字方塊 25">
            <a:extLst>
              <a:ext uri="{FF2B5EF4-FFF2-40B4-BE49-F238E27FC236}">
                <a16:creationId xmlns:a16="http://schemas.microsoft.com/office/drawing/2014/main" id="{E701DE98-92CA-49E3-94EF-2B6A86B8447A}"/>
              </a:ext>
            </a:extLst>
          </p:cNvPr>
          <p:cNvSpPr txBox="1"/>
          <p:nvPr/>
        </p:nvSpPr>
        <p:spPr>
          <a:xfrm>
            <a:off x="677511" y="4757599"/>
            <a:ext cx="908134" cy="400110"/>
          </a:xfrm>
          <a:prstGeom prst="rect">
            <a:avLst/>
          </a:prstGeom>
          <a:noFill/>
        </p:spPr>
        <p:txBody>
          <a:bodyPr wrap="none" rtlCol="0">
            <a:spAutoFit/>
          </a:bodyPr>
          <a:lstStyle/>
          <a:p>
            <a:r>
              <a:rPr lang="en-US" altLang="zh-TW" sz="2000" b="1">
                <a:solidFill>
                  <a:schemeClr val="bg1"/>
                </a:solidFill>
                <a:cs typeface="+mn-ea"/>
                <a:sym typeface="+mn-lt"/>
              </a:rPr>
              <a:t>SATA</a:t>
            </a:r>
            <a:r>
              <a:rPr lang="zh-TW" altLang="en-US" sz="2000" b="1">
                <a:solidFill>
                  <a:schemeClr val="bg1"/>
                </a:solidFill>
                <a:cs typeface="+mn-ea"/>
                <a:sym typeface="+mn-lt"/>
              </a:rPr>
              <a:t> </a:t>
            </a:r>
            <a:endParaRPr lang="en-US" altLang="zh-TW" sz="2000" b="1">
              <a:solidFill>
                <a:schemeClr val="bg1"/>
              </a:solidFill>
              <a:cs typeface="+mn-ea"/>
              <a:sym typeface="+mn-lt"/>
            </a:endParaRPr>
          </a:p>
        </p:txBody>
      </p:sp>
      <p:pic>
        <p:nvPicPr>
          <p:cNvPr id="40" name="图片 57">
            <a:extLst>
              <a:ext uri="{FF2B5EF4-FFF2-40B4-BE49-F238E27FC236}">
                <a16:creationId xmlns:a16="http://schemas.microsoft.com/office/drawing/2014/main" id="{1D13742A-F5F3-00AF-6B4E-64D9DD1B3B58}"/>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8088494" y="3047580"/>
            <a:ext cx="3038805" cy="457140"/>
          </a:xfrm>
          <a:prstGeom prst="rect">
            <a:avLst/>
          </a:prstGeom>
        </p:spPr>
      </p:pic>
    </p:spTree>
    <p:extLst>
      <p:ext uri="{BB962C8B-B14F-4D97-AF65-F5344CB8AC3E}">
        <p14:creationId xmlns:p14="http://schemas.microsoft.com/office/powerpoint/2010/main" val="969312859"/>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591587" y="641958"/>
            <a:ext cx="6775371" cy="1210544"/>
          </a:xfrm>
        </p:spPr>
        <p:txBody>
          <a:bodyPr>
            <a:normAutofit/>
          </a:bodyPr>
          <a:lstStyle/>
          <a:p>
            <a:r>
              <a:rPr lang="en-US" altLang="zh-TW" sz="3600" b="1"/>
              <a:t>Equipped with the latest QTS 5.1 NAS operating system​</a:t>
            </a:r>
            <a:endParaRPr lang="zh-TW" altLang="en-US" sz="3600" b="1">
              <a:latin typeface="+mn-lt"/>
              <a:ea typeface="+mn-ea"/>
              <a:cs typeface="+mn-ea"/>
              <a:sym typeface="+mn-lt"/>
            </a:endParaRPr>
          </a:p>
        </p:txBody>
      </p:sp>
      <p:pic>
        <p:nvPicPr>
          <p:cNvPr id="3" name="圖片 2" descr="一張含有 文字, 螢幕擷取畫面, 平面設計, 字型 的圖片&#10;&#10;自動產生的描述">
            <a:extLst>
              <a:ext uri="{FF2B5EF4-FFF2-40B4-BE49-F238E27FC236}">
                <a16:creationId xmlns:a16="http://schemas.microsoft.com/office/drawing/2014/main" id="{34C61E43-E18C-0241-D11D-06B7A00B9808}"/>
              </a:ext>
            </a:extLst>
          </p:cNvPr>
          <p:cNvPicPr>
            <a:picLocks noChangeAspect="1"/>
          </p:cNvPicPr>
          <p:nvPr/>
        </p:nvPicPr>
        <p:blipFill rotWithShape="1">
          <a:blip r:embed="rId3"/>
          <a:srcRect l="182" t="4205" r="70111"/>
          <a:stretch/>
        </p:blipFill>
        <p:spPr>
          <a:xfrm>
            <a:off x="7577470" y="0"/>
            <a:ext cx="4614529" cy="6862982"/>
          </a:xfrm>
          <a:prstGeom prst="rect">
            <a:avLst/>
          </a:prstGeom>
        </p:spPr>
      </p:pic>
      <p:sp>
        <p:nvSpPr>
          <p:cNvPr id="13" name="文字方塊 12">
            <a:extLst>
              <a:ext uri="{FF2B5EF4-FFF2-40B4-BE49-F238E27FC236}">
                <a16:creationId xmlns:a16="http://schemas.microsoft.com/office/drawing/2014/main" id="{0C4D2E84-8D54-C35D-8673-DC0300078558}"/>
              </a:ext>
            </a:extLst>
          </p:cNvPr>
          <p:cNvSpPr txBox="1"/>
          <p:nvPr/>
        </p:nvSpPr>
        <p:spPr>
          <a:xfrm>
            <a:off x="591587" y="3141973"/>
            <a:ext cx="636919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af-ZA" sz="2000"/>
              <a:t>Enable SMB multichannel for full throughput and multi-path protection</a:t>
            </a:r>
            <a:endParaRPr lang="af-ZA" sz="2000">
              <a:cs typeface="Calibri"/>
            </a:endParaRPr>
          </a:p>
          <a:p>
            <a:pPr marL="285750" indent="-285750">
              <a:buFont typeface="Arial"/>
              <a:buChar char="•"/>
            </a:pPr>
            <a:r>
              <a:rPr lang="af-ZA" altLang="zh-TW" sz="2000" err="1">
                <a:ea typeface="新細明體"/>
                <a:cs typeface="Calibri" panose="020F0502020204030204"/>
              </a:rPr>
              <a:t>Secure</a:t>
            </a:r>
            <a:r>
              <a:rPr lang="af-ZA" altLang="zh-TW" sz="2000">
                <a:ea typeface="新細明體"/>
                <a:cs typeface="Calibri" panose="020F0502020204030204"/>
              </a:rPr>
              <a:t> </a:t>
            </a:r>
            <a:r>
              <a:rPr lang="af-ZA" altLang="zh-TW" sz="2000" err="1">
                <a:ea typeface="新細明體"/>
                <a:cs typeface="Calibri" panose="020F0502020204030204"/>
              </a:rPr>
              <a:t>your</a:t>
            </a:r>
            <a:r>
              <a:rPr lang="af-ZA" altLang="zh-TW" sz="2000">
                <a:ea typeface="新細明體"/>
                <a:cs typeface="Calibri" panose="020F0502020204030204"/>
              </a:rPr>
              <a:t> NAS </a:t>
            </a:r>
            <a:r>
              <a:rPr lang="af-ZA" altLang="zh-TW" sz="2000" err="1">
                <a:ea typeface="新細明體"/>
                <a:cs typeface="Calibri" panose="020F0502020204030204"/>
              </a:rPr>
              <a:t>account</a:t>
            </a:r>
            <a:r>
              <a:rPr lang="af-ZA" altLang="zh-TW" sz="2000">
                <a:ea typeface="新細明體"/>
                <a:cs typeface="Calibri" panose="020F0502020204030204"/>
              </a:rPr>
              <a:t> </a:t>
            </a:r>
            <a:r>
              <a:rPr lang="af-ZA" altLang="zh-TW" sz="2000" err="1">
                <a:ea typeface="新細明體"/>
                <a:cs typeface="Calibri" panose="020F0502020204030204"/>
              </a:rPr>
              <a:t>with</a:t>
            </a:r>
            <a:r>
              <a:rPr lang="af-ZA" altLang="zh-TW" sz="2000">
                <a:ea typeface="新細明體"/>
                <a:cs typeface="Calibri" panose="020F0502020204030204"/>
              </a:rPr>
              <a:t> </a:t>
            </a:r>
            <a:r>
              <a:rPr lang="af-ZA" altLang="zh-TW" sz="2000" err="1">
                <a:ea typeface="新細明體"/>
                <a:cs typeface="Calibri" panose="020F0502020204030204"/>
              </a:rPr>
              <a:t>two-factor</a:t>
            </a:r>
            <a:r>
              <a:rPr lang="af-ZA" altLang="zh-TW" sz="2000">
                <a:ea typeface="新細明體"/>
                <a:cs typeface="Calibri" panose="020F0502020204030204"/>
              </a:rPr>
              <a:t> </a:t>
            </a:r>
            <a:r>
              <a:rPr lang="af-ZA" altLang="zh-TW" sz="2000" err="1">
                <a:ea typeface="新細明體"/>
                <a:cs typeface="Calibri" panose="020F0502020204030204"/>
              </a:rPr>
              <a:t>authentication</a:t>
            </a:r>
            <a:r>
              <a:rPr lang="af-ZA" altLang="zh-TW" sz="2000">
                <a:ea typeface="新細明體"/>
                <a:cs typeface="Calibri" panose="020F0502020204030204"/>
              </a:rPr>
              <a:t> (2FA)</a:t>
            </a:r>
          </a:p>
          <a:p>
            <a:pPr marL="285750" indent="-285750">
              <a:buFont typeface="Arial"/>
              <a:buChar char="•"/>
            </a:pPr>
            <a:r>
              <a:rPr lang="af-ZA" altLang="zh-TW" sz="2000" err="1">
                <a:ea typeface="新細明體"/>
                <a:cs typeface="Calibri" panose="020F0502020204030204"/>
              </a:rPr>
              <a:t>Delegated</a:t>
            </a:r>
            <a:r>
              <a:rPr lang="af-ZA" altLang="zh-TW" sz="2000">
                <a:ea typeface="新細明體"/>
                <a:cs typeface="Calibri" panose="020F0502020204030204"/>
              </a:rPr>
              <a:t> </a:t>
            </a:r>
            <a:r>
              <a:rPr lang="af-ZA" altLang="zh-TW" sz="2000" err="1">
                <a:ea typeface="新細明體"/>
                <a:cs typeface="Calibri" panose="020F0502020204030204"/>
              </a:rPr>
              <a:t>administration</a:t>
            </a:r>
            <a:r>
              <a:rPr lang="af-ZA" altLang="zh-TW" sz="2000">
                <a:ea typeface="新細明體"/>
                <a:cs typeface="Calibri" panose="020F0502020204030204"/>
              </a:rPr>
              <a:t> </a:t>
            </a:r>
            <a:r>
              <a:rPr lang="af-ZA" altLang="zh-TW" sz="2000" err="1">
                <a:ea typeface="新細明體"/>
                <a:cs typeface="Calibri" panose="020F0502020204030204"/>
              </a:rPr>
              <a:t>to</a:t>
            </a:r>
            <a:r>
              <a:rPr lang="af-ZA" altLang="zh-TW" sz="2000">
                <a:ea typeface="新細明體"/>
                <a:cs typeface="Calibri" panose="020F0502020204030204"/>
              </a:rPr>
              <a:t> </a:t>
            </a:r>
            <a:r>
              <a:rPr lang="af-ZA" altLang="zh-TW" sz="2000" err="1">
                <a:ea typeface="新細明體"/>
                <a:cs typeface="Calibri" panose="020F0502020204030204"/>
              </a:rPr>
              <a:t>boost</a:t>
            </a:r>
            <a:r>
              <a:rPr lang="af-ZA" altLang="zh-TW" sz="2000">
                <a:ea typeface="新細明體"/>
                <a:cs typeface="Calibri" panose="020F0502020204030204"/>
              </a:rPr>
              <a:t> </a:t>
            </a:r>
            <a:r>
              <a:rPr lang="af-ZA" altLang="zh-TW" sz="2000" err="1">
                <a:ea typeface="新細明體"/>
                <a:cs typeface="Calibri" panose="020F0502020204030204"/>
              </a:rPr>
              <a:t>management</a:t>
            </a:r>
            <a:r>
              <a:rPr lang="af-ZA" altLang="zh-TW" sz="2000">
                <a:ea typeface="新細明體"/>
                <a:cs typeface="Calibri" panose="020F0502020204030204"/>
              </a:rPr>
              <a:t> </a:t>
            </a:r>
            <a:r>
              <a:rPr lang="af-ZA" altLang="zh-TW" sz="2000" err="1">
                <a:ea typeface="新細明體"/>
                <a:cs typeface="Calibri" panose="020F0502020204030204"/>
              </a:rPr>
              <a:t>productivity</a:t>
            </a:r>
            <a:r>
              <a:rPr lang="af-ZA" altLang="zh-TW" sz="2000">
                <a:ea typeface="新細明體"/>
                <a:cs typeface="Calibri" panose="020F0502020204030204"/>
              </a:rPr>
              <a:t> </a:t>
            </a:r>
            <a:r>
              <a:rPr lang="af-ZA" altLang="zh-TW" sz="2000" err="1">
                <a:ea typeface="新細明體"/>
                <a:cs typeface="Calibri" panose="020F0502020204030204"/>
              </a:rPr>
              <a:t>and</a:t>
            </a:r>
            <a:r>
              <a:rPr lang="af-ZA" altLang="zh-TW" sz="2000">
                <a:ea typeface="新細明體"/>
                <a:cs typeface="Calibri" panose="020F0502020204030204"/>
              </a:rPr>
              <a:t> </a:t>
            </a:r>
            <a:r>
              <a:rPr lang="af-ZA" altLang="zh-TW" sz="2000" err="1">
                <a:ea typeface="新細明體"/>
                <a:cs typeface="Calibri" panose="020F0502020204030204"/>
              </a:rPr>
              <a:t>ensure</a:t>
            </a:r>
            <a:r>
              <a:rPr lang="af-ZA" altLang="zh-TW" sz="2000">
                <a:ea typeface="新細明體"/>
                <a:cs typeface="Calibri" panose="020F0502020204030204"/>
              </a:rPr>
              <a:t> data </a:t>
            </a:r>
            <a:r>
              <a:rPr lang="af-ZA" altLang="zh-TW" sz="2000" err="1">
                <a:ea typeface="新細明體"/>
                <a:cs typeface="Calibri" panose="020F0502020204030204"/>
              </a:rPr>
              <a:t>security</a:t>
            </a:r>
          </a:p>
          <a:p>
            <a:pPr marL="285750" indent="-285750">
              <a:buFont typeface="Arial"/>
              <a:buChar char="•"/>
            </a:pPr>
            <a:r>
              <a:rPr lang="af-ZA" altLang="zh-TW" sz="2000">
                <a:ea typeface="新細明體"/>
                <a:cs typeface="Calibri" panose="020F0502020204030204"/>
              </a:rPr>
              <a:t>Automatic RAID disk replacement with spares before potential failure</a:t>
            </a:r>
          </a:p>
          <a:p>
            <a:pPr marL="342900" indent="-342900">
              <a:buFont typeface="Arial"/>
              <a:buChar char="•"/>
            </a:pPr>
            <a:r>
              <a:rPr lang="af-ZA" altLang="zh-TW" sz="2000">
                <a:ea typeface="新細明體"/>
                <a:cs typeface="Calibri" panose="020F0502020204030204"/>
              </a:rPr>
              <a:t>Improved drive health analysis and failure prediction</a:t>
            </a:r>
            <a:endParaRPr lang="af-ZA" altLang="zh-TW">
              <a:ea typeface="新細明體"/>
              <a:cs typeface="Calibri" panose="020F0502020204030204"/>
            </a:endParaRPr>
          </a:p>
        </p:txBody>
      </p:sp>
      <p:sp>
        <p:nvSpPr>
          <p:cNvPr id="14" name="文字方塊 13">
            <a:extLst>
              <a:ext uri="{FF2B5EF4-FFF2-40B4-BE49-F238E27FC236}">
                <a16:creationId xmlns:a16="http://schemas.microsoft.com/office/drawing/2014/main" id="{9D3D620E-15AF-AED7-4E7E-D68BD87D8E5B}"/>
              </a:ext>
            </a:extLst>
          </p:cNvPr>
          <p:cNvSpPr txBox="1"/>
          <p:nvPr/>
        </p:nvSpPr>
        <p:spPr>
          <a:xfrm>
            <a:off x="591587" y="2159711"/>
            <a:ext cx="61095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a:solidFill>
                  <a:srgbClr val="665CC8"/>
                </a:solidFill>
                <a:ea typeface="新細明體"/>
              </a:rPr>
              <a:t>Boosted performance. Flexible management. Higher security</a:t>
            </a:r>
            <a:endParaRPr lang="en-US" altLang="zh-TW" sz="2400" b="1">
              <a:solidFill>
                <a:srgbClr val="665CC8"/>
              </a:solidFill>
              <a:ea typeface="新細明體"/>
              <a:cs typeface="Calibri"/>
            </a:endParaRPr>
          </a:p>
        </p:txBody>
      </p:sp>
    </p:spTree>
    <p:extLst>
      <p:ext uri="{BB962C8B-B14F-4D97-AF65-F5344CB8AC3E}">
        <p14:creationId xmlns:p14="http://schemas.microsoft.com/office/powerpoint/2010/main" val="3850474215"/>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2C8EB1-0C4D-9F79-09B8-015A9F00D8E2}"/>
              </a:ext>
            </a:extLst>
          </p:cNvPr>
          <p:cNvSpPr>
            <a:spLocks noGrp="1"/>
          </p:cNvSpPr>
          <p:nvPr>
            <p:ph type="title"/>
          </p:nvPr>
        </p:nvSpPr>
        <p:spPr/>
        <p:txBody>
          <a:bodyPr>
            <a:normAutofit/>
          </a:bodyPr>
          <a:lstStyle/>
          <a:p>
            <a:r>
              <a:rPr lang="en-US"/>
              <a:t>Rising Demand for 10GbE Network Speeds</a:t>
            </a:r>
            <a:endParaRPr lang="zh-TW"/>
          </a:p>
        </p:txBody>
      </p:sp>
      <p:sp>
        <p:nvSpPr>
          <p:cNvPr id="6" name="文字方塊 5">
            <a:extLst>
              <a:ext uri="{FF2B5EF4-FFF2-40B4-BE49-F238E27FC236}">
                <a16:creationId xmlns:a16="http://schemas.microsoft.com/office/drawing/2014/main" id="{80B2663D-8FED-38AF-0099-697C087BF79C}"/>
              </a:ext>
            </a:extLst>
          </p:cNvPr>
          <p:cNvSpPr txBox="1"/>
          <p:nvPr/>
        </p:nvSpPr>
        <p:spPr>
          <a:xfrm>
            <a:off x="721057" y="1837948"/>
            <a:ext cx="109658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t>The demand for 10 Gigabit Ethernet (10GbE) network speeds is experiencing significant growth. </a:t>
            </a:r>
            <a:endParaRPr lang="zh-TW" altLang="en-US"/>
          </a:p>
          <a:p>
            <a:r>
              <a:rPr lang="en-US" altLang="zh-TW"/>
              <a:t>According to research institute, 10G Network Card Market Size was valued at US$ 95 Billion in 2023, and is projected to reach US$ 180.01 Billion by 2031, growing at a CAGR of 9.56% from 2024 to 2031. * </a:t>
            </a:r>
            <a:endParaRPr lang="zh-TW" altLang="en-US">
              <a:cs typeface="Arial"/>
            </a:endParaRPr>
          </a:p>
          <a:p>
            <a:endParaRPr lang="en-US" altLang="zh-TW">
              <a:cs typeface="Arial"/>
            </a:endParaRPr>
          </a:p>
        </p:txBody>
      </p:sp>
      <p:sp>
        <p:nvSpPr>
          <p:cNvPr id="7" name="文字方塊 6">
            <a:extLst>
              <a:ext uri="{FF2B5EF4-FFF2-40B4-BE49-F238E27FC236}">
                <a16:creationId xmlns:a16="http://schemas.microsoft.com/office/drawing/2014/main" id="{BB2CCD17-B3C1-5B02-DC12-0205CF892EC5}"/>
              </a:ext>
            </a:extLst>
          </p:cNvPr>
          <p:cNvSpPr txBox="1"/>
          <p:nvPr/>
        </p:nvSpPr>
        <p:spPr>
          <a:xfrm>
            <a:off x="721058" y="6147698"/>
            <a:ext cx="61131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cs typeface="Arial"/>
              </a:rPr>
              <a:t>*https://www.linkedin.com/pulse/10g-network-card-market-share-2031-statistics-zvcif/</a:t>
            </a:r>
            <a:endParaRPr lang="zh-TW" altLang="en-US" sz="1200">
              <a:cs typeface="Arial"/>
            </a:endParaRPr>
          </a:p>
        </p:txBody>
      </p:sp>
      <p:pic>
        <p:nvPicPr>
          <p:cNvPr id="18" name="圖片 17" descr="一張含有 螢幕擷取畫面, 設計 的圖片&#10;&#10;自動產生的描述">
            <a:extLst>
              <a:ext uri="{FF2B5EF4-FFF2-40B4-BE49-F238E27FC236}">
                <a16:creationId xmlns:a16="http://schemas.microsoft.com/office/drawing/2014/main" id="{B5A6956E-175B-06F6-F773-5E135C62CC69}"/>
              </a:ext>
            </a:extLst>
          </p:cNvPr>
          <p:cNvPicPr>
            <a:picLocks noChangeAspect="1"/>
          </p:cNvPicPr>
          <p:nvPr/>
        </p:nvPicPr>
        <p:blipFill>
          <a:blip r:embed="rId3"/>
          <a:stretch>
            <a:fillRect/>
          </a:stretch>
        </p:blipFill>
        <p:spPr>
          <a:xfrm>
            <a:off x="8980457" y="4147347"/>
            <a:ext cx="1897040" cy="1976651"/>
          </a:xfrm>
          <a:prstGeom prst="rect">
            <a:avLst/>
          </a:prstGeom>
        </p:spPr>
      </p:pic>
      <p:sp>
        <p:nvSpPr>
          <p:cNvPr id="3" name="文字方塊 2">
            <a:extLst>
              <a:ext uri="{FF2B5EF4-FFF2-40B4-BE49-F238E27FC236}">
                <a16:creationId xmlns:a16="http://schemas.microsoft.com/office/drawing/2014/main" id="{CA7FEFF0-00E3-F3D0-EFDC-8186A37B4D5A}"/>
              </a:ext>
            </a:extLst>
          </p:cNvPr>
          <p:cNvSpPr txBox="1"/>
          <p:nvPr/>
        </p:nvSpPr>
        <p:spPr>
          <a:xfrm>
            <a:off x="717429" y="3337156"/>
            <a:ext cx="5763661" cy="461665"/>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stStyle>
          <a:p>
            <a:r>
              <a:rPr lang="en-US" altLang="zh-TW" sz="1200">
                <a:solidFill>
                  <a:schemeClr val="tx1"/>
                </a:solidFill>
                <a:sym typeface="Arial" panose="020B0604020202020204" pitchFamily="34" charset="0"/>
              </a:rPr>
              <a:t>Modern applications require substantial data storage and faster access speeds, driving the need for higher bandwidth.</a:t>
            </a:r>
          </a:p>
        </p:txBody>
      </p:sp>
      <p:sp>
        <p:nvSpPr>
          <p:cNvPr id="4" name="文字方塊 3">
            <a:extLst>
              <a:ext uri="{FF2B5EF4-FFF2-40B4-BE49-F238E27FC236}">
                <a16:creationId xmlns:a16="http://schemas.microsoft.com/office/drawing/2014/main" id="{758A8CC6-39C5-0A05-6314-C3B28ACBC51E}"/>
              </a:ext>
            </a:extLst>
          </p:cNvPr>
          <p:cNvSpPr txBox="1"/>
          <p:nvPr/>
        </p:nvSpPr>
        <p:spPr>
          <a:xfrm>
            <a:off x="717430" y="2973631"/>
            <a:ext cx="2958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2000" b="1">
                <a:solidFill>
                  <a:srgbClr val="413D3D"/>
                </a:solidFill>
                <a:ea typeface="微軟正黑體"/>
              </a:defRPr>
            </a:lvl1pPr>
          </a:lstStyle>
          <a:p>
            <a:pPr marL="180000" indent="-180000">
              <a:buSzPct val="50000"/>
              <a:buFont typeface="Wingdings" panose="05000000000000000000" pitchFamily="2" charset="2"/>
              <a:buChar char="n"/>
            </a:pPr>
            <a:r>
              <a:rPr lang="en-US" altLang="zh-Hant" sz="1800">
                <a:solidFill>
                  <a:srgbClr val="665CC8"/>
                </a:solidFill>
                <a:sym typeface="Arial" panose="020B0604020202020204" pitchFamily="34" charset="0"/>
              </a:rPr>
              <a:t>Data Growth Explosion</a:t>
            </a:r>
          </a:p>
        </p:txBody>
      </p:sp>
      <p:sp>
        <p:nvSpPr>
          <p:cNvPr id="5" name="文字方塊 4">
            <a:extLst>
              <a:ext uri="{FF2B5EF4-FFF2-40B4-BE49-F238E27FC236}">
                <a16:creationId xmlns:a16="http://schemas.microsoft.com/office/drawing/2014/main" id="{7157D740-5980-5FFE-7756-9AC57DBFBA8B}"/>
              </a:ext>
            </a:extLst>
          </p:cNvPr>
          <p:cNvSpPr txBox="1"/>
          <p:nvPr/>
        </p:nvSpPr>
        <p:spPr>
          <a:xfrm>
            <a:off x="717429" y="4290404"/>
            <a:ext cx="5763661" cy="461665"/>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stStyle>
          <a:p>
            <a:r>
              <a:rPr lang="en-US" altLang="zh-TW" sz="1200">
                <a:solidFill>
                  <a:schemeClr val="tx1"/>
                </a:solidFill>
                <a:sym typeface="Arial" panose="020B0604020202020204" pitchFamily="34" charset="0"/>
              </a:rPr>
              <a:t>Businesses require faster and more reliable network connections to support mission-critical applications and improve overall operational efficiency.</a:t>
            </a:r>
          </a:p>
        </p:txBody>
      </p:sp>
      <p:sp>
        <p:nvSpPr>
          <p:cNvPr id="9" name="文字方塊 8">
            <a:extLst>
              <a:ext uri="{FF2B5EF4-FFF2-40B4-BE49-F238E27FC236}">
                <a16:creationId xmlns:a16="http://schemas.microsoft.com/office/drawing/2014/main" id="{1069B682-8DAA-588E-19B0-C883379C09E4}"/>
              </a:ext>
            </a:extLst>
          </p:cNvPr>
          <p:cNvSpPr txBox="1"/>
          <p:nvPr/>
        </p:nvSpPr>
        <p:spPr>
          <a:xfrm>
            <a:off x="717430" y="3926879"/>
            <a:ext cx="3403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2000" b="1">
                <a:solidFill>
                  <a:srgbClr val="413D3D"/>
                </a:solidFill>
                <a:ea typeface="微軟正黑體"/>
              </a:defRPr>
            </a:lvl1pPr>
          </a:lstStyle>
          <a:p>
            <a:pPr marL="180000" indent="-180000">
              <a:buSzPct val="50000"/>
              <a:buFont typeface="Wingdings" panose="05000000000000000000" pitchFamily="2" charset="2"/>
              <a:buChar char="n"/>
            </a:pPr>
            <a:r>
              <a:rPr lang="en-US" altLang="zh-Hant" sz="1800">
                <a:solidFill>
                  <a:srgbClr val="665CC8"/>
                </a:solidFill>
                <a:sym typeface="Arial" panose="020B0604020202020204" pitchFamily="34" charset="0"/>
              </a:rPr>
              <a:t>Evolving Business Needs</a:t>
            </a:r>
          </a:p>
        </p:txBody>
      </p:sp>
      <p:sp>
        <p:nvSpPr>
          <p:cNvPr id="10" name="文字方塊 9">
            <a:extLst>
              <a:ext uri="{FF2B5EF4-FFF2-40B4-BE49-F238E27FC236}">
                <a16:creationId xmlns:a16="http://schemas.microsoft.com/office/drawing/2014/main" id="{E8F34E21-B69E-7EF4-23D6-D6ED3E934F0F}"/>
              </a:ext>
            </a:extLst>
          </p:cNvPr>
          <p:cNvSpPr txBox="1"/>
          <p:nvPr/>
        </p:nvSpPr>
        <p:spPr>
          <a:xfrm>
            <a:off x="717429" y="5270487"/>
            <a:ext cx="5763661" cy="461665"/>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stStyle>
          <a:p>
            <a:r>
              <a:rPr lang="en-US" altLang="zh-TW" sz="1200">
                <a:solidFill>
                  <a:schemeClr val="tx1"/>
                </a:solidFill>
                <a:sym typeface="Arial" panose="020B0604020202020204" pitchFamily="34" charset="0"/>
              </a:rPr>
              <a:t>The cost of 10GbE equipment has decreased significantly, making it a more affordable option for businesses compared to earlier high-speed technologies.</a:t>
            </a:r>
          </a:p>
        </p:txBody>
      </p:sp>
      <p:sp>
        <p:nvSpPr>
          <p:cNvPr id="11" name="文字方塊 10">
            <a:extLst>
              <a:ext uri="{FF2B5EF4-FFF2-40B4-BE49-F238E27FC236}">
                <a16:creationId xmlns:a16="http://schemas.microsoft.com/office/drawing/2014/main" id="{94E1F66B-D6CE-7E2B-20C5-E6DDDD000399}"/>
              </a:ext>
            </a:extLst>
          </p:cNvPr>
          <p:cNvSpPr txBox="1"/>
          <p:nvPr/>
        </p:nvSpPr>
        <p:spPr>
          <a:xfrm>
            <a:off x="717430" y="4906962"/>
            <a:ext cx="2958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2000" b="1">
                <a:solidFill>
                  <a:srgbClr val="413D3D"/>
                </a:solidFill>
                <a:ea typeface="微軟正黑體"/>
              </a:defRPr>
            </a:lvl1pPr>
          </a:lstStyle>
          <a:p>
            <a:pPr marL="180000" indent="-180000">
              <a:buSzPct val="50000"/>
              <a:buFont typeface="Wingdings" panose="05000000000000000000" pitchFamily="2" charset="2"/>
              <a:buChar char="n"/>
            </a:pPr>
            <a:r>
              <a:rPr lang="en-US" altLang="zh-Hant" sz="1800">
                <a:solidFill>
                  <a:srgbClr val="665CC8"/>
                </a:solidFill>
                <a:sym typeface="Arial" panose="020B0604020202020204" pitchFamily="34" charset="0"/>
              </a:rPr>
              <a:t>Price Reduction</a:t>
            </a:r>
          </a:p>
        </p:txBody>
      </p:sp>
    </p:spTree>
    <p:extLst>
      <p:ext uri="{BB962C8B-B14F-4D97-AF65-F5344CB8AC3E}">
        <p14:creationId xmlns:p14="http://schemas.microsoft.com/office/powerpoint/2010/main" val="1308899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3D90DC47-0184-37A8-61F8-1EF5622371EC}"/>
              </a:ext>
            </a:extLst>
          </p:cNvPr>
          <p:cNvSpPr/>
          <p:nvPr/>
        </p:nvSpPr>
        <p:spPr>
          <a:xfrm>
            <a:off x="591605" y="2976408"/>
            <a:ext cx="3810274" cy="782476"/>
          </a:xfrm>
          <a:prstGeom prst="roundRect">
            <a:avLst>
              <a:gd name="adj" fmla="val 8754"/>
            </a:avLst>
          </a:prstGeom>
          <a:gradFill>
            <a:gsLst>
              <a:gs pos="0">
                <a:srgbClr val="665CC8"/>
              </a:gs>
              <a:gs pos="100000">
                <a:srgbClr val="7030A0"/>
              </a:gs>
            </a:gsLst>
            <a:lin ang="0" scaled="0"/>
          </a:gradFill>
          <a:ln>
            <a:noFill/>
          </a:ln>
          <a:effectLst>
            <a:outerShdw blurRad="431800" dist="165100" dir="5760000" sx="106000" sy="106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 name="標題 1">
            <a:extLst>
              <a:ext uri="{FF2B5EF4-FFF2-40B4-BE49-F238E27FC236}">
                <a16:creationId xmlns:a16="http://schemas.microsoft.com/office/drawing/2014/main" id="{D5FF0C24-EA2F-F847-8F31-9ED67745973C}"/>
              </a:ext>
            </a:extLst>
          </p:cNvPr>
          <p:cNvSpPr>
            <a:spLocks noGrp="1"/>
          </p:cNvSpPr>
          <p:nvPr>
            <p:ph type="title"/>
          </p:nvPr>
        </p:nvSpPr>
        <p:spPr/>
        <p:txBody>
          <a:bodyPr>
            <a:normAutofit/>
          </a:bodyPr>
          <a:lstStyle/>
          <a:p>
            <a:r>
              <a:rPr lang="en-US" altLang="zh-TW"/>
              <a:t>Snapshots help you fight with Ransomware Threats​</a:t>
            </a:r>
            <a:endParaRPr lang="zh-TW" altLang="en-US">
              <a:sym typeface="+mn-lt"/>
            </a:endParaRPr>
          </a:p>
        </p:txBody>
      </p:sp>
      <p:pic>
        <p:nvPicPr>
          <p:cNvPr id="7"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1565" y="3324740"/>
            <a:ext cx="6640435" cy="3266888"/>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12C6FE5-FD6C-4983-9AE6-1DA5755C81FE}"/>
              </a:ext>
            </a:extLst>
          </p:cNvPr>
          <p:cNvSpPr txBox="1"/>
          <p:nvPr/>
        </p:nvSpPr>
        <p:spPr>
          <a:xfrm>
            <a:off x="563158" y="1904352"/>
            <a:ext cx="1031869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a:t>TS-432X/TS-632X supports Snapshot , like taking a photo - within seconds the complete status of your NAS system and data is recorded</a:t>
            </a:r>
            <a:endParaRPr lang="zh-TW" altLang="en-US" sz="2400">
              <a:solidFill>
                <a:schemeClr val="tx1">
                  <a:lumMod val="85000"/>
                  <a:lumOff val="15000"/>
                </a:schemeClr>
              </a:solidFill>
              <a:cs typeface="+mn-ea"/>
              <a:sym typeface="+mn-lt"/>
            </a:endParaRPr>
          </a:p>
        </p:txBody>
      </p:sp>
      <p:pic>
        <p:nvPicPr>
          <p:cNvPr id="9" name="圖片 8">
            <a:extLst>
              <a:ext uri="{FF2B5EF4-FFF2-40B4-BE49-F238E27FC236}">
                <a16:creationId xmlns:a16="http://schemas.microsoft.com/office/drawing/2014/main" id="{D5A3D9C9-70D3-44DE-9426-03AD146B9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077" y="2940805"/>
            <a:ext cx="1094923" cy="1094923"/>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0" name="文字方塊 9">
            <a:extLst>
              <a:ext uri="{FF2B5EF4-FFF2-40B4-BE49-F238E27FC236}">
                <a16:creationId xmlns:a16="http://schemas.microsoft.com/office/drawing/2014/main" id="{012C6FE5-FD6C-4983-9AE6-1DA5755C81FE}"/>
              </a:ext>
            </a:extLst>
          </p:cNvPr>
          <p:cNvSpPr txBox="1"/>
          <p:nvPr/>
        </p:nvSpPr>
        <p:spPr>
          <a:xfrm>
            <a:off x="774848" y="3007656"/>
            <a:ext cx="34710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Mitigate the growing threat of ransomware</a:t>
            </a:r>
            <a:endParaRPr lang="zh-TW" altLang="en-US" sz="2800" b="1">
              <a:solidFill>
                <a:schemeClr val="bg1"/>
              </a:solidFill>
              <a:cs typeface="+mn-ea"/>
              <a:sym typeface="+mn-lt"/>
            </a:endParaRPr>
          </a:p>
        </p:txBody>
      </p:sp>
      <p:sp>
        <p:nvSpPr>
          <p:cNvPr id="11" name="文字方塊 10">
            <a:extLst>
              <a:ext uri="{FF2B5EF4-FFF2-40B4-BE49-F238E27FC236}">
                <a16:creationId xmlns:a16="http://schemas.microsoft.com/office/drawing/2014/main" id="{012C6FE5-FD6C-4983-9AE6-1DA5755C81FE}"/>
              </a:ext>
            </a:extLst>
          </p:cNvPr>
          <p:cNvSpPr txBox="1"/>
          <p:nvPr/>
        </p:nvSpPr>
        <p:spPr>
          <a:xfrm>
            <a:off x="563158" y="3946592"/>
            <a:ext cx="479126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altLang="zh-TW" b="1"/>
              <a:t>Step 1 </a:t>
            </a:r>
            <a:r>
              <a:rPr lang="en-US" altLang="zh-TW"/>
              <a:t>​</a:t>
            </a:r>
          </a:p>
          <a:p>
            <a:pPr fontAlgn="base"/>
            <a:r>
              <a:rPr lang="zh-TW" altLang="zh-TW"/>
              <a:t>Regularly update, and </a:t>
            </a:r>
            <a:r>
              <a:rPr lang="en-US" altLang="zh-TW"/>
              <a:t>use</a:t>
            </a:r>
            <a:r>
              <a:rPr lang="zh-TW" altLang="zh-TW"/>
              <a:t> </a:t>
            </a:r>
            <a:r>
              <a:rPr lang="en-US" altLang="zh-TW"/>
              <a:t>Malware</a:t>
            </a:r>
            <a:r>
              <a:rPr lang="zh-TW" altLang="zh-TW"/>
              <a:t> </a:t>
            </a:r>
            <a:r>
              <a:rPr lang="en-US" altLang="zh-TW"/>
              <a:t>Re</a:t>
            </a:r>
            <a:r>
              <a:rPr lang="zh-TW" altLang="zh-TW"/>
              <a:t>mover</a:t>
            </a:r>
            <a:r>
              <a:rPr lang="en-US" altLang="zh-TW"/>
              <a:t>​</a:t>
            </a:r>
          </a:p>
          <a:p>
            <a:pPr fontAlgn="base"/>
            <a:r>
              <a:rPr lang="en-US" altLang="zh-TW" b="1"/>
              <a:t>Step 2</a:t>
            </a:r>
            <a:r>
              <a:rPr lang="en-US" altLang="zh-TW"/>
              <a:t>​</a:t>
            </a:r>
          </a:p>
          <a:p>
            <a:pPr fontAlgn="base"/>
            <a:r>
              <a:rPr lang="zh-TW" altLang="zh-TW"/>
              <a:t>Routinely back up to your NAS, and create multi-version s</a:t>
            </a:r>
            <a:r>
              <a:rPr lang="en-US" altLang="zh-TW"/>
              <a:t>nap</a:t>
            </a:r>
            <a:r>
              <a:rPr lang="zh-TW" altLang="zh-TW"/>
              <a:t>shots</a:t>
            </a:r>
            <a:r>
              <a:rPr lang="en-US" altLang="zh-TW"/>
              <a:t>​</a:t>
            </a:r>
          </a:p>
          <a:p>
            <a:pPr fontAlgn="base"/>
            <a:r>
              <a:rPr lang="en-US" altLang="zh-TW" b="1"/>
              <a:t>Step 3</a:t>
            </a:r>
            <a:r>
              <a:rPr lang="en-US" altLang="zh-TW"/>
              <a:t>​</a:t>
            </a:r>
          </a:p>
          <a:p>
            <a:pPr fontAlgn="base"/>
            <a:r>
              <a:rPr lang="en-US" altLang="zh-TW"/>
              <a:t>Back up snapshots to another QNAP NAS​</a:t>
            </a:r>
          </a:p>
        </p:txBody>
      </p:sp>
    </p:spTree>
    <p:extLst>
      <p:ext uri="{BB962C8B-B14F-4D97-AF65-F5344CB8AC3E}">
        <p14:creationId xmlns:p14="http://schemas.microsoft.com/office/powerpoint/2010/main" val="3661491657"/>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hidden="1">
            <a:extLst>
              <a:ext uri="{FF2B5EF4-FFF2-40B4-BE49-F238E27FC236}">
                <a16:creationId xmlns:a16="http://schemas.microsoft.com/office/drawing/2014/main" id="{3EB2510F-C6AF-4B11-95F4-E34181A81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
            <a:ext cx="12191999" cy="1589740"/>
          </a:xfrm>
          <a:prstGeom prst="rect">
            <a:avLst/>
          </a:prstGeom>
        </p:spPr>
      </p:pic>
      <p:sp>
        <p:nvSpPr>
          <p:cNvPr id="6" name="矩形 5" hidden="1">
            <a:extLst>
              <a:ext uri="{FF2B5EF4-FFF2-40B4-BE49-F238E27FC236}">
                <a16:creationId xmlns:a16="http://schemas.microsoft.com/office/drawing/2014/main" id="{081AE828-1406-43AE-9C51-426991CBB2AD}"/>
              </a:ext>
            </a:extLst>
          </p:cNvPr>
          <p:cNvSpPr/>
          <p:nvPr/>
        </p:nvSpPr>
        <p:spPr>
          <a:xfrm>
            <a:off x="709782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網頁瀏覽</a:t>
            </a:r>
          </a:p>
        </p:txBody>
      </p:sp>
      <p:sp>
        <p:nvSpPr>
          <p:cNvPr id="30" name="矩形 29" hidden="1">
            <a:extLst>
              <a:ext uri="{FF2B5EF4-FFF2-40B4-BE49-F238E27FC236}">
                <a16:creationId xmlns:a16="http://schemas.microsoft.com/office/drawing/2014/main" id="{7D546892-55E0-4C44-B362-AD5A8C36F83A}"/>
              </a:ext>
            </a:extLst>
          </p:cNvPr>
          <p:cNvSpPr/>
          <p:nvPr/>
        </p:nvSpPr>
        <p:spPr>
          <a:xfrm>
            <a:off x="186045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手機瀏覽</a:t>
            </a:r>
          </a:p>
        </p:txBody>
      </p:sp>
      <p:sp>
        <p:nvSpPr>
          <p:cNvPr id="7" name="矩形 6"/>
          <p:cNvSpPr/>
          <p:nvPr/>
        </p:nvSpPr>
        <p:spPr>
          <a:xfrm>
            <a:off x="733330" y="1792560"/>
            <a:ext cx="10891319" cy="923330"/>
          </a:xfrm>
          <a:prstGeom prst="rect">
            <a:avLst/>
          </a:prstGeom>
        </p:spPr>
        <p:txBody>
          <a:bodyPr wrap="square" lIns="91440" tIns="45720" rIns="91440" bIns="45720" anchor="t">
            <a:spAutoFit/>
          </a:bodyPr>
          <a:lstStyle/>
          <a:p>
            <a:r>
              <a:rPr lang="en-US">
                <a:latin typeface="Arial"/>
                <a:ea typeface="微軟正黑體 Light"/>
                <a:cs typeface="Arial"/>
              </a:rPr>
              <a:t>File Station is the master of managing all your files from NAS and connected devices (including USB devices, SD cards, remote NAS, cloud services, and more). Operated with an easy-to-use interface, File Station simplifies everyday file browsing, access, and searching</a:t>
            </a:r>
            <a:endParaRPr lang="zh-TW">
              <a:latin typeface="Arial"/>
              <a:cs typeface="Arial"/>
            </a:endParaRPr>
          </a:p>
        </p:txBody>
      </p:sp>
      <p:pic>
        <p:nvPicPr>
          <p:cNvPr id="2" name="圖片 1" descr="一張含有 文字, 螢幕擷取畫面, 軟體, 數字 的圖片&#10;&#10;自動產生的描述">
            <a:extLst>
              <a:ext uri="{FF2B5EF4-FFF2-40B4-BE49-F238E27FC236}">
                <a16:creationId xmlns:a16="http://schemas.microsoft.com/office/drawing/2014/main" id="{A903540C-DB86-3789-29FF-81D2B696261B}"/>
              </a:ext>
            </a:extLst>
          </p:cNvPr>
          <p:cNvPicPr>
            <a:picLocks noChangeAspect="1"/>
          </p:cNvPicPr>
          <p:nvPr/>
        </p:nvPicPr>
        <p:blipFill>
          <a:blip r:embed="rId4"/>
          <a:stretch>
            <a:fillRect/>
          </a:stretch>
        </p:blipFill>
        <p:spPr>
          <a:xfrm>
            <a:off x="827590" y="3911806"/>
            <a:ext cx="5048490" cy="2675882"/>
          </a:xfrm>
          <a:prstGeom prst="rect">
            <a:avLst/>
          </a:prstGeom>
        </p:spPr>
      </p:pic>
      <p:sp>
        <p:nvSpPr>
          <p:cNvPr id="9" name="文字方塊 8">
            <a:extLst>
              <a:ext uri="{FF2B5EF4-FFF2-40B4-BE49-F238E27FC236}">
                <a16:creationId xmlns:a16="http://schemas.microsoft.com/office/drawing/2014/main" id="{FE80B095-7DF9-5656-39F9-BC33793344E4}"/>
              </a:ext>
            </a:extLst>
          </p:cNvPr>
          <p:cNvSpPr txBox="1"/>
          <p:nvPr/>
        </p:nvSpPr>
        <p:spPr>
          <a:xfrm>
            <a:off x="731134" y="3067920"/>
            <a:ext cx="49906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solidFill>
                  <a:srgbClr val="212529"/>
                </a:solidFill>
                <a:latin typeface="Arial"/>
                <a:ea typeface="Roboto"/>
                <a:cs typeface="Roboto"/>
              </a:rPr>
              <a:t>"Recently" sections</a:t>
            </a:r>
          </a:p>
          <a:p>
            <a:r>
              <a:rPr lang="en-US" altLang="zh-TW" sz="1200">
                <a:solidFill>
                  <a:srgbClr val="212529"/>
                </a:solidFill>
                <a:latin typeface="Arial"/>
                <a:ea typeface="Roboto"/>
                <a:cs typeface="Roboto"/>
              </a:rPr>
              <a:t>File Station displays files that have been recently uploaded, accessed, and deleted in the left panel, allowing you to quickly find desired files.</a:t>
            </a:r>
          </a:p>
        </p:txBody>
      </p:sp>
      <p:pic>
        <p:nvPicPr>
          <p:cNvPr id="15" name="圖片 14" descr="Search bar">
            <a:extLst>
              <a:ext uri="{FF2B5EF4-FFF2-40B4-BE49-F238E27FC236}">
                <a16:creationId xmlns:a16="http://schemas.microsoft.com/office/drawing/2014/main" id="{F55FCA99-6FC4-9C72-0B73-E922AB221C9B}"/>
              </a:ext>
            </a:extLst>
          </p:cNvPr>
          <p:cNvPicPr>
            <a:picLocks noChangeAspect="1"/>
          </p:cNvPicPr>
          <p:nvPr/>
        </p:nvPicPr>
        <p:blipFill>
          <a:blip r:embed="rId5"/>
          <a:stretch>
            <a:fillRect/>
          </a:stretch>
        </p:blipFill>
        <p:spPr>
          <a:xfrm>
            <a:off x="6528122" y="3911806"/>
            <a:ext cx="5038844" cy="2675882"/>
          </a:xfrm>
          <a:prstGeom prst="rect">
            <a:avLst/>
          </a:prstGeom>
        </p:spPr>
      </p:pic>
      <p:sp>
        <p:nvSpPr>
          <p:cNvPr id="16" name="文字方塊 15">
            <a:extLst>
              <a:ext uri="{FF2B5EF4-FFF2-40B4-BE49-F238E27FC236}">
                <a16:creationId xmlns:a16="http://schemas.microsoft.com/office/drawing/2014/main" id="{E68D9F42-01B6-27BD-5F53-415DBD8DC9D7}"/>
              </a:ext>
            </a:extLst>
          </p:cNvPr>
          <p:cNvSpPr txBox="1"/>
          <p:nvPr/>
        </p:nvSpPr>
        <p:spPr>
          <a:xfrm>
            <a:off x="6528122" y="3067920"/>
            <a:ext cx="51931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solidFill>
                  <a:srgbClr val="212529"/>
                </a:solidFill>
                <a:latin typeface="Roboto"/>
                <a:ea typeface="Roboto"/>
                <a:cs typeface="Roboto"/>
              </a:rPr>
              <a:t>Search bar</a:t>
            </a:r>
          </a:p>
          <a:p>
            <a:r>
              <a:rPr lang="en-US" altLang="zh-TW" sz="1200">
                <a:solidFill>
                  <a:srgbClr val="212529"/>
                </a:solidFill>
                <a:latin typeface="Arial"/>
                <a:ea typeface="Roboto"/>
                <a:cs typeface="Roboto"/>
              </a:rPr>
              <a:t>The full-text search engine </a:t>
            </a:r>
            <a:r>
              <a:rPr lang="en-US" altLang="zh-TW" sz="1200" err="1">
                <a:solidFill>
                  <a:srgbClr val="212529"/>
                </a:solidFill>
                <a:latin typeface="Arial"/>
                <a:ea typeface="Roboto"/>
                <a:cs typeface="Roboto"/>
              </a:rPr>
              <a:t>Qsirch</a:t>
            </a:r>
            <a:r>
              <a:rPr lang="en-US" altLang="zh-TW" sz="1200">
                <a:solidFill>
                  <a:srgbClr val="212529"/>
                </a:solidFill>
                <a:latin typeface="Arial"/>
                <a:ea typeface="Roboto"/>
                <a:cs typeface="Roboto"/>
              </a:rPr>
              <a:t> is now supported! You can find files by filename and text in </a:t>
            </a:r>
            <a:r>
              <a:rPr lang="en-US" altLang="zh-TW" sz="1200" err="1">
                <a:solidFill>
                  <a:srgbClr val="212529"/>
                </a:solidFill>
                <a:latin typeface="Arial"/>
                <a:ea typeface="Roboto"/>
                <a:cs typeface="Roboto"/>
              </a:rPr>
              <a:t>documents,or</a:t>
            </a:r>
            <a:r>
              <a:rPr lang="en-US" altLang="zh-TW" sz="1200">
                <a:solidFill>
                  <a:srgbClr val="212529"/>
                </a:solidFill>
                <a:latin typeface="Arial"/>
                <a:ea typeface="Roboto"/>
                <a:cs typeface="Roboto"/>
              </a:rPr>
              <a:t> use filter to search for files</a:t>
            </a:r>
            <a:r>
              <a:rPr lang="en-US" altLang="zh-TW">
                <a:solidFill>
                  <a:srgbClr val="212529"/>
                </a:solidFill>
                <a:latin typeface="Roboto"/>
                <a:ea typeface="Roboto"/>
                <a:cs typeface="Roboto"/>
              </a:rPr>
              <a:t> </a:t>
            </a:r>
            <a:r>
              <a:rPr lang="en-US" altLang="zh-TW" sz="1200">
                <a:solidFill>
                  <a:srgbClr val="212529"/>
                </a:solidFill>
                <a:latin typeface="Arial"/>
                <a:ea typeface="Roboto"/>
                <a:cs typeface="Roboto"/>
              </a:rPr>
              <a:t>much faster.</a:t>
            </a:r>
          </a:p>
        </p:txBody>
      </p:sp>
      <p:sp>
        <p:nvSpPr>
          <p:cNvPr id="3" name="標題 2">
            <a:extLst>
              <a:ext uri="{FF2B5EF4-FFF2-40B4-BE49-F238E27FC236}">
                <a16:creationId xmlns:a16="http://schemas.microsoft.com/office/drawing/2014/main" id="{50EEA196-B883-0C65-6DDC-ECC73D98BF02}"/>
              </a:ext>
            </a:extLst>
          </p:cNvPr>
          <p:cNvSpPr>
            <a:spLocks noGrp="1"/>
          </p:cNvSpPr>
          <p:nvPr>
            <p:ph type="title"/>
          </p:nvPr>
        </p:nvSpPr>
        <p:spPr/>
        <p:txBody>
          <a:bodyPr>
            <a:normAutofit/>
          </a:bodyPr>
          <a:lstStyle/>
          <a:p>
            <a:r>
              <a:rPr lang="en-US" altLang="zh-TW"/>
              <a:t>Manage and search files easily with the </a:t>
            </a:r>
            <a:br>
              <a:rPr lang="en-US" altLang="zh-TW"/>
            </a:br>
            <a:r>
              <a:rPr lang="en-US" altLang="zh-TW"/>
              <a:t>new File Station</a:t>
            </a:r>
            <a:endParaRPr lang="zh-TW" altLang="en-US"/>
          </a:p>
        </p:txBody>
      </p:sp>
    </p:spTree>
    <p:extLst>
      <p:ext uri="{BB962C8B-B14F-4D97-AF65-F5344CB8AC3E}">
        <p14:creationId xmlns:p14="http://schemas.microsoft.com/office/powerpoint/2010/main" val="4091582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203682" y="2003464"/>
            <a:ext cx="542573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微軟正黑體" panose="020B0604030504040204" pitchFamily="34" charset="-120"/>
              <a:ea typeface="微軟正黑體" panose="020B0604030504040204" pitchFamily="34" charset="-120"/>
              <a:cs typeface="+mn-ea"/>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522908" y="1988837"/>
            <a:ext cx="535087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微軟正黑體" panose="020B0604030504040204" pitchFamily="34" charset="-120"/>
              <a:ea typeface="微軟正黑體" panose="020B0604030504040204" pitchFamily="34" charset="-120"/>
              <a:cs typeface="+mn-ea"/>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p:txBody>
          <a:bodyPr>
            <a:noAutofit/>
          </a:bodyPr>
          <a:lstStyle/>
          <a:p>
            <a:pPr algn="ctr"/>
            <a:r>
              <a:rPr lang="en-US" altLang="zh-TW">
                <a:sym typeface="+mn-lt"/>
              </a:rPr>
              <a:t>Smart and automatic file management​</a:t>
            </a:r>
            <a:endParaRPr lang="zh-TW" altLang="en-US">
              <a:sym typeface="+mn-lt"/>
            </a:endParaRPr>
          </a:p>
        </p:txBody>
      </p:sp>
      <p:sp>
        <p:nvSpPr>
          <p:cNvPr id="52" name="矩形 5">
            <a:extLst>
              <a:ext uri="{FF2B5EF4-FFF2-40B4-BE49-F238E27FC236}">
                <a16:creationId xmlns:a16="http://schemas.microsoft.com/office/drawing/2014/main" id="{4FF1C51A-0D24-F848-8BC9-CB2554C5CC56}"/>
              </a:ext>
            </a:extLst>
          </p:cNvPr>
          <p:cNvSpPr/>
          <p:nvPr/>
        </p:nvSpPr>
        <p:spPr>
          <a:xfrm>
            <a:off x="769817" y="3214911"/>
            <a:ext cx="4851721" cy="525400"/>
          </a:xfrm>
          <a:prstGeom prst="rect">
            <a:avLst/>
          </a:prstGeom>
        </p:spPr>
        <p:txBody>
          <a:bodyPr wrap="square" lIns="121920" tIns="60960" rIns="121920" bIns="60960" anchor="t">
            <a:spAutoFit/>
          </a:bodyPr>
          <a:lstStyle/>
          <a:p>
            <a:pPr algn="ctr" defTabSz="1219170">
              <a:lnSpc>
                <a:spcPct val="150000"/>
              </a:lnSpc>
              <a:buClr>
                <a:prstClr val="black">
                  <a:lumMod val="85000"/>
                  <a:lumOff val="15000"/>
                </a:prstClr>
              </a:buClr>
              <a:buSzPct val="100000"/>
            </a:pPr>
            <a:r>
              <a:rPr lang="en-US" altLang="zh-TW" sz="2000" b="1" kern="0">
                <a:solidFill>
                  <a:prstClr val="black"/>
                </a:solidFill>
                <a:latin typeface="+mj-lt"/>
                <a:ea typeface="微軟正黑體" panose="020B0604030504040204" pitchFamily="34" charset="-120"/>
                <a:cs typeface="+mn-ea"/>
                <a:sym typeface="+mn-lt"/>
              </a:rPr>
              <a:t>A powerful, Google™-like search tool​</a:t>
            </a:r>
            <a:endParaRPr lang="en-US" altLang="zh-TW" sz="2000" kern="0">
              <a:solidFill>
                <a:srgbClr val="000000"/>
              </a:solidFill>
              <a:latin typeface="+mj-lt"/>
              <a:ea typeface="微軟正黑體" panose="020B0604030504040204" pitchFamily="34" charset="-120"/>
              <a:cs typeface="+mn-ea"/>
              <a:sym typeface="+mn-lt"/>
            </a:endParaRPr>
          </a:p>
        </p:txBody>
      </p:sp>
      <p:sp>
        <p:nvSpPr>
          <p:cNvPr id="53" name="矩形 5">
            <a:extLst>
              <a:ext uri="{FF2B5EF4-FFF2-40B4-BE49-F238E27FC236}">
                <a16:creationId xmlns:a16="http://schemas.microsoft.com/office/drawing/2014/main" id="{F5909AE1-241E-3645-8780-6223FAA01DA6}"/>
              </a:ext>
            </a:extLst>
          </p:cNvPr>
          <p:cNvSpPr/>
          <p:nvPr/>
        </p:nvSpPr>
        <p:spPr>
          <a:xfrm>
            <a:off x="6166094" y="3219944"/>
            <a:ext cx="5249691" cy="515334"/>
          </a:xfrm>
          <a:prstGeom prst="rect">
            <a:avLst/>
          </a:prstGeom>
        </p:spPr>
        <p:txBody>
          <a:bodyPr wrap="square" lIns="121920" tIns="60960" rIns="121920" bIns="60960" anchor="t">
            <a:spAutoFit/>
          </a:bodyPr>
          <a:lstStyle/>
          <a:p>
            <a:pPr algn="ctr" defTabSz="1219170">
              <a:lnSpc>
                <a:spcPct val="150000"/>
              </a:lnSpc>
              <a:buClr>
                <a:prstClr val="black">
                  <a:lumMod val="85000"/>
                  <a:lumOff val="15000"/>
                </a:prstClr>
              </a:buClr>
              <a:buSzPct val="100000"/>
            </a:pPr>
            <a:r>
              <a:rPr lang="en-US" altLang="zh-TW" sz="1950" b="1" kern="0">
                <a:solidFill>
                  <a:prstClr val="black"/>
                </a:solidFill>
                <a:latin typeface="+mj-lt"/>
                <a:ea typeface="微軟正黑體" panose="020B0604030504040204" pitchFamily="34" charset="-120"/>
                <a:cs typeface="+mn-ea"/>
                <a:sym typeface="+mn-lt"/>
              </a:rPr>
              <a:t>Automatically filing and archiving​</a:t>
            </a: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649915" y="3884109"/>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4">
            <a:biLevel thresh="75000"/>
          </a:blip>
          <a:stretch>
            <a:fillRect/>
          </a:stretch>
        </p:blipFill>
        <p:spPr>
          <a:xfrm>
            <a:off x="7603784" y="3884109"/>
            <a:ext cx="427200" cy="4272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5">
            <a:biLevel thresh="75000"/>
          </a:blip>
          <a:stretch>
            <a:fillRect/>
          </a:stretch>
        </p:blipFill>
        <p:spPr>
          <a:xfrm>
            <a:off x="8557653" y="3879208"/>
            <a:ext cx="432000" cy="432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6">
            <a:biLevel thresh="75000"/>
          </a:blip>
          <a:stretch>
            <a:fillRect/>
          </a:stretch>
        </p:blipFill>
        <p:spPr>
          <a:xfrm>
            <a:off x="9511523" y="3879208"/>
            <a:ext cx="432000" cy="432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7">
            <a:biLevel thresh="75000"/>
          </a:blip>
          <a:stretch>
            <a:fillRect/>
          </a:stretch>
        </p:blipFill>
        <p:spPr>
          <a:xfrm>
            <a:off x="10465392" y="3879208"/>
            <a:ext cx="432000" cy="432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6337452" y="4337259"/>
            <a:ext cx="1047827" cy="307777"/>
          </a:xfrm>
          <a:prstGeom prst="rect">
            <a:avLst/>
          </a:prstGeom>
          <a:noFill/>
        </p:spPr>
        <p:txBody>
          <a:bodyPr wrap="square" rtlCol="0">
            <a:spAutoFit/>
          </a:bodyPr>
          <a:lstStyle/>
          <a:p>
            <a:pPr algn="ctr" defTabSz="1219170">
              <a:buClr>
                <a:srgbClr val="000000"/>
              </a:buClr>
            </a:pPr>
            <a:r>
              <a:rPr lang="en-US" sz="1400" kern="0">
                <a:solidFill>
                  <a:srgbClr val="000000"/>
                </a:solidFill>
                <a:latin typeface="+mj-lt"/>
                <a:ea typeface="微軟正黑體" panose="020B0604030504040204" pitchFamily="34" charset="-120"/>
                <a:cs typeface="+mn-ea"/>
                <a:sym typeface="+mn-lt"/>
              </a:rPr>
              <a:t>Source</a:t>
            </a:r>
            <a:endParaRPr lang="en-TW" sz="1400" kern="0">
              <a:solidFill>
                <a:srgbClr val="000000"/>
              </a:solidFill>
              <a:latin typeface="+mj-lt"/>
              <a:ea typeface="微軟正黑體" panose="020B0604030504040204" pitchFamily="34" charset="-120"/>
              <a:cs typeface="+mn-ea"/>
              <a:sym typeface="+mn-lt"/>
            </a:endParaRPr>
          </a:p>
        </p:txBody>
      </p:sp>
      <p:sp>
        <p:nvSpPr>
          <p:cNvPr id="59" name="TextBox 58">
            <a:extLst>
              <a:ext uri="{FF2B5EF4-FFF2-40B4-BE49-F238E27FC236}">
                <a16:creationId xmlns:a16="http://schemas.microsoft.com/office/drawing/2014/main" id="{FCEDE5B7-D254-2045-9B58-88CA9EA662C7}"/>
              </a:ext>
            </a:extLst>
          </p:cNvPr>
          <p:cNvSpPr txBox="1"/>
          <p:nvPr/>
        </p:nvSpPr>
        <p:spPr>
          <a:xfrm>
            <a:off x="7376468" y="4337259"/>
            <a:ext cx="946730" cy="307777"/>
          </a:xfrm>
          <a:prstGeom prst="rect">
            <a:avLst/>
          </a:prstGeom>
          <a:noFill/>
        </p:spPr>
        <p:txBody>
          <a:bodyPr wrap="square" rtlCol="0">
            <a:spAutoFit/>
          </a:bodyPr>
          <a:lstStyle/>
          <a:p>
            <a:pPr algn="ctr" defTabSz="1219170">
              <a:buClr>
                <a:srgbClr val="000000"/>
              </a:buClr>
            </a:pPr>
            <a:r>
              <a:rPr lang="en-US" sz="1400" kern="0">
                <a:solidFill>
                  <a:srgbClr val="000000"/>
                </a:solidFill>
                <a:latin typeface="+mj-lt"/>
                <a:ea typeface="微軟正黑體" panose="020B0604030504040204" pitchFamily="34" charset="-120"/>
                <a:cs typeface="+mn-ea"/>
                <a:sym typeface="+mn-lt"/>
              </a:rPr>
              <a:t>Schedule</a:t>
            </a:r>
            <a:endParaRPr lang="en-TW" sz="1400" kern="0">
              <a:solidFill>
                <a:srgbClr val="000000"/>
              </a:solidFill>
              <a:latin typeface="+mj-lt"/>
              <a:ea typeface="微軟正黑體" panose="020B0604030504040204" pitchFamily="34" charset="-120"/>
              <a:cs typeface="+mn-ea"/>
              <a:sym typeface="+mn-lt"/>
            </a:endParaRPr>
          </a:p>
        </p:txBody>
      </p:sp>
      <p:sp>
        <p:nvSpPr>
          <p:cNvPr id="60" name="TextBox 59">
            <a:extLst>
              <a:ext uri="{FF2B5EF4-FFF2-40B4-BE49-F238E27FC236}">
                <a16:creationId xmlns:a16="http://schemas.microsoft.com/office/drawing/2014/main" id="{427A7A52-FD69-F84E-8742-C76636D606AB}"/>
              </a:ext>
            </a:extLst>
          </p:cNvPr>
          <p:cNvSpPr txBox="1"/>
          <p:nvPr/>
        </p:nvSpPr>
        <p:spPr>
          <a:xfrm>
            <a:off x="8352803" y="4337259"/>
            <a:ext cx="865972" cy="307777"/>
          </a:xfrm>
          <a:prstGeom prst="rect">
            <a:avLst/>
          </a:prstGeom>
          <a:noFill/>
        </p:spPr>
        <p:txBody>
          <a:bodyPr wrap="square" rtlCol="0">
            <a:spAutoFit/>
          </a:bodyPr>
          <a:lstStyle/>
          <a:p>
            <a:pPr algn="ctr" defTabSz="1219170">
              <a:buClr>
                <a:srgbClr val="000000"/>
              </a:buClr>
            </a:pPr>
            <a:r>
              <a:rPr lang="en-US" sz="1400" kern="0">
                <a:solidFill>
                  <a:srgbClr val="000000"/>
                </a:solidFill>
                <a:latin typeface="+mj-lt"/>
                <a:ea typeface="微軟正黑體" panose="020B0604030504040204" pitchFamily="34" charset="-120"/>
                <a:cs typeface="+mn-ea"/>
                <a:sym typeface="+mn-lt"/>
              </a:rPr>
              <a:t>Filter</a:t>
            </a:r>
            <a:endParaRPr lang="en-TW" sz="1400" kern="0">
              <a:solidFill>
                <a:srgbClr val="000000"/>
              </a:solidFill>
              <a:latin typeface="+mj-lt"/>
              <a:ea typeface="微軟正黑體" panose="020B0604030504040204" pitchFamily="34" charset="-120"/>
              <a:cs typeface="+mn-ea"/>
              <a:sym typeface="+mn-lt"/>
            </a:endParaRPr>
          </a:p>
        </p:txBody>
      </p:sp>
      <p:sp>
        <p:nvSpPr>
          <p:cNvPr id="61" name="TextBox 60">
            <a:extLst>
              <a:ext uri="{FF2B5EF4-FFF2-40B4-BE49-F238E27FC236}">
                <a16:creationId xmlns:a16="http://schemas.microsoft.com/office/drawing/2014/main" id="{4A113BB5-F900-1D43-97C1-860624FE401D}"/>
              </a:ext>
            </a:extLst>
          </p:cNvPr>
          <p:cNvSpPr txBox="1"/>
          <p:nvPr/>
        </p:nvSpPr>
        <p:spPr>
          <a:xfrm>
            <a:off x="9289768" y="4337259"/>
            <a:ext cx="865972" cy="307777"/>
          </a:xfrm>
          <a:prstGeom prst="rect">
            <a:avLst/>
          </a:prstGeom>
          <a:noFill/>
        </p:spPr>
        <p:txBody>
          <a:bodyPr wrap="square" rtlCol="0">
            <a:spAutoFit/>
          </a:bodyPr>
          <a:lstStyle/>
          <a:p>
            <a:pPr algn="ctr" defTabSz="1219170">
              <a:buClr>
                <a:srgbClr val="000000"/>
              </a:buClr>
            </a:pPr>
            <a:r>
              <a:rPr lang="en-US" sz="1400" kern="0">
                <a:solidFill>
                  <a:srgbClr val="000000"/>
                </a:solidFill>
                <a:latin typeface="+mj-lt"/>
                <a:ea typeface="微軟正黑體" panose="020B0604030504040204" pitchFamily="34" charset="-120"/>
                <a:cs typeface="+mn-ea"/>
                <a:sym typeface="+mn-lt"/>
              </a:rPr>
              <a:t>Edit</a:t>
            </a:r>
            <a:endParaRPr lang="en-TW" sz="1400" kern="0">
              <a:solidFill>
                <a:srgbClr val="000000"/>
              </a:solidFill>
              <a:latin typeface="+mj-lt"/>
              <a:ea typeface="微軟正黑體" panose="020B0604030504040204" pitchFamily="34" charset="-120"/>
              <a:cs typeface="+mn-ea"/>
              <a:sym typeface="+mn-lt"/>
            </a:endParaRPr>
          </a:p>
        </p:txBody>
      </p:sp>
      <p:sp>
        <p:nvSpPr>
          <p:cNvPr id="62" name="TextBox 61">
            <a:extLst>
              <a:ext uri="{FF2B5EF4-FFF2-40B4-BE49-F238E27FC236}">
                <a16:creationId xmlns:a16="http://schemas.microsoft.com/office/drawing/2014/main" id="{C98FA1ED-D854-244A-ADE6-04D00E7D06A1}"/>
              </a:ext>
            </a:extLst>
          </p:cNvPr>
          <p:cNvSpPr txBox="1"/>
          <p:nvPr/>
        </p:nvSpPr>
        <p:spPr>
          <a:xfrm>
            <a:off x="10204135" y="4337259"/>
            <a:ext cx="1163844" cy="307777"/>
          </a:xfrm>
          <a:prstGeom prst="rect">
            <a:avLst/>
          </a:prstGeom>
          <a:noFill/>
        </p:spPr>
        <p:txBody>
          <a:bodyPr wrap="square" rtlCol="0">
            <a:spAutoFit/>
          </a:bodyPr>
          <a:lstStyle/>
          <a:p>
            <a:pPr algn="ctr" defTabSz="1219170">
              <a:buClr>
                <a:srgbClr val="000000"/>
              </a:buClr>
            </a:pPr>
            <a:r>
              <a:rPr lang="en-US" sz="1400" kern="0">
                <a:solidFill>
                  <a:srgbClr val="000000"/>
                </a:solidFill>
                <a:latin typeface="+mj-lt"/>
                <a:ea typeface="微軟正黑體" panose="020B0604030504040204" pitchFamily="34" charset="-120"/>
                <a:cs typeface="+mn-ea"/>
                <a:sym typeface="+mn-lt"/>
              </a:rPr>
              <a:t>Destination</a:t>
            </a:r>
            <a:endParaRPr lang="en-TW" sz="1400" kern="0">
              <a:solidFill>
                <a:srgbClr val="000000"/>
              </a:solidFill>
              <a:latin typeface="+mj-lt"/>
              <a:ea typeface="微軟正黑體" panose="020B0604030504040204" pitchFamily="34" charset="-120"/>
              <a:cs typeface="+mn-ea"/>
              <a:sym typeface="+mn-lt"/>
            </a:endParaRPr>
          </a:p>
        </p:txBody>
      </p:sp>
      <p:sp>
        <p:nvSpPr>
          <p:cNvPr id="14" name="Right Arrow 13">
            <a:extLst>
              <a:ext uri="{FF2B5EF4-FFF2-40B4-BE49-F238E27FC236}">
                <a16:creationId xmlns:a16="http://schemas.microsoft.com/office/drawing/2014/main" id="{B590BE19-A09A-9346-9854-3F5C616D4D2E}"/>
              </a:ext>
            </a:extLst>
          </p:cNvPr>
          <p:cNvSpPr/>
          <p:nvPr/>
        </p:nvSpPr>
        <p:spPr>
          <a:xfrm>
            <a:off x="7326966" y="413199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400" kern="0">
              <a:solidFill>
                <a:prstClr val="white"/>
              </a:solidFill>
              <a:latin typeface="+mj-lt"/>
              <a:ea typeface="微軟正黑體" panose="020B0604030504040204" pitchFamily="34" charset="-120"/>
              <a:cs typeface="+mn-ea"/>
              <a:sym typeface="+mn-lt"/>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8187916" y="413199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400" kern="0">
              <a:solidFill>
                <a:prstClr val="white"/>
              </a:solidFill>
              <a:latin typeface="+mj-lt"/>
              <a:ea typeface="微軟正黑體" panose="020B0604030504040204" pitchFamily="34" charset="-120"/>
              <a:cs typeface="+mn-ea"/>
              <a:sym typeface="+mn-lt"/>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9158654" y="413199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400" kern="0">
              <a:solidFill>
                <a:prstClr val="white"/>
              </a:solidFill>
              <a:latin typeface="+mj-lt"/>
              <a:ea typeface="微軟正黑體" panose="020B0604030504040204" pitchFamily="34" charset="-120"/>
              <a:cs typeface="+mn-ea"/>
              <a:sym typeface="+mn-lt"/>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10112056" y="4131990"/>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400" kern="0">
              <a:solidFill>
                <a:prstClr val="white"/>
              </a:solidFill>
              <a:latin typeface="+mj-lt"/>
              <a:ea typeface="微軟正黑體" panose="020B0604030504040204" pitchFamily="34" charset="-120"/>
              <a:cs typeface="+mn-ea"/>
              <a:sym typeface="+mn-lt"/>
            </a:endParaRPr>
          </a:p>
        </p:txBody>
      </p:sp>
      <p:sp>
        <p:nvSpPr>
          <p:cNvPr id="27" name="矩形: 圓角 26">
            <a:extLst>
              <a:ext uri="{FF2B5EF4-FFF2-40B4-BE49-F238E27FC236}">
                <a16:creationId xmlns:a16="http://schemas.microsoft.com/office/drawing/2014/main" id="{59A7A146-630E-8086-CABA-0FD82F7E7A9F}"/>
              </a:ext>
            </a:extLst>
          </p:cNvPr>
          <p:cNvSpPr/>
          <p:nvPr/>
        </p:nvSpPr>
        <p:spPr>
          <a:xfrm>
            <a:off x="655031" y="1981475"/>
            <a:ext cx="4997553" cy="927513"/>
          </a:xfrm>
          <a:prstGeom prst="roundRect">
            <a:avLst>
              <a:gd name="adj" fmla="val 0"/>
            </a:avLst>
          </a:prstGeom>
          <a:gradFill>
            <a:gsLst>
              <a:gs pos="8000">
                <a:srgbClr val="665CC8"/>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29" name="矩形: 圓角 28">
            <a:extLst>
              <a:ext uri="{FF2B5EF4-FFF2-40B4-BE49-F238E27FC236}">
                <a16:creationId xmlns:a16="http://schemas.microsoft.com/office/drawing/2014/main" id="{A1A343DD-934B-A7B8-15D2-B6CC319855B2}"/>
              </a:ext>
            </a:extLst>
          </p:cNvPr>
          <p:cNvSpPr/>
          <p:nvPr/>
        </p:nvSpPr>
        <p:spPr>
          <a:xfrm>
            <a:off x="6433372" y="1997970"/>
            <a:ext cx="4997553" cy="927513"/>
          </a:xfrm>
          <a:prstGeom prst="roundRect">
            <a:avLst>
              <a:gd name="adj" fmla="val 0"/>
            </a:avLst>
          </a:prstGeom>
          <a:gradFill>
            <a:gsLst>
              <a:gs pos="8000">
                <a:srgbClr val="665CC8"/>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4" name="矩形 3">
            <a:extLst>
              <a:ext uri="{FF2B5EF4-FFF2-40B4-BE49-F238E27FC236}">
                <a16:creationId xmlns:a16="http://schemas.microsoft.com/office/drawing/2014/main" id="{27BF68AF-F0DA-AB46-BD75-2A72588E91DB}"/>
              </a:ext>
            </a:extLst>
          </p:cNvPr>
          <p:cNvSpPr/>
          <p:nvPr/>
        </p:nvSpPr>
        <p:spPr>
          <a:xfrm>
            <a:off x="2567574" y="2166853"/>
            <a:ext cx="1686680"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mj-lt"/>
                <a:ea typeface="微軟正黑體" panose="020B0604030504040204" pitchFamily="34" charset="-120"/>
                <a:cs typeface="+mn-ea"/>
                <a:sym typeface="+mn-lt"/>
              </a:rPr>
              <a:t>Qsirch</a:t>
            </a:r>
            <a:r>
              <a:rPr lang="en-US" altLang="zh-TW" sz="2933" b="1" kern="0">
                <a:solidFill>
                  <a:schemeClr val="bg1"/>
                </a:solidFill>
                <a:latin typeface="+mj-lt"/>
                <a:ea typeface="微軟正黑體" panose="020B0604030504040204" pitchFamily="34" charset="-120"/>
                <a:cs typeface="+mn-ea"/>
                <a:sym typeface="+mn-lt"/>
              </a:rPr>
              <a:t> 5</a:t>
            </a:r>
          </a:p>
        </p:txBody>
      </p:sp>
      <p:sp>
        <p:nvSpPr>
          <p:cNvPr id="5" name="矩形 4">
            <a:extLst>
              <a:ext uri="{FF2B5EF4-FFF2-40B4-BE49-F238E27FC236}">
                <a16:creationId xmlns:a16="http://schemas.microsoft.com/office/drawing/2014/main" id="{39185FD8-4283-1245-94CA-A53458AC986B}"/>
              </a:ext>
            </a:extLst>
          </p:cNvPr>
          <p:cNvSpPr/>
          <p:nvPr/>
        </p:nvSpPr>
        <p:spPr>
          <a:xfrm>
            <a:off x="8337492" y="2166855"/>
            <a:ext cx="1739579"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mj-lt"/>
                <a:ea typeface="微軟正黑體" panose="020B0604030504040204" pitchFamily="34" charset="-120"/>
                <a:cs typeface="+mn-ea"/>
                <a:sym typeface="+mn-lt"/>
              </a:rPr>
              <a:t>Qfiling</a:t>
            </a:r>
            <a:r>
              <a:rPr lang="en-US" altLang="zh-TW" sz="2933" b="1" kern="0">
                <a:solidFill>
                  <a:schemeClr val="bg1"/>
                </a:solidFill>
                <a:latin typeface="+mj-lt"/>
                <a:ea typeface="微軟正黑體" panose="020B0604030504040204" pitchFamily="34" charset="-120"/>
                <a:cs typeface="+mn-ea"/>
                <a:sym typeface="+mn-lt"/>
              </a:rPr>
              <a:t> 3</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6541" y="1828686"/>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32689" y="1828686"/>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0" name="矩形 5">
            <a:extLst>
              <a:ext uri="{FF2B5EF4-FFF2-40B4-BE49-F238E27FC236}">
                <a16:creationId xmlns:a16="http://schemas.microsoft.com/office/drawing/2014/main" id="{AC023CF7-753B-96A5-BC78-13942C9BB0B1}"/>
              </a:ext>
            </a:extLst>
          </p:cNvPr>
          <p:cNvSpPr/>
          <p:nvPr/>
        </p:nvSpPr>
        <p:spPr>
          <a:xfrm>
            <a:off x="6439878" y="4724205"/>
            <a:ext cx="4975907" cy="1597873"/>
          </a:xfrm>
          <a:prstGeom prst="rect">
            <a:avLst/>
          </a:prstGeom>
        </p:spPr>
        <p:txBody>
          <a:bodyPr wrap="square" lIns="121920" tIns="60960" rIns="121920" bIns="60960" anchor="t">
            <a:spAutoFit/>
          </a:bodyPr>
          <a:lstStyle/>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600" kern="0">
                <a:solidFill>
                  <a:srgbClr val="000000"/>
                </a:solidFill>
                <a:latin typeface="+mj-lt"/>
                <a:ea typeface="微軟正黑體" panose="020B0604030504040204" pitchFamily="34" charset="-120"/>
                <a:cs typeface="+mn-ea"/>
                <a:sym typeface="+mn-lt"/>
              </a:rPr>
              <a:t>2 type of task: filing task, recycling task​</a:t>
            </a:r>
          </a:p>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600" kern="0">
                <a:solidFill>
                  <a:srgbClr val="000000"/>
                </a:solidFill>
                <a:latin typeface="+mj-lt"/>
                <a:ea typeface="微軟正黑體" panose="020B0604030504040204" pitchFamily="34" charset="-120"/>
                <a:cs typeface="+mn-ea"/>
                <a:sym typeface="+mn-lt"/>
              </a:rPr>
              <a:t>3 type of scheduling rule: one-time, scheduling, real-time​</a:t>
            </a:r>
          </a:p>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600" kern="0">
                <a:solidFill>
                  <a:srgbClr val="000000"/>
                </a:solidFill>
                <a:latin typeface="+mj-lt"/>
                <a:ea typeface="微軟正黑體" panose="020B0604030504040204" pitchFamily="34" charset="-120"/>
                <a:cs typeface="+mn-ea"/>
                <a:sym typeface="+mn-lt"/>
              </a:rPr>
              <a:t>9 editing module: AI face blur, encryption and decryption, video transcoding and so on​</a:t>
            </a:r>
          </a:p>
        </p:txBody>
      </p:sp>
      <p:sp>
        <p:nvSpPr>
          <p:cNvPr id="31" name="矩形 5">
            <a:extLst>
              <a:ext uri="{FF2B5EF4-FFF2-40B4-BE49-F238E27FC236}">
                <a16:creationId xmlns:a16="http://schemas.microsoft.com/office/drawing/2014/main" id="{08F4470D-CE99-ECAF-3805-C1F9D0608AA7}"/>
              </a:ext>
            </a:extLst>
          </p:cNvPr>
          <p:cNvSpPr/>
          <p:nvPr/>
        </p:nvSpPr>
        <p:spPr>
          <a:xfrm>
            <a:off x="813088" y="3982976"/>
            <a:ext cx="4851721" cy="2339102"/>
          </a:xfrm>
          <a:prstGeom prst="rect">
            <a:avLst/>
          </a:prstGeom>
        </p:spPr>
        <p:txBody>
          <a:bodyPr wrap="square" lIns="121920" tIns="60960" rIns="121920" bIns="60960" anchor="t">
            <a:spAutoFit/>
          </a:bodyPr>
          <a:lstStyle/>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600" kern="0">
                <a:solidFill>
                  <a:srgbClr val="000000"/>
                </a:solidFill>
                <a:latin typeface="+mj-lt"/>
                <a:ea typeface="微軟正黑體" panose="020B0604030504040204" pitchFamily="34" charset="-120"/>
                <a:cs typeface="+mn-ea"/>
                <a:sym typeface="+mn-lt"/>
              </a:rPr>
              <a:t>Search image, music, video, document, and email by keyword and filters. ​</a:t>
            </a:r>
          </a:p>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600" kern="0">
                <a:solidFill>
                  <a:srgbClr val="000000"/>
                </a:solidFill>
                <a:latin typeface="+mj-lt"/>
                <a:ea typeface="微軟正黑體" panose="020B0604030504040204" pitchFamily="34" charset="-120"/>
                <a:cs typeface="+mn-ea"/>
                <a:sym typeface="+mn-lt"/>
              </a:rPr>
              <a:t>5 advanced image search: search by face, text in image, things, color and map.​</a:t>
            </a:r>
          </a:p>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600" kern="0">
                <a:solidFill>
                  <a:srgbClr val="000000"/>
                </a:solidFill>
                <a:latin typeface="+mj-lt"/>
                <a:ea typeface="微軟正黑體" panose="020B0604030504040204" pitchFamily="34" charset="-120"/>
                <a:cs typeface="+mn-ea"/>
                <a:sym typeface="+mn-lt"/>
              </a:rPr>
              <a:t>Supports </a:t>
            </a:r>
            <a:r>
              <a:rPr lang="en-US" altLang="zh-TW" sz="1600" kern="0" err="1">
                <a:solidFill>
                  <a:srgbClr val="000000"/>
                </a:solidFill>
                <a:latin typeface="+mj-lt"/>
                <a:ea typeface="微軟正黑體" panose="020B0604030504040204" pitchFamily="34" charset="-120"/>
                <a:cs typeface="+mn-ea"/>
                <a:sym typeface="+mn-lt"/>
              </a:rPr>
              <a:t>Qfiling</a:t>
            </a:r>
            <a:r>
              <a:rPr lang="en-US" altLang="zh-TW" sz="1600" kern="0">
                <a:solidFill>
                  <a:srgbClr val="000000"/>
                </a:solidFill>
                <a:latin typeface="+mj-lt"/>
                <a:ea typeface="微軟正黑體" panose="020B0604030504040204" pitchFamily="34" charset="-120"/>
                <a:cs typeface="+mn-ea"/>
                <a:sym typeface="+mn-lt"/>
              </a:rPr>
              <a:t> to perform archival tasks based on your search criteria.​</a:t>
            </a:r>
            <a:endParaRPr lang="zh-TW" altLang="en-US" sz="1600" kern="0">
              <a:solidFill>
                <a:srgbClr val="000000"/>
              </a:solidFill>
              <a:latin typeface="+mj-lt"/>
              <a:ea typeface="微軟正黑體" panose="020B0604030504040204" pitchFamily="34" charset="-120"/>
              <a:cs typeface="+mn-ea"/>
              <a:sym typeface="+mn-lt"/>
            </a:endParaRPr>
          </a:p>
        </p:txBody>
      </p:sp>
    </p:spTree>
    <p:extLst>
      <p:ext uri="{BB962C8B-B14F-4D97-AF65-F5344CB8AC3E}">
        <p14:creationId xmlns:p14="http://schemas.microsoft.com/office/powerpoint/2010/main" val="99136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矩形: 圓角 14">
            <a:extLst>
              <a:ext uri="{FF2B5EF4-FFF2-40B4-BE49-F238E27FC236}">
                <a16:creationId xmlns:a16="http://schemas.microsoft.com/office/drawing/2014/main" id="{3E37AC29-3044-D35F-E1F4-8A210BAA6D0F}"/>
              </a:ext>
            </a:extLst>
          </p:cNvPr>
          <p:cNvSpPr/>
          <p:nvPr/>
        </p:nvSpPr>
        <p:spPr>
          <a:xfrm>
            <a:off x="8941355" y="5709246"/>
            <a:ext cx="785688" cy="310129"/>
          </a:xfrm>
          <a:prstGeom prst="roundRect">
            <a:avLst/>
          </a:prstGeom>
          <a:solidFill>
            <a:schemeClr val="bg1"/>
          </a:solidFill>
          <a:ln w="19050">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0" name="矩形 119">
            <a:extLst>
              <a:ext uri="{FF2B5EF4-FFF2-40B4-BE49-F238E27FC236}">
                <a16:creationId xmlns:a16="http://schemas.microsoft.com/office/drawing/2014/main" id="{ECAB7161-085F-7609-680A-A81EA7E4434F}"/>
              </a:ext>
            </a:extLst>
          </p:cNvPr>
          <p:cNvSpPr/>
          <p:nvPr/>
        </p:nvSpPr>
        <p:spPr>
          <a:xfrm>
            <a:off x="2857812" y="2265147"/>
            <a:ext cx="6699270" cy="6463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altLang="zh-TW" b="1"/>
              <a:t>Complete 3-2-1 backup strategy and recovery plan: 3 copies</a:t>
            </a:r>
            <a:r>
              <a:rPr lang="zh-TW" altLang="en-US" b="1"/>
              <a:t>、</a:t>
            </a:r>
            <a:r>
              <a:rPr lang="en-US" altLang="zh-TW" b="1"/>
              <a:t>2 media type</a:t>
            </a:r>
            <a:r>
              <a:rPr lang="zh-TW" altLang="en-US" b="1"/>
              <a:t>、</a:t>
            </a:r>
            <a:r>
              <a:rPr lang="en-US" altLang="zh-TW" b="1"/>
              <a:t>1 remote backup</a:t>
            </a:r>
            <a:r>
              <a:rPr lang="en-US" altLang="zh-TW"/>
              <a:t>​</a:t>
            </a:r>
            <a:endParaRPr lang="zh-TW" altLang="en-US">
              <a:ea typeface="微軟正黑體"/>
              <a:sym typeface="+mn-lt"/>
            </a:endParaRPr>
          </a:p>
        </p:txBody>
      </p:sp>
      <p:sp>
        <p:nvSpPr>
          <p:cNvPr id="158" name="矩形 157">
            <a:extLst>
              <a:ext uri="{FF2B5EF4-FFF2-40B4-BE49-F238E27FC236}">
                <a16:creationId xmlns:a16="http://schemas.microsoft.com/office/drawing/2014/main" id="{F1E1A41A-4005-6D1F-3C36-680610B768B3}"/>
              </a:ext>
            </a:extLst>
          </p:cNvPr>
          <p:cNvSpPr/>
          <p:nvPr/>
        </p:nvSpPr>
        <p:spPr>
          <a:xfrm>
            <a:off x="2914844" y="1806553"/>
            <a:ext cx="5493768"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latin typeface="Arial" panose="020B0604020202020204" pitchFamily="34" charset="0"/>
                <a:ea typeface="微軟正黑體" panose="020B0604030504040204" pitchFamily="34" charset="-120"/>
                <a:cs typeface="Arial" panose="020B0604020202020204" pitchFamily="34" charset="0"/>
                <a:sym typeface="+mn-lt"/>
              </a:rPr>
              <a:t>HBS 3 (Hybrid Backup Sync 3)</a:t>
            </a:r>
          </a:p>
        </p:txBody>
      </p:sp>
      <p:pic>
        <p:nvPicPr>
          <p:cNvPr id="159" name="圖片 158">
            <a:extLst>
              <a:ext uri="{FF2B5EF4-FFF2-40B4-BE49-F238E27FC236}">
                <a16:creationId xmlns:a16="http://schemas.microsoft.com/office/drawing/2014/main" id="{034437A5-4386-403F-FBA0-93C6374E1AEE}"/>
              </a:ext>
            </a:extLst>
          </p:cNvPr>
          <p:cNvPicPr>
            <a:picLocks noChangeAspect="1"/>
          </p:cNvPicPr>
          <p:nvPr/>
        </p:nvPicPr>
        <p:blipFill>
          <a:blip r:embed="rId3"/>
          <a:stretch>
            <a:fillRect/>
          </a:stretch>
        </p:blipFill>
        <p:spPr>
          <a:xfrm>
            <a:off x="1805926" y="1866057"/>
            <a:ext cx="1002082" cy="1002082"/>
          </a:xfrm>
          <a:prstGeom prst="rect">
            <a:avLst/>
          </a:prstGeom>
          <a:effectLst>
            <a:outerShdw blurRad="431800" dist="368300" dir="5760000" algn="ctr" rotWithShape="0">
              <a:srgbClr val="000000">
                <a:alpha val="34000"/>
              </a:srgbClr>
            </a:outerShdw>
          </a:effectLst>
        </p:spPr>
      </p:pic>
      <p:sp>
        <p:nvSpPr>
          <p:cNvPr id="160" name="矩形 159">
            <a:extLst>
              <a:ext uri="{FF2B5EF4-FFF2-40B4-BE49-F238E27FC236}">
                <a16:creationId xmlns:a16="http://schemas.microsoft.com/office/drawing/2014/main" id="{A6B393FD-1A2B-4B56-85CD-FF32D38B9E0F}"/>
              </a:ext>
            </a:extLst>
          </p:cNvPr>
          <p:cNvSpPr/>
          <p:nvPr/>
        </p:nvSpPr>
        <p:spPr>
          <a:xfrm>
            <a:off x="3299407" y="5625741"/>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600">
                <a:solidFill>
                  <a:schemeClr val="tx1"/>
                </a:solidFill>
                <a:latin typeface="Arial"/>
                <a:ea typeface="微軟正黑體"/>
                <a:cs typeface="Arial"/>
                <a:sym typeface="Arial" panose="020B0604020202020204" pitchFamily="34" charset="0"/>
              </a:rPr>
              <a:t>Copy </a:t>
            </a:r>
            <a:r>
              <a:rPr lang="zh-TW" altLang="en-US" sz="1600">
                <a:solidFill>
                  <a:schemeClr val="tx1"/>
                </a:solidFill>
                <a:latin typeface="Arial"/>
                <a:ea typeface="微軟正黑體"/>
                <a:cs typeface="Arial"/>
                <a:sym typeface="Arial" panose="020B0604020202020204" pitchFamily="34" charset="0"/>
              </a:rPr>
              <a:t>1</a:t>
            </a:r>
          </a:p>
          <a:p>
            <a:pPr algn="ctr">
              <a:lnSpc>
                <a:spcPct val="120000"/>
              </a:lnSpc>
            </a:pP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p>
        </p:txBody>
      </p:sp>
      <p:sp>
        <p:nvSpPr>
          <p:cNvPr id="161" name="矩形 160">
            <a:extLst>
              <a:ext uri="{FF2B5EF4-FFF2-40B4-BE49-F238E27FC236}">
                <a16:creationId xmlns:a16="http://schemas.microsoft.com/office/drawing/2014/main" id="{ACEF78D6-D666-332F-FB83-20BF1913B1AA}"/>
              </a:ext>
            </a:extLst>
          </p:cNvPr>
          <p:cNvSpPr/>
          <p:nvPr/>
        </p:nvSpPr>
        <p:spPr>
          <a:xfrm>
            <a:off x="5979808" y="5639871"/>
            <a:ext cx="1353430" cy="69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600">
                <a:solidFill>
                  <a:schemeClr val="tx1"/>
                </a:solidFill>
                <a:latin typeface="Arial"/>
                <a:ea typeface="微軟正黑體"/>
                <a:cs typeface="Arial"/>
                <a:sym typeface="Arial" panose="020B0604020202020204" pitchFamily="34" charset="0"/>
              </a:rPr>
              <a:t>Copy </a:t>
            </a:r>
            <a:r>
              <a:rPr lang="zh-TW" altLang="en-US" sz="1600">
                <a:solidFill>
                  <a:schemeClr val="tx1"/>
                </a:solidFill>
                <a:latin typeface="Arial"/>
                <a:ea typeface="微軟正黑體"/>
                <a:cs typeface="Arial"/>
                <a:sym typeface="Arial" panose="020B0604020202020204" pitchFamily="34" charset="0"/>
              </a:rPr>
              <a:t>2</a:t>
            </a:r>
          </a:p>
          <a:p>
            <a:pPr algn="ctr">
              <a:lnSpc>
                <a:spcPct val="120000"/>
              </a:lnSpc>
            </a:pPr>
            <a:r>
              <a:rPr lang="zh-TW" altLang="en-US" sz="1600">
                <a:solidFill>
                  <a:schemeClr val="tx1"/>
                </a:solidFill>
                <a:latin typeface="Arial"/>
                <a:ea typeface="微軟正黑體"/>
                <a:cs typeface="Arial"/>
                <a:sym typeface="Arial" panose="020B0604020202020204" pitchFamily="34" charset="0"/>
              </a:rPr>
              <a:t>NAS </a:t>
            </a:r>
            <a:r>
              <a:rPr lang="en-US" altLang="zh-TW" sz="1600">
                <a:solidFill>
                  <a:schemeClr val="tx1"/>
                </a:solidFill>
                <a:latin typeface="Arial"/>
                <a:ea typeface="微軟正黑體"/>
                <a:cs typeface="Arial"/>
                <a:sym typeface="Arial" panose="020B0604020202020204" pitchFamily="34" charset="0"/>
              </a:rPr>
              <a:t>off-site</a:t>
            </a:r>
            <a:endParaRPr lang="zh-TW" altLang="en-US" sz="1600">
              <a:solidFill>
                <a:schemeClr val="tx1"/>
              </a:solidFill>
              <a:latin typeface="Arial"/>
              <a:ea typeface="微軟正黑體"/>
              <a:cs typeface="Arial"/>
              <a:sym typeface="Arial" panose="020B0604020202020204" pitchFamily="34" charset="0"/>
            </a:endParaRPr>
          </a:p>
        </p:txBody>
      </p:sp>
      <p:sp>
        <p:nvSpPr>
          <p:cNvPr id="162" name="矩形 161">
            <a:extLst>
              <a:ext uri="{FF2B5EF4-FFF2-40B4-BE49-F238E27FC236}">
                <a16:creationId xmlns:a16="http://schemas.microsoft.com/office/drawing/2014/main" id="{F8ED4619-B933-AF53-928E-9BFDEBF1CDA5}"/>
              </a:ext>
            </a:extLst>
          </p:cNvPr>
          <p:cNvSpPr/>
          <p:nvPr/>
        </p:nvSpPr>
        <p:spPr>
          <a:xfrm>
            <a:off x="8470040" y="5639871"/>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600">
                <a:solidFill>
                  <a:schemeClr val="tx1"/>
                </a:solidFill>
                <a:latin typeface="Arial"/>
                <a:ea typeface="微軟正黑體"/>
                <a:cs typeface="Arial"/>
                <a:sym typeface="Arial" panose="020B0604020202020204" pitchFamily="34" charset="0"/>
              </a:rPr>
              <a:t>Copy</a:t>
            </a:r>
            <a:r>
              <a:rPr lang="zh-TW" altLang="en-US" sz="1600">
                <a:solidFill>
                  <a:schemeClr val="tx1"/>
                </a:solidFill>
                <a:latin typeface="Arial"/>
                <a:ea typeface="微軟正黑體"/>
                <a:cs typeface="Arial"/>
                <a:sym typeface="Arial" panose="020B0604020202020204" pitchFamily="34" charset="0"/>
              </a:rPr>
              <a:t> 3</a:t>
            </a:r>
          </a:p>
          <a:p>
            <a:pPr algn="ctr">
              <a:lnSpc>
                <a:spcPct val="120000"/>
              </a:lnSpc>
            </a:pP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Drive</a:t>
            </a:r>
          </a:p>
        </p:txBody>
      </p:sp>
      <p:pic>
        <p:nvPicPr>
          <p:cNvPr id="163" name="圖形 20">
            <a:extLst>
              <a:ext uri="{FF2B5EF4-FFF2-40B4-BE49-F238E27FC236}">
                <a16:creationId xmlns:a16="http://schemas.microsoft.com/office/drawing/2014/main" id="{5EC339C4-64DD-5802-7954-0437D1A4D90B}"/>
              </a:ext>
            </a:extLst>
          </p:cNvPr>
          <p:cNvPicPr>
            <a:picLocks noChangeAspect="1"/>
          </p:cNvPicPr>
          <p:nvPr/>
        </p:nvPicPr>
        <p:blipFill>
          <a:blip r:embed="rId4"/>
          <a:stretch>
            <a:fillRect/>
          </a:stretch>
        </p:blipFill>
        <p:spPr>
          <a:xfrm>
            <a:off x="8608523" y="3547128"/>
            <a:ext cx="1458941" cy="1290600"/>
          </a:xfrm>
          <a:prstGeom prst="rect">
            <a:avLst/>
          </a:prstGeom>
        </p:spPr>
      </p:pic>
      <p:cxnSp>
        <p:nvCxnSpPr>
          <p:cNvPr id="165" name="接點: 肘形 11">
            <a:extLst>
              <a:ext uri="{FF2B5EF4-FFF2-40B4-BE49-F238E27FC236}">
                <a16:creationId xmlns:a16="http://schemas.microsoft.com/office/drawing/2014/main" id="{73347F32-4079-C055-4267-71EE2609F249}"/>
              </a:ext>
            </a:extLst>
          </p:cNvPr>
          <p:cNvCxnSpPr>
            <a:cxnSpLocks/>
          </p:cNvCxnSpPr>
          <p:nvPr/>
        </p:nvCxnSpPr>
        <p:spPr>
          <a:xfrm rot="16200000" flipH="1" flipV="1">
            <a:off x="7580291" y="2510401"/>
            <a:ext cx="720976" cy="2794431"/>
          </a:xfrm>
          <a:prstGeom prst="bentConnector3">
            <a:avLst>
              <a:gd name="adj1" fmla="val -9832"/>
            </a:avLst>
          </a:prstGeom>
          <a:noFill/>
          <a:ln w="28575" cap="flat" cmpd="sng">
            <a:solidFill>
              <a:srgbClr val="DCB483"/>
            </a:solidFill>
            <a:prstDash val="solid"/>
            <a:round/>
            <a:headEnd type="none" w="sm" len="sm"/>
            <a:tailEnd type="oval" w="sm" len="sm"/>
          </a:ln>
          <a:effectLst/>
        </p:spPr>
      </p:cxnSp>
      <p:sp>
        <p:nvSpPr>
          <p:cNvPr id="176" name="矩形: 圓角 12">
            <a:extLst>
              <a:ext uri="{FF2B5EF4-FFF2-40B4-BE49-F238E27FC236}">
                <a16:creationId xmlns:a16="http://schemas.microsoft.com/office/drawing/2014/main" id="{5100C31E-FF38-CC94-6EB4-23E1B5679819}"/>
              </a:ext>
            </a:extLst>
          </p:cNvPr>
          <p:cNvSpPr/>
          <p:nvPr/>
        </p:nvSpPr>
        <p:spPr>
          <a:xfrm>
            <a:off x="3739339" y="5709246"/>
            <a:ext cx="785688" cy="310129"/>
          </a:xfrm>
          <a:prstGeom prst="roundRect">
            <a:avLst/>
          </a:prstGeom>
          <a:noFill/>
          <a:ln w="19050">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0" name="矩形: 圓角 13">
            <a:extLst>
              <a:ext uri="{FF2B5EF4-FFF2-40B4-BE49-F238E27FC236}">
                <a16:creationId xmlns:a16="http://schemas.microsoft.com/office/drawing/2014/main" id="{8E950AA5-F890-314B-6702-F3307758760D}"/>
              </a:ext>
            </a:extLst>
          </p:cNvPr>
          <p:cNvSpPr/>
          <p:nvPr/>
        </p:nvSpPr>
        <p:spPr>
          <a:xfrm>
            <a:off x="6253484" y="5709246"/>
            <a:ext cx="785688" cy="310129"/>
          </a:xfrm>
          <a:prstGeom prst="roundRect">
            <a:avLst/>
          </a:prstGeom>
          <a:noFill/>
          <a:ln w="19050">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9" name="接點: 肘形 29">
            <a:extLst>
              <a:ext uri="{FF2B5EF4-FFF2-40B4-BE49-F238E27FC236}">
                <a16:creationId xmlns:a16="http://schemas.microsoft.com/office/drawing/2014/main" id="{4FF8E097-B79B-343F-35D2-1DC24788D122}"/>
              </a:ext>
            </a:extLst>
          </p:cNvPr>
          <p:cNvCxnSpPr>
            <a:cxnSpLocks/>
          </p:cNvCxnSpPr>
          <p:nvPr/>
        </p:nvCxnSpPr>
        <p:spPr>
          <a:xfrm flipH="1">
            <a:off x="4525028" y="5864311"/>
            <a:ext cx="1728457" cy="0"/>
          </a:xfrm>
          <a:prstGeom prst="straightConnector1">
            <a:avLst/>
          </a:prstGeom>
          <a:noFill/>
          <a:ln w="28575" cap="flat" cmpd="sng">
            <a:solidFill>
              <a:srgbClr val="DCB483"/>
            </a:solidFill>
            <a:prstDash val="solid"/>
            <a:round/>
            <a:headEnd type="none" w="sm" len="sm"/>
            <a:tailEnd type="none" w="sm" len="sm"/>
          </a:ln>
          <a:effectLst/>
        </p:spPr>
      </p:cxnSp>
      <p:cxnSp>
        <p:nvCxnSpPr>
          <p:cNvPr id="190" name="接點: 肘形 29">
            <a:extLst>
              <a:ext uri="{FF2B5EF4-FFF2-40B4-BE49-F238E27FC236}">
                <a16:creationId xmlns:a16="http://schemas.microsoft.com/office/drawing/2014/main" id="{8872653F-0126-948B-A5AB-AA3D22CDDEB9}"/>
              </a:ext>
            </a:extLst>
          </p:cNvPr>
          <p:cNvCxnSpPr>
            <a:cxnSpLocks/>
          </p:cNvCxnSpPr>
          <p:nvPr/>
        </p:nvCxnSpPr>
        <p:spPr>
          <a:xfrm flipH="1" flipV="1">
            <a:off x="2513586" y="5864311"/>
            <a:ext cx="1227486" cy="1"/>
          </a:xfrm>
          <a:prstGeom prst="straightConnector1">
            <a:avLst/>
          </a:prstGeom>
          <a:noFill/>
          <a:ln w="28575" cap="flat" cmpd="sng">
            <a:solidFill>
              <a:srgbClr val="DCB483"/>
            </a:solidFill>
            <a:prstDash val="solid"/>
            <a:round/>
            <a:headEnd type="none" w="sm" len="sm"/>
            <a:tailEnd type="none" w="sm" len="sm"/>
          </a:ln>
          <a:effectLst/>
        </p:spPr>
      </p:cxnSp>
      <p:cxnSp>
        <p:nvCxnSpPr>
          <p:cNvPr id="191" name="接點: 肘形 29">
            <a:extLst>
              <a:ext uri="{FF2B5EF4-FFF2-40B4-BE49-F238E27FC236}">
                <a16:creationId xmlns:a16="http://schemas.microsoft.com/office/drawing/2014/main" id="{9F7DF343-4466-BBA0-EAE2-145EAD20D3D0}"/>
              </a:ext>
            </a:extLst>
          </p:cNvPr>
          <p:cNvCxnSpPr>
            <a:cxnSpLocks/>
          </p:cNvCxnSpPr>
          <p:nvPr/>
        </p:nvCxnSpPr>
        <p:spPr>
          <a:xfrm flipH="1">
            <a:off x="7039173" y="5864311"/>
            <a:ext cx="1902183" cy="0"/>
          </a:xfrm>
          <a:prstGeom prst="straightConnector1">
            <a:avLst/>
          </a:prstGeom>
          <a:noFill/>
          <a:ln w="28575" cap="flat" cmpd="sng">
            <a:solidFill>
              <a:srgbClr val="DCB483"/>
            </a:solidFill>
            <a:prstDash val="solid"/>
            <a:round/>
            <a:headEnd type="none" w="sm" len="sm"/>
            <a:tailEnd type="none" w="sm" len="sm"/>
          </a:ln>
          <a:effectLst/>
        </p:spPr>
      </p:cxnSp>
      <p:sp>
        <p:nvSpPr>
          <p:cNvPr id="192" name="矩形: 圓角 18">
            <a:extLst>
              <a:ext uri="{FF2B5EF4-FFF2-40B4-BE49-F238E27FC236}">
                <a16:creationId xmlns:a16="http://schemas.microsoft.com/office/drawing/2014/main" id="{C347E599-DA0F-186C-B728-629D1FA2B930}"/>
              </a:ext>
            </a:extLst>
          </p:cNvPr>
          <p:cNvSpPr/>
          <p:nvPr/>
        </p:nvSpPr>
        <p:spPr>
          <a:xfrm>
            <a:off x="7210017" y="3255720"/>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a:ea typeface="微軟正黑體"/>
                <a:cs typeface="Arial"/>
              </a:rPr>
              <a:t>2 media type</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93" name="圖形 42">
            <a:extLst>
              <a:ext uri="{FF2B5EF4-FFF2-40B4-BE49-F238E27FC236}">
                <a16:creationId xmlns:a16="http://schemas.microsoft.com/office/drawing/2014/main" id="{8C6D0FE8-006E-2ED2-2D48-B85CE36EF6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6498" y="4942297"/>
            <a:ext cx="924685" cy="705656"/>
          </a:xfrm>
          <a:prstGeom prst="rect">
            <a:avLst/>
          </a:prstGeom>
        </p:spPr>
      </p:pic>
      <p:pic>
        <p:nvPicPr>
          <p:cNvPr id="194" name="圖形 44">
            <a:extLst>
              <a:ext uri="{FF2B5EF4-FFF2-40B4-BE49-F238E27FC236}">
                <a16:creationId xmlns:a16="http://schemas.microsoft.com/office/drawing/2014/main" id="{86CFA11A-0BFB-EC8A-006B-D31A9A47DC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4907" y="4942297"/>
            <a:ext cx="924685" cy="705656"/>
          </a:xfrm>
          <a:prstGeom prst="rect">
            <a:avLst/>
          </a:prstGeom>
        </p:spPr>
      </p:pic>
      <p:pic>
        <p:nvPicPr>
          <p:cNvPr id="195" name="圖形 46">
            <a:extLst>
              <a:ext uri="{FF2B5EF4-FFF2-40B4-BE49-F238E27FC236}">
                <a16:creationId xmlns:a16="http://schemas.microsoft.com/office/drawing/2014/main" id="{EE8683BC-B566-E603-4B0D-150107DC42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71856" y="4942297"/>
            <a:ext cx="924685" cy="705656"/>
          </a:xfrm>
          <a:prstGeom prst="rect">
            <a:avLst/>
          </a:prstGeom>
        </p:spPr>
      </p:pic>
      <p:pic>
        <p:nvPicPr>
          <p:cNvPr id="196" name="圖片 195" descr="一張含有 文字, 室內 的圖片&#10;&#10;自動產生的描述">
            <a:extLst>
              <a:ext uri="{FF2B5EF4-FFF2-40B4-BE49-F238E27FC236}">
                <a16:creationId xmlns:a16="http://schemas.microsoft.com/office/drawing/2014/main" id="{CFD62519-BA04-8001-B23C-9DC60B72C1E3}"/>
              </a:ext>
            </a:extLst>
          </p:cNvPr>
          <p:cNvPicPr>
            <a:picLocks noChangeAspect="1"/>
          </p:cNvPicPr>
          <p:nvPr/>
        </p:nvPicPr>
        <p:blipFill>
          <a:blip r:embed="rId6"/>
          <a:stretch>
            <a:fillRect/>
          </a:stretch>
        </p:blipFill>
        <p:spPr>
          <a:xfrm>
            <a:off x="5635046" y="3870885"/>
            <a:ext cx="1833153" cy="1142842"/>
          </a:xfrm>
          <a:prstGeom prst="rect">
            <a:avLst/>
          </a:prstGeom>
          <a:ln>
            <a:noFill/>
          </a:ln>
          <a:effectLst>
            <a:outerShdw blurRad="292100" dist="139700" dir="2700000" algn="tl" rotWithShape="0">
              <a:srgbClr val="333333">
                <a:alpha val="65000"/>
              </a:srgbClr>
            </a:outerShdw>
          </a:effectLst>
        </p:spPr>
      </p:pic>
      <p:pic>
        <p:nvPicPr>
          <p:cNvPr id="197" name="圖片 196" descr="一張含有 電子產品, 駕駛, 電腦 的圖片&#10;&#10;自動產生的描述">
            <a:extLst>
              <a:ext uri="{FF2B5EF4-FFF2-40B4-BE49-F238E27FC236}">
                <a16:creationId xmlns:a16="http://schemas.microsoft.com/office/drawing/2014/main" id="{A2F332D2-E386-8EBB-87A8-619219F29C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3701" y="3868637"/>
            <a:ext cx="1827326" cy="1142247"/>
          </a:xfrm>
          <a:prstGeom prst="rect">
            <a:avLst/>
          </a:prstGeom>
          <a:ln>
            <a:noFill/>
          </a:ln>
          <a:effectLst>
            <a:outerShdw blurRad="495300" dist="279400" dir="5400000" algn="t" rotWithShape="0">
              <a:prstClr val="black">
                <a:alpha val="40000"/>
              </a:prstClr>
            </a:outerShdw>
          </a:effectLst>
        </p:spPr>
      </p:pic>
      <p:sp>
        <p:nvSpPr>
          <p:cNvPr id="2" name="標題 1">
            <a:extLst>
              <a:ext uri="{FF2B5EF4-FFF2-40B4-BE49-F238E27FC236}">
                <a16:creationId xmlns:a16="http://schemas.microsoft.com/office/drawing/2014/main" id="{6D78708E-6972-4896-1B9A-C3FE4581B46A}"/>
              </a:ext>
            </a:extLst>
          </p:cNvPr>
          <p:cNvSpPr>
            <a:spLocks noGrp="1"/>
          </p:cNvSpPr>
          <p:nvPr>
            <p:ph type="title"/>
          </p:nvPr>
        </p:nvSpPr>
        <p:spPr/>
        <p:txBody>
          <a:bodyPr>
            <a:normAutofit/>
          </a:bodyPr>
          <a:lstStyle/>
          <a:p>
            <a:r>
              <a:rPr lang="en-US" altLang="zh-TW"/>
              <a:t>Easy to use HBS 3.0 app fulfilling backup </a:t>
            </a:r>
            <a:br>
              <a:rPr lang="en-US" altLang="zh-TW"/>
            </a:br>
            <a:r>
              <a:rPr lang="en-US" altLang="zh-TW"/>
              <a:t>3-2-1 practice with deduplication</a:t>
            </a:r>
            <a:endParaRPr lang="zh-TW" altLang="en-US"/>
          </a:p>
        </p:txBody>
      </p:sp>
      <p:sp>
        <p:nvSpPr>
          <p:cNvPr id="164" name="矩形: 圓角 10">
            <a:extLst>
              <a:ext uri="{FF2B5EF4-FFF2-40B4-BE49-F238E27FC236}">
                <a16:creationId xmlns:a16="http://schemas.microsoft.com/office/drawing/2014/main" id="{C336A805-17BF-9E4F-5478-29FD6CFB7F4C}"/>
              </a:ext>
            </a:extLst>
          </p:cNvPr>
          <p:cNvSpPr/>
          <p:nvPr/>
        </p:nvSpPr>
        <p:spPr>
          <a:xfrm>
            <a:off x="1563484" y="5614636"/>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a:ea typeface="微軟正黑體"/>
                <a:cs typeface="Arial"/>
                <a:sym typeface="Arial" panose="020B0604020202020204" pitchFamily="34" charset="0"/>
              </a:rPr>
              <a:t>3</a:t>
            </a:r>
            <a:r>
              <a:rPr lang="zh-TW" altLang="en-US" sz="1600">
                <a:solidFill>
                  <a:schemeClr val="tx1"/>
                </a:solidFill>
                <a:latin typeface="Arial"/>
                <a:ea typeface="微軟正黑體"/>
                <a:cs typeface="Arial"/>
                <a:sym typeface="Arial" panose="020B0604020202020204" pitchFamily="34" charset="0"/>
              </a:rPr>
              <a:t> </a:t>
            </a:r>
            <a:r>
              <a:rPr lang="en-US" altLang="zh-TW" sz="1600">
                <a:solidFill>
                  <a:schemeClr val="tx1"/>
                </a:solidFill>
                <a:latin typeface="Arial"/>
                <a:ea typeface="微軟正黑體"/>
                <a:cs typeface="Arial"/>
                <a:sym typeface="Arial" panose="020B0604020202020204" pitchFamily="34" charset="0"/>
              </a:rPr>
              <a:t>copies</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85805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nSpc>
                <a:spcPts val="4500"/>
              </a:lnSpc>
            </a:pPr>
            <a:r>
              <a:rPr lang="en-US" altLang="zh-TW" err="1"/>
              <a:t>QuMagie</a:t>
            </a:r>
            <a:r>
              <a:rPr lang="en-US" altLang="zh-TW"/>
              <a:t> : Store and auto-organize your photos on QNAP NAS</a:t>
            </a:r>
          </a:p>
        </p:txBody>
      </p:sp>
      <p:sp>
        <p:nvSpPr>
          <p:cNvPr id="4" name="矩形 3"/>
          <p:cNvSpPr/>
          <p:nvPr/>
        </p:nvSpPr>
        <p:spPr>
          <a:xfrm>
            <a:off x="2871554" y="1759105"/>
            <a:ext cx="2949120" cy="400110"/>
          </a:xfrm>
          <a:prstGeom prst="rect">
            <a:avLst/>
          </a:prstGeom>
        </p:spPr>
        <p:txBody>
          <a:bodyPr wrap="square" lIns="91440" tIns="45720" rIns="91440" bIns="45720" anchor="t">
            <a:spAutoFit/>
          </a:bodyPr>
          <a:lstStyle/>
          <a:p>
            <a:r>
              <a:rPr lang="en-US" altLang="zh-TW" sz="2000" b="1" err="1">
                <a:solidFill>
                  <a:schemeClr val="bg2">
                    <a:lumMod val="10000"/>
                  </a:schemeClr>
                </a:solidFill>
                <a:cs typeface="+mn-ea"/>
                <a:sym typeface="+mn-lt"/>
              </a:rPr>
              <a:t>QuMagie</a:t>
            </a:r>
            <a:r>
              <a:rPr lang="en-US" altLang="zh-TW" sz="2000" b="1">
                <a:solidFill>
                  <a:schemeClr val="bg2">
                    <a:lumMod val="10000"/>
                  </a:schemeClr>
                </a:solidFill>
                <a:cs typeface="+mn-ea"/>
                <a:sym typeface="+mn-lt"/>
              </a:rPr>
              <a:t> </a:t>
            </a:r>
          </a:p>
        </p:txBody>
      </p:sp>
      <p:sp>
        <p:nvSpPr>
          <p:cNvPr id="3" name="矩形 2"/>
          <p:cNvSpPr/>
          <p:nvPr/>
        </p:nvSpPr>
        <p:spPr>
          <a:xfrm>
            <a:off x="2871553" y="2134488"/>
            <a:ext cx="5221564" cy="663130"/>
          </a:xfrm>
          <a:prstGeom prst="rect">
            <a:avLst/>
          </a:prstGeom>
        </p:spPr>
        <p:txBody>
          <a:bodyPr wrap="square" lIns="91440" tIns="45720" rIns="91440" bIns="45720" anchor="t">
            <a:spAutoFit/>
          </a:bodyPr>
          <a:lstStyle/>
          <a:p>
            <a:pPr marL="0" lvl="1">
              <a:lnSpc>
                <a:spcPts val="2300"/>
              </a:lnSpc>
              <a:spcBef>
                <a:spcPts val="300"/>
              </a:spcBef>
              <a:buSzPts val="1600"/>
            </a:pPr>
            <a:r>
              <a:rPr lang="en-US" altLang="zh-TW" err="1"/>
              <a:t>QuMagie</a:t>
            </a:r>
            <a:r>
              <a:rPr lang="en-US" altLang="zh-TW"/>
              <a:t> integrates AI image recognition and intelligent classification for your photo.</a:t>
            </a:r>
            <a:endParaRPr lang="zh-TW" altLang="en-US" sz="1400">
              <a:solidFill>
                <a:schemeClr val="bg2">
                  <a:lumMod val="10000"/>
                </a:schemeClr>
              </a:solidFill>
              <a:cs typeface="+mn-ea"/>
            </a:endParaRPr>
          </a:p>
        </p:txBody>
      </p:sp>
      <p:pic>
        <p:nvPicPr>
          <p:cNvPr id="42" name="圖片 41">
            <a:extLst>
              <a:ext uri="{FF2B5EF4-FFF2-40B4-BE49-F238E27FC236}">
                <a16:creationId xmlns:a16="http://schemas.microsoft.com/office/drawing/2014/main" id="{334284DA-1DAF-70CB-D9CC-0ABD94D77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9029" y="1731504"/>
            <a:ext cx="1203389" cy="1203389"/>
          </a:xfrm>
          <a:prstGeom prst="rect">
            <a:avLst/>
          </a:prstGeom>
          <a:effectLst>
            <a:outerShdw blurRad="431800" dist="368300" dir="5760000" sx="106000" sy="106000" algn="t" rotWithShape="0">
              <a:prstClr val="black">
                <a:alpha val="34000"/>
              </a:prstClr>
            </a:outerShdw>
          </a:effectLst>
        </p:spPr>
      </p:pic>
      <p:grpSp>
        <p:nvGrpSpPr>
          <p:cNvPr id="5" name="群組 4">
            <a:extLst>
              <a:ext uri="{FF2B5EF4-FFF2-40B4-BE49-F238E27FC236}">
                <a16:creationId xmlns:a16="http://schemas.microsoft.com/office/drawing/2014/main" id="{501EDFF7-646F-2204-B56B-06F1376E47FF}"/>
              </a:ext>
            </a:extLst>
          </p:cNvPr>
          <p:cNvGrpSpPr/>
          <p:nvPr/>
        </p:nvGrpSpPr>
        <p:grpSpPr>
          <a:xfrm>
            <a:off x="1329491" y="3062985"/>
            <a:ext cx="9164418" cy="3265450"/>
            <a:chOff x="1908441" y="3407627"/>
            <a:chExt cx="7934738" cy="2827292"/>
          </a:xfrm>
        </p:grpSpPr>
        <p:sp>
          <p:nvSpPr>
            <p:cNvPr id="43" name="箭號: 向右 42">
              <a:extLst>
                <a:ext uri="{FF2B5EF4-FFF2-40B4-BE49-F238E27FC236}">
                  <a16:creationId xmlns:a16="http://schemas.microsoft.com/office/drawing/2014/main" id="{42774A36-9299-C418-F4F1-DFF91A1AB13A}"/>
                </a:ext>
              </a:extLst>
            </p:cNvPr>
            <p:cNvSpPr/>
            <p:nvPr/>
          </p:nvSpPr>
          <p:spPr>
            <a:xfrm rot="10800000" flipH="1">
              <a:off x="6764823" y="3909279"/>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箭號: 向右 43">
              <a:extLst>
                <a:ext uri="{FF2B5EF4-FFF2-40B4-BE49-F238E27FC236}">
                  <a16:creationId xmlns:a16="http://schemas.microsoft.com/office/drawing/2014/main" id="{CA57CC80-D9F9-6073-E53D-D66115A4C97C}"/>
                </a:ext>
              </a:extLst>
            </p:cNvPr>
            <p:cNvSpPr/>
            <p:nvPr/>
          </p:nvSpPr>
          <p:spPr>
            <a:xfrm rot="10800000" flipH="1">
              <a:off x="3080274" y="4385459"/>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5" name="箭號: 向右 44">
              <a:extLst>
                <a:ext uri="{FF2B5EF4-FFF2-40B4-BE49-F238E27FC236}">
                  <a16:creationId xmlns:a16="http://schemas.microsoft.com/office/drawing/2014/main" id="{386103B6-45EA-73B3-02AC-CA9902AEBD95}"/>
                </a:ext>
              </a:extLst>
            </p:cNvPr>
            <p:cNvSpPr/>
            <p:nvPr/>
          </p:nvSpPr>
          <p:spPr>
            <a:xfrm rot="10800000" flipH="1">
              <a:off x="6764892" y="5138282"/>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6" name="文字方塊 45">
              <a:extLst>
                <a:ext uri="{FF2B5EF4-FFF2-40B4-BE49-F238E27FC236}">
                  <a16:creationId xmlns:a16="http://schemas.microsoft.com/office/drawing/2014/main" id="{D7A5AC14-9004-5B1B-B67F-F30FAE8DEE07}"/>
                </a:ext>
              </a:extLst>
            </p:cNvPr>
            <p:cNvSpPr txBox="1"/>
            <p:nvPr/>
          </p:nvSpPr>
          <p:spPr>
            <a:xfrm>
              <a:off x="1908441" y="5874766"/>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7" name="文字方塊 46">
              <a:extLst>
                <a:ext uri="{FF2B5EF4-FFF2-40B4-BE49-F238E27FC236}">
                  <a16:creationId xmlns:a16="http://schemas.microsoft.com/office/drawing/2014/main" id="{502AF831-00A7-BB43-0EC0-450D65333B8A}"/>
                </a:ext>
              </a:extLst>
            </p:cNvPr>
            <p:cNvSpPr txBox="1"/>
            <p:nvPr/>
          </p:nvSpPr>
          <p:spPr>
            <a:xfrm>
              <a:off x="1908441" y="4943160"/>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8" name="文字方塊 47">
              <a:extLst>
                <a:ext uri="{FF2B5EF4-FFF2-40B4-BE49-F238E27FC236}">
                  <a16:creationId xmlns:a16="http://schemas.microsoft.com/office/drawing/2014/main" id="{BCCD7626-CC80-00FE-48E6-608600899A0C}"/>
                </a:ext>
              </a:extLst>
            </p:cNvPr>
            <p:cNvSpPr txBox="1"/>
            <p:nvPr/>
          </p:nvSpPr>
          <p:spPr>
            <a:xfrm>
              <a:off x="8437820" y="4954567"/>
              <a:ext cx="1405359" cy="262371"/>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49" name="矩形: 圓角 48">
              <a:extLst>
                <a:ext uri="{FF2B5EF4-FFF2-40B4-BE49-F238E27FC236}">
                  <a16:creationId xmlns:a16="http://schemas.microsoft.com/office/drawing/2014/main" id="{912215C3-28EB-2C14-63CD-00728E20443E}"/>
                </a:ext>
              </a:extLst>
            </p:cNvPr>
            <p:cNvSpPr/>
            <p:nvPr/>
          </p:nvSpPr>
          <p:spPr>
            <a:xfrm>
              <a:off x="5134588" y="5892772"/>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0" name="圖形 49">
              <a:extLst>
                <a:ext uri="{FF2B5EF4-FFF2-40B4-BE49-F238E27FC236}">
                  <a16:creationId xmlns:a16="http://schemas.microsoft.com/office/drawing/2014/main" id="{2162B83E-B974-7854-07EC-CDDEA4B0EE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7178" y="3584508"/>
              <a:ext cx="968708" cy="2608058"/>
            </a:xfrm>
            <a:prstGeom prst="rect">
              <a:avLst/>
            </a:prstGeom>
            <a:effectLst>
              <a:outerShdw blurRad="342900" dist="177800" dir="3600000" algn="t" rotWithShape="0">
                <a:prstClr val="black">
                  <a:alpha val="21000"/>
                </a:prstClr>
              </a:outerShdw>
            </a:effectLst>
          </p:spPr>
        </p:pic>
        <p:pic>
          <p:nvPicPr>
            <p:cNvPr id="51" name="圖形 50">
              <a:extLst>
                <a:ext uri="{FF2B5EF4-FFF2-40B4-BE49-F238E27FC236}">
                  <a16:creationId xmlns:a16="http://schemas.microsoft.com/office/drawing/2014/main" id="{5052FB9E-3040-FBBA-B3A2-ACEB2B7291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8064" y="3595521"/>
              <a:ext cx="1644320" cy="2165931"/>
            </a:xfrm>
            <a:prstGeom prst="rect">
              <a:avLst/>
            </a:prstGeom>
            <a:effectLst>
              <a:outerShdw blurRad="342900" dist="177800" dir="3600000" algn="t" rotWithShape="0">
                <a:prstClr val="black">
                  <a:alpha val="21000"/>
                </a:prstClr>
              </a:outerShdw>
            </a:effectLst>
          </p:spPr>
        </p:pic>
        <p:pic>
          <p:nvPicPr>
            <p:cNvPr id="52" name="圖形 51">
              <a:extLst>
                <a:ext uri="{FF2B5EF4-FFF2-40B4-BE49-F238E27FC236}">
                  <a16:creationId xmlns:a16="http://schemas.microsoft.com/office/drawing/2014/main" id="{4935C5A9-61E6-73B4-2219-A8B443C55A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7622" y="3407627"/>
              <a:ext cx="983610" cy="1609544"/>
            </a:xfrm>
            <a:prstGeom prst="rect">
              <a:avLst/>
            </a:prstGeom>
            <a:effectLst>
              <a:outerShdw blurRad="342900" dist="177800" dir="3600000" algn="t" rotWithShape="0">
                <a:prstClr val="black">
                  <a:alpha val="21000"/>
                </a:prstClr>
              </a:outerShdw>
            </a:effectLst>
          </p:spPr>
        </p:pic>
        <p:pic>
          <p:nvPicPr>
            <p:cNvPr id="53" name="圖形 52">
              <a:extLst>
                <a:ext uri="{FF2B5EF4-FFF2-40B4-BE49-F238E27FC236}">
                  <a16:creationId xmlns:a16="http://schemas.microsoft.com/office/drawing/2014/main" id="{74470F50-B2A9-3D81-E23A-28222E5404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2816" y="5117560"/>
              <a:ext cx="983611" cy="834579"/>
            </a:xfrm>
            <a:prstGeom prst="rect">
              <a:avLst/>
            </a:prstGeom>
            <a:effectLst>
              <a:outerShdw blurRad="342900" dist="177800" dir="3600000" algn="t" rotWithShape="0">
                <a:prstClr val="black">
                  <a:alpha val="21000"/>
                </a:prstClr>
              </a:outerShdw>
            </a:effectLst>
          </p:spPr>
        </p:pic>
        <p:pic>
          <p:nvPicPr>
            <p:cNvPr id="54" name="圖形 53">
              <a:extLst>
                <a:ext uri="{FF2B5EF4-FFF2-40B4-BE49-F238E27FC236}">
                  <a16:creationId xmlns:a16="http://schemas.microsoft.com/office/drawing/2014/main" id="{34C077CF-1FD8-C168-E822-BF07477D8F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6957" y="3703721"/>
              <a:ext cx="286124" cy="485745"/>
            </a:xfrm>
            <a:prstGeom prst="rect">
              <a:avLst/>
            </a:prstGeom>
          </p:spPr>
        </p:pic>
        <p:pic>
          <p:nvPicPr>
            <p:cNvPr id="55" name="圖形 54">
              <a:extLst>
                <a:ext uri="{FF2B5EF4-FFF2-40B4-BE49-F238E27FC236}">
                  <a16:creationId xmlns:a16="http://schemas.microsoft.com/office/drawing/2014/main" id="{69F75BBE-0622-D48B-94FB-911FF0A087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06496" y="4584718"/>
              <a:ext cx="552017" cy="444680"/>
            </a:xfrm>
            <a:prstGeom prst="rect">
              <a:avLst/>
            </a:prstGeom>
          </p:spPr>
        </p:pic>
        <p:pic>
          <p:nvPicPr>
            <p:cNvPr id="56" name="圖形 55">
              <a:extLst>
                <a:ext uri="{FF2B5EF4-FFF2-40B4-BE49-F238E27FC236}">
                  <a16:creationId xmlns:a16="http://schemas.microsoft.com/office/drawing/2014/main" id="{51F33F35-B709-53C8-4D2C-927AC7A24A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13364" y="5391055"/>
              <a:ext cx="586191" cy="497581"/>
            </a:xfrm>
            <a:prstGeom prst="rect">
              <a:avLst/>
            </a:prstGeom>
          </p:spPr>
        </p:pic>
        <p:sp>
          <p:nvSpPr>
            <p:cNvPr id="57" name="矩形: 圓角 56">
              <a:extLst>
                <a:ext uri="{FF2B5EF4-FFF2-40B4-BE49-F238E27FC236}">
                  <a16:creationId xmlns:a16="http://schemas.microsoft.com/office/drawing/2014/main" id="{8DC05914-1C58-DF34-D212-88492B4E55BE}"/>
                </a:ext>
              </a:extLst>
            </p:cNvPr>
            <p:cNvSpPr/>
            <p:nvPr/>
          </p:nvSpPr>
          <p:spPr>
            <a:xfrm>
              <a:off x="5267158" y="4133895"/>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58" name="圖片 57">
              <a:extLst>
                <a:ext uri="{FF2B5EF4-FFF2-40B4-BE49-F238E27FC236}">
                  <a16:creationId xmlns:a16="http://schemas.microsoft.com/office/drawing/2014/main" id="{34E7BFE7-F5E2-18D9-F692-F25FA855068B}"/>
                </a:ext>
              </a:extLst>
            </p:cNvPr>
            <p:cNvPicPr>
              <a:picLocks noChangeAspect="1"/>
            </p:cNvPicPr>
            <p:nvPr/>
          </p:nvPicPr>
          <p:blipFill>
            <a:blip r:embed="rId18"/>
            <a:stretch>
              <a:fillRect/>
            </a:stretch>
          </p:blipFill>
          <p:spPr>
            <a:xfrm>
              <a:off x="5626701" y="4342746"/>
              <a:ext cx="625759" cy="625759"/>
            </a:xfrm>
            <a:prstGeom prst="rect">
              <a:avLst/>
            </a:prstGeom>
            <a:effectLst>
              <a:outerShdw blurRad="304800" dist="203200" dir="4140000" algn="t" rotWithShape="0">
                <a:prstClr val="black">
                  <a:alpha val="25000"/>
                </a:prstClr>
              </a:outerShdw>
            </a:effectLst>
          </p:spPr>
        </p:pic>
        <p:pic>
          <p:nvPicPr>
            <p:cNvPr id="59" name="圖形 58">
              <a:extLst>
                <a:ext uri="{FF2B5EF4-FFF2-40B4-BE49-F238E27FC236}">
                  <a16:creationId xmlns:a16="http://schemas.microsoft.com/office/drawing/2014/main" id="{65FE0876-D74A-4101-C877-2D530E51C7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10734" y="3496979"/>
              <a:ext cx="286124" cy="485745"/>
            </a:xfrm>
            <a:prstGeom prst="rect">
              <a:avLst/>
            </a:prstGeom>
          </p:spPr>
        </p:pic>
        <p:pic>
          <p:nvPicPr>
            <p:cNvPr id="60" name="圖形 59">
              <a:extLst>
                <a:ext uri="{FF2B5EF4-FFF2-40B4-BE49-F238E27FC236}">
                  <a16:creationId xmlns:a16="http://schemas.microsoft.com/office/drawing/2014/main" id="{08243D4C-0740-51F4-5A39-F9AF23B56F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0079" y="4275858"/>
              <a:ext cx="586191" cy="497581"/>
            </a:xfrm>
            <a:prstGeom prst="rect">
              <a:avLst/>
            </a:prstGeom>
          </p:spPr>
        </p:pic>
        <p:grpSp>
          <p:nvGrpSpPr>
            <p:cNvPr id="61" name="群組 60">
              <a:extLst>
                <a:ext uri="{FF2B5EF4-FFF2-40B4-BE49-F238E27FC236}">
                  <a16:creationId xmlns:a16="http://schemas.microsoft.com/office/drawing/2014/main" id="{D4029C6F-6C57-45E6-71B6-81B3136853D3}"/>
                </a:ext>
              </a:extLst>
            </p:cNvPr>
            <p:cNvGrpSpPr/>
            <p:nvPr/>
          </p:nvGrpSpPr>
          <p:grpSpPr>
            <a:xfrm>
              <a:off x="8996689" y="5246212"/>
              <a:ext cx="562734" cy="393633"/>
              <a:chOff x="10391369" y="3997800"/>
              <a:chExt cx="562734" cy="393633"/>
            </a:xfrm>
          </p:grpSpPr>
          <p:pic>
            <p:nvPicPr>
              <p:cNvPr id="62" name="圖形 61">
                <a:extLst>
                  <a:ext uri="{FF2B5EF4-FFF2-40B4-BE49-F238E27FC236}">
                    <a16:creationId xmlns:a16="http://schemas.microsoft.com/office/drawing/2014/main" id="{03C73D80-F02B-52AB-A676-D111549AB0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91369" y="3997800"/>
                <a:ext cx="562734" cy="393633"/>
              </a:xfrm>
              <a:prstGeom prst="rect">
                <a:avLst/>
              </a:prstGeom>
            </p:spPr>
          </p:pic>
          <p:pic>
            <p:nvPicPr>
              <p:cNvPr id="63" name="圖形 62">
                <a:extLst>
                  <a:ext uri="{FF2B5EF4-FFF2-40B4-BE49-F238E27FC236}">
                    <a16:creationId xmlns:a16="http://schemas.microsoft.com/office/drawing/2014/main" id="{B0D0B5ED-A6D0-AC04-0A94-09F30D5698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572634" y="4151120"/>
                <a:ext cx="181326" cy="181326"/>
              </a:xfrm>
              <a:prstGeom prst="rect">
                <a:avLst/>
              </a:prstGeom>
            </p:spPr>
          </p:pic>
        </p:grpSp>
        <p:sp>
          <p:nvSpPr>
            <p:cNvPr id="66" name="文字方塊 65">
              <a:extLst>
                <a:ext uri="{FF2B5EF4-FFF2-40B4-BE49-F238E27FC236}">
                  <a16:creationId xmlns:a16="http://schemas.microsoft.com/office/drawing/2014/main" id="{79C2715A-811E-8917-BFB4-33DD88431EC6}"/>
                </a:ext>
              </a:extLst>
            </p:cNvPr>
            <p:cNvSpPr txBox="1"/>
            <p:nvPr/>
          </p:nvSpPr>
          <p:spPr>
            <a:xfrm>
              <a:off x="6617549" y="4136409"/>
              <a:ext cx="2119913" cy="266479"/>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400" b="1">
                  <a:solidFill>
                    <a:schemeClr val="bg1"/>
                  </a:solidFill>
                  <a:cs typeface="+mn-ea"/>
                  <a:sym typeface="+mn-lt"/>
                </a:rPr>
                <a:t>Browse, manage photos</a:t>
              </a:r>
              <a:endParaRPr lang="zh-TW" altLang="en-US" sz="1400" b="1">
                <a:solidFill>
                  <a:schemeClr val="bg1"/>
                </a:solidFill>
                <a:cs typeface="+mn-ea"/>
                <a:sym typeface="+mn-lt"/>
              </a:endParaRPr>
            </a:p>
          </p:txBody>
        </p:sp>
        <p:sp>
          <p:nvSpPr>
            <p:cNvPr id="67" name="文字方塊 66">
              <a:extLst>
                <a:ext uri="{FF2B5EF4-FFF2-40B4-BE49-F238E27FC236}">
                  <a16:creationId xmlns:a16="http://schemas.microsoft.com/office/drawing/2014/main" id="{57D3B32B-93AD-9451-2B08-CF517D4B5BF5}"/>
                </a:ext>
              </a:extLst>
            </p:cNvPr>
            <p:cNvSpPr txBox="1"/>
            <p:nvPr/>
          </p:nvSpPr>
          <p:spPr>
            <a:xfrm>
              <a:off x="2718337" y="4526159"/>
              <a:ext cx="2544538" cy="453014"/>
            </a:xfrm>
            <a:prstGeom prst="rect">
              <a:avLst/>
            </a:prstGeom>
            <a:noFill/>
          </p:spPr>
          <p:txBody>
            <a:bodyPr wrap="square">
              <a:spAutoFit/>
            </a:bodyPr>
            <a:lstStyle/>
            <a:p>
              <a:pPr algn="ctr" fontAlgn="base"/>
              <a:r>
                <a:rPr lang="en-US" altLang="zh-TW" sz="1400" b="1">
                  <a:solidFill>
                    <a:schemeClr val="bg1"/>
                  </a:solidFill>
                </a:rPr>
                <a:t>Upload, Back-up</a:t>
              </a:r>
              <a:r>
                <a:rPr lang="en-US" altLang="zh-TW" sz="1400">
                  <a:solidFill>
                    <a:schemeClr val="bg1"/>
                  </a:solidFill>
                </a:rPr>
                <a:t>​</a:t>
              </a:r>
            </a:p>
            <a:p>
              <a:pPr algn="ctr" fontAlgn="base"/>
              <a:r>
                <a:rPr lang="en-US" altLang="zh-TW" sz="1400" b="1">
                  <a:solidFill>
                    <a:schemeClr val="bg1"/>
                  </a:solidFill>
                </a:rPr>
                <a:t>Photos</a:t>
              </a:r>
              <a:endParaRPr lang="en-US" altLang="zh-TW" sz="1400">
                <a:solidFill>
                  <a:schemeClr val="bg1"/>
                </a:solidFill>
              </a:endParaRPr>
            </a:p>
          </p:txBody>
        </p:sp>
        <p:sp>
          <p:nvSpPr>
            <p:cNvPr id="68" name="文字方塊 67">
              <a:extLst>
                <a:ext uri="{FF2B5EF4-FFF2-40B4-BE49-F238E27FC236}">
                  <a16:creationId xmlns:a16="http://schemas.microsoft.com/office/drawing/2014/main" id="{B92DDCDC-00E5-1F2C-0304-72B85A22D0CA}"/>
                </a:ext>
              </a:extLst>
            </p:cNvPr>
            <p:cNvSpPr txBox="1"/>
            <p:nvPr/>
          </p:nvSpPr>
          <p:spPr>
            <a:xfrm>
              <a:off x="6705192" y="5365877"/>
              <a:ext cx="1788332" cy="266479"/>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400" b="1">
                  <a:solidFill>
                    <a:schemeClr val="bg1"/>
                  </a:solidFill>
                  <a:cs typeface="+mn-ea"/>
                  <a:sym typeface="+mn-lt"/>
                </a:rPr>
                <a:t>Share photos</a:t>
              </a:r>
            </a:p>
          </p:txBody>
        </p:sp>
        <p:sp>
          <p:nvSpPr>
            <p:cNvPr id="69" name="文字方塊 68">
              <a:extLst>
                <a:ext uri="{FF2B5EF4-FFF2-40B4-BE49-F238E27FC236}">
                  <a16:creationId xmlns:a16="http://schemas.microsoft.com/office/drawing/2014/main" id="{18F9FB16-18D7-0360-5071-39E1F970302A}"/>
                </a:ext>
              </a:extLst>
            </p:cNvPr>
            <p:cNvSpPr txBox="1"/>
            <p:nvPr/>
          </p:nvSpPr>
          <p:spPr>
            <a:xfrm>
              <a:off x="4901058" y="5902262"/>
              <a:ext cx="2119912" cy="279803"/>
            </a:xfrm>
            <a:prstGeom prst="rect">
              <a:avLst/>
            </a:prstGeom>
            <a:noFill/>
          </p:spPr>
          <p:txBody>
            <a:bodyPr wrap="square" lIns="91440" tIns="45720" rIns="91440" bIns="45720" anchor="t">
              <a:spAutoFit/>
            </a:bodyPr>
            <a:lstStyle/>
            <a:p>
              <a:pPr algn="ctr"/>
              <a:r>
                <a:rPr lang="en-US" altLang="zh-TW" sz="1500" b="1">
                  <a:solidFill>
                    <a:schemeClr val="bg1"/>
                  </a:solidFill>
                  <a:cs typeface="+mn-ea"/>
                  <a:sym typeface="+mn-lt"/>
                </a:rPr>
                <a:t>QNAP AI Core</a:t>
              </a:r>
            </a:p>
          </p:txBody>
        </p:sp>
        <p:sp>
          <p:nvSpPr>
            <p:cNvPr id="70" name="文字方塊 69">
              <a:extLst>
                <a:ext uri="{FF2B5EF4-FFF2-40B4-BE49-F238E27FC236}">
                  <a16:creationId xmlns:a16="http://schemas.microsoft.com/office/drawing/2014/main" id="{30271B73-8BF3-B233-419E-4E9467C16A1F}"/>
                </a:ext>
              </a:extLst>
            </p:cNvPr>
            <p:cNvSpPr txBox="1"/>
            <p:nvPr/>
          </p:nvSpPr>
          <p:spPr>
            <a:xfrm>
              <a:off x="2124497" y="4179736"/>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Mobile</a:t>
              </a:r>
              <a:endParaRPr lang="zh-TW" altLang="en-US" sz="1000" b="1">
                <a:solidFill>
                  <a:srgbClr val="1E4A93"/>
                </a:solidFill>
                <a:cs typeface="+mn-ea"/>
                <a:sym typeface="+mn-lt"/>
              </a:endParaRPr>
            </a:p>
          </p:txBody>
        </p:sp>
        <p:sp>
          <p:nvSpPr>
            <p:cNvPr id="71" name="文字方塊 70">
              <a:extLst>
                <a:ext uri="{FF2B5EF4-FFF2-40B4-BE49-F238E27FC236}">
                  <a16:creationId xmlns:a16="http://schemas.microsoft.com/office/drawing/2014/main" id="{0AA0DC24-352C-9F8A-B1CD-AAC7896CC474}"/>
                </a:ext>
              </a:extLst>
            </p:cNvPr>
            <p:cNvSpPr txBox="1"/>
            <p:nvPr/>
          </p:nvSpPr>
          <p:spPr>
            <a:xfrm>
              <a:off x="2116231" y="5009995"/>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Camera</a:t>
              </a:r>
              <a:endParaRPr lang="zh-TW" altLang="en-US" sz="1000" b="1">
                <a:solidFill>
                  <a:srgbClr val="1E4A93"/>
                </a:solidFill>
                <a:cs typeface="+mn-ea"/>
                <a:sym typeface="+mn-lt"/>
              </a:endParaRPr>
            </a:p>
          </p:txBody>
        </p:sp>
        <p:sp>
          <p:nvSpPr>
            <p:cNvPr id="72" name="文字方塊 71">
              <a:extLst>
                <a:ext uri="{FF2B5EF4-FFF2-40B4-BE49-F238E27FC236}">
                  <a16:creationId xmlns:a16="http://schemas.microsoft.com/office/drawing/2014/main" id="{17667D86-4787-38D0-9402-1CB6960DD71E}"/>
                </a:ext>
              </a:extLst>
            </p:cNvPr>
            <p:cNvSpPr txBox="1"/>
            <p:nvPr/>
          </p:nvSpPr>
          <p:spPr>
            <a:xfrm>
              <a:off x="2116621" y="5892574"/>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PC</a:t>
              </a:r>
            </a:p>
          </p:txBody>
        </p:sp>
        <p:sp>
          <p:nvSpPr>
            <p:cNvPr id="73" name="Google Shape;216;p23">
              <a:extLst>
                <a:ext uri="{FF2B5EF4-FFF2-40B4-BE49-F238E27FC236}">
                  <a16:creationId xmlns:a16="http://schemas.microsoft.com/office/drawing/2014/main" id="{2C72D5F0-924C-71DB-1985-ADC1BD5DD286}"/>
                </a:ext>
              </a:extLst>
            </p:cNvPr>
            <p:cNvSpPr txBox="1"/>
            <p:nvPr/>
          </p:nvSpPr>
          <p:spPr>
            <a:xfrm>
              <a:off x="5105876" y="3630188"/>
              <a:ext cx="1622079" cy="43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450" b="1">
                  <a:solidFill>
                    <a:srgbClr val="1A4081"/>
                  </a:solidFill>
                  <a:cs typeface="+mn-ea"/>
                  <a:sym typeface="+mn-lt"/>
                </a:rPr>
                <a:t>QNAP NAS</a:t>
              </a:r>
              <a:r>
                <a:rPr lang="en-US" altLang="zh-TW" sz="1450" b="1">
                  <a:solidFill>
                    <a:srgbClr val="1A4081"/>
                  </a:solidFill>
                  <a:cs typeface="+mn-ea"/>
                  <a:sym typeface="+mn-lt"/>
                </a:rPr>
                <a:t> </a:t>
              </a:r>
              <a:endParaRPr lang="zh-TW" altLang="en-US" sz="1450" b="1">
                <a:solidFill>
                  <a:srgbClr val="1A4081"/>
                </a:solidFill>
                <a:cs typeface="+mn-ea"/>
                <a:sym typeface="+mn-lt"/>
              </a:endParaRPr>
            </a:p>
          </p:txBody>
        </p:sp>
        <p:sp>
          <p:nvSpPr>
            <p:cNvPr id="74" name="文字方塊 73">
              <a:extLst>
                <a:ext uri="{FF2B5EF4-FFF2-40B4-BE49-F238E27FC236}">
                  <a16:creationId xmlns:a16="http://schemas.microsoft.com/office/drawing/2014/main" id="{78B09814-C38A-6A00-B2EB-0C27EC05E526}"/>
                </a:ext>
              </a:extLst>
            </p:cNvPr>
            <p:cNvSpPr txBox="1"/>
            <p:nvPr/>
          </p:nvSpPr>
          <p:spPr>
            <a:xfrm>
              <a:off x="4965779" y="4983754"/>
              <a:ext cx="1990471" cy="276084"/>
            </a:xfrm>
            <a:prstGeom prst="rect">
              <a:avLst/>
            </a:prstGeom>
            <a:noFill/>
          </p:spPr>
          <p:txBody>
            <a:bodyPr wrap="square">
              <a:spAutoFit/>
            </a:bodyPr>
            <a:lstStyle/>
            <a:p>
              <a:pPr marL="0" lvl="0" indent="0" algn="ctr" rtl="0">
                <a:lnSpc>
                  <a:spcPts val="1850"/>
                </a:lnSpc>
                <a:spcBef>
                  <a:spcPts val="0"/>
                </a:spcBef>
                <a:spcAft>
                  <a:spcPts val="0"/>
                </a:spcAft>
                <a:buNone/>
              </a:pPr>
              <a:r>
                <a:rPr lang="en-US" altLang="zh-TW" sz="1500" b="1" err="1">
                  <a:solidFill>
                    <a:srgbClr val="FFFFFF"/>
                  </a:solidFill>
                  <a:cs typeface="+mn-ea"/>
                  <a:sym typeface="+mn-lt"/>
                </a:rPr>
                <a:t>QuMagie</a:t>
              </a:r>
              <a:endParaRPr lang="en-US" altLang="zh-TW" sz="1500" b="1">
                <a:solidFill>
                  <a:srgbClr val="FFFFFF"/>
                </a:solidFill>
                <a:cs typeface="+mn-ea"/>
                <a:sym typeface="+mn-lt"/>
              </a:endParaRPr>
            </a:p>
          </p:txBody>
        </p:sp>
        <p:sp>
          <p:nvSpPr>
            <p:cNvPr id="75" name="文字方塊 74">
              <a:extLst>
                <a:ext uri="{FF2B5EF4-FFF2-40B4-BE49-F238E27FC236}">
                  <a16:creationId xmlns:a16="http://schemas.microsoft.com/office/drawing/2014/main" id="{729FEAED-EA0F-6FD0-B27D-87F7F330E8BE}"/>
                </a:ext>
              </a:extLst>
            </p:cNvPr>
            <p:cNvSpPr txBox="1"/>
            <p:nvPr/>
          </p:nvSpPr>
          <p:spPr>
            <a:xfrm>
              <a:off x="8779055" y="3973494"/>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Mobile</a:t>
              </a:r>
              <a:endParaRPr lang="zh-TW" altLang="en-US" sz="1000" b="1">
                <a:solidFill>
                  <a:srgbClr val="1E4A93"/>
                </a:solidFill>
                <a:cs typeface="+mn-ea"/>
                <a:sym typeface="+mn-lt"/>
              </a:endParaRPr>
            </a:p>
          </p:txBody>
        </p:sp>
        <p:sp>
          <p:nvSpPr>
            <p:cNvPr id="76" name="文字方塊 75">
              <a:extLst>
                <a:ext uri="{FF2B5EF4-FFF2-40B4-BE49-F238E27FC236}">
                  <a16:creationId xmlns:a16="http://schemas.microsoft.com/office/drawing/2014/main" id="{CA89586B-0C8C-2E89-F94D-C590A6B99B59}"/>
                </a:ext>
              </a:extLst>
            </p:cNvPr>
            <p:cNvSpPr txBox="1"/>
            <p:nvPr/>
          </p:nvSpPr>
          <p:spPr>
            <a:xfrm>
              <a:off x="8789868" y="4758527"/>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PC</a:t>
              </a:r>
              <a:endParaRPr lang="zh-TW" altLang="en-US" sz="1000" b="1">
                <a:solidFill>
                  <a:srgbClr val="1E4A93"/>
                </a:solidFill>
                <a:cs typeface="+mn-ea"/>
                <a:sym typeface="+mn-lt"/>
              </a:endParaRPr>
            </a:p>
          </p:txBody>
        </p:sp>
        <p:sp>
          <p:nvSpPr>
            <p:cNvPr id="77" name="文字方塊 76">
              <a:extLst>
                <a:ext uri="{FF2B5EF4-FFF2-40B4-BE49-F238E27FC236}">
                  <a16:creationId xmlns:a16="http://schemas.microsoft.com/office/drawing/2014/main" id="{BD7C879B-68FA-50EA-BB75-5FBC8C136918}"/>
                </a:ext>
              </a:extLst>
            </p:cNvPr>
            <p:cNvSpPr txBox="1"/>
            <p:nvPr/>
          </p:nvSpPr>
          <p:spPr>
            <a:xfrm>
              <a:off x="8782816" y="5689856"/>
              <a:ext cx="982940" cy="220290"/>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Social Media</a:t>
              </a:r>
              <a:endParaRPr lang="zh-TW" altLang="en-US" sz="1000" b="1">
                <a:solidFill>
                  <a:srgbClr val="1E4A93"/>
                </a:solidFill>
                <a:cs typeface="+mn-ea"/>
                <a:sym typeface="+mn-lt"/>
              </a:endParaRPr>
            </a:p>
          </p:txBody>
        </p:sp>
      </p:grpSp>
    </p:spTree>
    <p:extLst>
      <p:ext uri="{BB962C8B-B14F-4D97-AF65-F5344CB8AC3E}">
        <p14:creationId xmlns:p14="http://schemas.microsoft.com/office/powerpoint/2010/main" val="3942905862"/>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9245140A-209A-F2EE-870A-B68F28546E02}"/>
              </a:ext>
            </a:extLst>
          </p:cNvPr>
          <p:cNvSpPr/>
          <p:nvPr/>
        </p:nvSpPr>
        <p:spPr>
          <a:xfrm>
            <a:off x="-555036"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4D5A0F03-8929-DBEC-FE4E-278EF26EE248}"/>
              </a:ext>
            </a:extLst>
          </p:cNvPr>
          <p:cNvSpPr txBox="1"/>
          <p:nvPr/>
        </p:nvSpPr>
        <p:spPr>
          <a:xfrm>
            <a:off x="7595392" y="1538135"/>
            <a:ext cx="4149366" cy="1597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665CC8"/>
                </a:solidFill>
                <a:latin typeface="Arial" panose="020B0604020202020204" pitchFamily="34" charset="0"/>
                <a:ea typeface="微軟正黑體" panose="020B0604030504040204" pitchFamily="34" charset="-120"/>
                <a:sym typeface="Arial" panose="020B0604020202020204" pitchFamily="34" charset="0"/>
              </a:rPr>
              <a:t>Malware Remover</a:t>
            </a:r>
          </a:p>
          <a:p>
            <a:pPr>
              <a:lnSpc>
                <a:spcPct val="130000"/>
              </a:lnSpc>
              <a:spcBef>
                <a:spcPts val="600"/>
              </a:spcBef>
            </a:pPr>
            <a:r>
              <a:rPr lang="en-US" altLang="zh-TW" sz="1400">
                <a:latin typeface="Arial" panose="020B0604020202020204" pitchFamily="34" charset="0"/>
                <a:ea typeface="微軟正黑體" panose="020B0604030504040204" pitchFamily="34" charset="-120"/>
                <a:sym typeface="Arial" panose="020B0604020202020204" pitchFamily="34" charset="0"/>
              </a:rPr>
              <a:t>Regularly scan your NAS using the latest malware definitions. When under attack, infected files will be immediately removed to ensure NAS data security.</a:t>
            </a:r>
            <a:endParaRPr lang="zh-TW" altLang="en-US" sz="1400">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7839BFED-B424-0083-F277-D75C084FF752}"/>
              </a:ext>
            </a:extLst>
          </p:cNvPr>
          <p:cNvSpPr txBox="1"/>
          <p:nvPr/>
        </p:nvSpPr>
        <p:spPr>
          <a:xfrm>
            <a:off x="1746280" y="1538135"/>
            <a:ext cx="4355796" cy="1317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665CC8"/>
                </a:solidFill>
                <a:latin typeface="Arial" panose="020B0604020202020204" pitchFamily="34" charset="0"/>
                <a:ea typeface="微軟正黑體" panose="020B0604030504040204" pitchFamily="34" charset="-120"/>
                <a:sym typeface="Arial" panose="020B0604020202020204" pitchFamily="34" charset="0"/>
              </a:rPr>
              <a:t>QuFirewall</a:t>
            </a:r>
          </a:p>
          <a:p>
            <a:pPr>
              <a:lnSpc>
                <a:spcPct val="130000"/>
              </a:lnSpc>
              <a:spcBef>
                <a:spcPts val="600"/>
              </a:spcBef>
            </a:pPr>
            <a:r>
              <a:rPr lang="en-US" altLang="zh-TW" sz="1400">
                <a:latin typeface="Arial" panose="020B0604020202020204" pitchFamily="34" charset="0"/>
                <a:ea typeface="微軟正黑體" panose="020B0604030504040204" pitchFamily="34" charset="-120"/>
                <a:sym typeface="Arial" panose="020B0604020202020204" pitchFamily="34" charset="0"/>
              </a:rPr>
              <a:t>You can allow/deny IP addresses and regions to prevent unauthorized access and brute force attacks for safeguarding data and service security.</a:t>
            </a:r>
            <a:endParaRPr lang="zh-TW" sz="1000">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片 2">
            <a:extLst>
              <a:ext uri="{FF2B5EF4-FFF2-40B4-BE49-F238E27FC236}">
                <a16:creationId xmlns:a16="http://schemas.microsoft.com/office/drawing/2014/main" id="{DDC4DEE2-8D5C-5819-38E4-2EE0CC72183D}"/>
              </a:ext>
            </a:extLst>
          </p:cNvPr>
          <p:cNvPicPr>
            <a:picLocks noChangeAspect="1"/>
          </p:cNvPicPr>
          <p:nvPr/>
        </p:nvPicPr>
        <p:blipFill>
          <a:blip r:embed="rId3"/>
          <a:stretch>
            <a:fillRect/>
          </a:stretch>
        </p:blipFill>
        <p:spPr>
          <a:xfrm>
            <a:off x="6452733" y="3189624"/>
            <a:ext cx="5051870" cy="3194287"/>
          </a:xfrm>
          <a:prstGeom prst="rect">
            <a:avLst/>
          </a:prstGeom>
        </p:spPr>
      </p:pic>
      <p:pic>
        <p:nvPicPr>
          <p:cNvPr id="17" name="圖片 3">
            <a:extLst>
              <a:ext uri="{FF2B5EF4-FFF2-40B4-BE49-F238E27FC236}">
                <a16:creationId xmlns:a16="http://schemas.microsoft.com/office/drawing/2014/main" id="{AF1071DE-70A2-A074-30E9-D065B5D96375}"/>
              </a:ext>
            </a:extLst>
          </p:cNvPr>
          <p:cNvPicPr>
            <a:picLocks noChangeAspect="1"/>
          </p:cNvPicPr>
          <p:nvPr/>
        </p:nvPicPr>
        <p:blipFill rotWithShape="1">
          <a:blip r:embed="rId4"/>
          <a:srcRect b="27094"/>
          <a:stretch/>
        </p:blipFill>
        <p:spPr>
          <a:xfrm>
            <a:off x="773587" y="3189622"/>
            <a:ext cx="4907789" cy="3194289"/>
          </a:xfrm>
          <a:prstGeom prst="rect">
            <a:avLst/>
          </a:prstGeom>
        </p:spPr>
      </p:pic>
      <p:pic>
        <p:nvPicPr>
          <p:cNvPr id="18" name="圖片 17">
            <a:extLst>
              <a:ext uri="{FF2B5EF4-FFF2-40B4-BE49-F238E27FC236}">
                <a16:creationId xmlns:a16="http://schemas.microsoft.com/office/drawing/2014/main" id="{4AFFCD74-91E8-73A1-A729-1F75EFAA386F}"/>
              </a:ext>
            </a:extLst>
          </p:cNvPr>
          <p:cNvPicPr>
            <a:picLocks noChangeAspect="1"/>
          </p:cNvPicPr>
          <p:nvPr/>
        </p:nvPicPr>
        <p:blipFill>
          <a:blip r:embed="rId5"/>
          <a:stretch>
            <a:fillRect/>
          </a:stretch>
        </p:blipFill>
        <p:spPr>
          <a:xfrm>
            <a:off x="6385280" y="1690366"/>
            <a:ext cx="1101395" cy="1101395"/>
          </a:xfrm>
          <a:prstGeom prst="rect">
            <a:avLst/>
          </a:prstGeom>
          <a:effectLst>
            <a:outerShdw blurRad="50800" dist="38100" dir="2700000" algn="tl" rotWithShape="0">
              <a:prstClr val="black">
                <a:alpha val="40000"/>
              </a:prstClr>
            </a:outerShdw>
          </a:effectLst>
        </p:spPr>
      </p:pic>
      <p:pic>
        <p:nvPicPr>
          <p:cNvPr id="19" name="圖片 18">
            <a:extLst>
              <a:ext uri="{FF2B5EF4-FFF2-40B4-BE49-F238E27FC236}">
                <a16:creationId xmlns:a16="http://schemas.microsoft.com/office/drawing/2014/main" id="{6D5C1267-A2F3-1BD7-B173-F26DEA21478F}"/>
              </a:ext>
            </a:extLst>
          </p:cNvPr>
          <p:cNvPicPr>
            <a:picLocks noChangeAspect="1"/>
          </p:cNvPicPr>
          <p:nvPr/>
        </p:nvPicPr>
        <p:blipFill>
          <a:blip r:embed="rId6"/>
          <a:stretch>
            <a:fillRect/>
          </a:stretch>
        </p:blipFill>
        <p:spPr>
          <a:xfrm>
            <a:off x="536500" y="1690366"/>
            <a:ext cx="1102129" cy="1101395"/>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AC0B4CA4-3D09-BBCC-71DF-68951E2F710E}"/>
              </a:ext>
            </a:extLst>
          </p:cNvPr>
          <p:cNvSpPr>
            <a:spLocks noGrp="1"/>
          </p:cNvSpPr>
          <p:nvPr>
            <p:ph type="title"/>
          </p:nvPr>
        </p:nvSpPr>
        <p:spPr/>
        <p:txBody>
          <a:bodyPr>
            <a:normAutofit/>
          </a:bodyPr>
          <a:lstStyle/>
          <a:p>
            <a:r>
              <a:rPr lang="en-US" altLang="zh-TW"/>
              <a:t>Data security​​</a:t>
            </a:r>
            <a:endParaRPr lang="zh-TW" altLang="en-US"/>
          </a:p>
        </p:txBody>
      </p:sp>
    </p:spTree>
    <p:extLst>
      <p:ext uri="{BB962C8B-B14F-4D97-AF65-F5344CB8AC3E}">
        <p14:creationId xmlns:p14="http://schemas.microsoft.com/office/powerpoint/2010/main" val="1225143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3257600" y="1745840"/>
            <a:ext cx="8378457" cy="414985"/>
          </a:xfrm>
          <a:prstGeom prst="rect">
            <a:avLst/>
          </a:prstGeom>
          <a:noFill/>
        </p:spPr>
        <p:txBody>
          <a:bodyPr wrap="square" lIns="91440" tIns="45720" rIns="91440" bIns="45720" anchor="t">
            <a:spAutoFit/>
          </a:bodyPr>
          <a:lstStyle/>
          <a:p>
            <a:pPr>
              <a:lnSpc>
                <a:spcPct val="130000"/>
              </a:lnSpc>
              <a:defRPr/>
            </a:pPr>
            <a:r>
              <a:rPr lang="en-US" altLang="zh-TW">
                <a:latin typeface="+mj-lt"/>
                <a:ea typeface="新細明體"/>
                <a:cs typeface="+mn-ea"/>
                <a:sym typeface="+mn-lt"/>
              </a:rPr>
              <a:t>TS-432X/TS-632X</a:t>
            </a:r>
            <a:r>
              <a:rPr lang="en" altLang="zh-TW">
                <a:latin typeface="+mj-lt"/>
                <a:ea typeface="新細明體"/>
                <a:cs typeface="+mn-ea"/>
                <a:sym typeface="+mn-lt"/>
              </a:rPr>
              <a:t> </a:t>
            </a:r>
            <a:r>
              <a:rPr lang="en-US" altLang="zh-TW">
                <a:latin typeface="+mj-lt"/>
                <a:ea typeface="新細明體"/>
                <a:cs typeface="+mn-ea"/>
                <a:sym typeface="+mn-lt"/>
              </a:rPr>
              <a:t>is backed by a 2-year warranty at no additional cost. ​​</a:t>
            </a:r>
          </a:p>
        </p:txBody>
      </p:sp>
      <p:sp>
        <p:nvSpPr>
          <p:cNvPr id="10" name="文字方塊 9">
            <a:extLst>
              <a:ext uri="{FF2B5EF4-FFF2-40B4-BE49-F238E27FC236}">
                <a16:creationId xmlns:a16="http://schemas.microsoft.com/office/drawing/2014/main" id="{66E19AB9-8104-8123-CE23-572B49B4C0C3}"/>
              </a:ext>
            </a:extLst>
          </p:cNvPr>
          <p:cNvSpPr txBox="1"/>
          <p:nvPr/>
        </p:nvSpPr>
        <p:spPr>
          <a:xfrm>
            <a:off x="4638846" y="6229503"/>
            <a:ext cx="9201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Microsoft JhengHei"/>
                <a:ea typeface="新細明體"/>
              </a:rPr>
              <a:t>TS-432X</a:t>
            </a:r>
            <a:endParaRPr lang="zh-TW" altLang="en-US" sz="1400">
              <a:ea typeface="新細明體" panose="02020500000000000000" pitchFamily="18" charset="-120"/>
              <a:cs typeface="Calibri" panose="020F0502020204030204"/>
            </a:endParaRPr>
          </a:p>
        </p:txBody>
      </p:sp>
      <p:sp>
        <p:nvSpPr>
          <p:cNvPr id="13" name="文字方塊 12">
            <a:extLst>
              <a:ext uri="{FF2B5EF4-FFF2-40B4-BE49-F238E27FC236}">
                <a16:creationId xmlns:a16="http://schemas.microsoft.com/office/drawing/2014/main" id="{70C2B612-724F-26DF-F221-72FAB030E5FB}"/>
              </a:ext>
            </a:extLst>
          </p:cNvPr>
          <p:cNvSpPr txBox="1"/>
          <p:nvPr/>
        </p:nvSpPr>
        <p:spPr>
          <a:xfrm>
            <a:off x="8134400" y="6229502"/>
            <a:ext cx="9201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Microsoft JhengHei"/>
                <a:ea typeface="新細明體"/>
              </a:rPr>
              <a:t>TS-632X</a:t>
            </a:r>
            <a:endParaRPr lang="zh-TW" altLang="en-US" sz="1400">
              <a:ea typeface="新細明體" panose="02020500000000000000" pitchFamily="18" charset="-120"/>
              <a:cs typeface="Calibri" panose="020F0502020204030204"/>
            </a:endParaRPr>
          </a:p>
        </p:txBody>
      </p:sp>
      <p:sp>
        <p:nvSpPr>
          <p:cNvPr id="4" name="標題 3">
            <a:extLst>
              <a:ext uri="{FF2B5EF4-FFF2-40B4-BE49-F238E27FC236}">
                <a16:creationId xmlns:a16="http://schemas.microsoft.com/office/drawing/2014/main" id="{555C99C7-2815-A7F5-520E-7A5620B3086D}"/>
              </a:ext>
            </a:extLst>
          </p:cNvPr>
          <p:cNvSpPr>
            <a:spLocks noGrp="1"/>
          </p:cNvSpPr>
          <p:nvPr>
            <p:ph type="title" idx="4294967295"/>
          </p:nvPr>
        </p:nvSpPr>
        <p:spPr>
          <a:xfrm>
            <a:off x="3257600" y="496326"/>
            <a:ext cx="8750102" cy="1211263"/>
          </a:xfrm>
        </p:spPr>
        <p:txBody>
          <a:bodyPr>
            <a:noAutofit/>
          </a:bodyPr>
          <a:lstStyle/>
          <a:p>
            <a:r>
              <a:rPr lang="en-US" altLang="zh-TW" sz="3600" b="1"/>
              <a:t>2-year standard warranty covering hardware repair and support services​</a:t>
            </a:r>
            <a:endParaRPr lang="zh-TW" altLang="en-US" sz="3600" b="1"/>
          </a:p>
        </p:txBody>
      </p:sp>
      <p:pic>
        <p:nvPicPr>
          <p:cNvPr id="15" name="圖形 14">
            <a:extLst>
              <a:ext uri="{FF2B5EF4-FFF2-40B4-BE49-F238E27FC236}">
                <a16:creationId xmlns:a16="http://schemas.microsoft.com/office/drawing/2014/main" id="{0A33C812-4313-18E2-EF1D-840BB65333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838" y="604362"/>
            <a:ext cx="2729081" cy="2451243"/>
          </a:xfrm>
          <a:prstGeom prst="rect">
            <a:avLst/>
          </a:prstGeom>
        </p:spPr>
      </p:pic>
      <p:sp>
        <p:nvSpPr>
          <p:cNvPr id="19" name="文字方塊 18">
            <a:extLst>
              <a:ext uri="{FF2B5EF4-FFF2-40B4-BE49-F238E27FC236}">
                <a16:creationId xmlns:a16="http://schemas.microsoft.com/office/drawing/2014/main" id="{BF312474-8E1D-BE79-6FE3-F7E8D2AAEC83}"/>
              </a:ext>
            </a:extLst>
          </p:cNvPr>
          <p:cNvSpPr txBox="1"/>
          <p:nvPr/>
        </p:nvSpPr>
        <p:spPr>
          <a:xfrm>
            <a:off x="3257599" y="2157686"/>
            <a:ext cx="7552167" cy="1019253"/>
          </a:xfrm>
          <a:prstGeom prst="rect">
            <a:avLst/>
          </a:prstGeom>
          <a:noFill/>
        </p:spPr>
        <p:txBody>
          <a:bodyPr wrap="square" lIns="91440" tIns="45720" rIns="91440" bIns="45720" anchor="t">
            <a:spAutoFit/>
          </a:bodyPr>
          <a:lstStyle/>
          <a:p>
            <a:pPr>
              <a:lnSpc>
                <a:spcPct val="130000"/>
              </a:lnSpc>
              <a:defRPr/>
            </a:pPr>
            <a:r>
              <a:rPr lang="en-US" altLang="zh-TW" sz="1600">
                <a:latin typeface="+mj-lt"/>
                <a:ea typeface="新細明體"/>
                <a:cs typeface="+mn-ea"/>
                <a:sym typeface="+mn-lt"/>
              </a:rPr>
              <a:t>You can also purchase a warranty extension that extends your warranty coverage up to 5 years total​</a:t>
            </a:r>
            <a:endParaRPr lang="en-US" altLang="zh-TW" sz="1600">
              <a:latin typeface="+mj-lt"/>
              <a:ea typeface="新細明體"/>
              <a:cs typeface="+mn-ea"/>
            </a:endParaRPr>
          </a:p>
          <a:p>
            <a:pPr>
              <a:lnSpc>
                <a:spcPct val="130000"/>
              </a:lnSpc>
              <a:defRPr/>
            </a:pPr>
            <a:r>
              <a:rPr lang="en-US" altLang="zh-TW" sz="1600" b="1">
                <a:latin typeface="+mj-lt"/>
                <a:ea typeface="新細明體"/>
                <a:cs typeface="+mn-ea"/>
              </a:rPr>
              <a:t>Warranty extension P/N : LIC-NAS-EXTW-GREEN-3Y-EI</a:t>
            </a:r>
          </a:p>
        </p:txBody>
      </p:sp>
    </p:spTree>
    <p:extLst>
      <p:ext uri="{BB962C8B-B14F-4D97-AF65-F5344CB8AC3E}">
        <p14:creationId xmlns:p14="http://schemas.microsoft.com/office/powerpoint/2010/main" val="3649620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9470A84B-C457-B7DB-FB5B-E0AAA8D41A4C}"/>
              </a:ext>
            </a:extLst>
          </p:cNvPr>
          <p:cNvSpPr/>
          <p:nvPr/>
        </p:nvSpPr>
        <p:spPr>
          <a:xfrm>
            <a:off x="0" y="6107768"/>
            <a:ext cx="12192000" cy="7554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圓角 136">
            <a:extLst>
              <a:ext uri="{FF2B5EF4-FFF2-40B4-BE49-F238E27FC236}">
                <a16:creationId xmlns:a16="http://schemas.microsoft.com/office/drawing/2014/main" id="{1E4AAA18-F1A7-5937-6EA1-27222E3975A1}"/>
              </a:ext>
            </a:extLst>
          </p:cNvPr>
          <p:cNvSpPr/>
          <p:nvPr/>
        </p:nvSpPr>
        <p:spPr>
          <a:xfrm>
            <a:off x="7135083" y="4165301"/>
            <a:ext cx="4894309" cy="2510582"/>
          </a:xfrm>
          <a:prstGeom prst="roundRect">
            <a:avLst>
              <a:gd name="adj" fmla="val 517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5" name="矩形: 圓角 134">
            <a:extLst>
              <a:ext uri="{FF2B5EF4-FFF2-40B4-BE49-F238E27FC236}">
                <a16:creationId xmlns:a16="http://schemas.microsoft.com/office/drawing/2014/main" id="{513D17BC-45C9-10A8-4770-BAB0E2EB7F98}"/>
              </a:ext>
            </a:extLst>
          </p:cNvPr>
          <p:cNvSpPr/>
          <p:nvPr/>
        </p:nvSpPr>
        <p:spPr>
          <a:xfrm>
            <a:off x="329718" y="1460739"/>
            <a:ext cx="3553041" cy="1093294"/>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8" name="矩形: 圓角 137">
            <a:extLst>
              <a:ext uri="{FF2B5EF4-FFF2-40B4-BE49-F238E27FC236}">
                <a16:creationId xmlns:a16="http://schemas.microsoft.com/office/drawing/2014/main" id="{F6F2212B-D564-2299-9328-FB1BA12EA7A5}"/>
              </a:ext>
            </a:extLst>
          </p:cNvPr>
          <p:cNvSpPr/>
          <p:nvPr/>
        </p:nvSpPr>
        <p:spPr>
          <a:xfrm>
            <a:off x="4056410" y="1464738"/>
            <a:ext cx="2956933" cy="1862145"/>
          </a:xfrm>
          <a:prstGeom prst="roundRect">
            <a:avLst>
              <a:gd name="adj" fmla="val 4037"/>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9" name="矩形: 圓角 138">
            <a:extLst>
              <a:ext uri="{FF2B5EF4-FFF2-40B4-BE49-F238E27FC236}">
                <a16:creationId xmlns:a16="http://schemas.microsoft.com/office/drawing/2014/main" id="{613F8FC4-014E-9DE1-01A9-1584D43A9C46}"/>
              </a:ext>
            </a:extLst>
          </p:cNvPr>
          <p:cNvSpPr/>
          <p:nvPr/>
        </p:nvSpPr>
        <p:spPr>
          <a:xfrm>
            <a:off x="7127089" y="1338948"/>
            <a:ext cx="2687510" cy="1499791"/>
          </a:xfrm>
          <a:prstGeom prst="roundRect">
            <a:avLst>
              <a:gd name="adj" fmla="val 528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41" name="矩形: 圓角 140">
            <a:extLst>
              <a:ext uri="{FF2B5EF4-FFF2-40B4-BE49-F238E27FC236}">
                <a16:creationId xmlns:a16="http://schemas.microsoft.com/office/drawing/2014/main" id="{C0B9F225-6493-4627-E6EB-573B2FD1993A}"/>
              </a:ext>
            </a:extLst>
          </p:cNvPr>
          <p:cNvSpPr/>
          <p:nvPr/>
        </p:nvSpPr>
        <p:spPr>
          <a:xfrm>
            <a:off x="7135083" y="307205"/>
            <a:ext cx="2679516" cy="935020"/>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42" name="矩形: 圓角 141">
            <a:extLst>
              <a:ext uri="{FF2B5EF4-FFF2-40B4-BE49-F238E27FC236}">
                <a16:creationId xmlns:a16="http://schemas.microsoft.com/office/drawing/2014/main" id="{84FBD147-84B4-E1D4-4363-C755D178EBBD}"/>
              </a:ext>
            </a:extLst>
          </p:cNvPr>
          <p:cNvSpPr/>
          <p:nvPr/>
        </p:nvSpPr>
        <p:spPr>
          <a:xfrm>
            <a:off x="2732683" y="310709"/>
            <a:ext cx="1182192" cy="1017820"/>
          </a:xfrm>
          <a:prstGeom prst="roundRect">
            <a:avLst>
              <a:gd name="adj" fmla="val 10399"/>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44" name="矩形: 圓角 143">
            <a:extLst>
              <a:ext uri="{FF2B5EF4-FFF2-40B4-BE49-F238E27FC236}">
                <a16:creationId xmlns:a16="http://schemas.microsoft.com/office/drawing/2014/main" id="{F331E1DA-DF88-7A7E-D4C7-3E56132307AB}"/>
              </a:ext>
            </a:extLst>
          </p:cNvPr>
          <p:cNvSpPr/>
          <p:nvPr/>
        </p:nvSpPr>
        <p:spPr>
          <a:xfrm>
            <a:off x="9904360" y="307205"/>
            <a:ext cx="2125032" cy="2531534"/>
          </a:xfrm>
          <a:prstGeom prst="roundRect">
            <a:avLst>
              <a:gd name="adj" fmla="val 4659"/>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微軟正黑體" panose="020B0604030504040204" pitchFamily="34" charset="-120"/>
              <a:ea typeface="微軟正黑體" panose="020B0604030504040204" pitchFamily="34" charset="-120"/>
            </a:endParaRPr>
          </a:p>
        </p:txBody>
      </p:sp>
      <p:sp>
        <p:nvSpPr>
          <p:cNvPr id="147" name="矩形: 圓角 146">
            <a:extLst>
              <a:ext uri="{FF2B5EF4-FFF2-40B4-BE49-F238E27FC236}">
                <a16:creationId xmlns:a16="http://schemas.microsoft.com/office/drawing/2014/main" id="{851F8D62-14D0-DE4D-3739-26F8296C3188}"/>
              </a:ext>
            </a:extLst>
          </p:cNvPr>
          <p:cNvSpPr/>
          <p:nvPr/>
        </p:nvSpPr>
        <p:spPr>
          <a:xfrm>
            <a:off x="4036613" y="310710"/>
            <a:ext cx="2976731" cy="1017820"/>
          </a:xfrm>
          <a:prstGeom prst="roundRect">
            <a:avLst>
              <a:gd name="adj" fmla="val 8309"/>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sp>
        <p:nvSpPr>
          <p:cNvPr id="148" name="矩形: 圓角 147">
            <a:extLst>
              <a:ext uri="{FF2B5EF4-FFF2-40B4-BE49-F238E27FC236}">
                <a16:creationId xmlns:a16="http://schemas.microsoft.com/office/drawing/2014/main" id="{7717B40D-FCEA-CFDB-282E-7EB2E94889A8}"/>
              </a:ext>
            </a:extLst>
          </p:cNvPr>
          <p:cNvSpPr/>
          <p:nvPr/>
        </p:nvSpPr>
        <p:spPr>
          <a:xfrm>
            <a:off x="361834" y="312441"/>
            <a:ext cx="2249110" cy="1017821"/>
          </a:xfrm>
          <a:prstGeom prst="roundRect">
            <a:avLst>
              <a:gd name="adj" fmla="val 1248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sp>
        <p:nvSpPr>
          <p:cNvPr id="157" name="文字方塊 49">
            <a:extLst>
              <a:ext uri="{FF2B5EF4-FFF2-40B4-BE49-F238E27FC236}">
                <a16:creationId xmlns:a16="http://schemas.microsoft.com/office/drawing/2014/main" id="{E0635212-1275-98D8-9D07-4C0CDA14F938}"/>
              </a:ext>
            </a:extLst>
          </p:cNvPr>
          <p:cNvSpPr txBox="1"/>
          <p:nvPr/>
        </p:nvSpPr>
        <p:spPr>
          <a:xfrm>
            <a:off x="2732683" y="1011645"/>
            <a:ext cx="1182191" cy="286537"/>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latin typeface="+mj-lt"/>
                <a:ea typeface="微軟正黑體"/>
              </a:rPr>
              <a:t>2 x 2.5GbE</a:t>
            </a:r>
          </a:p>
        </p:txBody>
      </p:sp>
      <p:sp>
        <p:nvSpPr>
          <p:cNvPr id="158" name="文字方塊 51">
            <a:extLst>
              <a:ext uri="{FF2B5EF4-FFF2-40B4-BE49-F238E27FC236}">
                <a16:creationId xmlns:a16="http://schemas.microsoft.com/office/drawing/2014/main" id="{4C96C6C3-4612-CF8F-0FD3-1F47B083EE60}"/>
              </a:ext>
            </a:extLst>
          </p:cNvPr>
          <p:cNvSpPr txBox="1"/>
          <p:nvPr/>
        </p:nvSpPr>
        <p:spPr>
          <a:xfrm>
            <a:off x="4129108" y="1993625"/>
            <a:ext cx="2884235" cy="276999"/>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mj-lt"/>
                <a:ea typeface="微軟正黑體"/>
              </a:rPr>
              <a:t>Maximum 16GB RAM, ECC optional</a:t>
            </a:r>
            <a:endParaRPr lang="zh-TW" altLang="en-US" sz="1200" b="1">
              <a:latin typeface="+mj-lt"/>
              <a:ea typeface="微軟正黑體"/>
            </a:endParaRPr>
          </a:p>
        </p:txBody>
      </p:sp>
      <p:pic>
        <p:nvPicPr>
          <p:cNvPr id="159" name="圖片 158">
            <a:extLst>
              <a:ext uri="{FF2B5EF4-FFF2-40B4-BE49-F238E27FC236}">
                <a16:creationId xmlns:a16="http://schemas.microsoft.com/office/drawing/2014/main" id="{82B9C337-6E22-35EB-3416-E2CFF57C0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1" t="-3499" r="78041" b="-7813"/>
          <a:stretch/>
        </p:blipFill>
        <p:spPr>
          <a:xfrm>
            <a:off x="7253006" y="436376"/>
            <a:ext cx="650771" cy="688365"/>
          </a:xfrm>
          <a:prstGeom prst="rect">
            <a:avLst/>
          </a:prstGeom>
          <a:effectLst>
            <a:outerShdw blurRad="292100" dist="152400" dir="8100000" algn="tr" rotWithShape="0">
              <a:prstClr val="black">
                <a:alpha val="40000"/>
              </a:prstClr>
            </a:outerShdw>
          </a:effectLst>
        </p:spPr>
      </p:pic>
      <p:sp>
        <p:nvSpPr>
          <p:cNvPr id="164" name="矩形 163">
            <a:extLst>
              <a:ext uri="{FF2B5EF4-FFF2-40B4-BE49-F238E27FC236}">
                <a16:creationId xmlns:a16="http://schemas.microsoft.com/office/drawing/2014/main" id="{3A6B5028-7C2D-DE1C-ADFB-E8FB9AA60617}"/>
              </a:ext>
            </a:extLst>
          </p:cNvPr>
          <p:cNvSpPr/>
          <p:nvPr/>
        </p:nvSpPr>
        <p:spPr>
          <a:xfrm>
            <a:off x="10113360" y="2087514"/>
            <a:ext cx="1780927" cy="707886"/>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rgbClr val="665CC8"/>
                </a:solidFill>
              </a:rPr>
              <a:t>Up to</a:t>
            </a:r>
            <a:r>
              <a:rPr lang="zh-TW" altLang="en-US" sz="2000" b="1">
                <a:solidFill>
                  <a:srgbClr val="665CC8"/>
                </a:solidFill>
              </a:rPr>
              <a:t> </a:t>
            </a:r>
            <a:r>
              <a:rPr lang="en-US" altLang="zh-TW" sz="2000" b="1">
                <a:solidFill>
                  <a:srgbClr val="665CC8"/>
                </a:solidFill>
              </a:rPr>
              <a:t>5-year </a:t>
            </a:r>
          </a:p>
          <a:p>
            <a:pPr algn="ctr"/>
            <a:r>
              <a:rPr lang="en-US" altLang="zh-TW" sz="2000" b="1">
                <a:solidFill>
                  <a:srgbClr val="665CC8"/>
                </a:solidFill>
              </a:rPr>
              <a:t>warranty​</a:t>
            </a:r>
          </a:p>
        </p:txBody>
      </p:sp>
      <p:sp>
        <p:nvSpPr>
          <p:cNvPr id="168" name="文字方塊 49">
            <a:extLst>
              <a:ext uri="{FF2B5EF4-FFF2-40B4-BE49-F238E27FC236}">
                <a16:creationId xmlns:a16="http://schemas.microsoft.com/office/drawing/2014/main" id="{943B8472-BE71-484A-BE8E-911D83429610}"/>
              </a:ext>
            </a:extLst>
          </p:cNvPr>
          <p:cNvSpPr txBox="1"/>
          <p:nvPr/>
        </p:nvSpPr>
        <p:spPr>
          <a:xfrm>
            <a:off x="8099692" y="4259957"/>
            <a:ext cx="3059648" cy="40011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665CC8"/>
                </a:solidFill>
                <a:latin typeface="Arial"/>
                <a:ea typeface="微軟正黑體"/>
              </a:rPr>
              <a:t>Built-in 10GbE SFP+ </a:t>
            </a:r>
            <a:endParaRPr lang="zh-TW" altLang="en-US" sz="2000" b="1">
              <a:solidFill>
                <a:srgbClr val="665CC8"/>
              </a:solidFill>
              <a:latin typeface="Arial"/>
              <a:ea typeface="微軟正黑體"/>
            </a:endParaRPr>
          </a:p>
        </p:txBody>
      </p:sp>
      <p:pic>
        <p:nvPicPr>
          <p:cNvPr id="20" name="圖片 19" descr="未命名-2.png">
            <a:extLst>
              <a:ext uri="{FF2B5EF4-FFF2-40B4-BE49-F238E27FC236}">
                <a16:creationId xmlns:a16="http://schemas.microsoft.com/office/drawing/2014/main" id="{C4890583-47F3-17E4-DE05-DBE8D1AE8C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798" y="527765"/>
            <a:ext cx="1722205" cy="322961"/>
          </a:xfrm>
          <a:prstGeom prst="rect">
            <a:avLst/>
          </a:prstGeom>
        </p:spPr>
      </p:pic>
      <p:sp>
        <p:nvSpPr>
          <p:cNvPr id="23" name="文字方塊 22">
            <a:extLst>
              <a:ext uri="{FF2B5EF4-FFF2-40B4-BE49-F238E27FC236}">
                <a16:creationId xmlns:a16="http://schemas.microsoft.com/office/drawing/2014/main" id="{F6477D49-8C70-2870-13BB-E38DFE5CEC55}"/>
              </a:ext>
            </a:extLst>
          </p:cNvPr>
          <p:cNvSpPr txBox="1"/>
          <p:nvPr/>
        </p:nvSpPr>
        <p:spPr>
          <a:xfrm>
            <a:off x="449302" y="819200"/>
            <a:ext cx="2161641" cy="461665"/>
          </a:xfrm>
          <a:prstGeom prst="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a:defRPr sz="1200" b="1">
                <a:latin typeface="+mj-lt"/>
                <a:ea typeface="微軟正黑體"/>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a:solidFill>
                  <a:schemeClr val="tx1"/>
                </a:solidFill>
              </a:rPr>
              <a:t>AL-524 quad-core, 2.0GHz</a:t>
            </a:r>
          </a:p>
        </p:txBody>
      </p:sp>
      <p:sp>
        <p:nvSpPr>
          <p:cNvPr id="26" name="文字方塊 25">
            <a:extLst>
              <a:ext uri="{FF2B5EF4-FFF2-40B4-BE49-F238E27FC236}">
                <a16:creationId xmlns:a16="http://schemas.microsoft.com/office/drawing/2014/main" id="{1519145B-2C98-CCB8-936F-45CF10F63FBE}"/>
              </a:ext>
            </a:extLst>
          </p:cNvPr>
          <p:cNvSpPr txBox="1"/>
          <p:nvPr/>
        </p:nvSpPr>
        <p:spPr>
          <a:xfrm>
            <a:off x="4138623" y="759295"/>
            <a:ext cx="29066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latin typeface="+mj-lt"/>
                <a:ea typeface="微軟正黑體"/>
              </a:rPr>
              <a:t>Optional Support USB / SATA JBOD &amp; RAID storage expansion Unit</a:t>
            </a:r>
            <a:endParaRPr lang="zh-TW" altLang="en-US" sz="1200" b="1">
              <a:latin typeface="+mj-lt"/>
              <a:ea typeface="微軟正黑體"/>
            </a:endParaRPr>
          </a:p>
        </p:txBody>
      </p:sp>
      <p:pic>
        <p:nvPicPr>
          <p:cNvPr id="27" name="圖片 26" descr="一張含有 螢幕擷取畫面, 字型, 圖形, 符號 的圖片&#10;&#10;自動產生的描述">
            <a:extLst>
              <a:ext uri="{FF2B5EF4-FFF2-40B4-BE49-F238E27FC236}">
                <a16:creationId xmlns:a16="http://schemas.microsoft.com/office/drawing/2014/main" id="{07699912-0B00-0147-85BC-9EF4A84E8A86}"/>
              </a:ext>
            </a:extLst>
          </p:cNvPr>
          <p:cNvPicPr>
            <a:picLocks noChangeAspect="1"/>
          </p:cNvPicPr>
          <p:nvPr/>
        </p:nvPicPr>
        <p:blipFill>
          <a:blip r:embed="rId5"/>
          <a:stretch>
            <a:fillRect/>
          </a:stretch>
        </p:blipFill>
        <p:spPr>
          <a:xfrm>
            <a:off x="7354541" y="4384691"/>
            <a:ext cx="676275" cy="495300"/>
          </a:xfrm>
          <a:prstGeom prst="rect">
            <a:avLst/>
          </a:prstGeom>
        </p:spPr>
      </p:pic>
      <p:sp>
        <p:nvSpPr>
          <p:cNvPr id="28" name="文字方塊 27">
            <a:extLst>
              <a:ext uri="{FF2B5EF4-FFF2-40B4-BE49-F238E27FC236}">
                <a16:creationId xmlns:a16="http://schemas.microsoft.com/office/drawing/2014/main" id="{A4A104D2-01C1-CC2C-240D-4E14D233FF71}"/>
              </a:ext>
            </a:extLst>
          </p:cNvPr>
          <p:cNvSpPr txBox="1"/>
          <p:nvPr/>
        </p:nvSpPr>
        <p:spPr>
          <a:xfrm>
            <a:off x="8123129" y="4600554"/>
            <a:ext cx="2918215" cy="461665"/>
          </a:xfrm>
          <a:prstGeom prst="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a:defRPr sz="1200" b="1">
                <a:latin typeface="+mj-lt"/>
                <a:ea typeface="微軟正黑體"/>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a:solidFill>
                  <a:schemeClr val="tx1"/>
                </a:solidFill>
              </a:rPr>
              <a:t>TS-432X : 1 x 10GbE SFP+ port</a:t>
            </a:r>
            <a:br>
              <a:rPr lang="en-US" altLang="zh-TW">
                <a:solidFill>
                  <a:schemeClr val="tx1"/>
                </a:solidFill>
              </a:rPr>
            </a:br>
            <a:r>
              <a:rPr lang="en-US">
                <a:solidFill>
                  <a:schemeClr val="tx1"/>
                </a:solidFill>
              </a:rPr>
              <a:t>TS-632X : 2 x 10GbE SFP+ ports</a:t>
            </a:r>
            <a:endParaRPr lang="en-US" altLang="zh-TW">
              <a:solidFill>
                <a:schemeClr val="tx1"/>
              </a:solidFill>
            </a:endParaRPr>
          </a:p>
        </p:txBody>
      </p:sp>
      <p:pic>
        <p:nvPicPr>
          <p:cNvPr id="31" name="圖片 30" descr="一張含有 電子產品, 電子元件, 電路元件, 電子工程 的圖片&#10;&#10;自動產生的描述">
            <a:extLst>
              <a:ext uri="{FF2B5EF4-FFF2-40B4-BE49-F238E27FC236}">
                <a16:creationId xmlns:a16="http://schemas.microsoft.com/office/drawing/2014/main" id="{4CED0120-0A39-4CE8-D549-B3B02B8AD6B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918" b="89443" l="0" r="100000"/>
                    </a14:imgEffect>
                  </a14:imgLayer>
                </a14:imgProps>
              </a:ext>
            </a:extLst>
          </a:blip>
          <a:stretch>
            <a:fillRect/>
          </a:stretch>
        </p:blipFill>
        <p:spPr>
          <a:xfrm>
            <a:off x="4465444" y="2133713"/>
            <a:ext cx="2211562" cy="1231191"/>
          </a:xfrm>
          <a:prstGeom prst="rect">
            <a:avLst/>
          </a:prstGeom>
        </p:spPr>
      </p:pic>
      <p:sp>
        <p:nvSpPr>
          <p:cNvPr id="35" name="文字方塊 34">
            <a:extLst>
              <a:ext uri="{FF2B5EF4-FFF2-40B4-BE49-F238E27FC236}">
                <a16:creationId xmlns:a16="http://schemas.microsoft.com/office/drawing/2014/main" id="{FF3C1D1F-F229-DE3C-A9EF-301DF602EE4C}"/>
              </a:ext>
            </a:extLst>
          </p:cNvPr>
          <p:cNvSpPr txBox="1"/>
          <p:nvPr/>
        </p:nvSpPr>
        <p:spPr>
          <a:xfrm>
            <a:off x="3648094" y="6397400"/>
            <a:ext cx="34062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err="1">
                <a:solidFill>
                  <a:srgbClr val="A4BACF"/>
                </a:solidFill>
                <a:latin typeface="微軟正黑體"/>
                <a:ea typeface="新細明體"/>
              </a:rPr>
              <a:t>AnnapurnaLabs</a:t>
            </a:r>
            <a:r>
              <a:rPr lang="en-US" altLang="zh-TW" sz="1400">
                <a:solidFill>
                  <a:srgbClr val="A4BACF"/>
                </a:solidFill>
                <a:latin typeface="微軟正黑體"/>
                <a:ea typeface="新細明體"/>
              </a:rPr>
              <a:t> AL524 quad-core NAS</a:t>
            </a:r>
            <a:endParaRPr lang="zh-TW" altLang="en-US" sz="1400">
              <a:solidFill>
                <a:srgbClr val="A4BACF"/>
              </a:solidFill>
              <a:ea typeface="新細明體"/>
              <a:cs typeface="Calibri"/>
            </a:endParaRPr>
          </a:p>
        </p:txBody>
      </p:sp>
      <p:grpSp>
        <p:nvGrpSpPr>
          <p:cNvPr id="43" name="群組 42">
            <a:extLst>
              <a:ext uri="{FF2B5EF4-FFF2-40B4-BE49-F238E27FC236}">
                <a16:creationId xmlns:a16="http://schemas.microsoft.com/office/drawing/2014/main" id="{5535B069-8538-3631-EE8B-9292DA1FC25B}"/>
              </a:ext>
            </a:extLst>
          </p:cNvPr>
          <p:cNvGrpSpPr/>
          <p:nvPr/>
        </p:nvGrpSpPr>
        <p:grpSpPr>
          <a:xfrm>
            <a:off x="560896" y="1734732"/>
            <a:ext cx="747016" cy="514936"/>
            <a:chOff x="3232382" y="-1017000"/>
            <a:chExt cx="747016" cy="514936"/>
          </a:xfrm>
        </p:grpSpPr>
        <p:grpSp>
          <p:nvGrpSpPr>
            <p:cNvPr id="6" name="圖形 11">
              <a:extLst>
                <a:ext uri="{FF2B5EF4-FFF2-40B4-BE49-F238E27FC236}">
                  <a16:creationId xmlns:a16="http://schemas.microsoft.com/office/drawing/2014/main" id="{94AEAE84-9FA7-3ED0-7B7C-546374A48BA0}"/>
                </a:ext>
              </a:extLst>
            </p:cNvPr>
            <p:cNvGrpSpPr/>
            <p:nvPr/>
          </p:nvGrpSpPr>
          <p:grpSpPr>
            <a:xfrm>
              <a:off x="3232382" y="-1017000"/>
              <a:ext cx="71805" cy="507303"/>
              <a:chOff x="3232382" y="-1017000"/>
              <a:chExt cx="71805" cy="507303"/>
            </a:xfrm>
            <a:noFill/>
          </p:grpSpPr>
          <p:sp>
            <p:nvSpPr>
              <p:cNvPr id="7" name="手繪多邊形: 圖案 6">
                <a:extLst>
                  <a:ext uri="{FF2B5EF4-FFF2-40B4-BE49-F238E27FC236}">
                    <a16:creationId xmlns:a16="http://schemas.microsoft.com/office/drawing/2014/main" id="{56529ADE-E328-CF29-04F4-627C0532E3A7}"/>
                  </a:ext>
                </a:extLst>
              </p:cNvPr>
              <p:cNvSpPr/>
              <p:nvPr/>
            </p:nvSpPr>
            <p:spPr>
              <a:xfrm>
                <a:off x="3232382" y="-1017000"/>
                <a:ext cx="71804" cy="507303"/>
              </a:xfrm>
              <a:custGeom>
                <a:avLst/>
                <a:gdLst>
                  <a:gd name="connsiteX0" fmla="*/ 0 w 71804"/>
                  <a:gd name="connsiteY0" fmla="*/ 0 h 507303"/>
                  <a:gd name="connsiteX1" fmla="*/ 71805 w 71804"/>
                  <a:gd name="connsiteY1" fmla="*/ 0 h 507303"/>
                  <a:gd name="connsiteX2" fmla="*/ 71805 w 71804"/>
                  <a:gd name="connsiteY2" fmla="*/ 507304 h 507303"/>
                </a:gdLst>
                <a:ahLst/>
                <a:cxnLst>
                  <a:cxn ang="0">
                    <a:pos x="connsiteX0" y="connsiteY0"/>
                  </a:cxn>
                  <a:cxn ang="0">
                    <a:pos x="connsiteX1" y="connsiteY1"/>
                  </a:cxn>
                  <a:cxn ang="0">
                    <a:pos x="connsiteX2" y="connsiteY2"/>
                  </a:cxn>
                </a:cxnLst>
                <a:rect l="l" t="t" r="r" b="b"/>
                <a:pathLst>
                  <a:path w="71804" h="507303">
                    <a:moveTo>
                      <a:pt x="0" y="0"/>
                    </a:moveTo>
                    <a:lnTo>
                      <a:pt x="71805" y="0"/>
                    </a:lnTo>
                    <a:lnTo>
                      <a:pt x="71805" y="507304"/>
                    </a:lnTo>
                  </a:path>
                </a:pathLst>
              </a:custGeom>
              <a:grpFill/>
              <a:ln w="23091" cap="rnd">
                <a:solidFill>
                  <a:schemeClr val="tx1"/>
                </a:solidFill>
                <a:prstDash val="solid"/>
                <a:round/>
              </a:ln>
            </p:spPr>
            <p:txBody>
              <a:bodyPr rtlCol="0" anchor="ctr"/>
              <a:lstStyle/>
              <a:p>
                <a:endParaRPr lang="zh-TW" altLang="en-US"/>
              </a:p>
            </p:txBody>
          </p:sp>
          <p:sp>
            <p:nvSpPr>
              <p:cNvPr id="9" name="手繪多邊形: 圖案 8">
                <a:extLst>
                  <a:ext uri="{FF2B5EF4-FFF2-40B4-BE49-F238E27FC236}">
                    <a16:creationId xmlns:a16="http://schemas.microsoft.com/office/drawing/2014/main" id="{BD718B1A-2294-7A84-A22D-ABDD352F58CD}"/>
                  </a:ext>
                </a:extLst>
              </p:cNvPr>
              <p:cNvSpPr/>
              <p:nvPr/>
            </p:nvSpPr>
            <p:spPr>
              <a:xfrm>
                <a:off x="3252787" y="-847068"/>
                <a:ext cx="51400" cy="137690"/>
              </a:xfrm>
              <a:custGeom>
                <a:avLst/>
                <a:gdLst>
                  <a:gd name="connsiteX0" fmla="*/ 51400 w 51400"/>
                  <a:gd name="connsiteY0" fmla="*/ 137690 h 137690"/>
                  <a:gd name="connsiteX1" fmla="*/ 0 w 51400"/>
                  <a:gd name="connsiteY1" fmla="*/ 137690 h 137690"/>
                  <a:gd name="connsiteX2" fmla="*/ 0 w 51400"/>
                  <a:gd name="connsiteY2" fmla="*/ 0 h 137690"/>
                  <a:gd name="connsiteX3" fmla="*/ 51400 w 51400"/>
                  <a:gd name="connsiteY3" fmla="*/ 0 h 137690"/>
                </a:gdLst>
                <a:ahLst/>
                <a:cxnLst>
                  <a:cxn ang="0">
                    <a:pos x="connsiteX0" y="connsiteY0"/>
                  </a:cxn>
                  <a:cxn ang="0">
                    <a:pos x="connsiteX1" y="connsiteY1"/>
                  </a:cxn>
                  <a:cxn ang="0">
                    <a:pos x="connsiteX2" y="connsiteY2"/>
                  </a:cxn>
                  <a:cxn ang="0">
                    <a:pos x="connsiteX3" y="connsiteY3"/>
                  </a:cxn>
                </a:cxnLst>
                <a:rect l="l" t="t" r="r" b="b"/>
                <a:pathLst>
                  <a:path w="51400" h="137690">
                    <a:moveTo>
                      <a:pt x="51400" y="137690"/>
                    </a:moveTo>
                    <a:lnTo>
                      <a:pt x="0" y="137690"/>
                    </a:lnTo>
                    <a:lnTo>
                      <a:pt x="0" y="0"/>
                    </a:lnTo>
                    <a:lnTo>
                      <a:pt x="51400" y="0"/>
                    </a:lnTo>
                  </a:path>
                </a:pathLst>
              </a:custGeom>
              <a:grpFill/>
              <a:ln w="23091" cap="rnd">
                <a:solidFill>
                  <a:schemeClr val="tx1"/>
                </a:solidFill>
                <a:prstDash val="solid"/>
                <a:round/>
              </a:ln>
            </p:spPr>
            <p:txBody>
              <a:bodyPr rtlCol="0" anchor="ctr"/>
              <a:lstStyle/>
              <a:p>
                <a:endParaRPr lang="zh-TW" altLang="en-US"/>
              </a:p>
            </p:txBody>
          </p:sp>
        </p:grpSp>
        <p:grpSp>
          <p:nvGrpSpPr>
            <p:cNvPr id="10" name="圖形 11">
              <a:extLst>
                <a:ext uri="{FF2B5EF4-FFF2-40B4-BE49-F238E27FC236}">
                  <a16:creationId xmlns:a16="http://schemas.microsoft.com/office/drawing/2014/main" id="{9CA5CA72-BFD4-0871-C410-B266C45764CF}"/>
                </a:ext>
              </a:extLst>
            </p:cNvPr>
            <p:cNvGrpSpPr/>
            <p:nvPr/>
          </p:nvGrpSpPr>
          <p:grpSpPr>
            <a:xfrm>
              <a:off x="3356833" y="-970895"/>
              <a:ext cx="622565" cy="415172"/>
              <a:chOff x="3356833" y="-970895"/>
              <a:chExt cx="622565" cy="415172"/>
            </a:xfrm>
            <a:noFill/>
          </p:grpSpPr>
          <p:sp>
            <p:nvSpPr>
              <p:cNvPr id="11" name="手繪多邊形: 圖案 10">
                <a:extLst>
                  <a:ext uri="{FF2B5EF4-FFF2-40B4-BE49-F238E27FC236}">
                    <a16:creationId xmlns:a16="http://schemas.microsoft.com/office/drawing/2014/main" id="{51334110-E11B-0E30-158F-DC17FF7D5459}"/>
                  </a:ext>
                </a:extLst>
              </p:cNvPr>
              <p:cNvSpPr/>
              <p:nvPr/>
            </p:nvSpPr>
            <p:spPr>
              <a:xfrm>
                <a:off x="3356833" y="-970895"/>
                <a:ext cx="622565" cy="415172"/>
              </a:xfrm>
              <a:custGeom>
                <a:avLst/>
                <a:gdLst>
                  <a:gd name="connsiteX0" fmla="*/ 547334 w 622565"/>
                  <a:gd name="connsiteY0" fmla="*/ 344692 h 415172"/>
                  <a:gd name="connsiteX1" fmla="*/ 247578 w 622565"/>
                  <a:gd name="connsiteY1" fmla="*/ 344692 h 415172"/>
                  <a:gd name="connsiteX2" fmla="*/ 214791 w 622565"/>
                  <a:gd name="connsiteY2" fmla="*/ 415173 h 415172"/>
                  <a:gd name="connsiteX3" fmla="*/ 0 w 622565"/>
                  <a:gd name="connsiteY3" fmla="*/ 415173 h 415172"/>
                  <a:gd name="connsiteX4" fmla="*/ 0 w 622565"/>
                  <a:gd name="connsiteY4" fmla="*/ 0 h 415172"/>
                  <a:gd name="connsiteX5" fmla="*/ 547334 w 622565"/>
                  <a:gd name="connsiteY5" fmla="*/ 0 h 415172"/>
                  <a:gd name="connsiteX6" fmla="*/ 622565 w 622565"/>
                  <a:gd name="connsiteY6" fmla="*/ 75231 h 415172"/>
                  <a:gd name="connsiteX7" fmla="*/ 622565 w 622565"/>
                  <a:gd name="connsiteY7" fmla="*/ 269461 h 415172"/>
                  <a:gd name="connsiteX8" fmla="*/ 547334 w 622565"/>
                  <a:gd name="connsiteY8" fmla="*/ 344692 h 4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565" h="415172">
                    <a:moveTo>
                      <a:pt x="547334" y="344692"/>
                    </a:moveTo>
                    <a:lnTo>
                      <a:pt x="247578" y="344692"/>
                    </a:lnTo>
                    <a:lnTo>
                      <a:pt x="214791" y="415173"/>
                    </a:lnTo>
                    <a:lnTo>
                      <a:pt x="0" y="415173"/>
                    </a:lnTo>
                    <a:lnTo>
                      <a:pt x="0" y="0"/>
                    </a:lnTo>
                    <a:lnTo>
                      <a:pt x="547334" y="0"/>
                    </a:lnTo>
                    <a:cubicBezTo>
                      <a:pt x="588688" y="0"/>
                      <a:pt x="622565" y="33877"/>
                      <a:pt x="622565" y="75231"/>
                    </a:cubicBezTo>
                    <a:lnTo>
                      <a:pt x="622565" y="269461"/>
                    </a:lnTo>
                    <a:cubicBezTo>
                      <a:pt x="622565" y="310815"/>
                      <a:pt x="588688" y="344692"/>
                      <a:pt x="547334" y="344692"/>
                    </a:cubicBezTo>
                    <a:close/>
                  </a:path>
                </a:pathLst>
              </a:custGeom>
              <a:grpFill/>
              <a:ln w="23091" cap="rnd">
                <a:solidFill>
                  <a:schemeClr val="tx1"/>
                </a:solidFill>
                <a:prstDash val="solid"/>
                <a:round/>
              </a:ln>
            </p:spPr>
            <p:txBody>
              <a:bodyPr rtlCol="0" anchor="ctr"/>
              <a:lstStyle/>
              <a:p>
                <a:endParaRPr lang="zh-TW" altLang="en-US"/>
              </a:p>
            </p:txBody>
          </p:sp>
          <p:grpSp>
            <p:nvGrpSpPr>
              <p:cNvPr id="12" name="圖形 11">
                <a:extLst>
                  <a:ext uri="{FF2B5EF4-FFF2-40B4-BE49-F238E27FC236}">
                    <a16:creationId xmlns:a16="http://schemas.microsoft.com/office/drawing/2014/main" id="{736FA79E-45B2-9DCF-2978-5E3B08E63AB3}"/>
                  </a:ext>
                </a:extLst>
              </p:cNvPr>
              <p:cNvGrpSpPr/>
              <p:nvPr/>
            </p:nvGrpSpPr>
            <p:grpSpPr>
              <a:xfrm>
                <a:off x="3672711" y="-910928"/>
                <a:ext cx="156069" cy="221487"/>
                <a:chOff x="3672711" y="-910928"/>
                <a:chExt cx="156069" cy="221487"/>
              </a:xfrm>
              <a:grpFill/>
            </p:grpSpPr>
            <p:sp>
              <p:nvSpPr>
                <p:cNvPr id="14" name="手繪多邊形: 圖案 13">
                  <a:extLst>
                    <a:ext uri="{FF2B5EF4-FFF2-40B4-BE49-F238E27FC236}">
                      <a16:creationId xmlns:a16="http://schemas.microsoft.com/office/drawing/2014/main" id="{B1C5C46D-1A1B-C8F3-6158-190C76A508D5}"/>
                    </a:ext>
                  </a:extLst>
                </p:cNvPr>
                <p:cNvSpPr/>
                <p:nvPr/>
              </p:nvSpPr>
              <p:spPr>
                <a:xfrm>
                  <a:off x="3672711" y="-873313"/>
                  <a:ext cx="156069" cy="146256"/>
                </a:xfrm>
                <a:custGeom>
                  <a:avLst/>
                  <a:gdLst>
                    <a:gd name="connsiteX0" fmla="*/ 0 w 156069"/>
                    <a:gd name="connsiteY0" fmla="*/ 0 h 146256"/>
                    <a:gd name="connsiteX1" fmla="*/ 156070 w 156069"/>
                    <a:gd name="connsiteY1" fmla="*/ 0 h 146256"/>
                    <a:gd name="connsiteX2" fmla="*/ 156070 w 156069"/>
                    <a:gd name="connsiteY2" fmla="*/ 146257 h 146256"/>
                    <a:gd name="connsiteX3" fmla="*/ 0 w 156069"/>
                    <a:gd name="connsiteY3" fmla="*/ 146257 h 146256"/>
                  </a:gdLst>
                  <a:ahLst/>
                  <a:cxnLst>
                    <a:cxn ang="0">
                      <a:pos x="connsiteX0" y="connsiteY0"/>
                    </a:cxn>
                    <a:cxn ang="0">
                      <a:pos x="connsiteX1" y="connsiteY1"/>
                    </a:cxn>
                    <a:cxn ang="0">
                      <a:pos x="connsiteX2" y="connsiteY2"/>
                    </a:cxn>
                    <a:cxn ang="0">
                      <a:pos x="connsiteX3" y="connsiteY3"/>
                    </a:cxn>
                  </a:cxnLst>
                  <a:rect l="l" t="t" r="r" b="b"/>
                  <a:pathLst>
                    <a:path w="156069" h="146256">
                      <a:moveTo>
                        <a:pt x="0" y="0"/>
                      </a:moveTo>
                      <a:lnTo>
                        <a:pt x="156070" y="0"/>
                      </a:lnTo>
                      <a:lnTo>
                        <a:pt x="156070" y="146257"/>
                      </a:lnTo>
                      <a:lnTo>
                        <a:pt x="0" y="146257"/>
                      </a:lnTo>
                      <a:close/>
                    </a:path>
                  </a:pathLst>
                </a:custGeom>
                <a:grpFill/>
                <a:ln w="23091" cap="rnd">
                  <a:solidFill>
                    <a:schemeClr val="tx1"/>
                  </a:solidFill>
                  <a:prstDash val="solid"/>
                  <a:round/>
                </a:ln>
              </p:spPr>
              <p:txBody>
                <a:bodyPr rtlCol="0" anchor="ctr"/>
                <a:lstStyle/>
                <a:p>
                  <a:endParaRPr lang="zh-TW" altLang="en-US"/>
                </a:p>
              </p:txBody>
            </p:sp>
            <p:grpSp>
              <p:nvGrpSpPr>
                <p:cNvPr id="15" name="圖形 11">
                  <a:extLst>
                    <a:ext uri="{FF2B5EF4-FFF2-40B4-BE49-F238E27FC236}">
                      <a16:creationId xmlns:a16="http://schemas.microsoft.com/office/drawing/2014/main" id="{18A79E65-1C6D-E4BE-441D-626231C4391D}"/>
                    </a:ext>
                  </a:extLst>
                </p:cNvPr>
                <p:cNvGrpSpPr/>
                <p:nvPr/>
              </p:nvGrpSpPr>
              <p:grpSpPr>
                <a:xfrm>
                  <a:off x="3697788" y="-727056"/>
                  <a:ext cx="113780" cy="37615"/>
                  <a:chOff x="3697788" y="-727056"/>
                  <a:chExt cx="113780" cy="37615"/>
                </a:xfrm>
                <a:grpFill/>
              </p:grpSpPr>
              <p:sp>
                <p:nvSpPr>
                  <p:cNvPr id="16" name="手繪多邊形: 圖案 15">
                    <a:extLst>
                      <a:ext uri="{FF2B5EF4-FFF2-40B4-BE49-F238E27FC236}">
                        <a16:creationId xmlns:a16="http://schemas.microsoft.com/office/drawing/2014/main" id="{5BFEA53C-1443-C782-9C47-53D3519DEE6F}"/>
                      </a:ext>
                    </a:extLst>
                  </p:cNvPr>
                  <p:cNvSpPr/>
                  <p:nvPr/>
                </p:nvSpPr>
                <p:spPr>
                  <a:xfrm>
                    <a:off x="3697788" y="-727056"/>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sp>
                <p:nvSpPr>
                  <p:cNvPr id="17" name="手繪多邊形: 圖案 16">
                    <a:extLst>
                      <a:ext uri="{FF2B5EF4-FFF2-40B4-BE49-F238E27FC236}">
                        <a16:creationId xmlns:a16="http://schemas.microsoft.com/office/drawing/2014/main" id="{77A931F6-D97B-5E03-0A4F-B851E4FBEC57}"/>
                      </a:ext>
                    </a:extLst>
                  </p:cNvPr>
                  <p:cNvSpPr/>
                  <p:nvPr/>
                </p:nvSpPr>
                <p:spPr>
                  <a:xfrm>
                    <a:off x="3733145" y="-727056"/>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sp>
                <p:nvSpPr>
                  <p:cNvPr id="18" name="手繪多邊形: 圖案 17">
                    <a:extLst>
                      <a:ext uri="{FF2B5EF4-FFF2-40B4-BE49-F238E27FC236}">
                        <a16:creationId xmlns:a16="http://schemas.microsoft.com/office/drawing/2014/main" id="{857D2F74-2937-C464-AEBC-A21600F13A2A}"/>
                      </a:ext>
                    </a:extLst>
                  </p:cNvPr>
                  <p:cNvSpPr/>
                  <p:nvPr/>
                </p:nvSpPr>
                <p:spPr>
                  <a:xfrm>
                    <a:off x="3768424" y="-727056"/>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sp>
                <p:nvSpPr>
                  <p:cNvPr id="19" name="手繪多邊形: 圖案 18">
                    <a:extLst>
                      <a:ext uri="{FF2B5EF4-FFF2-40B4-BE49-F238E27FC236}">
                        <a16:creationId xmlns:a16="http://schemas.microsoft.com/office/drawing/2014/main" id="{A3AB8A0C-D0C2-9D82-925A-598A1FD42F51}"/>
                      </a:ext>
                    </a:extLst>
                  </p:cNvPr>
                  <p:cNvSpPr/>
                  <p:nvPr/>
                </p:nvSpPr>
                <p:spPr>
                  <a:xfrm>
                    <a:off x="3803781" y="-727056"/>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grpSp>
            <p:grpSp>
              <p:nvGrpSpPr>
                <p:cNvPr id="21" name="圖形 11">
                  <a:extLst>
                    <a:ext uri="{FF2B5EF4-FFF2-40B4-BE49-F238E27FC236}">
                      <a16:creationId xmlns:a16="http://schemas.microsoft.com/office/drawing/2014/main" id="{A56F73F2-5235-0BCA-62CF-E6CA8E67841A}"/>
                    </a:ext>
                  </a:extLst>
                </p:cNvPr>
                <p:cNvGrpSpPr/>
                <p:nvPr/>
              </p:nvGrpSpPr>
              <p:grpSpPr>
                <a:xfrm>
                  <a:off x="3697788" y="-910928"/>
                  <a:ext cx="113780" cy="37615"/>
                  <a:chOff x="3697788" y="-910928"/>
                  <a:chExt cx="113780" cy="37615"/>
                </a:xfrm>
                <a:grpFill/>
              </p:grpSpPr>
              <p:sp>
                <p:nvSpPr>
                  <p:cNvPr id="22" name="手繪多邊形: 圖案 21">
                    <a:extLst>
                      <a:ext uri="{FF2B5EF4-FFF2-40B4-BE49-F238E27FC236}">
                        <a16:creationId xmlns:a16="http://schemas.microsoft.com/office/drawing/2014/main" id="{833A378C-83D1-1FB7-7EDD-78E0AE3E1200}"/>
                      </a:ext>
                    </a:extLst>
                  </p:cNvPr>
                  <p:cNvSpPr/>
                  <p:nvPr/>
                </p:nvSpPr>
                <p:spPr>
                  <a:xfrm>
                    <a:off x="3697788" y="-910928"/>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sp>
                <p:nvSpPr>
                  <p:cNvPr id="30" name="手繪多邊形: 圖案 29">
                    <a:extLst>
                      <a:ext uri="{FF2B5EF4-FFF2-40B4-BE49-F238E27FC236}">
                        <a16:creationId xmlns:a16="http://schemas.microsoft.com/office/drawing/2014/main" id="{0F603EFA-3F9F-0164-0064-1B85D2C623B9}"/>
                      </a:ext>
                    </a:extLst>
                  </p:cNvPr>
                  <p:cNvSpPr/>
                  <p:nvPr/>
                </p:nvSpPr>
                <p:spPr>
                  <a:xfrm>
                    <a:off x="3733145" y="-910928"/>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sp>
                <p:nvSpPr>
                  <p:cNvPr id="36" name="手繪多邊形: 圖案 35">
                    <a:extLst>
                      <a:ext uri="{FF2B5EF4-FFF2-40B4-BE49-F238E27FC236}">
                        <a16:creationId xmlns:a16="http://schemas.microsoft.com/office/drawing/2014/main" id="{CC9E120D-FC88-5D35-9304-A446C364E62E}"/>
                      </a:ext>
                    </a:extLst>
                  </p:cNvPr>
                  <p:cNvSpPr/>
                  <p:nvPr/>
                </p:nvSpPr>
                <p:spPr>
                  <a:xfrm>
                    <a:off x="3768424" y="-910928"/>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sp>
                <p:nvSpPr>
                  <p:cNvPr id="37" name="手繪多邊形: 圖案 36">
                    <a:extLst>
                      <a:ext uri="{FF2B5EF4-FFF2-40B4-BE49-F238E27FC236}">
                        <a16:creationId xmlns:a16="http://schemas.microsoft.com/office/drawing/2014/main" id="{03CD58B3-D59D-CA7D-78C2-627C29DE8440}"/>
                      </a:ext>
                    </a:extLst>
                  </p:cNvPr>
                  <p:cNvSpPr/>
                  <p:nvPr/>
                </p:nvSpPr>
                <p:spPr>
                  <a:xfrm>
                    <a:off x="3803781" y="-910928"/>
                    <a:ext cx="7787" cy="37615"/>
                  </a:xfrm>
                  <a:custGeom>
                    <a:avLst/>
                    <a:gdLst>
                      <a:gd name="connsiteX0" fmla="*/ 0 w 7787"/>
                      <a:gd name="connsiteY0" fmla="*/ 37616 h 37615"/>
                      <a:gd name="connsiteX1" fmla="*/ 0 w 7787"/>
                      <a:gd name="connsiteY1" fmla="*/ 0 h 37615"/>
                    </a:gdLst>
                    <a:ahLst/>
                    <a:cxnLst>
                      <a:cxn ang="0">
                        <a:pos x="connsiteX0" y="connsiteY0"/>
                      </a:cxn>
                      <a:cxn ang="0">
                        <a:pos x="connsiteX1" y="connsiteY1"/>
                      </a:cxn>
                    </a:cxnLst>
                    <a:rect l="l" t="t" r="r" b="b"/>
                    <a:pathLst>
                      <a:path w="7787" h="37615">
                        <a:moveTo>
                          <a:pt x="0" y="37616"/>
                        </a:moveTo>
                        <a:lnTo>
                          <a:pt x="0" y="0"/>
                        </a:lnTo>
                      </a:path>
                    </a:pathLst>
                  </a:custGeom>
                  <a:grpFill/>
                  <a:ln w="23091" cap="rnd">
                    <a:solidFill>
                      <a:schemeClr val="tx1"/>
                    </a:solidFill>
                    <a:prstDash val="solid"/>
                    <a:round/>
                  </a:ln>
                </p:spPr>
                <p:txBody>
                  <a:bodyPr rtlCol="0" anchor="ctr"/>
                  <a:lstStyle/>
                  <a:p>
                    <a:endParaRPr lang="zh-TW" altLang="en-US"/>
                  </a:p>
                </p:txBody>
              </p:sp>
            </p:grpSp>
          </p:grpSp>
        </p:grpSp>
        <p:grpSp>
          <p:nvGrpSpPr>
            <p:cNvPr id="38" name="圖形 11">
              <a:extLst>
                <a:ext uri="{FF2B5EF4-FFF2-40B4-BE49-F238E27FC236}">
                  <a16:creationId xmlns:a16="http://schemas.microsoft.com/office/drawing/2014/main" id="{4A623527-783E-26EA-F045-DF4188979364}"/>
                </a:ext>
              </a:extLst>
            </p:cNvPr>
            <p:cNvGrpSpPr/>
            <p:nvPr/>
          </p:nvGrpSpPr>
          <p:grpSpPr>
            <a:xfrm>
              <a:off x="3637354" y="-602294"/>
              <a:ext cx="265567" cy="100230"/>
              <a:chOff x="3637354" y="-602294"/>
              <a:chExt cx="265567" cy="100230"/>
            </a:xfrm>
            <a:solidFill>
              <a:schemeClr val="tx1"/>
            </a:solidFill>
          </p:grpSpPr>
          <p:sp>
            <p:nvSpPr>
              <p:cNvPr id="39" name="手繪多邊形: 圖案 38">
                <a:extLst>
                  <a:ext uri="{FF2B5EF4-FFF2-40B4-BE49-F238E27FC236}">
                    <a16:creationId xmlns:a16="http://schemas.microsoft.com/office/drawing/2014/main" id="{6042572B-897D-8E4A-90A3-036935AB9B06}"/>
                  </a:ext>
                </a:extLst>
              </p:cNvPr>
              <p:cNvSpPr/>
              <p:nvPr/>
            </p:nvSpPr>
            <p:spPr>
              <a:xfrm>
                <a:off x="3637354" y="-602294"/>
                <a:ext cx="80371" cy="100230"/>
              </a:xfrm>
              <a:custGeom>
                <a:avLst/>
                <a:gdLst>
                  <a:gd name="connsiteX0" fmla="*/ 19158 w 80371"/>
                  <a:gd name="connsiteY0" fmla="*/ 65185 h 100230"/>
                  <a:gd name="connsiteX1" fmla="*/ 19158 w 80371"/>
                  <a:gd name="connsiteY1" fmla="*/ 100230 h 100230"/>
                  <a:gd name="connsiteX2" fmla="*/ 0 w 80371"/>
                  <a:gd name="connsiteY2" fmla="*/ 100230 h 100230"/>
                  <a:gd name="connsiteX3" fmla="*/ 0 w 80371"/>
                  <a:gd name="connsiteY3" fmla="*/ 0 h 100230"/>
                  <a:gd name="connsiteX4" fmla="*/ 44936 w 80371"/>
                  <a:gd name="connsiteY4" fmla="*/ 0 h 100230"/>
                  <a:gd name="connsiteX5" fmla="*/ 62537 w 80371"/>
                  <a:gd name="connsiteY5" fmla="*/ 1869 h 100230"/>
                  <a:gd name="connsiteX6" fmla="*/ 76555 w 80371"/>
                  <a:gd name="connsiteY6" fmla="*/ 15576 h 100230"/>
                  <a:gd name="connsiteX7" fmla="*/ 80371 w 80371"/>
                  <a:gd name="connsiteY7" fmla="*/ 32553 h 100230"/>
                  <a:gd name="connsiteX8" fmla="*/ 77879 w 80371"/>
                  <a:gd name="connsiteY8" fmla="*/ 47039 h 100230"/>
                  <a:gd name="connsiteX9" fmla="*/ 70870 w 80371"/>
                  <a:gd name="connsiteY9" fmla="*/ 58253 h 100230"/>
                  <a:gd name="connsiteX10" fmla="*/ 62381 w 80371"/>
                  <a:gd name="connsiteY10" fmla="*/ 63627 h 100230"/>
                  <a:gd name="connsiteX11" fmla="*/ 49998 w 80371"/>
                  <a:gd name="connsiteY11" fmla="*/ 65107 h 100230"/>
                  <a:gd name="connsiteX12" fmla="*/ 19158 w 80371"/>
                  <a:gd name="connsiteY12" fmla="*/ 65107 h 100230"/>
                  <a:gd name="connsiteX13" fmla="*/ 19158 w 80371"/>
                  <a:gd name="connsiteY13" fmla="*/ 47350 h 100230"/>
                  <a:gd name="connsiteX14" fmla="*/ 45248 w 80371"/>
                  <a:gd name="connsiteY14" fmla="*/ 47350 h 100230"/>
                  <a:gd name="connsiteX15" fmla="*/ 55061 w 80371"/>
                  <a:gd name="connsiteY15" fmla="*/ 44858 h 100230"/>
                  <a:gd name="connsiteX16" fmla="*/ 59266 w 80371"/>
                  <a:gd name="connsiteY16" fmla="*/ 31853 h 100230"/>
                  <a:gd name="connsiteX17" fmla="*/ 52880 w 80371"/>
                  <a:gd name="connsiteY17" fmla="*/ 18847 h 100230"/>
                  <a:gd name="connsiteX18" fmla="*/ 45637 w 80371"/>
                  <a:gd name="connsiteY18" fmla="*/ 17834 h 100230"/>
                  <a:gd name="connsiteX19" fmla="*/ 19158 w 80371"/>
                  <a:gd name="connsiteY19" fmla="*/ 17834 h 100230"/>
                  <a:gd name="connsiteX20" fmla="*/ 19158 w 80371"/>
                  <a:gd name="connsiteY20" fmla="*/ 47350 h 10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371" h="100230">
                    <a:moveTo>
                      <a:pt x="19158" y="65185"/>
                    </a:moveTo>
                    <a:lnTo>
                      <a:pt x="19158" y="100230"/>
                    </a:lnTo>
                    <a:lnTo>
                      <a:pt x="0" y="100230"/>
                    </a:lnTo>
                    <a:lnTo>
                      <a:pt x="0" y="0"/>
                    </a:lnTo>
                    <a:lnTo>
                      <a:pt x="44936" y="0"/>
                    </a:lnTo>
                    <a:cubicBezTo>
                      <a:pt x="53114" y="0"/>
                      <a:pt x="58954" y="623"/>
                      <a:pt x="62537" y="1869"/>
                    </a:cubicBezTo>
                    <a:cubicBezTo>
                      <a:pt x="68456" y="4050"/>
                      <a:pt x="73051" y="8645"/>
                      <a:pt x="76555" y="15576"/>
                    </a:cubicBezTo>
                    <a:cubicBezTo>
                      <a:pt x="79125" y="20716"/>
                      <a:pt x="80371" y="26401"/>
                      <a:pt x="80371" y="32553"/>
                    </a:cubicBezTo>
                    <a:cubicBezTo>
                      <a:pt x="80371" y="37616"/>
                      <a:pt x="79515" y="42444"/>
                      <a:pt x="77879" y="47039"/>
                    </a:cubicBezTo>
                    <a:cubicBezTo>
                      <a:pt x="76244" y="51556"/>
                      <a:pt x="73907" y="55372"/>
                      <a:pt x="70870" y="58253"/>
                    </a:cubicBezTo>
                    <a:cubicBezTo>
                      <a:pt x="68222" y="60823"/>
                      <a:pt x="65418" y="62615"/>
                      <a:pt x="62381" y="63627"/>
                    </a:cubicBezTo>
                    <a:cubicBezTo>
                      <a:pt x="59344" y="64640"/>
                      <a:pt x="55216" y="65107"/>
                      <a:pt x="49998" y="65107"/>
                    </a:cubicBezTo>
                    <a:lnTo>
                      <a:pt x="19158" y="65107"/>
                    </a:lnTo>
                    <a:close/>
                    <a:moveTo>
                      <a:pt x="19158" y="47350"/>
                    </a:moveTo>
                    <a:lnTo>
                      <a:pt x="45248" y="47350"/>
                    </a:lnTo>
                    <a:cubicBezTo>
                      <a:pt x="49920" y="47350"/>
                      <a:pt x="53191" y="46494"/>
                      <a:pt x="55061" y="44858"/>
                    </a:cubicBezTo>
                    <a:cubicBezTo>
                      <a:pt x="57864" y="42366"/>
                      <a:pt x="59266" y="38005"/>
                      <a:pt x="59266" y="31853"/>
                    </a:cubicBezTo>
                    <a:cubicBezTo>
                      <a:pt x="59266" y="25077"/>
                      <a:pt x="57163" y="20716"/>
                      <a:pt x="52880" y="18847"/>
                    </a:cubicBezTo>
                    <a:cubicBezTo>
                      <a:pt x="51322" y="18146"/>
                      <a:pt x="48908" y="17834"/>
                      <a:pt x="45637" y="17834"/>
                    </a:cubicBezTo>
                    <a:lnTo>
                      <a:pt x="19158" y="17834"/>
                    </a:lnTo>
                    <a:lnTo>
                      <a:pt x="19158" y="47350"/>
                    </a:lnTo>
                    <a:close/>
                  </a:path>
                </a:pathLst>
              </a:custGeom>
              <a:grpFill/>
              <a:ln w="7697"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A59FADF6-C15F-B7B2-BA95-94A1798CAC91}"/>
                  </a:ext>
                </a:extLst>
              </p:cNvPr>
              <p:cNvSpPr/>
              <p:nvPr/>
            </p:nvSpPr>
            <p:spPr>
              <a:xfrm>
                <a:off x="3725123" y="-602294"/>
                <a:ext cx="73284" cy="100230"/>
              </a:xfrm>
              <a:custGeom>
                <a:avLst/>
                <a:gdLst>
                  <a:gd name="connsiteX0" fmla="*/ 73206 w 73284"/>
                  <a:gd name="connsiteY0" fmla="*/ 82396 h 100230"/>
                  <a:gd name="connsiteX1" fmla="*/ 73206 w 73284"/>
                  <a:gd name="connsiteY1" fmla="*/ 100230 h 100230"/>
                  <a:gd name="connsiteX2" fmla="*/ 41821 w 73284"/>
                  <a:gd name="connsiteY2" fmla="*/ 100230 h 100230"/>
                  <a:gd name="connsiteX3" fmla="*/ 28114 w 73284"/>
                  <a:gd name="connsiteY3" fmla="*/ 99218 h 100230"/>
                  <a:gd name="connsiteX4" fmla="*/ 4595 w 73284"/>
                  <a:gd name="connsiteY4" fmla="*/ 78580 h 100230"/>
                  <a:gd name="connsiteX5" fmla="*/ 0 w 73284"/>
                  <a:gd name="connsiteY5" fmla="*/ 50388 h 100230"/>
                  <a:gd name="connsiteX6" fmla="*/ 7087 w 73284"/>
                  <a:gd name="connsiteY6" fmla="*/ 17523 h 100230"/>
                  <a:gd name="connsiteX7" fmla="*/ 20716 w 73284"/>
                  <a:gd name="connsiteY7" fmla="*/ 4205 h 100230"/>
                  <a:gd name="connsiteX8" fmla="*/ 42834 w 73284"/>
                  <a:gd name="connsiteY8" fmla="*/ 0 h 100230"/>
                  <a:gd name="connsiteX9" fmla="*/ 73284 w 73284"/>
                  <a:gd name="connsiteY9" fmla="*/ 0 h 100230"/>
                  <a:gd name="connsiteX10" fmla="*/ 73284 w 73284"/>
                  <a:gd name="connsiteY10" fmla="*/ 17834 h 100230"/>
                  <a:gd name="connsiteX11" fmla="*/ 45014 w 73284"/>
                  <a:gd name="connsiteY11" fmla="*/ 17834 h 100230"/>
                  <a:gd name="connsiteX12" fmla="*/ 26167 w 73284"/>
                  <a:gd name="connsiteY12" fmla="*/ 25466 h 100230"/>
                  <a:gd name="connsiteX13" fmla="*/ 21183 w 73284"/>
                  <a:gd name="connsiteY13" fmla="*/ 48363 h 100230"/>
                  <a:gd name="connsiteX14" fmla="*/ 28893 w 73284"/>
                  <a:gd name="connsiteY14" fmla="*/ 77490 h 100230"/>
                  <a:gd name="connsiteX15" fmla="*/ 45715 w 73284"/>
                  <a:gd name="connsiteY15" fmla="*/ 82318 h 100230"/>
                  <a:gd name="connsiteX16" fmla="*/ 73284 w 73284"/>
                  <a:gd name="connsiteY16" fmla="*/ 82318 h 10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284" h="100230">
                    <a:moveTo>
                      <a:pt x="73206" y="82396"/>
                    </a:moveTo>
                    <a:lnTo>
                      <a:pt x="73206" y="100230"/>
                    </a:lnTo>
                    <a:lnTo>
                      <a:pt x="41821" y="100230"/>
                    </a:lnTo>
                    <a:cubicBezTo>
                      <a:pt x="35824" y="100230"/>
                      <a:pt x="31307" y="99919"/>
                      <a:pt x="28114" y="99218"/>
                    </a:cubicBezTo>
                    <a:cubicBezTo>
                      <a:pt x="17056" y="96804"/>
                      <a:pt x="9268" y="89950"/>
                      <a:pt x="4595" y="78580"/>
                    </a:cubicBezTo>
                    <a:cubicBezTo>
                      <a:pt x="1480" y="71026"/>
                      <a:pt x="0" y="61602"/>
                      <a:pt x="0" y="50388"/>
                    </a:cubicBezTo>
                    <a:cubicBezTo>
                      <a:pt x="0" y="36915"/>
                      <a:pt x="2336" y="25934"/>
                      <a:pt x="7087" y="17523"/>
                    </a:cubicBezTo>
                    <a:cubicBezTo>
                      <a:pt x="10514" y="11448"/>
                      <a:pt x="15031" y="7009"/>
                      <a:pt x="20716" y="4205"/>
                    </a:cubicBezTo>
                    <a:cubicBezTo>
                      <a:pt x="26401" y="1402"/>
                      <a:pt x="33800" y="0"/>
                      <a:pt x="42834" y="0"/>
                    </a:cubicBezTo>
                    <a:lnTo>
                      <a:pt x="73284" y="0"/>
                    </a:lnTo>
                    <a:lnTo>
                      <a:pt x="73284" y="17834"/>
                    </a:lnTo>
                    <a:lnTo>
                      <a:pt x="45014" y="17834"/>
                    </a:lnTo>
                    <a:cubicBezTo>
                      <a:pt x="36447" y="17834"/>
                      <a:pt x="30139" y="20404"/>
                      <a:pt x="26167" y="25466"/>
                    </a:cubicBezTo>
                    <a:cubicBezTo>
                      <a:pt x="22896" y="29672"/>
                      <a:pt x="21183" y="37304"/>
                      <a:pt x="21183" y="48363"/>
                    </a:cubicBezTo>
                    <a:cubicBezTo>
                      <a:pt x="21183" y="63160"/>
                      <a:pt x="23753" y="72895"/>
                      <a:pt x="28893" y="77490"/>
                    </a:cubicBezTo>
                    <a:cubicBezTo>
                      <a:pt x="32476" y="80683"/>
                      <a:pt x="38083" y="82318"/>
                      <a:pt x="45715" y="82318"/>
                    </a:cubicBezTo>
                    <a:lnTo>
                      <a:pt x="73284" y="82318"/>
                    </a:lnTo>
                    <a:close/>
                  </a:path>
                </a:pathLst>
              </a:custGeom>
              <a:grpFill/>
              <a:ln w="7697"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1ABEFCEB-A7A2-39BF-505A-E11F1977C859}"/>
                  </a:ext>
                </a:extLst>
              </p:cNvPr>
              <p:cNvSpPr/>
              <p:nvPr/>
            </p:nvSpPr>
            <p:spPr>
              <a:xfrm>
                <a:off x="3811959" y="-602294"/>
                <a:ext cx="19158" cy="100230"/>
              </a:xfrm>
              <a:custGeom>
                <a:avLst/>
                <a:gdLst>
                  <a:gd name="connsiteX0" fmla="*/ 0 w 19158"/>
                  <a:gd name="connsiteY0" fmla="*/ 100230 h 100230"/>
                  <a:gd name="connsiteX1" fmla="*/ 0 w 19158"/>
                  <a:gd name="connsiteY1" fmla="*/ 0 h 100230"/>
                  <a:gd name="connsiteX2" fmla="*/ 19158 w 19158"/>
                  <a:gd name="connsiteY2" fmla="*/ 0 h 100230"/>
                  <a:gd name="connsiteX3" fmla="*/ 19158 w 19158"/>
                  <a:gd name="connsiteY3" fmla="*/ 100230 h 100230"/>
                  <a:gd name="connsiteX4" fmla="*/ 0 w 19158"/>
                  <a:gd name="connsiteY4" fmla="*/ 100230 h 10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 h="100230">
                    <a:moveTo>
                      <a:pt x="0" y="100230"/>
                    </a:moveTo>
                    <a:lnTo>
                      <a:pt x="0" y="0"/>
                    </a:lnTo>
                    <a:lnTo>
                      <a:pt x="19158" y="0"/>
                    </a:lnTo>
                    <a:lnTo>
                      <a:pt x="19158" y="100230"/>
                    </a:lnTo>
                    <a:lnTo>
                      <a:pt x="0" y="100230"/>
                    </a:lnTo>
                    <a:close/>
                  </a:path>
                </a:pathLst>
              </a:custGeom>
              <a:grpFill/>
              <a:ln w="7697"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CC3879B9-49B7-103B-5C65-5DA276D6C69F}"/>
                  </a:ext>
                </a:extLst>
              </p:cNvPr>
              <p:cNvSpPr/>
              <p:nvPr/>
            </p:nvSpPr>
            <p:spPr>
              <a:xfrm>
                <a:off x="3844824" y="-575270"/>
                <a:ext cx="58097" cy="73206"/>
              </a:xfrm>
              <a:custGeom>
                <a:avLst/>
                <a:gdLst>
                  <a:gd name="connsiteX0" fmla="*/ 58020 w 58097"/>
                  <a:gd name="connsiteY0" fmla="*/ 28659 h 73206"/>
                  <a:gd name="connsiteX1" fmla="*/ 58020 w 58097"/>
                  <a:gd name="connsiteY1" fmla="*/ 44313 h 73206"/>
                  <a:gd name="connsiteX2" fmla="*/ 19937 w 58097"/>
                  <a:gd name="connsiteY2" fmla="*/ 44313 h 73206"/>
                  <a:gd name="connsiteX3" fmla="*/ 24143 w 58097"/>
                  <a:gd name="connsiteY3" fmla="*/ 54515 h 73206"/>
                  <a:gd name="connsiteX4" fmla="*/ 35980 w 58097"/>
                  <a:gd name="connsiteY4" fmla="*/ 57553 h 73206"/>
                  <a:gd name="connsiteX5" fmla="*/ 58098 w 58097"/>
                  <a:gd name="connsiteY5" fmla="*/ 57553 h 73206"/>
                  <a:gd name="connsiteX6" fmla="*/ 58098 w 58097"/>
                  <a:gd name="connsiteY6" fmla="*/ 73206 h 73206"/>
                  <a:gd name="connsiteX7" fmla="*/ 34033 w 58097"/>
                  <a:gd name="connsiteY7" fmla="*/ 73206 h 73206"/>
                  <a:gd name="connsiteX8" fmla="*/ 21261 w 58097"/>
                  <a:gd name="connsiteY8" fmla="*/ 71649 h 73206"/>
                  <a:gd name="connsiteX9" fmla="*/ 11915 w 58097"/>
                  <a:gd name="connsiteY9" fmla="*/ 66353 h 73206"/>
                  <a:gd name="connsiteX10" fmla="*/ 0 w 58097"/>
                  <a:gd name="connsiteY10" fmla="*/ 35669 h 73206"/>
                  <a:gd name="connsiteX11" fmla="*/ 6308 w 58097"/>
                  <a:gd name="connsiteY11" fmla="*/ 12461 h 73206"/>
                  <a:gd name="connsiteX12" fmla="*/ 16744 w 58097"/>
                  <a:gd name="connsiteY12" fmla="*/ 2882 h 73206"/>
                  <a:gd name="connsiteX13" fmla="*/ 32709 w 58097"/>
                  <a:gd name="connsiteY13" fmla="*/ 0 h 73206"/>
                  <a:gd name="connsiteX14" fmla="*/ 58098 w 58097"/>
                  <a:gd name="connsiteY14" fmla="*/ 0 h 73206"/>
                  <a:gd name="connsiteX15" fmla="*/ 58098 w 58097"/>
                  <a:gd name="connsiteY15" fmla="*/ 15654 h 73206"/>
                  <a:gd name="connsiteX16" fmla="*/ 34033 w 58097"/>
                  <a:gd name="connsiteY16" fmla="*/ 15654 h 73206"/>
                  <a:gd name="connsiteX17" fmla="*/ 23675 w 58097"/>
                  <a:gd name="connsiteY17" fmla="*/ 18457 h 73206"/>
                  <a:gd name="connsiteX18" fmla="*/ 20015 w 58097"/>
                  <a:gd name="connsiteY18" fmla="*/ 28737 h 73206"/>
                  <a:gd name="connsiteX19" fmla="*/ 58098 w 58097"/>
                  <a:gd name="connsiteY19" fmla="*/ 28737 h 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097" h="73206">
                    <a:moveTo>
                      <a:pt x="58020" y="28659"/>
                    </a:moveTo>
                    <a:lnTo>
                      <a:pt x="58020" y="44313"/>
                    </a:lnTo>
                    <a:lnTo>
                      <a:pt x="19937" y="44313"/>
                    </a:lnTo>
                    <a:cubicBezTo>
                      <a:pt x="20326" y="49142"/>
                      <a:pt x="21650" y="52490"/>
                      <a:pt x="24143" y="54515"/>
                    </a:cubicBezTo>
                    <a:cubicBezTo>
                      <a:pt x="26635" y="56540"/>
                      <a:pt x="30529" y="57553"/>
                      <a:pt x="35980" y="57553"/>
                    </a:cubicBezTo>
                    <a:lnTo>
                      <a:pt x="58098" y="57553"/>
                    </a:lnTo>
                    <a:lnTo>
                      <a:pt x="58098" y="73206"/>
                    </a:lnTo>
                    <a:lnTo>
                      <a:pt x="34033" y="73206"/>
                    </a:lnTo>
                    <a:cubicBezTo>
                      <a:pt x="28815" y="73206"/>
                      <a:pt x="24532" y="72661"/>
                      <a:pt x="21261" y="71649"/>
                    </a:cubicBezTo>
                    <a:cubicBezTo>
                      <a:pt x="17990" y="70636"/>
                      <a:pt x="14875" y="68845"/>
                      <a:pt x="11915" y="66353"/>
                    </a:cubicBezTo>
                    <a:cubicBezTo>
                      <a:pt x="3972" y="59500"/>
                      <a:pt x="0" y="49297"/>
                      <a:pt x="0" y="35669"/>
                    </a:cubicBezTo>
                    <a:cubicBezTo>
                      <a:pt x="0" y="26790"/>
                      <a:pt x="2103" y="19002"/>
                      <a:pt x="6308" y="12461"/>
                    </a:cubicBezTo>
                    <a:cubicBezTo>
                      <a:pt x="9190" y="7944"/>
                      <a:pt x="12694" y="4751"/>
                      <a:pt x="16744" y="2882"/>
                    </a:cubicBezTo>
                    <a:cubicBezTo>
                      <a:pt x="20794" y="935"/>
                      <a:pt x="26089" y="0"/>
                      <a:pt x="32709" y="0"/>
                    </a:cubicBezTo>
                    <a:lnTo>
                      <a:pt x="58098" y="0"/>
                    </a:lnTo>
                    <a:lnTo>
                      <a:pt x="58098" y="15654"/>
                    </a:lnTo>
                    <a:lnTo>
                      <a:pt x="34033" y="15654"/>
                    </a:lnTo>
                    <a:cubicBezTo>
                      <a:pt x="29127" y="15654"/>
                      <a:pt x="25622" y="16588"/>
                      <a:pt x="23675" y="18457"/>
                    </a:cubicBezTo>
                    <a:cubicBezTo>
                      <a:pt x="21650" y="20326"/>
                      <a:pt x="20482" y="23753"/>
                      <a:pt x="20015" y="28737"/>
                    </a:cubicBezTo>
                    <a:lnTo>
                      <a:pt x="58098" y="28737"/>
                    </a:lnTo>
                    <a:close/>
                  </a:path>
                </a:pathLst>
              </a:custGeom>
              <a:grpFill/>
              <a:ln w="7697" cap="flat">
                <a:noFill/>
                <a:prstDash val="solid"/>
                <a:miter/>
              </a:ln>
            </p:spPr>
            <p:txBody>
              <a:bodyPr rtlCol="0" anchor="ctr"/>
              <a:lstStyle/>
              <a:p>
                <a:endParaRPr lang="zh-TW" altLang="en-US"/>
              </a:p>
            </p:txBody>
          </p:sp>
        </p:grpSp>
      </p:grpSp>
      <p:pic>
        <p:nvPicPr>
          <p:cNvPr id="4" name="圖形 3">
            <a:extLst>
              <a:ext uri="{FF2B5EF4-FFF2-40B4-BE49-F238E27FC236}">
                <a16:creationId xmlns:a16="http://schemas.microsoft.com/office/drawing/2014/main" id="{669C4DC3-71CE-9639-E5AC-F17AC4396D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7219" y="431331"/>
            <a:ext cx="656233" cy="540000"/>
          </a:xfrm>
          <a:prstGeom prst="rect">
            <a:avLst/>
          </a:prstGeom>
        </p:spPr>
      </p:pic>
      <p:pic>
        <p:nvPicPr>
          <p:cNvPr id="44" name="圖形 43">
            <a:extLst>
              <a:ext uri="{FF2B5EF4-FFF2-40B4-BE49-F238E27FC236}">
                <a16:creationId xmlns:a16="http://schemas.microsoft.com/office/drawing/2014/main" id="{CAE6F935-3384-3042-CB30-3BB431E73F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28460" y="446657"/>
            <a:ext cx="1707030" cy="1533242"/>
          </a:xfrm>
          <a:prstGeom prst="rect">
            <a:avLst/>
          </a:prstGeom>
        </p:spPr>
      </p:pic>
      <p:sp>
        <p:nvSpPr>
          <p:cNvPr id="186" name="矩形: 圓角 185">
            <a:extLst>
              <a:ext uri="{FF2B5EF4-FFF2-40B4-BE49-F238E27FC236}">
                <a16:creationId xmlns:a16="http://schemas.microsoft.com/office/drawing/2014/main" id="{AF920127-E5EF-405D-41C3-DABA25F97450}"/>
              </a:ext>
            </a:extLst>
          </p:cNvPr>
          <p:cNvSpPr/>
          <p:nvPr/>
        </p:nvSpPr>
        <p:spPr>
          <a:xfrm>
            <a:off x="1434142" y="1749107"/>
            <a:ext cx="2387745" cy="684912"/>
          </a:xfrm>
          <a:prstGeom prst="roundRect">
            <a:avLst>
              <a:gd name="adj" fmla="val 854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a:solidFill>
                  <a:schemeClr val="tx1"/>
                </a:solidFill>
                <a:latin typeface="+mj-lt"/>
                <a:ea typeface="微軟正黑體"/>
              </a:rPr>
              <a:t>PCIe Gen3 x4 slot,  Provide a variety of expansions including network card, M.2 and other expansion cards</a:t>
            </a:r>
          </a:p>
          <a:p>
            <a:endParaRPr lang="en-US" altLang="zh-TW" sz="1200" b="1">
              <a:solidFill>
                <a:schemeClr val="tx1"/>
              </a:solidFill>
              <a:latin typeface="+mj-lt"/>
              <a:ea typeface="微軟正黑體" panose="020B0604030504040204" pitchFamily="34" charset="-120"/>
              <a:cs typeface="Arial"/>
            </a:endParaRPr>
          </a:p>
        </p:txBody>
      </p:sp>
      <p:sp>
        <p:nvSpPr>
          <p:cNvPr id="188" name="矩形: 圓角 187" hidden="1">
            <a:extLst>
              <a:ext uri="{FF2B5EF4-FFF2-40B4-BE49-F238E27FC236}">
                <a16:creationId xmlns:a16="http://schemas.microsoft.com/office/drawing/2014/main" id="{168DD725-B21A-2029-F0CB-95B2DDD82F4A}"/>
              </a:ext>
            </a:extLst>
          </p:cNvPr>
          <p:cNvSpPr/>
          <p:nvPr/>
        </p:nvSpPr>
        <p:spPr>
          <a:xfrm>
            <a:off x="6481130" y="4683415"/>
            <a:ext cx="1983134" cy="1862144"/>
          </a:xfrm>
          <a:prstGeom prst="roundRect">
            <a:avLst>
              <a:gd name="adj" fmla="val 762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endParaRPr>
          </a:p>
          <a:p>
            <a:pPr algn="ctr"/>
            <a:endParaRPr lang="en-US" altLang="zh-TW">
              <a:solidFill>
                <a:schemeClr val="tx1"/>
              </a:solidFill>
            </a:endParaRPr>
          </a:p>
          <a:p>
            <a:pPr algn="ctr"/>
            <a:endParaRPr lang="en-US" altLang="zh-TW">
              <a:solidFill>
                <a:schemeClr val="tx1"/>
              </a:solidFill>
            </a:endParaRPr>
          </a:p>
          <a:p>
            <a:pPr algn="ctr"/>
            <a:r>
              <a:rPr lang="en-US" altLang="zh-TW" b="1">
                <a:solidFill>
                  <a:schemeClr val="tx1"/>
                </a:solidFill>
              </a:rPr>
              <a:t>2.5GbE</a:t>
            </a:r>
            <a:endParaRPr lang="zh-TW" altLang="en-US" b="1">
              <a:solidFill>
                <a:schemeClr val="tx1"/>
              </a:solidFill>
            </a:endParaRPr>
          </a:p>
        </p:txBody>
      </p:sp>
      <p:sp>
        <p:nvSpPr>
          <p:cNvPr id="190" name="矩形: 圓角 189" hidden="1">
            <a:extLst>
              <a:ext uri="{FF2B5EF4-FFF2-40B4-BE49-F238E27FC236}">
                <a16:creationId xmlns:a16="http://schemas.microsoft.com/office/drawing/2014/main" id="{FA5D4272-BDD8-460A-E09A-922872EAD6F6}"/>
              </a:ext>
            </a:extLst>
          </p:cNvPr>
          <p:cNvSpPr/>
          <p:nvPr/>
        </p:nvSpPr>
        <p:spPr>
          <a:xfrm>
            <a:off x="8592988" y="1828102"/>
            <a:ext cx="1251125" cy="1880514"/>
          </a:xfrm>
          <a:prstGeom prst="roundRect">
            <a:avLst>
              <a:gd name="adj" fmla="val 1419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rPr>
              <a:t>IntelQAT</a:t>
            </a:r>
            <a:endParaRPr lang="zh-TW" altLang="en-US">
              <a:solidFill>
                <a:schemeClr val="tx1"/>
              </a:solidFill>
            </a:endParaRPr>
          </a:p>
        </p:txBody>
      </p:sp>
      <p:sp>
        <p:nvSpPr>
          <p:cNvPr id="191" name="矩形: 圓角 190" hidden="1">
            <a:extLst>
              <a:ext uri="{FF2B5EF4-FFF2-40B4-BE49-F238E27FC236}">
                <a16:creationId xmlns:a16="http://schemas.microsoft.com/office/drawing/2014/main" id="{A68CCBF8-F740-076D-F620-3D0D9565E045}"/>
              </a:ext>
            </a:extLst>
          </p:cNvPr>
          <p:cNvSpPr/>
          <p:nvPr/>
        </p:nvSpPr>
        <p:spPr>
          <a:xfrm>
            <a:off x="3678147" y="-1979127"/>
            <a:ext cx="1983134" cy="1880514"/>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rPr>
              <a:t>3</a:t>
            </a:r>
            <a:r>
              <a:rPr lang="zh-TW" altLang="en-US" sz="4800" b="1">
                <a:solidFill>
                  <a:srgbClr val="33CCCC"/>
                </a:solidFill>
              </a:rPr>
              <a:t>個</a:t>
            </a:r>
            <a:endParaRPr lang="en-US" altLang="zh-TW" sz="4800" b="1">
              <a:solidFill>
                <a:srgbClr val="33CCCC"/>
              </a:solidFill>
            </a:endParaRPr>
          </a:p>
          <a:p>
            <a:pPr algn="ctr"/>
            <a:r>
              <a:rPr lang="en-US" altLang="zh-TW">
                <a:solidFill>
                  <a:schemeClr val="tx1"/>
                </a:solidFill>
              </a:rPr>
              <a:t>PCIe Gen3 x4</a:t>
            </a:r>
          </a:p>
          <a:p>
            <a:pPr algn="ctr"/>
            <a:r>
              <a:rPr lang="zh-TW" altLang="en-US" sz="2000" b="1">
                <a:solidFill>
                  <a:schemeClr val="tx1"/>
                </a:solidFill>
              </a:rPr>
              <a:t>擴充槽</a:t>
            </a:r>
            <a:r>
              <a:rPr lang="en-US" altLang="zh-TW" sz="2000" b="1">
                <a:solidFill>
                  <a:schemeClr val="tx1"/>
                </a:solidFill>
              </a:rPr>
              <a:t> </a:t>
            </a:r>
            <a:endParaRPr lang="zh-TW" altLang="en-US" sz="2000" b="1">
              <a:solidFill>
                <a:schemeClr val="tx1"/>
              </a:solidFill>
            </a:endParaRPr>
          </a:p>
        </p:txBody>
      </p:sp>
      <p:sp>
        <p:nvSpPr>
          <p:cNvPr id="194" name="矩形: 圓角 193" hidden="1">
            <a:extLst>
              <a:ext uri="{FF2B5EF4-FFF2-40B4-BE49-F238E27FC236}">
                <a16:creationId xmlns:a16="http://schemas.microsoft.com/office/drawing/2014/main" id="{13368A10-845C-D53D-88D1-1032304EDC21}"/>
              </a:ext>
            </a:extLst>
          </p:cNvPr>
          <p:cNvSpPr/>
          <p:nvPr/>
        </p:nvSpPr>
        <p:spPr>
          <a:xfrm>
            <a:off x="8844960" y="-2379655"/>
            <a:ext cx="3362982" cy="780550"/>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rPr>
              <a:t>USB 3.2 Gen2 (10Gbps)</a:t>
            </a:r>
          </a:p>
          <a:p>
            <a:pPr algn="ctr"/>
            <a:r>
              <a:rPr lang="zh-TW" altLang="en-US">
                <a:solidFill>
                  <a:schemeClr val="tx1"/>
                </a:solidFill>
              </a:rPr>
              <a:t>與</a:t>
            </a:r>
            <a:r>
              <a:rPr lang="en-US" altLang="zh-TW">
                <a:solidFill>
                  <a:schemeClr val="tx1"/>
                </a:solidFill>
              </a:rPr>
              <a:t> One-Touch-Copy</a:t>
            </a:r>
            <a:endParaRPr lang="zh-TW" altLang="en-US">
              <a:solidFill>
                <a:schemeClr val="tx1"/>
              </a:solidFill>
            </a:endParaRPr>
          </a:p>
        </p:txBody>
      </p:sp>
      <p:sp>
        <p:nvSpPr>
          <p:cNvPr id="160" name="文字方塊 61">
            <a:extLst>
              <a:ext uri="{FF2B5EF4-FFF2-40B4-BE49-F238E27FC236}">
                <a16:creationId xmlns:a16="http://schemas.microsoft.com/office/drawing/2014/main" id="{DA340DDB-ADFB-A5C2-FD90-D6B33308BAAE}"/>
              </a:ext>
            </a:extLst>
          </p:cNvPr>
          <p:cNvSpPr txBox="1"/>
          <p:nvPr/>
        </p:nvSpPr>
        <p:spPr>
          <a:xfrm>
            <a:off x="277537" y="6222928"/>
            <a:ext cx="3535181"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latin typeface="微軟正黑體"/>
                <a:ea typeface="微軟正黑體"/>
              </a:rPr>
              <a:t>TS-632X / TS-432X</a:t>
            </a:r>
            <a:endParaRPr lang="en-US" altLang="zh-TW" sz="2800" b="1">
              <a:solidFill>
                <a:schemeClr val="bg1"/>
              </a:solidFill>
              <a:latin typeface="微軟正黑體" panose="020B0604030504040204" pitchFamily="34" charset="-120"/>
              <a:ea typeface="微軟正黑體" panose="020B0604030504040204" pitchFamily="34" charset="-120"/>
              <a:cs typeface="Arial"/>
            </a:endParaRPr>
          </a:p>
        </p:txBody>
      </p:sp>
      <p:sp>
        <p:nvSpPr>
          <p:cNvPr id="49" name="文字方塊 48">
            <a:extLst>
              <a:ext uri="{FF2B5EF4-FFF2-40B4-BE49-F238E27FC236}">
                <a16:creationId xmlns:a16="http://schemas.microsoft.com/office/drawing/2014/main" id="{70E8827F-195B-E0F5-C9BC-261ACB63AE43}"/>
              </a:ext>
            </a:extLst>
          </p:cNvPr>
          <p:cNvSpPr txBox="1"/>
          <p:nvPr/>
        </p:nvSpPr>
        <p:spPr>
          <a:xfrm>
            <a:off x="4230121" y="401243"/>
            <a:ext cx="2623684" cy="400110"/>
          </a:xfrm>
          <a:prstGeom prst="rect">
            <a:avLst/>
          </a:prstGeom>
          <a:noFill/>
        </p:spPr>
        <p:txBody>
          <a:bodyPr wrap="square">
            <a:spAutoFit/>
          </a:bodyPr>
          <a:lstStyle/>
          <a:p>
            <a:pPr algn="ctr"/>
            <a:r>
              <a:rPr lang="en-US" altLang="zh-TW" sz="2000" b="1">
                <a:solidFill>
                  <a:srgbClr val="665CC8"/>
                </a:solidFill>
              </a:rPr>
              <a:t>JBOD expansion</a:t>
            </a:r>
          </a:p>
        </p:txBody>
      </p:sp>
      <p:sp>
        <p:nvSpPr>
          <p:cNvPr id="53" name="文字方塊 52">
            <a:extLst>
              <a:ext uri="{FF2B5EF4-FFF2-40B4-BE49-F238E27FC236}">
                <a16:creationId xmlns:a16="http://schemas.microsoft.com/office/drawing/2014/main" id="{6DF8D193-2632-D697-8684-2D0E44389107}"/>
              </a:ext>
            </a:extLst>
          </p:cNvPr>
          <p:cNvSpPr txBox="1"/>
          <p:nvPr/>
        </p:nvSpPr>
        <p:spPr>
          <a:xfrm>
            <a:off x="4029537" y="1563039"/>
            <a:ext cx="302485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665CC8"/>
                </a:solidFill>
                <a:effectLst/>
                <a:uLnTx/>
                <a:uFillTx/>
                <a:latin typeface="Arial"/>
                <a:ea typeface="微軟正黑體"/>
                <a:cs typeface="+mn-cs"/>
              </a:rPr>
              <a:t>4GB SODIMM RAM</a:t>
            </a:r>
          </a:p>
        </p:txBody>
      </p:sp>
      <p:sp>
        <p:nvSpPr>
          <p:cNvPr id="54" name="文字方塊 53">
            <a:extLst>
              <a:ext uri="{FF2B5EF4-FFF2-40B4-BE49-F238E27FC236}">
                <a16:creationId xmlns:a16="http://schemas.microsoft.com/office/drawing/2014/main" id="{41E1FB9A-351D-90BD-305C-BE91AEEEE720}"/>
              </a:ext>
            </a:extLst>
          </p:cNvPr>
          <p:cNvSpPr txBox="1"/>
          <p:nvPr/>
        </p:nvSpPr>
        <p:spPr>
          <a:xfrm>
            <a:off x="7903778" y="445042"/>
            <a:ext cx="1910820" cy="668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a:ea typeface="微軟正黑體"/>
                <a:cs typeface="+mn-cs"/>
              </a:rPr>
              <a:t>Experience the latest innovations and improvements in QTS 5</a:t>
            </a:r>
            <a:endParaRPr kumimoji="0" lang="zh-TW" altLang="en-US" sz="1200" b="1" i="0" u="none" strike="noStrike" kern="1200" cap="none" spc="0" normalizeH="0" baseline="0" noProof="0">
              <a:ln>
                <a:noFill/>
              </a:ln>
              <a:solidFill>
                <a:prstClr val="black"/>
              </a:solidFill>
              <a:effectLst/>
              <a:uLnTx/>
              <a:uFillTx/>
              <a:latin typeface="Arial"/>
              <a:ea typeface="微軟正黑體"/>
              <a:cs typeface="+mn-cs"/>
            </a:endParaRPr>
          </a:p>
        </p:txBody>
      </p:sp>
      <p:sp>
        <p:nvSpPr>
          <p:cNvPr id="55" name="文字方塊 54">
            <a:extLst>
              <a:ext uri="{FF2B5EF4-FFF2-40B4-BE49-F238E27FC236}">
                <a16:creationId xmlns:a16="http://schemas.microsoft.com/office/drawing/2014/main" id="{0B78D5EE-780B-35FF-783D-2D90B7B33C4E}"/>
              </a:ext>
            </a:extLst>
          </p:cNvPr>
          <p:cNvSpPr txBox="1"/>
          <p:nvPr/>
        </p:nvSpPr>
        <p:spPr>
          <a:xfrm>
            <a:off x="7796464" y="1467469"/>
            <a:ext cx="1988654" cy="1323439"/>
          </a:xfrm>
          <a:prstGeom prst="rect">
            <a:avLst/>
          </a:prstGeom>
          <a:noFill/>
        </p:spPr>
        <p:txBody>
          <a:bodyPr wrap="square">
            <a:spAutoFit/>
          </a:bodyPr>
          <a:lstStyle/>
          <a:p>
            <a:pPr algn="ctr"/>
            <a:r>
              <a:rPr lang="en-US" altLang="zh-TW" sz="2000" b="1">
                <a:solidFill>
                  <a:srgbClr val="665CC8"/>
                </a:solidFill>
              </a:rPr>
              <a:t>USB 3.2 Gen1 </a:t>
            </a:r>
          </a:p>
          <a:p>
            <a:pPr algn="ctr"/>
            <a:r>
              <a:rPr lang="en-US" altLang="zh-TW" sz="2000" b="1">
                <a:solidFill>
                  <a:srgbClr val="665CC8"/>
                </a:solidFill>
              </a:rPr>
              <a:t> &amp; </a:t>
            </a:r>
          </a:p>
          <a:p>
            <a:pPr algn="ctr"/>
            <a:r>
              <a:rPr lang="en-US" altLang="zh-TW" sz="2000" b="1">
                <a:solidFill>
                  <a:srgbClr val="665CC8"/>
                </a:solidFill>
              </a:rPr>
              <a:t>One-Touch-Copy</a:t>
            </a:r>
          </a:p>
        </p:txBody>
      </p:sp>
      <p:sp>
        <p:nvSpPr>
          <p:cNvPr id="56" name="矩形: 圓角 55">
            <a:extLst>
              <a:ext uri="{FF2B5EF4-FFF2-40B4-BE49-F238E27FC236}">
                <a16:creationId xmlns:a16="http://schemas.microsoft.com/office/drawing/2014/main" id="{5787E0DE-BA6F-46CC-B5D0-DDC18CDEAFB6}"/>
              </a:ext>
            </a:extLst>
          </p:cNvPr>
          <p:cNvSpPr/>
          <p:nvPr/>
        </p:nvSpPr>
        <p:spPr>
          <a:xfrm>
            <a:off x="7135083" y="2943747"/>
            <a:ext cx="2679516" cy="109935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pic>
        <p:nvPicPr>
          <p:cNvPr id="32" name="圖片 31" descr="一張含有 鮮豔, 圖形, 圓形, 平面設計 的圖片&#10;&#10;自動產生的描述">
            <a:extLst>
              <a:ext uri="{FF2B5EF4-FFF2-40B4-BE49-F238E27FC236}">
                <a16:creationId xmlns:a16="http://schemas.microsoft.com/office/drawing/2014/main" id="{4D729C1A-85D6-5D43-3983-2F321EE0A1E3}"/>
              </a:ext>
            </a:extLst>
          </p:cNvPr>
          <p:cNvPicPr>
            <a:picLocks noChangeAspect="1"/>
          </p:cNvPicPr>
          <p:nvPr/>
        </p:nvPicPr>
        <p:blipFill>
          <a:blip r:embed="rId12"/>
          <a:stretch>
            <a:fillRect/>
          </a:stretch>
        </p:blipFill>
        <p:spPr>
          <a:xfrm>
            <a:off x="7291677" y="3129199"/>
            <a:ext cx="741587" cy="741587"/>
          </a:xfrm>
          <a:prstGeom prst="rect">
            <a:avLst/>
          </a:prstGeom>
        </p:spPr>
      </p:pic>
      <p:sp>
        <p:nvSpPr>
          <p:cNvPr id="33" name="文字方塊 49">
            <a:extLst>
              <a:ext uri="{FF2B5EF4-FFF2-40B4-BE49-F238E27FC236}">
                <a16:creationId xmlns:a16="http://schemas.microsoft.com/office/drawing/2014/main" id="{453D4E66-5B3B-22B1-CFBB-C168B466E447}"/>
              </a:ext>
            </a:extLst>
          </p:cNvPr>
          <p:cNvSpPr txBox="1"/>
          <p:nvPr/>
        </p:nvSpPr>
        <p:spPr>
          <a:xfrm>
            <a:off x="8113397" y="2996847"/>
            <a:ext cx="1671721" cy="40011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665CC8"/>
                </a:solidFill>
              </a:rPr>
              <a:t>App Center</a:t>
            </a:r>
          </a:p>
        </p:txBody>
      </p:sp>
      <p:sp>
        <p:nvSpPr>
          <p:cNvPr id="34" name="文字方塊 33">
            <a:extLst>
              <a:ext uri="{FF2B5EF4-FFF2-40B4-BE49-F238E27FC236}">
                <a16:creationId xmlns:a16="http://schemas.microsoft.com/office/drawing/2014/main" id="{77175C59-C52D-B679-5BED-AD41B0F25B7C}"/>
              </a:ext>
            </a:extLst>
          </p:cNvPr>
          <p:cNvSpPr txBox="1"/>
          <p:nvPr/>
        </p:nvSpPr>
        <p:spPr>
          <a:xfrm>
            <a:off x="8113397" y="3326181"/>
            <a:ext cx="16717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prstClr val="black"/>
                </a:solidFill>
                <a:latin typeface="Arial"/>
                <a:ea typeface="微軟正黑體"/>
              </a:rPr>
              <a:t>Install-on-demand apps extend NAS features</a:t>
            </a:r>
          </a:p>
        </p:txBody>
      </p:sp>
      <p:sp>
        <p:nvSpPr>
          <p:cNvPr id="57" name="矩形: 圓角 56">
            <a:extLst>
              <a:ext uri="{FF2B5EF4-FFF2-40B4-BE49-F238E27FC236}">
                <a16:creationId xmlns:a16="http://schemas.microsoft.com/office/drawing/2014/main" id="{B6CAC4B5-E9A5-BB16-9DB9-AF54F2AF2CA0}"/>
              </a:ext>
            </a:extLst>
          </p:cNvPr>
          <p:cNvSpPr/>
          <p:nvPr/>
        </p:nvSpPr>
        <p:spPr>
          <a:xfrm>
            <a:off x="9920357" y="2951497"/>
            <a:ext cx="2109035" cy="1099358"/>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58" name="文字方塊 51">
            <a:extLst>
              <a:ext uri="{FF2B5EF4-FFF2-40B4-BE49-F238E27FC236}">
                <a16:creationId xmlns:a16="http://schemas.microsoft.com/office/drawing/2014/main" id="{B444F812-7563-1B3D-D616-A2B5D363FA1F}"/>
              </a:ext>
            </a:extLst>
          </p:cNvPr>
          <p:cNvSpPr txBox="1"/>
          <p:nvPr/>
        </p:nvSpPr>
        <p:spPr>
          <a:xfrm>
            <a:off x="10075569" y="3098054"/>
            <a:ext cx="82881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latin typeface="+mj-lt"/>
                <a:ea typeface="微軟正黑體" panose="020B0604030504040204" pitchFamily="34" charset="-120"/>
              </a:rPr>
              <a:t>Up to</a:t>
            </a:r>
            <a:endParaRPr lang="zh-TW" altLang="en-US" sz="1600" b="1">
              <a:latin typeface="+mj-lt"/>
              <a:ea typeface="微軟正黑體" panose="020B0604030504040204" pitchFamily="34" charset="-120"/>
            </a:endParaRPr>
          </a:p>
        </p:txBody>
      </p:sp>
      <p:sp>
        <p:nvSpPr>
          <p:cNvPr id="59" name="矩形: 圓角 58">
            <a:extLst>
              <a:ext uri="{FF2B5EF4-FFF2-40B4-BE49-F238E27FC236}">
                <a16:creationId xmlns:a16="http://schemas.microsoft.com/office/drawing/2014/main" id="{DAFC2B17-BFF7-0412-E4BB-7ABD2CEA8526}"/>
              </a:ext>
            </a:extLst>
          </p:cNvPr>
          <p:cNvSpPr/>
          <p:nvPr/>
        </p:nvSpPr>
        <p:spPr>
          <a:xfrm>
            <a:off x="10598326" y="2794343"/>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665CC8"/>
                </a:solidFill>
                <a:latin typeface="+mj-lt"/>
                <a:ea typeface="微軟正黑體"/>
              </a:rPr>
              <a:t>110TB</a:t>
            </a:r>
            <a:endParaRPr lang="zh-TW" altLang="en-US" sz="2400" b="1">
              <a:solidFill>
                <a:srgbClr val="665CC8"/>
              </a:solidFill>
              <a:latin typeface="+mj-lt"/>
              <a:ea typeface="微軟正黑體" panose="020B0604030504040204" pitchFamily="34" charset="-120"/>
              <a:cs typeface="Calibri"/>
            </a:endParaRPr>
          </a:p>
        </p:txBody>
      </p:sp>
      <p:sp>
        <p:nvSpPr>
          <p:cNvPr id="60" name="文字方塊 51">
            <a:extLst>
              <a:ext uri="{FF2B5EF4-FFF2-40B4-BE49-F238E27FC236}">
                <a16:creationId xmlns:a16="http://schemas.microsoft.com/office/drawing/2014/main" id="{CCA9B7F2-E094-6034-EE3D-63CE76F7B075}"/>
              </a:ext>
            </a:extLst>
          </p:cNvPr>
          <p:cNvSpPr txBox="1"/>
          <p:nvPr/>
        </p:nvSpPr>
        <p:spPr>
          <a:xfrm>
            <a:off x="10073974" y="3381131"/>
            <a:ext cx="194155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latin typeface="+mj-lt"/>
                <a:ea typeface="微軟正黑體" panose="020B0604030504040204" pitchFamily="34" charset="-120"/>
              </a:rPr>
              <a:t>Storage capacity</a:t>
            </a:r>
            <a:endParaRPr lang="zh-TW" altLang="en-US" sz="1600" b="1">
              <a:latin typeface="+mj-lt"/>
              <a:ea typeface="微軟正黑體" panose="020B0604030504040204" pitchFamily="34" charset="-120"/>
            </a:endParaRPr>
          </a:p>
        </p:txBody>
      </p:sp>
      <p:sp>
        <p:nvSpPr>
          <p:cNvPr id="61" name="文字方塊 51">
            <a:extLst>
              <a:ext uri="{FF2B5EF4-FFF2-40B4-BE49-F238E27FC236}">
                <a16:creationId xmlns:a16="http://schemas.microsoft.com/office/drawing/2014/main" id="{5A453C56-7A12-8BD7-5756-727C9C7C2579}"/>
              </a:ext>
            </a:extLst>
          </p:cNvPr>
          <p:cNvSpPr txBox="1"/>
          <p:nvPr/>
        </p:nvSpPr>
        <p:spPr>
          <a:xfrm>
            <a:off x="9990256" y="3706620"/>
            <a:ext cx="2039136"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微軟正黑體"/>
                <a:ea typeface="微軟正黑體"/>
              </a:rPr>
              <a:t>(TS-632X </a:t>
            </a:r>
            <a:r>
              <a:rPr lang="en-US" altLang="zh-TW" sz="900" b="1">
                <a:latin typeface="微軟正黑體"/>
                <a:ea typeface="微軟正黑體"/>
              </a:rPr>
              <a:t>with</a:t>
            </a:r>
            <a:r>
              <a:rPr lang="zh-TW" altLang="en-US" sz="900" b="1">
                <a:latin typeface="微軟正黑體"/>
                <a:ea typeface="微軟正黑體"/>
              </a:rPr>
              <a:t> 22TB HDD, RAID 5)</a:t>
            </a:r>
          </a:p>
        </p:txBody>
      </p:sp>
      <p:grpSp>
        <p:nvGrpSpPr>
          <p:cNvPr id="195" name="群組 194">
            <a:extLst>
              <a:ext uri="{FF2B5EF4-FFF2-40B4-BE49-F238E27FC236}">
                <a16:creationId xmlns:a16="http://schemas.microsoft.com/office/drawing/2014/main" id="{DB035BD2-28DA-F7B7-2B84-3B02F3BAC210}"/>
              </a:ext>
            </a:extLst>
          </p:cNvPr>
          <p:cNvGrpSpPr/>
          <p:nvPr/>
        </p:nvGrpSpPr>
        <p:grpSpPr>
          <a:xfrm>
            <a:off x="7356025" y="5180561"/>
            <a:ext cx="4525036" cy="1307085"/>
            <a:chOff x="7356025" y="5159297"/>
            <a:chExt cx="4525036" cy="1307085"/>
          </a:xfrm>
        </p:grpSpPr>
        <p:pic>
          <p:nvPicPr>
            <p:cNvPr id="63" name="圖形 62">
              <a:extLst>
                <a:ext uri="{FF2B5EF4-FFF2-40B4-BE49-F238E27FC236}">
                  <a16:creationId xmlns:a16="http://schemas.microsoft.com/office/drawing/2014/main" id="{A80EC25D-EE84-20DC-FE8B-4B31D9241C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6025" y="5189346"/>
              <a:ext cx="891235" cy="601774"/>
            </a:xfrm>
            <a:prstGeom prst="rect">
              <a:avLst/>
            </a:prstGeom>
          </p:spPr>
        </p:pic>
        <p:pic>
          <p:nvPicPr>
            <p:cNvPr id="129" name="圖形 128">
              <a:extLst>
                <a:ext uri="{FF2B5EF4-FFF2-40B4-BE49-F238E27FC236}">
                  <a16:creationId xmlns:a16="http://schemas.microsoft.com/office/drawing/2014/main" id="{E5599F97-B8BD-3E64-728E-2AEED7FCD1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94157" y="5984192"/>
              <a:ext cx="823049" cy="482190"/>
            </a:xfrm>
            <a:prstGeom prst="rect">
              <a:avLst/>
            </a:prstGeom>
          </p:spPr>
        </p:pic>
        <p:pic>
          <p:nvPicPr>
            <p:cNvPr id="140" name="圖形 139">
              <a:extLst>
                <a:ext uri="{FF2B5EF4-FFF2-40B4-BE49-F238E27FC236}">
                  <a16:creationId xmlns:a16="http://schemas.microsoft.com/office/drawing/2014/main" id="{71C6AF06-9210-49A2-F8D5-65C6403930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84185" y="5782846"/>
              <a:ext cx="1152000" cy="166268"/>
            </a:xfrm>
            <a:prstGeom prst="rect">
              <a:avLst/>
            </a:prstGeom>
          </p:spPr>
        </p:pic>
        <p:pic>
          <p:nvPicPr>
            <p:cNvPr id="149" name="圖形 148">
              <a:extLst>
                <a:ext uri="{FF2B5EF4-FFF2-40B4-BE49-F238E27FC236}">
                  <a16:creationId xmlns:a16="http://schemas.microsoft.com/office/drawing/2014/main" id="{833DD140-FA8C-9B2A-51E0-4E907DBA8B4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66661" y="5543946"/>
              <a:ext cx="914400" cy="628650"/>
            </a:xfrm>
            <a:prstGeom prst="rect">
              <a:avLst/>
            </a:prstGeom>
          </p:spPr>
        </p:pic>
        <p:pic>
          <p:nvPicPr>
            <p:cNvPr id="152" name="圖形 151">
              <a:extLst>
                <a:ext uri="{FF2B5EF4-FFF2-40B4-BE49-F238E27FC236}">
                  <a16:creationId xmlns:a16="http://schemas.microsoft.com/office/drawing/2014/main" id="{75CA4168-AA67-C55C-2267-DD7697BA55C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81983" y="5159297"/>
              <a:ext cx="791337" cy="353058"/>
            </a:xfrm>
            <a:prstGeom prst="rect">
              <a:avLst/>
            </a:prstGeom>
          </p:spPr>
        </p:pic>
        <p:grpSp>
          <p:nvGrpSpPr>
            <p:cNvPr id="165" name="群組 164">
              <a:extLst>
                <a:ext uri="{FF2B5EF4-FFF2-40B4-BE49-F238E27FC236}">
                  <a16:creationId xmlns:a16="http://schemas.microsoft.com/office/drawing/2014/main" id="{E020E6C6-532F-9839-A3DA-CB0DEFB8EE73}"/>
                </a:ext>
              </a:extLst>
            </p:cNvPr>
            <p:cNvGrpSpPr/>
            <p:nvPr/>
          </p:nvGrpSpPr>
          <p:grpSpPr>
            <a:xfrm>
              <a:off x="8262096" y="5413421"/>
              <a:ext cx="822090" cy="923559"/>
              <a:chOff x="8410428" y="5424364"/>
              <a:chExt cx="627246" cy="923559"/>
            </a:xfrm>
          </p:grpSpPr>
          <p:cxnSp>
            <p:nvCxnSpPr>
              <p:cNvPr id="155" name="接點: 肘形 154">
                <a:extLst>
                  <a:ext uri="{FF2B5EF4-FFF2-40B4-BE49-F238E27FC236}">
                    <a16:creationId xmlns:a16="http://schemas.microsoft.com/office/drawing/2014/main" id="{4CB5038E-C4B4-EF88-69E6-7E312020FC9C}"/>
                  </a:ext>
                </a:extLst>
              </p:cNvPr>
              <p:cNvCxnSpPr>
                <a:cxnSpLocks/>
              </p:cNvCxnSpPr>
              <p:nvPr/>
            </p:nvCxnSpPr>
            <p:spPr>
              <a:xfrm>
                <a:off x="8410428" y="5424364"/>
                <a:ext cx="627246" cy="416204"/>
              </a:xfrm>
              <a:prstGeom prst="bentConnector3">
                <a:avLst>
                  <a:gd name="adj1" fmla="val 21748"/>
                </a:avLst>
              </a:prstGeom>
              <a:ln w="12700">
                <a:solidFill>
                  <a:srgbClr val="665CC8"/>
                </a:solidFill>
              </a:ln>
            </p:spPr>
            <p:style>
              <a:lnRef idx="1">
                <a:schemeClr val="accent1"/>
              </a:lnRef>
              <a:fillRef idx="0">
                <a:schemeClr val="accent1"/>
              </a:fillRef>
              <a:effectRef idx="0">
                <a:schemeClr val="accent1"/>
              </a:effectRef>
              <a:fontRef idx="minor">
                <a:schemeClr val="tx1"/>
              </a:fontRef>
            </p:style>
          </p:cxnSp>
          <p:cxnSp>
            <p:nvCxnSpPr>
              <p:cNvPr id="162" name="接點: 肘形 161">
                <a:extLst>
                  <a:ext uri="{FF2B5EF4-FFF2-40B4-BE49-F238E27FC236}">
                    <a16:creationId xmlns:a16="http://schemas.microsoft.com/office/drawing/2014/main" id="{A98E0DD4-B656-877B-0766-DBCFD00A6776}"/>
                  </a:ext>
                </a:extLst>
              </p:cNvPr>
              <p:cNvCxnSpPr>
                <a:cxnSpLocks/>
              </p:cNvCxnSpPr>
              <p:nvPr/>
            </p:nvCxnSpPr>
            <p:spPr>
              <a:xfrm flipV="1">
                <a:off x="8410428" y="5931719"/>
                <a:ext cx="627246" cy="416204"/>
              </a:xfrm>
              <a:prstGeom prst="bentConnector3">
                <a:avLst>
                  <a:gd name="adj1" fmla="val 21748"/>
                </a:avLst>
              </a:prstGeom>
              <a:ln w="12700">
                <a:solidFill>
                  <a:srgbClr val="665CC8"/>
                </a:solidFill>
              </a:ln>
            </p:spPr>
            <p:style>
              <a:lnRef idx="1">
                <a:schemeClr val="accent1"/>
              </a:lnRef>
              <a:fillRef idx="0">
                <a:schemeClr val="accent1"/>
              </a:fillRef>
              <a:effectRef idx="0">
                <a:schemeClr val="accent1"/>
              </a:effectRef>
              <a:fontRef idx="minor">
                <a:schemeClr val="tx1"/>
              </a:fontRef>
            </p:style>
          </p:cxnSp>
        </p:grpSp>
        <p:cxnSp>
          <p:nvCxnSpPr>
            <p:cNvPr id="167" name="直線接點 166">
              <a:extLst>
                <a:ext uri="{FF2B5EF4-FFF2-40B4-BE49-F238E27FC236}">
                  <a16:creationId xmlns:a16="http://schemas.microsoft.com/office/drawing/2014/main" id="{20272580-2E44-2F8C-8DFF-3D1DC2EBF24A}"/>
                </a:ext>
              </a:extLst>
            </p:cNvPr>
            <p:cNvCxnSpPr>
              <a:cxnSpLocks/>
              <a:stCxn id="149" idx="1"/>
            </p:cNvCxnSpPr>
            <p:nvPr/>
          </p:nvCxnSpPr>
          <p:spPr>
            <a:xfrm flipH="1">
              <a:off x="10236185" y="5858271"/>
              <a:ext cx="730476" cy="7088"/>
            </a:xfrm>
            <a:prstGeom prst="line">
              <a:avLst/>
            </a:prstGeom>
            <a:ln w="12700">
              <a:solidFill>
                <a:srgbClr val="665CC8"/>
              </a:solidFill>
            </a:ln>
          </p:spPr>
          <p:style>
            <a:lnRef idx="1">
              <a:schemeClr val="accent1"/>
            </a:lnRef>
            <a:fillRef idx="0">
              <a:schemeClr val="accent1"/>
            </a:fillRef>
            <a:effectRef idx="0">
              <a:schemeClr val="accent1"/>
            </a:effectRef>
            <a:fontRef idx="minor">
              <a:schemeClr val="tx1"/>
            </a:fontRef>
          </p:style>
        </p:cxnSp>
        <p:cxnSp>
          <p:nvCxnSpPr>
            <p:cNvPr id="169" name="直線接點 168">
              <a:extLst>
                <a:ext uri="{FF2B5EF4-FFF2-40B4-BE49-F238E27FC236}">
                  <a16:creationId xmlns:a16="http://schemas.microsoft.com/office/drawing/2014/main" id="{806857EB-6189-8EFE-D62E-24A29137DB99}"/>
                </a:ext>
              </a:extLst>
            </p:cNvPr>
            <p:cNvCxnSpPr>
              <a:cxnSpLocks/>
            </p:cNvCxnSpPr>
            <p:nvPr/>
          </p:nvCxnSpPr>
          <p:spPr>
            <a:xfrm flipV="1">
              <a:off x="9677651" y="5495425"/>
              <a:ext cx="0" cy="286219"/>
            </a:xfrm>
            <a:prstGeom prst="line">
              <a:avLst/>
            </a:prstGeom>
            <a:ln w="12700">
              <a:solidFill>
                <a:srgbClr val="665CC8"/>
              </a:solidFill>
            </a:ln>
          </p:spPr>
          <p:style>
            <a:lnRef idx="1">
              <a:schemeClr val="accent1"/>
            </a:lnRef>
            <a:fillRef idx="0">
              <a:schemeClr val="accent1"/>
            </a:fillRef>
            <a:effectRef idx="0">
              <a:schemeClr val="accent1"/>
            </a:effectRef>
            <a:fontRef idx="minor">
              <a:schemeClr val="tx1"/>
            </a:fontRef>
          </p:style>
        </p:cxnSp>
        <p:sp>
          <p:nvSpPr>
            <p:cNvPr id="177" name="文字方塊 176">
              <a:extLst>
                <a:ext uri="{FF2B5EF4-FFF2-40B4-BE49-F238E27FC236}">
                  <a16:creationId xmlns:a16="http://schemas.microsoft.com/office/drawing/2014/main" id="{5D94CCEC-8AB0-F64D-6AC5-2321982A7738}"/>
                </a:ext>
              </a:extLst>
            </p:cNvPr>
            <p:cNvSpPr txBox="1"/>
            <p:nvPr/>
          </p:nvSpPr>
          <p:spPr>
            <a:xfrm>
              <a:off x="8517529" y="5694271"/>
              <a:ext cx="483180" cy="400110"/>
            </a:xfrm>
            <a:prstGeom prst="rect">
              <a:avLst/>
            </a:prstGeom>
            <a:solidFill>
              <a:schemeClr val="bg2">
                <a:lumMod val="9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prstClr val="black"/>
                  </a:solidFill>
                  <a:latin typeface="Arial"/>
                  <a:ea typeface="微軟正黑體"/>
                </a:rPr>
                <a:t>10</a:t>
              </a:r>
            </a:p>
            <a:p>
              <a:pPr algn="ctr"/>
              <a:r>
                <a:rPr lang="en-US" altLang="zh-TW" sz="1000" b="1">
                  <a:solidFill>
                    <a:prstClr val="black"/>
                  </a:solidFill>
                  <a:latin typeface="Arial"/>
                  <a:ea typeface="微軟正黑體"/>
                </a:rPr>
                <a:t>GbE</a:t>
              </a:r>
            </a:p>
          </p:txBody>
        </p:sp>
        <p:sp>
          <p:nvSpPr>
            <p:cNvPr id="178" name="文字方塊 177">
              <a:extLst>
                <a:ext uri="{FF2B5EF4-FFF2-40B4-BE49-F238E27FC236}">
                  <a16:creationId xmlns:a16="http://schemas.microsoft.com/office/drawing/2014/main" id="{2D581E0A-97DB-E3BE-E851-C19E1CD27324}"/>
                </a:ext>
              </a:extLst>
            </p:cNvPr>
            <p:cNvSpPr txBox="1"/>
            <p:nvPr/>
          </p:nvSpPr>
          <p:spPr>
            <a:xfrm>
              <a:off x="10361155" y="5672965"/>
              <a:ext cx="444514" cy="400110"/>
            </a:xfrm>
            <a:prstGeom prst="rect">
              <a:avLst/>
            </a:prstGeom>
            <a:solidFill>
              <a:schemeClr val="bg2">
                <a:lumMod val="9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prstClr val="black"/>
                  </a:solidFill>
                  <a:latin typeface="Arial"/>
                  <a:ea typeface="微軟正黑體"/>
                </a:rPr>
                <a:t>10</a:t>
              </a:r>
            </a:p>
            <a:p>
              <a:pPr algn="ctr"/>
              <a:r>
                <a:rPr lang="en-US" altLang="zh-TW" sz="1000" b="1">
                  <a:solidFill>
                    <a:prstClr val="black"/>
                  </a:solidFill>
                  <a:latin typeface="Arial"/>
                  <a:ea typeface="微軟正黑體"/>
                </a:rPr>
                <a:t>GbE</a:t>
              </a:r>
            </a:p>
          </p:txBody>
        </p:sp>
        <p:sp>
          <p:nvSpPr>
            <p:cNvPr id="187" name="文字方塊 186">
              <a:extLst>
                <a:ext uri="{FF2B5EF4-FFF2-40B4-BE49-F238E27FC236}">
                  <a16:creationId xmlns:a16="http://schemas.microsoft.com/office/drawing/2014/main" id="{3E7A0DFF-7BA6-9332-4C30-011E88DE0F5D}"/>
                </a:ext>
              </a:extLst>
            </p:cNvPr>
            <p:cNvSpPr txBox="1"/>
            <p:nvPr/>
          </p:nvSpPr>
          <p:spPr>
            <a:xfrm>
              <a:off x="9087557" y="5906060"/>
              <a:ext cx="1152000" cy="461665"/>
            </a:xfrm>
            <a:prstGeom prst="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a:defRPr sz="1200" b="1">
                  <a:latin typeface="+mj-lt"/>
                  <a:ea typeface="微軟正黑體"/>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TW" sz="1050" b="0">
                  <a:solidFill>
                    <a:schemeClr val="tx1"/>
                  </a:solidFill>
                </a:rPr>
                <a:t>QSW-10GbE SFP+ Switch</a:t>
              </a:r>
            </a:p>
          </p:txBody>
        </p:sp>
      </p:grpSp>
      <p:pic>
        <p:nvPicPr>
          <p:cNvPr id="3" name="圖形 2">
            <a:extLst>
              <a:ext uri="{FF2B5EF4-FFF2-40B4-BE49-F238E27FC236}">
                <a16:creationId xmlns:a16="http://schemas.microsoft.com/office/drawing/2014/main" id="{97B56486-3743-3BB1-8BBE-9077A7E738A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63505" y="1531280"/>
            <a:ext cx="239658" cy="496862"/>
          </a:xfrm>
          <a:prstGeom prst="rect">
            <a:avLst/>
          </a:prstGeom>
        </p:spPr>
      </p:pic>
      <p:sp>
        <p:nvSpPr>
          <p:cNvPr id="5" name="橢圓 4">
            <a:extLst>
              <a:ext uri="{FF2B5EF4-FFF2-40B4-BE49-F238E27FC236}">
                <a16:creationId xmlns:a16="http://schemas.microsoft.com/office/drawing/2014/main" id="{355727EC-9955-33B1-8335-680C1C7A5041}"/>
              </a:ext>
            </a:extLst>
          </p:cNvPr>
          <p:cNvSpPr/>
          <p:nvPr/>
        </p:nvSpPr>
        <p:spPr>
          <a:xfrm>
            <a:off x="7354541" y="2223698"/>
            <a:ext cx="481260" cy="4812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形 28">
            <a:extLst>
              <a:ext uri="{FF2B5EF4-FFF2-40B4-BE49-F238E27FC236}">
                <a16:creationId xmlns:a16="http://schemas.microsoft.com/office/drawing/2014/main" id="{8E15D650-D018-7B16-586A-4D819541F69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482146" y="2345325"/>
            <a:ext cx="221017" cy="249353"/>
          </a:xfrm>
          <a:prstGeom prst="rect">
            <a:avLst/>
          </a:prstGeom>
        </p:spPr>
      </p:pic>
    </p:spTree>
    <p:extLst>
      <p:ext uri="{BB962C8B-B14F-4D97-AF65-F5344CB8AC3E}">
        <p14:creationId xmlns:p14="http://schemas.microsoft.com/office/powerpoint/2010/main" val="2120569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69737EA6-8668-455E-870B-6BB9336E7DEA}"/>
              </a:ext>
            </a:extLst>
          </p:cNvPr>
          <p:cNvSpPr txBox="1"/>
          <p:nvPr/>
        </p:nvSpPr>
        <p:spPr>
          <a:xfrm>
            <a:off x="10681855" y="6429197"/>
            <a:ext cx="1188545" cy="215444"/>
          </a:xfrm>
          <a:prstGeom prst="rect">
            <a:avLst/>
          </a:prstGeom>
          <a:noFill/>
        </p:spPr>
        <p:txBody>
          <a:bodyPr wrap="square" rtlCol="0">
            <a:spAutoFit/>
          </a:bodyPr>
          <a:lstStyle/>
          <a:p>
            <a:pPr algn="r"/>
            <a:r>
              <a:rPr lang="zh-TW" altLang="en-US" sz="800" b="1">
                <a:latin typeface="微軟正黑體" panose="020B0604030504040204" pitchFamily="34" charset="-120"/>
                <a:ea typeface="微軟正黑體" panose="020B0604030504040204" pitchFamily="34" charset="-120"/>
              </a:rPr>
              <a:t> </a:t>
            </a:r>
            <a:r>
              <a:rPr lang="en-US" altLang="zh-TW" sz="800" b="1">
                <a:latin typeface="微軟正黑體" panose="020B0604030504040204" pitchFamily="34" charset="-120"/>
                <a:ea typeface="微軟正黑體" panose="020B0604030504040204" pitchFamily="34" charset="-120"/>
              </a:rPr>
              <a:t>PM</a:t>
            </a:r>
            <a:r>
              <a:rPr lang="zh-TW" altLang="en-US" sz="800" b="1">
                <a:latin typeface="微軟正黑體" panose="020B0604030504040204" pitchFamily="34" charset="-120"/>
                <a:ea typeface="微軟正黑體" panose="020B0604030504040204" pitchFamily="34" charset="-120"/>
              </a:rPr>
              <a:t>： </a:t>
            </a:r>
            <a:r>
              <a:rPr lang="en-US" altLang="zh-TW" sz="800" b="1">
                <a:latin typeface="微軟正黑體" panose="020B0604030504040204" pitchFamily="34" charset="-120"/>
                <a:ea typeface="微軟正黑體" panose="020B0604030504040204" pitchFamily="34" charset="-120"/>
              </a:rPr>
              <a:t>Andy Chuang</a:t>
            </a:r>
            <a:endParaRPr lang="zh-TW" altLang="en-US" sz="800">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BBDF7B8E-FDBA-F6E3-BD77-10AFD43403C6}"/>
              </a:ext>
            </a:extLst>
          </p:cNvPr>
          <p:cNvSpPr txBox="1"/>
          <p:nvPr/>
        </p:nvSpPr>
        <p:spPr>
          <a:xfrm>
            <a:off x="265698" y="6627914"/>
            <a:ext cx="11660604" cy="207749"/>
          </a:xfrm>
          <a:prstGeom prst="rect">
            <a:avLst/>
          </a:prstGeom>
          <a:noFill/>
        </p:spPr>
        <p:txBody>
          <a:bodyPr wrap="square" rtlCol="0">
            <a:spAutoFit/>
          </a:bodyPr>
          <a:lstStyle/>
          <a:p>
            <a:pPr algn="just" fontAlgn="base">
              <a:lnSpc>
                <a:spcPct val="100000"/>
              </a:lnSpc>
            </a:pPr>
            <a:r>
              <a:rPr lang="en-US" altLang="zh-TW" sz="750" spc="0">
                <a:latin typeface="+mj-lt"/>
                <a:ea typeface="微軟正黑體" panose="020B0604030504040204" pitchFamily="34" charset="-120"/>
              </a:rPr>
              <a:t>Copyright© 2024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77577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2C8EB1-0C4D-9F79-09B8-015A9F00D8E2}"/>
              </a:ext>
            </a:extLst>
          </p:cNvPr>
          <p:cNvSpPr>
            <a:spLocks noGrp="1"/>
          </p:cNvSpPr>
          <p:nvPr>
            <p:ph type="title"/>
          </p:nvPr>
        </p:nvSpPr>
        <p:spPr>
          <a:xfrm>
            <a:off x="700644" y="498764"/>
            <a:ext cx="6608618" cy="2410412"/>
          </a:xfrm>
        </p:spPr>
        <p:txBody>
          <a:bodyPr vert="horz" lIns="91440" tIns="45720" rIns="91440" bIns="45720" rtlCol="0" anchor="ctr">
            <a:noAutofit/>
          </a:bodyPr>
          <a:lstStyle/>
          <a:p>
            <a:pPr>
              <a:lnSpc>
                <a:spcPct val="120000"/>
              </a:lnSpc>
            </a:pPr>
            <a:r>
              <a:rPr lang="en-US" altLang="zh-TW" sz="3600" b="1"/>
              <a:t>Quad-core TS-432X / TS-632X tower NAS with 10GbE SFP+ support</a:t>
            </a:r>
          </a:p>
        </p:txBody>
      </p:sp>
      <p:sp>
        <p:nvSpPr>
          <p:cNvPr id="3" name="文字方塊 2">
            <a:extLst>
              <a:ext uri="{FF2B5EF4-FFF2-40B4-BE49-F238E27FC236}">
                <a16:creationId xmlns:a16="http://schemas.microsoft.com/office/drawing/2014/main" id="{A338A744-C1C5-8D30-6043-65EDF0CC42D4}"/>
              </a:ext>
            </a:extLst>
          </p:cNvPr>
          <p:cNvSpPr txBox="1"/>
          <p:nvPr/>
        </p:nvSpPr>
        <p:spPr>
          <a:xfrm>
            <a:off x="751089" y="3039804"/>
            <a:ext cx="575658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TW" sz="2000"/>
              <a:t>Needs for a larger storage space and efficient file backup and sharing</a:t>
            </a:r>
          </a:p>
          <a:p>
            <a:pPr marL="285750" indent="-285750">
              <a:buFont typeface="Arial"/>
              <a:buChar char="•"/>
            </a:pPr>
            <a:endParaRPr lang="zh-TW" altLang="en-US" sz="2000">
              <a:cs typeface="Arial"/>
            </a:endParaRPr>
          </a:p>
          <a:p>
            <a:pPr marL="342900" indent="-342900">
              <a:buFont typeface="Arial"/>
              <a:buChar char="•"/>
            </a:pPr>
            <a:r>
              <a:rPr lang="zh-TW" altLang="en-US" sz="2000">
                <a:cs typeface="Arial"/>
              </a:rPr>
              <a:t>Ready-to-use applications for worry-free file backup and sharing</a:t>
            </a:r>
          </a:p>
          <a:p>
            <a:pPr marL="285750" indent="-285750">
              <a:buFont typeface="Arial"/>
              <a:buChar char="•"/>
            </a:pPr>
            <a:endParaRPr lang="zh-TW" altLang="en-US" sz="2000">
              <a:cs typeface="Arial"/>
            </a:endParaRPr>
          </a:p>
          <a:p>
            <a:pPr marL="285750" indent="-285750">
              <a:buFont typeface="Arial"/>
              <a:buChar char="•"/>
            </a:pPr>
            <a:r>
              <a:rPr lang="zh-TW" altLang="en-US" sz="2000">
                <a:cs typeface="Arial"/>
              </a:rPr>
              <a:t>All models with 2.5GbE support, additional 10GbE SFP+ </a:t>
            </a:r>
          </a:p>
        </p:txBody>
      </p:sp>
    </p:spTree>
    <p:extLst>
      <p:ext uri="{BB962C8B-B14F-4D97-AF65-F5344CB8AC3E}">
        <p14:creationId xmlns:p14="http://schemas.microsoft.com/office/powerpoint/2010/main" val="155801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98;p34">
            <a:extLst>
              <a:ext uri="{FF2B5EF4-FFF2-40B4-BE49-F238E27FC236}">
                <a16:creationId xmlns:a16="http://schemas.microsoft.com/office/drawing/2014/main" id="{DD44DE7B-49BF-44FA-8F51-501E3F3ED381}"/>
              </a:ext>
            </a:extLst>
          </p:cNvPr>
          <p:cNvSpPr txBox="1">
            <a:spLocks/>
          </p:cNvSpPr>
          <p:nvPr/>
        </p:nvSpPr>
        <p:spPr>
          <a:xfrm>
            <a:off x="7389330" y="1959377"/>
            <a:ext cx="4030635" cy="4123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pPr defTabSz="914377">
              <a:buClr>
                <a:prstClr val="black"/>
              </a:buClr>
              <a:defRPr/>
            </a:pPr>
            <a:r>
              <a:rPr lang="en-US" altLang="zh-TW" sz="2000">
                <a:solidFill>
                  <a:srgbClr val="413D3D"/>
                </a:solidFill>
                <a:ea typeface="微軟正黑體" panose="020B0604030504040204" pitchFamily="34" charset="-120"/>
                <a:sym typeface="Arial" panose="020B0604020202020204" pitchFamily="34" charset="0"/>
              </a:rPr>
              <a:t>2 x 2.5GbE LAN Ports</a:t>
            </a:r>
            <a:endParaRPr lang="en-US" altLang="zh-TW" sz="2000" kern="1200">
              <a:solidFill>
                <a:srgbClr val="413D3D"/>
              </a:solidFill>
              <a:ea typeface="微軟正黑體" panose="020B0604030504040204" pitchFamily="34" charset="-120"/>
              <a:sym typeface="Arial" panose="020B0604020202020204" pitchFamily="34" charset="0"/>
            </a:endParaRPr>
          </a:p>
        </p:txBody>
      </p:sp>
      <p:sp>
        <p:nvSpPr>
          <p:cNvPr id="11" name="Google Shape;298;p34">
            <a:extLst>
              <a:ext uri="{FF2B5EF4-FFF2-40B4-BE49-F238E27FC236}">
                <a16:creationId xmlns:a16="http://schemas.microsoft.com/office/drawing/2014/main" id="{1D9DD7AF-6493-4FD8-8305-3BEA86FE5CA7}"/>
              </a:ext>
            </a:extLst>
          </p:cNvPr>
          <p:cNvSpPr txBox="1">
            <a:spLocks/>
          </p:cNvSpPr>
          <p:nvPr/>
        </p:nvSpPr>
        <p:spPr>
          <a:xfrm>
            <a:off x="7389330" y="2371692"/>
            <a:ext cx="4035038" cy="523220"/>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r>
              <a:rPr lang="en-US" altLang="zh-TW"/>
              <a:t>Sufficient 2.5 GbE network bandwidth provides smooth data transmission experience</a:t>
            </a:r>
          </a:p>
        </p:txBody>
      </p:sp>
      <p:sp>
        <p:nvSpPr>
          <p:cNvPr id="12" name="Google Shape;298;p34">
            <a:extLst>
              <a:ext uri="{FF2B5EF4-FFF2-40B4-BE49-F238E27FC236}">
                <a16:creationId xmlns:a16="http://schemas.microsoft.com/office/drawing/2014/main" id="{43857BD8-485F-4275-B262-BC4BD0693F20}"/>
              </a:ext>
            </a:extLst>
          </p:cNvPr>
          <p:cNvSpPr txBox="1">
            <a:spLocks/>
          </p:cNvSpPr>
          <p:nvPr/>
        </p:nvSpPr>
        <p:spPr>
          <a:xfrm>
            <a:off x="1848251" y="5004518"/>
            <a:ext cx="3870746"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en-US" altLang="zh-TW" sz="2000" b="1">
                <a:solidFill>
                  <a:srgbClr val="413D3D"/>
                </a:solidFill>
                <a:latin typeface="+mn-lt"/>
                <a:ea typeface="微軟正黑體"/>
                <a:cs typeface="+mn-ea"/>
                <a:sym typeface="Arial" panose="020B0604020202020204" pitchFamily="34" charset="0"/>
              </a:rPr>
              <a:t>Maximum 16 GB Memory</a:t>
            </a:r>
          </a:p>
        </p:txBody>
      </p:sp>
      <p:sp>
        <p:nvSpPr>
          <p:cNvPr id="13" name="Google Shape;298;p34">
            <a:extLst>
              <a:ext uri="{FF2B5EF4-FFF2-40B4-BE49-F238E27FC236}">
                <a16:creationId xmlns:a16="http://schemas.microsoft.com/office/drawing/2014/main" id="{03A4A8CB-2963-4912-B924-CF7F1C6DB5DD}"/>
              </a:ext>
            </a:extLst>
          </p:cNvPr>
          <p:cNvSpPr txBox="1">
            <a:spLocks/>
          </p:cNvSpPr>
          <p:nvPr/>
        </p:nvSpPr>
        <p:spPr>
          <a:xfrm>
            <a:off x="1848251" y="5481785"/>
            <a:ext cx="4060527" cy="523220"/>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vl2pPr marL="914400" marR="0" lvl="1"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2pPr>
            <a:lvl3pPr marL="1371600" marR="0" lvl="2"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3pPr>
            <a:lvl4pPr marL="1828800" marR="0" lvl="3" indent="-31750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defRPr>
            </a:lvl4pPr>
            <a:lvl5pPr marL="2286000" marR="0" lvl="4"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5pPr>
            <a:lvl6pPr marL="2743200" marR="0" lvl="5"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6pPr>
            <a:lvl7pPr marL="3200400" marR="0" lvl="6" indent="-31750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defRPr>
            </a:lvl7pPr>
            <a:lvl8pPr marL="3657600" marR="0" lvl="7"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8pPr>
            <a:lvl9pPr marL="4114800" marR="0" lvl="8"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9pPr>
          </a:lstStyle>
          <a:p>
            <a:r>
              <a:rPr lang="en-US" altLang="zh-TW"/>
              <a:t>Pre-installed 4 GB Non-ECC memory, 1 x DDR4 SODIMM slot can be upgraded, ECC supported</a:t>
            </a:r>
            <a:endParaRPr lang="zh-TW" altLang="en-US"/>
          </a:p>
        </p:txBody>
      </p:sp>
      <p:sp>
        <p:nvSpPr>
          <p:cNvPr id="14" name="Google Shape;298;p34">
            <a:extLst>
              <a:ext uri="{FF2B5EF4-FFF2-40B4-BE49-F238E27FC236}">
                <a16:creationId xmlns:a16="http://schemas.microsoft.com/office/drawing/2014/main" id="{775A6776-F207-47F5-8F9C-6806C16819F3}"/>
              </a:ext>
            </a:extLst>
          </p:cNvPr>
          <p:cNvSpPr txBox="1">
            <a:spLocks/>
          </p:cNvSpPr>
          <p:nvPr/>
        </p:nvSpPr>
        <p:spPr>
          <a:xfrm>
            <a:off x="7389330" y="3968077"/>
            <a:ext cx="3908256" cy="523220"/>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vl2pPr marL="914400" marR="0" lvl="1"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2pPr>
            <a:lvl3pPr marL="1371600" marR="0" lvl="2"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3pPr>
            <a:lvl4pPr marL="1828800" marR="0" lvl="3" indent="-31750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defRPr>
            </a:lvl4pPr>
            <a:lvl5pPr marL="2286000" marR="0" lvl="4"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5pPr>
            <a:lvl6pPr marL="2743200" marR="0" lvl="5"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6pPr>
            <a:lvl7pPr marL="3200400" marR="0" lvl="6" indent="-31750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defRPr>
            </a:lvl7pPr>
            <a:lvl8pPr marL="3657600" marR="0" lvl="7"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8pPr>
            <a:lvl9pPr marL="4114800" marR="0" lvl="8"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9pPr>
          </a:lstStyle>
          <a:p>
            <a:r>
              <a:rPr lang="en-US" altLang="zh-TW">
                <a:sym typeface="Arial" panose="020B0604020202020204" pitchFamily="34" charset="0"/>
              </a:rPr>
              <a:t>Provide a variety of expansions including network card, M.2 and other expansion cards</a:t>
            </a:r>
          </a:p>
        </p:txBody>
      </p:sp>
      <p:sp>
        <p:nvSpPr>
          <p:cNvPr id="15" name="Google Shape;298;p34">
            <a:extLst>
              <a:ext uri="{FF2B5EF4-FFF2-40B4-BE49-F238E27FC236}">
                <a16:creationId xmlns:a16="http://schemas.microsoft.com/office/drawing/2014/main" id="{FD0F6B58-3D35-434A-BCEB-A4BEE0A70F0C}"/>
              </a:ext>
            </a:extLst>
          </p:cNvPr>
          <p:cNvSpPr txBox="1">
            <a:spLocks/>
          </p:cNvSpPr>
          <p:nvPr/>
        </p:nvSpPr>
        <p:spPr>
          <a:xfrm>
            <a:off x="7389330" y="3452265"/>
            <a:ext cx="4030636"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defRPr/>
            </a:pPr>
            <a:r>
              <a:rPr lang="nl-NL" altLang="zh-TW" sz="2000" b="1">
                <a:solidFill>
                  <a:srgbClr val="413D3D"/>
                </a:solidFill>
                <a:latin typeface="+mn-lt"/>
                <a:ea typeface="微軟正黑體"/>
                <a:cs typeface="+mn-ea"/>
                <a:sym typeface="Arial" panose="020B0604020202020204" pitchFamily="34" charset="0"/>
              </a:rPr>
              <a:t>1</a:t>
            </a:r>
            <a:r>
              <a:rPr lang="nl-NL" altLang="zh-TW" sz="2000" b="1" kern="1200">
                <a:solidFill>
                  <a:srgbClr val="413D3D"/>
                </a:solidFill>
                <a:latin typeface="+mn-lt"/>
                <a:ea typeface="微軟正黑體"/>
                <a:cs typeface="+mn-ea"/>
                <a:sym typeface="Arial" panose="020B0604020202020204" pitchFamily="34" charset="0"/>
              </a:rPr>
              <a:t> x PCIe Gen3 x4 slot</a:t>
            </a:r>
          </a:p>
        </p:txBody>
      </p:sp>
      <p:sp>
        <p:nvSpPr>
          <p:cNvPr id="17" name="Google Shape;298;p34">
            <a:extLst>
              <a:ext uri="{FF2B5EF4-FFF2-40B4-BE49-F238E27FC236}">
                <a16:creationId xmlns:a16="http://schemas.microsoft.com/office/drawing/2014/main" id="{976CF60D-F0DE-3CCC-CEE5-C4167FC360E2}"/>
              </a:ext>
            </a:extLst>
          </p:cNvPr>
          <p:cNvSpPr txBox="1">
            <a:spLocks/>
          </p:cNvSpPr>
          <p:nvPr/>
        </p:nvSpPr>
        <p:spPr>
          <a:xfrm>
            <a:off x="1848251" y="3368683"/>
            <a:ext cx="4061886"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en-US" altLang="zh-TW" sz="2000" b="1" kern="1200">
                <a:solidFill>
                  <a:srgbClr val="413D3D"/>
                </a:solidFill>
                <a:latin typeface="+mn-lt"/>
                <a:ea typeface="微軟正黑體" panose="020B0604030504040204" pitchFamily="34" charset="-120"/>
                <a:cs typeface="+mn-ea"/>
                <a:sym typeface="Arial" panose="020B0604020202020204" pitchFamily="34" charset="0"/>
              </a:rPr>
              <a:t>Built-in 10GbE SFP+</a:t>
            </a:r>
          </a:p>
        </p:txBody>
      </p:sp>
      <p:sp>
        <p:nvSpPr>
          <p:cNvPr id="20" name="文字方塊 19">
            <a:extLst>
              <a:ext uri="{FF2B5EF4-FFF2-40B4-BE49-F238E27FC236}">
                <a16:creationId xmlns:a16="http://schemas.microsoft.com/office/drawing/2014/main" id="{EE3D7673-34F1-44E9-A938-E65DE6E40925}"/>
              </a:ext>
            </a:extLst>
          </p:cNvPr>
          <p:cNvSpPr txBox="1"/>
          <p:nvPr/>
        </p:nvSpPr>
        <p:spPr>
          <a:xfrm>
            <a:off x="1848251" y="1979732"/>
            <a:ext cx="42265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err="1">
                <a:solidFill>
                  <a:srgbClr val="413D3D"/>
                </a:solidFill>
                <a:ea typeface="微軟正黑體"/>
                <a:sym typeface="Arial" panose="020B0604020202020204" pitchFamily="34" charset="0"/>
              </a:rPr>
              <a:t>AnnapurnaLabs</a:t>
            </a:r>
            <a:r>
              <a:rPr lang="en-US" altLang="zh-TW" sz="2000" b="1">
                <a:solidFill>
                  <a:srgbClr val="413D3D"/>
                </a:solidFill>
                <a:ea typeface="微軟正黑體"/>
                <a:sym typeface="Arial" panose="020B0604020202020204" pitchFamily="34" charset="0"/>
              </a:rPr>
              <a:t> 4-core CPU</a:t>
            </a:r>
            <a:endParaRPr lang="zh-TW" altLang="en-US" sz="2000" b="1" kern="1200">
              <a:solidFill>
                <a:srgbClr val="413D3D"/>
              </a:solidFill>
              <a:ea typeface="微軟正黑體"/>
              <a:sym typeface="Arial" panose="020B0604020202020204" pitchFamily="34" charset="0"/>
            </a:endParaRPr>
          </a:p>
        </p:txBody>
      </p:sp>
      <p:sp>
        <p:nvSpPr>
          <p:cNvPr id="21" name="矩形: 圓角 12">
            <a:extLst>
              <a:ext uri="{FF2B5EF4-FFF2-40B4-BE49-F238E27FC236}">
                <a16:creationId xmlns:a16="http://schemas.microsoft.com/office/drawing/2014/main" id="{71A50253-DA5A-DCB2-3D62-E7E7F9DFBFB9}"/>
              </a:ext>
            </a:extLst>
          </p:cNvPr>
          <p:cNvSpPr/>
          <p:nvPr/>
        </p:nvSpPr>
        <p:spPr>
          <a:xfrm>
            <a:off x="727844" y="1959377"/>
            <a:ext cx="1021969" cy="1021969"/>
          </a:xfrm>
          <a:prstGeom prst="roundRect">
            <a:avLst/>
          </a:prstGeom>
          <a:solidFill>
            <a:schemeClr val="bg2">
              <a:lumMod val="25000"/>
            </a:schemeClr>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圓角 39">
            <a:extLst>
              <a:ext uri="{FF2B5EF4-FFF2-40B4-BE49-F238E27FC236}">
                <a16:creationId xmlns:a16="http://schemas.microsoft.com/office/drawing/2014/main" id="{8A645EFF-AB0C-AC66-CA5C-4F4444687C78}"/>
              </a:ext>
            </a:extLst>
          </p:cNvPr>
          <p:cNvSpPr/>
          <p:nvPr/>
        </p:nvSpPr>
        <p:spPr>
          <a:xfrm>
            <a:off x="727844" y="3496536"/>
            <a:ext cx="1021969" cy="1021969"/>
          </a:xfrm>
          <a:prstGeom prst="roundRect">
            <a:avLst/>
          </a:prstGeom>
          <a:solidFill>
            <a:schemeClr val="bg2">
              <a:lumMod val="25000"/>
            </a:schemeClr>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圓角 40">
            <a:extLst>
              <a:ext uri="{FF2B5EF4-FFF2-40B4-BE49-F238E27FC236}">
                <a16:creationId xmlns:a16="http://schemas.microsoft.com/office/drawing/2014/main" id="{F95A79FC-37DB-305F-F549-B5A28099EB52}"/>
              </a:ext>
            </a:extLst>
          </p:cNvPr>
          <p:cNvSpPr/>
          <p:nvPr/>
        </p:nvSpPr>
        <p:spPr>
          <a:xfrm>
            <a:off x="727844" y="5033696"/>
            <a:ext cx="1021969" cy="1021969"/>
          </a:xfrm>
          <a:prstGeom prst="roundRect">
            <a:avLst/>
          </a:prstGeom>
          <a:solidFill>
            <a:schemeClr val="bg2">
              <a:lumMod val="25000"/>
            </a:schemeClr>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矩形: 圓角 41">
            <a:extLst>
              <a:ext uri="{FF2B5EF4-FFF2-40B4-BE49-F238E27FC236}">
                <a16:creationId xmlns:a16="http://schemas.microsoft.com/office/drawing/2014/main" id="{983873A7-7AF4-513B-14A8-B15F9092BC8C}"/>
              </a:ext>
            </a:extLst>
          </p:cNvPr>
          <p:cNvSpPr/>
          <p:nvPr/>
        </p:nvSpPr>
        <p:spPr>
          <a:xfrm>
            <a:off x="6185356" y="1959377"/>
            <a:ext cx="1021969" cy="1021969"/>
          </a:xfrm>
          <a:prstGeom prst="roundRect">
            <a:avLst/>
          </a:prstGeom>
          <a:solidFill>
            <a:schemeClr val="bg2">
              <a:lumMod val="25000"/>
            </a:schemeClr>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圓角 43">
            <a:extLst>
              <a:ext uri="{FF2B5EF4-FFF2-40B4-BE49-F238E27FC236}">
                <a16:creationId xmlns:a16="http://schemas.microsoft.com/office/drawing/2014/main" id="{242A5FE8-2D6D-E474-DC42-42E8512E5060}"/>
              </a:ext>
            </a:extLst>
          </p:cNvPr>
          <p:cNvSpPr/>
          <p:nvPr/>
        </p:nvSpPr>
        <p:spPr>
          <a:xfrm>
            <a:off x="6186498" y="3512287"/>
            <a:ext cx="1021969" cy="1021969"/>
          </a:xfrm>
          <a:prstGeom prst="roundRect">
            <a:avLst/>
          </a:prstGeom>
          <a:solidFill>
            <a:schemeClr val="bg2">
              <a:lumMod val="25000"/>
            </a:schemeClr>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Google Shape;298;p34">
            <a:extLst>
              <a:ext uri="{FF2B5EF4-FFF2-40B4-BE49-F238E27FC236}">
                <a16:creationId xmlns:a16="http://schemas.microsoft.com/office/drawing/2014/main" id="{08CA9EFF-D5E3-35D2-435B-7EE26050F598}"/>
              </a:ext>
            </a:extLst>
          </p:cNvPr>
          <p:cNvSpPr txBox="1">
            <a:spLocks/>
          </p:cNvSpPr>
          <p:nvPr/>
        </p:nvSpPr>
        <p:spPr>
          <a:xfrm>
            <a:off x="1848251" y="3832663"/>
            <a:ext cx="3840436" cy="738664"/>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r>
              <a:rPr lang="en-US" altLang="zh-TW">
                <a:sym typeface="Arial" panose="020B0604020202020204" pitchFamily="34" charset="0"/>
              </a:rPr>
              <a:t>TS-432X built with a 10GbE SFP+ / TS-632X built with dual 10GbE SFP+ to provide high speed network environment</a:t>
            </a:r>
          </a:p>
        </p:txBody>
      </p:sp>
      <p:grpSp>
        <p:nvGrpSpPr>
          <p:cNvPr id="29" name="群組 19">
            <a:extLst>
              <a:ext uri="{FF2B5EF4-FFF2-40B4-BE49-F238E27FC236}">
                <a16:creationId xmlns:a16="http://schemas.microsoft.com/office/drawing/2014/main" id="{7C9E962C-0B35-B629-9C16-22E5388FC579}"/>
              </a:ext>
            </a:extLst>
          </p:cNvPr>
          <p:cNvGrpSpPr/>
          <p:nvPr/>
        </p:nvGrpSpPr>
        <p:grpSpPr>
          <a:xfrm>
            <a:off x="919624" y="1928431"/>
            <a:ext cx="593432" cy="949880"/>
            <a:chOff x="4850605" y="7034834"/>
            <a:chExt cx="593431" cy="949879"/>
          </a:xfrm>
        </p:grpSpPr>
        <p:sp>
          <p:nvSpPr>
            <p:cNvPr id="30" name="文字方塊 16">
              <a:extLst>
                <a:ext uri="{FF2B5EF4-FFF2-40B4-BE49-F238E27FC236}">
                  <a16:creationId xmlns:a16="http://schemas.microsoft.com/office/drawing/2014/main" id="{CA20C0EA-3A3E-048A-5119-805302AD31D7}"/>
                </a:ext>
              </a:extLst>
            </p:cNvPr>
            <p:cNvSpPr txBox="1"/>
            <p:nvPr/>
          </p:nvSpPr>
          <p:spPr>
            <a:xfrm>
              <a:off x="4890692" y="7034834"/>
              <a:ext cx="527708" cy="830996"/>
            </a:xfrm>
            <a:prstGeom prst="rect">
              <a:avLst/>
            </a:prstGeom>
            <a:noFill/>
          </p:spPr>
          <p:txBody>
            <a:bodyPr wrap="none" rtlCol="0">
              <a:spAutoFit/>
            </a:bodyPr>
            <a:lstStyle/>
            <a:p>
              <a:pPr defTabSz="914377">
                <a:buClrTx/>
                <a:defRPr/>
              </a:pPr>
              <a:r>
                <a:rPr lang="en-US" altLang="zh-TW" sz="4800">
                  <a:solidFill>
                    <a:prstClr val="white"/>
                  </a:solidFill>
                  <a:latin typeface="Arial" panose="020B0604020202020204" pitchFamily="34" charset="0"/>
                  <a:ea typeface="微軟正黑體" panose="020B0604030504040204" pitchFamily="34" charset="-120"/>
                  <a:sym typeface="Arial" panose="020B0604020202020204" pitchFamily="34" charset="0"/>
                  <a:rtl val="0"/>
                </a:rPr>
                <a:t>4</a:t>
              </a:r>
              <a:endParaRPr lang="zh-TW" altLang="en-US" sz="4800" kern="1200">
                <a:solidFill>
                  <a:prstClr val="white"/>
                </a:solidFill>
                <a:latin typeface="Arial" panose="020B0604020202020204" pitchFamily="34" charset="0"/>
                <a:ea typeface="微軟正黑體" panose="020B0604030504040204" pitchFamily="34" charset="-120"/>
                <a:cs typeface="+mn-cs"/>
                <a:sym typeface="Arial" panose="020B0604020202020204" pitchFamily="34" charset="0"/>
                <a:rtl val="0"/>
              </a:endParaRPr>
            </a:p>
          </p:txBody>
        </p:sp>
        <p:sp>
          <p:nvSpPr>
            <p:cNvPr id="31" name="文字方塊 17">
              <a:extLst>
                <a:ext uri="{FF2B5EF4-FFF2-40B4-BE49-F238E27FC236}">
                  <a16:creationId xmlns:a16="http://schemas.microsoft.com/office/drawing/2014/main" id="{4BC0F2D3-6392-7BFD-70E5-651A437A1206}"/>
                </a:ext>
              </a:extLst>
            </p:cNvPr>
            <p:cNvSpPr txBox="1"/>
            <p:nvPr/>
          </p:nvSpPr>
          <p:spPr>
            <a:xfrm>
              <a:off x="4850605" y="7676936"/>
              <a:ext cx="593431" cy="307777"/>
            </a:xfrm>
            <a:prstGeom prst="rect">
              <a:avLst/>
            </a:prstGeom>
            <a:noFill/>
          </p:spPr>
          <p:txBody>
            <a:bodyPr wrap="none" lIns="91440" tIns="45720" rIns="91440" bIns="45720" rtlCol="0" anchor="t">
              <a:spAutoFit/>
            </a:bodyPr>
            <a:lstStyle/>
            <a:p>
              <a:pPr defTabSz="914377">
                <a:buClrTx/>
                <a:defRPr/>
              </a:pPr>
              <a:r>
                <a:rPr lang="en-US" altLang="zh-TW" sz="1400" b="1" kern="1200">
                  <a:solidFill>
                    <a:prstClr val="white"/>
                  </a:solidFill>
                  <a:latin typeface="Arial" panose="020B0604020202020204" pitchFamily="34" charset="0"/>
                  <a:ea typeface="微軟正黑體" panose="020B0604030504040204" pitchFamily="34" charset="-120"/>
                  <a:cs typeface="+mn-cs"/>
                  <a:sym typeface="Arial" panose="020B0604020202020204" pitchFamily="34" charset="0"/>
                  <a:rtl val="0"/>
                </a:rPr>
                <a:t>Core</a:t>
              </a:r>
              <a:endParaRPr lang="zh-TW" altLang="en-US" sz="1400">
                <a:cs typeface="+mn-cs"/>
              </a:endParaRPr>
            </a:p>
          </p:txBody>
        </p:sp>
      </p:grpSp>
      <p:pic>
        <p:nvPicPr>
          <p:cNvPr id="32" name="圖形 11">
            <a:extLst>
              <a:ext uri="{FF2B5EF4-FFF2-40B4-BE49-F238E27FC236}">
                <a16:creationId xmlns:a16="http://schemas.microsoft.com/office/drawing/2014/main" id="{0377597B-57D7-FDEF-3C30-30C694284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4769" y="3776239"/>
            <a:ext cx="771003" cy="529577"/>
          </a:xfrm>
          <a:prstGeom prst="rect">
            <a:avLst/>
          </a:prstGeom>
        </p:spPr>
      </p:pic>
      <p:sp>
        <p:nvSpPr>
          <p:cNvPr id="34" name="文字方塊 33">
            <a:extLst>
              <a:ext uri="{FF2B5EF4-FFF2-40B4-BE49-F238E27FC236}">
                <a16:creationId xmlns:a16="http://schemas.microsoft.com/office/drawing/2014/main" id="{960D1389-558F-D0FD-A431-B672C4CCB853}"/>
              </a:ext>
            </a:extLst>
          </p:cNvPr>
          <p:cNvSpPr txBox="1"/>
          <p:nvPr/>
        </p:nvSpPr>
        <p:spPr>
          <a:xfrm>
            <a:off x="746714" y="5156571"/>
            <a:ext cx="989777" cy="369332"/>
          </a:xfrm>
          <a:prstGeom prst="rect">
            <a:avLst/>
          </a:prstGeom>
          <a:noFill/>
        </p:spPr>
        <p:txBody>
          <a:bodyPr wrap="square">
            <a:spAutoFit/>
          </a:bodyPr>
          <a:lstStyle/>
          <a:p>
            <a:pPr algn="ctr"/>
            <a:r>
              <a:rPr lang="en-US" altLang="zh-TW" b="1">
                <a:solidFill>
                  <a:schemeClr val="bg1"/>
                </a:solidFill>
                <a:ea typeface="微軟正黑體"/>
                <a:cs typeface="+mn-ea"/>
                <a:sym typeface="Arial" panose="020B0604020202020204" pitchFamily="34" charset="0"/>
              </a:rPr>
              <a:t>16</a:t>
            </a:r>
            <a:r>
              <a:rPr lang="en-US" altLang="zh-TW" sz="1800" b="1" kern="1200">
                <a:solidFill>
                  <a:schemeClr val="bg1"/>
                </a:solidFill>
                <a:ea typeface="微軟正黑體"/>
                <a:cs typeface="+mn-ea"/>
                <a:sym typeface="Arial" panose="020B0604020202020204" pitchFamily="34" charset="0"/>
              </a:rPr>
              <a:t> GB </a:t>
            </a:r>
            <a:endParaRPr lang="zh-TW" altLang="en-US" sz="1400">
              <a:solidFill>
                <a:schemeClr val="bg1"/>
              </a:solidFill>
            </a:endParaRPr>
          </a:p>
        </p:txBody>
      </p:sp>
      <p:sp>
        <p:nvSpPr>
          <p:cNvPr id="36" name="矩形: 圓角 40">
            <a:extLst>
              <a:ext uri="{FF2B5EF4-FFF2-40B4-BE49-F238E27FC236}">
                <a16:creationId xmlns:a16="http://schemas.microsoft.com/office/drawing/2014/main" id="{F95A79FC-37DB-305F-F549-B5A28099EB52}"/>
              </a:ext>
            </a:extLst>
          </p:cNvPr>
          <p:cNvSpPr/>
          <p:nvPr/>
        </p:nvSpPr>
        <p:spPr>
          <a:xfrm>
            <a:off x="6199286" y="5023096"/>
            <a:ext cx="1021969" cy="1021969"/>
          </a:xfrm>
          <a:prstGeom prst="roundRect">
            <a:avLst/>
          </a:prstGeom>
          <a:solidFill>
            <a:schemeClr val="bg2">
              <a:lumMod val="25000"/>
            </a:schemeClr>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Google Shape;298;p34">
            <a:extLst>
              <a:ext uri="{FF2B5EF4-FFF2-40B4-BE49-F238E27FC236}">
                <a16:creationId xmlns:a16="http://schemas.microsoft.com/office/drawing/2014/main" id="{9951CF31-3A33-4FE1-B8BA-A1EA1D253EEF}"/>
              </a:ext>
            </a:extLst>
          </p:cNvPr>
          <p:cNvSpPr txBox="1">
            <a:spLocks/>
          </p:cNvSpPr>
          <p:nvPr/>
        </p:nvSpPr>
        <p:spPr>
          <a:xfrm>
            <a:off x="7389330" y="5380642"/>
            <a:ext cx="3442793" cy="738664"/>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vl2pPr marL="914400" marR="0" lvl="1"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2pPr>
            <a:lvl3pPr marL="1371600" marR="0" lvl="2"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3pPr>
            <a:lvl4pPr marL="1828800" marR="0" lvl="3" indent="-31750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defRPr>
            </a:lvl4pPr>
            <a:lvl5pPr marL="2286000" marR="0" lvl="4"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5pPr>
            <a:lvl6pPr marL="2743200" marR="0" lvl="5"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6pPr>
            <a:lvl7pPr marL="3200400" marR="0" lvl="6" indent="-31750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defRPr>
            </a:lvl7pPr>
            <a:lvl8pPr marL="3657600" marR="0" lvl="7" indent="-31750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defRPr>
            </a:lvl8pPr>
            <a:lvl9pPr marL="4114800" marR="0" lvl="8" indent="-31750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defRPr>
            </a:lvl9pPr>
          </a:lstStyle>
          <a:p>
            <a:r>
              <a:rPr lang="en-US" altLang="zh-TW"/>
              <a:t>Provides USB One-Touch-Copy button, allowing you to easily copy files in the USB folder to the NAS</a:t>
            </a:r>
          </a:p>
        </p:txBody>
      </p:sp>
      <p:sp>
        <p:nvSpPr>
          <p:cNvPr id="38" name="Google Shape;298;p34">
            <a:extLst>
              <a:ext uri="{FF2B5EF4-FFF2-40B4-BE49-F238E27FC236}">
                <a16:creationId xmlns:a16="http://schemas.microsoft.com/office/drawing/2014/main" id="{215E2FB9-DB32-4DB7-BAB3-20B278A929A3}"/>
              </a:ext>
            </a:extLst>
          </p:cNvPr>
          <p:cNvSpPr txBox="1">
            <a:spLocks/>
          </p:cNvSpPr>
          <p:nvPr/>
        </p:nvSpPr>
        <p:spPr>
          <a:xfrm>
            <a:off x="7389330" y="4926314"/>
            <a:ext cx="3803164"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Clr>
                <a:srgbClr val="F4D088"/>
              </a:buClr>
              <a:buSzPct val="100000"/>
              <a:buNone/>
            </a:pPr>
            <a:r>
              <a:rPr lang="en-US" altLang="zh-CN" sz="2000" b="1">
                <a:solidFill>
                  <a:srgbClr val="413D3D"/>
                </a:solidFill>
                <a:latin typeface="+mn-lt"/>
                <a:ea typeface="微軟正黑體"/>
                <a:cs typeface="+mn-ea"/>
              </a:rPr>
              <a:t>USB One-Touch-Copy button</a:t>
            </a:r>
          </a:p>
        </p:txBody>
      </p:sp>
      <p:sp>
        <p:nvSpPr>
          <p:cNvPr id="40" name="文字方塊 39"/>
          <p:cNvSpPr txBox="1"/>
          <p:nvPr/>
        </p:nvSpPr>
        <p:spPr>
          <a:xfrm>
            <a:off x="1848251" y="2374286"/>
            <a:ext cx="3776867" cy="738664"/>
          </a:xfrm>
          <a:prstGeom prst="rect">
            <a:avLst/>
          </a:prstGeom>
          <a:noFill/>
        </p:spPr>
        <p:txBody>
          <a:bodyPr wrap="square" lIns="91440" tIns="45720" rIns="91440" bIns="45720" rtlCol="0" anchor="t">
            <a:spAutoFit/>
          </a:bodyPr>
          <a:lstStyle/>
          <a:p>
            <a:pPr>
              <a:buClr>
                <a:prstClr val="black"/>
              </a:buClr>
              <a:defRPr/>
            </a:pPr>
            <a:r>
              <a:rPr lang="en-US" altLang="zh-TW" sz="1400" err="1">
                <a:solidFill>
                  <a:srgbClr val="665CC8"/>
                </a:solidFill>
                <a:latin typeface="+mj-lt"/>
                <a:sym typeface="Arial" panose="020B0604020202020204" pitchFamily="34" charset="0"/>
              </a:rPr>
              <a:t>AnnapurnaLabs</a:t>
            </a:r>
            <a:r>
              <a:rPr lang="en-US" altLang="zh-TW" sz="1400">
                <a:solidFill>
                  <a:srgbClr val="665CC8"/>
                </a:solidFill>
                <a:latin typeface="+mj-lt"/>
                <a:sym typeface="Arial" panose="020B0604020202020204" pitchFamily="34" charset="0"/>
              </a:rPr>
              <a:t> AL-524 quad-core 2.0GHz processor Provide powerful NAS performance</a:t>
            </a:r>
          </a:p>
        </p:txBody>
      </p:sp>
      <p:sp>
        <p:nvSpPr>
          <p:cNvPr id="39" name="文字方塊 17">
            <a:extLst>
              <a:ext uri="{FF2B5EF4-FFF2-40B4-BE49-F238E27FC236}">
                <a16:creationId xmlns:a16="http://schemas.microsoft.com/office/drawing/2014/main" id="{4BC0F2D3-6392-7BFD-70E5-651A437A1206}"/>
              </a:ext>
            </a:extLst>
          </p:cNvPr>
          <p:cNvSpPr txBox="1"/>
          <p:nvPr/>
        </p:nvSpPr>
        <p:spPr>
          <a:xfrm>
            <a:off x="772035" y="3697965"/>
            <a:ext cx="915635" cy="369332"/>
          </a:xfrm>
          <a:prstGeom prst="rect">
            <a:avLst/>
          </a:prstGeom>
          <a:noFill/>
        </p:spPr>
        <p:txBody>
          <a:bodyPr wrap="none" lIns="91440" tIns="45720" rIns="91440" bIns="45720" rtlCol="0" anchor="t">
            <a:spAutoFit/>
          </a:bodyPr>
          <a:lstStyle/>
          <a:p>
            <a:pPr defTabSz="914377">
              <a:buClrTx/>
              <a:defRPr/>
            </a:pPr>
            <a:r>
              <a:rPr lang="en-US" altLang="zh-TW" b="1" kern="1200">
                <a:solidFill>
                  <a:prstClr val="white"/>
                </a:solidFill>
                <a:latin typeface="Arial" panose="020B0604020202020204" pitchFamily="34" charset="0"/>
                <a:ea typeface="微軟正黑體" panose="020B0604030504040204" pitchFamily="34" charset="-120"/>
                <a:cs typeface="+mn-cs"/>
                <a:sym typeface="Arial" panose="020B0604020202020204" pitchFamily="34" charset="0"/>
                <a:rtl val="0"/>
              </a:rPr>
              <a:t>10GbE</a:t>
            </a:r>
            <a:endParaRPr lang="zh-TW" altLang="en-US">
              <a:cs typeface="+mn-cs"/>
            </a:endParaRPr>
          </a:p>
        </p:txBody>
      </p:sp>
      <p:sp>
        <p:nvSpPr>
          <p:cNvPr id="43" name="文字方塊 17">
            <a:extLst>
              <a:ext uri="{FF2B5EF4-FFF2-40B4-BE49-F238E27FC236}">
                <a16:creationId xmlns:a16="http://schemas.microsoft.com/office/drawing/2014/main" id="{4BC0F2D3-6392-7BFD-70E5-651A437A1206}"/>
              </a:ext>
            </a:extLst>
          </p:cNvPr>
          <p:cNvSpPr txBox="1"/>
          <p:nvPr/>
        </p:nvSpPr>
        <p:spPr>
          <a:xfrm>
            <a:off x="874244" y="3967761"/>
            <a:ext cx="768159" cy="369332"/>
          </a:xfrm>
          <a:prstGeom prst="rect">
            <a:avLst/>
          </a:prstGeom>
          <a:noFill/>
        </p:spPr>
        <p:txBody>
          <a:bodyPr wrap="none" lIns="91440" tIns="45720" rIns="91440" bIns="45720" rtlCol="0" anchor="t">
            <a:spAutoFit/>
          </a:bodyPr>
          <a:lstStyle/>
          <a:p>
            <a:pPr defTabSz="914377">
              <a:buClrTx/>
              <a:defRPr/>
            </a:pPr>
            <a:r>
              <a:rPr lang="en-US" altLang="zh-TW" b="1" kern="1200">
                <a:solidFill>
                  <a:prstClr val="white"/>
                </a:solidFill>
                <a:latin typeface="Arial" panose="020B0604020202020204" pitchFamily="34" charset="0"/>
                <a:ea typeface="微軟正黑體" panose="020B0604030504040204" pitchFamily="34" charset="-120"/>
                <a:cs typeface="+mn-cs"/>
                <a:sym typeface="Arial" panose="020B0604020202020204" pitchFamily="34" charset="0"/>
                <a:rtl val="0"/>
              </a:rPr>
              <a:t>SFP+</a:t>
            </a:r>
            <a:endParaRPr lang="zh-TW" altLang="en-US">
              <a:cs typeface="+mn-cs"/>
            </a:endParaRPr>
          </a:p>
        </p:txBody>
      </p:sp>
      <p:sp>
        <p:nvSpPr>
          <p:cNvPr id="2" name="標題 1">
            <a:extLst>
              <a:ext uri="{FF2B5EF4-FFF2-40B4-BE49-F238E27FC236}">
                <a16:creationId xmlns:a16="http://schemas.microsoft.com/office/drawing/2014/main" id="{602C8EB1-0C4D-9F79-09B8-015A9F00D8E2}"/>
              </a:ext>
            </a:extLst>
          </p:cNvPr>
          <p:cNvSpPr>
            <a:spLocks noGrp="1"/>
          </p:cNvSpPr>
          <p:nvPr>
            <p:ph type="title"/>
          </p:nvPr>
        </p:nvSpPr>
        <p:spPr/>
        <p:txBody>
          <a:bodyPr>
            <a:normAutofit/>
          </a:bodyPr>
          <a:lstStyle/>
          <a:p>
            <a:r>
              <a:rPr lang="en-US" altLang="zh-TW"/>
              <a:t>Powered by </a:t>
            </a:r>
            <a:r>
              <a:rPr lang="en-US" altLang="zh-TW" err="1"/>
              <a:t>AnnapurnaLabs</a:t>
            </a:r>
            <a:r>
              <a:rPr lang="en-US" altLang="zh-TW"/>
              <a:t> AL-524 quad-core 2.0GHz</a:t>
            </a:r>
            <a:r>
              <a:rPr lang="zh-TW" altLang="en-US"/>
              <a:t> </a:t>
            </a:r>
            <a:r>
              <a:rPr lang="en-US" altLang="zh-TW"/>
              <a:t>4/6–bay NAS</a:t>
            </a:r>
            <a:endParaRPr lang="zh-TW" altLang="en-US"/>
          </a:p>
        </p:txBody>
      </p:sp>
      <p:pic>
        <p:nvPicPr>
          <p:cNvPr id="4" name="圖形 3">
            <a:extLst>
              <a:ext uri="{FF2B5EF4-FFF2-40B4-BE49-F238E27FC236}">
                <a16:creationId xmlns:a16="http://schemas.microsoft.com/office/drawing/2014/main" id="{0D062E21-422A-3B23-4E8E-590F52ED46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6058" y="2165047"/>
            <a:ext cx="722319" cy="594381"/>
          </a:xfrm>
          <a:prstGeom prst="rect">
            <a:avLst/>
          </a:prstGeom>
        </p:spPr>
      </p:pic>
      <p:pic>
        <p:nvPicPr>
          <p:cNvPr id="5" name="圖形 4">
            <a:extLst>
              <a:ext uri="{FF2B5EF4-FFF2-40B4-BE49-F238E27FC236}">
                <a16:creationId xmlns:a16="http://schemas.microsoft.com/office/drawing/2014/main" id="{343D4532-2179-8695-8AEE-222AC7B34D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01017" y="5148033"/>
            <a:ext cx="815043" cy="783695"/>
          </a:xfrm>
          <a:prstGeom prst="rect">
            <a:avLst/>
          </a:prstGeom>
        </p:spPr>
      </p:pic>
      <p:pic>
        <p:nvPicPr>
          <p:cNvPr id="3" name="圖形 2">
            <a:extLst>
              <a:ext uri="{FF2B5EF4-FFF2-40B4-BE49-F238E27FC236}">
                <a16:creationId xmlns:a16="http://schemas.microsoft.com/office/drawing/2014/main" id="{652E6644-B92E-C597-77F9-9F4CFFF87D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806" y="5537994"/>
            <a:ext cx="805593" cy="340828"/>
          </a:xfrm>
          <a:prstGeom prst="rect">
            <a:avLst/>
          </a:prstGeom>
        </p:spPr>
      </p:pic>
    </p:spTree>
    <p:extLst>
      <p:ext uri="{BB962C8B-B14F-4D97-AF65-F5344CB8AC3E}">
        <p14:creationId xmlns:p14="http://schemas.microsoft.com/office/powerpoint/2010/main" val="2082162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469A9C94-8083-C741-BE17-A9DC22101975}"/>
              </a:ext>
            </a:extLst>
          </p:cNvPr>
          <p:cNvSpPr txBox="1"/>
          <p:nvPr/>
        </p:nvSpPr>
        <p:spPr>
          <a:xfrm>
            <a:off x="736784" y="5858433"/>
            <a:ext cx="5288877" cy="523220"/>
          </a:xfrm>
          <a:prstGeom prst="rect">
            <a:avLst/>
          </a:prstGeom>
          <a:noFill/>
        </p:spPr>
        <p:txBody>
          <a:bodyPr wrap="square" rtlCol="0">
            <a:spAutoFit/>
          </a:bodyPr>
          <a:lstStyle/>
          <a:p>
            <a:r>
              <a:rPr lang="en-US" altLang="zh-TW" sz="1400">
                <a:latin typeface="+mj-lt"/>
                <a:sym typeface="Arial" panose="020B0604020202020204" pitchFamily="34" charset="0"/>
              </a:rPr>
              <a:t>Operates with</a:t>
            </a:r>
            <a:r>
              <a:rPr lang="zh-TW" altLang="zh-TW" sz="1400">
                <a:latin typeface="+mj-lt"/>
                <a:sym typeface="Arial" panose="020B0604020202020204" pitchFamily="34" charset="0"/>
              </a:rPr>
              <a:t> </a:t>
            </a:r>
            <a:r>
              <a:rPr lang="en-US" altLang="zh-TW" sz="1400">
                <a:latin typeface="+mj-lt"/>
                <a:sym typeface="Arial" panose="020B0604020202020204" pitchFamily="34" charset="0"/>
              </a:rPr>
              <a:t>SIMD</a:t>
            </a:r>
            <a:r>
              <a:rPr lang="zh-TW" altLang="zh-TW" sz="1400">
                <a:latin typeface="+mj-lt"/>
                <a:sym typeface="Arial" panose="020B0604020202020204" pitchFamily="34" charset="0"/>
              </a:rPr>
              <a:t> </a:t>
            </a:r>
            <a:r>
              <a:rPr lang="en-US" altLang="zh-TW" sz="1400">
                <a:latin typeface="+mj-lt"/>
                <a:sym typeface="Arial" panose="020B0604020202020204" pitchFamily="34" charset="0"/>
              </a:rPr>
              <a:t>registers for multiple encryption/decryption instructions per cycle</a:t>
            </a:r>
          </a:p>
        </p:txBody>
      </p:sp>
      <p:sp>
        <p:nvSpPr>
          <p:cNvPr id="9" name="文字方塊 8">
            <a:extLst>
              <a:ext uri="{FF2B5EF4-FFF2-40B4-BE49-F238E27FC236}">
                <a16:creationId xmlns:a16="http://schemas.microsoft.com/office/drawing/2014/main" id="{96968A6A-6930-4B46-89BC-C272B607AC3E}"/>
              </a:ext>
            </a:extLst>
          </p:cNvPr>
          <p:cNvSpPr txBox="1"/>
          <p:nvPr/>
        </p:nvSpPr>
        <p:spPr>
          <a:xfrm>
            <a:off x="736784" y="2419814"/>
            <a:ext cx="5763661" cy="523220"/>
          </a:xfrm>
          <a:prstGeom prst="rect">
            <a:avLst/>
          </a:prstGeom>
          <a:noFill/>
        </p:spPr>
        <p:txBody>
          <a:bodyPr wrap="square" rtlCol="0">
            <a:spAutoFit/>
          </a:bodyPr>
          <a:lstStyle>
            <a:defPPr>
              <a:defRPr lang="zh-TW"/>
            </a:defPPr>
            <a:lvl1pPr>
              <a:buClr>
                <a:prstClr val="black"/>
              </a:buClr>
              <a:buNone/>
              <a:defRPr sz="1400">
                <a:solidFill>
                  <a:srgbClr val="665CC8"/>
                </a:solidFill>
                <a:latin typeface="+mj-lt"/>
              </a:defRPr>
            </a:lvl1pPr>
          </a:lstStyle>
          <a:p>
            <a:r>
              <a:rPr lang="en-US" altLang="zh-TW">
                <a:solidFill>
                  <a:schemeClr val="tx1"/>
                </a:solidFill>
                <a:sym typeface="Arial" panose="020B0604020202020204" pitchFamily="34" charset="0"/>
              </a:rPr>
              <a:t>Annapurna Labs SoC integrates 10GbE,</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SATA</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6Gbps,</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PCIe</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lanes in a small 27</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x</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27</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mm</a:t>
            </a:r>
            <a:r>
              <a:rPr lang="zh-TW" altLang="zh-TW">
                <a:solidFill>
                  <a:schemeClr val="tx1"/>
                </a:solidFill>
                <a:sym typeface="Arial" panose="020B0604020202020204" pitchFamily="34" charset="0"/>
              </a:rPr>
              <a:t> </a:t>
            </a:r>
            <a:r>
              <a:rPr lang="en-US" altLang="zh-TW">
                <a:solidFill>
                  <a:schemeClr val="tx1"/>
                </a:solidFill>
                <a:sym typeface="Arial" panose="020B0604020202020204" pitchFamily="34" charset="0"/>
              </a:rPr>
              <a:t>BGA form</a:t>
            </a:r>
          </a:p>
        </p:txBody>
      </p:sp>
      <p:sp>
        <p:nvSpPr>
          <p:cNvPr id="11" name="文字方塊 10">
            <a:extLst>
              <a:ext uri="{FF2B5EF4-FFF2-40B4-BE49-F238E27FC236}">
                <a16:creationId xmlns:a16="http://schemas.microsoft.com/office/drawing/2014/main" id="{D468DD93-1F11-DD48-8DBF-DAC692059BFD}"/>
              </a:ext>
            </a:extLst>
          </p:cNvPr>
          <p:cNvSpPr txBox="1"/>
          <p:nvPr/>
        </p:nvSpPr>
        <p:spPr>
          <a:xfrm>
            <a:off x="736785" y="4697290"/>
            <a:ext cx="5910200" cy="523220"/>
          </a:xfrm>
          <a:prstGeom prst="rect">
            <a:avLst/>
          </a:prstGeom>
          <a:noFill/>
        </p:spPr>
        <p:txBody>
          <a:bodyPr wrap="square" rtlCol="0">
            <a:spAutoFit/>
          </a:bodyPr>
          <a:lstStyle/>
          <a:p>
            <a:r>
              <a:rPr lang="en-US" altLang="zh-TW" sz="1400">
                <a:latin typeface="+mj-lt"/>
                <a:sym typeface="Arial" panose="020B0604020202020204" pitchFamily="34" charset="0"/>
              </a:rPr>
              <a:t>Single 10GbE(TS-432X)/ Dual 10GbE(TS-632X) SFP+</a:t>
            </a:r>
            <a:r>
              <a:rPr lang="zh-TW" altLang="zh-TW" sz="1400">
                <a:latin typeface="+mj-lt"/>
                <a:sym typeface="Arial" panose="020B0604020202020204" pitchFamily="34" charset="0"/>
              </a:rPr>
              <a:t> </a:t>
            </a:r>
            <a:r>
              <a:rPr lang="en-US" altLang="zh-TW" sz="1400">
                <a:latin typeface="+mj-lt"/>
                <a:sym typeface="Arial" panose="020B0604020202020204" pitchFamily="34" charset="0"/>
              </a:rPr>
              <a:t>and 2 x 2.5GbE RJ45 to provide high-speed network environment</a:t>
            </a:r>
          </a:p>
        </p:txBody>
      </p:sp>
      <p:sp>
        <p:nvSpPr>
          <p:cNvPr id="12" name="文字方塊 11"/>
          <p:cNvSpPr txBox="1"/>
          <p:nvPr/>
        </p:nvSpPr>
        <p:spPr>
          <a:xfrm>
            <a:off x="736785" y="5458323"/>
            <a:ext cx="29589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180000" indent="-180000">
              <a:buSzPct val="50000"/>
              <a:buFont typeface="Wingdings" panose="05000000000000000000" pitchFamily="2" charset="2"/>
              <a:buChar char="n"/>
              <a:defRPr sz="2000" b="1">
                <a:solidFill>
                  <a:srgbClr val="665CC8"/>
                </a:solidFill>
                <a:ea typeface="微軟正黑體"/>
              </a:defRPr>
            </a:lvl1pPr>
          </a:lstStyle>
          <a:p>
            <a:r>
              <a:rPr lang="en-US" altLang="zh-Hant">
                <a:sym typeface="Arial" panose="020B0604020202020204" pitchFamily="34" charset="0"/>
              </a:rPr>
              <a:t>Cryptography</a:t>
            </a:r>
          </a:p>
        </p:txBody>
      </p:sp>
      <p:sp>
        <p:nvSpPr>
          <p:cNvPr id="13" name="文字方塊 12">
            <a:extLst>
              <a:ext uri="{FF2B5EF4-FFF2-40B4-BE49-F238E27FC236}">
                <a16:creationId xmlns:a16="http://schemas.microsoft.com/office/drawing/2014/main" id="{DECD8E86-E46E-B447-9BB4-6839B6D86797}"/>
              </a:ext>
            </a:extLst>
          </p:cNvPr>
          <p:cNvSpPr txBox="1"/>
          <p:nvPr/>
        </p:nvSpPr>
        <p:spPr>
          <a:xfrm>
            <a:off x="736785" y="2009672"/>
            <a:ext cx="29589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defRPr sz="2000" b="1">
                <a:solidFill>
                  <a:srgbClr val="413D3D"/>
                </a:solidFill>
                <a:ea typeface="微軟正黑體"/>
              </a:defRPr>
            </a:lvl1pPr>
          </a:lstStyle>
          <a:p>
            <a:pPr marL="180000" indent="-180000">
              <a:buSzPct val="50000"/>
              <a:buFont typeface="Wingdings" panose="05000000000000000000" pitchFamily="2" charset="2"/>
              <a:buChar char="n"/>
            </a:pPr>
            <a:r>
              <a:rPr lang="en-US" altLang="zh-Hant">
                <a:solidFill>
                  <a:srgbClr val="665CC8"/>
                </a:solidFill>
                <a:sym typeface="Arial" panose="020B0604020202020204" pitchFamily="34" charset="0"/>
              </a:rPr>
              <a:t>Integrated I/O</a:t>
            </a:r>
          </a:p>
        </p:txBody>
      </p:sp>
      <p:sp>
        <p:nvSpPr>
          <p:cNvPr id="14" name="文字方塊 13">
            <a:extLst>
              <a:ext uri="{FF2B5EF4-FFF2-40B4-BE49-F238E27FC236}">
                <a16:creationId xmlns:a16="http://schemas.microsoft.com/office/drawing/2014/main" id="{A18C9E20-E400-F74C-94BD-02A24B4858A3}"/>
              </a:ext>
            </a:extLst>
          </p:cNvPr>
          <p:cNvSpPr txBox="1"/>
          <p:nvPr/>
        </p:nvSpPr>
        <p:spPr>
          <a:xfrm>
            <a:off x="736784" y="4317925"/>
            <a:ext cx="34307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180000" indent="-180000">
              <a:buSzPct val="50000"/>
              <a:buFont typeface="Wingdings" panose="05000000000000000000" pitchFamily="2" charset="2"/>
              <a:buChar char="n"/>
              <a:defRPr sz="2000" b="1">
                <a:solidFill>
                  <a:srgbClr val="665CC8"/>
                </a:solidFill>
                <a:ea typeface="微軟正黑體"/>
              </a:defRPr>
            </a:lvl1pPr>
          </a:lstStyle>
          <a:p>
            <a:r>
              <a:rPr lang="en-US" altLang="zh-Hant">
                <a:sym typeface="Arial" panose="020B0604020202020204" pitchFamily="34" charset="0"/>
              </a:rPr>
              <a:t>10GbE &amp; 2.5GbE</a:t>
            </a:r>
          </a:p>
        </p:txBody>
      </p:sp>
      <p:sp>
        <p:nvSpPr>
          <p:cNvPr id="15" name="文字方塊 14">
            <a:extLst>
              <a:ext uri="{FF2B5EF4-FFF2-40B4-BE49-F238E27FC236}">
                <a16:creationId xmlns:a16="http://schemas.microsoft.com/office/drawing/2014/main" id="{D23ECB4F-9ACB-364D-9549-65BE5FA7F78B}"/>
              </a:ext>
            </a:extLst>
          </p:cNvPr>
          <p:cNvSpPr txBox="1"/>
          <p:nvPr/>
        </p:nvSpPr>
        <p:spPr>
          <a:xfrm>
            <a:off x="736785" y="3152218"/>
            <a:ext cx="3548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180000" indent="-180000">
              <a:buSzPct val="50000"/>
              <a:buFont typeface="Wingdings" panose="05000000000000000000" pitchFamily="2" charset="2"/>
              <a:buChar char="n"/>
              <a:defRPr sz="2000" b="1">
                <a:solidFill>
                  <a:srgbClr val="665CC8"/>
                </a:solidFill>
                <a:ea typeface="微軟正黑體"/>
              </a:defRPr>
            </a:lvl1pPr>
          </a:lstStyle>
          <a:p>
            <a:r>
              <a:rPr lang="en-US" altLang="zh-Hant">
                <a:sym typeface="Arial" panose="020B0604020202020204" pitchFamily="34" charset="0"/>
              </a:rPr>
              <a:t>AARCH64</a:t>
            </a:r>
            <a:r>
              <a:rPr lang="zh-Hant" altLang="en-US">
                <a:sym typeface="Arial" panose="020B0604020202020204" pitchFamily="34" charset="0"/>
              </a:rPr>
              <a:t> </a:t>
            </a:r>
            <a:r>
              <a:rPr lang="en-US" altLang="zh-Hant">
                <a:sym typeface="Arial" panose="020B0604020202020204" pitchFamily="34" charset="0"/>
              </a:rPr>
              <a:t>architecture</a:t>
            </a:r>
          </a:p>
        </p:txBody>
      </p:sp>
      <p:sp>
        <p:nvSpPr>
          <p:cNvPr id="16" name="文字方塊 15">
            <a:extLst>
              <a:ext uri="{FF2B5EF4-FFF2-40B4-BE49-F238E27FC236}">
                <a16:creationId xmlns:a16="http://schemas.microsoft.com/office/drawing/2014/main" id="{7809C9AE-D340-9E46-B572-A259E3F03AA3}"/>
              </a:ext>
            </a:extLst>
          </p:cNvPr>
          <p:cNvSpPr txBox="1"/>
          <p:nvPr/>
        </p:nvSpPr>
        <p:spPr>
          <a:xfrm>
            <a:off x="736785" y="3556893"/>
            <a:ext cx="5910200" cy="523220"/>
          </a:xfrm>
          <a:prstGeom prst="rect">
            <a:avLst/>
          </a:prstGeom>
          <a:noFill/>
        </p:spPr>
        <p:txBody>
          <a:bodyPr wrap="square" rtlCol="0">
            <a:spAutoFit/>
          </a:bodyPr>
          <a:lstStyle/>
          <a:p>
            <a:r>
              <a:rPr lang="en-US" altLang="zh-TW" sz="1400">
                <a:latin typeface="+mj-lt"/>
                <a:sym typeface="Arial" panose="020B0604020202020204" pitchFamily="34" charset="0"/>
              </a:rPr>
              <a:t>ARM Cortex-A57 Quad-core 2.0GHz AL-524 CPU with 64-bit instructions for high performance and energy saving​</a:t>
            </a:r>
          </a:p>
        </p:txBody>
      </p:sp>
      <p:sp>
        <p:nvSpPr>
          <p:cNvPr id="4" name="標題 3">
            <a:extLst>
              <a:ext uri="{FF2B5EF4-FFF2-40B4-BE49-F238E27FC236}">
                <a16:creationId xmlns:a16="http://schemas.microsoft.com/office/drawing/2014/main" id="{770A2175-126C-BC11-2B2B-9BFB924489FC}"/>
              </a:ext>
            </a:extLst>
          </p:cNvPr>
          <p:cNvSpPr>
            <a:spLocks noGrp="1"/>
          </p:cNvSpPr>
          <p:nvPr>
            <p:ph type="title"/>
          </p:nvPr>
        </p:nvSpPr>
        <p:spPr>
          <a:xfrm>
            <a:off x="736785" y="589307"/>
            <a:ext cx="6970143" cy="1210544"/>
          </a:xfrm>
        </p:spPr>
        <p:txBody>
          <a:bodyPr>
            <a:noAutofit/>
          </a:bodyPr>
          <a:lstStyle/>
          <a:p>
            <a:r>
              <a:rPr lang="en-US" altLang="zh-TW" sz="3200" b="1"/>
              <a:t>64-bit quad-core 2.0 GHz processor crafted for storage solution</a:t>
            </a:r>
            <a:endParaRPr lang="zh-TW" altLang="en-US" sz="3200" b="1"/>
          </a:p>
        </p:txBody>
      </p:sp>
      <p:pic>
        <p:nvPicPr>
          <p:cNvPr id="7" name="圖形 6">
            <a:extLst>
              <a:ext uri="{FF2B5EF4-FFF2-40B4-BE49-F238E27FC236}">
                <a16:creationId xmlns:a16="http://schemas.microsoft.com/office/drawing/2014/main" id="{CE9425D9-E22B-9E63-40AF-A4551F6D7B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7317" y="662716"/>
            <a:ext cx="3150731" cy="588227"/>
          </a:xfrm>
          <a:prstGeom prst="rect">
            <a:avLst/>
          </a:prstGeom>
        </p:spPr>
      </p:pic>
    </p:spTree>
    <p:extLst>
      <p:ext uri="{BB962C8B-B14F-4D97-AF65-F5344CB8AC3E}">
        <p14:creationId xmlns:p14="http://schemas.microsoft.com/office/powerpoint/2010/main" val="1997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B1109DE7-78B6-7BC7-0FA8-B4E81EEA8D6C}"/>
              </a:ext>
            </a:extLst>
          </p:cNvPr>
          <p:cNvSpPr/>
          <p:nvPr/>
        </p:nvSpPr>
        <p:spPr>
          <a:xfrm>
            <a:off x="774700" y="1454666"/>
            <a:ext cx="10871200" cy="1476986"/>
          </a:xfrm>
          <a:prstGeom prst="rect">
            <a:avLst/>
          </a:prstGeom>
          <a:solidFill>
            <a:schemeClr val="bg1"/>
          </a:solidFill>
          <a:ln>
            <a:noFill/>
          </a:ln>
          <a:effectLst>
            <a:outerShdw blurRad="1397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C56526E8-A287-4872-AD27-3F4A118DBCD7}"/>
              </a:ext>
            </a:extLst>
          </p:cNvPr>
          <p:cNvSpPr txBox="1"/>
          <p:nvPr/>
        </p:nvSpPr>
        <p:spPr>
          <a:xfrm>
            <a:off x="956334" y="1773333"/>
            <a:ext cx="58508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180000" indent="-180000">
              <a:buSzPct val="50000"/>
              <a:buFont typeface="Wingdings" panose="05000000000000000000" pitchFamily="2" charset="2"/>
              <a:buChar char="n"/>
              <a:defRPr sz="2000" b="1">
                <a:solidFill>
                  <a:srgbClr val="665CC8"/>
                </a:solidFill>
                <a:ea typeface="微軟正黑體"/>
              </a:defRPr>
            </a:lvl1pPr>
          </a:lstStyle>
          <a:p>
            <a:r>
              <a:rPr lang="en-US" altLang="zh-TW"/>
              <a:t>1/2 x 10GbE SFP+ &amp; 2 x 2.5GbE ports</a:t>
            </a:r>
            <a:endParaRPr lang="zh-TW" altLang="en-US"/>
          </a:p>
        </p:txBody>
      </p:sp>
      <p:sp>
        <p:nvSpPr>
          <p:cNvPr id="2" name="矩形 1"/>
          <p:cNvSpPr/>
          <p:nvPr/>
        </p:nvSpPr>
        <p:spPr>
          <a:xfrm>
            <a:off x="727732" y="2191195"/>
            <a:ext cx="10962617" cy="369332"/>
          </a:xfrm>
          <a:prstGeom prst="rect">
            <a:avLst/>
          </a:prstGeom>
        </p:spPr>
        <p:txBody>
          <a:bodyPr wrap="square" lIns="91440" tIns="45720" rIns="91440" bIns="45720" anchor="t">
            <a:spAutoFit/>
          </a:bodyPr>
          <a:lstStyle/>
          <a:p>
            <a:pPr marL="152400"/>
            <a:r>
              <a:rPr lang="en-US" dirty="0">
                <a:latin typeface="Arial"/>
                <a:ea typeface="微軟正黑體"/>
                <a:cs typeface="Arial"/>
              </a:rPr>
              <a:t>Sufficient 10GbE SFP+ and dual 2.5 GbE network ports provide a smooth data transmission experience.</a:t>
            </a:r>
            <a:endParaRPr lang="zh-TW" dirty="0">
              <a:latin typeface="Arial"/>
              <a:cs typeface="Arial"/>
            </a:endParaRPr>
          </a:p>
        </p:txBody>
      </p:sp>
      <p:cxnSp>
        <p:nvCxnSpPr>
          <p:cNvPr id="11" name="直線接點 10"/>
          <p:cNvCxnSpPr>
            <a:cxnSpLocks/>
            <a:endCxn id="4" idx="3"/>
          </p:cNvCxnSpPr>
          <p:nvPr/>
        </p:nvCxnSpPr>
        <p:spPr>
          <a:xfrm flipH="1">
            <a:off x="1797050" y="4600220"/>
            <a:ext cx="4495800" cy="468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795954" y="4258307"/>
            <a:ext cx="1268296"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TW" b="1">
                <a:latin typeface="微軟正黑體" panose="020B0604030504040204" pitchFamily="34" charset="-120"/>
                <a:ea typeface="微軟正黑體" panose="020B0604030504040204" pitchFamily="34" charset="-120"/>
              </a:rPr>
              <a:t>10G SFP+</a:t>
            </a:r>
            <a:endParaRPr lang="zh-TW" altLang="en-US"/>
          </a:p>
        </p:txBody>
      </p:sp>
      <p:sp>
        <p:nvSpPr>
          <p:cNvPr id="25" name="矩形 24"/>
          <p:cNvSpPr/>
          <p:nvPr/>
        </p:nvSpPr>
        <p:spPr>
          <a:xfrm>
            <a:off x="4916180" y="4887841"/>
            <a:ext cx="1027845" cy="369332"/>
          </a:xfrm>
          <a:prstGeom prst="rect">
            <a:avLst/>
          </a:prstGeom>
        </p:spPr>
        <p:txBody>
          <a:bodyPr wrap="none">
            <a:spAutoFit/>
          </a:bodyPr>
          <a:lstStyle/>
          <a:p>
            <a:r>
              <a:rPr lang="en-US" altLang="zh-TW" b="1">
                <a:latin typeface="微軟正黑體" panose="020B0604030504040204" pitchFamily="34" charset="-120"/>
                <a:ea typeface="微軟正黑體" panose="020B0604030504040204" pitchFamily="34" charset="-120"/>
              </a:rPr>
              <a:t>2.5GbE </a:t>
            </a:r>
            <a:endParaRPr lang="zh-TW" altLang="en-US"/>
          </a:p>
        </p:txBody>
      </p:sp>
      <p:sp>
        <p:nvSpPr>
          <p:cNvPr id="3" name="標題 2">
            <a:extLst>
              <a:ext uri="{FF2B5EF4-FFF2-40B4-BE49-F238E27FC236}">
                <a16:creationId xmlns:a16="http://schemas.microsoft.com/office/drawing/2014/main" id="{F4E03CA8-EA31-FFBA-0C60-265380E65FBB}"/>
              </a:ext>
            </a:extLst>
          </p:cNvPr>
          <p:cNvSpPr>
            <a:spLocks noGrp="1"/>
          </p:cNvSpPr>
          <p:nvPr>
            <p:ph type="title"/>
          </p:nvPr>
        </p:nvSpPr>
        <p:spPr/>
        <p:txBody>
          <a:bodyPr>
            <a:normAutofit/>
          </a:bodyPr>
          <a:lstStyle/>
          <a:p>
            <a:pPr algn="ctr"/>
            <a:r>
              <a:rPr lang="en-US" altLang="zh-TW" sz="3600" b="1" dirty="0"/>
              <a:t>Features 10GbE SFP+ and 2.5GbE connectivity</a:t>
            </a:r>
            <a:endParaRPr lang="zh-TW" altLang="en-US" sz="3600" b="1" dirty="0"/>
          </a:p>
        </p:txBody>
      </p:sp>
      <p:sp>
        <p:nvSpPr>
          <p:cNvPr id="4" name="矩形 3">
            <a:extLst>
              <a:ext uri="{FF2B5EF4-FFF2-40B4-BE49-F238E27FC236}">
                <a16:creationId xmlns:a16="http://schemas.microsoft.com/office/drawing/2014/main" id="{928D0271-B5CD-D775-8C38-5B4F56FC05D8}"/>
              </a:ext>
            </a:extLst>
          </p:cNvPr>
          <p:cNvSpPr/>
          <p:nvPr/>
        </p:nvSpPr>
        <p:spPr>
          <a:xfrm>
            <a:off x="1365250" y="4345704"/>
            <a:ext cx="431800" cy="518396"/>
          </a:xfrm>
          <a:prstGeom prst="rect">
            <a:avLst/>
          </a:prstGeom>
          <a:no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0836B7B0-030C-1F73-E243-1DF366F21BB7}"/>
              </a:ext>
            </a:extLst>
          </p:cNvPr>
          <p:cNvSpPr/>
          <p:nvPr/>
        </p:nvSpPr>
        <p:spPr>
          <a:xfrm>
            <a:off x="6292850" y="4021853"/>
            <a:ext cx="514350" cy="842241"/>
          </a:xfrm>
          <a:prstGeom prst="rect">
            <a:avLst/>
          </a:prstGeom>
          <a:no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TW" altLang="en-US"/>
          </a:p>
        </p:txBody>
      </p:sp>
      <p:cxnSp>
        <p:nvCxnSpPr>
          <p:cNvPr id="13" name="直線接點 12">
            <a:extLst>
              <a:ext uri="{FF2B5EF4-FFF2-40B4-BE49-F238E27FC236}">
                <a16:creationId xmlns:a16="http://schemas.microsoft.com/office/drawing/2014/main" id="{405FC879-570B-E5C4-AFC0-DE623BAD2C4B}"/>
              </a:ext>
            </a:extLst>
          </p:cNvPr>
          <p:cNvCxnSpPr>
            <a:cxnSpLocks/>
          </p:cNvCxnSpPr>
          <p:nvPr/>
        </p:nvCxnSpPr>
        <p:spPr>
          <a:xfrm flipH="1">
            <a:off x="1797050" y="5284547"/>
            <a:ext cx="4495800" cy="4682"/>
          </a:xfrm>
          <a:prstGeom prst="line">
            <a:avLst/>
          </a:prstGeom>
          <a:ln w="38100">
            <a:solidFill>
              <a:srgbClr val="41C2C5"/>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085BDCE1-2736-9FC0-236A-2D02BCCA93FE}"/>
              </a:ext>
            </a:extLst>
          </p:cNvPr>
          <p:cNvSpPr/>
          <p:nvPr/>
        </p:nvSpPr>
        <p:spPr>
          <a:xfrm>
            <a:off x="1365250" y="4865768"/>
            <a:ext cx="431800" cy="842241"/>
          </a:xfrm>
          <a:prstGeom prst="rect">
            <a:avLst/>
          </a:prstGeom>
          <a:noFill/>
          <a:ln w="28575">
            <a:solidFill>
              <a:srgbClr val="41C2C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A971CA6C-A3C2-D9CD-CD46-572F92734DA4}"/>
              </a:ext>
            </a:extLst>
          </p:cNvPr>
          <p:cNvSpPr/>
          <p:nvPr/>
        </p:nvSpPr>
        <p:spPr>
          <a:xfrm>
            <a:off x="6292850" y="4865768"/>
            <a:ext cx="514350" cy="842241"/>
          </a:xfrm>
          <a:prstGeom prst="rect">
            <a:avLst/>
          </a:prstGeom>
          <a:noFill/>
          <a:ln w="28575">
            <a:solidFill>
              <a:srgbClr val="41C2C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2363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CF1A933C-3772-58FE-66F1-CF6403D8BC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950" y="1269491"/>
            <a:ext cx="4335536" cy="3023925"/>
          </a:xfrm>
          <a:prstGeom prst="rect">
            <a:avLst/>
          </a:prstGeom>
        </p:spPr>
      </p:pic>
      <p:sp>
        <p:nvSpPr>
          <p:cNvPr id="26" name="TextBox 5">
            <a:extLst>
              <a:ext uri="{FF2B5EF4-FFF2-40B4-BE49-F238E27FC236}">
                <a16:creationId xmlns:a16="http://schemas.microsoft.com/office/drawing/2014/main" id="{F035E34F-DCCD-954B-92BD-AE137E91F2B6}"/>
              </a:ext>
            </a:extLst>
          </p:cNvPr>
          <p:cNvSpPr txBox="1"/>
          <p:nvPr/>
        </p:nvSpPr>
        <p:spPr>
          <a:xfrm>
            <a:off x="1011373" y="4497133"/>
            <a:ext cx="5477541" cy="1056700"/>
          </a:xfrm>
          <a:prstGeom prst="rect">
            <a:avLst/>
          </a:prstGeom>
          <a:noFill/>
        </p:spPr>
        <p:txBody>
          <a:bodyPr wrap="square" rtlCol="0" anchor="t">
            <a:spAutoFit/>
          </a:bodyPr>
          <a:lstStyle/>
          <a:p>
            <a:pPr>
              <a:spcBef>
                <a:spcPts val="800"/>
              </a:spcBef>
            </a:pPr>
            <a:r>
              <a:rPr lang="en-US" altLang="zh-TW" sz="1600">
                <a:latin typeface="Arial" panose="020B0604020202020204" pitchFamily="34" charset="0"/>
                <a:ea typeface="微軟正黑體" panose="020B0604030504040204" pitchFamily="34" charset="-120"/>
                <a:sym typeface="Arial" panose="020B0604020202020204" pitchFamily="34" charset="0"/>
              </a:rPr>
              <a:t>TS-432X / TS-632X </a:t>
            </a:r>
            <a:r>
              <a:rPr lang="en-US" altLang="zh-CN" sz="1600">
                <a:latin typeface="Arial" panose="020B0604020202020204" pitchFamily="34" charset="0"/>
                <a:ea typeface="微軟正黑體" panose="020B0604030504040204" pitchFamily="34" charset="-120"/>
                <a:sym typeface="Arial" panose="020B0604020202020204" pitchFamily="34" charset="0"/>
              </a:rPr>
              <a:t>support ECC memory, automatically detecting and timely correcting single-bit errors</a:t>
            </a:r>
          </a:p>
          <a:p>
            <a:pPr>
              <a:spcBef>
                <a:spcPts val="800"/>
              </a:spcBef>
            </a:pPr>
            <a:r>
              <a:rPr lang="en-US" altLang="zh-CN" sz="2400">
                <a:latin typeface="Arial" panose="020B0604020202020204" pitchFamily="34" charset="0"/>
                <a:ea typeface="微軟正黑體" panose="020B0604030504040204" pitchFamily="34" charset="-120"/>
                <a:sym typeface="Arial" panose="020B0604020202020204" pitchFamily="34" charset="0"/>
              </a:rPr>
              <a:t>System supports up to </a:t>
            </a:r>
            <a:r>
              <a:rPr lang="en-US" altLang="zh-CN" sz="2400">
                <a:solidFill>
                  <a:srgbClr val="665CC8"/>
                </a:solidFill>
                <a:latin typeface="Arial" panose="020B0604020202020204" pitchFamily="34" charset="0"/>
                <a:ea typeface="微軟正黑體" panose="020B0604030504040204" pitchFamily="34" charset="-120"/>
                <a:sym typeface="Arial" panose="020B0604020202020204" pitchFamily="34" charset="0"/>
              </a:rPr>
              <a:t>16GB</a:t>
            </a:r>
            <a:r>
              <a:rPr lang="en-US" altLang="zh-CN" sz="2400">
                <a:latin typeface="Arial" panose="020B0604020202020204" pitchFamily="34" charset="0"/>
                <a:ea typeface="微軟正黑體" panose="020B0604030504040204" pitchFamily="34" charset="-120"/>
                <a:sym typeface="Arial" panose="020B0604020202020204" pitchFamily="34" charset="0"/>
              </a:rPr>
              <a:t> memory</a:t>
            </a:r>
          </a:p>
        </p:txBody>
      </p:sp>
      <p:sp>
        <p:nvSpPr>
          <p:cNvPr id="27" name="TextBox 6">
            <a:extLst>
              <a:ext uri="{FF2B5EF4-FFF2-40B4-BE49-F238E27FC236}">
                <a16:creationId xmlns:a16="http://schemas.microsoft.com/office/drawing/2014/main" id="{0B4EBBA0-5975-6746-94AE-CB555557579C}"/>
              </a:ext>
            </a:extLst>
          </p:cNvPr>
          <p:cNvSpPr txBox="1"/>
          <p:nvPr/>
        </p:nvSpPr>
        <p:spPr>
          <a:xfrm>
            <a:off x="954033" y="689716"/>
            <a:ext cx="6028659" cy="496996"/>
          </a:xfrm>
          <a:prstGeom prst="rect">
            <a:avLst/>
          </a:prstGeom>
          <a:noFill/>
        </p:spPr>
        <p:txBody>
          <a:bodyPr wrap="square" rtlCol="0" anchor="t">
            <a:spAutoFit/>
          </a:bodyPr>
          <a:lstStyle/>
          <a:p>
            <a:pPr>
              <a:lnSpc>
                <a:spcPct val="150000"/>
              </a:lnSpc>
            </a:pPr>
            <a:r>
              <a:rPr lang="en-US" altLang="zh-CN" sz="2000" b="1">
                <a:solidFill>
                  <a:srgbClr val="665CC8"/>
                </a:solidFill>
                <a:latin typeface="Arial" panose="020B0604020202020204" pitchFamily="34" charset="0"/>
                <a:ea typeface="微軟正黑體" panose="020B0604030504040204" pitchFamily="34" charset="-120"/>
                <a:sym typeface="Arial" panose="020B0604020202020204" pitchFamily="34" charset="0"/>
              </a:rPr>
              <a:t>Reliable memory and avoiding data corruption</a:t>
            </a:r>
          </a:p>
        </p:txBody>
      </p:sp>
      <p:sp>
        <p:nvSpPr>
          <p:cNvPr id="33" name="Google Shape;297;p34">
            <a:extLst>
              <a:ext uri="{FF2B5EF4-FFF2-40B4-BE49-F238E27FC236}">
                <a16:creationId xmlns:a16="http://schemas.microsoft.com/office/drawing/2014/main" id="{120714CD-752B-44DB-B0AE-1AB3836A0E49}"/>
              </a:ext>
            </a:extLst>
          </p:cNvPr>
          <p:cNvSpPr txBox="1">
            <a:spLocks/>
          </p:cNvSpPr>
          <p:nvPr/>
        </p:nvSpPr>
        <p:spPr>
          <a:xfrm>
            <a:off x="1011373" y="5576213"/>
            <a:ext cx="52618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180000" indent="-180000">
              <a:buSzPct val="50000"/>
              <a:buFont typeface="Wingdings" panose="05000000000000000000" pitchFamily="2" charset="2"/>
              <a:buChar char="n"/>
              <a:defRPr sz="2000" b="1">
                <a:solidFill>
                  <a:srgbClr val="665CC8"/>
                </a:solidFill>
                <a:ea typeface="微軟正黑體"/>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indent="0">
              <a:buNone/>
            </a:pPr>
            <a:r>
              <a:rPr lang="zh-TW" altLang="en-US" sz="1600" b="0">
                <a:sym typeface="Arial" panose="020B0604020202020204" pitchFamily="34" charset="0"/>
              </a:rPr>
              <a:t>* </a:t>
            </a:r>
            <a:r>
              <a:rPr lang="en-US" altLang="zh-TW" sz="1600" b="0">
                <a:sym typeface="Arial" panose="020B0604020202020204" pitchFamily="34" charset="0"/>
              </a:rPr>
              <a:t>The NAS is pre-installed with a 4GB</a:t>
            </a:r>
            <a:r>
              <a:rPr lang="zh-TW" altLang="en-US" sz="1600" b="0">
                <a:sym typeface="Arial" panose="020B0604020202020204" pitchFamily="34" charset="0"/>
              </a:rPr>
              <a:t> </a:t>
            </a:r>
            <a:r>
              <a:rPr lang="en-US" altLang="zh-TW" sz="1600" b="0">
                <a:sym typeface="Arial" panose="020B0604020202020204" pitchFamily="34" charset="0"/>
              </a:rPr>
              <a:t>non-ECC memory   </a:t>
            </a:r>
            <a:br>
              <a:rPr lang="en-US" altLang="zh-TW" sz="1600" b="0"/>
            </a:br>
            <a:r>
              <a:rPr lang="en-US" altLang="zh-TW" sz="1600" b="0">
                <a:sym typeface="Arial" panose="020B0604020202020204" pitchFamily="34" charset="0"/>
              </a:rPr>
              <a:t>   by default. (1 x DDR4 SODIMM slot)</a:t>
            </a:r>
          </a:p>
        </p:txBody>
      </p:sp>
      <p:pic>
        <p:nvPicPr>
          <p:cNvPr id="4" name="圖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7918" b="89443" l="0" r="100000"/>
                    </a14:imgEffect>
                  </a14:imgLayer>
                </a14:imgProps>
              </a:ext>
            </a:extLst>
          </a:blip>
          <a:srcRect l="8620" t="16526" r="6475" b="13277"/>
          <a:stretch/>
        </p:blipFill>
        <p:spPr>
          <a:xfrm>
            <a:off x="1902465" y="1296092"/>
            <a:ext cx="3991811" cy="1930369"/>
          </a:xfrm>
          <a:prstGeom prst="rect">
            <a:avLst/>
          </a:prstGeom>
        </p:spPr>
      </p:pic>
      <p:sp>
        <p:nvSpPr>
          <p:cNvPr id="2" name="標題 1">
            <a:extLst>
              <a:ext uri="{FF2B5EF4-FFF2-40B4-BE49-F238E27FC236}">
                <a16:creationId xmlns:a16="http://schemas.microsoft.com/office/drawing/2014/main" id="{2CCBE56D-BB1D-6097-3649-CBDF8EE3B09D}"/>
              </a:ext>
            </a:extLst>
          </p:cNvPr>
          <p:cNvSpPr>
            <a:spLocks noGrp="1"/>
          </p:cNvSpPr>
          <p:nvPr>
            <p:ph type="title"/>
          </p:nvPr>
        </p:nvSpPr>
        <p:spPr>
          <a:xfrm>
            <a:off x="7774372" y="1857130"/>
            <a:ext cx="3840326" cy="2876406"/>
          </a:xfrm>
        </p:spPr>
        <p:txBody>
          <a:bodyPr>
            <a:normAutofit/>
          </a:bodyPr>
          <a:lstStyle/>
          <a:p>
            <a:pPr>
              <a:lnSpc>
                <a:spcPct val="150000"/>
              </a:lnSpc>
            </a:pPr>
            <a:r>
              <a:rPr lang="en-US" altLang="zh-TW" b="1"/>
              <a:t>Support ECC Memory</a:t>
            </a:r>
            <a:br>
              <a:rPr lang="en-US" altLang="zh-TW"/>
            </a:br>
            <a:r>
              <a:rPr lang="en-US" altLang="zh-TW" sz="2800"/>
              <a:t>(Error Correcting Code)</a:t>
            </a:r>
            <a:endParaRPr lang="zh-TW" altLang="en-US"/>
          </a:p>
        </p:txBody>
      </p:sp>
      <p:grpSp>
        <p:nvGrpSpPr>
          <p:cNvPr id="28" name="圖形 3">
            <a:extLst>
              <a:ext uri="{FF2B5EF4-FFF2-40B4-BE49-F238E27FC236}">
                <a16:creationId xmlns:a16="http://schemas.microsoft.com/office/drawing/2014/main" id="{AAF8EAD9-1482-4C5C-85E9-B7903175C595}"/>
              </a:ext>
            </a:extLst>
          </p:cNvPr>
          <p:cNvGrpSpPr/>
          <p:nvPr/>
        </p:nvGrpSpPr>
        <p:grpSpPr>
          <a:xfrm>
            <a:off x="2031313" y="3298908"/>
            <a:ext cx="1128093" cy="402885"/>
            <a:chOff x="7943850" y="1388633"/>
            <a:chExt cx="1084412" cy="387286"/>
          </a:xfrm>
          <a:solidFill>
            <a:schemeClr val="bg1"/>
          </a:solidFill>
        </p:grpSpPr>
        <p:sp>
          <p:nvSpPr>
            <p:cNvPr id="29" name="手繪多邊形: 圖案 33">
              <a:extLst>
                <a:ext uri="{FF2B5EF4-FFF2-40B4-BE49-F238E27FC236}">
                  <a16:creationId xmlns:a16="http://schemas.microsoft.com/office/drawing/2014/main" id="{9FA5C563-B668-4CC0-BA63-9463605E6F6D}"/>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pPr algn="ctr"/>
              <a:endParaRPr lang="zh-TW" altLang="en-US" sz="2489">
                <a:solidFill>
                  <a:srgbClr val="665CC8"/>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手繪多邊形: 圖案 34">
              <a:extLst>
                <a:ext uri="{FF2B5EF4-FFF2-40B4-BE49-F238E27FC236}">
                  <a16:creationId xmlns:a16="http://schemas.microsoft.com/office/drawing/2014/main" id="{0AEF024F-6859-483E-9AAC-381B1AD7DD3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pPr algn="ctr"/>
              <a:endParaRPr lang="zh-TW" altLang="en-US" sz="2489">
                <a:solidFill>
                  <a:srgbClr val="665CC8"/>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5">
              <a:extLst>
                <a:ext uri="{FF2B5EF4-FFF2-40B4-BE49-F238E27FC236}">
                  <a16:creationId xmlns:a16="http://schemas.microsoft.com/office/drawing/2014/main" id="{03222CEF-22D6-4673-A023-0513684F71A3}"/>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pPr algn="ctr"/>
              <a:endParaRPr lang="zh-TW" altLang="en-US" sz="2489">
                <a:solidFill>
                  <a:srgbClr val="665CC8"/>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9" name="圖形 8">
            <a:extLst>
              <a:ext uri="{FF2B5EF4-FFF2-40B4-BE49-F238E27FC236}">
                <a16:creationId xmlns:a16="http://schemas.microsoft.com/office/drawing/2014/main" id="{A18FFE67-DF85-A1C5-DDB2-0F19F9D573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2656" y="3269271"/>
            <a:ext cx="1733550" cy="733425"/>
          </a:xfrm>
          <a:prstGeom prst="rect">
            <a:avLst/>
          </a:prstGeom>
        </p:spPr>
      </p:pic>
    </p:spTree>
    <p:extLst>
      <p:ext uri="{BB962C8B-B14F-4D97-AF65-F5344CB8AC3E}">
        <p14:creationId xmlns:p14="http://schemas.microsoft.com/office/powerpoint/2010/main" val="1449525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2C8EB1-0C4D-9F79-09B8-015A9F00D8E2}"/>
              </a:ext>
            </a:extLst>
          </p:cNvPr>
          <p:cNvSpPr>
            <a:spLocks noGrp="1"/>
          </p:cNvSpPr>
          <p:nvPr>
            <p:ph type="title"/>
          </p:nvPr>
        </p:nvSpPr>
        <p:spPr/>
        <p:txBody>
          <a:bodyPr>
            <a:normAutofit/>
          </a:bodyPr>
          <a:lstStyle/>
          <a:p>
            <a:r>
              <a:rPr lang="en-US"/>
              <a:t>Upgradeable to 16GB memory for multi-tasking, </a:t>
            </a:r>
            <a:br>
              <a:rPr lang="en-US"/>
            </a:br>
            <a:r>
              <a:rPr lang="en-US">
                <a:cs typeface="Arial"/>
              </a:rPr>
              <a:t>ECC supported</a:t>
            </a:r>
            <a:endParaRPr lang="en-US" altLang="zh-TW">
              <a:cs typeface="Arial"/>
            </a:endParaRPr>
          </a:p>
        </p:txBody>
      </p:sp>
      <p:pic>
        <p:nvPicPr>
          <p:cNvPr id="3" name="圖片 2" descr="一張含有 寫生, 碗盤架, 設計, 廚房用具 的圖片&#10;&#10;自動產生的描述">
            <a:extLst>
              <a:ext uri="{FF2B5EF4-FFF2-40B4-BE49-F238E27FC236}">
                <a16:creationId xmlns:a16="http://schemas.microsoft.com/office/drawing/2014/main" id="{492F8114-4EE2-37BA-8AE4-600DD26D6E53}"/>
              </a:ext>
            </a:extLst>
          </p:cNvPr>
          <p:cNvPicPr>
            <a:picLocks noChangeAspect="1"/>
          </p:cNvPicPr>
          <p:nvPr/>
        </p:nvPicPr>
        <p:blipFill>
          <a:blip r:embed="rId3"/>
          <a:stretch>
            <a:fillRect/>
          </a:stretch>
        </p:blipFill>
        <p:spPr>
          <a:xfrm>
            <a:off x="770356" y="1737457"/>
            <a:ext cx="3200401" cy="2125134"/>
          </a:xfrm>
          <a:prstGeom prst="rect">
            <a:avLst/>
          </a:prstGeom>
          <a:ln>
            <a:solidFill>
              <a:schemeClr val="tx1"/>
            </a:solidFill>
          </a:ln>
        </p:spPr>
      </p:pic>
      <p:sp>
        <p:nvSpPr>
          <p:cNvPr id="7" name="文字方塊 6">
            <a:extLst>
              <a:ext uri="{FF2B5EF4-FFF2-40B4-BE49-F238E27FC236}">
                <a16:creationId xmlns:a16="http://schemas.microsoft.com/office/drawing/2014/main" id="{7DA47113-A8DD-61DF-DA2E-67090FF5D929}"/>
              </a:ext>
            </a:extLst>
          </p:cNvPr>
          <p:cNvSpPr txBox="1"/>
          <p:nvPr/>
        </p:nvSpPr>
        <p:spPr>
          <a:xfrm>
            <a:off x="4075681" y="2338359"/>
            <a:ext cx="37274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t>Remove a drive tray by simultaneously pressing the latch and pulling the tray.</a:t>
            </a:r>
          </a:p>
        </p:txBody>
      </p:sp>
      <p:pic>
        <p:nvPicPr>
          <p:cNvPr id="8" name="圖片 7" descr="一張含有 寫生, 圖表, 方案, 工程製圖 的圖片&#10;&#10;自動產生的描述">
            <a:extLst>
              <a:ext uri="{FF2B5EF4-FFF2-40B4-BE49-F238E27FC236}">
                <a16:creationId xmlns:a16="http://schemas.microsoft.com/office/drawing/2014/main" id="{A937AB51-BBB6-6421-837A-1D97FD9CB9AD}"/>
              </a:ext>
            </a:extLst>
          </p:cNvPr>
          <p:cNvPicPr>
            <a:picLocks noChangeAspect="1"/>
          </p:cNvPicPr>
          <p:nvPr/>
        </p:nvPicPr>
        <p:blipFill>
          <a:blip r:embed="rId4"/>
          <a:stretch>
            <a:fillRect/>
          </a:stretch>
        </p:blipFill>
        <p:spPr>
          <a:xfrm>
            <a:off x="770356" y="4171642"/>
            <a:ext cx="3209925" cy="2127250"/>
          </a:xfrm>
          <a:prstGeom prst="rect">
            <a:avLst/>
          </a:prstGeom>
          <a:ln>
            <a:solidFill>
              <a:schemeClr val="tx1"/>
            </a:solidFill>
          </a:ln>
        </p:spPr>
      </p:pic>
      <p:sp>
        <p:nvSpPr>
          <p:cNvPr id="10" name="文字方塊 9">
            <a:extLst>
              <a:ext uri="{FF2B5EF4-FFF2-40B4-BE49-F238E27FC236}">
                <a16:creationId xmlns:a16="http://schemas.microsoft.com/office/drawing/2014/main" id="{1C521693-DFFF-21EE-140C-765EBDA77FC4}"/>
              </a:ext>
            </a:extLst>
          </p:cNvPr>
          <p:cNvSpPr txBox="1"/>
          <p:nvPr/>
        </p:nvSpPr>
        <p:spPr>
          <a:xfrm>
            <a:off x="4075681" y="4912102"/>
            <a:ext cx="34558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t>Remove an existing module. Then </a:t>
            </a:r>
            <a:r>
              <a:rPr lang="en-US" altLang="zh-TW">
                <a:ea typeface="微軟正黑體"/>
                <a:cs typeface="+mn-lt"/>
              </a:rPr>
              <a:t>i</a:t>
            </a:r>
            <a:r>
              <a:rPr lang="en-US">
                <a:ea typeface="+mn-lt"/>
                <a:cs typeface="+mn-lt"/>
              </a:rPr>
              <a:t>nstall a new module.</a:t>
            </a:r>
            <a:endParaRPr lang="en-US" altLang="zh-TW"/>
          </a:p>
        </p:txBody>
      </p:sp>
      <p:sp>
        <p:nvSpPr>
          <p:cNvPr id="16" name="文字方塊 15">
            <a:extLst>
              <a:ext uri="{FF2B5EF4-FFF2-40B4-BE49-F238E27FC236}">
                <a16:creationId xmlns:a16="http://schemas.microsoft.com/office/drawing/2014/main" id="{19D8F840-F062-2635-0989-D9601DE57B6B}"/>
              </a:ext>
            </a:extLst>
          </p:cNvPr>
          <p:cNvSpPr txBox="1"/>
          <p:nvPr/>
        </p:nvSpPr>
        <p:spPr>
          <a:xfrm>
            <a:off x="8156822" y="2138304"/>
            <a:ext cx="34276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latin typeface="+mj-lt"/>
              </a:rPr>
              <a:t>TS-432X-4G / TS-632X-4G</a:t>
            </a:r>
          </a:p>
        </p:txBody>
      </p:sp>
      <p:sp>
        <p:nvSpPr>
          <p:cNvPr id="18" name="文字方塊 17">
            <a:extLst>
              <a:ext uri="{FF2B5EF4-FFF2-40B4-BE49-F238E27FC236}">
                <a16:creationId xmlns:a16="http://schemas.microsoft.com/office/drawing/2014/main" id="{9DA1AB2B-5A64-53A7-0CF3-C99312B39E8D}"/>
              </a:ext>
            </a:extLst>
          </p:cNvPr>
          <p:cNvSpPr txBox="1"/>
          <p:nvPr/>
        </p:nvSpPr>
        <p:spPr>
          <a:xfrm>
            <a:off x="8156822" y="2585071"/>
            <a:ext cx="32167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latin typeface="+mj-lt"/>
              </a:rPr>
              <a:t>4GB RAM (1 x 4GB)</a:t>
            </a:r>
          </a:p>
        </p:txBody>
      </p:sp>
      <p:pic>
        <p:nvPicPr>
          <p:cNvPr id="19" name="圖片 18" descr="一張含有 電子產品, 電子元件, 電子工程, 電路元件 的圖片&#10;&#10;自動產生的描述">
            <a:extLst>
              <a:ext uri="{FF2B5EF4-FFF2-40B4-BE49-F238E27FC236}">
                <a16:creationId xmlns:a16="http://schemas.microsoft.com/office/drawing/2014/main" id="{3CF91041-50B3-96E4-B699-E27105E97C1B}"/>
              </a:ext>
            </a:extLst>
          </p:cNvPr>
          <p:cNvPicPr>
            <a:picLocks noChangeAspect="1"/>
          </p:cNvPicPr>
          <p:nvPr/>
        </p:nvPicPr>
        <p:blipFill>
          <a:blip r:embed="rId5"/>
          <a:stretch>
            <a:fillRect/>
          </a:stretch>
        </p:blipFill>
        <p:spPr>
          <a:xfrm>
            <a:off x="8507410" y="2754470"/>
            <a:ext cx="2887851" cy="2480797"/>
          </a:xfrm>
          <a:prstGeom prst="rect">
            <a:avLst/>
          </a:prstGeom>
        </p:spPr>
      </p:pic>
      <p:sp>
        <p:nvSpPr>
          <p:cNvPr id="26" name="文字方塊 25">
            <a:extLst>
              <a:ext uri="{FF2B5EF4-FFF2-40B4-BE49-F238E27FC236}">
                <a16:creationId xmlns:a16="http://schemas.microsoft.com/office/drawing/2014/main" id="{E22DDBA9-71B1-44C1-F2EA-02B70D09F006}"/>
              </a:ext>
            </a:extLst>
          </p:cNvPr>
          <p:cNvSpPr txBox="1"/>
          <p:nvPr/>
        </p:nvSpPr>
        <p:spPr>
          <a:xfrm>
            <a:off x="8156822" y="5116750"/>
            <a:ext cx="32167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latin typeface="+mj-lt"/>
                <a:ea typeface="新細明體"/>
              </a:rPr>
              <a:t>1 x DDR4 SODIMM, support up to 16GB SODIMM memory, optional ECC </a:t>
            </a:r>
          </a:p>
        </p:txBody>
      </p:sp>
      <p:pic>
        <p:nvPicPr>
          <p:cNvPr id="27" name="圖片 26" descr="一張含有 螢幕擷取畫面 的圖片&#10;&#10;自動產生的描述">
            <a:extLst>
              <a:ext uri="{FF2B5EF4-FFF2-40B4-BE49-F238E27FC236}">
                <a16:creationId xmlns:a16="http://schemas.microsoft.com/office/drawing/2014/main" id="{593F0582-C2FA-CBD6-22BB-1567159846BB}"/>
              </a:ext>
            </a:extLst>
          </p:cNvPr>
          <p:cNvPicPr>
            <a:picLocks noChangeAspect="1"/>
          </p:cNvPicPr>
          <p:nvPr/>
        </p:nvPicPr>
        <p:blipFill>
          <a:blip r:embed="rId6"/>
          <a:stretch>
            <a:fillRect/>
          </a:stretch>
        </p:blipFill>
        <p:spPr>
          <a:xfrm>
            <a:off x="7986183" y="1732491"/>
            <a:ext cx="3570412" cy="4214501"/>
          </a:xfrm>
          <a:prstGeom prst="rect">
            <a:avLst/>
          </a:prstGeom>
        </p:spPr>
      </p:pic>
    </p:spTree>
    <p:extLst>
      <p:ext uri="{BB962C8B-B14F-4D97-AF65-F5344CB8AC3E}">
        <p14:creationId xmlns:p14="http://schemas.microsoft.com/office/powerpoint/2010/main" val="3404742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242">
            <a:extLst>
              <a:ext uri="{FF2B5EF4-FFF2-40B4-BE49-F238E27FC236}">
                <a16:creationId xmlns:a16="http://schemas.microsoft.com/office/drawing/2014/main" id="{4EBEB74C-580A-D441-A53D-0850AF12F448}"/>
              </a:ext>
            </a:extLst>
          </p:cNvPr>
          <p:cNvSpPr txBox="1"/>
          <p:nvPr/>
        </p:nvSpPr>
        <p:spPr>
          <a:xfrm>
            <a:off x="1091567" y="1684776"/>
            <a:ext cx="10847452" cy="889835"/>
          </a:xfrm>
          <a:prstGeom prst="rect">
            <a:avLst/>
          </a:prstGeom>
          <a:noFill/>
          <a:ln>
            <a:noFill/>
          </a:ln>
        </p:spPr>
        <p:txBody>
          <a:bodyPr wrap="square" lIns="121900" tIns="60933" rIns="121900" bIns="60933" anchor="t" anchorCtr="0">
            <a:noAutofit/>
          </a:bodyPr>
          <a:lstStyle/>
          <a:p>
            <a:pPr>
              <a:lnSpc>
                <a:spcPts val="3333"/>
              </a:lnSpc>
            </a:pPr>
            <a:r>
              <a:rPr lang="en-US" sz="2000" dirty="0">
                <a:latin typeface="Arial"/>
                <a:ea typeface="微軟正黑體"/>
                <a:cs typeface="Arial"/>
                <a:sym typeface="Arial" panose="020B0604020202020204" pitchFamily="34" charset="0"/>
              </a:rPr>
              <a:t>The TS-432X and TS-632X provide a low-profile PCIe Gen3 expansion slot, supporting </a:t>
            </a:r>
            <a:r>
              <a:rPr lang="en-US" sz="2000" dirty="0">
                <a:latin typeface="Arial"/>
                <a:ea typeface="微軟正黑體"/>
                <a:cs typeface="Arial"/>
              </a:rPr>
              <a:t>a variety of expansions including network cards, M.2 drives, and other expansion cards.</a:t>
            </a:r>
            <a:endParaRPr lang="zh-TW" altLang="en-US" dirty="0"/>
          </a:p>
        </p:txBody>
      </p:sp>
      <p:sp>
        <p:nvSpPr>
          <p:cNvPr id="4" name="矩形 3"/>
          <p:cNvSpPr/>
          <p:nvPr/>
        </p:nvSpPr>
        <p:spPr>
          <a:xfrm>
            <a:off x="4141319" y="2784207"/>
            <a:ext cx="6096000" cy="646331"/>
          </a:xfrm>
          <a:prstGeom prst="rect">
            <a:avLst/>
          </a:prstGeom>
        </p:spPr>
        <p:txBody>
          <a:bodyPr>
            <a:spAutoFit/>
          </a:bodyPr>
          <a:lstStyle/>
          <a:p>
            <a:r>
              <a:rPr lang="en-US" altLang="zh-TW">
                <a:solidFill>
                  <a:schemeClr val="accent2"/>
                </a:solidFill>
                <a:cs typeface="Arial"/>
              </a:rPr>
              <a:t>For more, please check QNAP compatibility list later:</a:t>
            </a:r>
            <a:br>
              <a:rPr lang="en-US" altLang="zh-TW">
                <a:solidFill>
                  <a:schemeClr val="accent2"/>
                </a:solidFill>
                <a:cs typeface="Arial"/>
              </a:rPr>
            </a:br>
            <a:r>
              <a:rPr lang="en-US" altLang="zh-TW">
                <a:solidFill>
                  <a:schemeClr val="accent2"/>
                </a:solidFill>
              </a:rPr>
              <a:t>https://www.qnap.com/go/compatibility/</a:t>
            </a:r>
            <a:endParaRPr lang="en-US" altLang="zh-TW">
              <a:solidFill>
                <a:schemeClr val="accent2"/>
              </a:solidFill>
              <a:cs typeface="Arial"/>
            </a:endParaRPr>
          </a:p>
        </p:txBody>
      </p:sp>
      <p:pic>
        <p:nvPicPr>
          <p:cNvPr id="24" name="圖片 23"/>
          <p:cNvPicPr>
            <a:picLocks noChangeAspect="1"/>
          </p:cNvPicPr>
          <p:nvPr/>
        </p:nvPicPr>
        <p:blipFill rotWithShape="1">
          <a:blip r:embed="rId3" cstate="hqprint">
            <a:extLst>
              <a:ext uri="{28A0092B-C50C-407E-A947-70E740481C1C}">
                <a14:useLocalDpi xmlns:a14="http://schemas.microsoft.com/office/drawing/2010/main" val="0"/>
              </a:ext>
            </a:extLst>
          </a:blip>
          <a:srcRect r="6335" b="44058"/>
          <a:stretch/>
        </p:blipFill>
        <p:spPr>
          <a:xfrm>
            <a:off x="2539337" y="3254559"/>
            <a:ext cx="9651477" cy="3603441"/>
          </a:xfrm>
          <a:prstGeom prst="rect">
            <a:avLst/>
          </a:prstGeom>
        </p:spPr>
      </p:pic>
      <p:sp>
        <p:nvSpPr>
          <p:cNvPr id="25" name="Rounded Rectangle 30">
            <a:extLst>
              <a:ext uri="{FF2B5EF4-FFF2-40B4-BE49-F238E27FC236}">
                <a16:creationId xmlns:a16="http://schemas.microsoft.com/office/drawing/2014/main" id="{F003FA34-C2E8-3F40-9E4F-06D258389F97}"/>
              </a:ext>
            </a:extLst>
          </p:cNvPr>
          <p:cNvSpPr/>
          <p:nvPr/>
        </p:nvSpPr>
        <p:spPr>
          <a:xfrm rot="5400000">
            <a:off x="5084354" y="3035850"/>
            <a:ext cx="768839" cy="2547957"/>
          </a:xfrm>
          <a:prstGeom prst="roundRect">
            <a:avLst>
              <a:gd name="adj" fmla="val 0"/>
            </a:avLst>
          </a:prstGeom>
          <a:solidFill>
            <a:srgbClr val="FFC000">
              <a:alpha val="25000"/>
            </a:srgbClr>
          </a:solidFill>
          <a:ln w="28575" cap="flat" cmpd="sng">
            <a:solidFill>
              <a:schemeClr val="accent2"/>
            </a:solidFill>
            <a:prstDash val="solid"/>
            <a:round/>
            <a:headEnd type="none" w="med" len="med"/>
            <a:tailEnd type="oval" w="lg" len="lg"/>
          </a:ln>
          <a:effectLst/>
        </p:spPr>
        <p:txBody>
          <a:bodyPr rtlCol="0" anchor="ctr"/>
          <a:lstStyle/>
          <a:p>
            <a:pPr algn="ctr"/>
            <a:endParaRPr lang="en-US">
              <a:solidFill>
                <a:srgbClr val="916409"/>
              </a:solidFill>
              <a:latin typeface="Arial"/>
              <a:cs typeface="Arial"/>
              <a:sym typeface="Arial" panose="020B0604020202020204" pitchFamily="34" charset="0"/>
            </a:endParaRPr>
          </a:p>
        </p:txBody>
      </p:sp>
      <p:cxnSp>
        <p:nvCxnSpPr>
          <p:cNvPr id="26" name="Elbow Connector 22">
            <a:extLst>
              <a:ext uri="{FF2B5EF4-FFF2-40B4-BE49-F238E27FC236}">
                <a16:creationId xmlns:a16="http://schemas.microsoft.com/office/drawing/2014/main" id="{47D10275-05ED-AD49-9A43-2987CDBA5A9F}"/>
              </a:ext>
            </a:extLst>
          </p:cNvPr>
          <p:cNvCxnSpPr>
            <a:cxnSpLocks/>
            <a:endCxn id="25" idx="2"/>
          </p:cNvCxnSpPr>
          <p:nvPr/>
        </p:nvCxnSpPr>
        <p:spPr>
          <a:xfrm>
            <a:off x="3267740" y="4309829"/>
            <a:ext cx="927055" cy="0"/>
          </a:xfrm>
          <a:prstGeom prst="straightConnector1">
            <a:avLst/>
          </a:prstGeom>
          <a:noFill/>
          <a:ln w="21590" cap="flat" cmpd="sng">
            <a:solidFill>
              <a:schemeClr val="accent2"/>
            </a:solidFill>
            <a:prstDash val="solid"/>
            <a:round/>
            <a:headEnd type="oval" w="lg" len="lg"/>
            <a:tailEnd type="none" w="med" len="med"/>
          </a:ln>
          <a:effectLst/>
        </p:spPr>
      </p:cxnSp>
      <p:sp>
        <p:nvSpPr>
          <p:cNvPr id="28" name="TextBox 7">
            <a:extLst>
              <a:ext uri="{FF2B5EF4-FFF2-40B4-BE49-F238E27FC236}">
                <a16:creationId xmlns:a16="http://schemas.microsoft.com/office/drawing/2014/main" id="{EB0B7140-8599-7F4B-9748-B7C44E2B8EF7}"/>
              </a:ext>
            </a:extLst>
          </p:cNvPr>
          <p:cNvSpPr txBox="1"/>
          <p:nvPr/>
        </p:nvSpPr>
        <p:spPr>
          <a:xfrm>
            <a:off x="556972" y="4078995"/>
            <a:ext cx="2612101" cy="461665"/>
          </a:xfrm>
          <a:prstGeom prst="rect">
            <a:avLst/>
          </a:prstGeom>
          <a:noFill/>
        </p:spPr>
        <p:txBody>
          <a:bodyPr wrap="square" rtlCol="0">
            <a:spAutoFit/>
          </a:bodyPr>
          <a:lstStyle/>
          <a:p>
            <a:pPr algn="ctr"/>
            <a:r>
              <a:rPr lang="en-US" sz="2400">
                <a:ea typeface="微軟正黑體" panose="020B0604030504040204" pitchFamily="34" charset="-120"/>
                <a:sym typeface="Arial" panose="020B0604020202020204" pitchFamily="34" charset="0"/>
              </a:rPr>
              <a:t>1 x </a:t>
            </a:r>
            <a:r>
              <a:rPr lang="en-US" sz="2400" err="1">
                <a:ea typeface="微軟正黑體" panose="020B0604030504040204" pitchFamily="34" charset="-120"/>
                <a:sym typeface="Arial" panose="020B0604020202020204" pitchFamily="34" charset="0"/>
              </a:rPr>
              <a:t>PCIe</a:t>
            </a:r>
            <a:r>
              <a:rPr lang="en-US" sz="2400">
                <a:ea typeface="微軟正黑體" panose="020B0604030504040204" pitchFamily="34" charset="-120"/>
                <a:sym typeface="Arial" panose="020B0604020202020204" pitchFamily="34" charset="0"/>
              </a:rPr>
              <a:t> Gen3 x4</a:t>
            </a:r>
          </a:p>
        </p:txBody>
      </p:sp>
      <p:sp>
        <p:nvSpPr>
          <p:cNvPr id="3" name="標題 2">
            <a:extLst>
              <a:ext uri="{FF2B5EF4-FFF2-40B4-BE49-F238E27FC236}">
                <a16:creationId xmlns:a16="http://schemas.microsoft.com/office/drawing/2014/main" id="{C957614F-F999-7AC6-C9A5-47049FBC4FBA}"/>
              </a:ext>
            </a:extLst>
          </p:cNvPr>
          <p:cNvSpPr>
            <a:spLocks noGrp="1"/>
          </p:cNvSpPr>
          <p:nvPr>
            <p:ph type="title"/>
          </p:nvPr>
        </p:nvSpPr>
        <p:spPr/>
        <p:txBody>
          <a:bodyPr>
            <a:normAutofit/>
          </a:bodyPr>
          <a:lstStyle/>
          <a:p>
            <a:r>
              <a:rPr lang="en-US" altLang="zh-TW"/>
              <a:t>PCIe Gen3 slot for flexible network deployment and adding SSD cache</a:t>
            </a:r>
            <a:endParaRPr lang="zh-TW" altLang="en-US"/>
          </a:p>
        </p:txBody>
      </p:sp>
    </p:spTree>
    <p:extLst>
      <p:ext uri="{BB962C8B-B14F-4D97-AF65-F5344CB8AC3E}">
        <p14:creationId xmlns:p14="http://schemas.microsoft.com/office/powerpoint/2010/main" val="398259118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eba8807-6ef0-4e31-890c-a6ecfbb98568}" enabled="0" method="" siteId="{6eba8807-6ef0-4e31-890c-a6ecfbb98568}" removed="1"/>
</clbl:labelList>
</file>

<file path=docProps/app.xml><?xml version="1.0" encoding="utf-8"?>
<Properties xmlns="http://schemas.openxmlformats.org/officeDocument/2006/extended-properties" xmlns:vt="http://schemas.openxmlformats.org/officeDocument/2006/docPropsVTypes">
  <TotalTime>1</TotalTime>
  <Words>3199</Words>
  <Application>Microsoft Office PowerPoint</Application>
  <PresentationFormat>寬螢幕</PresentationFormat>
  <Paragraphs>425</Paragraphs>
  <Slides>28</Slides>
  <Notes>23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28</vt:i4>
      </vt:variant>
    </vt:vector>
  </HeadingPairs>
  <TitlesOfParts>
    <vt:vector size="37" baseType="lpstr">
      <vt:lpstr>Microsoft JhengHei</vt:lpstr>
      <vt:lpstr>Microsoft JhengHei</vt:lpstr>
      <vt:lpstr>新細明體</vt:lpstr>
      <vt:lpstr>Arial</vt:lpstr>
      <vt:lpstr>Calibri</vt:lpstr>
      <vt:lpstr>Lato</vt:lpstr>
      <vt:lpstr>Roboto</vt:lpstr>
      <vt:lpstr>Wingdings</vt:lpstr>
      <vt:lpstr>Office 佈景主題</vt:lpstr>
      <vt:lpstr>PowerPoint 簡報</vt:lpstr>
      <vt:lpstr>Rising Demand for 10GbE Network Speeds</vt:lpstr>
      <vt:lpstr>Quad-core TS-432X / TS-632X tower NAS with 10GbE SFP+ support</vt:lpstr>
      <vt:lpstr>Powered by AnnapurnaLabs AL-524 quad-core 2.0GHz 4/6–bay NAS</vt:lpstr>
      <vt:lpstr>64-bit quad-core 2.0 GHz processor crafted for storage solution</vt:lpstr>
      <vt:lpstr>Features 10GbE SFP+ and 2.5GbE connectivity</vt:lpstr>
      <vt:lpstr>Support ECC Memory (Error Correcting Code)</vt:lpstr>
      <vt:lpstr>Upgradeable to 16GB memory for multi-tasking,  ECC supported</vt:lpstr>
      <vt:lpstr>PCIe Gen3 slot for flexible network deployment and adding SSD cache</vt:lpstr>
      <vt:lpstr>Less packaging. More sustainability.</vt:lpstr>
      <vt:lpstr>TS-432X / TS-632X front view</vt:lpstr>
      <vt:lpstr>TS-432X / TS-632X rear view</vt:lpstr>
      <vt:lpstr>Easy to install HDDs and SSDs </vt:lpstr>
      <vt:lpstr>Built-in 10G SFP+ and 2.5GbE LAN ports, you can enjoy a high-speed network environment right out of the box</vt:lpstr>
      <vt:lpstr>Short distance SFP+ DAC cables and Transceivers</vt:lpstr>
      <vt:lpstr>QNAP 10GbE networking and storage solutions are here to solve slow network issues</vt:lpstr>
      <vt:lpstr>Hardware Spec.</vt:lpstr>
      <vt:lpstr>Optional Support USB / SATA JBOD &amp; RAID Storage Expansion Unit​, up to additional 200TB storage space</vt:lpstr>
      <vt:lpstr>Equipped with the latest QTS 5.1 NAS operating system​</vt:lpstr>
      <vt:lpstr>Snapshots help you fight with Ransomware Threats​</vt:lpstr>
      <vt:lpstr>Manage and search files easily with the  new File Station</vt:lpstr>
      <vt:lpstr>Smart and automatic file management​</vt:lpstr>
      <vt:lpstr>Easy to use HBS 3.0 app fulfilling backup  3-2-1 practice with deduplication</vt:lpstr>
      <vt:lpstr>QuMagie : Store and auto-organize your photos on QNAP NAS</vt:lpstr>
      <vt:lpstr>Data security​​</vt:lpstr>
      <vt:lpstr>2-year standard warranty covering hardware repair and support services​</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Yvonne Tsai 蔡亞彣</cp:lastModifiedBy>
  <cp:revision>9</cp:revision>
  <dcterms:created xsi:type="dcterms:W3CDTF">2021-03-26T08:21:54Z</dcterms:created>
  <dcterms:modified xsi:type="dcterms:W3CDTF">2025-03-18T06:07:58Z</dcterms:modified>
</cp:coreProperties>
</file>