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0"/>
  </p:notesMasterIdLst>
  <p:sldIdLst>
    <p:sldId id="256" r:id="rId5"/>
    <p:sldId id="257" r:id="rId6"/>
    <p:sldId id="258" r:id="rId7"/>
    <p:sldId id="259" r:id="rId8"/>
    <p:sldId id="319" r:id="rId9"/>
    <p:sldId id="261" r:id="rId10"/>
    <p:sldId id="262" r:id="rId11"/>
    <p:sldId id="263" r:id="rId12"/>
    <p:sldId id="264" r:id="rId13"/>
    <p:sldId id="296" r:id="rId14"/>
    <p:sldId id="265" r:id="rId15"/>
    <p:sldId id="267" r:id="rId16"/>
    <p:sldId id="312" r:id="rId17"/>
    <p:sldId id="269" r:id="rId18"/>
    <p:sldId id="270" r:id="rId19"/>
    <p:sldId id="271" r:id="rId20"/>
    <p:sldId id="272" r:id="rId21"/>
    <p:sldId id="324" r:id="rId22"/>
    <p:sldId id="322" r:id="rId23"/>
    <p:sldId id="275" r:id="rId24"/>
    <p:sldId id="327" r:id="rId25"/>
    <p:sldId id="329" r:id="rId26"/>
    <p:sldId id="330" r:id="rId27"/>
    <p:sldId id="331" r:id="rId28"/>
    <p:sldId id="332" r:id="rId29"/>
    <p:sldId id="333" r:id="rId30"/>
    <p:sldId id="335" r:id="rId31"/>
    <p:sldId id="337" r:id="rId32"/>
    <p:sldId id="339" r:id="rId33"/>
    <p:sldId id="340" r:id="rId34"/>
    <p:sldId id="287" r:id="rId35"/>
    <p:sldId id="288" r:id="rId36"/>
    <p:sldId id="289" r:id="rId37"/>
    <p:sldId id="290" r:id="rId38"/>
    <p:sldId id="291" r:id="rId39"/>
    <p:sldId id="292" r:id="rId40"/>
    <p:sldId id="293" r:id="rId41"/>
    <p:sldId id="294" r:id="rId42"/>
    <p:sldId id="306" r:id="rId43"/>
    <p:sldId id="320" r:id="rId44"/>
    <p:sldId id="315" r:id="rId45"/>
    <p:sldId id="314" r:id="rId46"/>
    <p:sldId id="316" r:id="rId47"/>
    <p:sldId id="317" r:id="rId48"/>
    <p:sldId id="295"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1C4557-1099-3A07-2387-B8951AB0BE77}" name="Sabrina Wang 王儷蓉" initials="SW" userId="S::sabrinawang@qnap.com::0f723a0d-84e9-4db2-a416-8cc30dcca406" providerId="AD"/>
  <p188:author id="{251198A3-B725-D554-795D-8DD0CD9D88A2}" name="Stephen Armstrong" initials="SA" userId="83c9eeead8352a0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E82"/>
    <a:srgbClr val="E61F17"/>
    <a:srgbClr val="FFFFFF"/>
    <a:srgbClr val="DD3834"/>
    <a:srgbClr val="D75253"/>
    <a:srgbClr val="0C2F83"/>
    <a:srgbClr val="3E66AC"/>
    <a:srgbClr val="009193"/>
    <a:srgbClr val="58983A"/>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EAE7F-319B-4578-9259-78238CFF724C}" v="964" dt="2024-12-18T07:02:57.253"/>
    <p1510:client id="{EC5AF28E-F8DF-4762-97D3-097E1D5509AA}" v="50" dt="2024-12-17T08:09:33.36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noFill/>
              <a:miter lim="400000"/>
            </a:ln>
          </a:insideV>
        </a:tcBdr>
        <a:fill>
          <a:solidFill>
            <a:srgbClr val="E6F0F9"/>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1"/>
              </a:solidFill>
              <a:prstDash val="solid"/>
              <a:round/>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E6F0F9"/>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2"/>
          </a:solidFill>
        </a:fill>
      </a:tcStyle>
    </a:wholeTbl>
    <a:band2H>
      <a:tcTxStyle/>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E8CA"/>
          </a:solidFill>
        </a:fill>
      </a:tcStyle>
    </a:wholeTbl>
    <a:band2H>
      <a:tcTxStyle/>
      <a:tcStyle>
        <a:tcBdr/>
        <a:fill>
          <a:solidFill>
            <a:srgbClr val="FE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8D9"/>
          </a:solidFill>
        </a:fill>
      </a:tcStyle>
    </a:wholeTbl>
    <a:band2H>
      <a:tcTxStyle/>
      <a:tcStyle>
        <a:tcBdr/>
        <a:fill>
          <a:solidFill>
            <a:srgbClr val="EDED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649" autoAdjust="0"/>
  </p:normalViewPr>
  <p:slideViewPr>
    <p:cSldViewPr snapToGrid="0">
      <p:cViewPr varScale="1">
        <p:scale>
          <a:sx n="119" d="100"/>
          <a:sy n="119" d="100"/>
        </p:scale>
        <p:origin x="504"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1143000" y="685800"/>
            <a:ext cx="4572000" cy="3429000"/>
          </a:xfrm>
          <a:prstGeom prst="rect">
            <a:avLst/>
          </a:prstGeom>
        </p:spPr>
        <p:txBody>
          <a:bodyPr/>
          <a:lstStyle/>
          <a:p>
            <a:endParaRPr/>
          </a:p>
        </p:txBody>
      </p:sp>
      <p:sp>
        <p:nvSpPr>
          <p:cNvPr id="589" name="Shape 5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0518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0537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965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685570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1_Presentation Title / Last Page">
    <p:spTree>
      <p:nvGrpSpPr>
        <p:cNvPr id="1" name=""/>
        <p:cNvGrpSpPr/>
        <p:nvPr/>
      </p:nvGrpSpPr>
      <p:grpSpPr>
        <a:xfrm>
          <a:off x="0" y="0"/>
          <a:ext cx="0" cy="0"/>
          <a:chOff x="0" y="0"/>
          <a:chExt cx="0" cy="0"/>
        </a:xfrm>
      </p:grpSpPr>
      <p:pic>
        <p:nvPicPr>
          <p:cNvPr id="5" name="圖片 4" descr="一張含有 文字, 黑與白, 字型, 設計 的圖片&#10;&#10;自動產生的描述">
            <a:extLst>
              <a:ext uri="{FF2B5EF4-FFF2-40B4-BE49-F238E27FC236}">
                <a16:creationId xmlns:a16="http://schemas.microsoft.com/office/drawing/2014/main" id="{83D6C260-6B3F-D49A-066E-88BE72017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內文層級一…"/>
          <p:cNvSpPr txBox="1">
            <a:spLocks noGrp="1"/>
          </p:cNvSpPr>
          <p:nvPr>
            <p:ph type="body" sz="quarter" idx="1" hasCustomPrompt="1"/>
          </p:nvPr>
        </p:nvSpPr>
        <p:spPr>
          <a:xfrm>
            <a:off x="913907" y="5438647"/>
            <a:ext cx="2839386" cy="558802"/>
          </a:xfrm>
          <a:prstGeom prst="rect">
            <a:avLst/>
          </a:prstGeom>
        </p:spPr>
        <p:txBody>
          <a:bodyPr lIns="0" tIns="0" rIns="0" bIns="0" anchor="ctr">
            <a:normAutofit/>
          </a:bodyPr>
          <a:lstStyle>
            <a:lvl1pPr>
              <a:defRPr sz="1400" cap="all">
                <a:solidFill>
                  <a:srgbClr val="0E2E82"/>
                </a:solidFill>
              </a:defRPr>
            </a:lvl1pPr>
            <a:lvl2pPr marL="175993" indent="-175993">
              <a:defRPr sz="1400" cap="all">
                <a:solidFill>
                  <a:srgbClr val="0E2E82"/>
                </a:solidFill>
              </a:defRPr>
            </a:lvl2pPr>
            <a:lvl3pPr marL="136822" indent="0">
              <a:buNone/>
              <a:defRPr sz="1400" cap="all">
                <a:solidFill>
                  <a:srgbClr val="0E2E82"/>
                </a:solidFill>
              </a:defRPr>
            </a:lvl3pPr>
            <a:lvl4pPr marL="324801" indent="0">
              <a:buNone/>
              <a:defRPr sz="1400" cap="all">
                <a:solidFill>
                  <a:srgbClr val="0E2E82"/>
                </a:solidFill>
              </a:defRPr>
            </a:lvl4pPr>
            <a:lvl5pPr marL="324801" indent="0">
              <a:buNone/>
              <a:defRPr sz="1400" cap="all">
                <a:solidFill>
                  <a:srgbClr val="0E2E82"/>
                </a:solidFill>
              </a:defRPr>
            </a:lvl5pPr>
          </a:lstStyle>
          <a:p>
            <a:r>
              <a:rPr dirty="0"/>
              <a:t>PRESENTER NAME</a:t>
            </a:r>
          </a:p>
        </p:txBody>
      </p:sp>
      <p:sp>
        <p:nvSpPr>
          <p:cNvPr id="16" name="Text Placeholder 2"/>
          <p:cNvSpPr>
            <a:spLocks noGrp="1"/>
          </p:cNvSpPr>
          <p:nvPr>
            <p:ph type="body" sz="quarter" idx="21" hasCustomPrompt="1"/>
          </p:nvPr>
        </p:nvSpPr>
        <p:spPr>
          <a:xfrm>
            <a:off x="3891024" y="5438647"/>
            <a:ext cx="2839387" cy="558802"/>
          </a:xfrm>
          <a:prstGeom prst="rect">
            <a:avLst/>
          </a:prstGeom>
        </p:spPr>
        <p:txBody>
          <a:bodyPr lIns="0" tIns="0" rIns="0" bIns="0" anchor="ctr">
            <a:normAutofit/>
          </a:bodyPr>
          <a:lstStyle>
            <a:lvl1pPr>
              <a:defRPr sz="1400" cap="all" spc="0">
                <a:solidFill>
                  <a:srgbClr val="595757"/>
                </a:solidFill>
              </a:defRPr>
            </a:lvl1pPr>
          </a:lstStyle>
          <a:p>
            <a:r>
              <a:t>DATE</a:t>
            </a:r>
          </a:p>
        </p:txBody>
      </p:sp>
      <p:sp>
        <p:nvSpPr>
          <p:cNvPr id="17" name="Click to edit Master title style"/>
          <p:cNvSpPr txBox="1">
            <a:spLocks noGrp="1"/>
          </p:cNvSpPr>
          <p:nvPr>
            <p:ph type="title" hasCustomPrompt="1"/>
          </p:nvPr>
        </p:nvSpPr>
        <p:spPr>
          <a:xfrm>
            <a:off x="913907" y="2403183"/>
            <a:ext cx="6889431" cy="2778561"/>
          </a:xfrm>
          <a:prstGeom prst="rect">
            <a:avLst/>
          </a:prstGeom>
        </p:spPr>
        <p:txBody>
          <a:bodyPr lIns="0" tIns="0" rIns="0" bIns="0">
            <a:normAutofit/>
          </a:bodyPr>
          <a:lstStyle>
            <a:lvl1pPr>
              <a:lnSpc>
                <a:spcPct val="95000"/>
              </a:lnSpc>
              <a:defRPr sz="3600" b="1" spc="13">
                <a:solidFill>
                  <a:srgbClr val="000000"/>
                </a:solidFill>
              </a:defRPr>
            </a:lvl1pPr>
          </a:lstStyle>
          <a:p>
            <a:r>
              <a:rPr dirty="0"/>
              <a:t>Click to edit Master title style</a:t>
            </a:r>
          </a:p>
        </p:txBody>
      </p:sp>
      <p:pic>
        <p:nvPicPr>
          <p:cNvPr id="18" name="圖片 6" descr="圖片 6"/>
          <p:cNvPicPr>
            <a:picLocks noChangeAspect="1"/>
          </p:cNvPicPr>
          <p:nvPr/>
        </p:nvPicPr>
        <p:blipFill>
          <a:blip r:embed="rId3" cstate="print"/>
          <a:stretch>
            <a:fillRect/>
          </a:stretch>
        </p:blipFill>
        <p:spPr>
          <a:xfrm>
            <a:off x="913907" y="910286"/>
            <a:ext cx="1511313" cy="324002"/>
          </a:xfrm>
          <a:prstGeom prst="rect">
            <a:avLst/>
          </a:prstGeom>
          <a:ln w="12700">
            <a:miter lim="400000"/>
          </a:ln>
        </p:spPr>
      </p:pic>
      <p:sp>
        <p:nvSpPr>
          <p:cNvPr id="19" name="幻燈片編號"/>
          <p:cNvSpPr txBox="1">
            <a:spLocks noGrp="1"/>
          </p:cNvSpPr>
          <p:nvPr>
            <p:ph type="sldNum" sz="quarter" idx="2"/>
          </p:nvPr>
        </p:nvSpPr>
        <p:spPr>
          <a:xfrm>
            <a:off x="11310274" y="6327351"/>
            <a:ext cx="273654" cy="264253"/>
          </a:xfrm>
          <a:prstGeom prst="rect">
            <a:avLst/>
          </a:prstGeom>
        </p:spPr>
        <p:txBody>
          <a:bodyPr lIns="45718" tIns="45718" rIns="45718" bIns="45718" anchor="ctr"/>
          <a:lstStyle>
            <a:lvl1pPr algn="r" defTabSz="914400">
              <a:defRPr sz="1200">
                <a:solidFill>
                  <a:srgbClr val="000000"/>
                </a:solidFill>
              </a:defRPr>
            </a:lvl1pPr>
          </a:lstStyle>
          <a:p>
            <a:fld id="{86CB4B4D-7CA3-9044-876B-883B54F8677D}" type="slidenum">
              <a:rPr/>
              <a:pPr/>
              <a:t>‹#›</a:t>
            </a:fld>
            <a:endParaRPr dirty="0"/>
          </a:p>
        </p:txBody>
      </p:sp>
    </p:spTree>
    <p:extLst>
      <p:ext uri="{BB962C8B-B14F-4D97-AF65-F5344CB8AC3E}">
        <p14:creationId xmlns:p14="http://schemas.microsoft.com/office/powerpoint/2010/main" val="33888933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tatement or Quote">
    <p:spTree>
      <p:nvGrpSpPr>
        <p:cNvPr id="1" name=""/>
        <p:cNvGrpSpPr/>
        <p:nvPr/>
      </p:nvGrpSpPr>
      <p:grpSpPr>
        <a:xfrm>
          <a:off x="0" y="0"/>
          <a:ext cx="0" cy="0"/>
          <a:chOff x="0" y="0"/>
          <a:chExt cx="0" cy="0"/>
        </a:xfrm>
      </p:grpSpPr>
      <p:pic>
        <p:nvPicPr>
          <p:cNvPr id="13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39"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4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141" name="圖片 4" descr="圖片 4"/>
          <p:cNvPicPr>
            <a:picLocks noChangeAspect="1"/>
          </p:cNvPicPr>
          <p:nvPr/>
        </p:nvPicPr>
        <p:blipFill>
          <a:blip r:embed="rId4" cstate="print"/>
          <a:stretch>
            <a:fillRect/>
          </a:stretch>
        </p:blipFill>
        <p:spPr>
          <a:xfrm>
            <a:off x="1353" y="0"/>
            <a:ext cx="12189292" cy="6858000"/>
          </a:xfrm>
          <a:prstGeom prst="rect">
            <a:avLst/>
          </a:prstGeom>
          <a:ln w="12700">
            <a:miter lim="400000"/>
          </a:ln>
        </p:spPr>
      </p:pic>
      <p:sp>
        <p:nvSpPr>
          <p:cNvPr id="142" name="內文層級一…"/>
          <p:cNvSpPr txBox="1">
            <a:spLocks noGrp="1"/>
          </p:cNvSpPr>
          <p:nvPr>
            <p:ph type="body" sz="quarter" idx="1" hasCustomPrompt="1"/>
          </p:nvPr>
        </p:nvSpPr>
        <p:spPr>
          <a:xfrm>
            <a:off x="4687537" y="4600573"/>
            <a:ext cx="5561363" cy="320677"/>
          </a:xfrm>
          <a:prstGeom prst="rect">
            <a:avLst/>
          </a:prstGeom>
        </p:spPr>
        <p:txBody>
          <a:bodyPr lIns="45718" tIns="45718" rIns="45718" bIns="45718" anchor="ctr">
            <a:normAutofit/>
          </a:bodyPr>
          <a:lstStyle>
            <a:lvl1pPr algn="r" defTabSz="543505">
              <a:lnSpc>
                <a:spcPct val="130000"/>
              </a:lnSpc>
              <a:spcBef>
                <a:spcPts val="300"/>
              </a:spcBef>
              <a:defRPr sz="1400" cap="all" spc="0">
                <a:solidFill>
                  <a:srgbClr val="C5EFFF"/>
                </a:solidFill>
              </a:defRPr>
            </a:lvl1pPr>
            <a:lvl2pPr marL="0" indent="0" algn="r" defTabSz="543505">
              <a:lnSpc>
                <a:spcPct val="130000"/>
              </a:lnSpc>
              <a:spcBef>
                <a:spcPts val="300"/>
              </a:spcBef>
              <a:buSzTx/>
              <a:buNone/>
              <a:defRPr sz="1400" cap="all" spc="0">
                <a:solidFill>
                  <a:srgbClr val="C5EFFF"/>
                </a:solidFill>
              </a:defRPr>
            </a:lvl2pPr>
            <a:lvl3pPr marL="0" indent="0" algn="r" defTabSz="543505">
              <a:lnSpc>
                <a:spcPct val="130000"/>
              </a:lnSpc>
              <a:spcBef>
                <a:spcPts val="300"/>
              </a:spcBef>
              <a:buSzTx/>
              <a:buNone/>
              <a:defRPr sz="1400" cap="all" spc="0">
                <a:solidFill>
                  <a:srgbClr val="C5EFFF"/>
                </a:solidFill>
              </a:defRPr>
            </a:lvl3pPr>
            <a:lvl4pPr marL="0" indent="0" algn="r" defTabSz="543505">
              <a:lnSpc>
                <a:spcPct val="130000"/>
              </a:lnSpc>
              <a:spcBef>
                <a:spcPts val="300"/>
              </a:spcBef>
              <a:buSzTx/>
              <a:buNone/>
              <a:defRPr sz="1400" cap="all" spc="0">
                <a:solidFill>
                  <a:srgbClr val="C5EFFF"/>
                </a:solidFill>
              </a:defRPr>
            </a:lvl4pPr>
            <a:lvl5pPr marL="0" indent="0" algn="r" defTabSz="543505">
              <a:lnSpc>
                <a:spcPct val="130000"/>
              </a:lnSpc>
              <a:spcBef>
                <a:spcPts val="300"/>
              </a:spcBef>
              <a:buSzTx/>
              <a:buNone/>
              <a:defRPr sz="1400" cap="all" spc="0">
                <a:solidFill>
                  <a:srgbClr val="C5EFFF"/>
                </a:solidFill>
              </a:defRPr>
            </a:lvl5pPr>
          </a:lstStyle>
          <a:p>
            <a:r>
              <a:t>ATTRIBUTION</a:t>
            </a:r>
          </a:p>
          <a:p>
            <a:pPr lvl="1"/>
            <a:endParaRPr/>
          </a:p>
          <a:p>
            <a:pPr lvl="2"/>
            <a:endParaRPr/>
          </a:p>
          <a:p>
            <a:pPr lvl="3"/>
            <a:endParaRPr/>
          </a:p>
          <a:p>
            <a:pPr lvl="4"/>
            <a:endParaRPr/>
          </a:p>
        </p:txBody>
      </p:sp>
      <p:sp>
        <p:nvSpPr>
          <p:cNvPr id="143" name="Title 1"/>
          <p:cNvSpPr txBox="1"/>
          <p:nvPr/>
        </p:nvSpPr>
        <p:spPr>
          <a:xfrm>
            <a:off x="1455420" y="3011604"/>
            <a:ext cx="9464039" cy="754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spAutoFit/>
          </a:bodyPr>
          <a:lstStyle>
            <a:lvl1pPr algn="ctr" defTabSz="543505">
              <a:defRPr sz="3200" b="1" spc="13">
                <a:solidFill>
                  <a:srgbClr val="FFFFFF"/>
                </a:solidFill>
                <a:latin typeface="Arial"/>
                <a:ea typeface="Arial"/>
                <a:cs typeface="Arial"/>
                <a:sym typeface="Arial"/>
              </a:defRPr>
            </a:lvl1pPr>
          </a:lstStyle>
          <a:p>
            <a:r>
              <a:t>QNAP 軟硬體整合解決方案 </a:t>
            </a:r>
          </a:p>
        </p:txBody>
      </p:sp>
      <p:sp>
        <p:nvSpPr>
          <p:cNvPr id="144"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tat—Single ">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51" name="圖片 8" descr="圖片 8"/>
          <p:cNvPicPr>
            <a:picLocks noChangeAspect="1"/>
          </p:cNvPicPr>
          <p:nvPr/>
        </p:nvPicPr>
        <p:blipFill>
          <a:blip r:embed="rId3" cstate="print"/>
          <a:stretch>
            <a:fillRect/>
          </a:stretch>
        </p:blipFill>
        <p:spPr>
          <a:xfrm>
            <a:off x="1353" y="0"/>
            <a:ext cx="12189292" cy="6858000"/>
          </a:xfrm>
          <a:prstGeom prst="rect">
            <a:avLst/>
          </a:prstGeom>
          <a:ln w="12700">
            <a:miter lim="400000"/>
          </a:ln>
        </p:spPr>
      </p:pic>
      <p:sp>
        <p:nvSpPr>
          <p:cNvPr id="152"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53" name="圖片 2" descr="圖片 2"/>
          <p:cNvPicPr>
            <a:picLocks noChangeAspect="1"/>
          </p:cNvPicPr>
          <p:nvPr/>
        </p:nvPicPr>
        <p:blipFill>
          <a:blip r:embed="rId4" cstate="print"/>
          <a:stretch>
            <a:fillRect/>
          </a:stretch>
        </p:blipFill>
        <p:spPr>
          <a:xfrm>
            <a:off x="10676624" y="6458287"/>
            <a:ext cx="923583" cy="198002"/>
          </a:xfrm>
          <a:prstGeom prst="rect">
            <a:avLst/>
          </a:prstGeom>
          <a:ln w="12700">
            <a:miter lim="400000"/>
          </a:ln>
        </p:spPr>
      </p:pic>
      <p:sp>
        <p:nvSpPr>
          <p:cNvPr id="154" name="內文層級一…"/>
          <p:cNvSpPr txBox="1">
            <a:spLocks noGrp="1"/>
          </p:cNvSpPr>
          <p:nvPr>
            <p:ph type="body" sz="half" idx="1" hasCustomPrompt="1"/>
          </p:nvPr>
        </p:nvSpPr>
        <p:spPr>
          <a:xfrm>
            <a:off x="1098116" y="1017003"/>
            <a:ext cx="4997885" cy="4823994"/>
          </a:xfrm>
          <a:prstGeom prst="rect">
            <a:avLst/>
          </a:prstGeom>
          <a:solidFill>
            <a:srgbClr val="E7E7E7"/>
          </a:solidFill>
          <a:ln w="19050">
            <a:solidFill>
              <a:srgbClr val="F3F3F3"/>
            </a:solidFill>
            <a:round/>
          </a:ln>
        </p:spPr>
        <p:txBody>
          <a:bodyPr lIns="274320" tIns="274320" rIns="274320" bIns="274320">
            <a:normAutofit/>
          </a:bodyPr>
          <a:lstStyle>
            <a:lvl1pPr algn="ctr" defTabSz="543505">
              <a:lnSpc>
                <a:spcPct val="130000"/>
              </a:lnSpc>
              <a:spcBef>
                <a:spcPts val="2800"/>
              </a:spcBef>
              <a:defRPr sz="12000" b="1" spc="0">
                <a:solidFill>
                  <a:srgbClr val="3D66AD"/>
                </a:solidFill>
              </a:defRPr>
            </a:lvl1pPr>
            <a:lvl2pPr marL="0" indent="0" algn="ctr" defTabSz="543505">
              <a:lnSpc>
                <a:spcPct val="130000"/>
              </a:lnSpc>
              <a:spcBef>
                <a:spcPts val="2800"/>
              </a:spcBef>
              <a:buSzTx/>
              <a:buNone/>
              <a:defRPr sz="12000" b="1" spc="0">
                <a:solidFill>
                  <a:srgbClr val="3D66AD"/>
                </a:solidFill>
              </a:defRPr>
            </a:lvl2pPr>
            <a:lvl3pPr marL="0" indent="0" algn="ctr" defTabSz="543505">
              <a:lnSpc>
                <a:spcPct val="130000"/>
              </a:lnSpc>
              <a:spcBef>
                <a:spcPts val="2800"/>
              </a:spcBef>
              <a:buSzTx/>
              <a:buNone/>
              <a:defRPr sz="12000" b="1" spc="0">
                <a:solidFill>
                  <a:srgbClr val="3D66AD"/>
                </a:solidFill>
              </a:defRPr>
            </a:lvl3pPr>
            <a:lvl4pPr marL="0" indent="0" algn="ctr" defTabSz="543505">
              <a:lnSpc>
                <a:spcPct val="130000"/>
              </a:lnSpc>
              <a:spcBef>
                <a:spcPts val="2800"/>
              </a:spcBef>
              <a:buSzTx/>
              <a:buNone/>
              <a:defRPr sz="12000" b="1" spc="0">
                <a:solidFill>
                  <a:srgbClr val="3D66AD"/>
                </a:solidFill>
              </a:defRPr>
            </a:lvl4pPr>
            <a:lvl5pPr marL="0" indent="0" algn="ctr" defTabSz="543505">
              <a:lnSpc>
                <a:spcPct val="130000"/>
              </a:lnSpc>
              <a:spcBef>
                <a:spcPts val="2800"/>
              </a:spcBef>
              <a:buSzTx/>
              <a:buNone/>
              <a:defRPr sz="12000" b="1" spc="0">
                <a:solidFill>
                  <a:srgbClr val="3D66AD"/>
                </a:solidFill>
              </a:defRPr>
            </a:lvl5pPr>
          </a:lstStyle>
          <a:p>
            <a:r>
              <a:t>xxx%</a:t>
            </a:r>
          </a:p>
          <a:p>
            <a:pPr lvl="1"/>
            <a:endParaRPr/>
          </a:p>
          <a:p>
            <a:pPr lvl="2"/>
            <a:endParaRPr/>
          </a:p>
          <a:p>
            <a:pPr lvl="3"/>
            <a:endParaRPr/>
          </a:p>
          <a:p>
            <a:pPr lvl="4"/>
            <a:endParaRPr/>
          </a:p>
        </p:txBody>
      </p:sp>
      <p:sp>
        <p:nvSpPr>
          <p:cNvPr id="155" name="Text Placeholder 2"/>
          <p:cNvSpPr>
            <a:spLocks noGrp="1"/>
          </p:cNvSpPr>
          <p:nvPr>
            <p:ph type="body" sz="quarter" idx="21" hasCustomPrompt="1"/>
          </p:nvPr>
        </p:nvSpPr>
        <p:spPr>
          <a:xfrm>
            <a:off x="1689890" y="3899965"/>
            <a:ext cx="5850779" cy="1398546"/>
          </a:xfrm>
          <a:prstGeom prst="rect">
            <a:avLst/>
          </a:prstGeom>
          <a:solidFill>
            <a:srgbClr val="0E2E82"/>
          </a:solidFill>
        </p:spPr>
        <p:txBody>
          <a:bodyPr lIns="45718" tIns="45718" rIns="45718" bIns="45718" anchor="ctr">
            <a:normAutofit/>
          </a:bodyPr>
          <a:lstStyle>
            <a:lvl1pPr algn="ctr" defTabSz="543505">
              <a:defRPr sz="3600" b="1" spc="0"/>
            </a:lvl1pPr>
          </a:lstStyle>
          <a:p>
            <a:r>
              <a:t>Stat Info Goes Here</a:t>
            </a:r>
          </a:p>
        </p:txBody>
      </p:sp>
      <p:sp>
        <p:nvSpPr>
          <p:cNvPr id="15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tat—Doubl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63" name="圖片 8" descr="圖片 8"/>
          <p:cNvPicPr>
            <a:picLocks noChangeAspect="1"/>
          </p:cNvPicPr>
          <p:nvPr/>
        </p:nvPicPr>
        <p:blipFill>
          <a:blip r:embed="rId3" cstate="print"/>
          <a:stretch>
            <a:fillRect/>
          </a:stretch>
        </p:blipFill>
        <p:spPr>
          <a:xfrm>
            <a:off x="1353" y="0"/>
            <a:ext cx="12189292" cy="6858000"/>
          </a:xfrm>
          <a:prstGeom prst="rect">
            <a:avLst/>
          </a:prstGeom>
          <a:ln w="12700">
            <a:miter lim="400000"/>
          </a:ln>
        </p:spPr>
      </p:pic>
      <p:sp>
        <p:nvSpPr>
          <p:cNvPr id="164"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65" name="圖片 2" descr="圖片 2"/>
          <p:cNvPicPr>
            <a:picLocks noChangeAspect="1"/>
          </p:cNvPicPr>
          <p:nvPr/>
        </p:nvPicPr>
        <p:blipFill>
          <a:blip r:embed="rId4" cstate="print"/>
          <a:stretch>
            <a:fillRect/>
          </a:stretch>
        </p:blipFill>
        <p:spPr>
          <a:xfrm>
            <a:off x="10676624" y="6458287"/>
            <a:ext cx="923583" cy="198002"/>
          </a:xfrm>
          <a:prstGeom prst="rect">
            <a:avLst/>
          </a:prstGeom>
          <a:ln w="12700">
            <a:miter lim="400000"/>
          </a:ln>
        </p:spPr>
      </p:pic>
      <p:sp>
        <p:nvSpPr>
          <p:cNvPr id="166" name="內文層級一…"/>
          <p:cNvSpPr txBox="1">
            <a:spLocks noGrp="1"/>
          </p:cNvSpPr>
          <p:nvPr>
            <p:ph type="body" sz="half" idx="1" hasCustomPrompt="1"/>
          </p:nvPr>
        </p:nvSpPr>
        <p:spPr>
          <a:xfrm>
            <a:off x="1097280" y="1017003"/>
            <a:ext cx="4636717" cy="4823994"/>
          </a:xfrm>
          <a:prstGeom prst="rect">
            <a:avLst/>
          </a:prstGeom>
          <a:solidFill>
            <a:srgbClr val="E7E7E7"/>
          </a:solidFill>
          <a:ln w="19050">
            <a:solidFill>
              <a:srgbClr val="F3F3F3"/>
            </a:solidFill>
            <a:round/>
          </a:ln>
        </p:spPr>
        <p:txBody>
          <a:bodyPr lIns="274320" tIns="274320" rIns="274320" bIns="274320">
            <a:normAutofit/>
          </a:bodyPr>
          <a:lstStyle>
            <a:lvl1pPr algn="ctr" defTabSz="543505">
              <a:lnSpc>
                <a:spcPct val="130000"/>
              </a:lnSpc>
              <a:spcBef>
                <a:spcPts val="2800"/>
              </a:spcBef>
              <a:defRPr sz="12000" b="1" spc="0">
                <a:solidFill>
                  <a:srgbClr val="3D66AD"/>
                </a:solidFill>
              </a:defRPr>
            </a:lvl1pPr>
            <a:lvl2pPr marL="0" indent="0" algn="ctr" defTabSz="543505">
              <a:lnSpc>
                <a:spcPct val="130000"/>
              </a:lnSpc>
              <a:spcBef>
                <a:spcPts val="2800"/>
              </a:spcBef>
              <a:buSzTx/>
              <a:buNone/>
              <a:defRPr sz="12000" b="1" spc="0">
                <a:solidFill>
                  <a:srgbClr val="3D66AD"/>
                </a:solidFill>
              </a:defRPr>
            </a:lvl2pPr>
            <a:lvl3pPr marL="0" indent="0" algn="ctr" defTabSz="543505">
              <a:lnSpc>
                <a:spcPct val="130000"/>
              </a:lnSpc>
              <a:spcBef>
                <a:spcPts val="2800"/>
              </a:spcBef>
              <a:buSzTx/>
              <a:buNone/>
              <a:defRPr sz="12000" b="1" spc="0">
                <a:solidFill>
                  <a:srgbClr val="3D66AD"/>
                </a:solidFill>
              </a:defRPr>
            </a:lvl3pPr>
            <a:lvl4pPr marL="0" indent="0" algn="ctr" defTabSz="543505">
              <a:lnSpc>
                <a:spcPct val="130000"/>
              </a:lnSpc>
              <a:spcBef>
                <a:spcPts val="2800"/>
              </a:spcBef>
              <a:buSzTx/>
              <a:buNone/>
              <a:defRPr sz="12000" b="1" spc="0">
                <a:solidFill>
                  <a:srgbClr val="3D66AD"/>
                </a:solidFill>
              </a:defRPr>
            </a:lvl4pPr>
            <a:lvl5pPr marL="0" indent="0" algn="ctr" defTabSz="543505">
              <a:lnSpc>
                <a:spcPct val="130000"/>
              </a:lnSpc>
              <a:spcBef>
                <a:spcPts val="2800"/>
              </a:spcBef>
              <a:buSzTx/>
              <a:buNone/>
              <a:defRPr sz="12000" b="1" spc="0">
                <a:solidFill>
                  <a:srgbClr val="3D66AD"/>
                </a:solidFill>
              </a:defRPr>
            </a:lvl5pPr>
          </a:lstStyle>
          <a:p>
            <a:r>
              <a:t>xxx%</a:t>
            </a:r>
          </a:p>
          <a:p>
            <a:pPr lvl="1"/>
            <a:endParaRPr/>
          </a:p>
          <a:p>
            <a:pPr lvl="2"/>
            <a:endParaRPr/>
          </a:p>
          <a:p>
            <a:pPr lvl="3"/>
            <a:endParaRPr/>
          </a:p>
          <a:p>
            <a:pPr lvl="4"/>
            <a:endParaRPr/>
          </a:p>
        </p:txBody>
      </p:sp>
      <p:sp>
        <p:nvSpPr>
          <p:cNvPr id="167" name="Text Placeholder 2"/>
          <p:cNvSpPr>
            <a:spLocks noGrp="1"/>
          </p:cNvSpPr>
          <p:nvPr>
            <p:ph type="body" sz="half" idx="21" hasCustomPrompt="1"/>
          </p:nvPr>
        </p:nvSpPr>
        <p:spPr>
          <a:xfrm>
            <a:off x="6477000" y="1017003"/>
            <a:ext cx="4636717" cy="4823994"/>
          </a:xfrm>
          <a:prstGeom prst="rect">
            <a:avLst/>
          </a:prstGeom>
          <a:solidFill>
            <a:srgbClr val="E7E7E7"/>
          </a:solidFill>
          <a:ln w="19050">
            <a:solidFill>
              <a:srgbClr val="F3F3F3"/>
            </a:solidFill>
            <a:round/>
          </a:ln>
        </p:spPr>
        <p:txBody>
          <a:bodyPr lIns="274320" tIns="274320" rIns="274320" bIns="274320">
            <a:normAutofit/>
          </a:bodyPr>
          <a:lstStyle>
            <a:lvl1pPr algn="ctr" defTabSz="543505">
              <a:lnSpc>
                <a:spcPct val="130000"/>
              </a:lnSpc>
              <a:spcBef>
                <a:spcPts val="2800"/>
              </a:spcBef>
              <a:defRPr sz="12000" b="1" spc="0">
                <a:solidFill>
                  <a:srgbClr val="3D66AD"/>
                </a:solidFill>
              </a:defRPr>
            </a:lvl1pPr>
          </a:lstStyle>
          <a:p>
            <a:r>
              <a:t>xxx%</a:t>
            </a:r>
          </a:p>
        </p:txBody>
      </p:sp>
      <p:sp>
        <p:nvSpPr>
          <p:cNvPr id="168" name="Text Placeholder 7"/>
          <p:cNvSpPr>
            <a:spLocks noGrp="1"/>
          </p:cNvSpPr>
          <p:nvPr>
            <p:ph type="body" sz="quarter" idx="22" hasCustomPrompt="1"/>
          </p:nvPr>
        </p:nvSpPr>
        <p:spPr>
          <a:xfrm>
            <a:off x="1097280" y="4196219"/>
            <a:ext cx="4636717" cy="1644780"/>
          </a:xfrm>
          <a:prstGeom prst="rect">
            <a:avLst/>
          </a:prstGeom>
          <a:solidFill>
            <a:srgbClr val="0E2E82"/>
          </a:solidFill>
        </p:spPr>
        <p:txBody>
          <a:bodyPr lIns="45718" tIns="45718" rIns="45718" bIns="45718" anchor="ctr">
            <a:normAutofit/>
          </a:bodyPr>
          <a:lstStyle>
            <a:lvl1pPr algn="ctr" defTabSz="543505">
              <a:lnSpc>
                <a:spcPct val="110000"/>
              </a:lnSpc>
              <a:spcBef>
                <a:spcPts val="600"/>
              </a:spcBef>
              <a:defRPr sz="2800" b="1" spc="0"/>
            </a:lvl1pPr>
          </a:lstStyle>
          <a:p>
            <a:r>
              <a:t>Stat info goes here</a:t>
            </a:r>
          </a:p>
        </p:txBody>
      </p:sp>
      <p:sp>
        <p:nvSpPr>
          <p:cNvPr id="169" name="Text Placeholder 7"/>
          <p:cNvSpPr>
            <a:spLocks noGrp="1"/>
          </p:cNvSpPr>
          <p:nvPr>
            <p:ph type="body" sz="quarter" idx="23" hasCustomPrompt="1"/>
          </p:nvPr>
        </p:nvSpPr>
        <p:spPr>
          <a:xfrm>
            <a:off x="6477000" y="4196219"/>
            <a:ext cx="4636717" cy="1644780"/>
          </a:xfrm>
          <a:prstGeom prst="rect">
            <a:avLst/>
          </a:prstGeom>
          <a:solidFill>
            <a:srgbClr val="0E2E82"/>
          </a:solidFill>
        </p:spPr>
        <p:txBody>
          <a:bodyPr lIns="45718" tIns="45718" rIns="45718" bIns="45718" anchor="ctr">
            <a:normAutofit/>
          </a:bodyPr>
          <a:lstStyle>
            <a:lvl1pPr algn="ctr" defTabSz="543505">
              <a:lnSpc>
                <a:spcPct val="110000"/>
              </a:lnSpc>
              <a:spcBef>
                <a:spcPts val="600"/>
              </a:spcBef>
              <a:defRPr sz="2800" b="1" spc="0"/>
            </a:lvl1pPr>
          </a:lstStyle>
          <a:p>
            <a:r>
              <a:t>Stat info goes here</a:t>
            </a:r>
          </a:p>
        </p:txBody>
      </p:sp>
      <p:sp>
        <p:nvSpPr>
          <p:cNvPr id="17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Icons—Option One ">
    <p:spTree>
      <p:nvGrpSpPr>
        <p:cNvPr id="1" name=""/>
        <p:cNvGrpSpPr/>
        <p:nvPr/>
      </p:nvGrpSpPr>
      <p:grpSpPr>
        <a:xfrm>
          <a:off x="0" y="0"/>
          <a:ext cx="0" cy="0"/>
          <a:chOff x="0" y="0"/>
          <a:chExt cx="0" cy="0"/>
        </a:xfrm>
      </p:grpSpPr>
      <p:pic>
        <p:nvPicPr>
          <p:cNvPr id="17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78"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7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80" name="Picture Placeholder 2"/>
          <p:cNvSpPr>
            <a:spLocks noGrp="1"/>
          </p:cNvSpPr>
          <p:nvPr>
            <p:ph type="pic" sz="quarter" idx="21"/>
          </p:nvPr>
        </p:nvSpPr>
        <p:spPr>
          <a:xfrm>
            <a:off x="9156816" y="2078471"/>
            <a:ext cx="1420055" cy="1420055"/>
          </a:xfrm>
          <a:prstGeom prst="rect">
            <a:avLst/>
          </a:prstGeom>
        </p:spPr>
        <p:txBody>
          <a:bodyPr lIns="91439" rIns="91439"/>
          <a:lstStyle/>
          <a:p>
            <a:endParaRPr/>
          </a:p>
        </p:txBody>
      </p:sp>
      <p:sp>
        <p:nvSpPr>
          <p:cNvPr id="181" name="Picture Placeholder 2"/>
          <p:cNvSpPr>
            <a:spLocks noGrp="1"/>
          </p:cNvSpPr>
          <p:nvPr>
            <p:ph type="pic" sz="quarter" idx="22"/>
          </p:nvPr>
        </p:nvSpPr>
        <p:spPr>
          <a:xfrm>
            <a:off x="5385973" y="2078471"/>
            <a:ext cx="1420055" cy="1420055"/>
          </a:xfrm>
          <a:prstGeom prst="rect">
            <a:avLst/>
          </a:prstGeom>
        </p:spPr>
        <p:txBody>
          <a:bodyPr lIns="91439" rIns="91439"/>
          <a:lstStyle/>
          <a:p>
            <a:endParaRPr/>
          </a:p>
        </p:txBody>
      </p:sp>
      <p:sp>
        <p:nvSpPr>
          <p:cNvPr id="182" name="Picture Placeholder 2"/>
          <p:cNvSpPr>
            <a:spLocks noGrp="1"/>
          </p:cNvSpPr>
          <p:nvPr>
            <p:ph type="pic" sz="quarter" idx="23"/>
          </p:nvPr>
        </p:nvSpPr>
        <p:spPr>
          <a:xfrm>
            <a:off x="1715408" y="2078471"/>
            <a:ext cx="1420055" cy="1420055"/>
          </a:xfrm>
          <a:prstGeom prst="rect">
            <a:avLst/>
          </a:prstGeom>
        </p:spPr>
        <p:txBody>
          <a:bodyPr lIns="91439" rIns="91439"/>
          <a:lstStyle/>
          <a:p>
            <a:endParaRPr/>
          </a:p>
        </p:txBody>
      </p:sp>
      <p:sp>
        <p:nvSpPr>
          <p:cNvPr id="183" name="內文層級一…"/>
          <p:cNvSpPr txBox="1">
            <a:spLocks noGrp="1"/>
          </p:cNvSpPr>
          <p:nvPr>
            <p:ph type="body" sz="quarter" idx="1" hasCustomPrompt="1"/>
          </p:nvPr>
        </p:nvSpPr>
        <p:spPr>
          <a:xfrm>
            <a:off x="571500" y="1426463"/>
            <a:ext cx="11049000" cy="411482"/>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184" name="Click to Add Title"/>
          <p:cNvSpPr txBox="1">
            <a:spLocks noGrp="1"/>
          </p:cNvSpPr>
          <p:nvPr>
            <p:ph type="title" hasCustomPrompt="1"/>
          </p:nvPr>
        </p:nvSpPr>
        <p:spPr>
          <a:xfrm>
            <a:off x="571500" y="603504"/>
            <a:ext cx="11049000" cy="694945"/>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185" name="Text Placeholder 2"/>
          <p:cNvSpPr>
            <a:spLocks noGrp="1"/>
          </p:cNvSpPr>
          <p:nvPr>
            <p:ph type="body" sz="quarter" idx="24" hasCustomPrompt="1"/>
          </p:nvPr>
        </p:nvSpPr>
        <p:spPr>
          <a:xfrm>
            <a:off x="1186938" y="4182188"/>
            <a:ext cx="2476988" cy="2080107"/>
          </a:xfrm>
          <a:prstGeom prst="rect">
            <a:avLst/>
          </a:prstGeom>
        </p:spPr>
        <p:txBody>
          <a:bodyPr lIns="45718" tIns="45718" rIns="45718" bIns="45718">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186" name="Text Placeholder 2"/>
          <p:cNvSpPr>
            <a:spLocks noGrp="1"/>
          </p:cNvSpPr>
          <p:nvPr>
            <p:ph type="body" sz="quarter" idx="25" hasCustomPrompt="1"/>
          </p:nvPr>
        </p:nvSpPr>
        <p:spPr>
          <a:xfrm>
            <a:off x="1535639" y="3676544"/>
            <a:ext cx="1779586"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187" name="Text Placeholder 2"/>
          <p:cNvSpPr>
            <a:spLocks noGrp="1"/>
          </p:cNvSpPr>
          <p:nvPr>
            <p:ph type="body" sz="quarter" idx="26" hasCustomPrompt="1"/>
          </p:nvPr>
        </p:nvSpPr>
        <p:spPr>
          <a:xfrm>
            <a:off x="5214432" y="3683494"/>
            <a:ext cx="1779587"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188" name="Text Placeholder 2"/>
          <p:cNvSpPr>
            <a:spLocks noGrp="1"/>
          </p:cNvSpPr>
          <p:nvPr>
            <p:ph type="body" sz="quarter" idx="27" hasCustomPrompt="1"/>
          </p:nvPr>
        </p:nvSpPr>
        <p:spPr>
          <a:xfrm>
            <a:off x="8977048" y="3676544"/>
            <a:ext cx="1779587"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189" name="Text Placeholder 2"/>
          <p:cNvSpPr>
            <a:spLocks noGrp="1"/>
          </p:cNvSpPr>
          <p:nvPr>
            <p:ph type="body" sz="quarter" idx="28" hasCustomPrompt="1"/>
          </p:nvPr>
        </p:nvSpPr>
        <p:spPr>
          <a:xfrm>
            <a:off x="4865732" y="4182188"/>
            <a:ext cx="2476987" cy="2080107"/>
          </a:xfrm>
          <a:prstGeom prst="rect">
            <a:avLst/>
          </a:prstGeom>
        </p:spPr>
        <p:txBody>
          <a:bodyPr lIns="45718" tIns="45718" rIns="45718" bIns="45718">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190" name="Text Placeholder 2"/>
          <p:cNvSpPr>
            <a:spLocks noGrp="1"/>
          </p:cNvSpPr>
          <p:nvPr>
            <p:ph type="body" sz="quarter" idx="29" hasCustomPrompt="1"/>
          </p:nvPr>
        </p:nvSpPr>
        <p:spPr>
          <a:xfrm>
            <a:off x="8628346" y="4182188"/>
            <a:ext cx="2476987" cy="2080107"/>
          </a:xfrm>
          <a:prstGeom prst="rect">
            <a:avLst/>
          </a:prstGeom>
        </p:spPr>
        <p:txBody>
          <a:bodyPr lIns="45718" tIns="45718" rIns="45718" bIns="45718">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19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Icons—Option Two ">
    <p:spTree>
      <p:nvGrpSpPr>
        <p:cNvPr id="1" name=""/>
        <p:cNvGrpSpPr/>
        <p:nvPr/>
      </p:nvGrpSpPr>
      <p:grpSpPr>
        <a:xfrm>
          <a:off x="0" y="0"/>
          <a:ext cx="0" cy="0"/>
          <a:chOff x="0" y="0"/>
          <a:chExt cx="0" cy="0"/>
        </a:xfrm>
      </p:grpSpPr>
      <p:pic>
        <p:nvPicPr>
          <p:cNvPr id="19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99"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0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201" name="內文層級一…"/>
          <p:cNvSpPr txBox="1">
            <a:spLocks noGrp="1"/>
          </p:cNvSpPr>
          <p:nvPr>
            <p:ph type="body" sz="quarter" idx="1" hasCustomPrompt="1"/>
          </p:nvPr>
        </p:nvSpPr>
        <p:spPr>
          <a:xfrm>
            <a:off x="8183350" y="1965956"/>
            <a:ext cx="3435628" cy="4280608"/>
          </a:xfrm>
          <a:prstGeom prst="rect">
            <a:avLst/>
          </a:prstGeom>
          <a:solidFill>
            <a:srgbClr val="E7E7E7"/>
          </a:solidFill>
        </p:spPr>
        <p:txBody>
          <a:bodyPr lIns="0" tIns="0" rIns="0" bIns="0">
            <a:normAutofit/>
          </a:bodyPr>
          <a:lstStyle>
            <a:lvl1pPr algn="ctr" defTabSz="543505">
              <a:lnSpc>
                <a:spcPct val="130000"/>
              </a:lnSpc>
              <a:spcBef>
                <a:spcPts val="300"/>
              </a:spcBef>
              <a:defRPr sz="1400" spc="0">
                <a:solidFill>
                  <a:srgbClr val="000000"/>
                </a:solidFill>
              </a:defRPr>
            </a:lvl1pPr>
            <a:lvl2pPr marL="0" indent="0" algn="ctr" defTabSz="543505">
              <a:lnSpc>
                <a:spcPct val="130000"/>
              </a:lnSpc>
              <a:spcBef>
                <a:spcPts val="300"/>
              </a:spcBef>
              <a:buSzTx/>
              <a:buNone/>
              <a:defRPr sz="1400" spc="0">
                <a:solidFill>
                  <a:srgbClr val="000000"/>
                </a:solidFill>
              </a:defRPr>
            </a:lvl2pPr>
            <a:lvl3pPr marL="0" indent="0" algn="ctr" defTabSz="543505">
              <a:lnSpc>
                <a:spcPct val="130000"/>
              </a:lnSpc>
              <a:spcBef>
                <a:spcPts val="300"/>
              </a:spcBef>
              <a:buSzTx/>
              <a:buNone/>
              <a:defRPr sz="1400" spc="0">
                <a:solidFill>
                  <a:srgbClr val="000000"/>
                </a:solidFill>
              </a:defRPr>
            </a:lvl3pPr>
            <a:lvl4pPr marL="0" indent="0" algn="ctr" defTabSz="543505">
              <a:lnSpc>
                <a:spcPct val="130000"/>
              </a:lnSpc>
              <a:spcBef>
                <a:spcPts val="300"/>
              </a:spcBef>
              <a:buSzTx/>
              <a:buNone/>
              <a:defRPr sz="1400" spc="0">
                <a:solidFill>
                  <a:srgbClr val="000000"/>
                </a:solidFill>
              </a:defRPr>
            </a:lvl4pPr>
            <a:lvl5pPr marL="0" indent="0" algn="ctr" defTabSz="543505">
              <a:lnSpc>
                <a:spcPct val="130000"/>
              </a:lnSpc>
              <a:spcBef>
                <a:spcPts val="300"/>
              </a:spcBef>
              <a:buSzTx/>
              <a:buNone/>
              <a:defRPr sz="1400" spc="0">
                <a:solidFill>
                  <a:srgbClr val="000000"/>
                </a:solidFill>
              </a:defRPr>
            </a:lvl5pPr>
          </a:lstStyle>
          <a:p>
            <a:r>
              <a:t>Click to add copy</a:t>
            </a:r>
          </a:p>
          <a:p>
            <a:pPr lvl="1"/>
            <a:endParaRPr/>
          </a:p>
          <a:p>
            <a:pPr lvl="2"/>
            <a:endParaRPr/>
          </a:p>
          <a:p>
            <a:pPr lvl="3"/>
            <a:endParaRPr/>
          </a:p>
          <a:p>
            <a:pPr lvl="4"/>
            <a:endParaRPr/>
          </a:p>
        </p:txBody>
      </p:sp>
      <p:sp>
        <p:nvSpPr>
          <p:cNvPr id="202" name="Text Placeholder 2"/>
          <p:cNvSpPr>
            <a:spLocks noGrp="1"/>
          </p:cNvSpPr>
          <p:nvPr>
            <p:ph type="body" sz="quarter" idx="21" hasCustomPrompt="1"/>
          </p:nvPr>
        </p:nvSpPr>
        <p:spPr>
          <a:xfrm>
            <a:off x="4378187" y="1965956"/>
            <a:ext cx="3435626" cy="4280608"/>
          </a:xfrm>
          <a:prstGeom prst="rect">
            <a:avLst/>
          </a:prstGeom>
          <a:solidFill>
            <a:srgbClr val="E7E7E7"/>
          </a:solidFill>
        </p:spPr>
        <p:txBody>
          <a:bodyPr lIns="0" tIns="0" rIns="0" bIns="0">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203" name="Text Placeholder 2"/>
          <p:cNvSpPr>
            <a:spLocks noGrp="1"/>
          </p:cNvSpPr>
          <p:nvPr>
            <p:ph type="body" sz="quarter" idx="22" hasCustomPrompt="1"/>
          </p:nvPr>
        </p:nvSpPr>
        <p:spPr>
          <a:xfrm>
            <a:off x="573022" y="1965956"/>
            <a:ext cx="3435629" cy="4280608"/>
          </a:xfrm>
          <a:prstGeom prst="rect">
            <a:avLst/>
          </a:prstGeom>
          <a:solidFill>
            <a:srgbClr val="E7E7E7"/>
          </a:solidFill>
        </p:spPr>
        <p:txBody>
          <a:bodyPr lIns="0" tIns="0" rIns="0" bIns="0">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204" name="Picture Placeholder 2"/>
          <p:cNvSpPr>
            <a:spLocks noGrp="1"/>
          </p:cNvSpPr>
          <p:nvPr>
            <p:ph type="pic" sz="quarter" idx="23"/>
          </p:nvPr>
        </p:nvSpPr>
        <p:spPr>
          <a:xfrm>
            <a:off x="1580810" y="2206916"/>
            <a:ext cx="1420053" cy="1420055"/>
          </a:xfrm>
          <a:prstGeom prst="rect">
            <a:avLst/>
          </a:prstGeom>
        </p:spPr>
        <p:txBody>
          <a:bodyPr lIns="91439" rIns="91439"/>
          <a:lstStyle/>
          <a:p>
            <a:endParaRPr/>
          </a:p>
        </p:txBody>
      </p:sp>
      <p:sp>
        <p:nvSpPr>
          <p:cNvPr id="205" name="Text Placeholder 7"/>
          <p:cNvSpPr>
            <a:spLocks noGrp="1"/>
          </p:cNvSpPr>
          <p:nvPr>
            <p:ph type="body" sz="quarter" idx="24" hasCustomPrompt="1"/>
          </p:nvPr>
        </p:nvSpPr>
        <p:spPr>
          <a:xfrm>
            <a:off x="573022" y="1426463"/>
            <a:ext cx="11045956" cy="411482"/>
          </a:xfrm>
          <a:prstGeom prst="rect">
            <a:avLst/>
          </a:prstGeom>
        </p:spPr>
        <p:txBody>
          <a:bodyPr lIns="0" tIns="0" rIns="0" bIns="0" anchor="ctr">
            <a:normAutofit/>
          </a:bodyPr>
          <a:lstStyle>
            <a:lvl1pPr defTabSz="543505">
              <a:defRPr sz="2200" b="1" spc="0">
                <a:solidFill>
                  <a:srgbClr val="0E2E82"/>
                </a:solidFill>
              </a:defRPr>
            </a:lvl1pPr>
          </a:lstStyle>
          <a:p>
            <a:r>
              <a:t>Click to Enter Subhead</a:t>
            </a:r>
          </a:p>
        </p:txBody>
      </p:sp>
      <p:sp>
        <p:nvSpPr>
          <p:cNvPr id="206" name="Click to Add Title"/>
          <p:cNvSpPr txBox="1">
            <a:spLocks noGrp="1"/>
          </p:cNvSpPr>
          <p:nvPr>
            <p:ph type="title" hasCustomPrompt="1"/>
          </p:nvPr>
        </p:nvSpPr>
        <p:spPr>
          <a:xfrm>
            <a:off x="573023" y="603504"/>
            <a:ext cx="11045954" cy="694945"/>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207" name="Text Placeholder 2"/>
          <p:cNvSpPr>
            <a:spLocks noGrp="1"/>
          </p:cNvSpPr>
          <p:nvPr>
            <p:ph type="body" sz="quarter" idx="25" hasCustomPrompt="1"/>
          </p:nvPr>
        </p:nvSpPr>
        <p:spPr>
          <a:xfrm>
            <a:off x="828534" y="3867927"/>
            <a:ext cx="2924603"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208" name="Picture Placeholder 2"/>
          <p:cNvSpPr>
            <a:spLocks noGrp="1"/>
          </p:cNvSpPr>
          <p:nvPr>
            <p:ph type="pic" sz="quarter" idx="26"/>
          </p:nvPr>
        </p:nvSpPr>
        <p:spPr>
          <a:xfrm>
            <a:off x="5443077" y="2206916"/>
            <a:ext cx="1420055" cy="1420055"/>
          </a:xfrm>
          <a:prstGeom prst="rect">
            <a:avLst/>
          </a:prstGeom>
        </p:spPr>
        <p:txBody>
          <a:bodyPr lIns="91439" rIns="91439"/>
          <a:lstStyle/>
          <a:p>
            <a:endParaRPr/>
          </a:p>
        </p:txBody>
      </p:sp>
      <p:sp>
        <p:nvSpPr>
          <p:cNvPr id="209" name="Text Placeholder 2"/>
          <p:cNvSpPr>
            <a:spLocks noGrp="1"/>
          </p:cNvSpPr>
          <p:nvPr>
            <p:ph type="body" sz="quarter" idx="27" hasCustomPrompt="1"/>
          </p:nvPr>
        </p:nvSpPr>
        <p:spPr>
          <a:xfrm>
            <a:off x="4633700" y="3867927"/>
            <a:ext cx="2924602"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210" name="Picture Placeholder 2"/>
          <p:cNvSpPr>
            <a:spLocks noGrp="1"/>
          </p:cNvSpPr>
          <p:nvPr>
            <p:ph type="pic" sz="quarter" idx="28"/>
          </p:nvPr>
        </p:nvSpPr>
        <p:spPr>
          <a:xfrm>
            <a:off x="9252153" y="2206916"/>
            <a:ext cx="1420055" cy="1420055"/>
          </a:xfrm>
          <a:prstGeom prst="rect">
            <a:avLst/>
          </a:prstGeom>
        </p:spPr>
        <p:txBody>
          <a:bodyPr lIns="91439" rIns="91439"/>
          <a:lstStyle/>
          <a:p>
            <a:endParaRPr/>
          </a:p>
        </p:txBody>
      </p:sp>
      <p:sp>
        <p:nvSpPr>
          <p:cNvPr id="211" name="Text Placeholder 2"/>
          <p:cNvSpPr>
            <a:spLocks noGrp="1"/>
          </p:cNvSpPr>
          <p:nvPr>
            <p:ph type="body" sz="quarter" idx="29" hasCustomPrompt="1"/>
          </p:nvPr>
        </p:nvSpPr>
        <p:spPr>
          <a:xfrm>
            <a:off x="8438863" y="3867927"/>
            <a:ext cx="2924602"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212"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meline Option Two">
    <p:spTree>
      <p:nvGrpSpPr>
        <p:cNvPr id="1" name=""/>
        <p:cNvGrpSpPr/>
        <p:nvPr/>
      </p:nvGrpSpPr>
      <p:grpSpPr>
        <a:xfrm>
          <a:off x="0" y="0"/>
          <a:ext cx="0" cy="0"/>
          <a:chOff x="0" y="0"/>
          <a:chExt cx="0" cy="0"/>
        </a:xfrm>
      </p:grpSpPr>
      <p:pic>
        <p:nvPicPr>
          <p:cNvPr id="24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249"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5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251" name="Picture Placeholder 2"/>
          <p:cNvSpPr>
            <a:spLocks noGrp="1"/>
          </p:cNvSpPr>
          <p:nvPr>
            <p:ph type="pic" sz="quarter" idx="21"/>
          </p:nvPr>
        </p:nvSpPr>
        <p:spPr>
          <a:xfrm>
            <a:off x="772638" y="2269898"/>
            <a:ext cx="839349" cy="839349"/>
          </a:xfrm>
          <a:prstGeom prst="rect">
            <a:avLst/>
          </a:prstGeom>
        </p:spPr>
        <p:txBody>
          <a:bodyPr lIns="91439" rIns="91439"/>
          <a:lstStyle/>
          <a:p>
            <a:endParaRPr/>
          </a:p>
        </p:txBody>
      </p:sp>
      <p:sp>
        <p:nvSpPr>
          <p:cNvPr id="252" name="內文層級一…"/>
          <p:cNvSpPr txBox="1">
            <a:spLocks noGrp="1"/>
          </p:cNvSpPr>
          <p:nvPr>
            <p:ph type="body" sz="quarter" idx="1" hasCustomPrompt="1"/>
          </p:nvPr>
        </p:nvSpPr>
        <p:spPr>
          <a:xfrm>
            <a:off x="573023" y="1426463"/>
            <a:ext cx="11045954" cy="411482"/>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253" name="Click to Add Timeline Title"/>
          <p:cNvSpPr txBox="1">
            <a:spLocks noGrp="1"/>
          </p:cNvSpPr>
          <p:nvPr>
            <p:ph type="title" hasCustomPrompt="1"/>
          </p:nvPr>
        </p:nvSpPr>
        <p:spPr>
          <a:xfrm>
            <a:off x="573023" y="603504"/>
            <a:ext cx="11045954"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Timeline Title</a:t>
            </a:r>
          </a:p>
        </p:txBody>
      </p:sp>
      <p:sp>
        <p:nvSpPr>
          <p:cNvPr id="254" name="Text Placeholder 2"/>
          <p:cNvSpPr>
            <a:spLocks noGrp="1"/>
          </p:cNvSpPr>
          <p:nvPr>
            <p:ph type="body" sz="quarter" idx="22" hasCustomPrompt="1"/>
          </p:nvPr>
        </p:nvSpPr>
        <p:spPr>
          <a:xfrm>
            <a:off x="1886792" y="2766142"/>
            <a:ext cx="3842674" cy="839342"/>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55" name="Text Placeholder 2"/>
          <p:cNvSpPr>
            <a:spLocks noGrp="1"/>
          </p:cNvSpPr>
          <p:nvPr>
            <p:ph type="body" sz="quarter" idx="23" hasCustomPrompt="1"/>
          </p:nvPr>
        </p:nvSpPr>
        <p:spPr>
          <a:xfrm>
            <a:off x="1886792" y="2269898"/>
            <a:ext cx="3842668"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1 </a:t>
            </a:r>
          </a:p>
        </p:txBody>
      </p:sp>
      <p:sp>
        <p:nvSpPr>
          <p:cNvPr id="256" name="Picture Placeholder 2"/>
          <p:cNvSpPr>
            <a:spLocks noGrp="1"/>
          </p:cNvSpPr>
          <p:nvPr>
            <p:ph type="pic" sz="quarter" idx="24"/>
          </p:nvPr>
        </p:nvSpPr>
        <p:spPr>
          <a:xfrm>
            <a:off x="6516096" y="2269898"/>
            <a:ext cx="839349" cy="839349"/>
          </a:xfrm>
          <a:prstGeom prst="rect">
            <a:avLst/>
          </a:prstGeom>
        </p:spPr>
        <p:txBody>
          <a:bodyPr lIns="91439" rIns="91439"/>
          <a:lstStyle/>
          <a:p>
            <a:endParaRPr/>
          </a:p>
        </p:txBody>
      </p:sp>
      <p:sp>
        <p:nvSpPr>
          <p:cNvPr id="257" name="Text Placeholder 2"/>
          <p:cNvSpPr>
            <a:spLocks noGrp="1"/>
          </p:cNvSpPr>
          <p:nvPr>
            <p:ph type="body" sz="quarter" idx="25" hasCustomPrompt="1"/>
          </p:nvPr>
        </p:nvSpPr>
        <p:spPr>
          <a:xfrm>
            <a:off x="7630252" y="2766142"/>
            <a:ext cx="3842673" cy="839342"/>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58" name="Text Placeholder 2"/>
          <p:cNvSpPr>
            <a:spLocks noGrp="1"/>
          </p:cNvSpPr>
          <p:nvPr>
            <p:ph type="body" sz="quarter" idx="26" hasCustomPrompt="1"/>
          </p:nvPr>
        </p:nvSpPr>
        <p:spPr>
          <a:xfrm>
            <a:off x="7630252" y="2269898"/>
            <a:ext cx="3842666"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2</a:t>
            </a:r>
          </a:p>
        </p:txBody>
      </p:sp>
      <p:sp>
        <p:nvSpPr>
          <p:cNvPr id="259" name="Picture Placeholder 2"/>
          <p:cNvSpPr>
            <a:spLocks noGrp="1"/>
          </p:cNvSpPr>
          <p:nvPr>
            <p:ph type="pic" sz="quarter" idx="27"/>
          </p:nvPr>
        </p:nvSpPr>
        <p:spPr>
          <a:xfrm>
            <a:off x="772638" y="4542285"/>
            <a:ext cx="839349" cy="839349"/>
          </a:xfrm>
          <a:prstGeom prst="rect">
            <a:avLst/>
          </a:prstGeom>
        </p:spPr>
        <p:txBody>
          <a:bodyPr lIns="91439" rIns="91439"/>
          <a:lstStyle/>
          <a:p>
            <a:endParaRPr/>
          </a:p>
        </p:txBody>
      </p:sp>
      <p:sp>
        <p:nvSpPr>
          <p:cNvPr id="260" name="Text Placeholder 2"/>
          <p:cNvSpPr>
            <a:spLocks noGrp="1"/>
          </p:cNvSpPr>
          <p:nvPr>
            <p:ph type="body" sz="quarter" idx="28" hasCustomPrompt="1"/>
          </p:nvPr>
        </p:nvSpPr>
        <p:spPr>
          <a:xfrm>
            <a:off x="1886792" y="5038530"/>
            <a:ext cx="3842674" cy="839343"/>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61" name="Text Placeholder 2"/>
          <p:cNvSpPr>
            <a:spLocks noGrp="1"/>
          </p:cNvSpPr>
          <p:nvPr>
            <p:ph type="body" sz="quarter" idx="29" hasCustomPrompt="1"/>
          </p:nvPr>
        </p:nvSpPr>
        <p:spPr>
          <a:xfrm>
            <a:off x="1886792" y="4542285"/>
            <a:ext cx="3842668"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3</a:t>
            </a:r>
          </a:p>
        </p:txBody>
      </p:sp>
      <p:sp>
        <p:nvSpPr>
          <p:cNvPr id="262" name="Picture Placeholder 2"/>
          <p:cNvSpPr>
            <a:spLocks noGrp="1"/>
          </p:cNvSpPr>
          <p:nvPr>
            <p:ph type="pic" sz="quarter" idx="30"/>
          </p:nvPr>
        </p:nvSpPr>
        <p:spPr>
          <a:xfrm>
            <a:off x="6516096" y="4542285"/>
            <a:ext cx="839349" cy="839349"/>
          </a:xfrm>
          <a:prstGeom prst="rect">
            <a:avLst/>
          </a:prstGeom>
        </p:spPr>
        <p:txBody>
          <a:bodyPr lIns="91439" rIns="91439"/>
          <a:lstStyle/>
          <a:p>
            <a:endParaRPr/>
          </a:p>
        </p:txBody>
      </p:sp>
      <p:sp>
        <p:nvSpPr>
          <p:cNvPr id="263" name="Text Placeholder 2"/>
          <p:cNvSpPr>
            <a:spLocks noGrp="1"/>
          </p:cNvSpPr>
          <p:nvPr>
            <p:ph type="body" sz="quarter" idx="31" hasCustomPrompt="1"/>
          </p:nvPr>
        </p:nvSpPr>
        <p:spPr>
          <a:xfrm>
            <a:off x="7630252" y="5038530"/>
            <a:ext cx="3842673" cy="839343"/>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64" name="Text Placeholder 2"/>
          <p:cNvSpPr>
            <a:spLocks noGrp="1"/>
          </p:cNvSpPr>
          <p:nvPr>
            <p:ph type="body" sz="quarter" idx="32" hasCustomPrompt="1"/>
          </p:nvPr>
        </p:nvSpPr>
        <p:spPr>
          <a:xfrm>
            <a:off x="7630252" y="4542285"/>
            <a:ext cx="3842666"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4</a:t>
            </a:r>
          </a:p>
        </p:txBody>
      </p:sp>
      <p:sp>
        <p:nvSpPr>
          <p:cNvPr id="265"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meline Option Three ">
    <p:spTree>
      <p:nvGrpSpPr>
        <p:cNvPr id="1" name=""/>
        <p:cNvGrpSpPr/>
        <p:nvPr/>
      </p:nvGrpSpPr>
      <p:grpSpPr>
        <a:xfrm>
          <a:off x="0" y="0"/>
          <a:ext cx="0" cy="0"/>
          <a:chOff x="0" y="0"/>
          <a:chExt cx="0" cy="0"/>
        </a:xfrm>
      </p:grpSpPr>
      <p:pic>
        <p:nvPicPr>
          <p:cNvPr id="272"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273"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74"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275" name="內文層級一…"/>
          <p:cNvSpPr txBox="1">
            <a:spLocks noGrp="1"/>
          </p:cNvSpPr>
          <p:nvPr>
            <p:ph type="body" sz="quarter" idx="1" hasCustomPrompt="1"/>
          </p:nvPr>
        </p:nvSpPr>
        <p:spPr>
          <a:xfrm>
            <a:off x="573023" y="1426463"/>
            <a:ext cx="11045954" cy="411482"/>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276" name="Click to Add Timeline Title"/>
          <p:cNvSpPr txBox="1">
            <a:spLocks noGrp="1"/>
          </p:cNvSpPr>
          <p:nvPr>
            <p:ph type="title" hasCustomPrompt="1"/>
          </p:nvPr>
        </p:nvSpPr>
        <p:spPr>
          <a:xfrm>
            <a:off x="573023" y="603504"/>
            <a:ext cx="11045954"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Timeline Title</a:t>
            </a:r>
          </a:p>
        </p:txBody>
      </p:sp>
      <p:sp>
        <p:nvSpPr>
          <p:cNvPr id="277" name="Text Placeholder 2"/>
          <p:cNvSpPr>
            <a:spLocks noGrp="1"/>
          </p:cNvSpPr>
          <p:nvPr>
            <p:ph type="body" sz="quarter" idx="21" hasCustomPrompt="1"/>
          </p:nvPr>
        </p:nvSpPr>
        <p:spPr>
          <a:xfrm>
            <a:off x="573022" y="2057073"/>
            <a:ext cx="1522824"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1</a:t>
            </a:r>
          </a:p>
        </p:txBody>
      </p:sp>
      <p:sp>
        <p:nvSpPr>
          <p:cNvPr id="278" name="Text Placeholder 2"/>
          <p:cNvSpPr>
            <a:spLocks noGrp="1"/>
          </p:cNvSpPr>
          <p:nvPr>
            <p:ph type="body" sz="quarter" idx="22" hasCustomPrompt="1"/>
          </p:nvPr>
        </p:nvSpPr>
        <p:spPr>
          <a:xfrm>
            <a:off x="2477651" y="2057070"/>
            <a:ext cx="1522822"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2</a:t>
            </a:r>
          </a:p>
        </p:txBody>
      </p:sp>
      <p:sp>
        <p:nvSpPr>
          <p:cNvPr id="279" name="Text Placeholder 2"/>
          <p:cNvSpPr>
            <a:spLocks noGrp="1"/>
          </p:cNvSpPr>
          <p:nvPr>
            <p:ph type="body" sz="quarter" idx="23" hasCustomPrompt="1"/>
          </p:nvPr>
        </p:nvSpPr>
        <p:spPr>
          <a:xfrm>
            <a:off x="4382277" y="2056807"/>
            <a:ext cx="1522822" cy="732306"/>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3</a:t>
            </a:r>
          </a:p>
        </p:txBody>
      </p:sp>
      <p:sp>
        <p:nvSpPr>
          <p:cNvPr id="280" name="Text Placeholder 2"/>
          <p:cNvSpPr>
            <a:spLocks noGrp="1"/>
          </p:cNvSpPr>
          <p:nvPr>
            <p:ph type="body" sz="quarter" idx="24" hasCustomPrompt="1"/>
          </p:nvPr>
        </p:nvSpPr>
        <p:spPr>
          <a:xfrm>
            <a:off x="6286905" y="2056807"/>
            <a:ext cx="1522822"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4</a:t>
            </a:r>
          </a:p>
        </p:txBody>
      </p:sp>
      <p:sp>
        <p:nvSpPr>
          <p:cNvPr id="281" name="Text Placeholder 2"/>
          <p:cNvSpPr>
            <a:spLocks noGrp="1"/>
          </p:cNvSpPr>
          <p:nvPr>
            <p:ph type="body" sz="quarter" idx="25" hasCustomPrompt="1"/>
          </p:nvPr>
        </p:nvSpPr>
        <p:spPr>
          <a:xfrm>
            <a:off x="8191531" y="2056806"/>
            <a:ext cx="1522822"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5</a:t>
            </a:r>
          </a:p>
        </p:txBody>
      </p:sp>
      <p:sp>
        <p:nvSpPr>
          <p:cNvPr id="282" name="Text Placeholder 2"/>
          <p:cNvSpPr>
            <a:spLocks noGrp="1"/>
          </p:cNvSpPr>
          <p:nvPr>
            <p:ph type="body" sz="quarter" idx="26" hasCustomPrompt="1"/>
          </p:nvPr>
        </p:nvSpPr>
        <p:spPr>
          <a:xfrm>
            <a:off x="10096157" y="2043078"/>
            <a:ext cx="1522822" cy="732304"/>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6</a:t>
            </a:r>
          </a:p>
        </p:txBody>
      </p:sp>
      <p:sp>
        <p:nvSpPr>
          <p:cNvPr id="283" name="Straight Connector 22"/>
          <p:cNvSpPr/>
          <p:nvPr/>
        </p:nvSpPr>
        <p:spPr>
          <a:xfrm>
            <a:off x="573024" y="3149375"/>
            <a:ext cx="11045953" cy="1"/>
          </a:xfrm>
          <a:prstGeom prst="line">
            <a:avLst/>
          </a:prstGeom>
          <a:ln w="19050">
            <a:solidFill>
              <a:srgbClr val="E61F17"/>
            </a:solidFill>
          </a:ln>
        </p:spPr>
        <p:txBody>
          <a:bodyPr lIns="45718" tIns="45718" rIns="45718" bIns="45718"/>
          <a:lstStyle/>
          <a:p>
            <a:endParaRPr/>
          </a:p>
        </p:txBody>
      </p:sp>
      <p:sp>
        <p:nvSpPr>
          <p:cNvPr id="284" name="Text Placeholder 2"/>
          <p:cNvSpPr>
            <a:spLocks noGrp="1"/>
          </p:cNvSpPr>
          <p:nvPr>
            <p:ph type="body" sz="quarter" idx="27" hasCustomPrompt="1"/>
          </p:nvPr>
        </p:nvSpPr>
        <p:spPr>
          <a:xfrm>
            <a:off x="573022" y="3523369"/>
            <a:ext cx="1522824"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85" name="橢圓 8"/>
          <p:cNvSpPr/>
          <p:nvPr/>
        </p:nvSpPr>
        <p:spPr>
          <a:xfrm>
            <a:off x="1280432"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6" name="橢圓 17"/>
          <p:cNvSpPr/>
          <p:nvPr/>
        </p:nvSpPr>
        <p:spPr>
          <a:xfrm>
            <a:off x="3185060"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7" name="橢圓 18"/>
          <p:cNvSpPr/>
          <p:nvPr/>
        </p:nvSpPr>
        <p:spPr>
          <a:xfrm>
            <a:off x="5089688"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8" name="橢圓 19"/>
          <p:cNvSpPr/>
          <p:nvPr/>
        </p:nvSpPr>
        <p:spPr>
          <a:xfrm>
            <a:off x="6994314"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9" name="橢圓 20"/>
          <p:cNvSpPr/>
          <p:nvPr/>
        </p:nvSpPr>
        <p:spPr>
          <a:xfrm>
            <a:off x="8898942"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90" name="橢圓 21"/>
          <p:cNvSpPr/>
          <p:nvPr/>
        </p:nvSpPr>
        <p:spPr>
          <a:xfrm>
            <a:off x="10803566"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91" name="Text Placeholder 2"/>
          <p:cNvSpPr>
            <a:spLocks noGrp="1"/>
          </p:cNvSpPr>
          <p:nvPr>
            <p:ph type="body" sz="quarter" idx="28" hasCustomPrompt="1"/>
          </p:nvPr>
        </p:nvSpPr>
        <p:spPr>
          <a:xfrm>
            <a:off x="2477651"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2" name="Text Placeholder 2"/>
          <p:cNvSpPr>
            <a:spLocks noGrp="1"/>
          </p:cNvSpPr>
          <p:nvPr>
            <p:ph type="body" sz="quarter" idx="29" hasCustomPrompt="1"/>
          </p:nvPr>
        </p:nvSpPr>
        <p:spPr>
          <a:xfrm>
            <a:off x="4382277"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3" name="Text Placeholder 2"/>
          <p:cNvSpPr>
            <a:spLocks noGrp="1"/>
          </p:cNvSpPr>
          <p:nvPr>
            <p:ph type="body" sz="quarter" idx="30" hasCustomPrompt="1"/>
          </p:nvPr>
        </p:nvSpPr>
        <p:spPr>
          <a:xfrm>
            <a:off x="6286905"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4" name="Text Placeholder 2"/>
          <p:cNvSpPr>
            <a:spLocks noGrp="1"/>
          </p:cNvSpPr>
          <p:nvPr>
            <p:ph type="body" sz="quarter" idx="31" hasCustomPrompt="1"/>
          </p:nvPr>
        </p:nvSpPr>
        <p:spPr>
          <a:xfrm>
            <a:off x="8191531"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5" name="Text Placeholder 2"/>
          <p:cNvSpPr>
            <a:spLocks noGrp="1"/>
          </p:cNvSpPr>
          <p:nvPr>
            <p:ph type="body" sz="quarter" idx="32" hasCustomPrompt="1"/>
          </p:nvPr>
        </p:nvSpPr>
        <p:spPr>
          <a:xfrm>
            <a:off x="10096157"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meline Option Four ">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303" name="圖片 8" descr="圖片 8"/>
          <p:cNvPicPr>
            <a:picLocks noChangeAspect="1"/>
          </p:cNvPicPr>
          <p:nvPr/>
        </p:nvPicPr>
        <p:blipFill>
          <a:blip r:embed="rId3" cstate="print"/>
          <a:stretch>
            <a:fillRect/>
          </a:stretch>
        </p:blipFill>
        <p:spPr>
          <a:xfrm>
            <a:off x="1353" y="0"/>
            <a:ext cx="12189292" cy="6858000"/>
          </a:xfrm>
          <a:prstGeom prst="rect">
            <a:avLst/>
          </a:prstGeom>
          <a:ln w="12700">
            <a:miter lim="400000"/>
          </a:ln>
        </p:spPr>
      </p:pic>
      <p:sp>
        <p:nvSpPr>
          <p:cNvPr id="304"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05" name="圖片 2" descr="圖片 2"/>
          <p:cNvPicPr>
            <a:picLocks noChangeAspect="1"/>
          </p:cNvPicPr>
          <p:nvPr/>
        </p:nvPicPr>
        <p:blipFill>
          <a:blip r:embed="rId4" cstate="print"/>
          <a:stretch>
            <a:fillRect/>
          </a:stretch>
        </p:blipFill>
        <p:spPr>
          <a:xfrm>
            <a:off x="10676624" y="6458287"/>
            <a:ext cx="923583" cy="198002"/>
          </a:xfrm>
          <a:prstGeom prst="rect">
            <a:avLst/>
          </a:prstGeom>
          <a:ln w="12700">
            <a:miter lim="400000"/>
          </a:ln>
        </p:spPr>
      </p:pic>
      <p:sp>
        <p:nvSpPr>
          <p:cNvPr id="306" name="Click to Add Timeline Title"/>
          <p:cNvSpPr txBox="1">
            <a:spLocks noGrp="1"/>
          </p:cNvSpPr>
          <p:nvPr>
            <p:ph type="title" hasCustomPrompt="1"/>
          </p:nvPr>
        </p:nvSpPr>
        <p:spPr>
          <a:xfrm>
            <a:off x="573023" y="603504"/>
            <a:ext cx="11045954"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Timeline Title</a:t>
            </a:r>
          </a:p>
        </p:txBody>
      </p:sp>
      <p:sp>
        <p:nvSpPr>
          <p:cNvPr id="307" name="內文層級一…"/>
          <p:cNvSpPr txBox="1">
            <a:spLocks noGrp="1"/>
          </p:cNvSpPr>
          <p:nvPr>
            <p:ph type="body" sz="quarter" idx="1" hasCustomPrompt="1"/>
          </p:nvPr>
        </p:nvSpPr>
        <p:spPr>
          <a:xfrm>
            <a:off x="573023" y="3429000"/>
            <a:ext cx="2093103" cy="842595"/>
          </a:xfrm>
          <a:prstGeom prst="rect">
            <a:avLst/>
          </a:prstGeom>
          <a:solidFill>
            <a:srgbClr val="0E2E82"/>
          </a:solidFill>
        </p:spPr>
        <p:txBody>
          <a:bodyPr lIns="45718" tIns="45718" rIns="45718" bIns="45718" anchor="ctr">
            <a:normAutofit/>
          </a:bodyPr>
          <a:lstStyle>
            <a:lvl1pPr defTabSz="543505">
              <a:lnSpc>
                <a:spcPct val="130000"/>
              </a:lnSpc>
              <a:spcBef>
                <a:spcPts val="400"/>
              </a:spcBef>
              <a:defRPr sz="1800" b="1" spc="0"/>
            </a:lvl1pPr>
            <a:lvl2pPr marL="0" indent="0" defTabSz="543505">
              <a:lnSpc>
                <a:spcPct val="130000"/>
              </a:lnSpc>
              <a:spcBef>
                <a:spcPts val="400"/>
              </a:spcBef>
              <a:buSzTx/>
              <a:buNone/>
              <a:defRPr sz="1800" b="1" spc="0"/>
            </a:lvl2pPr>
            <a:lvl3pPr marL="0" indent="0" defTabSz="543505">
              <a:lnSpc>
                <a:spcPct val="130000"/>
              </a:lnSpc>
              <a:spcBef>
                <a:spcPts val="400"/>
              </a:spcBef>
              <a:buSzTx/>
              <a:buNone/>
              <a:defRPr sz="1800" b="1" spc="0"/>
            </a:lvl3pPr>
            <a:lvl4pPr marL="0" indent="0" defTabSz="543505">
              <a:lnSpc>
                <a:spcPct val="130000"/>
              </a:lnSpc>
              <a:spcBef>
                <a:spcPts val="400"/>
              </a:spcBef>
              <a:buSzTx/>
              <a:buNone/>
              <a:defRPr sz="1800" b="1" spc="0"/>
            </a:lvl4pPr>
            <a:lvl5pPr marL="0" indent="0" defTabSz="543505">
              <a:lnSpc>
                <a:spcPct val="130000"/>
              </a:lnSpc>
              <a:spcBef>
                <a:spcPts val="400"/>
              </a:spcBef>
              <a:buSzTx/>
              <a:buNone/>
              <a:defRPr sz="1800" b="1" spc="0"/>
            </a:lvl5pPr>
          </a:lstStyle>
          <a:p>
            <a:r>
              <a:t>Item 1</a:t>
            </a:r>
          </a:p>
          <a:p>
            <a:pPr lvl="1"/>
            <a:endParaRPr/>
          </a:p>
          <a:p>
            <a:pPr lvl="2"/>
            <a:endParaRPr/>
          </a:p>
          <a:p>
            <a:pPr lvl="3"/>
            <a:endParaRPr/>
          </a:p>
          <a:p>
            <a:pPr lvl="4"/>
            <a:endParaRPr/>
          </a:p>
        </p:txBody>
      </p:sp>
      <p:sp>
        <p:nvSpPr>
          <p:cNvPr id="308" name="Text Placeholder 2"/>
          <p:cNvSpPr>
            <a:spLocks noGrp="1"/>
          </p:cNvSpPr>
          <p:nvPr>
            <p:ph type="body" sz="quarter" idx="21" hasCustomPrompt="1"/>
          </p:nvPr>
        </p:nvSpPr>
        <p:spPr>
          <a:xfrm>
            <a:off x="2784891" y="3429000"/>
            <a:ext cx="1250507" cy="842595"/>
          </a:xfrm>
          <a:prstGeom prst="rect">
            <a:avLst/>
          </a:prstGeom>
          <a:solidFill>
            <a:srgbClr val="3D66AD"/>
          </a:solidFill>
        </p:spPr>
        <p:txBody>
          <a:bodyPr lIns="45718" tIns="45718" rIns="45718" bIns="45718" anchor="ctr">
            <a:normAutofit/>
          </a:bodyPr>
          <a:lstStyle>
            <a:lvl1pPr defTabSz="543505">
              <a:lnSpc>
                <a:spcPct val="130000"/>
              </a:lnSpc>
              <a:spcBef>
                <a:spcPts val="400"/>
              </a:spcBef>
              <a:defRPr sz="1800" b="1" spc="0"/>
            </a:lvl1pPr>
          </a:lstStyle>
          <a:p>
            <a:r>
              <a:t>Item 2</a:t>
            </a:r>
          </a:p>
        </p:txBody>
      </p:sp>
      <p:sp>
        <p:nvSpPr>
          <p:cNvPr id="309" name="Text Placeholder 2"/>
          <p:cNvSpPr>
            <a:spLocks noGrp="1"/>
          </p:cNvSpPr>
          <p:nvPr>
            <p:ph type="body" sz="quarter" idx="22" hasCustomPrompt="1"/>
          </p:nvPr>
        </p:nvSpPr>
        <p:spPr>
          <a:xfrm>
            <a:off x="4575461" y="3429000"/>
            <a:ext cx="1250507" cy="842595"/>
          </a:xfrm>
          <a:prstGeom prst="rect">
            <a:avLst/>
          </a:prstGeom>
          <a:solidFill>
            <a:srgbClr val="0E2E82"/>
          </a:solidFill>
        </p:spPr>
        <p:txBody>
          <a:bodyPr lIns="45718" tIns="45718" rIns="45718" bIns="45718" anchor="ctr">
            <a:normAutofit/>
          </a:bodyPr>
          <a:lstStyle>
            <a:lvl1pPr defTabSz="543505">
              <a:lnSpc>
                <a:spcPct val="130000"/>
              </a:lnSpc>
              <a:spcBef>
                <a:spcPts val="400"/>
              </a:spcBef>
              <a:defRPr sz="1800" b="1" spc="0"/>
            </a:lvl1pPr>
          </a:lstStyle>
          <a:p>
            <a:r>
              <a:t>Item 3</a:t>
            </a:r>
          </a:p>
        </p:txBody>
      </p:sp>
      <p:sp>
        <p:nvSpPr>
          <p:cNvPr id="310" name="Text Placeholder 2"/>
          <p:cNvSpPr>
            <a:spLocks noGrp="1"/>
          </p:cNvSpPr>
          <p:nvPr>
            <p:ph type="body" sz="quarter" idx="23" hasCustomPrompt="1"/>
          </p:nvPr>
        </p:nvSpPr>
        <p:spPr>
          <a:xfrm>
            <a:off x="6366031" y="3429000"/>
            <a:ext cx="1250508" cy="842595"/>
          </a:xfrm>
          <a:prstGeom prst="rect">
            <a:avLst/>
          </a:prstGeom>
          <a:solidFill>
            <a:srgbClr val="3D66AD"/>
          </a:solidFill>
        </p:spPr>
        <p:txBody>
          <a:bodyPr lIns="45718" tIns="45718" rIns="45718" bIns="45718" anchor="ctr">
            <a:normAutofit/>
          </a:bodyPr>
          <a:lstStyle>
            <a:lvl1pPr defTabSz="543505">
              <a:lnSpc>
                <a:spcPct val="130000"/>
              </a:lnSpc>
              <a:spcBef>
                <a:spcPts val="400"/>
              </a:spcBef>
              <a:defRPr sz="1800" b="1" spc="0"/>
            </a:lvl1pPr>
          </a:lstStyle>
          <a:p>
            <a:r>
              <a:t>Item 4</a:t>
            </a:r>
          </a:p>
        </p:txBody>
      </p:sp>
      <p:sp>
        <p:nvSpPr>
          <p:cNvPr id="311" name="Text Placeholder 2"/>
          <p:cNvSpPr>
            <a:spLocks noGrp="1"/>
          </p:cNvSpPr>
          <p:nvPr>
            <p:ph type="body" sz="quarter" idx="24" hasCustomPrompt="1"/>
          </p:nvPr>
        </p:nvSpPr>
        <p:spPr>
          <a:xfrm>
            <a:off x="8156601" y="3429000"/>
            <a:ext cx="1250507" cy="842595"/>
          </a:xfrm>
          <a:prstGeom prst="rect">
            <a:avLst/>
          </a:prstGeom>
          <a:solidFill>
            <a:srgbClr val="0E2E82"/>
          </a:solidFill>
        </p:spPr>
        <p:txBody>
          <a:bodyPr lIns="45718" tIns="45718" rIns="45718" bIns="45718" anchor="ctr">
            <a:normAutofit/>
          </a:bodyPr>
          <a:lstStyle>
            <a:lvl1pPr defTabSz="543505">
              <a:lnSpc>
                <a:spcPct val="130000"/>
              </a:lnSpc>
              <a:spcBef>
                <a:spcPts val="400"/>
              </a:spcBef>
              <a:defRPr sz="1800" b="1" spc="0"/>
            </a:lvl1pPr>
          </a:lstStyle>
          <a:p>
            <a:r>
              <a:t>Item 5</a:t>
            </a:r>
          </a:p>
        </p:txBody>
      </p:sp>
      <p:sp>
        <p:nvSpPr>
          <p:cNvPr id="312" name="Text Placeholder 2"/>
          <p:cNvSpPr>
            <a:spLocks noGrp="1"/>
          </p:cNvSpPr>
          <p:nvPr>
            <p:ph type="body" sz="quarter" idx="25" hasCustomPrompt="1"/>
          </p:nvPr>
        </p:nvSpPr>
        <p:spPr>
          <a:xfrm>
            <a:off x="9947172" y="3429000"/>
            <a:ext cx="1250507" cy="842595"/>
          </a:xfrm>
          <a:prstGeom prst="rect">
            <a:avLst/>
          </a:prstGeom>
          <a:solidFill>
            <a:srgbClr val="3D66AD"/>
          </a:solidFill>
        </p:spPr>
        <p:txBody>
          <a:bodyPr lIns="45718" tIns="45718" rIns="45718" bIns="45718" anchor="ctr">
            <a:normAutofit/>
          </a:bodyPr>
          <a:lstStyle>
            <a:lvl1pPr defTabSz="543505">
              <a:lnSpc>
                <a:spcPct val="130000"/>
              </a:lnSpc>
              <a:spcBef>
                <a:spcPts val="400"/>
              </a:spcBef>
              <a:defRPr sz="1800" b="1" spc="0"/>
            </a:lvl1pPr>
          </a:lstStyle>
          <a:p>
            <a:r>
              <a:t>Item 6</a:t>
            </a:r>
          </a:p>
        </p:txBody>
      </p:sp>
      <p:sp>
        <p:nvSpPr>
          <p:cNvPr id="313" name="Text Placeholder 7"/>
          <p:cNvSpPr>
            <a:spLocks noGrp="1"/>
          </p:cNvSpPr>
          <p:nvPr>
            <p:ph type="body" sz="quarter" idx="26" hasCustomPrompt="1"/>
          </p:nvPr>
        </p:nvSpPr>
        <p:spPr>
          <a:xfrm>
            <a:off x="573022" y="1426463"/>
            <a:ext cx="11045956" cy="411482"/>
          </a:xfrm>
          <a:prstGeom prst="rect">
            <a:avLst/>
          </a:prstGeom>
        </p:spPr>
        <p:txBody>
          <a:bodyPr lIns="0" tIns="0" rIns="0" bIns="0" anchor="ctr">
            <a:normAutofit/>
          </a:bodyPr>
          <a:lstStyle>
            <a:lvl1pPr defTabSz="543505">
              <a:defRPr sz="2200" b="1" spc="0">
                <a:solidFill>
                  <a:srgbClr val="0E2E82"/>
                </a:solidFill>
              </a:defRPr>
            </a:lvl1pPr>
          </a:lstStyle>
          <a:p>
            <a:r>
              <a:t>Click to Enter Subhead</a:t>
            </a:r>
          </a:p>
        </p:txBody>
      </p:sp>
      <p:sp>
        <p:nvSpPr>
          <p:cNvPr id="314"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Infographic—Circles">
    <p:spTree>
      <p:nvGrpSpPr>
        <p:cNvPr id="1" name=""/>
        <p:cNvGrpSpPr/>
        <p:nvPr/>
      </p:nvGrpSpPr>
      <p:grpSpPr>
        <a:xfrm>
          <a:off x="0" y="0"/>
          <a:ext cx="0" cy="0"/>
          <a:chOff x="0" y="0"/>
          <a:chExt cx="0" cy="0"/>
        </a:xfrm>
      </p:grpSpPr>
      <p:pic>
        <p:nvPicPr>
          <p:cNvPr id="321"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22"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23"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324" name="Oval 14"/>
          <p:cNvSpPr/>
          <p:nvPr/>
        </p:nvSpPr>
        <p:spPr>
          <a:xfrm>
            <a:off x="5946064" y="866655"/>
            <a:ext cx="5124693" cy="5124690"/>
          </a:xfrm>
          <a:prstGeom prst="ellipse">
            <a:avLst/>
          </a:prstGeom>
          <a:ln w="19050">
            <a:solidFill>
              <a:srgbClr val="E61F17"/>
            </a:solidFill>
          </a:ln>
        </p:spPr>
        <p:txBody>
          <a:bodyPr lIns="45718" tIns="45718" rIns="45718" bIns="45718" anchor="ctr">
            <a:normAutofit/>
          </a:bodyPr>
          <a:lstStyle/>
          <a:p>
            <a:pPr algn="ctr">
              <a:defRPr>
                <a:latin typeface="Arial"/>
                <a:ea typeface="Arial"/>
                <a:cs typeface="Arial"/>
                <a:sym typeface="Arial"/>
              </a:defRPr>
            </a:pPr>
            <a:endParaRPr/>
          </a:p>
        </p:txBody>
      </p:sp>
      <p:sp>
        <p:nvSpPr>
          <p:cNvPr id="325" name="Click to Add Infographic Title"/>
          <p:cNvSpPr txBox="1">
            <a:spLocks noGrp="1"/>
          </p:cNvSpPr>
          <p:nvPr>
            <p:ph type="title" hasCustomPrompt="1"/>
          </p:nvPr>
        </p:nvSpPr>
        <p:spPr>
          <a:xfrm>
            <a:off x="573023" y="2537685"/>
            <a:ext cx="4251641" cy="1782629"/>
          </a:xfrm>
          <a:prstGeom prst="rect">
            <a:avLst/>
          </a:prstGeom>
        </p:spPr>
        <p:txBody>
          <a:bodyPr lIns="0" tIns="0" rIns="0" bIns="0">
            <a:normAutofit/>
          </a:bodyPr>
          <a:lstStyle>
            <a:lvl1pPr defTabSz="543505">
              <a:defRPr sz="3600" b="1">
                <a:solidFill>
                  <a:srgbClr val="000000"/>
                </a:solidFill>
              </a:defRPr>
            </a:lvl1pPr>
          </a:lstStyle>
          <a:p>
            <a:r>
              <a:t>Click to Add Infographic Title</a:t>
            </a:r>
          </a:p>
        </p:txBody>
      </p:sp>
      <p:sp>
        <p:nvSpPr>
          <p:cNvPr id="326" name="內文層級一…"/>
          <p:cNvSpPr txBox="1">
            <a:spLocks noGrp="1"/>
          </p:cNvSpPr>
          <p:nvPr>
            <p:ph type="body" sz="quarter" idx="1" hasCustomPrompt="1"/>
          </p:nvPr>
        </p:nvSpPr>
        <p:spPr>
          <a:xfrm>
            <a:off x="10029504" y="2455741"/>
            <a:ext cx="1782629" cy="1782629"/>
          </a:xfrm>
          <a:prstGeom prst="rect">
            <a:avLst/>
          </a:prstGeom>
          <a:solidFill>
            <a:srgbClr val="3D66AD"/>
          </a:solidFill>
        </p:spPr>
        <p:txBody>
          <a:bodyPr lIns="0" tIns="0" rIns="0" bIns="0">
            <a:normAutofit/>
          </a:bodyPr>
          <a:lstStyle>
            <a:lvl1pPr algn="ctr" defTabSz="543505">
              <a:spcBef>
                <a:spcPts val="300"/>
              </a:spcBef>
              <a:defRPr sz="1600" b="1" spc="0"/>
            </a:lvl1pPr>
            <a:lvl2pPr marL="0" indent="0" algn="ctr" defTabSz="543505">
              <a:spcBef>
                <a:spcPts val="300"/>
              </a:spcBef>
              <a:buSzTx/>
              <a:buNone/>
              <a:defRPr sz="1600" b="1" spc="0"/>
            </a:lvl2pPr>
            <a:lvl3pPr marL="0" indent="0" algn="ctr" defTabSz="543505">
              <a:spcBef>
                <a:spcPts val="300"/>
              </a:spcBef>
              <a:buSzTx/>
              <a:buNone/>
              <a:defRPr sz="1600" b="1" spc="0"/>
            </a:lvl3pPr>
            <a:lvl4pPr marL="0" indent="0" algn="ctr" defTabSz="543505">
              <a:spcBef>
                <a:spcPts val="300"/>
              </a:spcBef>
              <a:buSzTx/>
              <a:buNone/>
              <a:defRPr sz="1600" b="1" spc="0"/>
            </a:lvl4pPr>
            <a:lvl5pPr marL="0" indent="0" algn="ctr" defTabSz="543505">
              <a:spcBef>
                <a:spcPts val="300"/>
              </a:spcBef>
              <a:buSzTx/>
              <a:buNone/>
              <a:defRPr sz="1600" b="1" spc="0"/>
            </a:lvl5pPr>
          </a:lstStyle>
          <a:p>
            <a:r>
              <a:t>Descriptor</a:t>
            </a:r>
          </a:p>
          <a:p>
            <a:pPr lvl="1"/>
            <a:endParaRPr/>
          </a:p>
          <a:p>
            <a:pPr lvl="2"/>
            <a:endParaRPr/>
          </a:p>
          <a:p>
            <a:pPr lvl="3"/>
            <a:endParaRPr/>
          </a:p>
          <a:p>
            <a:pPr lvl="4"/>
            <a:endParaRPr/>
          </a:p>
        </p:txBody>
      </p:sp>
      <p:sp>
        <p:nvSpPr>
          <p:cNvPr id="327" name="Picture Placeholder 2"/>
          <p:cNvSpPr>
            <a:spLocks noGrp="1"/>
          </p:cNvSpPr>
          <p:nvPr>
            <p:ph type="pic" sz="quarter" idx="21"/>
          </p:nvPr>
        </p:nvSpPr>
        <p:spPr>
          <a:xfrm>
            <a:off x="10599628" y="2649282"/>
            <a:ext cx="642377" cy="642377"/>
          </a:xfrm>
          <a:prstGeom prst="rect">
            <a:avLst/>
          </a:prstGeom>
        </p:spPr>
        <p:txBody>
          <a:bodyPr lIns="91439" rIns="91439"/>
          <a:lstStyle/>
          <a:p>
            <a:endParaRPr/>
          </a:p>
        </p:txBody>
      </p:sp>
      <p:sp>
        <p:nvSpPr>
          <p:cNvPr id="328" name="Text Placeholder 9"/>
          <p:cNvSpPr>
            <a:spLocks noGrp="1"/>
          </p:cNvSpPr>
          <p:nvPr>
            <p:ph type="body" sz="quarter" idx="22" hasCustomPrompt="1"/>
          </p:nvPr>
        </p:nvSpPr>
        <p:spPr>
          <a:xfrm>
            <a:off x="9221299" y="4827582"/>
            <a:ext cx="1260509" cy="1260509"/>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29" name="Picture Placeholder 2"/>
          <p:cNvSpPr>
            <a:spLocks noGrp="1"/>
          </p:cNvSpPr>
          <p:nvPr>
            <p:ph type="pic" sz="quarter" idx="23"/>
          </p:nvPr>
        </p:nvSpPr>
        <p:spPr>
          <a:xfrm>
            <a:off x="9530364" y="4760061"/>
            <a:ext cx="642377" cy="642375"/>
          </a:xfrm>
          <a:prstGeom prst="rect">
            <a:avLst/>
          </a:prstGeom>
        </p:spPr>
        <p:txBody>
          <a:bodyPr lIns="91439" rIns="91439"/>
          <a:lstStyle/>
          <a:p>
            <a:endParaRPr/>
          </a:p>
        </p:txBody>
      </p:sp>
      <p:sp>
        <p:nvSpPr>
          <p:cNvPr id="330" name="Text Placeholder 9"/>
          <p:cNvSpPr>
            <a:spLocks noGrp="1"/>
          </p:cNvSpPr>
          <p:nvPr>
            <p:ph type="body" sz="quarter" idx="24" hasCustomPrompt="1"/>
          </p:nvPr>
        </p:nvSpPr>
        <p:spPr>
          <a:xfrm>
            <a:off x="6562094" y="4882982"/>
            <a:ext cx="1260509" cy="1260509"/>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1" name="Picture Placeholder 2"/>
          <p:cNvSpPr>
            <a:spLocks noGrp="1"/>
          </p:cNvSpPr>
          <p:nvPr>
            <p:ph type="pic" sz="quarter" idx="25"/>
          </p:nvPr>
        </p:nvSpPr>
        <p:spPr>
          <a:xfrm>
            <a:off x="6871158" y="4815461"/>
            <a:ext cx="642377" cy="642377"/>
          </a:xfrm>
          <a:prstGeom prst="rect">
            <a:avLst/>
          </a:prstGeom>
        </p:spPr>
        <p:txBody>
          <a:bodyPr lIns="91439" rIns="91439"/>
          <a:lstStyle/>
          <a:p>
            <a:endParaRPr/>
          </a:p>
        </p:txBody>
      </p:sp>
      <p:sp>
        <p:nvSpPr>
          <p:cNvPr id="332" name="Text Placeholder 9"/>
          <p:cNvSpPr>
            <a:spLocks noGrp="1"/>
          </p:cNvSpPr>
          <p:nvPr>
            <p:ph type="body" sz="quarter" idx="26" hasCustomPrompt="1"/>
          </p:nvPr>
        </p:nvSpPr>
        <p:spPr>
          <a:xfrm>
            <a:off x="5465745" y="2868154"/>
            <a:ext cx="1260509" cy="1260510"/>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3" name="Picture Placeholder 2"/>
          <p:cNvSpPr>
            <a:spLocks noGrp="1"/>
          </p:cNvSpPr>
          <p:nvPr>
            <p:ph type="pic" sz="quarter" idx="27"/>
          </p:nvPr>
        </p:nvSpPr>
        <p:spPr>
          <a:xfrm>
            <a:off x="5774811" y="2800635"/>
            <a:ext cx="642377" cy="642377"/>
          </a:xfrm>
          <a:prstGeom prst="rect">
            <a:avLst/>
          </a:prstGeom>
        </p:spPr>
        <p:txBody>
          <a:bodyPr lIns="91439" rIns="91439"/>
          <a:lstStyle/>
          <a:p>
            <a:endParaRPr/>
          </a:p>
        </p:txBody>
      </p:sp>
      <p:sp>
        <p:nvSpPr>
          <p:cNvPr id="334" name="Text Placeholder 9"/>
          <p:cNvSpPr>
            <a:spLocks noGrp="1"/>
          </p:cNvSpPr>
          <p:nvPr>
            <p:ph type="body" sz="quarter" idx="28" hasCustomPrompt="1"/>
          </p:nvPr>
        </p:nvSpPr>
        <p:spPr>
          <a:xfrm>
            <a:off x="9160895" y="607917"/>
            <a:ext cx="1260509" cy="1260510"/>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5" name="Picture Placeholder 2"/>
          <p:cNvSpPr>
            <a:spLocks noGrp="1"/>
          </p:cNvSpPr>
          <p:nvPr>
            <p:ph type="pic" sz="quarter" idx="29"/>
          </p:nvPr>
        </p:nvSpPr>
        <p:spPr>
          <a:xfrm>
            <a:off x="9469962" y="540397"/>
            <a:ext cx="642377" cy="642375"/>
          </a:xfrm>
          <a:prstGeom prst="rect">
            <a:avLst/>
          </a:prstGeom>
        </p:spPr>
        <p:txBody>
          <a:bodyPr lIns="91439" rIns="91439"/>
          <a:lstStyle/>
          <a:p>
            <a:endParaRPr/>
          </a:p>
        </p:txBody>
      </p:sp>
      <p:sp>
        <p:nvSpPr>
          <p:cNvPr id="336" name="Text Placeholder 9"/>
          <p:cNvSpPr>
            <a:spLocks noGrp="1"/>
          </p:cNvSpPr>
          <p:nvPr>
            <p:ph type="body" sz="quarter" idx="30" hasCustomPrompt="1"/>
          </p:nvPr>
        </p:nvSpPr>
        <p:spPr>
          <a:xfrm>
            <a:off x="6501691" y="663317"/>
            <a:ext cx="1260509" cy="1260510"/>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7" name="Picture Placeholder 2"/>
          <p:cNvSpPr>
            <a:spLocks noGrp="1"/>
          </p:cNvSpPr>
          <p:nvPr>
            <p:ph type="pic" sz="quarter" idx="31"/>
          </p:nvPr>
        </p:nvSpPr>
        <p:spPr>
          <a:xfrm>
            <a:off x="6810757" y="595797"/>
            <a:ext cx="642377" cy="642377"/>
          </a:xfrm>
          <a:prstGeom prst="rect">
            <a:avLst/>
          </a:prstGeom>
        </p:spPr>
        <p:txBody>
          <a:bodyPr lIns="91439" rIns="91439"/>
          <a:lstStyle/>
          <a:p>
            <a:endParaRPr/>
          </a:p>
        </p:txBody>
      </p:sp>
      <p:sp>
        <p:nvSpPr>
          <p:cNvPr id="33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Infographic—Map">
    <p:spTree>
      <p:nvGrpSpPr>
        <p:cNvPr id="1" name=""/>
        <p:cNvGrpSpPr/>
        <p:nvPr/>
      </p:nvGrpSpPr>
      <p:grpSpPr>
        <a:xfrm>
          <a:off x="0" y="0"/>
          <a:ext cx="0" cy="0"/>
          <a:chOff x="0" y="0"/>
          <a:chExt cx="0" cy="0"/>
        </a:xfrm>
      </p:grpSpPr>
      <p:pic>
        <p:nvPicPr>
          <p:cNvPr id="34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46"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4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348" name="圖形 2" descr="圖形 2"/>
          <p:cNvPicPr>
            <a:picLocks noChangeAspect="1"/>
          </p:cNvPicPr>
          <p:nvPr/>
        </p:nvPicPr>
        <p:blipFill>
          <a:blip r:embed="rId4" cstate="print"/>
          <a:stretch>
            <a:fillRect/>
          </a:stretch>
        </p:blipFill>
        <p:spPr>
          <a:xfrm>
            <a:off x="573025" y="1283255"/>
            <a:ext cx="11045954" cy="5413670"/>
          </a:xfrm>
          <a:prstGeom prst="rect">
            <a:avLst/>
          </a:prstGeom>
          <a:ln w="12700">
            <a:miter lim="400000"/>
          </a:ln>
        </p:spPr>
      </p:pic>
      <p:sp>
        <p:nvSpPr>
          <p:cNvPr id="349" name="Click to Add Infographic Title"/>
          <p:cNvSpPr txBox="1">
            <a:spLocks noGrp="1"/>
          </p:cNvSpPr>
          <p:nvPr>
            <p:ph type="title" hasCustomPrompt="1"/>
          </p:nvPr>
        </p:nvSpPr>
        <p:spPr>
          <a:xfrm>
            <a:off x="573023" y="371340"/>
            <a:ext cx="11045956"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350" name="內文層級一…"/>
          <p:cNvSpPr txBox="1">
            <a:spLocks noGrp="1"/>
          </p:cNvSpPr>
          <p:nvPr>
            <p:ph type="body" sz="quarter" idx="1" hasCustomPrompt="1"/>
          </p:nvPr>
        </p:nvSpPr>
        <p:spPr>
          <a:xfrm>
            <a:off x="9981854" y="3785553"/>
            <a:ext cx="1637126" cy="266120"/>
          </a:xfrm>
          <a:prstGeom prst="rect">
            <a:avLst/>
          </a:prstGeom>
          <a:solidFill>
            <a:srgbClr val="0E2E82"/>
          </a:solidFill>
          <a:ln w="9525" cap="rnd">
            <a:solidFill>
              <a:srgbClr val="0E2E82"/>
            </a:solidFill>
            <a:round/>
          </a:ln>
        </p:spPr>
        <p:txBody>
          <a:bodyPr lIns="45718" tIns="45718" rIns="45718" bIns="45718" anchor="ctr">
            <a:normAutofit/>
          </a:bodyPr>
          <a:lstStyle>
            <a:lvl1pPr algn="ctr" defTabSz="543505">
              <a:defRPr sz="1200" spc="0"/>
            </a:lvl1pPr>
            <a:lvl2pPr marL="0" indent="0" algn="ctr" defTabSz="543505">
              <a:buSzTx/>
              <a:buNone/>
              <a:defRPr sz="1200" spc="0"/>
            </a:lvl2pPr>
            <a:lvl3pPr marL="0" indent="0" algn="ctr" defTabSz="543505">
              <a:buSzTx/>
              <a:buNone/>
              <a:defRPr sz="1200" spc="0"/>
            </a:lvl3pPr>
            <a:lvl4pPr marL="0" indent="0" algn="ctr" defTabSz="543505">
              <a:buSzTx/>
              <a:buNone/>
              <a:defRPr sz="1200" spc="0"/>
            </a:lvl4pPr>
            <a:lvl5pPr marL="0" indent="0" algn="ctr" defTabSz="543505">
              <a:buSzTx/>
              <a:buNone/>
              <a:defRPr sz="1200" spc="0"/>
            </a:lvl5pPr>
          </a:lstStyle>
          <a:p>
            <a:r>
              <a:t>Map Callout</a:t>
            </a:r>
          </a:p>
          <a:p>
            <a:pPr lvl="1"/>
            <a:endParaRPr/>
          </a:p>
          <a:p>
            <a:pPr lvl="2"/>
            <a:endParaRPr/>
          </a:p>
          <a:p>
            <a:pPr lvl="3"/>
            <a:endParaRPr/>
          </a:p>
          <a:p>
            <a:pPr lvl="4"/>
            <a:endParaRPr/>
          </a:p>
        </p:txBody>
      </p:sp>
      <p:sp>
        <p:nvSpPr>
          <p:cNvPr id="35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resentation Title / Last Page">
    <p:spTree>
      <p:nvGrpSpPr>
        <p:cNvPr id="1" name=""/>
        <p:cNvGrpSpPr/>
        <p:nvPr/>
      </p:nvGrpSpPr>
      <p:grpSpPr>
        <a:xfrm>
          <a:off x="0" y="0"/>
          <a:ext cx="0" cy="0"/>
          <a:chOff x="0" y="0"/>
          <a:chExt cx="0" cy="0"/>
        </a:xfrm>
      </p:grpSpPr>
      <p:pic>
        <p:nvPicPr>
          <p:cNvPr id="2" name="圖片 1" descr="一張含有 螢幕擷取畫面, 文字, 圓形, 圖形 的圖片&#10;&#10;自動產生的描述">
            <a:extLst>
              <a:ext uri="{FF2B5EF4-FFF2-40B4-BE49-F238E27FC236}">
                <a16:creationId xmlns:a16="http://schemas.microsoft.com/office/drawing/2014/main" id="{BF38C74A-A176-4657-BEC9-539CDAA709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15" name="內文層級一…"/>
          <p:cNvSpPr txBox="1">
            <a:spLocks noGrp="1"/>
          </p:cNvSpPr>
          <p:nvPr>
            <p:ph type="body" sz="quarter" idx="1" hasCustomPrompt="1"/>
          </p:nvPr>
        </p:nvSpPr>
        <p:spPr>
          <a:xfrm>
            <a:off x="913907" y="4331742"/>
            <a:ext cx="2839386" cy="558802"/>
          </a:xfrm>
          <a:prstGeom prst="rect">
            <a:avLst/>
          </a:prstGeom>
        </p:spPr>
        <p:txBody>
          <a:bodyPr lIns="0" tIns="0" rIns="0" bIns="0" anchor="ctr">
            <a:normAutofit/>
          </a:bodyPr>
          <a:lstStyle>
            <a:lvl1pPr>
              <a:defRPr sz="1400" cap="all">
                <a:solidFill>
                  <a:srgbClr val="0E2E82"/>
                </a:solidFill>
              </a:defRPr>
            </a:lvl1pPr>
            <a:lvl2pPr marL="175993" indent="-175993">
              <a:defRPr sz="1400" cap="all">
                <a:solidFill>
                  <a:srgbClr val="0E2E82"/>
                </a:solidFill>
              </a:defRPr>
            </a:lvl2pPr>
            <a:lvl3pPr marL="314622" indent="-177800">
              <a:defRPr sz="1400" cap="all">
                <a:solidFill>
                  <a:srgbClr val="0E2E82"/>
                </a:solidFill>
              </a:defRPr>
            </a:lvl3pPr>
            <a:lvl4pPr marL="324801" indent="0">
              <a:buNone/>
              <a:defRPr sz="1400" cap="all">
                <a:solidFill>
                  <a:srgbClr val="0E2E82"/>
                </a:solidFill>
              </a:defRPr>
            </a:lvl4pPr>
            <a:lvl5pPr marL="324801" indent="0">
              <a:buNone/>
              <a:defRPr sz="1400" cap="all">
                <a:solidFill>
                  <a:srgbClr val="0E2E82"/>
                </a:solidFill>
              </a:defRPr>
            </a:lvl5pPr>
          </a:lstStyle>
          <a:p>
            <a:r>
              <a:rPr dirty="0"/>
              <a:t>PRESENTER NAME</a:t>
            </a:r>
          </a:p>
        </p:txBody>
      </p:sp>
      <p:sp>
        <p:nvSpPr>
          <p:cNvPr id="16" name="Text Placeholder 2"/>
          <p:cNvSpPr>
            <a:spLocks noGrp="1"/>
          </p:cNvSpPr>
          <p:nvPr>
            <p:ph type="body" sz="quarter" idx="21" hasCustomPrompt="1"/>
          </p:nvPr>
        </p:nvSpPr>
        <p:spPr>
          <a:xfrm>
            <a:off x="3891024" y="4331742"/>
            <a:ext cx="2839387" cy="558802"/>
          </a:xfrm>
          <a:prstGeom prst="rect">
            <a:avLst/>
          </a:prstGeom>
        </p:spPr>
        <p:txBody>
          <a:bodyPr lIns="0" tIns="0" rIns="0" bIns="0" anchor="ctr">
            <a:normAutofit/>
          </a:bodyPr>
          <a:lstStyle>
            <a:lvl1pPr>
              <a:defRPr sz="1400" cap="all" spc="0">
                <a:solidFill>
                  <a:srgbClr val="595757"/>
                </a:solidFill>
              </a:defRPr>
            </a:lvl1pPr>
          </a:lstStyle>
          <a:p>
            <a:r>
              <a:t>DATE</a:t>
            </a:r>
          </a:p>
        </p:txBody>
      </p:sp>
      <p:sp>
        <p:nvSpPr>
          <p:cNvPr id="17" name="Click to edit Master title style"/>
          <p:cNvSpPr txBox="1">
            <a:spLocks noGrp="1"/>
          </p:cNvSpPr>
          <p:nvPr>
            <p:ph type="title" hasCustomPrompt="1"/>
          </p:nvPr>
        </p:nvSpPr>
        <p:spPr>
          <a:xfrm>
            <a:off x="913907" y="1426906"/>
            <a:ext cx="7838620" cy="2778561"/>
          </a:xfrm>
          <a:prstGeom prst="rect">
            <a:avLst/>
          </a:prstGeom>
        </p:spPr>
        <p:txBody>
          <a:bodyPr lIns="0" tIns="0" rIns="0" bIns="0">
            <a:normAutofit/>
          </a:bodyPr>
          <a:lstStyle>
            <a:lvl1pPr>
              <a:lnSpc>
                <a:spcPct val="95000"/>
              </a:lnSpc>
              <a:defRPr sz="3600" b="1" spc="13">
                <a:solidFill>
                  <a:srgbClr val="000000"/>
                </a:solidFill>
              </a:defRPr>
            </a:lvl1pPr>
          </a:lstStyle>
          <a:p>
            <a:r>
              <a:t>Click to edit Master title style</a:t>
            </a:r>
          </a:p>
        </p:txBody>
      </p:sp>
      <p:pic>
        <p:nvPicPr>
          <p:cNvPr id="18" name="圖片 6" descr="圖片 6"/>
          <p:cNvPicPr>
            <a:picLocks noChangeAspect="1"/>
          </p:cNvPicPr>
          <p:nvPr/>
        </p:nvPicPr>
        <p:blipFill>
          <a:blip r:embed="rId3" cstate="print"/>
          <a:stretch>
            <a:fillRect/>
          </a:stretch>
        </p:blipFill>
        <p:spPr>
          <a:xfrm>
            <a:off x="913907" y="910286"/>
            <a:ext cx="1511313" cy="324002"/>
          </a:xfrm>
          <a:prstGeom prst="rect">
            <a:avLst/>
          </a:prstGeom>
          <a:ln w="12700">
            <a:miter lim="400000"/>
          </a:ln>
        </p:spPr>
      </p:pic>
      <p:sp>
        <p:nvSpPr>
          <p:cNvPr id="19" name="幻燈片編號"/>
          <p:cNvSpPr txBox="1">
            <a:spLocks noGrp="1"/>
          </p:cNvSpPr>
          <p:nvPr>
            <p:ph type="sldNum" sz="quarter" idx="2"/>
          </p:nvPr>
        </p:nvSpPr>
        <p:spPr>
          <a:xfrm>
            <a:off x="11282773" y="6327352"/>
            <a:ext cx="273654" cy="264253"/>
          </a:xfrm>
          <a:prstGeom prst="rect">
            <a:avLst/>
          </a:prstGeom>
        </p:spPr>
        <p:txBody>
          <a:bodyPr lIns="45718" tIns="45718" rIns="45718" bIns="45718" anchor="ctr"/>
          <a:lstStyle>
            <a:lvl1pPr algn="r" defTabSz="914400">
              <a:defRPr sz="1200">
                <a:solidFill>
                  <a:srgbClr val="000000"/>
                </a:solidFill>
              </a:defRPr>
            </a:lvl1pPr>
          </a:lstStyle>
          <a:p>
            <a:fld id="{86CB4B4D-7CA3-9044-876B-883B54F8677D}" type="slidenum">
              <a:rPr/>
              <a:pPr/>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nfographic—Statistic Option One  ">
    <p:spTree>
      <p:nvGrpSpPr>
        <p:cNvPr id="1" name=""/>
        <p:cNvGrpSpPr/>
        <p:nvPr/>
      </p:nvGrpSpPr>
      <p:grpSpPr>
        <a:xfrm>
          <a:off x="0" y="0"/>
          <a:ext cx="0" cy="0"/>
          <a:chOff x="0" y="0"/>
          <a:chExt cx="0" cy="0"/>
        </a:xfrm>
      </p:grpSpPr>
      <p:pic>
        <p:nvPicPr>
          <p:cNvPr id="35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59"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6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361" name="Click to Add Infographic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362" name="Picture Placeholder 2"/>
          <p:cNvSpPr>
            <a:spLocks noGrp="1"/>
          </p:cNvSpPr>
          <p:nvPr>
            <p:ph type="pic" sz="quarter" idx="21"/>
          </p:nvPr>
        </p:nvSpPr>
        <p:spPr>
          <a:xfrm>
            <a:off x="7334877" y="4075805"/>
            <a:ext cx="820595" cy="820595"/>
          </a:xfrm>
          <a:prstGeom prst="rect">
            <a:avLst/>
          </a:prstGeom>
        </p:spPr>
        <p:txBody>
          <a:bodyPr lIns="91439" rIns="91439"/>
          <a:lstStyle/>
          <a:p>
            <a:endParaRPr/>
          </a:p>
        </p:txBody>
      </p:sp>
      <p:sp>
        <p:nvSpPr>
          <p:cNvPr id="363" name="內文層級一…"/>
          <p:cNvSpPr txBox="1">
            <a:spLocks noGrp="1"/>
          </p:cNvSpPr>
          <p:nvPr>
            <p:ph type="body" sz="quarter" idx="1" hasCustomPrompt="1"/>
          </p:nvPr>
        </p:nvSpPr>
        <p:spPr>
          <a:xfrm>
            <a:off x="8394065" y="4075805"/>
            <a:ext cx="3224912" cy="820595"/>
          </a:xfrm>
          <a:prstGeom prst="rect">
            <a:avLst/>
          </a:prstGeom>
        </p:spPr>
        <p:txBody>
          <a:bodyPr lIns="45718" tIns="45718" rIns="45718" bIns="45718" anchor="ctr">
            <a:normAutofit/>
          </a:bodyPr>
          <a:lstStyle>
            <a:lvl1pPr defTabSz="543505">
              <a:lnSpc>
                <a:spcPct val="110000"/>
              </a:lnSpc>
              <a:defRPr sz="1800" b="1" spc="0">
                <a:solidFill>
                  <a:srgbClr val="000000"/>
                </a:solidFill>
              </a:defRPr>
            </a:lvl1pPr>
            <a:lvl2pPr marL="0" indent="0" defTabSz="543505">
              <a:lnSpc>
                <a:spcPct val="110000"/>
              </a:lnSpc>
              <a:buSzTx/>
              <a:buNone/>
              <a:defRPr sz="1800" b="1" spc="0">
                <a:solidFill>
                  <a:srgbClr val="000000"/>
                </a:solidFill>
              </a:defRPr>
            </a:lvl2pPr>
            <a:lvl3pPr marL="0" indent="0" defTabSz="543505">
              <a:lnSpc>
                <a:spcPct val="110000"/>
              </a:lnSpc>
              <a:buSzTx/>
              <a:buNone/>
              <a:defRPr sz="1800" b="1" spc="0">
                <a:solidFill>
                  <a:srgbClr val="000000"/>
                </a:solidFill>
              </a:defRPr>
            </a:lvl3pPr>
            <a:lvl4pPr marL="0" indent="0" defTabSz="543505">
              <a:lnSpc>
                <a:spcPct val="110000"/>
              </a:lnSpc>
              <a:buSzTx/>
              <a:buNone/>
              <a:defRPr sz="1800" b="1" spc="0">
                <a:solidFill>
                  <a:srgbClr val="000000"/>
                </a:solidFill>
              </a:defRPr>
            </a:lvl4pPr>
            <a:lvl5pPr marL="0" indent="0" defTabSz="543505">
              <a:lnSpc>
                <a:spcPct val="110000"/>
              </a:lnSpc>
              <a:buSzTx/>
              <a:buNone/>
              <a:defRPr sz="1800" b="1" spc="0">
                <a:solidFill>
                  <a:srgbClr val="000000"/>
                </a:solidFill>
              </a:defRPr>
            </a:lvl5pPr>
          </a:lstStyle>
          <a:p>
            <a:r>
              <a:t>Descriptor 1</a:t>
            </a:r>
          </a:p>
          <a:p>
            <a:pPr lvl="1"/>
            <a:endParaRPr/>
          </a:p>
          <a:p>
            <a:pPr lvl="2"/>
            <a:endParaRPr/>
          </a:p>
          <a:p>
            <a:pPr lvl="3"/>
            <a:endParaRPr/>
          </a:p>
          <a:p>
            <a:pPr lvl="4"/>
            <a:endParaRPr/>
          </a:p>
        </p:txBody>
      </p:sp>
      <p:sp>
        <p:nvSpPr>
          <p:cNvPr id="364" name="Text Placeholder 2"/>
          <p:cNvSpPr>
            <a:spLocks noGrp="1"/>
          </p:cNvSpPr>
          <p:nvPr>
            <p:ph type="body" sz="quarter" idx="22" hasCustomPrompt="1"/>
          </p:nvPr>
        </p:nvSpPr>
        <p:spPr>
          <a:xfrm>
            <a:off x="7334877" y="1347656"/>
            <a:ext cx="4284100" cy="2444882"/>
          </a:xfrm>
          <a:prstGeom prst="rect">
            <a:avLst/>
          </a:prstGeom>
          <a:solidFill>
            <a:srgbClr val="F4F4F4"/>
          </a:solidFill>
        </p:spPr>
        <p:txBody>
          <a:bodyPr lIns="0" tIns="0" rIns="0" bIns="0">
            <a:normAutofit/>
          </a:bodyPr>
          <a:lstStyle>
            <a:lvl1pPr algn="ctr" defTabSz="543505">
              <a:lnSpc>
                <a:spcPct val="130000"/>
              </a:lnSpc>
              <a:spcBef>
                <a:spcPts val="2100"/>
              </a:spcBef>
              <a:defRPr sz="8800" b="1" spc="0">
                <a:solidFill>
                  <a:srgbClr val="3D66AD"/>
                </a:solidFill>
              </a:defRPr>
            </a:lvl1pPr>
          </a:lstStyle>
          <a:p>
            <a:r>
              <a:t>xxx%</a:t>
            </a:r>
          </a:p>
        </p:txBody>
      </p:sp>
      <p:sp>
        <p:nvSpPr>
          <p:cNvPr id="365" name="Text Placeholder 2"/>
          <p:cNvSpPr>
            <a:spLocks noGrp="1"/>
          </p:cNvSpPr>
          <p:nvPr>
            <p:ph type="body" sz="quarter" idx="23" hasCustomPrompt="1"/>
          </p:nvPr>
        </p:nvSpPr>
        <p:spPr>
          <a:xfrm>
            <a:off x="7334877" y="2935664"/>
            <a:ext cx="4284100" cy="856874"/>
          </a:xfrm>
          <a:prstGeom prst="rect">
            <a:avLst/>
          </a:prstGeom>
        </p:spPr>
        <p:txBody>
          <a:bodyPr lIns="45718" tIns="45718" rIns="45718" bIns="45718">
            <a:normAutofit/>
          </a:bodyPr>
          <a:lstStyle>
            <a:lvl1pPr algn="ctr" defTabSz="543505">
              <a:lnSpc>
                <a:spcPct val="130000"/>
              </a:lnSpc>
              <a:spcBef>
                <a:spcPts val="400"/>
              </a:spcBef>
              <a:defRPr sz="1800" b="1" spc="0">
                <a:solidFill>
                  <a:srgbClr val="000000"/>
                </a:solidFill>
              </a:defRPr>
            </a:lvl1pPr>
          </a:lstStyle>
          <a:p>
            <a:r>
              <a:t>Stat descriptor</a:t>
            </a:r>
          </a:p>
        </p:txBody>
      </p:sp>
      <p:sp>
        <p:nvSpPr>
          <p:cNvPr id="366" name="Picture Placeholder 2"/>
          <p:cNvSpPr>
            <a:spLocks noGrp="1"/>
          </p:cNvSpPr>
          <p:nvPr>
            <p:ph type="pic" sz="quarter" idx="24"/>
          </p:nvPr>
        </p:nvSpPr>
        <p:spPr>
          <a:xfrm>
            <a:off x="7334877" y="5274512"/>
            <a:ext cx="820595" cy="820595"/>
          </a:xfrm>
          <a:prstGeom prst="rect">
            <a:avLst/>
          </a:prstGeom>
        </p:spPr>
        <p:txBody>
          <a:bodyPr lIns="91439" rIns="91439"/>
          <a:lstStyle/>
          <a:p>
            <a:endParaRPr/>
          </a:p>
        </p:txBody>
      </p:sp>
      <p:sp>
        <p:nvSpPr>
          <p:cNvPr id="367" name="Text Placeholder 2"/>
          <p:cNvSpPr>
            <a:spLocks noGrp="1"/>
          </p:cNvSpPr>
          <p:nvPr>
            <p:ph type="body" sz="quarter" idx="25" hasCustomPrompt="1"/>
          </p:nvPr>
        </p:nvSpPr>
        <p:spPr>
          <a:xfrm>
            <a:off x="8394065" y="5274512"/>
            <a:ext cx="3224913" cy="820595"/>
          </a:xfrm>
          <a:prstGeom prst="rect">
            <a:avLst/>
          </a:prstGeom>
        </p:spPr>
        <p:txBody>
          <a:bodyPr lIns="45718" tIns="45718" rIns="45718" bIns="45718" anchor="ctr">
            <a:normAutofit/>
          </a:bodyPr>
          <a:lstStyle>
            <a:lvl1pPr defTabSz="543505">
              <a:lnSpc>
                <a:spcPct val="110000"/>
              </a:lnSpc>
              <a:defRPr sz="1800" b="1" spc="0">
                <a:solidFill>
                  <a:srgbClr val="000000"/>
                </a:solidFill>
              </a:defRPr>
            </a:lvl1pPr>
          </a:lstStyle>
          <a:p>
            <a:r>
              <a:t>Descriptor 2</a:t>
            </a:r>
          </a:p>
        </p:txBody>
      </p:sp>
      <p:sp>
        <p:nvSpPr>
          <p:cNvPr id="36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Infographic—Statistic Option Two">
    <p:spTree>
      <p:nvGrpSpPr>
        <p:cNvPr id="1" name=""/>
        <p:cNvGrpSpPr/>
        <p:nvPr/>
      </p:nvGrpSpPr>
      <p:grpSpPr>
        <a:xfrm>
          <a:off x="0" y="0"/>
          <a:ext cx="0" cy="0"/>
          <a:chOff x="0" y="0"/>
          <a:chExt cx="0" cy="0"/>
        </a:xfrm>
      </p:grpSpPr>
      <p:pic>
        <p:nvPicPr>
          <p:cNvPr id="37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76"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7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378" name="Click to Add Infographic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379" name="內文層級一…"/>
          <p:cNvSpPr txBox="1">
            <a:spLocks noGrp="1"/>
          </p:cNvSpPr>
          <p:nvPr>
            <p:ph type="body" sz="quarter" idx="1" hasCustomPrompt="1"/>
          </p:nvPr>
        </p:nvSpPr>
        <p:spPr>
          <a:xfrm>
            <a:off x="4328023" y="4026608"/>
            <a:ext cx="3511289" cy="2079227"/>
          </a:xfrm>
          <a:prstGeom prst="rect">
            <a:avLst/>
          </a:prstGeom>
          <a:ln w="19050">
            <a:solidFill>
              <a:schemeClr val="accent5"/>
            </a:solidFill>
            <a:round/>
          </a:ln>
        </p:spPr>
        <p:txBody>
          <a:bodyPr lIns="91438" tIns="91438" rIns="91438" bIns="91438">
            <a:normAutofit/>
          </a:bodyPr>
          <a:lstStyle>
            <a:lvl1pPr algn="ctr" defTabSz="543505">
              <a:lnSpc>
                <a:spcPct val="130000"/>
              </a:lnSpc>
              <a:spcBef>
                <a:spcPts val="300"/>
              </a:spcBef>
              <a:defRPr sz="1400" b="1" spc="0">
                <a:solidFill>
                  <a:srgbClr val="000000"/>
                </a:solidFill>
              </a:defRPr>
            </a:lvl1pPr>
            <a:lvl2pPr marL="0" indent="0" algn="ctr" defTabSz="543505">
              <a:lnSpc>
                <a:spcPct val="130000"/>
              </a:lnSpc>
              <a:spcBef>
                <a:spcPts val="300"/>
              </a:spcBef>
              <a:buSzTx/>
              <a:buNone/>
              <a:defRPr sz="1400" b="1" spc="0">
                <a:solidFill>
                  <a:srgbClr val="000000"/>
                </a:solidFill>
              </a:defRPr>
            </a:lvl2pPr>
            <a:lvl3pPr marL="0" indent="0" algn="ctr" defTabSz="543505">
              <a:lnSpc>
                <a:spcPct val="130000"/>
              </a:lnSpc>
              <a:spcBef>
                <a:spcPts val="300"/>
              </a:spcBef>
              <a:buSzTx/>
              <a:buNone/>
              <a:defRPr sz="1400" b="1" spc="0">
                <a:solidFill>
                  <a:srgbClr val="000000"/>
                </a:solidFill>
              </a:defRPr>
            </a:lvl3pPr>
            <a:lvl4pPr marL="0" indent="0" algn="ctr" defTabSz="543505">
              <a:lnSpc>
                <a:spcPct val="130000"/>
              </a:lnSpc>
              <a:spcBef>
                <a:spcPts val="300"/>
              </a:spcBef>
              <a:buSzTx/>
              <a:buNone/>
              <a:defRPr sz="1400" b="1" spc="0">
                <a:solidFill>
                  <a:srgbClr val="000000"/>
                </a:solidFill>
              </a:defRPr>
            </a:lvl4pPr>
            <a:lvl5pPr marL="0" indent="0" algn="ctr" defTabSz="543505">
              <a:lnSpc>
                <a:spcPct val="130000"/>
              </a:lnSpc>
              <a:spcBef>
                <a:spcPts val="300"/>
              </a:spcBef>
              <a:buSzTx/>
              <a:buNone/>
              <a:defRPr sz="1400" b="1" spc="0">
                <a:solidFill>
                  <a:srgbClr val="000000"/>
                </a:solidFill>
              </a:defRPr>
            </a:lvl5pPr>
          </a:lstStyle>
          <a:p>
            <a:r>
              <a:t>Enter Text Here</a:t>
            </a:r>
          </a:p>
          <a:p>
            <a:pPr lvl="1"/>
            <a:endParaRPr/>
          </a:p>
          <a:p>
            <a:pPr lvl="2"/>
            <a:endParaRPr/>
          </a:p>
          <a:p>
            <a:pPr lvl="3"/>
            <a:endParaRPr/>
          </a:p>
          <a:p>
            <a:pPr lvl="4"/>
            <a:endParaRPr/>
          </a:p>
        </p:txBody>
      </p:sp>
      <p:sp>
        <p:nvSpPr>
          <p:cNvPr id="380" name="Picture Placeholder 2"/>
          <p:cNvSpPr>
            <a:spLocks noGrp="1"/>
          </p:cNvSpPr>
          <p:nvPr>
            <p:ph type="pic" sz="quarter" idx="21"/>
          </p:nvPr>
        </p:nvSpPr>
        <p:spPr>
          <a:xfrm>
            <a:off x="4562180" y="4234681"/>
            <a:ext cx="820596" cy="820595"/>
          </a:xfrm>
          <a:prstGeom prst="rect">
            <a:avLst/>
          </a:prstGeom>
        </p:spPr>
        <p:txBody>
          <a:bodyPr lIns="91439" rIns="91439"/>
          <a:lstStyle/>
          <a:p>
            <a:endParaRPr/>
          </a:p>
        </p:txBody>
      </p:sp>
      <p:sp>
        <p:nvSpPr>
          <p:cNvPr id="381" name="Text Placeholder 2"/>
          <p:cNvSpPr>
            <a:spLocks noGrp="1"/>
          </p:cNvSpPr>
          <p:nvPr>
            <p:ph type="body" sz="quarter" idx="22" hasCustomPrompt="1"/>
          </p:nvPr>
        </p:nvSpPr>
        <p:spPr>
          <a:xfrm>
            <a:off x="5530460" y="4245628"/>
            <a:ext cx="2080317" cy="808287"/>
          </a:xfrm>
          <a:prstGeom prst="rect">
            <a:avLst/>
          </a:prstGeom>
        </p:spPr>
        <p:txBody>
          <a:bodyPr lIns="45718" tIns="45718" rIns="45718" bIns="45718" anchor="ctr">
            <a:normAutofit/>
          </a:bodyPr>
          <a:lstStyle>
            <a:lvl1pPr defTabSz="543505">
              <a:lnSpc>
                <a:spcPct val="130000"/>
              </a:lnSpc>
              <a:spcBef>
                <a:spcPts val="400"/>
              </a:spcBef>
              <a:defRPr sz="1800" b="1" spc="0">
                <a:solidFill>
                  <a:schemeClr val="accent5"/>
                </a:solidFill>
              </a:defRPr>
            </a:lvl1pPr>
          </a:lstStyle>
          <a:p>
            <a:r>
              <a:t>Descriptor 2</a:t>
            </a:r>
          </a:p>
        </p:txBody>
      </p:sp>
      <p:sp>
        <p:nvSpPr>
          <p:cNvPr id="382" name="Text Placeholder 2"/>
          <p:cNvSpPr>
            <a:spLocks noGrp="1"/>
          </p:cNvSpPr>
          <p:nvPr>
            <p:ph type="body" sz="quarter" idx="23" hasCustomPrompt="1"/>
          </p:nvPr>
        </p:nvSpPr>
        <p:spPr>
          <a:xfrm>
            <a:off x="573023" y="4026608"/>
            <a:ext cx="3511289" cy="2079227"/>
          </a:xfrm>
          <a:prstGeom prst="rect">
            <a:avLst/>
          </a:prstGeom>
          <a:ln w="19050">
            <a:solidFill>
              <a:schemeClr val="accent1"/>
            </a:solidFill>
            <a:round/>
          </a:ln>
        </p:spPr>
        <p:txBody>
          <a:bodyPr lIns="91438" tIns="91438" rIns="91438" bIns="91438">
            <a:normAutofit/>
          </a:bodyPr>
          <a:lstStyle>
            <a:lvl1pPr algn="ctr" defTabSz="543505">
              <a:lnSpc>
                <a:spcPct val="130000"/>
              </a:lnSpc>
              <a:spcBef>
                <a:spcPts val="300"/>
              </a:spcBef>
              <a:defRPr sz="1400" b="1" spc="0">
                <a:solidFill>
                  <a:srgbClr val="000000"/>
                </a:solidFill>
              </a:defRPr>
            </a:lvl1pPr>
          </a:lstStyle>
          <a:p>
            <a:r>
              <a:t>Enter Text Here</a:t>
            </a:r>
          </a:p>
        </p:txBody>
      </p:sp>
      <p:sp>
        <p:nvSpPr>
          <p:cNvPr id="383" name="Picture Placeholder 2"/>
          <p:cNvSpPr>
            <a:spLocks noGrp="1"/>
          </p:cNvSpPr>
          <p:nvPr>
            <p:ph type="pic" sz="quarter" idx="24"/>
          </p:nvPr>
        </p:nvSpPr>
        <p:spPr>
          <a:xfrm>
            <a:off x="806713" y="4245628"/>
            <a:ext cx="820595" cy="820595"/>
          </a:xfrm>
          <a:prstGeom prst="rect">
            <a:avLst/>
          </a:prstGeom>
        </p:spPr>
        <p:txBody>
          <a:bodyPr lIns="91439" rIns="91439"/>
          <a:lstStyle/>
          <a:p>
            <a:endParaRPr/>
          </a:p>
        </p:txBody>
      </p:sp>
      <p:sp>
        <p:nvSpPr>
          <p:cNvPr id="384" name="Text Placeholder 2"/>
          <p:cNvSpPr>
            <a:spLocks noGrp="1"/>
          </p:cNvSpPr>
          <p:nvPr>
            <p:ph type="body" sz="quarter" idx="25" hasCustomPrompt="1"/>
          </p:nvPr>
        </p:nvSpPr>
        <p:spPr>
          <a:xfrm>
            <a:off x="1774993" y="4245628"/>
            <a:ext cx="2080317" cy="808287"/>
          </a:xfrm>
          <a:prstGeom prst="rect">
            <a:avLst/>
          </a:prstGeom>
        </p:spPr>
        <p:txBody>
          <a:bodyPr lIns="45718" tIns="45718" rIns="45718" bIns="45718" anchor="ctr">
            <a:normAutofit/>
          </a:bodyPr>
          <a:lstStyle>
            <a:lvl1pPr defTabSz="543505">
              <a:lnSpc>
                <a:spcPct val="130000"/>
              </a:lnSpc>
              <a:spcBef>
                <a:spcPts val="400"/>
              </a:spcBef>
              <a:defRPr sz="1800" b="1" spc="0">
                <a:solidFill>
                  <a:schemeClr val="accent1"/>
                </a:solidFill>
              </a:defRPr>
            </a:lvl1pPr>
          </a:lstStyle>
          <a:p>
            <a:r>
              <a:t>Descriptor 1</a:t>
            </a:r>
          </a:p>
        </p:txBody>
      </p:sp>
      <p:sp>
        <p:nvSpPr>
          <p:cNvPr id="385" name="Text Placeholder 2"/>
          <p:cNvSpPr>
            <a:spLocks noGrp="1"/>
          </p:cNvSpPr>
          <p:nvPr>
            <p:ph type="body" sz="quarter" idx="26" hasCustomPrompt="1"/>
          </p:nvPr>
        </p:nvSpPr>
        <p:spPr>
          <a:xfrm>
            <a:off x="8095874" y="4026608"/>
            <a:ext cx="3511287" cy="2079227"/>
          </a:xfrm>
          <a:prstGeom prst="rect">
            <a:avLst/>
          </a:prstGeom>
          <a:ln w="19050">
            <a:solidFill>
              <a:schemeClr val="accent2"/>
            </a:solidFill>
            <a:round/>
          </a:ln>
        </p:spPr>
        <p:txBody>
          <a:bodyPr lIns="91438" tIns="91438" rIns="91438" bIns="91438">
            <a:normAutofit/>
          </a:bodyPr>
          <a:lstStyle>
            <a:lvl1pPr algn="ctr" defTabSz="543505">
              <a:lnSpc>
                <a:spcPct val="130000"/>
              </a:lnSpc>
              <a:spcBef>
                <a:spcPts val="300"/>
              </a:spcBef>
              <a:defRPr sz="1400" b="1" spc="0">
                <a:solidFill>
                  <a:srgbClr val="000000"/>
                </a:solidFill>
              </a:defRPr>
            </a:lvl1pPr>
          </a:lstStyle>
          <a:p>
            <a:r>
              <a:t>Enter Text Here</a:t>
            </a:r>
          </a:p>
        </p:txBody>
      </p:sp>
      <p:sp>
        <p:nvSpPr>
          <p:cNvPr id="386" name="Picture Placeholder 2"/>
          <p:cNvSpPr>
            <a:spLocks noGrp="1"/>
          </p:cNvSpPr>
          <p:nvPr>
            <p:ph type="pic" sz="quarter" idx="27"/>
          </p:nvPr>
        </p:nvSpPr>
        <p:spPr>
          <a:xfrm>
            <a:off x="8330058" y="4234681"/>
            <a:ext cx="820595" cy="820595"/>
          </a:xfrm>
          <a:prstGeom prst="rect">
            <a:avLst/>
          </a:prstGeom>
        </p:spPr>
        <p:txBody>
          <a:bodyPr lIns="91439" rIns="91439"/>
          <a:lstStyle/>
          <a:p>
            <a:endParaRPr/>
          </a:p>
        </p:txBody>
      </p:sp>
      <p:sp>
        <p:nvSpPr>
          <p:cNvPr id="387" name="Text Placeholder 2"/>
          <p:cNvSpPr>
            <a:spLocks noGrp="1"/>
          </p:cNvSpPr>
          <p:nvPr>
            <p:ph type="body" sz="quarter" idx="28" hasCustomPrompt="1"/>
          </p:nvPr>
        </p:nvSpPr>
        <p:spPr>
          <a:xfrm>
            <a:off x="9298337" y="4245628"/>
            <a:ext cx="2080317" cy="808287"/>
          </a:xfrm>
          <a:prstGeom prst="rect">
            <a:avLst/>
          </a:prstGeom>
        </p:spPr>
        <p:txBody>
          <a:bodyPr lIns="45718" tIns="45718" rIns="45718" bIns="45718" anchor="ctr">
            <a:normAutofit/>
          </a:bodyPr>
          <a:lstStyle>
            <a:lvl1pPr defTabSz="543505">
              <a:lnSpc>
                <a:spcPct val="130000"/>
              </a:lnSpc>
              <a:spcBef>
                <a:spcPts val="400"/>
              </a:spcBef>
              <a:defRPr sz="1800" b="1" spc="0">
                <a:solidFill>
                  <a:schemeClr val="accent2"/>
                </a:solidFill>
              </a:defRPr>
            </a:lvl1pPr>
          </a:lstStyle>
          <a:p>
            <a:r>
              <a:t>Descriptor 3</a:t>
            </a:r>
          </a:p>
        </p:txBody>
      </p:sp>
      <p:sp>
        <p:nvSpPr>
          <p:cNvPr id="388" name="Text Placeholder 2"/>
          <p:cNvSpPr>
            <a:spLocks noGrp="1"/>
          </p:cNvSpPr>
          <p:nvPr>
            <p:ph type="body" sz="quarter" idx="29" hasCustomPrompt="1"/>
          </p:nvPr>
        </p:nvSpPr>
        <p:spPr>
          <a:xfrm>
            <a:off x="573023" y="1347656"/>
            <a:ext cx="3511289" cy="2444882"/>
          </a:xfrm>
          <a:prstGeom prst="rect">
            <a:avLst/>
          </a:prstGeom>
          <a:solidFill>
            <a:srgbClr val="F4F4F4"/>
          </a:solidFill>
        </p:spPr>
        <p:txBody>
          <a:bodyPr lIns="0" tIns="0" rIns="0" bIns="0">
            <a:normAutofit/>
          </a:bodyPr>
          <a:lstStyle>
            <a:lvl1pPr algn="ctr" defTabSz="543505">
              <a:lnSpc>
                <a:spcPct val="130000"/>
              </a:lnSpc>
              <a:spcBef>
                <a:spcPts val="2100"/>
              </a:spcBef>
              <a:defRPr sz="8800" b="1" spc="0">
                <a:solidFill>
                  <a:srgbClr val="3D66AD"/>
                </a:solidFill>
              </a:defRPr>
            </a:lvl1pPr>
          </a:lstStyle>
          <a:p>
            <a:r>
              <a:t>xxx%</a:t>
            </a:r>
          </a:p>
        </p:txBody>
      </p:sp>
      <p:sp>
        <p:nvSpPr>
          <p:cNvPr id="389" name="Text Placeholder 2"/>
          <p:cNvSpPr>
            <a:spLocks noGrp="1"/>
          </p:cNvSpPr>
          <p:nvPr>
            <p:ph type="body" sz="quarter" idx="30" hasCustomPrompt="1"/>
          </p:nvPr>
        </p:nvSpPr>
        <p:spPr>
          <a:xfrm>
            <a:off x="573023" y="2935664"/>
            <a:ext cx="3511289" cy="856874"/>
          </a:xfrm>
          <a:prstGeom prst="rect">
            <a:avLst/>
          </a:prstGeom>
        </p:spPr>
        <p:txBody>
          <a:bodyPr lIns="45718" tIns="45718" rIns="45718" bIns="45718">
            <a:normAutofit/>
          </a:bodyPr>
          <a:lstStyle>
            <a:lvl1pPr algn="ctr" defTabSz="543505">
              <a:lnSpc>
                <a:spcPct val="130000"/>
              </a:lnSpc>
              <a:spcBef>
                <a:spcPts val="400"/>
              </a:spcBef>
              <a:defRPr sz="1800" b="1" spc="0">
                <a:solidFill>
                  <a:srgbClr val="000000"/>
                </a:solidFill>
              </a:defRPr>
            </a:lvl1pPr>
          </a:lstStyle>
          <a:p>
            <a:r>
              <a:t>Fact descriptor</a:t>
            </a:r>
          </a:p>
        </p:txBody>
      </p:sp>
      <p:sp>
        <p:nvSpPr>
          <p:cNvPr id="39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Workflow Option One  ">
    <p:spTree>
      <p:nvGrpSpPr>
        <p:cNvPr id="1" name=""/>
        <p:cNvGrpSpPr/>
        <p:nvPr/>
      </p:nvGrpSpPr>
      <p:grpSpPr>
        <a:xfrm>
          <a:off x="0" y="0"/>
          <a:ext cx="0" cy="0"/>
          <a:chOff x="0" y="0"/>
          <a:chExt cx="0" cy="0"/>
        </a:xfrm>
      </p:grpSpPr>
      <p:pic>
        <p:nvPicPr>
          <p:cNvPr id="39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98"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9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cxnSp>
        <p:nvCxnSpPr>
          <p:cNvPr id="400" name="Straight Connector 29"/>
          <p:cNvCxnSpPr>
            <a:stCxn id="411" idx="0"/>
            <a:endCxn id="410" idx="0"/>
          </p:cNvCxnSpPr>
          <p:nvPr/>
        </p:nvCxnSpPr>
        <p:spPr>
          <a:xfrm>
            <a:off x="6119453" y="2607088"/>
            <a:ext cx="1" cy="2372290"/>
          </a:xfrm>
          <a:prstGeom prst="straightConnector1">
            <a:avLst/>
          </a:prstGeom>
          <a:ln w="25400">
            <a:solidFill>
              <a:srgbClr val="0E2E82"/>
            </a:solidFill>
          </a:ln>
        </p:spPr>
      </p:cxnSp>
      <p:cxnSp>
        <p:nvCxnSpPr>
          <p:cNvPr id="401" name="Straight Connector 30"/>
          <p:cNvCxnSpPr>
            <a:stCxn id="415" idx="0"/>
            <a:endCxn id="414" idx="0"/>
          </p:cNvCxnSpPr>
          <p:nvPr/>
        </p:nvCxnSpPr>
        <p:spPr>
          <a:xfrm>
            <a:off x="9370653" y="2607088"/>
            <a:ext cx="1" cy="2372290"/>
          </a:xfrm>
          <a:prstGeom prst="straightConnector1">
            <a:avLst/>
          </a:prstGeom>
          <a:ln w="25400">
            <a:solidFill>
              <a:srgbClr val="0E2E82"/>
            </a:solidFill>
          </a:ln>
        </p:spPr>
      </p:cxnSp>
      <p:cxnSp>
        <p:nvCxnSpPr>
          <p:cNvPr id="402" name="Straight Connector 28"/>
          <p:cNvCxnSpPr>
            <a:stCxn id="407" idx="0"/>
            <a:endCxn id="406" idx="0"/>
          </p:cNvCxnSpPr>
          <p:nvPr/>
        </p:nvCxnSpPr>
        <p:spPr>
          <a:xfrm>
            <a:off x="2868253" y="2607448"/>
            <a:ext cx="1" cy="2372290"/>
          </a:xfrm>
          <a:prstGeom prst="straightConnector1">
            <a:avLst/>
          </a:prstGeom>
          <a:ln w="25400">
            <a:solidFill>
              <a:srgbClr val="0E2E82"/>
            </a:solidFill>
          </a:ln>
        </p:spPr>
      </p:cxnSp>
      <p:sp>
        <p:nvSpPr>
          <p:cNvPr id="403" name="內文層級一…"/>
          <p:cNvSpPr txBox="1">
            <a:spLocks noGrp="1"/>
          </p:cNvSpPr>
          <p:nvPr>
            <p:ph type="body" sz="quarter" idx="1" hasCustomPrompt="1"/>
          </p:nvPr>
        </p:nvSpPr>
        <p:spPr>
          <a:xfrm>
            <a:off x="1377868" y="3273216"/>
            <a:ext cx="2980772"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vl2pPr marL="0" indent="0" algn="ctr" defTabSz="543505">
              <a:spcBef>
                <a:spcPts val="300"/>
              </a:spcBef>
              <a:buSzTx/>
              <a:buNone/>
              <a:defRPr sz="1400" spc="0">
                <a:solidFill>
                  <a:srgbClr val="000000"/>
                </a:solidFill>
              </a:defRPr>
            </a:lvl2pPr>
            <a:lvl3pPr marL="0" indent="0" algn="ctr" defTabSz="543505">
              <a:spcBef>
                <a:spcPts val="300"/>
              </a:spcBef>
              <a:buSzTx/>
              <a:buNone/>
              <a:defRPr sz="1400" spc="0">
                <a:solidFill>
                  <a:srgbClr val="000000"/>
                </a:solidFill>
              </a:defRPr>
            </a:lvl3pPr>
            <a:lvl4pPr marL="0" indent="0" algn="ctr" defTabSz="543505">
              <a:spcBef>
                <a:spcPts val="300"/>
              </a:spcBef>
              <a:buSzTx/>
              <a:buNone/>
              <a:defRPr sz="1400" spc="0">
                <a:solidFill>
                  <a:srgbClr val="000000"/>
                </a:solidFill>
              </a:defRPr>
            </a:lvl4pPr>
            <a:lvl5pPr marL="0" indent="0" algn="ctr" defTabSz="543505">
              <a:spcBef>
                <a:spcPts val="300"/>
              </a:spcBef>
              <a:buSzTx/>
              <a:buNone/>
              <a:defRPr sz="1400" spc="0">
                <a:solidFill>
                  <a:srgbClr val="000000"/>
                </a:solidFill>
              </a:defRPr>
            </a:lvl5pPr>
          </a:lstStyle>
          <a:p>
            <a:r>
              <a:t>Click to add step</a:t>
            </a:r>
          </a:p>
          <a:p>
            <a:pPr lvl="1"/>
            <a:endParaRPr/>
          </a:p>
          <a:p>
            <a:pPr lvl="2"/>
            <a:endParaRPr/>
          </a:p>
          <a:p>
            <a:pPr lvl="3"/>
            <a:endParaRPr/>
          </a:p>
          <a:p>
            <a:pPr lvl="4"/>
            <a:endParaRPr/>
          </a:p>
        </p:txBody>
      </p:sp>
      <p:sp>
        <p:nvSpPr>
          <p:cNvPr id="404" name="Click to Add Workflow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Workflow Title</a:t>
            </a:r>
          </a:p>
        </p:txBody>
      </p:sp>
      <p:sp>
        <p:nvSpPr>
          <p:cNvPr id="405" name="Text Placeholder 2"/>
          <p:cNvSpPr>
            <a:spLocks noGrp="1"/>
          </p:cNvSpPr>
          <p:nvPr>
            <p:ph type="body" sz="quarter" idx="21" hasCustomPrompt="1"/>
          </p:nvPr>
        </p:nvSpPr>
        <p:spPr>
          <a:xfrm>
            <a:off x="1377866" y="3994575"/>
            <a:ext cx="2980776"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06" name="Text Placeholder 2"/>
          <p:cNvSpPr>
            <a:spLocks noGrp="1"/>
          </p:cNvSpPr>
          <p:nvPr>
            <p:ph type="body" sz="quarter" idx="22" hasCustomPrompt="1"/>
          </p:nvPr>
        </p:nvSpPr>
        <p:spPr>
          <a:xfrm>
            <a:off x="1377866" y="4715936"/>
            <a:ext cx="2980776"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07" name="Text Placeholder 2"/>
          <p:cNvSpPr>
            <a:spLocks noGrp="1"/>
          </p:cNvSpPr>
          <p:nvPr>
            <p:ph type="body" sz="quarter" idx="23" hasCustomPrompt="1"/>
          </p:nvPr>
        </p:nvSpPr>
        <p:spPr>
          <a:xfrm>
            <a:off x="1377866" y="2343647"/>
            <a:ext cx="2980776"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08" name="Text Placeholder 2"/>
          <p:cNvSpPr>
            <a:spLocks noGrp="1"/>
          </p:cNvSpPr>
          <p:nvPr>
            <p:ph type="body" sz="quarter" idx="24" hasCustomPrompt="1"/>
          </p:nvPr>
        </p:nvSpPr>
        <p:spPr>
          <a:xfrm>
            <a:off x="4629067" y="327285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09" name="Text Placeholder 2"/>
          <p:cNvSpPr>
            <a:spLocks noGrp="1"/>
          </p:cNvSpPr>
          <p:nvPr>
            <p:ph type="body" sz="quarter" idx="25" hasCustomPrompt="1"/>
          </p:nvPr>
        </p:nvSpPr>
        <p:spPr>
          <a:xfrm>
            <a:off x="4629067" y="3994217"/>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0" name="Text Placeholder 2"/>
          <p:cNvSpPr>
            <a:spLocks noGrp="1"/>
          </p:cNvSpPr>
          <p:nvPr>
            <p:ph type="body" sz="quarter" idx="26" hasCustomPrompt="1"/>
          </p:nvPr>
        </p:nvSpPr>
        <p:spPr>
          <a:xfrm>
            <a:off x="4629067" y="471557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1" name="Text Placeholder 2"/>
          <p:cNvSpPr>
            <a:spLocks noGrp="1"/>
          </p:cNvSpPr>
          <p:nvPr>
            <p:ph type="body" sz="quarter" idx="27" hasCustomPrompt="1"/>
          </p:nvPr>
        </p:nvSpPr>
        <p:spPr>
          <a:xfrm>
            <a:off x="4629067" y="2343287"/>
            <a:ext cx="2980774"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12" name="Text Placeholder 2"/>
          <p:cNvSpPr>
            <a:spLocks noGrp="1"/>
          </p:cNvSpPr>
          <p:nvPr>
            <p:ph type="body" sz="quarter" idx="28" hasCustomPrompt="1"/>
          </p:nvPr>
        </p:nvSpPr>
        <p:spPr>
          <a:xfrm>
            <a:off x="7880267" y="327285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3" name="Text Placeholder 2"/>
          <p:cNvSpPr>
            <a:spLocks noGrp="1"/>
          </p:cNvSpPr>
          <p:nvPr>
            <p:ph type="body" sz="quarter" idx="29" hasCustomPrompt="1"/>
          </p:nvPr>
        </p:nvSpPr>
        <p:spPr>
          <a:xfrm>
            <a:off x="7880267" y="3994217"/>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4" name="Text Placeholder 2"/>
          <p:cNvSpPr>
            <a:spLocks noGrp="1"/>
          </p:cNvSpPr>
          <p:nvPr>
            <p:ph type="body" sz="quarter" idx="30" hasCustomPrompt="1"/>
          </p:nvPr>
        </p:nvSpPr>
        <p:spPr>
          <a:xfrm>
            <a:off x="7880267" y="471557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5" name="Text Placeholder 2"/>
          <p:cNvSpPr>
            <a:spLocks noGrp="1"/>
          </p:cNvSpPr>
          <p:nvPr>
            <p:ph type="body" sz="quarter" idx="31" hasCustomPrompt="1"/>
          </p:nvPr>
        </p:nvSpPr>
        <p:spPr>
          <a:xfrm>
            <a:off x="7880267" y="2343287"/>
            <a:ext cx="2980774"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1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Workflow Option Two ">
    <p:spTree>
      <p:nvGrpSpPr>
        <p:cNvPr id="1" name=""/>
        <p:cNvGrpSpPr/>
        <p:nvPr/>
      </p:nvGrpSpPr>
      <p:grpSpPr>
        <a:xfrm>
          <a:off x="0" y="0"/>
          <a:ext cx="0" cy="0"/>
          <a:chOff x="0" y="0"/>
          <a:chExt cx="0" cy="0"/>
        </a:xfrm>
      </p:grpSpPr>
      <p:pic>
        <p:nvPicPr>
          <p:cNvPr id="423"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24"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25"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cxnSp>
        <p:nvCxnSpPr>
          <p:cNvPr id="426" name="Straight Connector 63"/>
          <p:cNvCxnSpPr>
            <a:stCxn id="452" idx="0"/>
            <a:endCxn id="446" idx="0"/>
          </p:cNvCxnSpPr>
          <p:nvPr/>
        </p:nvCxnSpPr>
        <p:spPr>
          <a:xfrm flipH="1" flipV="1">
            <a:off x="7423435" y="2767489"/>
            <a:ext cx="3398598" cy="2"/>
          </a:xfrm>
          <a:prstGeom prst="straightConnector1">
            <a:avLst/>
          </a:prstGeom>
          <a:ln w="25400">
            <a:solidFill>
              <a:srgbClr val="0E2E82"/>
            </a:solidFill>
          </a:ln>
        </p:spPr>
      </p:cxnSp>
      <p:sp>
        <p:nvSpPr>
          <p:cNvPr id="427" name="Click to Add Workflow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Workflow Title</a:t>
            </a:r>
          </a:p>
        </p:txBody>
      </p:sp>
      <p:sp>
        <p:nvSpPr>
          <p:cNvPr id="428" name="內文層級一…"/>
          <p:cNvSpPr txBox="1">
            <a:spLocks noGrp="1"/>
          </p:cNvSpPr>
          <p:nvPr>
            <p:ph type="body" sz="quarter" idx="1" hasCustomPrompt="1"/>
          </p:nvPr>
        </p:nvSpPr>
        <p:spPr>
          <a:xfrm>
            <a:off x="853501" y="1577139"/>
            <a:ext cx="2421999"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vl2pPr marL="0" indent="0" algn="ctr" defTabSz="543505">
              <a:lnSpc>
                <a:spcPct val="110000"/>
              </a:lnSpc>
              <a:spcBef>
                <a:spcPts val="300"/>
              </a:spcBef>
              <a:buSzTx/>
              <a:buNone/>
              <a:defRPr sz="1600" b="1" spc="0"/>
            </a:lvl2pPr>
            <a:lvl3pPr marL="0" indent="0" algn="ctr" defTabSz="543505">
              <a:lnSpc>
                <a:spcPct val="110000"/>
              </a:lnSpc>
              <a:spcBef>
                <a:spcPts val="300"/>
              </a:spcBef>
              <a:buSzTx/>
              <a:buNone/>
              <a:defRPr sz="1600" b="1" spc="0"/>
            </a:lvl3pPr>
            <a:lvl4pPr marL="0" indent="0" algn="ctr" defTabSz="543505">
              <a:lnSpc>
                <a:spcPct val="110000"/>
              </a:lnSpc>
              <a:spcBef>
                <a:spcPts val="300"/>
              </a:spcBef>
              <a:buSzTx/>
              <a:buNone/>
              <a:defRPr sz="1600" b="1" spc="0"/>
            </a:lvl4pPr>
            <a:lvl5pPr marL="0" indent="0" algn="ctr" defTabSz="543505">
              <a:lnSpc>
                <a:spcPct val="110000"/>
              </a:lnSpc>
              <a:spcBef>
                <a:spcPts val="300"/>
              </a:spcBef>
              <a:buSzTx/>
              <a:buNone/>
              <a:defRPr sz="1600" b="1" spc="0"/>
            </a:lvl5pPr>
          </a:lstStyle>
          <a:p>
            <a:r>
              <a:t>Click to add category</a:t>
            </a:r>
          </a:p>
          <a:p>
            <a:pPr lvl="1"/>
            <a:endParaRPr/>
          </a:p>
          <a:p>
            <a:pPr lvl="2"/>
            <a:endParaRPr/>
          </a:p>
          <a:p>
            <a:pPr lvl="3"/>
            <a:endParaRPr/>
          </a:p>
          <a:p>
            <a:pPr lvl="4"/>
            <a:endParaRPr/>
          </a:p>
        </p:txBody>
      </p:sp>
      <p:sp>
        <p:nvSpPr>
          <p:cNvPr id="429" name="Text Placeholder 2"/>
          <p:cNvSpPr>
            <a:spLocks noGrp="1"/>
          </p:cNvSpPr>
          <p:nvPr>
            <p:ph type="body" sz="quarter" idx="21" hasCustomPrompt="1"/>
          </p:nvPr>
        </p:nvSpPr>
        <p:spPr>
          <a:xfrm>
            <a:off x="3554860" y="1576780"/>
            <a:ext cx="2422000"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30" name="Text Placeholder 2"/>
          <p:cNvSpPr>
            <a:spLocks noGrp="1"/>
          </p:cNvSpPr>
          <p:nvPr>
            <p:ph type="body" sz="quarter" idx="22" hasCustomPrompt="1"/>
          </p:nvPr>
        </p:nvSpPr>
        <p:spPr>
          <a:xfrm>
            <a:off x="6263175" y="1576780"/>
            <a:ext cx="2421999"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31" name="Text Placeholder 2"/>
          <p:cNvSpPr>
            <a:spLocks noGrp="1"/>
          </p:cNvSpPr>
          <p:nvPr>
            <p:ph type="body" sz="quarter" idx="23" hasCustomPrompt="1"/>
          </p:nvPr>
        </p:nvSpPr>
        <p:spPr>
          <a:xfrm>
            <a:off x="8971488" y="1568094"/>
            <a:ext cx="2421999" cy="527605"/>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cxnSp>
        <p:nvCxnSpPr>
          <p:cNvPr id="432" name="Elbow Connector 28"/>
          <p:cNvCxnSpPr>
            <a:stCxn id="447" idx="0"/>
            <a:endCxn id="450" idx="0"/>
          </p:cNvCxnSpPr>
          <p:nvPr/>
        </p:nvCxnSpPr>
        <p:spPr>
          <a:xfrm>
            <a:off x="7429500" y="3975100"/>
            <a:ext cx="2755900" cy="1181100"/>
          </a:xfrm>
          <a:prstGeom prst="bentConnector2">
            <a:avLst/>
          </a:prstGeom>
          <a:ln w="25400">
            <a:solidFill>
              <a:srgbClr val="0E2E82"/>
            </a:solidFill>
          </a:ln>
        </p:spPr>
      </p:cxnSp>
      <p:cxnSp>
        <p:nvCxnSpPr>
          <p:cNvPr id="433" name="Elbow Connector 36"/>
          <p:cNvCxnSpPr>
            <a:stCxn id="441" idx="0"/>
            <a:endCxn id="444" idx="0"/>
          </p:cNvCxnSpPr>
          <p:nvPr/>
        </p:nvCxnSpPr>
        <p:spPr>
          <a:xfrm>
            <a:off x="2070100" y="2768600"/>
            <a:ext cx="2692400" cy="1206500"/>
          </a:xfrm>
          <a:prstGeom prst="bentConnector2">
            <a:avLst/>
          </a:prstGeom>
          <a:ln w="25400">
            <a:solidFill>
              <a:srgbClr val="0E2E82"/>
            </a:solidFill>
          </a:ln>
        </p:spPr>
      </p:cxnSp>
      <p:cxnSp>
        <p:nvCxnSpPr>
          <p:cNvPr id="434" name="Elbow Connector 38"/>
          <p:cNvCxnSpPr>
            <a:stCxn id="444" idx="0"/>
            <a:endCxn id="448" idx="0"/>
          </p:cNvCxnSpPr>
          <p:nvPr/>
        </p:nvCxnSpPr>
        <p:spPr>
          <a:xfrm>
            <a:off x="4762500" y="3975100"/>
            <a:ext cx="2044700" cy="1193800"/>
          </a:xfrm>
          <a:prstGeom prst="bentConnector5">
            <a:avLst>
              <a:gd name="adj1" fmla="val 71428"/>
              <a:gd name="adj2" fmla="val 50000"/>
              <a:gd name="adj3" fmla="val 64596"/>
            </a:avLst>
          </a:prstGeom>
          <a:ln w="25400">
            <a:solidFill>
              <a:srgbClr val="0E2E82"/>
            </a:solidFill>
          </a:ln>
        </p:spPr>
      </p:cxnSp>
      <p:cxnSp>
        <p:nvCxnSpPr>
          <p:cNvPr id="435" name="Elbow Connector 46"/>
          <p:cNvCxnSpPr>
            <a:stCxn id="443" idx="0"/>
            <a:endCxn id="449" idx="0"/>
          </p:cNvCxnSpPr>
          <p:nvPr/>
        </p:nvCxnSpPr>
        <p:spPr>
          <a:xfrm rot="5400000" flipH="1" flipV="1">
            <a:off x="5086350" y="2139950"/>
            <a:ext cx="12700" cy="6045200"/>
          </a:xfrm>
          <a:prstGeom prst="bentConnector3">
            <a:avLst>
              <a:gd name="adj1" fmla="val -5900000"/>
            </a:avLst>
          </a:prstGeom>
          <a:ln w="25400">
            <a:solidFill>
              <a:srgbClr val="0E2E82"/>
            </a:solidFill>
          </a:ln>
        </p:spPr>
      </p:cxnSp>
      <p:cxnSp>
        <p:nvCxnSpPr>
          <p:cNvPr id="436" name="Straight Connector 48"/>
          <p:cNvCxnSpPr>
            <a:stCxn id="441" idx="0"/>
            <a:endCxn id="443" idx="0"/>
          </p:cNvCxnSpPr>
          <p:nvPr/>
        </p:nvCxnSpPr>
        <p:spPr>
          <a:xfrm>
            <a:off x="2064501" y="2767489"/>
            <a:ext cx="10438" cy="2393333"/>
          </a:xfrm>
          <a:prstGeom prst="straightConnector1">
            <a:avLst/>
          </a:prstGeom>
          <a:ln w="25400">
            <a:solidFill>
              <a:srgbClr val="0E2E82"/>
            </a:solidFill>
          </a:ln>
        </p:spPr>
      </p:cxnSp>
      <p:cxnSp>
        <p:nvCxnSpPr>
          <p:cNvPr id="437" name="Straight Connector 51"/>
          <p:cNvCxnSpPr>
            <a:stCxn id="444" idx="0"/>
            <a:endCxn id="445" idx="0"/>
          </p:cNvCxnSpPr>
          <p:nvPr/>
        </p:nvCxnSpPr>
        <p:spPr>
          <a:xfrm flipH="1">
            <a:off x="4763211" y="3969081"/>
            <a:ext cx="3557" cy="1191741"/>
          </a:xfrm>
          <a:prstGeom prst="straightConnector1">
            <a:avLst/>
          </a:prstGeom>
          <a:ln w="25400">
            <a:solidFill>
              <a:srgbClr val="0E2E82"/>
            </a:solidFill>
          </a:ln>
        </p:spPr>
      </p:cxnSp>
      <p:cxnSp>
        <p:nvCxnSpPr>
          <p:cNvPr id="438" name="Straight Connector 63"/>
          <p:cNvCxnSpPr>
            <a:stCxn id="447" idx="0"/>
            <a:endCxn id="446" idx="0"/>
          </p:cNvCxnSpPr>
          <p:nvPr/>
        </p:nvCxnSpPr>
        <p:spPr>
          <a:xfrm flipV="1">
            <a:off x="7423435" y="2767489"/>
            <a:ext cx="1" cy="1201593"/>
          </a:xfrm>
          <a:prstGeom prst="straightConnector1">
            <a:avLst/>
          </a:prstGeom>
          <a:ln w="25400">
            <a:solidFill>
              <a:srgbClr val="0E2E82"/>
            </a:solidFill>
          </a:ln>
        </p:spPr>
      </p:cxnSp>
      <p:sp>
        <p:nvSpPr>
          <p:cNvPr id="439" name="Straight Connector 67"/>
          <p:cNvSpPr/>
          <p:nvPr/>
        </p:nvSpPr>
        <p:spPr>
          <a:xfrm flipH="1" flipV="1">
            <a:off x="6807382" y="4243407"/>
            <a:ext cx="3" cy="522675"/>
          </a:xfrm>
          <a:prstGeom prst="line">
            <a:avLst/>
          </a:prstGeom>
          <a:ln w="25400">
            <a:solidFill>
              <a:srgbClr val="0E2E82"/>
            </a:solidFill>
          </a:ln>
        </p:spPr>
        <p:txBody>
          <a:bodyPr lIns="45718" tIns="45718" rIns="45718" bIns="45718"/>
          <a:lstStyle/>
          <a:p>
            <a:endParaRPr/>
          </a:p>
        </p:txBody>
      </p:sp>
      <p:sp>
        <p:nvSpPr>
          <p:cNvPr id="440" name="Straight Connector 69"/>
          <p:cNvSpPr/>
          <p:nvPr/>
        </p:nvSpPr>
        <p:spPr>
          <a:xfrm flipV="1">
            <a:off x="8096909" y="4237177"/>
            <a:ext cx="7956" cy="516443"/>
          </a:xfrm>
          <a:prstGeom prst="line">
            <a:avLst/>
          </a:prstGeom>
          <a:ln w="25400">
            <a:solidFill>
              <a:srgbClr val="0E2E82"/>
            </a:solidFill>
          </a:ln>
        </p:spPr>
        <p:txBody>
          <a:bodyPr lIns="45718" tIns="45718" rIns="45718" bIns="45718"/>
          <a:lstStyle/>
          <a:p>
            <a:endParaRPr/>
          </a:p>
        </p:txBody>
      </p:sp>
      <p:sp>
        <p:nvSpPr>
          <p:cNvPr id="441" name="Text Placeholder 2"/>
          <p:cNvSpPr>
            <a:spLocks noGrp="1"/>
          </p:cNvSpPr>
          <p:nvPr>
            <p:ph type="body" sz="quarter" idx="24" hasCustomPrompt="1"/>
          </p:nvPr>
        </p:nvSpPr>
        <p:spPr>
          <a:xfrm>
            <a:off x="853501" y="2360285"/>
            <a:ext cx="2422001"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2" name="Text Placeholder 2"/>
          <p:cNvSpPr>
            <a:spLocks noGrp="1"/>
          </p:cNvSpPr>
          <p:nvPr>
            <p:ph type="body" sz="quarter" idx="25" hasCustomPrompt="1"/>
          </p:nvPr>
        </p:nvSpPr>
        <p:spPr>
          <a:xfrm>
            <a:off x="853501" y="3561877"/>
            <a:ext cx="2422000"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3" name="Text Placeholder 2"/>
          <p:cNvSpPr>
            <a:spLocks noGrp="1"/>
          </p:cNvSpPr>
          <p:nvPr>
            <p:ph type="body" sz="quarter" idx="26" hasCustomPrompt="1"/>
          </p:nvPr>
        </p:nvSpPr>
        <p:spPr>
          <a:xfrm>
            <a:off x="863939" y="4753616"/>
            <a:ext cx="2422000" cy="814411"/>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4" name="Text Placeholder 2"/>
          <p:cNvSpPr>
            <a:spLocks noGrp="1"/>
          </p:cNvSpPr>
          <p:nvPr>
            <p:ph type="body" sz="quarter" idx="27" hasCustomPrompt="1"/>
          </p:nvPr>
        </p:nvSpPr>
        <p:spPr>
          <a:xfrm>
            <a:off x="3561815" y="3561877"/>
            <a:ext cx="2409905"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5" name="Text Placeholder 2"/>
          <p:cNvSpPr>
            <a:spLocks noGrp="1"/>
          </p:cNvSpPr>
          <p:nvPr>
            <p:ph type="body" sz="quarter" idx="28" hasCustomPrompt="1"/>
          </p:nvPr>
        </p:nvSpPr>
        <p:spPr>
          <a:xfrm>
            <a:off x="3549563" y="4753616"/>
            <a:ext cx="2427297" cy="814411"/>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6" name="Text Placeholder 2"/>
          <p:cNvSpPr>
            <a:spLocks noGrp="1"/>
          </p:cNvSpPr>
          <p:nvPr>
            <p:ph type="body" sz="quarter" idx="29" hasCustomPrompt="1"/>
          </p:nvPr>
        </p:nvSpPr>
        <p:spPr>
          <a:xfrm>
            <a:off x="6263175" y="2360285"/>
            <a:ext cx="2320522"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7" name="Text Placeholder 2"/>
          <p:cNvSpPr>
            <a:spLocks noGrp="1"/>
          </p:cNvSpPr>
          <p:nvPr>
            <p:ph type="body" sz="quarter" idx="30" hasCustomPrompt="1"/>
          </p:nvPr>
        </p:nvSpPr>
        <p:spPr>
          <a:xfrm>
            <a:off x="6263175" y="3561877"/>
            <a:ext cx="2320522"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8" name="Text Placeholder 2"/>
          <p:cNvSpPr>
            <a:spLocks noGrp="1"/>
          </p:cNvSpPr>
          <p:nvPr>
            <p:ph type="body" sz="quarter" idx="31" hasCustomPrompt="1"/>
          </p:nvPr>
        </p:nvSpPr>
        <p:spPr>
          <a:xfrm>
            <a:off x="6337405" y="4761545"/>
            <a:ext cx="939954" cy="811019"/>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9" name="Text Placeholder 2"/>
          <p:cNvSpPr>
            <a:spLocks noGrp="1"/>
          </p:cNvSpPr>
          <p:nvPr>
            <p:ph type="body" sz="quarter" idx="32" hasCustomPrompt="1"/>
          </p:nvPr>
        </p:nvSpPr>
        <p:spPr>
          <a:xfrm>
            <a:off x="7643741" y="4749081"/>
            <a:ext cx="939954" cy="811019"/>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0" name="Text Placeholder 2"/>
          <p:cNvSpPr>
            <a:spLocks noGrp="1"/>
          </p:cNvSpPr>
          <p:nvPr>
            <p:ph type="body" sz="quarter" idx="33" hasCustomPrompt="1"/>
          </p:nvPr>
        </p:nvSpPr>
        <p:spPr>
          <a:xfrm>
            <a:off x="8971488" y="4753616"/>
            <a:ext cx="2421999" cy="814411"/>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1" name="Text Placeholder 2"/>
          <p:cNvSpPr>
            <a:spLocks noGrp="1"/>
          </p:cNvSpPr>
          <p:nvPr>
            <p:ph type="body" sz="quarter" idx="34" hasCustomPrompt="1"/>
          </p:nvPr>
        </p:nvSpPr>
        <p:spPr>
          <a:xfrm>
            <a:off x="9062525" y="2360285"/>
            <a:ext cx="939957"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2" name="Text Placeholder 2"/>
          <p:cNvSpPr>
            <a:spLocks noGrp="1"/>
          </p:cNvSpPr>
          <p:nvPr>
            <p:ph type="body" sz="quarter" idx="35" hasCustomPrompt="1"/>
          </p:nvPr>
        </p:nvSpPr>
        <p:spPr>
          <a:xfrm>
            <a:off x="10352054" y="2360285"/>
            <a:ext cx="939957"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3"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Images—One Large + Two Small   ">
    <p:spTree>
      <p:nvGrpSpPr>
        <p:cNvPr id="1" name=""/>
        <p:cNvGrpSpPr/>
        <p:nvPr/>
      </p:nvGrpSpPr>
      <p:grpSpPr>
        <a:xfrm>
          <a:off x="0" y="0"/>
          <a:ext cx="0" cy="0"/>
          <a:chOff x="0" y="0"/>
          <a:chExt cx="0" cy="0"/>
        </a:xfrm>
      </p:grpSpPr>
      <p:pic>
        <p:nvPicPr>
          <p:cNvPr id="460"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61"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62"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63" name="Picture Placeholder 5"/>
          <p:cNvSpPr>
            <a:spLocks noGrp="1"/>
          </p:cNvSpPr>
          <p:nvPr>
            <p:ph type="pic" idx="21"/>
          </p:nvPr>
        </p:nvSpPr>
        <p:spPr>
          <a:xfrm>
            <a:off x="634092" y="582612"/>
            <a:ext cx="7001743" cy="5692777"/>
          </a:xfrm>
          <a:prstGeom prst="rect">
            <a:avLst/>
          </a:prstGeom>
        </p:spPr>
        <p:txBody>
          <a:bodyPr lIns="91439" rIns="91439"/>
          <a:lstStyle/>
          <a:p>
            <a:endParaRPr/>
          </a:p>
        </p:txBody>
      </p:sp>
      <p:sp>
        <p:nvSpPr>
          <p:cNvPr id="464" name="Picture Placeholder 5"/>
          <p:cNvSpPr>
            <a:spLocks noGrp="1"/>
          </p:cNvSpPr>
          <p:nvPr>
            <p:ph type="pic" sz="quarter" idx="22"/>
          </p:nvPr>
        </p:nvSpPr>
        <p:spPr>
          <a:xfrm>
            <a:off x="7944593" y="582612"/>
            <a:ext cx="3610100" cy="2724667"/>
          </a:xfrm>
          <a:prstGeom prst="rect">
            <a:avLst/>
          </a:prstGeom>
        </p:spPr>
        <p:txBody>
          <a:bodyPr lIns="91439" rIns="91439"/>
          <a:lstStyle/>
          <a:p>
            <a:endParaRPr/>
          </a:p>
        </p:txBody>
      </p:sp>
      <p:sp>
        <p:nvSpPr>
          <p:cNvPr id="465" name="Picture Placeholder 5"/>
          <p:cNvSpPr>
            <a:spLocks noGrp="1"/>
          </p:cNvSpPr>
          <p:nvPr>
            <p:ph type="pic" sz="quarter" idx="23"/>
          </p:nvPr>
        </p:nvSpPr>
        <p:spPr>
          <a:xfrm>
            <a:off x="7944593" y="3550722"/>
            <a:ext cx="3610100" cy="2724668"/>
          </a:xfrm>
          <a:prstGeom prst="rect">
            <a:avLst/>
          </a:prstGeom>
        </p:spPr>
        <p:txBody>
          <a:bodyPr lIns="91439" rIns="91439"/>
          <a:lstStyle/>
          <a:p>
            <a:endParaRPr/>
          </a:p>
        </p:txBody>
      </p:sp>
      <p:sp>
        <p:nvSpPr>
          <p:cNvPr id="46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Image—Full Page  ">
    <p:spTree>
      <p:nvGrpSpPr>
        <p:cNvPr id="1" name=""/>
        <p:cNvGrpSpPr/>
        <p:nvPr/>
      </p:nvGrpSpPr>
      <p:grpSpPr>
        <a:xfrm>
          <a:off x="0" y="0"/>
          <a:ext cx="0" cy="0"/>
          <a:chOff x="0" y="0"/>
          <a:chExt cx="0" cy="0"/>
        </a:xfrm>
      </p:grpSpPr>
      <p:pic>
        <p:nvPicPr>
          <p:cNvPr id="473"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74"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75"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76" name="Picture Placeholder 5"/>
          <p:cNvSpPr>
            <a:spLocks noGrp="1"/>
          </p:cNvSpPr>
          <p:nvPr>
            <p:ph type="pic" idx="21"/>
          </p:nvPr>
        </p:nvSpPr>
        <p:spPr>
          <a:xfrm>
            <a:off x="-30482" y="-45720"/>
            <a:ext cx="12252962" cy="6949441"/>
          </a:xfrm>
          <a:prstGeom prst="rect">
            <a:avLst/>
          </a:prstGeom>
        </p:spPr>
        <p:txBody>
          <a:bodyPr lIns="91439" rIns="91439"/>
          <a:lstStyle/>
          <a:p>
            <a:endParaRPr/>
          </a:p>
        </p:txBody>
      </p:sp>
      <p:sp>
        <p:nvSpPr>
          <p:cNvPr id="477"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Image—Full Page with Text Callout ">
    <p:spTree>
      <p:nvGrpSpPr>
        <p:cNvPr id="1" name=""/>
        <p:cNvGrpSpPr/>
        <p:nvPr/>
      </p:nvGrpSpPr>
      <p:grpSpPr>
        <a:xfrm>
          <a:off x="0" y="0"/>
          <a:ext cx="0" cy="0"/>
          <a:chOff x="0" y="0"/>
          <a:chExt cx="0" cy="0"/>
        </a:xfrm>
      </p:grpSpPr>
      <p:pic>
        <p:nvPicPr>
          <p:cNvPr id="484"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85"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86"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87" name="Picture Placeholder 5"/>
          <p:cNvSpPr>
            <a:spLocks noGrp="1"/>
          </p:cNvSpPr>
          <p:nvPr>
            <p:ph type="pic" idx="21"/>
          </p:nvPr>
        </p:nvSpPr>
        <p:spPr>
          <a:xfrm>
            <a:off x="-30482" y="-45720"/>
            <a:ext cx="12252962" cy="6949441"/>
          </a:xfrm>
          <a:prstGeom prst="rect">
            <a:avLst/>
          </a:prstGeom>
        </p:spPr>
        <p:txBody>
          <a:bodyPr lIns="91439" rIns="91439"/>
          <a:lstStyle/>
          <a:p>
            <a:endParaRPr/>
          </a:p>
        </p:txBody>
      </p:sp>
      <p:sp>
        <p:nvSpPr>
          <p:cNvPr id="488" name="Short Callout"/>
          <p:cNvSpPr txBox="1">
            <a:spLocks noGrp="1"/>
          </p:cNvSpPr>
          <p:nvPr>
            <p:ph type="title" hasCustomPrompt="1"/>
          </p:nvPr>
        </p:nvSpPr>
        <p:spPr>
          <a:xfrm>
            <a:off x="6860726" y="2181666"/>
            <a:ext cx="4750131" cy="2889100"/>
          </a:xfrm>
          <a:prstGeom prst="rect">
            <a:avLst/>
          </a:prstGeom>
          <a:solidFill>
            <a:srgbClr val="E7E7E7"/>
          </a:solidFill>
        </p:spPr>
        <p:txBody>
          <a:bodyPr lIns="274320" tIns="274320" rIns="274320" bIns="274320">
            <a:normAutofit/>
          </a:bodyPr>
          <a:lstStyle>
            <a:lvl1pPr algn="ctr" defTabSz="543505">
              <a:defRPr sz="3600" b="1">
                <a:solidFill>
                  <a:srgbClr val="000000"/>
                </a:solidFill>
              </a:defRPr>
            </a:lvl1pPr>
          </a:lstStyle>
          <a:p>
            <a:r>
              <a:t>Short Callout</a:t>
            </a:r>
          </a:p>
        </p:txBody>
      </p:sp>
      <p:sp>
        <p:nvSpPr>
          <p:cNvPr id="489"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Video—Full Page ">
    <p:spTree>
      <p:nvGrpSpPr>
        <p:cNvPr id="1" name=""/>
        <p:cNvGrpSpPr/>
        <p:nvPr/>
      </p:nvGrpSpPr>
      <p:grpSpPr>
        <a:xfrm>
          <a:off x="0" y="0"/>
          <a:ext cx="0" cy="0"/>
          <a:chOff x="0" y="0"/>
          <a:chExt cx="0" cy="0"/>
        </a:xfrm>
      </p:grpSpPr>
      <p:pic>
        <p:nvPicPr>
          <p:cNvPr id="496"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97"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98"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99" name="Media Placeholder 3"/>
          <p:cNvSpPr>
            <a:spLocks noGrp="1"/>
          </p:cNvSpPr>
          <p:nvPr>
            <p:ph type="media" idx="21"/>
          </p:nvPr>
        </p:nvSpPr>
        <p:spPr>
          <a:xfrm>
            <a:off x="-30482" y="-45720"/>
            <a:ext cx="12252962" cy="6949441"/>
          </a:xfrm>
          <a:prstGeom prst="rect">
            <a:avLst/>
          </a:prstGeom>
        </p:spPr>
        <p:txBody>
          <a:bodyPr lIns="91439" rIns="91439"/>
          <a:lstStyle/>
          <a:p>
            <a:endParaRPr/>
          </a:p>
        </p:txBody>
      </p:sp>
      <p:sp>
        <p:nvSpPr>
          <p:cNvPr id="50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50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08"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0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51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Infographic—Map">
    <p:spTree>
      <p:nvGrpSpPr>
        <p:cNvPr id="1" name=""/>
        <p:cNvGrpSpPr/>
        <p:nvPr/>
      </p:nvGrpSpPr>
      <p:grpSpPr>
        <a:xfrm>
          <a:off x="0" y="0"/>
          <a:ext cx="0" cy="0"/>
          <a:chOff x="0" y="0"/>
          <a:chExt cx="0" cy="0"/>
        </a:xfrm>
      </p:grpSpPr>
      <p:pic>
        <p:nvPicPr>
          <p:cNvPr id="51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18"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1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520" name="圖形 2" descr="圖形 2"/>
          <p:cNvPicPr>
            <a:picLocks noChangeAspect="1"/>
          </p:cNvPicPr>
          <p:nvPr/>
        </p:nvPicPr>
        <p:blipFill>
          <a:blip r:embed="rId4" cstate="print"/>
          <a:stretch>
            <a:fillRect/>
          </a:stretch>
        </p:blipFill>
        <p:spPr>
          <a:xfrm>
            <a:off x="65893" y="1522372"/>
            <a:ext cx="9778491" cy="4792481"/>
          </a:xfrm>
          <a:prstGeom prst="rect">
            <a:avLst/>
          </a:prstGeom>
          <a:ln w="12700">
            <a:miter lim="400000"/>
          </a:ln>
        </p:spPr>
      </p:pic>
      <p:sp>
        <p:nvSpPr>
          <p:cNvPr id="521" name="Click to Add Infographic Title"/>
          <p:cNvSpPr txBox="1">
            <a:spLocks noGrp="1"/>
          </p:cNvSpPr>
          <p:nvPr>
            <p:ph type="title" hasCustomPrompt="1"/>
          </p:nvPr>
        </p:nvSpPr>
        <p:spPr>
          <a:xfrm>
            <a:off x="573023" y="371340"/>
            <a:ext cx="11045956"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522" name="內文層級一…"/>
          <p:cNvSpPr txBox="1">
            <a:spLocks noGrp="1"/>
          </p:cNvSpPr>
          <p:nvPr>
            <p:ph type="body" sz="quarter" idx="1" hasCustomPrompt="1"/>
          </p:nvPr>
        </p:nvSpPr>
        <p:spPr>
          <a:xfrm>
            <a:off x="9981854" y="3785553"/>
            <a:ext cx="1637126" cy="266120"/>
          </a:xfrm>
          <a:prstGeom prst="rect">
            <a:avLst/>
          </a:prstGeom>
          <a:solidFill>
            <a:srgbClr val="0E2E82"/>
          </a:solidFill>
          <a:ln w="9525" cap="rnd">
            <a:solidFill>
              <a:srgbClr val="0E2E82"/>
            </a:solidFill>
            <a:round/>
          </a:ln>
        </p:spPr>
        <p:txBody>
          <a:bodyPr lIns="45718" tIns="45718" rIns="45718" bIns="45718" anchor="ctr">
            <a:normAutofit/>
          </a:bodyPr>
          <a:lstStyle>
            <a:lvl1pPr algn="ctr" defTabSz="543505">
              <a:defRPr sz="1200" spc="0"/>
            </a:lvl1pPr>
            <a:lvl2pPr marL="0" indent="0" algn="ctr" defTabSz="543505">
              <a:buSzTx/>
              <a:buNone/>
              <a:defRPr sz="1200" spc="0"/>
            </a:lvl2pPr>
            <a:lvl3pPr marL="0" indent="0" algn="ctr" defTabSz="543505">
              <a:buSzTx/>
              <a:buNone/>
              <a:defRPr sz="1200" spc="0"/>
            </a:lvl3pPr>
            <a:lvl4pPr marL="0" indent="0" algn="ctr" defTabSz="543505">
              <a:buSzTx/>
              <a:buNone/>
              <a:defRPr sz="1200" spc="0"/>
            </a:lvl4pPr>
            <a:lvl5pPr marL="0" indent="0" algn="ctr" defTabSz="543505">
              <a:buSzTx/>
              <a:buNone/>
              <a:defRPr sz="1200" spc="0"/>
            </a:lvl5pPr>
          </a:lstStyle>
          <a:p>
            <a:r>
              <a:t>Map Callout</a:t>
            </a:r>
          </a:p>
          <a:p>
            <a:pPr lvl="1"/>
            <a:endParaRPr/>
          </a:p>
          <a:p>
            <a:pPr lvl="2"/>
            <a:endParaRPr/>
          </a:p>
          <a:p>
            <a:pPr lvl="3"/>
            <a:endParaRPr/>
          </a:p>
          <a:p>
            <a:pPr lvl="4"/>
            <a:endParaRPr/>
          </a:p>
        </p:txBody>
      </p:sp>
      <p:sp>
        <p:nvSpPr>
          <p:cNvPr id="523"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Divider ">
    <p:spTree>
      <p:nvGrpSpPr>
        <p:cNvPr id="1" name=""/>
        <p:cNvGrpSpPr/>
        <p:nvPr/>
      </p:nvGrpSpPr>
      <p:grpSpPr>
        <a:xfrm>
          <a:off x="0" y="0"/>
          <a:ext cx="0" cy="0"/>
          <a:chOff x="0" y="0"/>
          <a:chExt cx="0" cy="0"/>
        </a:xfrm>
      </p:grpSpPr>
      <p:sp>
        <p:nvSpPr>
          <p:cNvPr id="26"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7" name="圖片 4" descr="圖片 4"/>
          <p:cNvPicPr>
            <a:picLocks noChangeAspect="1"/>
          </p:cNvPicPr>
          <p:nvPr/>
        </p:nvPicPr>
        <p:blipFill>
          <a:blip r:embed="rId2" cstate="print"/>
          <a:stretch>
            <a:fillRect/>
          </a:stretch>
        </p:blipFill>
        <p:spPr>
          <a:xfrm>
            <a:off x="10676624" y="6458287"/>
            <a:ext cx="923583" cy="198002"/>
          </a:xfrm>
          <a:prstGeom prst="rect">
            <a:avLst/>
          </a:prstGeom>
          <a:ln w="12700">
            <a:miter lim="400000"/>
          </a:ln>
        </p:spPr>
      </p:pic>
      <p:pic>
        <p:nvPicPr>
          <p:cNvPr id="28" name="圖片 22" descr="圖片 22"/>
          <p:cNvPicPr>
            <a:picLocks noChangeAspect="1"/>
          </p:cNvPicPr>
          <p:nvPr/>
        </p:nvPicPr>
        <p:blipFill>
          <a:blip r:embed="rId3" cstate="print"/>
          <a:stretch>
            <a:fillRect/>
          </a:stretch>
        </p:blipFill>
        <p:spPr>
          <a:xfrm>
            <a:off x="2707" y="0"/>
            <a:ext cx="12189293" cy="6858000"/>
          </a:xfrm>
          <a:prstGeom prst="rect">
            <a:avLst/>
          </a:prstGeom>
          <a:ln w="12700">
            <a:miter lim="400000"/>
          </a:ln>
        </p:spPr>
      </p:pic>
      <p:sp>
        <p:nvSpPr>
          <p:cNvPr id="29" name="Click to edit Master title style"/>
          <p:cNvSpPr txBox="1">
            <a:spLocks noGrp="1"/>
          </p:cNvSpPr>
          <p:nvPr>
            <p:ph type="title" hasCustomPrompt="1"/>
          </p:nvPr>
        </p:nvSpPr>
        <p:spPr>
          <a:xfrm>
            <a:off x="913907" y="2905878"/>
            <a:ext cx="7838621" cy="1036720"/>
          </a:xfrm>
          <a:prstGeom prst="rect">
            <a:avLst/>
          </a:prstGeom>
        </p:spPr>
        <p:txBody>
          <a:bodyPr lIns="91438" tIns="91438" rIns="91438" bIns="91438">
            <a:normAutofit/>
          </a:bodyPr>
          <a:lstStyle>
            <a:lvl1pPr>
              <a:defRPr sz="3600" b="1" spc="13">
                <a:solidFill>
                  <a:srgbClr val="000000"/>
                </a:solidFill>
              </a:defRPr>
            </a:lvl1pPr>
          </a:lstStyle>
          <a:p>
            <a:r>
              <a:t>Click to edit Master title style</a:t>
            </a:r>
          </a:p>
        </p:txBody>
      </p:sp>
      <p:pic>
        <p:nvPicPr>
          <p:cNvPr id="30" name="圖片 20" descr="圖片 20"/>
          <p:cNvPicPr>
            <a:picLocks noChangeAspect="1"/>
          </p:cNvPicPr>
          <p:nvPr/>
        </p:nvPicPr>
        <p:blipFill>
          <a:blip r:embed="rId4" cstate="print"/>
          <a:stretch>
            <a:fillRect/>
          </a:stretch>
        </p:blipFill>
        <p:spPr>
          <a:xfrm>
            <a:off x="913907" y="910286"/>
            <a:ext cx="1511313" cy="324002"/>
          </a:xfrm>
          <a:prstGeom prst="rect">
            <a:avLst/>
          </a:prstGeom>
          <a:ln w="12700">
            <a:miter lim="400000"/>
          </a:ln>
        </p:spPr>
      </p:pic>
      <p:sp>
        <p:nvSpPr>
          <p:cNvPr id="3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5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Photo">
    <p:spTree>
      <p:nvGrpSpPr>
        <p:cNvPr id="1" name=""/>
        <p:cNvGrpSpPr/>
        <p:nvPr/>
      </p:nvGrpSpPr>
      <p:grpSpPr>
        <a:xfrm>
          <a:off x="0" y="0"/>
          <a:ext cx="0" cy="0"/>
          <a:chOff x="0" y="0"/>
          <a:chExt cx="0" cy="0"/>
        </a:xfrm>
      </p:grpSpPr>
      <p:sp>
        <p:nvSpPr>
          <p:cNvPr id="566"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567" name="內文層級一…"/>
          <p:cNvSpPr txBox="1">
            <a:spLocks noGrp="1"/>
          </p:cNvSpPr>
          <p:nvPr>
            <p:ph type="body" sz="quarter" idx="1" hasCustomPrompt="1"/>
          </p:nvPr>
        </p:nvSpPr>
        <p:spPr>
          <a:xfrm>
            <a:off x="571500" y="4175724"/>
            <a:ext cx="4992624" cy="2100384"/>
          </a:xfrm>
          <a:prstGeom prst="rect">
            <a:avLst/>
          </a:prstGeom>
        </p:spPr>
        <p:txBody>
          <a:bodyPr lIns="0" tIns="0" rIns="0" bIns="0">
            <a:normAutofit/>
          </a:bodyPr>
          <a:lstStyle>
            <a:lvl1pPr defTabSz="543505">
              <a:lnSpc>
                <a:spcPct val="130000"/>
              </a:lnSpc>
              <a:defRPr b="1" spc="0">
                <a:solidFill>
                  <a:srgbClr val="0E2E82"/>
                </a:solidFill>
              </a:defRPr>
            </a:lvl1pPr>
            <a:lvl2pPr marL="0" indent="543505" defTabSz="543505">
              <a:lnSpc>
                <a:spcPct val="130000"/>
              </a:lnSpc>
              <a:buSzTx/>
              <a:buNone/>
              <a:defRPr b="1" spc="0">
                <a:solidFill>
                  <a:srgbClr val="0E2E82"/>
                </a:solidFill>
              </a:defRPr>
            </a:lvl2pPr>
            <a:lvl3pPr marL="0" indent="1087009" defTabSz="543505">
              <a:lnSpc>
                <a:spcPct val="130000"/>
              </a:lnSpc>
              <a:buSzTx/>
              <a:buNone/>
              <a:defRPr b="1" spc="0">
                <a:solidFill>
                  <a:srgbClr val="0E2E82"/>
                </a:solidFill>
              </a:defRPr>
            </a:lvl3pPr>
            <a:lvl4pPr marL="0" indent="1630516" defTabSz="543505">
              <a:lnSpc>
                <a:spcPct val="130000"/>
              </a:lnSpc>
              <a:buSzTx/>
              <a:buNone/>
              <a:defRPr b="1" spc="0">
                <a:solidFill>
                  <a:srgbClr val="0E2E82"/>
                </a:solidFill>
              </a:defRPr>
            </a:lvl4pPr>
            <a:lvl5pPr marL="0" indent="2174020" defTabSz="543505">
              <a:lnSpc>
                <a:spcPct val="130000"/>
              </a:lnSpc>
              <a:buSzTx/>
              <a:buNone/>
              <a:defRPr b="1" spc="0">
                <a:solidFill>
                  <a:srgbClr val="0E2E82"/>
                </a:solidFill>
              </a:defRPr>
            </a:lvl5pPr>
          </a:lstStyle>
          <a:p>
            <a:r>
              <a:t>Click to Enter Subhead</a:t>
            </a:r>
          </a:p>
          <a:p>
            <a:pPr lvl="1"/>
            <a:endParaRPr/>
          </a:p>
          <a:p>
            <a:pPr lvl="2"/>
            <a:endParaRPr/>
          </a:p>
          <a:p>
            <a:pPr lvl="3"/>
            <a:endParaRPr/>
          </a:p>
          <a:p>
            <a:pPr lvl="4"/>
            <a:endParaRPr/>
          </a:p>
        </p:txBody>
      </p:sp>
      <p:sp>
        <p:nvSpPr>
          <p:cNvPr id="568" name="Picture Placeholder 5"/>
          <p:cNvSpPr>
            <a:spLocks noGrp="1"/>
          </p:cNvSpPr>
          <p:nvPr>
            <p:ph type="pic" idx="21"/>
          </p:nvPr>
        </p:nvSpPr>
        <p:spPr>
          <a:xfrm>
            <a:off x="6110289" y="-45720"/>
            <a:ext cx="6144769" cy="6949441"/>
          </a:xfrm>
          <a:prstGeom prst="rect">
            <a:avLst/>
          </a:prstGeom>
        </p:spPr>
        <p:txBody>
          <a:bodyPr lIns="91439" rIns="91439"/>
          <a:lstStyle/>
          <a:p>
            <a:endParaRPr/>
          </a:p>
        </p:txBody>
      </p:sp>
      <p:sp>
        <p:nvSpPr>
          <p:cNvPr id="569" name="大標題文字"/>
          <p:cNvSpPr txBox="1">
            <a:spLocks noGrp="1"/>
          </p:cNvSpPr>
          <p:nvPr>
            <p:ph type="title"/>
          </p:nvPr>
        </p:nvSpPr>
        <p:spPr>
          <a:xfrm>
            <a:off x="571500" y="571500"/>
            <a:ext cx="4991100" cy="3496918"/>
          </a:xfrm>
          <a:prstGeom prst="rect">
            <a:avLst/>
          </a:prstGeom>
        </p:spPr>
        <p:txBody>
          <a:bodyPr lIns="0" tIns="0" rIns="0" bIns="0" anchor="t">
            <a:normAutofit/>
          </a:bodyPr>
          <a:lstStyle>
            <a:lvl1pPr defTabSz="543505">
              <a:defRPr sz="3600" b="1">
                <a:solidFill>
                  <a:srgbClr val="000000"/>
                </a:solidFill>
              </a:defRPr>
            </a:lvl1pPr>
          </a:lstStyle>
          <a:p>
            <a:r>
              <a:t>大標題文字</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 Bullets">
    <p:spTree>
      <p:nvGrpSpPr>
        <p:cNvPr id="1" name=""/>
        <p:cNvGrpSpPr/>
        <p:nvPr/>
      </p:nvGrpSpPr>
      <p:grpSpPr>
        <a:xfrm>
          <a:off x="0" y="0"/>
          <a:ext cx="0" cy="0"/>
          <a:chOff x="0" y="0"/>
          <a:chExt cx="0" cy="0"/>
        </a:xfrm>
      </p:grpSpPr>
      <p:pic>
        <p:nvPicPr>
          <p:cNvPr id="576"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77" name="TextBox 4"/>
          <p:cNvSpPr txBox="1"/>
          <p:nvPr/>
        </p:nvSpPr>
        <p:spPr>
          <a:xfrm>
            <a:off x="10642600" y="6425648"/>
            <a:ext cx="1092862" cy="23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78" name="圖片 2" descr="圖片 2"/>
          <p:cNvPicPr>
            <a:picLocks noChangeAspect="1"/>
          </p:cNvPicPr>
          <p:nvPr/>
        </p:nvPicPr>
        <p:blipFill>
          <a:blip r:embed="rId3" cstate="print"/>
          <a:stretch>
            <a:fillRect/>
          </a:stretch>
        </p:blipFill>
        <p:spPr>
          <a:xfrm>
            <a:off x="10676624" y="6458287"/>
            <a:ext cx="923584" cy="198003"/>
          </a:xfrm>
          <a:prstGeom prst="rect">
            <a:avLst/>
          </a:prstGeom>
          <a:ln w="12700">
            <a:miter lim="400000"/>
          </a:ln>
        </p:spPr>
      </p:pic>
      <p:sp>
        <p:nvSpPr>
          <p:cNvPr id="579" name="內文層級一…"/>
          <p:cNvSpPr txBox="1">
            <a:spLocks noGrp="1"/>
          </p:cNvSpPr>
          <p:nvPr>
            <p:ph type="body" sz="quarter" idx="1" hasCustomPrompt="1"/>
          </p:nvPr>
        </p:nvSpPr>
        <p:spPr>
          <a:xfrm>
            <a:off x="571500" y="1426463"/>
            <a:ext cx="11045953" cy="411484"/>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580" name="Click to Add Title"/>
          <p:cNvSpPr txBox="1">
            <a:spLocks noGrp="1"/>
          </p:cNvSpPr>
          <p:nvPr>
            <p:ph type="title" hasCustomPrompt="1"/>
          </p:nvPr>
        </p:nvSpPr>
        <p:spPr>
          <a:xfrm>
            <a:off x="571500" y="603504"/>
            <a:ext cx="11047477"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581" name="Text Placeholder 4"/>
          <p:cNvSpPr>
            <a:spLocks noGrp="1"/>
          </p:cNvSpPr>
          <p:nvPr>
            <p:ph type="body" idx="21" hasCustomPrompt="1"/>
          </p:nvPr>
        </p:nvSpPr>
        <p:spPr>
          <a:xfrm>
            <a:off x="571498" y="1967855"/>
            <a:ext cx="11047480" cy="4471045"/>
          </a:xfrm>
          <a:prstGeom prst="rect">
            <a:avLst/>
          </a:prstGeom>
        </p:spPr>
        <p:txBody>
          <a:bodyPr lIns="0" tIns="0" rIns="0" bIns="0">
            <a:normAutofit/>
          </a:bodyPr>
          <a:lstStyle>
            <a:lvl1pPr marL="274320" indent="-274320" defTabSz="543505">
              <a:lnSpc>
                <a:spcPct val="110000"/>
              </a:lnSpc>
              <a:spcBef>
                <a:spcPts val="600"/>
              </a:spcBef>
              <a:buClr>
                <a:srgbClr val="0E2E82"/>
              </a:buClr>
              <a:buSzPct val="100000"/>
              <a:buFont typeface="Arial"/>
              <a:buChar char="•"/>
              <a:defRPr sz="1600" spc="0">
                <a:solidFill>
                  <a:srgbClr val="000000"/>
                </a:solidFill>
              </a:defRPr>
            </a:lvl1pPr>
          </a:lstStyle>
          <a:p>
            <a:r>
              <a:t>Click to add primary bullet 
Click to add sub-bullet 
Click to add sub-bullet 
Click to add final sub-bullet </a:t>
            </a:r>
          </a:p>
        </p:txBody>
      </p:sp>
      <p:sp>
        <p:nvSpPr>
          <p:cNvPr id="582" name="幻燈片編號"/>
          <p:cNvSpPr txBox="1">
            <a:spLocks noGrp="1"/>
          </p:cNvSpPr>
          <p:nvPr>
            <p:ph type="sldNum" sz="quarter" idx="2"/>
          </p:nvPr>
        </p:nvSpPr>
        <p:spPr>
          <a:xfrm>
            <a:off x="11712537" y="6447654"/>
            <a:ext cx="217148" cy="202413"/>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pic>
        <p:nvPicPr>
          <p:cNvPr id="3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9"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41" name="圖片 1" descr="圖片 1"/>
          <p:cNvPicPr>
            <a:picLocks noChangeAspect="1"/>
          </p:cNvPicPr>
          <p:nvPr/>
        </p:nvPicPr>
        <p:blipFill>
          <a:blip r:embed="rId4" cstate="print"/>
          <a:stretch>
            <a:fillRect/>
          </a:stretch>
        </p:blipFill>
        <p:spPr>
          <a:xfrm>
            <a:off x="1353" y="0"/>
            <a:ext cx="12189292" cy="6858000"/>
          </a:xfrm>
          <a:prstGeom prst="rect">
            <a:avLst/>
          </a:prstGeom>
          <a:ln w="12700">
            <a:miter lim="400000"/>
          </a:ln>
        </p:spPr>
      </p:pic>
      <p:sp>
        <p:nvSpPr>
          <p:cNvPr id="42" name="內文層級一…"/>
          <p:cNvSpPr txBox="1">
            <a:spLocks noGrp="1"/>
          </p:cNvSpPr>
          <p:nvPr>
            <p:ph type="body" sz="quarter" idx="1" hasCustomPrompt="1"/>
          </p:nvPr>
        </p:nvSpPr>
        <p:spPr>
          <a:xfrm>
            <a:off x="913907" y="1423993"/>
            <a:ext cx="7838621" cy="409163"/>
          </a:xfrm>
          <a:prstGeom prst="rect">
            <a:avLst/>
          </a:prstGeom>
        </p:spPr>
        <p:txBody>
          <a:bodyPr lIns="0" tIns="0" rIns="0" bIns="0" anchor="ctr">
            <a:normAutofit/>
          </a:bodyPr>
          <a:lstStyle>
            <a:lvl1pPr defTabSz="543505">
              <a:lnSpc>
                <a:spcPct val="110000"/>
              </a:lnSpc>
              <a:defRPr sz="2200" b="1" spc="0">
                <a:solidFill>
                  <a:srgbClr val="0E2E82"/>
                </a:solidFill>
              </a:defRPr>
            </a:lvl1pPr>
            <a:lvl2pPr marL="0" indent="0" defTabSz="543505">
              <a:lnSpc>
                <a:spcPct val="110000"/>
              </a:lnSpc>
              <a:buSzTx/>
              <a:buNone/>
              <a:defRPr sz="2200" b="1" spc="0">
                <a:solidFill>
                  <a:srgbClr val="0E2E82"/>
                </a:solidFill>
              </a:defRPr>
            </a:lvl2pPr>
            <a:lvl3pPr marL="0" indent="0" defTabSz="543505">
              <a:lnSpc>
                <a:spcPct val="110000"/>
              </a:lnSpc>
              <a:buSzTx/>
              <a:buNone/>
              <a:defRPr sz="2200" b="1" spc="0">
                <a:solidFill>
                  <a:srgbClr val="0E2E82"/>
                </a:solidFill>
              </a:defRPr>
            </a:lvl3pPr>
            <a:lvl4pPr marL="0" indent="0" defTabSz="543505">
              <a:lnSpc>
                <a:spcPct val="110000"/>
              </a:lnSpc>
              <a:buSzTx/>
              <a:buNone/>
              <a:defRPr sz="2200" b="1" spc="0">
                <a:solidFill>
                  <a:srgbClr val="0E2E82"/>
                </a:solidFill>
              </a:defRPr>
            </a:lvl4pPr>
            <a:lvl5pPr marL="0" indent="0" defTabSz="543505">
              <a:lnSpc>
                <a:spcPct val="110000"/>
              </a:lnSpc>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43" name="Title Placeholder 1"/>
          <p:cNvSpPr txBox="1"/>
          <p:nvPr/>
        </p:nvSpPr>
        <p:spPr>
          <a:xfrm>
            <a:off x="913907" y="691971"/>
            <a:ext cx="7838621"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543505">
              <a:lnSpc>
                <a:spcPct val="90000"/>
              </a:lnSpc>
              <a:defRPr sz="3600" b="1">
                <a:latin typeface="Arial"/>
                <a:ea typeface="Arial"/>
                <a:cs typeface="Arial"/>
                <a:sym typeface="Arial"/>
              </a:defRPr>
            </a:lvl1pPr>
          </a:lstStyle>
          <a:p>
            <a:r>
              <a:t>Agenda</a:t>
            </a:r>
          </a:p>
        </p:txBody>
      </p:sp>
      <p:sp>
        <p:nvSpPr>
          <p:cNvPr id="44" name="Text Placeholder 7"/>
          <p:cNvSpPr>
            <a:spLocks noGrp="1"/>
          </p:cNvSpPr>
          <p:nvPr>
            <p:ph type="body" idx="21" hasCustomPrompt="1"/>
          </p:nvPr>
        </p:nvSpPr>
        <p:spPr>
          <a:xfrm>
            <a:off x="913907" y="1959431"/>
            <a:ext cx="7838621" cy="4293901"/>
          </a:xfrm>
          <a:prstGeom prst="rect">
            <a:avLst/>
          </a:prstGeom>
        </p:spPr>
        <p:txBody>
          <a:bodyPr lIns="0" tIns="0" rIns="0" bIns="0">
            <a:normAutofit/>
          </a:bodyPr>
          <a:lstStyle>
            <a:lvl1pPr marL="342900" indent="-342900" defTabSz="543505">
              <a:lnSpc>
                <a:spcPct val="110000"/>
              </a:lnSpc>
              <a:buClr>
                <a:srgbClr val="0E2E82"/>
              </a:buClr>
              <a:buSzPct val="100000"/>
              <a:buFont typeface="Arial"/>
              <a:buChar char="•"/>
              <a:defRPr sz="1800" b="1" spc="0">
                <a:solidFill>
                  <a:srgbClr val="000000"/>
                </a:solidFill>
              </a:defRPr>
            </a:lvl1pPr>
          </a:lstStyle>
          <a:p>
            <a:r>
              <a:t>Agenda Item Title </a:t>
            </a:r>
          </a:p>
        </p:txBody>
      </p:sp>
      <p:pic>
        <p:nvPicPr>
          <p:cNvPr id="45" name="圖片 2" descr="圖片 2"/>
          <p:cNvPicPr>
            <a:picLocks noChangeAspect="1"/>
          </p:cNvPicPr>
          <p:nvPr/>
        </p:nvPicPr>
        <p:blipFill>
          <a:blip r:embed="rId5" cstate="print"/>
          <a:stretch>
            <a:fillRect/>
          </a:stretch>
        </p:blipFill>
        <p:spPr>
          <a:xfrm>
            <a:off x="10172207" y="910286"/>
            <a:ext cx="1511313" cy="324002"/>
          </a:xfrm>
          <a:prstGeom prst="rect">
            <a:avLst/>
          </a:prstGeom>
          <a:ln w="12700">
            <a:miter lim="400000"/>
          </a:ln>
        </p:spPr>
      </p:pic>
      <p:sp>
        <p:nvSpPr>
          <p:cNvPr id="4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Agenda Time Table">
    <p:spTree>
      <p:nvGrpSpPr>
        <p:cNvPr id="1" name=""/>
        <p:cNvGrpSpPr/>
        <p:nvPr/>
      </p:nvGrpSpPr>
      <p:grpSpPr>
        <a:xfrm>
          <a:off x="0" y="0"/>
          <a:ext cx="0" cy="0"/>
          <a:chOff x="0" y="0"/>
          <a:chExt cx="0" cy="0"/>
        </a:xfrm>
      </p:grpSpPr>
      <p:pic>
        <p:nvPicPr>
          <p:cNvPr id="53"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4"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5"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56" name="內文層級一…"/>
          <p:cNvSpPr txBox="1">
            <a:spLocks noGrp="1"/>
          </p:cNvSpPr>
          <p:nvPr>
            <p:ph type="body" sz="quarter" idx="1" hasCustomPrompt="1"/>
          </p:nvPr>
        </p:nvSpPr>
        <p:spPr>
          <a:xfrm>
            <a:off x="571501" y="1423993"/>
            <a:ext cx="11049001" cy="409163"/>
          </a:xfrm>
          <a:prstGeom prst="rect">
            <a:avLst/>
          </a:prstGeom>
        </p:spPr>
        <p:txBody>
          <a:bodyPr lIns="0" tIns="0" rIns="0" bIns="0" anchor="ctr">
            <a:normAutofit/>
          </a:bodyPr>
          <a:lstStyle>
            <a:lvl1pPr defTabSz="543505">
              <a:lnSpc>
                <a:spcPct val="110000"/>
              </a:lnSpc>
              <a:defRPr sz="2200" b="1" spc="0">
                <a:solidFill>
                  <a:srgbClr val="0E2E82"/>
                </a:solidFill>
              </a:defRPr>
            </a:lvl1pPr>
            <a:lvl2pPr marL="0" indent="0" defTabSz="543505">
              <a:lnSpc>
                <a:spcPct val="110000"/>
              </a:lnSpc>
              <a:buSzTx/>
              <a:buNone/>
              <a:defRPr sz="2200" b="1" spc="0">
                <a:solidFill>
                  <a:srgbClr val="0E2E82"/>
                </a:solidFill>
              </a:defRPr>
            </a:lvl2pPr>
            <a:lvl3pPr marL="0" indent="0" defTabSz="543505">
              <a:lnSpc>
                <a:spcPct val="110000"/>
              </a:lnSpc>
              <a:buSzTx/>
              <a:buNone/>
              <a:defRPr sz="2200" b="1" spc="0">
                <a:solidFill>
                  <a:srgbClr val="0E2E82"/>
                </a:solidFill>
              </a:defRPr>
            </a:lvl3pPr>
            <a:lvl4pPr marL="0" indent="0" defTabSz="543505">
              <a:lnSpc>
                <a:spcPct val="110000"/>
              </a:lnSpc>
              <a:buSzTx/>
              <a:buNone/>
              <a:defRPr sz="2200" b="1" spc="0">
                <a:solidFill>
                  <a:srgbClr val="0E2E82"/>
                </a:solidFill>
              </a:defRPr>
            </a:lvl4pPr>
            <a:lvl5pPr marL="0" indent="0" defTabSz="543505">
              <a:lnSpc>
                <a:spcPct val="110000"/>
              </a:lnSpc>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57" name="Agenda table"/>
          <p:cNvSpPr txBox="1">
            <a:spLocks noGrp="1"/>
          </p:cNvSpPr>
          <p:nvPr>
            <p:ph type="title" hasCustomPrompt="1"/>
          </p:nvPr>
        </p:nvSpPr>
        <p:spPr>
          <a:xfrm>
            <a:off x="571501" y="604669"/>
            <a:ext cx="11049001" cy="693049"/>
          </a:xfrm>
          <a:prstGeom prst="rect">
            <a:avLst/>
          </a:prstGeom>
        </p:spPr>
        <p:txBody>
          <a:bodyPr lIns="0" tIns="0" rIns="0" bIns="0">
            <a:normAutofit/>
          </a:bodyPr>
          <a:lstStyle>
            <a:lvl1pPr defTabSz="543505">
              <a:lnSpc>
                <a:spcPct val="90000"/>
              </a:lnSpc>
              <a:defRPr sz="3600" b="1">
                <a:solidFill>
                  <a:srgbClr val="000000"/>
                </a:solidFill>
              </a:defRPr>
            </a:lvl1pPr>
          </a:lstStyle>
          <a:p>
            <a:r>
              <a:t>Agenda table</a:t>
            </a:r>
          </a:p>
        </p:txBody>
      </p:sp>
      <p:sp>
        <p:nvSpPr>
          <p:cNvPr id="58" name="Text Placeholder 2"/>
          <p:cNvSpPr>
            <a:spLocks noGrp="1"/>
          </p:cNvSpPr>
          <p:nvPr>
            <p:ph type="body" sz="quarter" idx="21" hasCustomPrompt="1"/>
          </p:nvPr>
        </p:nvSpPr>
        <p:spPr>
          <a:xfrm>
            <a:off x="10590834" y="2261429"/>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59" name="Text Placeholder 2"/>
          <p:cNvSpPr>
            <a:spLocks noGrp="1"/>
          </p:cNvSpPr>
          <p:nvPr>
            <p:ph type="body" sz="quarter" idx="22" hasCustomPrompt="1"/>
          </p:nvPr>
        </p:nvSpPr>
        <p:spPr>
          <a:xfrm>
            <a:off x="8981954" y="2261429"/>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60" name="Text Placeholder 2"/>
          <p:cNvSpPr>
            <a:spLocks noGrp="1"/>
          </p:cNvSpPr>
          <p:nvPr>
            <p:ph type="body" sz="quarter" idx="23" hasCustomPrompt="1"/>
          </p:nvPr>
        </p:nvSpPr>
        <p:spPr>
          <a:xfrm>
            <a:off x="4774555" y="2261429"/>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61" name="Text Placeholder 2"/>
          <p:cNvSpPr>
            <a:spLocks noGrp="1"/>
          </p:cNvSpPr>
          <p:nvPr>
            <p:ph type="body" sz="quarter" idx="24" hasCustomPrompt="1"/>
          </p:nvPr>
        </p:nvSpPr>
        <p:spPr>
          <a:xfrm>
            <a:off x="596542" y="2261429"/>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62" name="Text Placeholder 2"/>
          <p:cNvSpPr>
            <a:spLocks noGrp="1"/>
          </p:cNvSpPr>
          <p:nvPr>
            <p:ph type="body" sz="quarter" idx="25" hasCustomPrompt="1"/>
          </p:nvPr>
        </p:nvSpPr>
        <p:spPr>
          <a:xfrm>
            <a:off x="10590834" y="3131460"/>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63" name="Text Placeholder 2"/>
          <p:cNvSpPr>
            <a:spLocks noGrp="1"/>
          </p:cNvSpPr>
          <p:nvPr>
            <p:ph type="body" sz="quarter" idx="26" hasCustomPrompt="1"/>
          </p:nvPr>
        </p:nvSpPr>
        <p:spPr>
          <a:xfrm>
            <a:off x="8981954" y="3131460"/>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64" name="Text Placeholder 2"/>
          <p:cNvSpPr>
            <a:spLocks noGrp="1"/>
          </p:cNvSpPr>
          <p:nvPr>
            <p:ph type="body" sz="quarter" idx="27" hasCustomPrompt="1"/>
          </p:nvPr>
        </p:nvSpPr>
        <p:spPr>
          <a:xfrm>
            <a:off x="4774555" y="3131460"/>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65" name="Text Placeholder 2"/>
          <p:cNvSpPr>
            <a:spLocks noGrp="1"/>
          </p:cNvSpPr>
          <p:nvPr>
            <p:ph type="body" sz="quarter" idx="28" hasCustomPrompt="1"/>
          </p:nvPr>
        </p:nvSpPr>
        <p:spPr>
          <a:xfrm>
            <a:off x="596542" y="3131460"/>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66" name="Text Placeholder 2"/>
          <p:cNvSpPr>
            <a:spLocks noGrp="1"/>
          </p:cNvSpPr>
          <p:nvPr>
            <p:ph type="body" sz="quarter" idx="29" hasCustomPrompt="1"/>
          </p:nvPr>
        </p:nvSpPr>
        <p:spPr>
          <a:xfrm>
            <a:off x="10590834" y="3947035"/>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67" name="Text Placeholder 2"/>
          <p:cNvSpPr>
            <a:spLocks noGrp="1"/>
          </p:cNvSpPr>
          <p:nvPr>
            <p:ph type="body" sz="quarter" idx="30" hasCustomPrompt="1"/>
          </p:nvPr>
        </p:nvSpPr>
        <p:spPr>
          <a:xfrm>
            <a:off x="8981954" y="3947035"/>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68" name="Text Placeholder 2"/>
          <p:cNvSpPr>
            <a:spLocks noGrp="1"/>
          </p:cNvSpPr>
          <p:nvPr>
            <p:ph type="body" sz="quarter" idx="31" hasCustomPrompt="1"/>
          </p:nvPr>
        </p:nvSpPr>
        <p:spPr>
          <a:xfrm>
            <a:off x="4774555" y="3947035"/>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69" name="Text Placeholder 2"/>
          <p:cNvSpPr>
            <a:spLocks noGrp="1"/>
          </p:cNvSpPr>
          <p:nvPr>
            <p:ph type="body" sz="quarter" idx="32" hasCustomPrompt="1"/>
          </p:nvPr>
        </p:nvSpPr>
        <p:spPr>
          <a:xfrm>
            <a:off x="596542" y="3947035"/>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70" name="Text Placeholder 2"/>
          <p:cNvSpPr>
            <a:spLocks noGrp="1"/>
          </p:cNvSpPr>
          <p:nvPr>
            <p:ph type="body" sz="quarter" idx="33" hasCustomPrompt="1"/>
          </p:nvPr>
        </p:nvSpPr>
        <p:spPr>
          <a:xfrm>
            <a:off x="10590834" y="4762610"/>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71" name="Text Placeholder 2"/>
          <p:cNvSpPr>
            <a:spLocks noGrp="1"/>
          </p:cNvSpPr>
          <p:nvPr>
            <p:ph type="body" sz="quarter" idx="34" hasCustomPrompt="1"/>
          </p:nvPr>
        </p:nvSpPr>
        <p:spPr>
          <a:xfrm>
            <a:off x="8981954" y="4762610"/>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72" name="Text Placeholder 2"/>
          <p:cNvSpPr>
            <a:spLocks noGrp="1"/>
          </p:cNvSpPr>
          <p:nvPr>
            <p:ph type="body" sz="quarter" idx="35" hasCustomPrompt="1"/>
          </p:nvPr>
        </p:nvSpPr>
        <p:spPr>
          <a:xfrm>
            <a:off x="4774555" y="4762610"/>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73" name="Text Placeholder 2"/>
          <p:cNvSpPr>
            <a:spLocks noGrp="1"/>
          </p:cNvSpPr>
          <p:nvPr>
            <p:ph type="body" sz="quarter" idx="36" hasCustomPrompt="1"/>
          </p:nvPr>
        </p:nvSpPr>
        <p:spPr>
          <a:xfrm>
            <a:off x="596542" y="4762610"/>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74" name="Text Placeholder 2"/>
          <p:cNvSpPr>
            <a:spLocks noGrp="1"/>
          </p:cNvSpPr>
          <p:nvPr>
            <p:ph type="body" sz="quarter" idx="37" hasCustomPrompt="1"/>
          </p:nvPr>
        </p:nvSpPr>
        <p:spPr>
          <a:xfrm>
            <a:off x="10590834" y="5578185"/>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75" name="Text Placeholder 2"/>
          <p:cNvSpPr>
            <a:spLocks noGrp="1"/>
          </p:cNvSpPr>
          <p:nvPr>
            <p:ph type="body" sz="quarter" idx="38" hasCustomPrompt="1"/>
          </p:nvPr>
        </p:nvSpPr>
        <p:spPr>
          <a:xfrm>
            <a:off x="8981954" y="5578185"/>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76" name="Text Placeholder 2"/>
          <p:cNvSpPr>
            <a:spLocks noGrp="1"/>
          </p:cNvSpPr>
          <p:nvPr>
            <p:ph type="body" sz="quarter" idx="39" hasCustomPrompt="1"/>
          </p:nvPr>
        </p:nvSpPr>
        <p:spPr>
          <a:xfrm>
            <a:off x="4774555" y="5578185"/>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77" name="Text Placeholder 2"/>
          <p:cNvSpPr>
            <a:spLocks noGrp="1"/>
          </p:cNvSpPr>
          <p:nvPr>
            <p:ph type="body" sz="quarter" idx="40" hasCustomPrompt="1"/>
          </p:nvPr>
        </p:nvSpPr>
        <p:spPr>
          <a:xfrm>
            <a:off x="596542" y="5578185"/>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7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Bullets">
    <p:spTree>
      <p:nvGrpSpPr>
        <p:cNvPr id="1" name=""/>
        <p:cNvGrpSpPr/>
        <p:nvPr/>
      </p:nvGrpSpPr>
      <p:grpSpPr>
        <a:xfrm>
          <a:off x="0" y="0"/>
          <a:ext cx="0" cy="0"/>
          <a:chOff x="0" y="0"/>
          <a:chExt cx="0" cy="0"/>
        </a:xfrm>
      </p:grpSpPr>
      <p:pic>
        <p:nvPicPr>
          <p:cNvPr id="8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86"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8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88" name="內文層級一…"/>
          <p:cNvSpPr txBox="1">
            <a:spLocks noGrp="1"/>
          </p:cNvSpPr>
          <p:nvPr>
            <p:ph type="body" sz="quarter" idx="1" hasCustomPrompt="1"/>
          </p:nvPr>
        </p:nvSpPr>
        <p:spPr>
          <a:xfrm>
            <a:off x="571500" y="1426463"/>
            <a:ext cx="11045953" cy="411483"/>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89" name="Click to Add Title"/>
          <p:cNvSpPr txBox="1">
            <a:spLocks noGrp="1"/>
          </p:cNvSpPr>
          <p:nvPr>
            <p:ph type="title" hasCustomPrompt="1"/>
          </p:nvPr>
        </p:nvSpPr>
        <p:spPr>
          <a:xfrm>
            <a:off x="571500" y="603504"/>
            <a:ext cx="11047477"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90" name="Text Placeholder 4"/>
          <p:cNvSpPr>
            <a:spLocks noGrp="1"/>
          </p:cNvSpPr>
          <p:nvPr>
            <p:ph type="body" idx="21" hasCustomPrompt="1"/>
          </p:nvPr>
        </p:nvSpPr>
        <p:spPr>
          <a:xfrm>
            <a:off x="571498" y="1967855"/>
            <a:ext cx="11047480" cy="4471045"/>
          </a:xfrm>
          <a:prstGeom prst="rect">
            <a:avLst/>
          </a:prstGeom>
        </p:spPr>
        <p:txBody>
          <a:bodyPr lIns="0" tIns="0" rIns="0" bIns="0">
            <a:normAutofit/>
          </a:bodyPr>
          <a:lstStyle>
            <a:lvl1pPr marL="274320" indent="-274320" defTabSz="543505">
              <a:lnSpc>
                <a:spcPct val="110000"/>
              </a:lnSpc>
              <a:spcBef>
                <a:spcPts val="600"/>
              </a:spcBef>
              <a:buClr>
                <a:srgbClr val="0E2E82"/>
              </a:buClr>
              <a:buSzPct val="100000"/>
              <a:buFont typeface="Arial"/>
              <a:buChar char="•"/>
              <a:defRPr sz="1600" spc="0">
                <a:solidFill>
                  <a:srgbClr val="000000"/>
                </a:solidFill>
              </a:defRPr>
            </a:lvl1pPr>
          </a:lstStyle>
          <a:p>
            <a:r>
              <a:t>Click to add primary bullet 
Click to add sub-bullet 
Click to add sub-bullet 
Click to add final sub-bullet </a:t>
            </a:r>
          </a:p>
        </p:txBody>
      </p:sp>
      <p:sp>
        <p:nvSpPr>
          <p:cNvPr id="9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Photo">
    <p:spTree>
      <p:nvGrpSpPr>
        <p:cNvPr id="1" name=""/>
        <p:cNvGrpSpPr/>
        <p:nvPr/>
      </p:nvGrpSpPr>
      <p:grpSpPr>
        <a:xfrm>
          <a:off x="0" y="0"/>
          <a:ext cx="0" cy="0"/>
          <a:chOff x="0" y="0"/>
          <a:chExt cx="0" cy="0"/>
        </a:xfrm>
      </p:grpSpPr>
      <p:pic>
        <p:nvPicPr>
          <p:cNvPr id="9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99"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0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01" name="內文層級一…"/>
          <p:cNvSpPr txBox="1">
            <a:spLocks noGrp="1"/>
          </p:cNvSpPr>
          <p:nvPr>
            <p:ph type="body" sz="quarter" idx="1" hasCustomPrompt="1"/>
          </p:nvPr>
        </p:nvSpPr>
        <p:spPr>
          <a:xfrm>
            <a:off x="571500" y="4175724"/>
            <a:ext cx="4992624" cy="2100385"/>
          </a:xfrm>
          <a:prstGeom prst="rect">
            <a:avLst/>
          </a:prstGeom>
        </p:spPr>
        <p:txBody>
          <a:bodyPr lIns="0" tIns="0" rIns="0" bIns="0">
            <a:normAutofit/>
          </a:bodyPr>
          <a:lstStyle>
            <a:lvl1pPr defTabSz="543505">
              <a:lnSpc>
                <a:spcPct val="130000"/>
              </a:lnSpc>
              <a:defRPr b="1" spc="0">
                <a:solidFill>
                  <a:srgbClr val="0E2E82"/>
                </a:solidFill>
              </a:defRPr>
            </a:lvl1pPr>
            <a:lvl2pPr marL="0" indent="0" defTabSz="543505">
              <a:lnSpc>
                <a:spcPct val="130000"/>
              </a:lnSpc>
              <a:buSzTx/>
              <a:buNone/>
              <a:defRPr b="1" spc="0">
                <a:solidFill>
                  <a:srgbClr val="0E2E82"/>
                </a:solidFill>
              </a:defRPr>
            </a:lvl2pPr>
            <a:lvl3pPr marL="0" indent="0" defTabSz="543505">
              <a:lnSpc>
                <a:spcPct val="130000"/>
              </a:lnSpc>
              <a:buSzTx/>
              <a:buNone/>
              <a:defRPr b="1" spc="0">
                <a:solidFill>
                  <a:srgbClr val="0E2E82"/>
                </a:solidFill>
              </a:defRPr>
            </a:lvl3pPr>
            <a:lvl4pPr marL="0" indent="0" defTabSz="543505">
              <a:lnSpc>
                <a:spcPct val="130000"/>
              </a:lnSpc>
              <a:buSzTx/>
              <a:buNone/>
              <a:defRPr b="1" spc="0">
                <a:solidFill>
                  <a:srgbClr val="0E2E82"/>
                </a:solidFill>
              </a:defRPr>
            </a:lvl4pPr>
            <a:lvl5pPr marL="0" indent="0" defTabSz="543505">
              <a:lnSpc>
                <a:spcPct val="130000"/>
              </a:lnSpc>
              <a:buSzTx/>
              <a:buNone/>
              <a:defRPr b="1" spc="0">
                <a:solidFill>
                  <a:srgbClr val="0E2E82"/>
                </a:solidFill>
              </a:defRPr>
            </a:lvl5pPr>
          </a:lstStyle>
          <a:p>
            <a:r>
              <a:t>Click to Enter Subhead</a:t>
            </a:r>
          </a:p>
          <a:p>
            <a:pPr lvl="1"/>
            <a:endParaRPr/>
          </a:p>
          <a:p>
            <a:pPr lvl="2"/>
            <a:endParaRPr/>
          </a:p>
          <a:p>
            <a:pPr lvl="3"/>
            <a:endParaRPr/>
          </a:p>
          <a:p>
            <a:pPr lvl="4"/>
            <a:endParaRPr/>
          </a:p>
        </p:txBody>
      </p:sp>
      <p:sp>
        <p:nvSpPr>
          <p:cNvPr id="102" name="Picture Placeholder 5"/>
          <p:cNvSpPr>
            <a:spLocks noGrp="1"/>
          </p:cNvSpPr>
          <p:nvPr>
            <p:ph type="pic" idx="21"/>
          </p:nvPr>
        </p:nvSpPr>
        <p:spPr>
          <a:xfrm>
            <a:off x="6110289" y="-45720"/>
            <a:ext cx="6144770" cy="6949441"/>
          </a:xfrm>
          <a:prstGeom prst="rect">
            <a:avLst/>
          </a:prstGeom>
        </p:spPr>
        <p:txBody>
          <a:bodyPr lIns="91439" rIns="91439"/>
          <a:lstStyle/>
          <a:p>
            <a:endParaRPr/>
          </a:p>
        </p:txBody>
      </p:sp>
      <p:sp>
        <p:nvSpPr>
          <p:cNvPr id="103" name="大標題文字"/>
          <p:cNvSpPr txBox="1">
            <a:spLocks noGrp="1"/>
          </p:cNvSpPr>
          <p:nvPr>
            <p:ph type="title"/>
          </p:nvPr>
        </p:nvSpPr>
        <p:spPr>
          <a:xfrm>
            <a:off x="571500" y="571500"/>
            <a:ext cx="4991100" cy="3496918"/>
          </a:xfrm>
          <a:prstGeom prst="rect">
            <a:avLst/>
          </a:prstGeom>
        </p:spPr>
        <p:txBody>
          <a:bodyPr lIns="0" tIns="0" rIns="0" bIns="0" anchor="t">
            <a:normAutofit/>
          </a:bodyPr>
          <a:lstStyle>
            <a:lvl1pPr defTabSz="543505">
              <a:defRPr sz="3600" b="1">
                <a:solidFill>
                  <a:srgbClr val="000000"/>
                </a:solidFill>
              </a:defRPr>
            </a:lvl1pPr>
          </a:lstStyle>
          <a:p>
            <a:r>
              <a:t>大標題文字</a:t>
            </a:r>
          </a:p>
        </p:txBody>
      </p:sp>
      <p:sp>
        <p:nvSpPr>
          <p:cNvPr id="104"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 Bullets + Photo">
    <p:spTree>
      <p:nvGrpSpPr>
        <p:cNvPr id="1" name=""/>
        <p:cNvGrpSpPr/>
        <p:nvPr/>
      </p:nvGrpSpPr>
      <p:grpSpPr>
        <a:xfrm>
          <a:off x="0" y="0"/>
          <a:ext cx="0" cy="0"/>
          <a:chOff x="0" y="0"/>
          <a:chExt cx="0" cy="0"/>
        </a:xfrm>
      </p:grpSpPr>
      <p:pic>
        <p:nvPicPr>
          <p:cNvPr id="111"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12"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13"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14" name="內文層級一…"/>
          <p:cNvSpPr txBox="1">
            <a:spLocks noGrp="1"/>
          </p:cNvSpPr>
          <p:nvPr>
            <p:ph type="body" sz="quarter" idx="1" hasCustomPrompt="1"/>
          </p:nvPr>
        </p:nvSpPr>
        <p:spPr>
          <a:xfrm>
            <a:off x="576072" y="1426463"/>
            <a:ext cx="4894997" cy="411483"/>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115" name="Click to Add Title"/>
          <p:cNvSpPr txBox="1">
            <a:spLocks noGrp="1"/>
          </p:cNvSpPr>
          <p:nvPr>
            <p:ph type="title" hasCustomPrompt="1"/>
          </p:nvPr>
        </p:nvSpPr>
        <p:spPr>
          <a:xfrm>
            <a:off x="576072" y="603504"/>
            <a:ext cx="4894997"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116" name="Text Placeholder 4"/>
          <p:cNvSpPr>
            <a:spLocks noGrp="1"/>
          </p:cNvSpPr>
          <p:nvPr>
            <p:ph type="body" sz="half" idx="21" hasCustomPrompt="1"/>
          </p:nvPr>
        </p:nvSpPr>
        <p:spPr>
          <a:xfrm>
            <a:off x="576070" y="1967852"/>
            <a:ext cx="4892044" cy="4471048"/>
          </a:xfrm>
          <a:prstGeom prst="rect">
            <a:avLst/>
          </a:prstGeom>
        </p:spPr>
        <p:txBody>
          <a:bodyPr lIns="0" tIns="0" rIns="0" bIns="0">
            <a:normAutofit/>
          </a:bodyPr>
          <a:lstStyle>
            <a:lvl1pPr marL="274320" indent="-274320" defTabSz="543505">
              <a:lnSpc>
                <a:spcPct val="110000"/>
              </a:lnSpc>
              <a:spcBef>
                <a:spcPts val="600"/>
              </a:spcBef>
              <a:buClr>
                <a:srgbClr val="0E2E82"/>
              </a:buClr>
              <a:buSzPct val="100000"/>
              <a:buFont typeface="Arial"/>
              <a:buChar char="•"/>
              <a:defRPr sz="1600" spc="0">
                <a:solidFill>
                  <a:srgbClr val="000000"/>
                </a:solidFill>
              </a:defRPr>
            </a:lvl1pPr>
          </a:lstStyle>
          <a:p>
            <a:r>
              <a:t>Click to add primary bullet 
Click to add sub-bullet 
Click to add sub-bullet 
Click to add final sub-bullet </a:t>
            </a:r>
          </a:p>
        </p:txBody>
      </p:sp>
      <p:sp>
        <p:nvSpPr>
          <p:cNvPr id="117" name="Picture Placeholder 5"/>
          <p:cNvSpPr>
            <a:spLocks noGrp="1"/>
          </p:cNvSpPr>
          <p:nvPr>
            <p:ph type="pic" idx="22"/>
          </p:nvPr>
        </p:nvSpPr>
        <p:spPr>
          <a:xfrm>
            <a:off x="6110287" y="-45720"/>
            <a:ext cx="6144770" cy="6949441"/>
          </a:xfrm>
          <a:prstGeom prst="rect">
            <a:avLst/>
          </a:prstGeom>
        </p:spPr>
        <p:txBody>
          <a:bodyPr lIns="91439" rIns="91439"/>
          <a:lstStyle/>
          <a:p>
            <a:endParaRPr/>
          </a:p>
        </p:txBody>
      </p:sp>
      <p:sp>
        <p:nvSpPr>
          <p:cNvPr id="11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scriptor + Photo">
    <p:spTree>
      <p:nvGrpSpPr>
        <p:cNvPr id="1" name=""/>
        <p:cNvGrpSpPr/>
        <p:nvPr/>
      </p:nvGrpSpPr>
      <p:grpSpPr>
        <a:xfrm>
          <a:off x="0" y="0"/>
          <a:ext cx="0" cy="0"/>
          <a:chOff x="0" y="0"/>
          <a:chExt cx="0" cy="0"/>
        </a:xfrm>
      </p:grpSpPr>
      <p:pic>
        <p:nvPicPr>
          <p:cNvPr id="12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26" name="TextBox 4"/>
          <p:cNvSpPr txBox="1"/>
          <p:nvPr/>
        </p:nvSpPr>
        <p:spPr>
          <a:xfrm>
            <a:off x="10642600" y="6425649"/>
            <a:ext cx="1092862"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2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28" name="內文層級一…"/>
          <p:cNvSpPr txBox="1">
            <a:spLocks noGrp="1"/>
          </p:cNvSpPr>
          <p:nvPr>
            <p:ph type="body" sz="quarter" idx="1" hasCustomPrompt="1"/>
          </p:nvPr>
        </p:nvSpPr>
        <p:spPr>
          <a:xfrm>
            <a:off x="571501" y="1753642"/>
            <a:ext cx="4894997" cy="2542349"/>
          </a:xfrm>
          <a:prstGeom prst="rect">
            <a:avLst/>
          </a:prstGeom>
        </p:spPr>
        <p:txBody>
          <a:bodyPr lIns="45718" tIns="45718" rIns="45718" bIns="45718">
            <a:normAutofit/>
          </a:bodyPr>
          <a:lstStyle>
            <a:lvl1pPr defTabSz="543505">
              <a:lnSpc>
                <a:spcPct val="130000"/>
              </a:lnSpc>
              <a:spcBef>
                <a:spcPts val="300"/>
              </a:spcBef>
              <a:defRPr sz="1600" spc="0">
                <a:solidFill>
                  <a:srgbClr val="000000"/>
                </a:solidFill>
              </a:defRPr>
            </a:lvl1pPr>
            <a:lvl2pPr marL="0" indent="0" defTabSz="543505">
              <a:lnSpc>
                <a:spcPct val="130000"/>
              </a:lnSpc>
              <a:spcBef>
                <a:spcPts val="300"/>
              </a:spcBef>
              <a:buSzTx/>
              <a:buNone/>
              <a:defRPr sz="1600" spc="0">
                <a:solidFill>
                  <a:srgbClr val="000000"/>
                </a:solidFill>
              </a:defRPr>
            </a:lvl2pPr>
            <a:lvl3pPr marL="0" indent="0" defTabSz="543505">
              <a:lnSpc>
                <a:spcPct val="130000"/>
              </a:lnSpc>
              <a:spcBef>
                <a:spcPts val="300"/>
              </a:spcBef>
              <a:buSzTx/>
              <a:buNone/>
              <a:defRPr sz="1600" spc="0">
                <a:solidFill>
                  <a:srgbClr val="000000"/>
                </a:solidFill>
              </a:defRPr>
            </a:lvl3pPr>
            <a:lvl4pPr marL="0" indent="0" defTabSz="543505">
              <a:lnSpc>
                <a:spcPct val="130000"/>
              </a:lnSpc>
              <a:spcBef>
                <a:spcPts val="300"/>
              </a:spcBef>
              <a:buSzTx/>
              <a:buNone/>
              <a:defRPr sz="1600" spc="0">
                <a:solidFill>
                  <a:srgbClr val="000000"/>
                </a:solidFill>
              </a:defRPr>
            </a:lvl4pPr>
            <a:lvl5pPr marL="0" indent="0" defTabSz="543505">
              <a:lnSpc>
                <a:spcPct val="130000"/>
              </a:lnSpc>
              <a:spcBef>
                <a:spcPts val="300"/>
              </a:spcBef>
              <a:buSzTx/>
              <a:buNone/>
              <a:defRPr sz="1600" spc="0">
                <a:solidFill>
                  <a:srgbClr val="000000"/>
                </a:solidFill>
              </a:defRPr>
            </a:lvl5pPr>
          </a:lstStyle>
          <a:p>
            <a:r>
              <a:t>Click to add body copy </a:t>
            </a:r>
          </a:p>
          <a:p>
            <a:pPr lvl="1"/>
            <a:endParaRPr/>
          </a:p>
          <a:p>
            <a:pPr lvl="2"/>
            <a:endParaRPr/>
          </a:p>
          <a:p>
            <a:pPr lvl="3"/>
            <a:endParaRPr/>
          </a:p>
          <a:p>
            <a:pPr lvl="4"/>
            <a:endParaRPr/>
          </a:p>
        </p:txBody>
      </p:sp>
      <p:sp>
        <p:nvSpPr>
          <p:cNvPr id="129" name="Picture Placeholder 5"/>
          <p:cNvSpPr>
            <a:spLocks noGrp="1"/>
          </p:cNvSpPr>
          <p:nvPr>
            <p:ph type="pic" idx="21"/>
          </p:nvPr>
        </p:nvSpPr>
        <p:spPr>
          <a:xfrm>
            <a:off x="6110287" y="-45720"/>
            <a:ext cx="6144770" cy="6949441"/>
          </a:xfrm>
          <a:prstGeom prst="rect">
            <a:avLst/>
          </a:prstGeom>
        </p:spPr>
        <p:txBody>
          <a:bodyPr lIns="91439" rIns="91439"/>
          <a:lstStyle/>
          <a:p>
            <a:endParaRPr/>
          </a:p>
        </p:txBody>
      </p:sp>
      <p:sp>
        <p:nvSpPr>
          <p:cNvPr id="130" name="Click to add CTA"/>
          <p:cNvSpPr txBox="1">
            <a:spLocks noGrp="1"/>
          </p:cNvSpPr>
          <p:nvPr>
            <p:ph type="title" hasCustomPrompt="1"/>
          </p:nvPr>
        </p:nvSpPr>
        <p:spPr>
          <a:xfrm>
            <a:off x="571501" y="4731256"/>
            <a:ext cx="4899567" cy="1523241"/>
          </a:xfrm>
          <a:prstGeom prst="rect">
            <a:avLst/>
          </a:prstGeom>
        </p:spPr>
        <p:txBody>
          <a:bodyPr lIns="0" tIns="0" rIns="0" bIns="0" anchor="t">
            <a:normAutofit/>
          </a:bodyPr>
          <a:lstStyle>
            <a:lvl1pPr defTabSz="543505">
              <a:lnSpc>
                <a:spcPct val="130000"/>
              </a:lnSpc>
              <a:spcBef>
                <a:spcPts val="500"/>
              </a:spcBef>
              <a:defRPr sz="2400" b="1">
                <a:solidFill>
                  <a:srgbClr val="0E2E82"/>
                </a:solidFill>
              </a:defRPr>
            </a:lvl1pPr>
          </a:lstStyle>
          <a:p>
            <a:r>
              <a:t>Click to add CTA</a:t>
            </a:r>
          </a:p>
        </p:txBody>
      </p:sp>
      <p:sp>
        <p:nvSpPr>
          <p:cNvPr id="13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圖片 8" descr="圖片 8"/>
          <p:cNvPicPr>
            <a:picLocks noChangeAspect="1"/>
          </p:cNvPicPr>
          <p:nvPr/>
        </p:nvPicPr>
        <p:blipFill>
          <a:blip r:embed="rId34" cstate="print"/>
          <a:stretch>
            <a:fillRect/>
          </a:stretch>
        </p:blipFill>
        <p:spPr>
          <a:xfrm>
            <a:off x="1353" y="0"/>
            <a:ext cx="12189292" cy="6858000"/>
          </a:xfrm>
          <a:prstGeom prst="rect">
            <a:avLst/>
          </a:prstGeom>
          <a:ln w="12700">
            <a:miter lim="400000"/>
          </a:ln>
        </p:spPr>
      </p:pic>
      <p:sp>
        <p:nvSpPr>
          <p:cNvPr id="3" name="TextBox 4"/>
          <p:cNvSpPr txBox="1"/>
          <p:nvPr/>
        </p:nvSpPr>
        <p:spPr>
          <a:xfrm>
            <a:off x="10642600" y="6425648"/>
            <a:ext cx="1092861"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100">
                <a:solidFill>
                  <a:schemeClr val="accent6"/>
                </a:solidFill>
                <a:latin typeface="Arial"/>
                <a:ea typeface="Arial"/>
                <a:cs typeface="Arial"/>
                <a:sym typeface="Arial"/>
              </a:defRPr>
            </a:lvl1pPr>
          </a:lstStyle>
          <a:p>
            <a:r>
              <a:t>|</a:t>
            </a:r>
          </a:p>
        </p:txBody>
      </p:sp>
      <p:pic>
        <p:nvPicPr>
          <p:cNvPr id="4" name="圖片 2" descr="圖片 2"/>
          <p:cNvPicPr>
            <a:picLocks noChangeAspect="1"/>
          </p:cNvPicPr>
          <p:nvPr/>
        </p:nvPicPr>
        <p:blipFill>
          <a:blip r:embed="rId35" cstate="print"/>
          <a:stretch>
            <a:fillRect/>
          </a:stretch>
        </p:blipFill>
        <p:spPr>
          <a:xfrm>
            <a:off x="10676624" y="6458287"/>
            <a:ext cx="923582" cy="198001"/>
          </a:xfrm>
          <a:prstGeom prst="rect">
            <a:avLst/>
          </a:prstGeom>
          <a:ln w="12700">
            <a:miter lim="400000"/>
          </a:ln>
        </p:spPr>
      </p:pic>
      <p:sp>
        <p:nvSpPr>
          <p:cNvPr id="5" name="幻燈片編號"/>
          <p:cNvSpPr txBox="1">
            <a:spLocks noGrp="1"/>
          </p:cNvSpPr>
          <p:nvPr>
            <p:ph type="sldNum" sz="quarter" idx="2"/>
          </p:nvPr>
        </p:nvSpPr>
        <p:spPr>
          <a:xfrm>
            <a:off x="11712535" y="6447654"/>
            <a:ext cx="217152" cy="202417"/>
          </a:xfrm>
          <a:prstGeom prst="rect">
            <a:avLst/>
          </a:prstGeom>
          <a:ln w="12700">
            <a:miter lim="400000"/>
          </a:ln>
        </p:spPr>
        <p:txBody>
          <a:bodyPr wrap="none" lIns="45719" rIns="45719">
            <a:spAutoFit/>
          </a:bodyPr>
          <a:lstStyle>
            <a:lvl1pPr algn="ctr" defTabSz="457200">
              <a:defRPr sz="800">
                <a:solidFill>
                  <a:schemeClr val="accent6"/>
                </a:solidFill>
                <a:latin typeface="Arial"/>
                <a:ea typeface="Arial"/>
                <a:cs typeface="Arial"/>
                <a:sym typeface="Arial"/>
              </a:defRPr>
            </a:lvl1pPr>
          </a:lstStyle>
          <a:p>
            <a:fld id="{86CB4B4D-7CA3-9044-876B-883B54F8677D}" type="slidenum">
              <a:rPr/>
              <a:pPr/>
              <a:t>‹#›</a:t>
            </a:fld>
            <a:endParaRPr/>
          </a:p>
        </p:txBody>
      </p:sp>
      <p:sp>
        <p:nvSpPr>
          <p:cNvPr id="6" name="大標題文字"/>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大標題文字</a:t>
            </a:r>
          </a:p>
        </p:txBody>
      </p:sp>
      <p:sp>
        <p:nvSpPr>
          <p:cNvPr id="7" name="內文層級一…"/>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內文層級一</a:t>
            </a:r>
          </a:p>
          <a:p>
            <a:pPr lvl="1"/>
            <a:r>
              <a:t>內文層級二</a:t>
            </a:r>
          </a:p>
          <a:p>
            <a:pPr lvl="2"/>
            <a:r>
              <a:t>內文層級三</a:t>
            </a:r>
          </a:p>
          <a:p>
            <a:pPr lvl="3"/>
            <a:r>
              <a:t>內文層級四</a:t>
            </a:r>
          </a:p>
          <a:p>
            <a:pPr lvl="4"/>
            <a:r>
              <a:t>內文層級五</a:t>
            </a:r>
          </a:p>
        </p:txBody>
      </p:sp>
    </p:spTree>
  </p:cSld>
  <p:clrMap bg1="lt1" tx1="dk1" bg2="lt2" tx2="dk2" accent1="accent1" accent2="accent2" accent3="accent3" accent4="accent4" accent5="accent5" accent6="accent6" hlink="hlink" folHlink="folHlink"/>
  <p:sldLayoutIdLst>
    <p:sldLayoutId id="2147483683"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80" r:id="rId30"/>
    <p:sldLayoutId id="2147483681" r:id="rId31"/>
    <p:sldLayoutId id="2147483682" r:id="rId32"/>
  </p:sldLayoutIdLst>
  <p:transition spd="med"/>
  <p:hf hdr="0" ftr="0" dt="0"/>
  <p:txStyles>
    <p:titleStyle>
      <a:lvl1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1pPr>
      <a:lvl2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2pPr>
      <a:lvl3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3pPr>
      <a:lvl4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4pPr>
      <a:lvl5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5pPr>
      <a:lvl6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6pPr>
      <a:lvl7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7pPr>
      <a:lvl8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8pPr>
      <a:lvl9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9pPr>
    </p:titleStyle>
    <p:body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p:bodyStyle>
    <p:otherStyle>
      <a:lvl1pPr marL="0" marR="0" indent="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1pPr>
      <a:lvl2pPr marL="0" marR="0" indent="4572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2pPr>
      <a:lvl3pPr marL="0" marR="0" indent="9144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3pPr>
      <a:lvl4pPr marL="0" marR="0" indent="13716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4pPr>
      <a:lvl5pPr marL="0" marR="0" indent="18288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5pPr>
      <a:lvl6pPr marL="0" marR="0" indent="22860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6pPr>
      <a:lvl7pPr marL="0" marR="0" indent="27432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7pPr>
      <a:lvl8pPr marL="0" marR="0" indent="32004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8pPr>
      <a:lvl9pPr marL="0" marR="0" indent="36576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3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06.sv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8.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jpeg"/><Relationship Id="rId7" Type="http://schemas.openxmlformats.org/officeDocument/2006/relationships/image" Target="../media/image130.png"/><Relationship Id="rId2" Type="http://schemas.openxmlformats.org/officeDocument/2006/relationships/image" Target="../media/image126.jpeg"/><Relationship Id="rId1" Type="http://schemas.openxmlformats.org/officeDocument/2006/relationships/slideLayout" Target="../slideLayouts/slideLayout8.xml"/><Relationship Id="rId6" Type="http://schemas.openxmlformats.org/officeDocument/2006/relationships/image" Target="../media/image129.png"/><Relationship Id="rId5" Type="http://schemas.openxmlformats.org/officeDocument/2006/relationships/image" Target="../media/image24.png"/><Relationship Id="rId4" Type="http://schemas.openxmlformats.org/officeDocument/2006/relationships/image" Target="../media/image128.jpeg"/><Relationship Id="rId9" Type="http://schemas.openxmlformats.org/officeDocument/2006/relationships/image" Target="../media/image132.png"/></Relationships>
</file>

<file path=ppt/slides/_rels/slide3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jpeg"/><Relationship Id="rId7" Type="http://schemas.openxmlformats.org/officeDocument/2006/relationships/image" Target="../media/image137.png"/><Relationship Id="rId2" Type="http://schemas.openxmlformats.org/officeDocument/2006/relationships/image" Target="../media/image133.jpeg"/><Relationship Id="rId1" Type="http://schemas.openxmlformats.org/officeDocument/2006/relationships/slideLayout" Target="../slideLayouts/slideLayout8.xml"/><Relationship Id="rId6" Type="http://schemas.openxmlformats.org/officeDocument/2006/relationships/image" Target="../media/image136.png"/><Relationship Id="rId5" Type="http://schemas.openxmlformats.org/officeDocument/2006/relationships/image" Target="../media/image24.png"/><Relationship Id="rId4" Type="http://schemas.openxmlformats.org/officeDocument/2006/relationships/image" Target="../media/image135.jpeg"/><Relationship Id="rId9" Type="http://schemas.openxmlformats.org/officeDocument/2006/relationships/image" Target="../media/image139.png"/></Relationships>
</file>

<file path=ppt/slides/_rels/slide3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6.jpeg"/><Relationship Id="rId4" Type="http://schemas.openxmlformats.org/officeDocument/2006/relationships/image" Target="../media/image141.png"/><Relationship Id="rId9" Type="http://schemas.openxmlformats.org/officeDocument/2006/relationships/image" Target="../media/image145.jpeg"/></Relationships>
</file>

<file path=ppt/slides/_rels/slide3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7.jpeg"/><Relationship Id="rId7" Type="http://schemas.openxmlformats.org/officeDocument/2006/relationships/image" Target="../media/image15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jpeg"/><Relationship Id="rId4" Type="http://schemas.openxmlformats.org/officeDocument/2006/relationships/image" Target="../media/image24.png"/><Relationship Id="rId9" Type="http://schemas.openxmlformats.org/officeDocument/2006/relationships/image" Target="../media/image152.jpeg"/></Relationships>
</file>

<file path=ppt/slides/_rels/slide3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24.png"/><Relationship Id="rId7" Type="http://schemas.openxmlformats.org/officeDocument/2006/relationships/image" Target="../media/image158.png"/><Relationship Id="rId2" Type="http://schemas.openxmlformats.org/officeDocument/2006/relationships/image" Target="../media/image154.jpeg"/><Relationship Id="rId1" Type="http://schemas.openxmlformats.org/officeDocument/2006/relationships/slideLayout" Target="../slideLayouts/slideLayout8.xml"/><Relationship Id="rId6" Type="http://schemas.openxmlformats.org/officeDocument/2006/relationships/image" Target="../media/image157.png"/><Relationship Id="rId11" Type="http://schemas.openxmlformats.org/officeDocument/2006/relationships/image" Target="../media/image162.jpeg"/><Relationship Id="rId5" Type="http://schemas.openxmlformats.org/officeDocument/2006/relationships/image" Target="../media/image156.pn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png"/></Relationships>
</file>

<file path=ppt/slides/_rels/slide3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4.jpeg"/><Relationship Id="rId7" Type="http://schemas.openxmlformats.org/officeDocument/2006/relationships/image" Target="../media/image167.png"/><Relationship Id="rId2" Type="http://schemas.openxmlformats.org/officeDocument/2006/relationships/image" Target="../media/image163.jpeg"/><Relationship Id="rId1" Type="http://schemas.openxmlformats.org/officeDocument/2006/relationships/slideLayout" Target="../slideLayouts/slideLayout8.xml"/><Relationship Id="rId6" Type="http://schemas.openxmlformats.org/officeDocument/2006/relationships/image" Target="../media/image166.png"/><Relationship Id="rId5" Type="http://schemas.openxmlformats.org/officeDocument/2006/relationships/image" Target="../media/image24.png"/><Relationship Id="rId4" Type="http://schemas.openxmlformats.org/officeDocument/2006/relationships/image" Target="../media/image165.jpeg"/></Relationships>
</file>

<file path=ppt/slides/_rels/slide3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jpeg"/><Relationship Id="rId7" Type="http://schemas.openxmlformats.org/officeDocument/2006/relationships/image" Target="../media/image17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176.png"/><Relationship Id="rId5" Type="http://schemas.openxmlformats.org/officeDocument/2006/relationships/image" Target="../media/image171.jpeg"/><Relationship Id="rId10" Type="http://schemas.openxmlformats.org/officeDocument/2006/relationships/image" Target="../media/image175.png"/><Relationship Id="rId4" Type="http://schemas.openxmlformats.org/officeDocument/2006/relationships/image" Target="../media/image170.jpeg"/><Relationship Id="rId9" Type="http://schemas.openxmlformats.org/officeDocument/2006/relationships/image" Target="../media/image1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5" Type="http://schemas.openxmlformats.org/officeDocument/2006/relationships/image" Target="../media/image101.png"/><Relationship Id="rId10" Type="http://schemas.openxmlformats.org/officeDocument/2006/relationships/image" Target="../media/image184.sv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8.png"/></Relationships>
</file>

<file path=ppt/slides/_rels/slide41.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6.svg"/><Relationship Id="rId2" Type="http://schemas.openxmlformats.org/officeDocument/2006/relationships/image" Target="../media/image189.jpe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92.png"/><Relationship Id="rId4" Type="http://schemas.openxmlformats.org/officeDocument/2006/relationships/image" Target="../media/image191.svg"/></Relationships>
</file>

<file path=ppt/slides/_rels/slide42.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svg"/><Relationship Id="rId2" Type="http://schemas.openxmlformats.org/officeDocument/2006/relationships/image" Target="../media/image193.jpeg"/><Relationship Id="rId1" Type="http://schemas.openxmlformats.org/officeDocument/2006/relationships/slideLayout" Target="../slideLayouts/slideLayout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svg"/></Relationships>
</file>

<file path=ppt/slides/_rels/slide43.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192.png"/><Relationship Id="rId2" Type="http://schemas.openxmlformats.org/officeDocument/2006/relationships/image" Target="../media/image199.jpeg"/><Relationship Id="rId1" Type="http://schemas.openxmlformats.org/officeDocument/2006/relationships/slideLayout" Target="../slideLayouts/slideLayout15.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svg"/></Relationships>
</file>

<file path=ppt/slides/_rels/slide44.xml.rels><?xml version="1.0" encoding="UTF-8" standalone="yes"?>
<Relationships xmlns="http://schemas.openxmlformats.org/package/2006/relationships"><Relationship Id="rId8" Type="http://schemas.openxmlformats.org/officeDocument/2006/relationships/image" Target="../media/image210.sv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204.jpeg"/><Relationship Id="rId1" Type="http://schemas.openxmlformats.org/officeDocument/2006/relationships/slideLayout" Target="../slideLayouts/slideLayout15.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0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標題 4"/>
          <p:cNvSpPr txBox="1">
            <a:spLocks noGrp="1"/>
          </p:cNvSpPr>
          <p:nvPr>
            <p:ph type="title"/>
          </p:nvPr>
        </p:nvSpPr>
        <p:spPr>
          <a:xfrm>
            <a:off x="952544" y="1819712"/>
            <a:ext cx="7838620" cy="2778561"/>
          </a:xfrm>
          <a:prstGeom prst="rect">
            <a:avLst/>
          </a:prstGeom>
        </p:spPr>
        <p:txBody>
          <a:bodyPr>
            <a:normAutofit/>
          </a:bodyPr>
          <a:lstStyle/>
          <a:p>
            <a:pPr>
              <a:lnSpc>
                <a:spcPct val="100000"/>
              </a:lnSpc>
            </a:pPr>
            <a:r>
              <a:rPr lang="en-US" altLang="zh-TW" sz="4800" dirty="0"/>
              <a:t>Company Profile</a:t>
            </a:r>
            <a:endParaRPr sz="4800" dirty="0"/>
          </a:p>
          <a:p>
            <a:pPr>
              <a:lnSpc>
                <a:spcPct val="100000"/>
              </a:lnSpc>
            </a:pPr>
            <a:r>
              <a:rPr sz="4000" b="0" dirty="0"/>
              <a:t>2025</a:t>
            </a:r>
          </a:p>
        </p:txBody>
      </p:sp>
      <p:sp>
        <p:nvSpPr>
          <p:cNvPr id="2" name="投影片編號版面配置區 1">
            <a:extLst>
              <a:ext uri="{FF2B5EF4-FFF2-40B4-BE49-F238E27FC236}">
                <a16:creationId xmlns:a16="http://schemas.microsoft.com/office/drawing/2014/main" id="{FB030935-4300-450E-9A42-FB171BD8E0DA}"/>
              </a:ext>
            </a:extLst>
          </p:cNvPr>
          <p:cNvSpPr>
            <a:spLocks noGrp="1"/>
          </p:cNvSpPr>
          <p:nvPr>
            <p:ph type="sldNum" sz="quarter" idx="2"/>
          </p:nvPr>
        </p:nvSpPr>
        <p:spPr/>
        <p:txBody>
          <a:bodyPr/>
          <a:lstStyle/>
          <a:p>
            <a:fld id="{86CB4B4D-7CA3-9044-876B-883B54F8677D}" type="slidenum">
              <a:rPr lang="en-US" altLang="zh-TW" smtClean="0"/>
              <a:pPr/>
              <a:t>1</a:t>
            </a:fld>
            <a:endParaRPr lang="zh-TW" alt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E7902-F3D2-41A2-3929-5EBA0E0190D1}"/>
            </a:ext>
          </a:extLst>
        </p:cNvPr>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53AAFD5-5B0F-B371-234B-D68B0553F6A1}"/>
              </a:ext>
            </a:extLst>
          </p:cNvPr>
          <p:cNvSpPr>
            <a:spLocks noGrp="1"/>
          </p:cNvSpPr>
          <p:nvPr>
            <p:ph type="sldNum" sz="quarter" idx="2"/>
          </p:nvPr>
        </p:nvSpPr>
        <p:spPr/>
        <p:txBody>
          <a:bodyPr/>
          <a:lstStyle/>
          <a:p>
            <a:fld id="{86CB4B4D-7CA3-9044-876B-883B54F8677D}" type="slidenum">
              <a:rPr lang="en-US" altLang="zh-TW" smtClean="0"/>
              <a:pPr/>
              <a:t>10</a:t>
            </a:fld>
            <a:endParaRPr lang="zh-TW" altLang="en-US"/>
          </a:p>
        </p:txBody>
      </p:sp>
      <p:cxnSp>
        <p:nvCxnSpPr>
          <p:cNvPr id="39" name="直線接點 50">
            <a:extLst>
              <a:ext uri="{FF2B5EF4-FFF2-40B4-BE49-F238E27FC236}">
                <a16:creationId xmlns:a16="http://schemas.microsoft.com/office/drawing/2014/main" id="{162040F5-6D31-DEAB-9440-7E7517278743}"/>
              </a:ext>
            </a:extLst>
          </p:cNvPr>
          <p:cNvCxnSpPr>
            <a:cxnSpLocks/>
            <a:endCxn id="60" idx="0"/>
          </p:cNvCxnSpPr>
          <p:nvPr/>
        </p:nvCxnSpPr>
        <p:spPr>
          <a:xfrm>
            <a:off x="6297646" y="2113064"/>
            <a:ext cx="26122" cy="3194296"/>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sp>
        <p:nvSpPr>
          <p:cNvPr id="40" name="獲獎榮耀">
            <a:extLst>
              <a:ext uri="{FF2B5EF4-FFF2-40B4-BE49-F238E27FC236}">
                <a16:creationId xmlns:a16="http://schemas.microsoft.com/office/drawing/2014/main" id="{173B8599-3814-D3BC-3B48-D181A62F7A75}"/>
              </a:ext>
            </a:extLst>
          </p:cNvPr>
          <p:cNvSpPr txBox="1">
            <a:spLocks/>
          </p:cNvSpPr>
          <p:nvPr/>
        </p:nvSpPr>
        <p:spPr>
          <a:xfrm>
            <a:off x="573022" y="371340"/>
            <a:ext cx="11045957" cy="69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defTabSz="543505">
              <a:lnSpc>
                <a:spcPct val="90000"/>
              </a:lnSpc>
              <a:defRPr sz="3600" b="1">
                <a:solidFill>
                  <a:srgbClr val="000000"/>
                </a:solidFill>
              </a:defRPr>
            </a:lvl1pPr>
          </a:lstStyle>
          <a:p>
            <a:pPr marL="0" marR="0" lvl="0" indent="0" algn="l" defTabSz="543505" eaLnBrk="1" fontAlgn="auto" latinLnBrk="0" hangingPunct="1">
              <a:lnSpc>
                <a:spcPct val="9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Corporate Leadership</a:t>
            </a:r>
          </a:p>
        </p:txBody>
      </p:sp>
      <p:grpSp>
        <p:nvGrpSpPr>
          <p:cNvPr id="49" name="群組 14">
            <a:extLst>
              <a:ext uri="{FF2B5EF4-FFF2-40B4-BE49-F238E27FC236}">
                <a16:creationId xmlns:a16="http://schemas.microsoft.com/office/drawing/2014/main" id="{5E5FCB9D-A015-8291-F102-A7450CDF602B}"/>
              </a:ext>
            </a:extLst>
          </p:cNvPr>
          <p:cNvGrpSpPr/>
          <p:nvPr/>
        </p:nvGrpSpPr>
        <p:grpSpPr>
          <a:xfrm>
            <a:off x="4634352" y="1306472"/>
            <a:ext cx="2923296" cy="806592"/>
            <a:chOff x="5060490" y="1183973"/>
            <a:chExt cx="2923296" cy="806592"/>
          </a:xfrm>
        </p:grpSpPr>
        <p:sp>
          <p:nvSpPr>
            <p:cNvPr id="50" name="矩形">
              <a:extLst>
                <a:ext uri="{FF2B5EF4-FFF2-40B4-BE49-F238E27FC236}">
                  <a16:creationId xmlns:a16="http://schemas.microsoft.com/office/drawing/2014/main" id="{D413541C-CA1D-962D-F14D-DFAE52F7C81D}"/>
                </a:ext>
              </a:extLst>
            </p:cNvPr>
            <p:cNvSpPr/>
            <p:nvPr/>
          </p:nvSpPr>
          <p:spPr>
            <a:xfrm>
              <a:off x="5463786" y="1442390"/>
              <a:ext cx="2520000" cy="540000"/>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200" b="1" i="0">
                  <a:solidFill>
                    <a:schemeClr val="bg1"/>
                  </a:solidFill>
                  <a:cs typeface="+mn-ea"/>
                  <a:sym typeface="+mn-lt"/>
                </a:rPr>
                <a:t>Chairman of QNAP</a:t>
              </a:r>
            </a:p>
            <a:p>
              <a:pPr algn="r" defTabSz="543505">
                <a:defRPr sz="1200" b="1">
                  <a:solidFill>
                    <a:srgbClr val="FFFFFF"/>
                  </a:solidFill>
                  <a:latin typeface="Arial"/>
                  <a:ea typeface="Arial"/>
                  <a:cs typeface="Arial"/>
                  <a:sym typeface="Arial"/>
                </a:defRPr>
              </a:pPr>
              <a:r>
                <a:rPr lang="en-US" sz="1500"/>
                <a:t>Meiji Chang </a:t>
              </a:r>
            </a:p>
          </p:txBody>
        </p:sp>
        <p:pic>
          <p:nvPicPr>
            <p:cNvPr id="52" name="圖片 5">
              <a:extLst>
                <a:ext uri="{FF2B5EF4-FFF2-40B4-BE49-F238E27FC236}">
                  <a16:creationId xmlns:a16="http://schemas.microsoft.com/office/drawing/2014/main" id="{9ABE8ED9-7A34-9412-F9F0-9A20AC3711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60490" y="1183973"/>
              <a:ext cx="806592" cy="806592"/>
            </a:xfrm>
            <a:prstGeom prst="rect">
              <a:avLst/>
            </a:prstGeom>
            <a:effectLst/>
          </p:spPr>
        </p:pic>
      </p:grpSp>
      <p:grpSp>
        <p:nvGrpSpPr>
          <p:cNvPr id="53" name="群組 15">
            <a:extLst>
              <a:ext uri="{FF2B5EF4-FFF2-40B4-BE49-F238E27FC236}">
                <a16:creationId xmlns:a16="http://schemas.microsoft.com/office/drawing/2014/main" id="{0B93A7DF-E6AC-240E-5F37-14ABBD209E26}"/>
              </a:ext>
            </a:extLst>
          </p:cNvPr>
          <p:cNvGrpSpPr/>
          <p:nvPr/>
        </p:nvGrpSpPr>
        <p:grpSpPr>
          <a:xfrm>
            <a:off x="4634352" y="2434944"/>
            <a:ext cx="2923294" cy="828000"/>
            <a:chOff x="4904953" y="2080565"/>
            <a:chExt cx="2923294" cy="828000"/>
          </a:xfrm>
        </p:grpSpPr>
        <p:sp>
          <p:nvSpPr>
            <p:cNvPr id="54" name="矩形">
              <a:extLst>
                <a:ext uri="{FF2B5EF4-FFF2-40B4-BE49-F238E27FC236}">
                  <a16:creationId xmlns:a16="http://schemas.microsoft.com/office/drawing/2014/main" id="{7B3552EC-8813-8AD0-5E0B-0F058DC5369F}"/>
                </a:ext>
              </a:extLst>
            </p:cNvPr>
            <p:cNvSpPr/>
            <p:nvPr/>
          </p:nvSpPr>
          <p:spPr>
            <a:xfrm>
              <a:off x="5308247" y="2368565"/>
              <a:ext cx="2520000" cy="540000"/>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200" b="1" i="0">
                  <a:solidFill>
                    <a:schemeClr val="bg1"/>
                  </a:solidFill>
                  <a:cs typeface="+mn-ea"/>
                  <a:sym typeface="+mn-lt"/>
                </a:rPr>
                <a:t>General Manager of QNAP</a:t>
              </a:r>
            </a:p>
            <a:p>
              <a:pPr algn="r" defTabSz="543505">
                <a:defRPr sz="1200" b="1">
                  <a:solidFill>
                    <a:srgbClr val="FFFFFF"/>
                  </a:solidFill>
                  <a:latin typeface="Arial"/>
                  <a:ea typeface="Arial"/>
                  <a:cs typeface="Arial"/>
                  <a:sym typeface="Arial"/>
                </a:defRPr>
              </a:pPr>
              <a:r>
                <a:rPr lang="en-US" sz="1500"/>
                <a:t>Jack Liou </a:t>
              </a:r>
            </a:p>
          </p:txBody>
        </p:sp>
        <p:pic>
          <p:nvPicPr>
            <p:cNvPr id="55" name="圖片 8" descr="一張含有 人的臉孔, 眼鏡, 前額, 下巴 的圖片&#10;&#10;自動產生的描述">
              <a:extLst>
                <a:ext uri="{FF2B5EF4-FFF2-40B4-BE49-F238E27FC236}">
                  <a16:creationId xmlns:a16="http://schemas.microsoft.com/office/drawing/2014/main" id="{059B4709-5A7F-C6FA-7789-2EF1D52EA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4953" y="2080565"/>
              <a:ext cx="823295" cy="828000"/>
            </a:xfrm>
            <a:prstGeom prst="rect">
              <a:avLst/>
            </a:prstGeom>
            <a:effectLst/>
          </p:spPr>
        </p:pic>
      </p:grpSp>
      <p:grpSp>
        <p:nvGrpSpPr>
          <p:cNvPr id="56" name="群組 17">
            <a:extLst>
              <a:ext uri="{FF2B5EF4-FFF2-40B4-BE49-F238E27FC236}">
                <a16:creationId xmlns:a16="http://schemas.microsoft.com/office/drawing/2014/main" id="{C3141236-49E9-202B-0111-0B73B2E4DE04}"/>
              </a:ext>
            </a:extLst>
          </p:cNvPr>
          <p:cNvGrpSpPr/>
          <p:nvPr/>
        </p:nvGrpSpPr>
        <p:grpSpPr>
          <a:xfrm>
            <a:off x="771397" y="4145614"/>
            <a:ext cx="2524174" cy="720000"/>
            <a:chOff x="4953329" y="3169357"/>
            <a:chExt cx="2524174" cy="720000"/>
          </a:xfrm>
        </p:grpSpPr>
        <p:sp>
          <p:nvSpPr>
            <p:cNvPr id="57" name="矩形">
              <a:extLst>
                <a:ext uri="{FF2B5EF4-FFF2-40B4-BE49-F238E27FC236}">
                  <a16:creationId xmlns:a16="http://schemas.microsoft.com/office/drawing/2014/main" id="{08903C51-E1F9-9F96-30D9-8B5CC2EBBFEA}"/>
                </a:ext>
              </a:extLst>
            </p:cNvPr>
            <p:cNvSpPr/>
            <p:nvPr/>
          </p:nvSpPr>
          <p:spPr>
            <a:xfrm>
              <a:off x="5316600" y="3196564"/>
              <a:ext cx="2160903" cy="692793"/>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50" b="1" i="0" dirty="0">
                  <a:solidFill>
                    <a:srgbClr val="0C2E82"/>
                  </a:solidFill>
                  <a:cs typeface="+mn-ea"/>
                  <a:sym typeface="+mn-lt"/>
                </a:rPr>
                <a:t>Headquarters Sales VP</a:t>
              </a:r>
            </a:p>
            <a:p>
              <a:pPr algn="r" defTabSz="543505">
                <a:defRPr sz="1200" b="1">
                  <a:solidFill>
                    <a:srgbClr val="FFFFFF"/>
                  </a:solidFill>
                  <a:latin typeface="Arial"/>
                  <a:ea typeface="Arial"/>
                  <a:cs typeface="Arial"/>
                  <a:sym typeface="Arial"/>
                </a:defRPr>
              </a:pPr>
              <a:r>
                <a:rPr lang="en-US" sz="1200" dirty="0" err="1">
                  <a:solidFill>
                    <a:srgbClr val="0C2E82"/>
                  </a:solidFill>
                </a:rPr>
                <a:t>Banson</a:t>
              </a:r>
              <a:r>
                <a:rPr lang="en-US" sz="1200" dirty="0">
                  <a:solidFill>
                    <a:srgbClr val="0C2E82"/>
                  </a:solidFill>
                </a:rPr>
                <a:t> Chang</a:t>
              </a:r>
            </a:p>
          </p:txBody>
        </p:sp>
        <p:pic>
          <p:nvPicPr>
            <p:cNvPr id="58" name="圖片 13">
              <a:extLst>
                <a:ext uri="{FF2B5EF4-FFF2-40B4-BE49-F238E27FC236}">
                  <a16:creationId xmlns:a16="http://schemas.microsoft.com/office/drawing/2014/main" id="{AA574035-5CDE-077D-632F-564105651F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953329" y="3169357"/>
              <a:ext cx="720000" cy="720000"/>
            </a:xfrm>
            <a:prstGeom prst="rect">
              <a:avLst/>
            </a:prstGeom>
            <a:effectLst/>
          </p:spPr>
        </p:pic>
      </p:grpSp>
      <p:grpSp>
        <p:nvGrpSpPr>
          <p:cNvPr id="59" name="群組 43">
            <a:extLst>
              <a:ext uri="{FF2B5EF4-FFF2-40B4-BE49-F238E27FC236}">
                <a16:creationId xmlns:a16="http://schemas.microsoft.com/office/drawing/2014/main" id="{1E5A473C-9651-7C53-EA55-DDC2FA9EEFEC}"/>
              </a:ext>
            </a:extLst>
          </p:cNvPr>
          <p:cNvGrpSpPr/>
          <p:nvPr/>
        </p:nvGrpSpPr>
        <p:grpSpPr>
          <a:xfrm>
            <a:off x="4861758" y="5280157"/>
            <a:ext cx="2542461" cy="720004"/>
            <a:chOff x="8577651" y="3220893"/>
            <a:chExt cx="2542461" cy="720004"/>
          </a:xfrm>
        </p:grpSpPr>
        <p:sp>
          <p:nvSpPr>
            <p:cNvPr id="60" name="矩形">
              <a:extLst>
                <a:ext uri="{FF2B5EF4-FFF2-40B4-BE49-F238E27FC236}">
                  <a16:creationId xmlns:a16="http://schemas.microsoft.com/office/drawing/2014/main" id="{7CA49481-0834-ADC4-E6F8-31A778AEA1CA}"/>
                </a:ext>
              </a:extLst>
            </p:cNvPr>
            <p:cNvSpPr/>
            <p:nvPr/>
          </p:nvSpPr>
          <p:spPr>
            <a:xfrm>
              <a:off x="8959209" y="3248096"/>
              <a:ext cx="2160903" cy="692801"/>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VP in Europe</a:t>
              </a:r>
            </a:p>
            <a:p>
              <a:pPr algn="r" defTabSz="543505">
                <a:defRPr sz="1200" b="1">
                  <a:solidFill>
                    <a:srgbClr val="FFFFFF"/>
                  </a:solidFill>
                  <a:latin typeface="Arial"/>
                  <a:ea typeface="Arial"/>
                  <a:cs typeface="Arial"/>
                  <a:sym typeface="Arial"/>
                </a:defRPr>
              </a:pPr>
              <a:r>
                <a:rPr lang="en-US" sz="1200" b="1" i="0">
                  <a:solidFill>
                    <a:srgbClr val="0C2E82"/>
                  </a:solidFill>
                  <a:cs typeface="+mn-ea"/>
                  <a:sym typeface="+mn-lt"/>
                </a:rPr>
                <a:t>Dale Chen </a:t>
              </a:r>
            </a:p>
          </p:txBody>
        </p:sp>
        <p:pic>
          <p:nvPicPr>
            <p:cNvPr id="61" name="圖片 25">
              <a:extLst>
                <a:ext uri="{FF2B5EF4-FFF2-40B4-BE49-F238E27FC236}">
                  <a16:creationId xmlns:a16="http://schemas.microsoft.com/office/drawing/2014/main" id="{0D00D310-071A-99F6-4E6F-DC6C982F4D9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77651" y="3220893"/>
              <a:ext cx="720000" cy="720000"/>
            </a:xfrm>
            <a:prstGeom prst="rect">
              <a:avLst/>
            </a:prstGeom>
            <a:effectLst/>
          </p:spPr>
        </p:pic>
      </p:grpSp>
      <p:grpSp>
        <p:nvGrpSpPr>
          <p:cNvPr id="62" name="群組 42">
            <a:extLst>
              <a:ext uri="{FF2B5EF4-FFF2-40B4-BE49-F238E27FC236}">
                <a16:creationId xmlns:a16="http://schemas.microsoft.com/office/drawing/2014/main" id="{B86DD996-4C89-6B82-0666-019D6E08CCC0}"/>
              </a:ext>
            </a:extLst>
          </p:cNvPr>
          <p:cNvGrpSpPr/>
          <p:nvPr/>
        </p:nvGrpSpPr>
        <p:grpSpPr>
          <a:xfrm>
            <a:off x="3672535" y="4172395"/>
            <a:ext cx="2470061" cy="720000"/>
            <a:chOff x="8599389" y="2323138"/>
            <a:chExt cx="2470061" cy="720000"/>
          </a:xfrm>
        </p:grpSpPr>
        <p:sp>
          <p:nvSpPr>
            <p:cNvPr id="63" name="矩形">
              <a:extLst>
                <a:ext uri="{FF2B5EF4-FFF2-40B4-BE49-F238E27FC236}">
                  <a16:creationId xmlns:a16="http://schemas.microsoft.com/office/drawing/2014/main" id="{F6BC1B56-7E7A-9A0B-13B1-0FE737AA81C5}"/>
                </a:ext>
              </a:extLst>
            </p:cNvPr>
            <p:cNvSpPr/>
            <p:nvPr/>
          </p:nvSpPr>
          <p:spPr>
            <a:xfrm>
              <a:off x="8908547" y="2323565"/>
              <a:ext cx="2160903" cy="692808"/>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VP of Canada</a:t>
              </a:r>
            </a:p>
            <a:p>
              <a:pPr algn="r" defTabSz="543505">
                <a:defRPr sz="1200" b="1">
                  <a:solidFill>
                    <a:srgbClr val="FFFFFF"/>
                  </a:solidFill>
                  <a:latin typeface="Arial"/>
                  <a:ea typeface="Arial"/>
                  <a:cs typeface="Arial"/>
                  <a:sym typeface="Arial"/>
                </a:defRPr>
              </a:pPr>
              <a:r>
                <a:rPr lang="en-US" sz="1200" b="1" i="0">
                  <a:solidFill>
                    <a:srgbClr val="0C2E82"/>
                  </a:solidFill>
                  <a:cs typeface="+mn-ea"/>
                  <a:sym typeface="+mn-lt"/>
                </a:rPr>
                <a:t>Siimon Tsai</a:t>
              </a:r>
            </a:p>
          </p:txBody>
        </p:sp>
        <p:pic>
          <p:nvPicPr>
            <p:cNvPr id="64" name="圖片 28">
              <a:extLst>
                <a:ext uri="{FF2B5EF4-FFF2-40B4-BE49-F238E27FC236}">
                  <a16:creationId xmlns:a16="http://schemas.microsoft.com/office/drawing/2014/main" id="{C93ED3D2-C619-B820-CFA7-B628B527C4F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599389" y="2323138"/>
              <a:ext cx="720000" cy="720000"/>
            </a:xfrm>
            <a:prstGeom prst="rect">
              <a:avLst/>
            </a:prstGeom>
            <a:effectLst/>
          </p:spPr>
        </p:pic>
      </p:grpSp>
      <p:grpSp>
        <p:nvGrpSpPr>
          <p:cNvPr id="65" name="群組 45">
            <a:extLst>
              <a:ext uri="{FF2B5EF4-FFF2-40B4-BE49-F238E27FC236}">
                <a16:creationId xmlns:a16="http://schemas.microsoft.com/office/drawing/2014/main" id="{29E40C43-6BC6-8EAD-A490-ABB23F265475}"/>
              </a:ext>
            </a:extLst>
          </p:cNvPr>
          <p:cNvGrpSpPr/>
          <p:nvPr/>
        </p:nvGrpSpPr>
        <p:grpSpPr>
          <a:xfrm>
            <a:off x="1941027" y="5280157"/>
            <a:ext cx="2520873" cy="720000"/>
            <a:chOff x="8592861" y="4885068"/>
            <a:chExt cx="2520873" cy="720000"/>
          </a:xfrm>
        </p:grpSpPr>
        <p:sp>
          <p:nvSpPr>
            <p:cNvPr id="66" name="矩形">
              <a:extLst>
                <a:ext uri="{FF2B5EF4-FFF2-40B4-BE49-F238E27FC236}">
                  <a16:creationId xmlns:a16="http://schemas.microsoft.com/office/drawing/2014/main" id="{409DD745-BD0E-20AA-AB95-8F4C0B4AD7C5}"/>
                </a:ext>
              </a:extLst>
            </p:cNvPr>
            <p:cNvSpPr/>
            <p:nvPr/>
          </p:nvSpPr>
          <p:spPr>
            <a:xfrm>
              <a:off x="8959209" y="4912271"/>
              <a:ext cx="2154525" cy="692797"/>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VP of US</a:t>
              </a:r>
            </a:p>
            <a:p>
              <a:pPr algn="r" defTabSz="543505">
                <a:defRPr sz="1200" b="1">
                  <a:solidFill>
                    <a:srgbClr val="FFFFFF"/>
                  </a:solidFill>
                  <a:latin typeface="Arial"/>
                  <a:ea typeface="Arial"/>
                  <a:cs typeface="Arial"/>
                  <a:sym typeface="Arial"/>
                </a:defRPr>
              </a:pPr>
              <a:r>
                <a:rPr lang="en-US" sz="1200" b="1">
                  <a:solidFill>
                    <a:srgbClr val="0C2E82"/>
                  </a:solidFill>
                  <a:latin typeface="Arial"/>
                  <a:cs typeface="Arial"/>
                </a:rPr>
                <a:t>James Wu</a:t>
              </a:r>
            </a:p>
          </p:txBody>
        </p:sp>
        <p:pic>
          <p:nvPicPr>
            <p:cNvPr id="67" name="圖片 31">
              <a:extLst>
                <a:ext uri="{FF2B5EF4-FFF2-40B4-BE49-F238E27FC236}">
                  <a16:creationId xmlns:a16="http://schemas.microsoft.com/office/drawing/2014/main" id="{773E1E65-D484-6A4E-A8C0-0DE9C1EB1D3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92861" y="4885068"/>
              <a:ext cx="720000" cy="720000"/>
            </a:xfrm>
            <a:prstGeom prst="ellipse">
              <a:avLst/>
            </a:prstGeom>
            <a:noFill/>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68" name="群組 41">
            <a:extLst>
              <a:ext uri="{FF2B5EF4-FFF2-40B4-BE49-F238E27FC236}">
                <a16:creationId xmlns:a16="http://schemas.microsoft.com/office/drawing/2014/main" id="{B038A79E-DAB5-73EA-EC06-40F630DEC476}"/>
              </a:ext>
            </a:extLst>
          </p:cNvPr>
          <p:cNvGrpSpPr/>
          <p:nvPr/>
        </p:nvGrpSpPr>
        <p:grpSpPr>
          <a:xfrm>
            <a:off x="7804047" y="5293758"/>
            <a:ext cx="2520933" cy="720000"/>
            <a:chOff x="8537301" y="780787"/>
            <a:chExt cx="2520933" cy="720000"/>
          </a:xfrm>
        </p:grpSpPr>
        <p:sp>
          <p:nvSpPr>
            <p:cNvPr id="69" name="矩形">
              <a:extLst>
                <a:ext uri="{FF2B5EF4-FFF2-40B4-BE49-F238E27FC236}">
                  <a16:creationId xmlns:a16="http://schemas.microsoft.com/office/drawing/2014/main" id="{170BAF7D-8D3C-C996-B753-0EA2D36EDBFF}"/>
                </a:ext>
              </a:extLst>
            </p:cNvPr>
            <p:cNvSpPr/>
            <p:nvPr/>
          </p:nvSpPr>
          <p:spPr>
            <a:xfrm>
              <a:off x="8897331" y="794389"/>
              <a:ext cx="2160903" cy="692803"/>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Manager of UK</a:t>
              </a:r>
            </a:p>
            <a:p>
              <a:pPr algn="r" defTabSz="543505">
                <a:defRPr sz="1200" b="1">
                  <a:solidFill>
                    <a:srgbClr val="FFFFFF"/>
                  </a:solidFill>
                  <a:latin typeface="Arial"/>
                  <a:ea typeface="Arial"/>
                  <a:cs typeface="Arial"/>
                  <a:sym typeface="Arial"/>
                </a:defRPr>
              </a:pPr>
              <a:r>
                <a:rPr lang="en-US" sz="1200" b="1" i="0">
                  <a:solidFill>
                    <a:srgbClr val="0C2E82"/>
                  </a:solidFill>
                  <a:cs typeface="+mn-ea"/>
                  <a:sym typeface="+mn-lt"/>
                </a:rPr>
                <a:t>Posen Wang</a:t>
              </a:r>
            </a:p>
          </p:txBody>
        </p:sp>
        <p:pic>
          <p:nvPicPr>
            <p:cNvPr id="70" name="圖片 34">
              <a:extLst>
                <a:ext uri="{FF2B5EF4-FFF2-40B4-BE49-F238E27FC236}">
                  <a16:creationId xmlns:a16="http://schemas.microsoft.com/office/drawing/2014/main" id="{6E08256C-251B-35E5-F723-A5FA21A71CC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37301" y="780787"/>
              <a:ext cx="720000" cy="720000"/>
            </a:xfrm>
            <a:prstGeom prst="rect">
              <a:avLst/>
            </a:prstGeom>
            <a:effectLst/>
          </p:spPr>
        </p:pic>
      </p:grpSp>
      <p:grpSp>
        <p:nvGrpSpPr>
          <p:cNvPr id="71" name="群組 46">
            <a:extLst>
              <a:ext uri="{FF2B5EF4-FFF2-40B4-BE49-F238E27FC236}">
                <a16:creationId xmlns:a16="http://schemas.microsoft.com/office/drawing/2014/main" id="{808EA773-4A8A-2EEB-B703-51E40272EF4A}"/>
              </a:ext>
            </a:extLst>
          </p:cNvPr>
          <p:cNvGrpSpPr/>
          <p:nvPr/>
        </p:nvGrpSpPr>
        <p:grpSpPr>
          <a:xfrm>
            <a:off x="9412072" y="4172395"/>
            <a:ext cx="2534515" cy="720000"/>
            <a:chOff x="8585597" y="5701790"/>
            <a:chExt cx="2534515" cy="720000"/>
          </a:xfrm>
        </p:grpSpPr>
        <p:sp>
          <p:nvSpPr>
            <p:cNvPr id="72" name="矩形">
              <a:extLst>
                <a:ext uri="{FF2B5EF4-FFF2-40B4-BE49-F238E27FC236}">
                  <a16:creationId xmlns:a16="http://schemas.microsoft.com/office/drawing/2014/main" id="{4022C0A6-11FC-2E02-681C-802FC3F59E1A}"/>
                </a:ext>
              </a:extLst>
            </p:cNvPr>
            <p:cNvSpPr/>
            <p:nvPr/>
          </p:nvSpPr>
          <p:spPr>
            <a:xfrm>
              <a:off x="8959209" y="5701803"/>
              <a:ext cx="2160903" cy="719987"/>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dirty="0">
                  <a:solidFill>
                    <a:srgbClr val="0C2E82"/>
                  </a:solidFill>
                  <a:cs typeface="+mn-ea"/>
                  <a:sym typeface="+mn-lt"/>
                </a:rPr>
                <a:t>Regional VP of </a:t>
              </a:r>
            </a:p>
            <a:p>
              <a:pPr algn="r" defTabSz="543505">
                <a:defRPr sz="1200" b="1">
                  <a:solidFill>
                    <a:srgbClr val="FFFFFF"/>
                  </a:solidFill>
                  <a:latin typeface="Arial"/>
                  <a:ea typeface="Arial"/>
                  <a:cs typeface="Arial"/>
                  <a:sym typeface="Arial"/>
                </a:defRPr>
              </a:pPr>
              <a:r>
                <a:rPr lang="en-US" sz="1000" b="1" i="0" dirty="0">
                  <a:solidFill>
                    <a:srgbClr val="0C2E82"/>
                  </a:solidFill>
                  <a:cs typeface="+mn-ea"/>
                  <a:sym typeface="+mn-lt"/>
                </a:rPr>
                <a:t>Japan &amp; Korea</a:t>
              </a:r>
            </a:p>
            <a:p>
              <a:pPr algn="r" defTabSz="543505">
                <a:defRPr sz="1200" b="1">
                  <a:solidFill>
                    <a:srgbClr val="FFFFFF"/>
                  </a:solidFill>
                  <a:latin typeface="Arial"/>
                  <a:ea typeface="Arial"/>
                  <a:cs typeface="Arial"/>
                  <a:sym typeface="Arial"/>
                </a:defRPr>
              </a:pPr>
              <a:r>
                <a:rPr lang="en-US" sz="1200" b="1" i="0" dirty="0">
                  <a:solidFill>
                    <a:srgbClr val="0C2E82"/>
                  </a:solidFill>
                  <a:cs typeface="+mn-ea"/>
                  <a:sym typeface="+mn-lt"/>
                </a:rPr>
                <a:t>Jack Yang </a:t>
              </a:r>
            </a:p>
          </p:txBody>
        </p:sp>
        <p:pic>
          <p:nvPicPr>
            <p:cNvPr id="73" name="圖片 37">
              <a:extLst>
                <a:ext uri="{FF2B5EF4-FFF2-40B4-BE49-F238E27FC236}">
                  <a16:creationId xmlns:a16="http://schemas.microsoft.com/office/drawing/2014/main" id="{EEAF219B-A382-2844-7252-D91514B1E3D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585597" y="5701790"/>
              <a:ext cx="720000" cy="720000"/>
            </a:xfrm>
            <a:prstGeom prst="rect">
              <a:avLst/>
            </a:prstGeom>
            <a:effectLst/>
          </p:spPr>
        </p:pic>
      </p:grpSp>
      <p:grpSp>
        <p:nvGrpSpPr>
          <p:cNvPr id="74" name="群組 44">
            <a:extLst>
              <a:ext uri="{FF2B5EF4-FFF2-40B4-BE49-F238E27FC236}">
                <a16:creationId xmlns:a16="http://schemas.microsoft.com/office/drawing/2014/main" id="{5FA58DA1-5770-6853-5764-8A318BFACD8A}"/>
              </a:ext>
            </a:extLst>
          </p:cNvPr>
          <p:cNvGrpSpPr/>
          <p:nvPr/>
        </p:nvGrpSpPr>
        <p:grpSpPr>
          <a:xfrm>
            <a:off x="6519165" y="4151556"/>
            <a:ext cx="2529735" cy="720000"/>
            <a:chOff x="8590377" y="4101474"/>
            <a:chExt cx="2529735" cy="720000"/>
          </a:xfrm>
        </p:grpSpPr>
        <p:sp>
          <p:nvSpPr>
            <p:cNvPr id="75" name="矩形">
              <a:extLst>
                <a:ext uri="{FF2B5EF4-FFF2-40B4-BE49-F238E27FC236}">
                  <a16:creationId xmlns:a16="http://schemas.microsoft.com/office/drawing/2014/main" id="{7F270AA6-8815-17F2-8C34-632D15F325CC}"/>
                </a:ext>
              </a:extLst>
            </p:cNvPr>
            <p:cNvSpPr/>
            <p:nvPr/>
          </p:nvSpPr>
          <p:spPr>
            <a:xfrm>
              <a:off x="8959209" y="4122739"/>
              <a:ext cx="2160903" cy="692809"/>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Manager of </a:t>
              </a:r>
            </a:p>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Southern Europe</a:t>
              </a:r>
            </a:p>
            <a:p>
              <a:pPr algn="r" defTabSz="543505">
                <a:defRPr sz="1200" b="1">
                  <a:solidFill>
                    <a:srgbClr val="FFFFFF"/>
                  </a:solidFill>
                  <a:latin typeface="Arial"/>
                  <a:ea typeface="Arial"/>
                  <a:cs typeface="Arial"/>
                  <a:sym typeface="Arial"/>
                </a:defRPr>
              </a:pPr>
              <a:r>
                <a:rPr lang="en-US" sz="1200" b="1" i="0">
                  <a:solidFill>
                    <a:srgbClr val="0C2E82"/>
                  </a:solidFill>
                  <a:cs typeface="+mn-ea"/>
                  <a:sym typeface="+mn-lt"/>
                </a:rPr>
                <a:t>Tony Chou </a:t>
              </a:r>
            </a:p>
          </p:txBody>
        </p:sp>
        <p:pic>
          <p:nvPicPr>
            <p:cNvPr id="76" name="圖片 40">
              <a:extLst>
                <a:ext uri="{FF2B5EF4-FFF2-40B4-BE49-F238E27FC236}">
                  <a16:creationId xmlns:a16="http://schemas.microsoft.com/office/drawing/2014/main" id="{93286CA9-B3E1-0E8C-FFDA-B6703C9CABC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590377" y="4101474"/>
              <a:ext cx="720000" cy="720000"/>
            </a:xfrm>
            <a:prstGeom prst="ellipse">
              <a:avLst/>
            </a:prstGeom>
            <a:ln w="63500" cap="rnd">
              <a:noFill/>
            </a:ln>
            <a:effectLst/>
            <a:scene3d>
              <a:camera prst="orthographicFront"/>
              <a:lightRig rig="contrasting" dir="t">
                <a:rot lat="0" lon="0" rev="0"/>
              </a:lightRig>
            </a:scene3d>
            <a:sp3d>
              <a:bevelT w="0" h="0"/>
              <a:contourClr>
                <a:srgbClr val="333333"/>
              </a:contourClr>
            </a:sp3d>
          </p:spPr>
        </p:pic>
      </p:grpSp>
      <p:sp>
        <p:nvSpPr>
          <p:cNvPr id="77" name="Straight Connector 22">
            <a:extLst>
              <a:ext uri="{FF2B5EF4-FFF2-40B4-BE49-F238E27FC236}">
                <a16:creationId xmlns:a16="http://schemas.microsoft.com/office/drawing/2014/main" id="{9D4FB725-A7DE-BDB4-1A4B-AF8BD65B6A9A}"/>
              </a:ext>
            </a:extLst>
          </p:cNvPr>
          <p:cNvSpPr/>
          <p:nvPr/>
        </p:nvSpPr>
        <p:spPr>
          <a:xfrm>
            <a:off x="774668" y="3715752"/>
            <a:ext cx="11045956" cy="1"/>
          </a:xfrm>
          <a:prstGeom prst="line">
            <a:avLst/>
          </a:prstGeom>
          <a:ln w="19050">
            <a:solidFill>
              <a:srgbClr val="E61F17"/>
            </a:solidFill>
            <a:tailEnd type="none"/>
          </a:ln>
        </p:spPr>
        <p:txBody>
          <a:bodyPr lIns="45718" tIns="45718" rIns="45718" bIns="45718"/>
          <a:lstStyle/>
          <a:p>
            <a:endParaRPr/>
          </a:p>
        </p:txBody>
      </p:sp>
      <p:cxnSp>
        <p:nvCxnSpPr>
          <p:cNvPr id="78" name="直線接點 708">
            <a:extLst>
              <a:ext uri="{FF2B5EF4-FFF2-40B4-BE49-F238E27FC236}">
                <a16:creationId xmlns:a16="http://schemas.microsoft.com/office/drawing/2014/main" id="{DCC304C8-B7BD-6C05-9403-550618A2DF47}"/>
              </a:ext>
            </a:extLst>
          </p:cNvPr>
          <p:cNvCxnSpPr>
            <a:cxnSpLocks/>
          </p:cNvCxnSpPr>
          <p:nvPr/>
        </p:nvCxnSpPr>
        <p:spPr>
          <a:xfrm flipH="1">
            <a:off x="3425089" y="3710212"/>
            <a:ext cx="17324" cy="1597149"/>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79" name="直線接點 711">
            <a:extLst>
              <a:ext uri="{FF2B5EF4-FFF2-40B4-BE49-F238E27FC236}">
                <a16:creationId xmlns:a16="http://schemas.microsoft.com/office/drawing/2014/main" id="{6C3019FC-98D0-E61C-D8DE-F5C24A87A168}"/>
              </a:ext>
            </a:extLst>
          </p:cNvPr>
          <p:cNvCxnSpPr>
            <a:cxnSpLocks/>
          </p:cNvCxnSpPr>
          <p:nvPr/>
        </p:nvCxnSpPr>
        <p:spPr>
          <a:xfrm flipH="1">
            <a:off x="9221824" y="3729467"/>
            <a:ext cx="17324" cy="1597149"/>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80" name="直線接點 712">
            <a:extLst>
              <a:ext uri="{FF2B5EF4-FFF2-40B4-BE49-F238E27FC236}">
                <a16:creationId xmlns:a16="http://schemas.microsoft.com/office/drawing/2014/main" id="{EDB3A60A-80CE-F5AF-C4EC-E946E76216AA}"/>
              </a:ext>
            </a:extLst>
          </p:cNvPr>
          <p:cNvCxnSpPr>
            <a:cxnSpLocks/>
            <a:endCxn id="72" idx="0"/>
          </p:cNvCxnSpPr>
          <p:nvPr/>
        </p:nvCxnSpPr>
        <p:spPr>
          <a:xfrm>
            <a:off x="10859234" y="3710211"/>
            <a:ext cx="6902" cy="462197"/>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81" name="直線接點 714">
            <a:extLst>
              <a:ext uri="{FF2B5EF4-FFF2-40B4-BE49-F238E27FC236}">
                <a16:creationId xmlns:a16="http://schemas.microsoft.com/office/drawing/2014/main" id="{14200FE2-BBC8-9EEA-9957-40C1C65C82B4}"/>
              </a:ext>
            </a:extLst>
          </p:cNvPr>
          <p:cNvCxnSpPr>
            <a:cxnSpLocks/>
          </p:cNvCxnSpPr>
          <p:nvPr/>
        </p:nvCxnSpPr>
        <p:spPr>
          <a:xfrm>
            <a:off x="7964997" y="3710211"/>
            <a:ext cx="6902" cy="462198"/>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82" name="直線接點 715">
            <a:extLst>
              <a:ext uri="{FF2B5EF4-FFF2-40B4-BE49-F238E27FC236}">
                <a16:creationId xmlns:a16="http://schemas.microsoft.com/office/drawing/2014/main" id="{B0EF4964-6137-B7EB-BCAE-A4BF6DF4444E}"/>
              </a:ext>
            </a:extLst>
          </p:cNvPr>
          <p:cNvCxnSpPr>
            <a:cxnSpLocks/>
          </p:cNvCxnSpPr>
          <p:nvPr/>
        </p:nvCxnSpPr>
        <p:spPr>
          <a:xfrm>
            <a:off x="5010415" y="3710211"/>
            <a:ext cx="6902" cy="462198"/>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83" name="直線接點 716">
            <a:extLst>
              <a:ext uri="{FF2B5EF4-FFF2-40B4-BE49-F238E27FC236}">
                <a16:creationId xmlns:a16="http://schemas.microsoft.com/office/drawing/2014/main" id="{BD4608A6-0DFD-7D3B-CDC5-B3B1A97DFA45}"/>
              </a:ext>
            </a:extLst>
          </p:cNvPr>
          <p:cNvCxnSpPr>
            <a:cxnSpLocks/>
          </p:cNvCxnSpPr>
          <p:nvPr/>
        </p:nvCxnSpPr>
        <p:spPr>
          <a:xfrm>
            <a:off x="2109277" y="3710211"/>
            <a:ext cx="6902" cy="462198"/>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420559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Box 6"/>
          <p:cNvSpPr txBox="1">
            <a:spLocks noGrp="1"/>
          </p:cNvSpPr>
          <p:nvPr>
            <p:ph type="sldNum" sz="quarter" idx="4294967295"/>
          </p:nvPr>
        </p:nvSpPr>
        <p:spPr>
          <a:xfrm>
            <a:off x="11712536" y="6447654"/>
            <a:ext cx="217150"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11</a:t>
            </a:fld>
            <a:endParaRPr/>
          </a:p>
        </p:txBody>
      </p:sp>
      <p:sp>
        <p:nvSpPr>
          <p:cNvPr id="736" name="Title 2"/>
          <p:cNvSpPr txBox="1">
            <a:spLocks noGrp="1"/>
          </p:cNvSpPr>
          <p:nvPr>
            <p:ph type="title"/>
          </p:nvPr>
        </p:nvSpPr>
        <p:spPr>
          <a:xfrm>
            <a:off x="571498" y="603504"/>
            <a:ext cx="11047480" cy="693049"/>
          </a:xfrm>
          <a:prstGeom prst="rect">
            <a:avLst/>
          </a:prstGeom>
        </p:spPr>
        <p:txBody>
          <a:bodyPr/>
          <a:lstStyle/>
          <a:p>
            <a:r>
              <a:rPr lang="en-US" altLang="zh-CN" dirty="0"/>
              <a:t>Key Channel Customers</a:t>
            </a:r>
            <a:endParaRPr lang="zh-TW" altLang="en-US" dirty="0"/>
          </a:p>
        </p:txBody>
      </p:sp>
      <p:sp>
        <p:nvSpPr>
          <p:cNvPr id="737" name="文字"/>
          <p:cNvSpPr txBox="1"/>
          <p:nvPr/>
        </p:nvSpPr>
        <p:spPr>
          <a:xfrm>
            <a:off x="-1" y="0"/>
            <a:ext cx="154889" cy="307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200">
                <a:latin typeface="PingFang TC Regular"/>
                <a:ea typeface="PingFang TC Regular"/>
                <a:cs typeface="PingFang TC Regular"/>
                <a:sym typeface="PingFang TC Regular"/>
              </a:defRPr>
            </a:lvl1pPr>
          </a:lstStyle>
          <a:p>
            <a:r>
              <a:t> </a:t>
            </a:r>
          </a:p>
        </p:txBody>
      </p:sp>
      <p:grpSp>
        <p:nvGrpSpPr>
          <p:cNvPr id="762" name="群組"/>
          <p:cNvGrpSpPr/>
          <p:nvPr/>
        </p:nvGrpSpPr>
        <p:grpSpPr>
          <a:xfrm>
            <a:off x="578565" y="1410646"/>
            <a:ext cx="11320769" cy="4823158"/>
            <a:chOff x="-2" y="-1"/>
            <a:chExt cx="11320767" cy="4823158"/>
          </a:xfrm>
        </p:grpSpPr>
        <p:grpSp>
          <p:nvGrpSpPr>
            <p:cNvPr id="743" name="群組"/>
            <p:cNvGrpSpPr/>
            <p:nvPr/>
          </p:nvGrpSpPr>
          <p:grpSpPr>
            <a:xfrm>
              <a:off x="0" y="-1"/>
              <a:ext cx="11320765" cy="1090918"/>
              <a:chOff x="0" y="0"/>
              <a:chExt cx="11320764" cy="1090917"/>
            </a:xfrm>
          </p:grpSpPr>
          <p:sp>
            <p:nvSpPr>
              <p:cNvPr id="738" name="Text Placeholder 46"/>
              <p:cNvSpPr/>
              <p:nvPr/>
            </p:nvSpPr>
            <p:spPr>
              <a:xfrm>
                <a:off x="-1" y="-1"/>
                <a:ext cx="2153705"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39" name="Text Placeholder 46"/>
              <p:cNvSpPr/>
              <p:nvPr/>
            </p:nvSpPr>
            <p:spPr>
              <a:xfrm>
                <a:off x="2291764"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0" name="Text Placeholder 46"/>
              <p:cNvSpPr/>
              <p:nvPr/>
            </p:nvSpPr>
            <p:spPr>
              <a:xfrm>
                <a:off x="4583529"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1" name="Text Placeholder 46"/>
              <p:cNvSpPr/>
              <p:nvPr/>
            </p:nvSpPr>
            <p:spPr>
              <a:xfrm>
                <a:off x="6875294"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2" name="Text Placeholder 46"/>
              <p:cNvSpPr/>
              <p:nvPr/>
            </p:nvSpPr>
            <p:spPr>
              <a:xfrm>
                <a:off x="9167059"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nvGrpSpPr>
            <p:cNvPr id="749" name="群組"/>
            <p:cNvGrpSpPr/>
            <p:nvPr/>
          </p:nvGrpSpPr>
          <p:grpSpPr>
            <a:xfrm>
              <a:off x="-2" y="1244080"/>
              <a:ext cx="11320767" cy="1090919"/>
              <a:chOff x="0" y="0"/>
              <a:chExt cx="11320765" cy="1090917"/>
            </a:xfrm>
          </p:grpSpPr>
          <p:sp>
            <p:nvSpPr>
              <p:cNvPr id="744" name="Text Placeholder 46"/>
              <p:cNvSpPr/>
              <p:nvPr/>
            </p:nvSpPr>
            <p:spPr>
              <a:xfrm>
                <a:off x="0" y="0"/>
                <a:ext cx="2153705"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5" name="Text Placeholder 46"/>
              <p:cNvSpPr/>
              <p:nvPr/>
            </p:nvSpPr>
            <p:spPr>
              <a:xfrm>
                <a:off x="2291764"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6" name="Text Placeholder 46"/>
              <p:cNvSpPr/>
              <p:nvPr/>
            </p:nvSpPr>
            <p:spPr>
              <a:xfrm>
                <a:off x="458353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7" name="Text Placeholder 46"/>
              <p:cNvSpPr/>
              <p:nvPr/>
            </p:nvSpPr>
            <p:spPr>
              <a:xfrm>
                <a:off x="6875295"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8" name="Text Placeholder 46"/>
              <p:cNvSpPr/>
              <p:nvPr/>
            </p:nvSpPr>
            <p:spPr>
              <a:xfrm>
                <a:off x="916706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nvGrpSpPr>
            <p:cNvPr id="755" name="群組"/>
            <p:cNvGrpSpPr/>
            <p:nvPr/>
          </p:nvGrpSpPr>
          <p:grpSpPr>
            <a:xfrm>
              <a:off x="-2" y="2488159"/>
              <a:ext cx="11320767" cy="1090919"/>
              <a:chOff x="0" y="0"/>
              <a:chExt cx="11320765" cy="1090917"/>
            </a:xfrm>
          </p:grpSpPr>
          <p:sp>
            <p:nvSpPr>
              <p:cNvPr id="750" name="Text Placeholder 46"/>
              <p:cNvSpPr/>
              <p:nvPr/>
            </p:nvSpPr>
            <p:spPr>
              <a:xfrm>
                <a:off x="0" y="0"/>
                <a:ext cx="2153705"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1" name="Text Placeholder 46"/>
              <p:cNvSpPr/>
              <p:nvPr/>
            </p:nvSpPr>
            <p:spPr>
              <a:xfrm>
                <a:off x="2291764"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2" name="Text Placeholder 46"/>
              <p:cNvSpPr/>
              <p:nvPr/>
            </p:nvSpPr>
            <p:spPr>
              <a:xfrm>
                <a:off x="458353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3" name="Text Placeholder 46"/>
              <p:cNvSpPr/>
              <p:nvPr/>
            </p:nvSpPr>
            <p:spPr>
              <a:xfrm>
                <a:off x="6875295"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4" name="Text Placeholder 46"/>
              <p:cNvSpPr/>
              <p:nvPr/>
            </p:nvSpPr>
            <p:spPr>
              <a:xfrm>
                <a:off x="916706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nvGrpSpPr>
            <p:cNvPr id="761" name="群組"/>
            <p:cNvGrpSpPr/>
            <p:nvPr/>
          </p:nvGrpSpPr>
          <p:grpSpPr>
            <a:xfrm>
              <a:off x="-2" y="3732238"/>
              <a:ext cx="11320767" cy="1090919"/>
              <a:chOff x="0" y="0"/>
              <a:chExt cx="11320765" cy="1090917"/>
            </a:xfrm>
          </p:grpSpPr>
          <p:sp>
            <p:nvSpPr>
              <p:cNvPr id="756" name="Text Placeholder 46"/>
              <p:cNvSpPr/>
              <p:nvPr/>
            </p:nvSpPr>
            <p:spPr>
              <a:xfrm>
                <a:off x="0" y="0"/>
                <a:ext cx="2153705"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7" name="Text Placeholder 46"/>
              <p:cNvSpPr/>
              <p:nvPr/>
            </p:nvSpPr>
            <p:spPr>
              <a:xfrm>
                <a:off x="2291764"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8" name="Text Placeholder 46"/>
              <p:cNvSpPr/>
              <p:nvPr/>
            </p:nvSpPr>
            <p:spPr>
              <a:xfrm>
                <a:off x="458353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9" name="Text Placeholder 46"/>
              <p:cNvSpPr/>
              <p:nvPr/>
            </p:nvSpPr>
            <p:spPr>
              <a:xfrm>
                <a:off x="6875295"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60" name="Text Placeholder 46"/>
              <p:cNvSpPr/>
              <p:nvPr/>
            </p:nvSpPr>
            <p:spPr>
              <a:xfrm>
                <a:off x="916706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pic>
        <p:nvPicPr>
          <p:cNvPr id="763" name="24logo_color.png" descr="24logo_color.png"/>
          <p:cNvPicPr>
            <a:picLocks noChangeAspect="1"/>
          </p:cNvPicPr>
          <p:nvPr/>
        </p:nvPicPr>
        <p:blipFill>
          <a:blip r:embed="rId2" cstate="print"/>
          <a:stretch>
            <a:fillRect/>
          </a:stretch>
        </p:blipFill>
        <p:spPr>
          <a:xfrm>
            <a:off x="9987867" y="5595392"/>
            <a:ext cx="1651002" cy="218415"/>
          </a:xfrm>
          <a:prstGeom prst="rect">
            <a:avLst/>
          </a:prstGeom>
          <a:ln w="12700">
            <a:miter lim="400000"/>
          </a:ln>
        </p:spPr>
      </p:pic>
      <p:pic>
        <p:nvPicPr>
          <p:cNvPr id="764" name="amazon_de.png" descr="amazon_de.png"/>
          <p:cNvPicPr>
            <a:picLocks noChangeAspect="1"/>
          </p:cNvPicPr>
          <p:nvPr/>
        </p:nvPicPr>
        <p:blipFill>
          <a:blip r:embed="rId3" cstate="print"/>
          <a:stretch>
            <a:fillRect/>
          </a:stretch>
        </p:blipFill>
        <p:spPr>
          <a:xfrm>
            <a:off x="3116090" y="5496030"/>
            <a:ext cx="1651001" cy="442539"/>
          </a:xfrm>
          <a:prstGeom prst="rect">
            <a:avLst/>
          </a:prstGeom>
          <a:ln w="12700">
            <a:miter lim="400000"/>
          </a:ln>
        </p:spPr>
      </p:pic>
      <p:pic>
        <p:nvPicPr>
          <p:cNvPr id="765" name="Amazon_logo.png" descr="Amazon_logo.png"/>
          <p:cNvPicPr>
            <a:picLocks noChangeAspect="1"/>
          </p:cNvPicPr>
          <p:nvPr/>
        </p:nvPicPr>
        <p:blipFill>
          <a:blip r:embed="rId4" cstate="print"/>
          <a:stretch>
            <a:fillRect/>
          </a:stretch>
        </p:blipFill>
        <p:spPr>
          <a:xfrm>
            <a:off x="845379" y="5549317"/>
            <a:ext cx="1651002" cy="498527"/>
          </a:xfrm>
          <a:prstGeom prst="rect">
            <a:avLst/>
          </a:prstGeom>
          <a:ln w="12700">
            <a:miter lim="400000"/>
          </a:ln>
        </p:spPr>
      </p:pic>
      <p:pic>
        <p:nvPicPr>
          <p:cNvPr id="766" name="Api_Computerhandel_Logo.svg.png" descr="Api_Computerhandel_Logo.svg.png"/>
          <p:cNvPicPr>
            <a:picLocks noChangeAspect="1"/>
          </p:cNvPicPr>
          <p:nvPr/>
        </p:nvPicPr>
        <p:blipFill>
          <a:blip r:embed="rId5" cstate="print"/>
          <a:stretch>
            <a:fillRect/>
          </a:stretch>
        </p:blipFill>
        <p:spPr>
          <a:xfrm>
            <a:off x="3124157" y="1687580"/>
            <a:ext cx="1651002" cy="610872"/>
          </a:xfrm>
          <a:prstGeom prst="rect">
            <a:avLst/>
          </a:prstGeom>
          <a:ln w="12700">
            <a:miter lim="400000"/>
          </a:ln>
        </p:spPr>
      </p:pic>
      <p:pic>
        <p:nvPicPr>
          <p:cNvPr id="767" name="Artboard-1.png" descr="Artboard-1.png"/>
          <p:cNvPicPr>
            <a:picLocks noChangeAspect="1"/>
          </p:cNvPicPr>
          <p:nvPr/>
        </p:nvPicPr>
        <p:blipFill>
          <a:blip r:embed="rId6" cstate="print"/>
          <a:stretch>
            <a:fillRect/>
          </a:stretch>
        </p:blipFill>
        <p:spPr>
          <a:xfrm>
            <a:off x="7679894" y="4381108"/>
            <a:ext cx="1651001" cy="236304"/>
          </a:xfrm>
          <a:prstGeom prst="rect">
            <a:avLst/>
          </a:prstGeom>
          <a:ln w="12700">
            <a:miter lim="400000"/>
          </a:ln>
        </p:spPr>
      </p:pic>
      <p:pic>
        <p:nvPicPr>
          <p:cNvPr id="768" name="b-bluechip-infotech-700-brightblue-2020.png" descr="b-bluechip-infotech-700-brightblue-2020.png"/>
          <p:cNvPicPr>
            <a:picLocks noChangeAspect="1"/>
          </p:cNvPicPr>
          <p:nvPr/>
        </p:nvPicPr>
        <p:blipFill>
          <a:blip r:embed="rId7" cstate="print"/>
          <a:srcRect l="8871" t="25110" r="8870" b="25110"/>
          <a:stretch>
            <a:fillRect/>
          </a:stretch>
        </p:blipFill>
        <p:spPr>
          <a:xfrm>
            <a:off x="5419362" y="1826328"/>
            <a:ext cx="1651002" cy="324719"/>
          </a:xfrm>
          <a:prstGeom prst="rect">
            <a:avLst/>
          </a:prstGeom>
          <a:ln w="12700">
            <a:miter lim="400000"/>
          </a:ln>
        </p:spPr>
      </p:pic>
      <p:pic>
        <p:nvPicPr>
          <p:cNvPr id="769" name="cms-distribution-logo-padded-2.png" descr="cms-distribution-logo-padded-2.png"/>
          <p:cNvPicPr>
            <a:picLocks noChangeAspect="1"/>
          </p:cNvPicPr>
          <p:nvPr/>
        </p:nvPicPr>
        <p:blipFill>
          <a:blip r:embed="rId8" cstate="print"/>
          <a:stretch>
            <a:fillRect/>
          </a:stretch>
        </p:blipFill>
        <p:spPr>
          <a:xfrm>
            <a:off x="7959542" y="1675514"/>
            <a:ext cx="1091702" cy="635002"/>
          </a:xfrm>
          <a:prstGeom prst="rect">
            <a:avLst/>
          </a:prstGeom>
          <a:ln w="12700">
            <a:miter lim="400000"/>
          </a:ln>
        </p:spPr>
      </p:pic>
      <p:pic>
        <p:nvPicPr>
          <p:cNvPr id="770" name="computergross-logo-930x500.png" descr="computergross-logo-930x500.png"/>
          <p:cNvPicPr>
            <a:picLocks noChangeAspect="1"/>
          </p:cNvPicPr>
          <p:nvPr/>
        </p:nvPicPr>
        <p:blipFill>
          <a:blip r:embed="rId9" cstate="print"/>
          <a:srcRect l="6911" t="6911" r="6912" b="6911"/>
          <a:stretch>
            <a:fillRect/>
          </a:stretch>
        </p:blipFill>
        <p:spPr>
          <a:xfrm>
            <a:off x="10113820" y="1594639"/>
            <a:ext cx="1417321" cy="762002"/>
          </a:xfrm>
          <a:prstGeom prst="rect">
            <a:avLst/>
          </a:prstGeom>
          <a:ln w="12700">
            <a:miter lim="400000"/>
          </a:ln>
        </p:spPr>
      </p:pic>
      <p:pic>
        <p:nvPicPr>
          <p:cNvPr id="771" name="dicker-data-limited.png" descr="dicker-data-limited.png"/>
          <p:cNvPicPr>
            <a:picLocks noChangeAspect="1"/>
          </p:cNvPicPr>
          <p:nvPr/>
        </p:nvPicPr>
        <p:blipFill>
          <a:blip r:embed="rId10" cstate="print"/>
          <a:stretch>
            <a:fillRect/>
          </a:stretch>
        </p:blipFill>
        <p:spPr>
          <a:xfrm>
            <a:off x="829917" y="2917126"/>
            <a:ext cx="1651002" cy="641473"/>
          </a:xfrm>
          <a:prstGeom prst="rect">
            <a:avLst/>
          </a:prstGeom>
          <a:ln w="12700">
            <a:miter lim="400000"/>
          </a:ln>
        </p:spPr>
      </p:pic>
      <p:pic>
        <p:nvPicPr>
          <p:cNvPr id="772" name="esprinet.png" descr="esprinet.png"/>
          <p:cNvPicPr>
            <a:picLocks noChangeAspect="1"/>
          </p:cNvPicPr>
          <p:nvPr/>
        </p:nvPicPr>
        <p:blipFill>
          <a:blip r:embed="rId11" cstate="print"/>
          <a:srcRect l="8764" t="38486" r="11159" b="38486"/>
          <a:stretch>
            <a:fillRect/>
          </a:stretch>
        </p:blipFill>
        <p:spPr>
          <a:xfrm>
            <a:off x="5419361" y="2980474"/>
            <a:ext cx="1651002" cy="474774"/>
          </a:xfrm>
          <a:prstGeom prst="rect">
            <a:avLst/>
          </a:prstGeom>
          <a:ln w="12700">
            <a:miter lim="400000"/>
          </a:ln>
        </p:spPr>
      </p:pic>
      <p:pic>
        <p:nvPicPr>
          <p:cNvPr id="773" name="fen.png" descr="fen.png"/>
          <p:cNvPicPr>
            <a:picLocks noChangeAspect="1"/>
          </p:cNvPicPr>
          <p:nvPr/>
        </p:nvPicPr>
        <p:blipFill>
          <a:blip r:embed="rId12" cstate="print"/>
          <a:stretch>
            <a:fillRect/>
          </a:stretch>
        </p:blipFill>
        <p:spPr>
          <a:xfrm>
            <a:off x="8187894" y="2849417"/>
            <a:ext cx="635002" cy="762002"/>
          </a:xfrm>
          <a:prstGeom prst="rect">
            <a:avLst/>
          </a:prstGeom>
          <a:ln w="12700">
            <a:miter lim="400000"/>
          </a:ln>
        </p:spPr>
      </p:pic>
      <p:pic>
        <p:nvPicPr>
          <p:cNvPr id="774" name="images.png" descr="images.png"/>
          <p:cNvPicPr>
            <a:picLocks noChangeAspect="1"/>
          </p:cNvPicPr>
          <p:nvPr/>
        </p:nvPicPr>
        <p:blipFill>
          <a:blip r:embed="rId13" cstate="print"/>
          <a:stretch>
            <a:fillRect/>
          </a:stretch>
        </p:blipFill>
        <p:spPr>
          <a:xfrm>
            <a:off x="5772137" y="5387099"/>
            <a:ext cx="933623" cy="635002"/>
          </a:xfrm>
          <a:prstGeom prst="rect">
            <a:avLst/>
          </a:prstGeom>
          <a:ln w="12700">
            <a:miter lim="400000"/>
          </a:ln>
        </p:spPr>
      </p:pic>
      <p:pic>
        <p:nvPicPr>
          <p:cNvPr id="775" name="Ingram_micro_logo.png" descr="Ingram_micro_logo.png"/>
          <p:cNvPicPr>
            <a:picLocks noChangeAspect="1"/>
          </p:cNvPicPr>
          <p:nvPr/>
        </p:nvPicPr>
        <p:blipFill>
          <a:blip r:embed="rId14" cstate="print"/>
          <a:stretch>
            <a:fillRect/>
          </a:stretch>
        </p:blipFill>
        <p:spPr>
          <a:xfrm>
            <a:off x="9987867" y="3066569"/>
            <a:ext cx="1651002" cy="327698"/>
          </a:xfrm>
          <a:prstGeom prst="rect">
            <a:avLst/>
          </a:prstGeom>
          <a:ln w="12700">
            <a:miter lim="400000"/>
          </a:ln>
        </p:spPr>
      </p:pic>
      <p:pic>
        <p:nvPicPr>
          <p:cNvPr id="776" name="logo_normal_rgb_1000px.png" descr="logo_normal_rgb_1000px.png"/>
          <p:cNvPicPr>
            <a:picLocks noChangeAspect="1"/>
          </p:cNvPicPr>
          <p:nvPr/>
        </p:nvPicPr>
        <p:blipFill>
          <a:blip r:embed="rId15" cstate="print"/>
          <a:stretch>
            <a:fillRect/>
          </a:stretch>
        </p:blipFill>
        <p:spPr>
          <a:xfrm>
            <a:off x="845379" y="1737428"/>
            <a:ext cx="1651002" cy="536577"/>
          </a:xfrm>
          <a:prstGeom prst="rect">
            <a:avLst/>
          </a:prstGeom>
          <a:ln w="12700">
            <a:miter lim="400000"/>
          </a:ln>
        </p:spPr>
      </p:pic>
      <p:pic>
        <p:nvPicPr>
          <p:cNvPr id="777" name="nbb-logo_(277).avif" descr="nbb-logo_(277).avif"/>
          <p:cNvPicPr>
            <a:picLocks noChangeAspect="1"/>
          </p:cNvPicPr>
          <p:nvPr/>
        </p:nvPicPr>
        <p:blipFill>
          <a:blip r:embed="rId16" cstate="print"/>
          <a:stretch>
            <a:fillRect/>
          </a:stretch>
        </p:blipFill>
        <p:spPr>
          <a:xfrm>
            <a:off x="3124157" y="4238444"/>
            <a:ext cx="1651002" cy="485709"/>
          </a:xfrm>
          <a:prstGeom prst="rect">
            <a:avLst/>
          </a:prstGeom>
          <a:ln w="12700">
            <a:miter lim="400000"/>
          </a:ln>
        </p:spPr>
      </p:pic>
      <p:pic>
        <p:nvPicPr>
          <p:cNvPr id="778" name="New_Logo_ELECOM_5f334337-209c-41b6-8b0f-48abc8c2ee68.png" descr="New_Logo_ELECOM_5f334337-209c-41b6-8b0f-48abc8c2ee68.png"/>
          <p:cNvPicPr>
            <a:picLocks noChangeAspect="1"/>
          </p:cNvPicPr>
          <p:nvPr/>
        </p:nvPicPr>
        <p:blipFill>
          <a:blip r:embed="rId17" cstate="print"/>
          <a:stretch>
            <a:fillRect/>
          </a:stretch>
        </p:blipFill>
        <p:spPr>
          <a:xfrm>
            <a:off x="3111457" y="3113800"/>
            <a:ext cx="1651002" cy="248126"/>
          </a:xfrm>
          <a:prstGeom prst="rect">
            <a:avLst/>
          </a:prstGeom>
          <a:ln w="12700">
            <a:miter lim="400000"/>
          </a:ln>
        </p:spPr>
      </p:pic>
      <p:pic>
        <p:nvPicPr>
          <p:cNvPr id="779" name="pngwing.com.png" descr="pngwing.com.png"/>
          <p:cNvPicPr>
            <a:picLocks noChangeAspect="1"/>
          </p:cNvPicPr>
          <p:nvPr/>
        </p:nvPicPr>
        <p:blipFill>
          <a:blip r:embed="rId18" cstate="print"/>
          <a:srcRect l="4229" t="35623" r="4228" b="35623"/>
          <a:stretch>
            <a:fillRect/>
          </a:stretch>
        </p:blipFill>
        <p:spPr>
          <a:xfrm>
            <a:off x="845380" y="4221972"/>
            <a:ext cx="1651001" cy="518586"/>
          </a:xfrm>
          <a:prstGeom prst="rect">
            <a:avLst/>
          </a:prstGeom>
          <a:ln w="12700">
            <a:miter lim="400000"/>
          </a:ln>
        </p:spPr>
      </p:pic>
      <p:pic>
        <p:nvPicPr>
          <p:cNvPr id="780" name="TD_SYNNEX_logo_file.png" descr="TD_SYNNEX_logo_file.png"/>
          <p:cNvPicPr>
            <a:picLocks noChangeAspect="1"/>
          </p:cNvPicPr>
          <p:nvPr/>
        </p:nvPicPr>
        <p:blipFill>
          <a:blip r:embed="rId19" cstate="print"/>
          <a:srcRect l="3714" t="3714" r="3714" b="3714"/>
          <a:stretch>
            <a:fillRect/>
          </a:stretch>
        </p:blipFill>
        <p:spPr>
          <a:xfrm>
            <a:off x="5413449" y="4137372"/>
            <a:ext cx="1651002" cy="687919"/>
          </a:xfrm>
          <a:prstGeom prst="rect">
            <a:avLst/>
          </a:prstGeom>
          <a:ln w="12700">
            <a:miter lim="400000"/>
          </a:ln>
        </p:spPr>
      </p:pic>
      <p:pic>
        <p:nvPicPr>
          <p:cNvPr id="781" name="vgruqf9nv0pxnyxaa6i2.png" descr="vgruqf9nv0pxnyxaa6i2.png"/>
          <p:cNvPicPr>
            <a:picLocks noChangeAspect="1"/>
          </p:cNvPicPr>
          <p:nvPr/>
        </p:nvPicPr>
        <p:blipFill>
          <a:blip r:embed="rId20" cstate="print"/>
          <a:stretch>
            <a:fillRect/>
          </a:stretch>
        </p:blipFill>
        <p:spPr>
          <a:xfrm>
            <a:off x="7774307" y="5387099"/>
            <a:ext cx="1462173" cy="635002"/>
          </a:xfrm>
          <a:prstGeom prst="rect">
            <a:avLst/>
          </a:prstGeom>
          <a:ln w="12700">
            <a:miter lim="400000"/>
          </a:ln>
        </p:spPr>
      </p:pic>
      <p:pic>
        <p:nvPicPr>
          <p:cNvPr id="782" name="wortmann.png" descr="wortmann.png"/>
          <p:cNvPicPr>
            <a:picLocks noChangeAspect="1"/>
          </p:cNvPicPr>
          <p:nvPr/>
        </p:nvPicPr>
        <p:blipFill>
          <a:blip r:embed="rId21" cstate="print"/>
          <a:stretch>
            <a:fillRect/>
          </a:stretch>
        </p:blipFill>
        <p:spPr>
          <a:xfrm>
            <a:off x="9987867" y="4305846"/>
            <a:ext cx="1651002" cy="35092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12</a:t>
            </a:fld>
            <a:endParaRPr/>
          </a:p>
        </p:txBody>
      </p:sp>
      <p:sp>
        <p:nvSpPr>
          <p:cNvPr id="875" name="標題 1"/>
          <p:cNvSpPr txBox="1">
            <a:spLocks noGrp="1"/>
          </p:cNvSpPr>
          <p:nvPr>
            <p:ph type="title"/>
          </p:nvPr>
        </p:nvSpPr>
        <p:spPr>
          <a:xfrm>
            <a:off x="913907" y="2905878"/>
            <a:ext cx="7838621" cy="1260486"/>
          </a:xfrm>
          <a:prstGeom prst="rect">
            <a:avLst/>
          </a:prstGeom>
        </p:spPr>
        <p:txBody>
          <a:bodyPr>
            <a:noAutofit/>
          </a:bodyPr>
          <a:lstStyle>
            <a:lvl1pPr>
              <a:defRPr spc="0"/>
            </a:lvl1pPr>
          </a:lstStyle>
          <a:p>
            <a:r>
              <a:rPr lang="en-US" altLang="zh-CN" dirty="0"/>
              <a:t>Product Introduction and Applications</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927D2BF1-1AFA-EA82-207F-95858FF77859}"/>
              </a:ext>
            </a:extLst>
          </p:cNvPr>
          <p:cNvSpPr>
            <a:spLocks/>
          </p:cNvSpPr>
          <p:nvPr/>
        </p:nvSpPr>
        <p:spPr>
          <a:xfrm>
            <a:off x="6346875" y="4279956"/>
            <a:ext cx="5582811" cy="2064594"/>
          </a:xfrm>
          <a:prstGeom prst="roundRect">
            <a:avLst>
              <a:gd name="adj" fmla="val 3642"/>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5" name="矩形: 圓角 4">
            <a:extLst>
              <a:ext uri="{FF2B5EF4-FFF2-40B4-BE49-F238E27FC236}">
                <a16:creationId xmlns:a16="http://schemas.microsoft.com/office/drawing/2014/main" id="{7968F767-F0A1-F184-4A0F-9515E8165C04}"/>
              </a:ext>
            </a:extLst>
          </p:cNvPr>
          <p:cNvSpPr>
            <a:spLocks/>
          </p:cNvSpPr>
          <p:nvPr/>
        </p:nvSpPr>
        <p:spPr>
          <a:xfrm>
            <a:off x="645884" y="4279956"/>
            <a:ext cx="5582811" cy="2064594"/>
          </a:xfrm>
          <a:prstGeom prst="roundRect">
            <a:avLst>
              <a:gd name="adj" fmla="val 2643"/>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3" name="矩形: 圓角 2">
            <a:extLst>
              <a:ext uri="{FF2B5EF4-FFF2-40B4-BE49-F238E27FC236}">
                <a16:creationId xmlns:a16="http://schemas.microsoft.com/office/drawing/2014/main" id="{B1B1D236-E52E-99B4-660E-DD98A4DB8239}"/>
              </a:ext>
            </a:extLst>
          </p:cNvPr>
          <p:cNvSpPr>
            <a:spLocks/>
          </p:cNvSpPr>
          <p:nvPr/>
        </p:nvSpPr>
        <p:spPr>
          <a:xfrm>
            <a:off x="6346875" y="2113914"/>
            <a:ext cx="5582811" cy="2064594"/>
          </a:xfrm>
          <a:prstGeom prst="roundRect">
            <a:avLst>
              <a:gd name="adj" fmla="val 3642"/>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2" name="矩形: 圓角 1">
            <a:extLst>
              <a:ext uri="{FF2B5EF4-FFF2-40B4-BE49-F238E27FC236}">
                <a16:creationId xmlns:a16="http://schemas.microsoft.com/office/drawing/2014/main" id="{319F9223-A085-8054-98FA-E0F02044DD9C}"/>
              </a:ext>
            </a:extLst>
          </p:cNvPr>
          <p:cNvSpPr>
            <a:spLocks/>
          </p:cNvSpPr>
          <p:nvPr/>
        </p:nvSpPr>
        <p:spPr>
          <a:xfrm>
            <a:off x="645884" y="2113914"/>
            <a:ext cx="5582811" cy="2064594"/>
          </a:xfrm>
          <a:prstGeom prst="roundRect">
            <a:avLst>
              <a:gd name="adj" fmla="val 3642"/>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36" name="投影片編號版面配置區 35">
            <a:extLst>
              <a:ext uri="{FF2B5EF4-FFF2-40B4-BE49-F238E27FC236}">
                <a16:creationId xmlns:a16="http://schemas.microsoft.com/office/drawing/2014/main" id="{45D1EB56-3D8E-9D9B-5B05-334A8EE3F755}"/>
              </a:ext>
            </a:extLst>
          </p:cNvPr>
          <p:cNvSpPr>
            <a:spLocks noGrp="1"/>
          </p:cNvSpPr>
          <p:nvPr>
            <p:ph type="sldNum" sz="quarter" idx="2"/>
          </p:nvPr>
        </p:nvSpPr>
        <p:spPr/>
        <p:txBody>
          <a:bodyPr/>
          <a:lstStyle/>
          <a:p>
            <a:fld id="{86CB4B4D-7CA3-9044-876B-883B54F8677D}" type="slidenum">
              <a:rPr lang="en-US" altLang="zh-TW" smtClean="0"/>
              <a:pPr/>
              <a:t>13</a:t>
            </a:fld>
            <a:endParaRPr lang="zh-TW" altLang="en-US"/>
          </a:p>
        </p:txBody>
      </p:sp>
      <p:pic>
        <p:nvPicPr>
          <p:cNvPr id="51" name="圖片版面配置區 26">
            <a:extLst>
              <a:ext uri="{FF2B5EF4-FFF2-40B4-BE49-F238E27FC236}">
                <a16:creationId xmlns:a16="http://schemas.microsoft.com/office/drawing/2014/main" id="{FB6E7C1F-B1A2-CBA5-F3E1-DC2C26F91FA3}"/>
              </a:ext>
            </a:extLst>
          </p:cNvPr>
          <p:cNvPicPr>
            <a:picLocks noGrp="1" noChangeAspect="1"/>
          </p:cNvPicPr>
          <p:nvPr>
            <p:ph type="pic" sz="quarter" idx="21"/>
          </p:nvPr>
        </p:nvPicPr>
        <p:blipFill>
          <a:blip r:embed="rId2" cstate="print">
            <a:extLst>
              <a:ext uri="{96DAC541-7B7A-43D3-8B79-37D633B846F1}">
                <asvg:svgBlip xmlns:asvg="http://schemas.microsoft.com/office/drawing/2016/SVG/main" r:embed="rId3"/>
              </a:ext>
            </a:extLst>
          </a:blip>
          <a:srcRect l="95" r="95"/>
          <a:stretch>
            <a:fillRect/>
          </a:stretch>
        </p:blipFill>
        <p:spPr>
          <a:xfrm>
            <a:off x="938003" y="2726537"/>
            <a:ext cx="839349" cy="839349"/>
          </a:xfrm>
        </p:spPr>
      </p:pic>
      <p:sp>
        <p:nvSpPr>
          <p:cNvPr id="52" name="文字版面配置區 2">
            <a:extLst>
              <a:ext uri="{FF2B5EF4-FFF2-40B4-BE49-F238E27FC236}">
                <a16:creationId xmlns:a16="http://schemas.microsoft.com/office/drawing/2014/main" id="{886DA09C-AF29-6F39-D64E-D3FCFCA24078}"/>
              </a:ext>
            </a:extLst>
          </p:cNvPr>
          <p:cNvSpPr>
            <a:spLocks noGrp="1"/>
          </p:cNvSpPr>
          <p:nvPr>
            <p:ph type="body" sz="quarter" idx="1"/>
          </p:nvPr>
        </p:nvSpPr>
        <p:spPr>
          <a:xfrm>
            <a:off x="645883" y="1198660"/>
            <a:ext cx="11283803" cy="715670"/>
          </a:xfrm>
        </p:spPr>
        <p:txBody>
          <a:bodyPr>
            <a:noAutofit/>
          </a:bodyPr>
          <a:lstStyle/>
          <a:p>
            <a:r>
              <a:rPr lang="en-US" dirty="0"/>
              <a:t>We develop smart enterprise information systems based on the rigid demands of data storage</a:t>
            </a:r>
          </a:p>
        </p:txBody>
      </p:sp>
      <p:sp>
        <p:nvSpPr>
          <p:cNvPr id="53" name="標題 3">
            <a:extLst>
              <a:ext uri="{FF2B5EF4-FFF2-40B4-BE49-F238E27FC236}">
                <a16:creationId xmlns:a16="http://schemas.microsoft.com/office/drawing/2014/main" id="{8AB42563-DB5E-0EA2-0A42-4CCB642BF45B}"/>
              </a:ext>
            </a:extLst>
          </p:cNvPr>
          <p:cNvSpPr>
            <a:spLocks noGrp="1"/>
          </p:cNvSpPr>
          <p:nvPr>
            <p:ph type="title"/>
          </p:nvPr>
        </p:nvSpPr>
        <p:spPr>
          <a:xfrm>
            <a:off x="645883" y="445375"/>
            <a:ext cx="10973094" cy="693049"/>
          </a:xfrm>
        </p:spPr>
        <p:txBody>
          <a:bodyPr/>
          <a:lstStyle/>
          <a:p>
            <a:r>
              <a:rPr lang="en-US" dirty="0"/>
              <a:t>4 Key Application Areas</a:t>
            </a:r>
          </a:p>
        </p:txBody>
      </p:sp>
      <p:sp>
        <p:nvSpPr>
          <p:cNvPr id="54" name="文字版面配置區 4">
            <a:extLst>
              <a:ext uri="{FF2B5EF4-FFF2-40B4-BE49-F238E27FC236}">
                <a16:creationId xmlns:a16="http://schemas.microsoft.com/office/drawing/2014/main" id="{8A94CC8A-5D32-7897-D1AA-6DF374BB2A06}"/>
              </a:ext>
            </a:extLst>
          </p:cNvPr>
          <p:cNvSpPr>
            <a:spLocks noGrp="1"/>
          </p:cNvSpPr>
          <p:nvPr>
            <p:ph type="body" sz="quarter" idx="22"/>
          </p:nvPr>
        </p:nvSpPr>
        <p:spPr>
          <a:xfrm>
            <a:off x="2069471" y="3071150"/>
            <a:ext cx="3842674" cy="839342"/>
          </a:xfrm>
        </p:spPr>
        <p:txBody>
          <a:bodyPr/>
          <a:lstStyle/>
          <a:p>
            <a:r>
              <a:rPr lang="en-US" dirty="0"/>
              <a:t>Low latency is a prerequisite for agile enterprise services and a key indicator of competitiveness</a:t>
            </a:r>
          </a:p>
        </p:txBody>
      </p:sp>
      <p:sp>
        <p:nvSpPr>
          <p:cNvPr id="55" name="文字版面配置區 5">
            <a:extLst>
              <a:ext uri="{FF2B5EF4-FFF2-40B4-BE49-F238E27FC236}">
                <a16:creationId xmlns:a16="http://schemas.microsoft.com/office/drawing/2014/main" id="{C305FFDB-4780-63FF-46F5-C3DCE759BE08}"/>
              </a:ext>
            </a:extLst>
          </p:cNvPr>
          <p:cNvSpPr>
            <a:spLocks noGrp="1"/>
          </p:cNvSpPr>
          <p:nvPr>
            <p:ph type="body" sz="quarter" idx="23"/>
          </p:nvPr>
        </p:nvSpPr>
        <p:spPr>
          <a:xfrm>
            <a:off x="2069471" y="2433621"/>
            <a:ext cx="3842668" cy="535154"/>
          </a:xfrm>
        </p:spPr>
        <p:txBody>
          <a:bodyPr>
            <a:noAutofit/>
          </a:bodyPr>
          <a:lstStyle/>
          <a:p>
            <a:r>
              <a:rPr lang="en-US" dirty="0"/>
              <a:t>High-performance data storage and protection</a:t>
            </a:r>
          </a:p>
        </p:txBody>
      </p:sp>
      <p:pic>
        <p:nvPicPr>
          <p:cNvPr id="56" name="圖片版面配置區 28">
            <a:extLst>
              <a:ext uri="{FF2B5EF4-FFF2-40B4-BE49-F238E27FC236}">
                <a16:creationId xmlns:a16="http://schemas.microsoft.com/office/drawing/2014/main" id="{C2693A7B-5535-493A-0B72-138782351BEE}"/>
              </a:ext>
            </a:extLst>
          </p:cNvPr>
          <p:cNvPicPr>
            <a:picLocks noGrp="1" noChangeAspect="1"/>
          </p:cNvPicPr>
          <p:nvPr>
            <p:ph type="pic" sz="quarter" idx="24"/>
          </p:nvPr>
        </p:nvPicPr>
        <p:blipFill>
          <a:blip r:embed="rId4" cstate="print">
            <a:extLst>
              <a:ext uri="{96DAC541-7B7A-43D3-8B79-37D633B846F1}">
                <asvg:svgBlip xmlns:asvg="http://schemas.microsoft.com/office/drawing/2016/SVG/main" r:embed="rId5"/>
              </a:ext>
            </a:extLst>
          </a:blip>
          <a:srcRect/>
          <a:stretch/>
        </p:blipFill>
        <p:spPr>
          <a:xfrm>
            <a:off x="6553656" y="2726537"/>
            <a:ext cx="839349" cy="839349"/>
          </a:xfrm>
        </p:spPr>
      </p:pic>
      <p:sp>
        <p:nvSpPr>
          <p:cNvPr id="57" name="文字版面配置區 7">
            <a:extLst>
              <a:ext uri="{FF2B5EF4-FFF2-40B4-BE49-F238E27FC236}">
                <a16:creationId xmlns:a16="http://schemas.microsoft.com/office/drawing/2014/main" id="{258462B8-8E80-3B23-3CAF-2D2376501D9F}"/>
              </a:ext>
            </a:extLst>
          </p:cNvPr>
          <p:cNvSpPr>
            <a:spLocks noGrp="1"/>
          </p:cNvSpPr>
          <p:nvPr>
            <p:ph type="body" sz="quarter" idx="25"/>
          </p:nvPr>
        </p:nvSpPr>
        <p:spPr>
          <a:xfrm>
            <a:off x="7623966" y="3071150"/>
            <a:ext cx="4019185" cy="839342"/>
          </a:xfrm>
        </p:spPr>
        <p:txBody>
          <a:bodyPr/>
          <a:lstStyle/>
          <a:p>
            <a:r>
              <a:rPr lang="en-US" dirty="0"/>
              <a:t>Comprehensive backup and hybrid cloud offsite backup are critical components of modern enterprise data management architectures</a:t>
            </a:r>
          </a:p>
        </p:txBody>
      </p:sp>
      <p:sp>
        <p:nvSpPr>
          <p:cNvPr id="58" name="文字版面配置區 8">
            <a:extLst>
              <a:ext uri="{FF2B5EF4-FFF2-40B4-BE49-F238E27FC236}">
                <a16:creationId xmlns:a16="http://schemas.microsoft.com/office/drawing/2014/main" id="{936F2CA8-C045-C940-5B49-2FC84791F29E}"/>
              </a:ext>
            </a:extLst>
          </p:cNvPr>
          <p:cNvSpPr>
            <a:spLocks noGrp="1"/>
          </p:cNvSpPr>
          <p:nvPr>
            <p:ph type="body" sz="quarter" idx="26"/>
          </p:nvPr>
        </p:nvSpPr>
        <p:spPr>
          <a:xfrm>
            <a:off x="7623973" y="2433621"/>
            <a:ext cx="3842666" cy="535154"/>
          </a:xfrm>
        </p:spPr>
        <p:txBody>
          <a:bodyPr>
            <a:noAutofit/>
          </a:bodyPr>
          <a:lstStyle/>
          <a:p>
            <a:r>
              <a:rPr lang="en-US" dirty="0"/>
              <a:t>Cloud and on-premises backup and disaster recovery</a:t>
            </a:r>
          </a:p>
        </p:txBody>
      </p:sp>
      <p:pic>
        <p:nvPicPr>
          <p:cNvPr id="59" name="圖片版面配置區 30">
            <a:extLst>
              <a:ext uri="{FF2B5EF4-FFF2-40B4-BE49-F238E27FC236}">
                <a16:creationId xmlns:a16="http://schemas.microsoft.com/office/drawing/2014/main" id="{B1419DE4-340D-DDDF-8E1B-A688A35B9183}"/>
              </a:ext>
            </a:extLst>
          </p:cNvPr>
          <p:cNvPicPr>
            <a:picLocks noGrp="1" noChangeAspect="1"/>
          </p:cNvPicPr>
          <p:nvPr>
            <p:ph type="pic" sz="quarter" idx="27"/>
          </p:nvPr>
        </p:nvPicPr>
        <p:blipFill>
          <a:blip r:embed="rId6" cstate="print">
            <a:extLst>
              <a:ext uri="{96DAC541-7B7A-43D3-8B79-37D633B846F1}">
                <asvg:svgBlip xmlns:asvg="http://schemas.microsoft.com/office/drawing/2016/SVG/main" r:embed="rId7"/>
              </a:ext>
            </a:extLst>
          </a:blip>
          <a:srcRect l="94" r="94"/>
          <a:stretch>
            <a:fillRect/>
          </a:stretch>
        </p:blipFill>
        <p:spPr>
          <a:xfrm>
            <a:off x="931596" y="4892579"/>
            <a:ext cx="839349" cy="839349"/>
          </a:xfrm>
        </p:spPr>
      </p:pic>
      <p:sp>
        <p:nvSpPr>
          <p:cNvPr id="60" name="文字版面配置區 10">
            <a:extLst>
              <a:ext uri="{FF2B5EF4-FFF2-40B4-BE49-F238E27FC236}">
                <a16:creationId xmlns:a16="http://schemas.microsoft.com/office/drawing/2014/main" id="{40786CBA-E69E-1F11-A08E-9570B745FE75}"/>
              </a:ext>
            </a:extLst>
          </p:cNvPr>
          <p:cNvSpPr>
            <a:spLocks noGrp="1"/>
          </p:cNvSpPr>
          <p:nvPr>
            <p:ph type="body" sz="quarter" idx="28"/>
          </p:nvPr>
        </p:nvSpPr>
        <p:spPr>
          <a:xfrm>
            <a:off x="1989816" y="5088127"/>
            <a:ext cx="3842674" cy="839343"/>
          </a:xfrm>
        </p:spPr>
        <p:txBody>
          <a:bodyPr/>
          <a:lstStyle/>
          <a:p>
            <a:r>
              <a:rPr lang="en-US" dirty="0"/>
              <a:t>Visual recognition is the foundation for </a:t>
            </a:r>
            <a:r>
              <a:rPr lang="en-US" dirty="0" err="1"/>
              <a:t>AIoT</a:t>
            </a:r>
            <a:r>
              <a:rPr lang="en-US" dirty="0"/>
              <a:t> application development</a:t>
            </a:r>
          </a:p>
        </p:txBody>
      </p:sp>
      <p:sp>
        <p:nvSpPr>
          <p:cNvPr id="61" name="文字版面配置區 11">
            <a:extLst>
              <a:ext uri="{FF2B5EF4-FFF2-40B4-BE49-F238E27FC236}">
                <a16:creationId xmlns:a16="http://schemas.microsoft.com/office/drawing/2014/main" id="{B2F9F1F7-1DEC-585F-4CC9-E044CEEB4692}"/>
              </a:ext>
            </a:extLst>
          </p:cNvPr>
          <p:cNvSpPr>
            <a:spLocks noGrp="1"/>
          </p:cNvSpPr>
          <p:nvPr>
            <p:ph type="body" sz="quarter" idx="29"/>
          </p:nvPr>
        </p:nvSpPr>
        <p:spPr>
          <a:xfrm>
            <a:off x="1989816" y="4630792"/>
            <a:ext cx="3842668" cy="320677"/>
          </a:xfrm>
        </p:spPr>
        <p:txBody>
          <a:bodyPr/>
          <a:lstStyle/>
          <a:p>
            <a:r>
              <a:rPr lang="en-US" dirty="0"/>
              <a:t>Intelligent Video Surveillance</a:t>
            </a:r>
          </a:p>
        </p:txBody>
      </p:sp>
      <p:pic>
        <p:nvPicPr>
          <p:cNvPr id="62" name="圖片版面配置區 34">
            <a:extLst>
              <a:ext uri="{FF2B5EF4-FFF2-40B4-BE49-F238E27FC236}">
                <a16:creationId xmlns:a16="http://schemas.microsoft.com/office/drawing/2014/main" id="{6F3E1F92-D2D0-55C4-C90E-4BA2DF91E886}"/>
              </a:ext>
            </a:extLst>
          </p:cNvPr>
          <p:cNvPicPr>
            <a:picLocks noGrp="1" noChangeAspect="1"/>
          </p:cNvPicPr>
          <p:nvPr>
            <p:ph type="pic" sz="quarter" idx="30"/>
          </p:nvPr>
        </p:nvPicPr>
        <p:blipFill>
          <a:blip r:embed="rId8" cstate="print">
            <a:extLst>
              <a:ext uri="{96DAC541-7B7A-43D3-8B79-37D633B846F1}">
                <asvg:svgBlip xmlns:asvg="http://schemas.microsoft.com/office/drawing/2016/SVG/main" r:embed="rId9"/>
              </a:ext>
            </a:extLst>
          </a:blip>
          <a:srcRect l="94" r="94"/>
          <a:stretch>
            <a:fillRect/>
          </a:stretch>
        </p:blipFill>
        <p:spPr>
          <a:xfrm>
            <a:off x="6565746" y="4892579"/>
            <a:ext cx="839349" cy="839349"/>
          </a:xfrm>
        </p:spPr>
      </p:pic>
      <p:sp>
        <p:nvSpPr>
          <p:cNvPr id="63" name="文字版面配置區 13">
            <a:extLst>
              <a:ext uri="{FF2B5EF4-FFF2-40B4-BE49-F238E27FC236}">
                <a16:creationId xmlns:a16="http://schemas.microsoft.com/office/drawing/2014/main" id="{B1934CE3-8993-54B6-D485-1B0A5A0B2223}"/>
              </a:ext>
            </a:extLst>
          </p:cNvPr>
          <p:cNvSpPr>
            <a:spLocks noGrp="1"/>
          </p:cNvSpPr>
          <p:nvPr>
            <p:ph type="body" sz="quarter" idx="31"/>
          </p:nvPr>
        </p:nvSpPr>
        <p:spPr>
          <a:xfrm>
            <a:off x="7623966" y="5060204"/>
            <a:ext cx="3995011" cy="839343"/>
          </a:xfrm>
        </p:spPr>
        <p:txBody>
          <a:bodyPr/>
          <a:lstStyle/>
          <a:p>
            <a:r>
              <a:rPr lang="en-US" dirty="0"/>
              <a:t>The implementation of enterprise AI applications begins with the deployment of AI edge computing</a:t>
            </a:r>
          </a:p>
        </p:txBody>
      </p:sp>
      <p:sp>
        <p:nvSpPr>
          <p:cNvPr id="64" name="文字版面配置區 14">
            <a:extLst>
              <a:ext uri="{FF2B5EF4-FFF2-40B4-BE49-F238E27FC236}">
                <a16:creationId xmlns:a16="http://schemas.microsoft.com/office/drawing/2014/main" id="{9A4D749C-1665-9C92-5E3F-069F343CB257}"/>
              </a:ext>
            </a:extLst>
          </p:cNvPr>
          <p:cNvSpPr>
            <a:spLocks noGrp="1"/>
          </p:cNvSpPr>
          <p:nvPr>
            <p:ph type="body" sz="quarter" idx="32"/>
          </p:nvPr>
        </p:nvSpPr>
        <p:spPr>
          <a:xfrm>
            <a:off x="7623966" y="4602869"/>
            <a:ext cx="3842666" cy="320677"/>
          </a:xfrm>
        </p:spPr>
        <p:txBody>
          <a:bodyPr/>
          <a:lstStyle/>
          <a:p>
            <a:r>
              <a:rPr lang="en-US" dirty="0"/>
              <a:t>AI Edge Computing</a:t>
            </a:r>
          </a:p>
        </p:txBody>
      </p:sp>
    </p:spTree>
    <p:extLst>
      <p:ext uri="{BB962C8B-B14F-4D97-AF65-F5344CB8AC3E}">
        <p14:creationId xmlns:p14="http://schemas.microsoft.com/office/powerpoint/2010/main" val="8431473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4D6AC02-3EB9-C4B6-CA86-82EBF6A63138}"/>
              </a:ext>
            </a:extLst>
          </p:cNvPr>
          <p:cNvSpPr>
            <a:spLocks noGrp="1"/>
          </p:cNvSpPr>
          <p:nvPr>
            <p:ph type="sldNum" sz="quarter" idx="2"/>
          </p:nvPr>
        </p:nvSpPr>
        <p:spPr/>
        <p:txBody>
          <a:bodyPr/>
          <a:lstStyle/>
          <a:p>
            <a:fld id="{86CB4B4D-7CA3-9044-876B-883B54F8677D}" type="slidenum">
              <a:rPr lang="en-US" altLang="zh-TW" smtClean="0"/>
              <a:pPr/>
              <a:t>14</a:t>
            </a:fld>
            <a:endParaRPr lang="zh-TW" altLang="en-US"/>
          </a:p>
        </p:txBody>
      </p:sp>
      <p:sp>
        <p:nvSpPr>
          <p:cNvPr id="32" name="主力產品線 - 網路儲存伺服器 (NAS)"/>
          <p:cNvSpPr txBox="1">
            <a:spLocks/>
          </p:cNvSpPr>
          <p:nvPr/>
        </p:nvSpPr>
        <p:spPr>
          <a:xfrm>
            <a:off x="553542" y="394752"/>
            <a:ext cx="11045956" cy="808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fontScale="92500"/>
          </a:bodyPr>
          <a:lstStyle>
            <a:lvl1pPr defTabSz="543505">
              <a:lnSpc>
                <a:spcPct val="90000"/>
              </a:lnSpc>
              <a:defRPr sz="3600" b="1">
                <a:solidFill>
                  <a:srgbClr val="000000"/>
                </a:solidFill>
              </a:defRPr>
            </a:lvl1pPr>
          </a:lstStyle>
          <a:p>
            <a:pPr marL="0" marR="0" lvl="0" indent="0" algn="l" defTabSz="543505" eaLnBrk="1" fontAlgn="auto" latinLnBrk="0" hangingPunct="1">
              <a:lnSpc>
                <a:spcPct val="9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Core </a:t>
            </a:r>
            <a:r>
              <a:rPr kumimoji="0" lang="en-US" sz="3900" b="1" i="0" u="none" strike="noStrike" kern="0" cap="none" spc="0" normalizeH="0" baseline="0" noProof="0" dirty="0">
                <a:ln>
                  <a:noFill/>
                </a:ln>
                <a:solidFill>
                  <a:srgbClr val="000000"/>
                </a:solidFill>
                <a:effectLst/>
                <a:uLnTx/>
                <a:uFillTx/>
                <a:latin typeface="Arial"/>
                <a:ea typeface="Arial"/>
                <a:cs typeface="Arial"/>
                <a:sym typeface="Arial"/>
              </a:rPr>
              <a:t>Product</a:t>
            </a: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 Line: Network Attached Storage (NAS) </a:t>
            </a:r>
          </a:p>
        </p:txBody>
      </p:sp>
      <p:sp>
        <p:nvSpPr>
          <p:cNvPr id="33" name="圓角矩形"/>
          <p:cNvSpPr/>
          <p:nvPr/>
        </p:nvSpPr>
        <p:spPr>
          <a:xfrm>
            <a:off x="587810" y="1405109"/>
            <a:ext cx="3621710" cy="2379594"/>
          </a:xfrm>
          <a:prstGeom prst="roundRect">
            <a:avLst>
              <a:gd name="adj" fmla="val 2414"/>
            </a:avLst>
          </a:prstGeom>
          <a:solidFill>
            <a:srgbClr val="DDDDDD"/>
          </a:solidFill>
          <a:ln w="12700">
            <a:miter lim="400000"/>
          </a:ln>
        </p:spPr>
        <p:txBody>
          <a:bodyPr lIns="45718" tIns="45718" rIns="45718" bIns="45718" anchor="ctr">
            <a:normAutofit/>
          </a:bodyPr>
          <a:lstStyle/>
          <a:p>
            <a:pPr>
              <a:defRPr>
                <a:latin typeface="+mn-lt"/>
                <a:ea typeface="+mn-ea"/>
                <a:cs typeface="+mn-cs"/>
                <a:sym typeface="Calibri"/>
              </a:defRPr>
            </a:pPr>
            <a:endParaRPr/>
          </a:p>
        </p:txBody>
      </p:sp>
      <p:sp>
        <p:nvSpPr>
          <p:cNvPr id="34" name="圓角矩形"/>
          <p:cNvSpPr/>
          <p:nvPr/>
        </p:nvSpPr>
        <p:spPr>
          <a:xfrm>
            <a:off x="587810" y="3945482"/>
            <a:ext cx="3621710" cy="2379594"/>
          </a:xfrm>
          <a:prstGeom prst="roundRect">
            <a:avLst>
              <a:gd name="adj" fmla="val 2948"/>
            </a:avLst>
          </a:prstGeom>
          <a:solidFill>
            <a:srgbClr val="FFFFFF"/>
          </a:solidFill>
          <a:ln w="25400">
            <a:solidFill>
              <a:schemeClr val="accent1"/>
            </a:solidFill>
          </a:ln>
        </p:spPr>
        <p:txBody>
          <a:bodyPr lIns="45718" tIns="45718" rIns="45718" bIns="45718" anchor="ctr">
            <a:normAutofit/>
          </a:bodyPr>
          <a:lstStyle/>
          <a:p>
            <a:pPr>
              <a:defRPr>
                <a:latin typeface="+mn-lt"/>
                <a:ea typeface="+mn-ea"/>
                <a:cs typeface="+mn-cs"/>
                <a:sym typeface="Calibri"/>
              </a:defRPr>
            </a:pPr>
            <a:endParaRPr/>
          </a:p>
        </p:txBody>
      </p:sp>
      <p:sp>
        <p:nvSpPr>
          <p:cNvPr id="35" name="圓角矩形"/>
          <p:cNvSpPr/>
          <p:nvPr/>
        </p:nvSpPr>
        <p:spPr>
          <a:xfrm>
            <a:off x="4399169" y="1398454"/>
            <a:ext cx="3621710" cy="2379594"/>
          </a:xfrm>
          <a:prstGeom prst="roundRect">
            <a:avLst>
              <a:gd name="adj" fmla="val 2414"/>
            </a:avLst>
          </a:prstGeom>
          <a:solidFill>
            <a:srgbClr val="FFFFFF"/>
          </a:solidFill>
          <a:ln w="25400">
            <a:solidFill>
              <a:schemeClr val="accent6">
                <a:lumOff val="-10588"/>
              </a:schemeClr>
            </a:solidFill>
          </a:ln>
        </p:spPr>
        <p:txBody>
          <a:bodyPr lIns="45718" tIns="45718" rIns="45718" bIns="45718" anchor="ctr">
            <a:normAutofit/>
          </a:bodyPr>
          <a:lstStyle/>
          <a:p>
            <a:pPr>
              <a:defRPr>
                <a:latin typeface="+mn-lt"/>
                <a:ea typeface="+mn-ea"/>
                <a:cs typeface="+mn-cs"/>
                <a:sym typeface="Calibri"/>
              </a:defRPr>
            </a:pPr>
            <a:endParaRPr/>
          </a:p>
        </p:txBody>
      </p:sp>
      <p:sp>
        <p:nvSpPr>
          <p:cNvPr id="36" name="圓角矩形"/>
          <p:cNvSpPr/>
          <p:nvPr/>
        </p:nvSpPr>
        <p:spPr>
          <a:xfrm>
            <a:off x="4399169" y="3938827"/>
            <a:ext cx="3621710" cy="2379594"/>
          </a:xfrm>
          <a:prstGeom prst="roundRect">
            <a:avLst>
              <a:gd name="adj" fmla="val 2414"/>
            </a:avLst>
          </a:prstGeom>
          <a:solidFill>
            <a:srgbClr val="FFFFFF"/>
          </a:solidFill>
          <a:ln w="25400">
            <a:solidFill>
              <a:schemeClr val="accent5"/>
            </a:solidFill>
          </a:ln>
        </p:spPr>
        <p:txBody>
          <a:bodyPr lIns="45718" tIns="45718" rIns="45718" bIns="45718" anchor="ctr">
            <a:normAutofit/>
          </a:bodyPr>
          <a:lstStyle/>
          <a:p>
            <a:pPr>
              <a:defRPr>
                <a:latin typeface="+mn-lt"/>
                <a:ea typeface="+mn-ea"/>
                <a:cs typeface="+mn-cs"/>
                <a:sym typeface="Calibri"/>
              </a:defRPr>
            </a:pPr>
            <a:endParaRPr/>
          </a:p>
        </p:txBody>
      </p:sp>
      <p:sp>
        <p:nvSpPr>
          <p:cNvPr id="37" name="圓角矩形"/>
          <p:cNvSpPr/>
          <p:nvPr/>
        </p:nvSpPr>
        <p:spPr>
          <a:xfrm>
            <a:off x="8210529" y="1391799"/>
            <a:ext cx="3621710" cy="2379594"/>
          </a:xfrm>
          <a:prstGeom prst="roundRect">
            <a:avLst>
              <a:gd name="adj" fmla="val 2414"/>
            </a:avLst>
          </a:prstGeom>
          <a:solidFill>
            <a:srgbClr val="FFFFFF"/>
          </a:solidFill>
          <a:ln w="25400">
            <a:solidFill>
              <a:schemeClr val="accent3">
                <a:satOff val="-9804"/>
                <a:lumOff val="-10549"/>
              </a:schemeClr>
            </a:solidFill>
          </a:ln>
        </p:spPr>
        <p:txBody>
          <a:bodyPr lIns="45718" tIns="45718" rIns="45718" bIns="45718" anchor="ctr">
            <a:normAutofit/>
          </a:bodyPr>
          <a:lstStyle/>
          <a:p>
            <a:pPr>
              <a:defRPr>
                <a:latin typeface="+mn-lt"/>
                <a:ea typeface="+mn-ea"/>
                <a:cs typeface="+mn-cs"/>
                <a:sym typeface="Calibri"/>
              </a:defRPr>
            </a:pPr>
            <a:endParaRPr/>
          </a:p>
        </p:txBody>
      </p:sp>
      <p:sp>
        <p:nvSpPr>
          <p:cNvPr id="38" name="圓角矩形"/>
          <p:cNvSpPr/>
          <p:nvPr/>
        </p:nvSpPr>
        <p:spPr>
          <a:xfrm>
            <a:off x="8210529" y="3932172"/>
            <a:ext cx="3621710" cy="2379594"/>
          </a:xfrm>
          <a:prstGeom prst="roundRect">
            <a:avLst>
              <a:gd name="adj" fmla="val 2414"/>
            </a:avLst>
          </a:prstGeom>
          <a:solidFill>
            <a:srgbClr val="FFFFFF"/>
          </a:solidFill>
          <a:ln w="25400">
            <a:solidFill>
              <a:schemeClr val="accent2"/>
            </a:solidFill>
          </a:ln>
        </p:spPr>
        <p:txBody>
          <a:bodyPr lIns="45718" tIns="45718" rIns="45718" bIns="45718" anchor="ctr">
            <a:normAutofit/>
          </a:bodyPr>
          <a:lstStyle/>
          <a:p>
            <a:pPr>
              <a:defRPr>
                <a:latin typeface="+mn-lt"/>
                <a:ea typeface="+mn-ea"/>
                <a:cs typeface="+mn-cs"/>
                <a:sym typeface="Calibri"/>
              </a:defRPr>
            </a:pPr>
            <a:endParaRPr/>
          </a:p>
        </p:txBody>
      </p:sp>
      <p:pic>
        <p:nvPicPr>
          <p:cNvPr id="39" name="396_s.png" descr="396_s.png"/>
          <p:cNvPicPr>
            <a:picLocks noChangeAspect="1"/>
          </p:cNvPicPr>
          <p:nvPr/>
        </p:nvPicPr>
        <p:blipFill>
          <a:blip r:embed="rId2" cstate="print"/>
          <a:srcRect t="30552" b="35694"/>
          <a:stretch>
            <a:fillRect/>
          </a:stretch>
        </p:blipFill>
        <p:spPr>
          <a:xfrm>
            <a:off x="4686024" y="2598333"/>
            <a:ext cx="3048001" cy="893907"/>
          </a:xfrm>
          <a:prstGeom prst="rect">
            <a:avLst/>
          </a:prstGeom>
          <a:ln w="12700">
            <a:miter lim="400000"/>
          </a:ln>
          <a:effectLst>
            <a:outerShdw blurRad="76200" dir="13500000" sy="23000" kx="1200000" algn="br" rotWithShape="0">
              <a:prstClr val="black">
                <a:alpha val="20000"/>
              </a:prstClr>
            </a:outerShdw>
          </a:effectLst>
        </p:spPr>
      </p:pic>
      <p:sp>
        <p:nvSpPr>
          <p:cNvPr id="40" name="Text Placeholder 17"/>
          <p:cNvSpPr txBox="1"/>
          <p:nvPr/>
        </p:nvSpPr>
        <p:spPr>
          <a:xfrm>
            <a:off x="4386469" y="1757577"/>
            <a:ext cx="3647110"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30000"/>
              </a:lnSpc>
              <a:spcBef>
                <a:spcPts val="400"/>
              </a:spcBef>
              <a:defRPr sz="2000" b="1">
                <a:solidFill>
                  <a:srgbClr val="535353"/>
                </a:solidFill>
                <a:latin typeface="Arial"/>
                <a:ea typeface="Arial"/>
                <a:cs typeface="Arial"/>
                <a:sym typeface="Arial"/>
              </a:defRPr>
            </a:lvl1pPr>
          </a:lstStyle>
          <a:p>
            <a:r>
              <a:rPr lang="en-US" dirty="0"/>
              <a:t>Rackmount NAS</a:t>
            </a:r>
          </a:p>
        </p:txBody>
      </p:sp>
      <p:sp>
        <p:nvSpPr>
          <p:cNvPr id="41" name="矩形"/>
          <p:cNvSpPr/>
          <p:nvPr/>
        </p:nvSpPr>
        <p:spPr>
          <a:xfrm>
            <a:off x="4774116" y="1546887"/>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2" name="適用於機房環境"/>
          <p:cNvSpPr txBox="1"/>
          <p:nvPr/>
        </p:nvSpPr>
        <p:spPr>
          <a:xfrm>
            <a:off x="4774116" y="1546888"/>
            <a:ext cx="2871817" cy="352004"/>
          </a:xfrm>
          <a:prstGeom prst="rect">
            <a:avLst/>
          </a:prstGeom>
          <a:solidFill>
            <a:schemeClr val="accent6">
              <a:lumOff val="-1058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457200">
              <a:defRPr sz="1300">
                <a:solidFill>
                  <a:srgbClr val="FFFFFF"/>
                </a:solidFill>
              </a:defRPr>
            </a:lvl1pPr>
          </a:lstStyle>
          <a:p>
            <a:r>
              <a:rPr lang="en-US" dirty="0"/>
              <a:t>Suitable for data centers</a:t>
            </a:r>
          </a:p>
        </p:txBody>
      </p:sp>
      <p:sp>
        <p:nvSpPr>
          <p:cNvPr id="43" name="矩形"/>
          <p:cNvSpPr/>
          <p:nvPr/>
        </p:nvSpPr>
        <p:spPr>
          <a:xfrm>
            <a:off x="8585475" y="1546887"/>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4" name="適用於 AI 超高速運算"/>
          <p:cNvSpPr txBox="1"/>
          <p:nvPr/>
        </p:nvSpPr>
        <p:spPr>
          <a:xfrm>
            <a:off x="8585475" y="1546888"/>
            <a:ext cx="2871817" cy="352004"/>
          </a:xfrm>
          <a:prstGeom prst="rect">
            <a:avLst/>
          </a:prstGeom>
          <a:solidFill>
            <a:schemeClr val="accent3">
              <a:satOff val="-9804"/>
              <a:lumOff val="-1054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85000" lnSpcReduction="10000"/>
          </a:bodyPr>
          <a:lstStyle>
            <a:lvl1pPr algn="ctr" defTabSz="457200">
              <a:defRPr sz="1300">
                <a:solidFill>
                  <a:srgbClr val="FFFFFF"/>
                </a:solidFill>
              </a:defRPr>
            </a:lvl1pPr>
          </a:lstStyle>
          <a:p>
            <a:r>
              <a:rPr lang="en-US"/>
              <a:t>Suitable for AI ultra-high-speed computing</a:t>
            </a:r>
          </a:p>
        </p:txBody>
      </p:sp>
      <p:sp>
        <p:nvSpPr>
          <p:cNvPr id="45" name="矩形"/>
          <p:cNvSpPr/>
          <p:nvPr/>
        </p:nvSpPr>
        <p:spPr>
          <a:xfrm>
            <a:off x="8585475" y="4090780"/>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6" name="適用於移動情境"/>
          <p:cNvSpPr txBox="1"/>
          <p:nvPr/>
        </p:nvSpPr>
        <p:spPr>
          <a:xfrm>
            <a:off x="8585475" y="4090781"/>
            <a:ext cx="2871817" cy="352004"/>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457200">
              <a:defRPr sz="1300">
                <a:solidFill>
                  <a:srgbClr val="FFFFFF"/>
                </a:solidFill>
              </a:defRPr>
            </a:lvl1pPr>
          </a:lstStyle>
          <a:p>
            <a:r>
              <a:rPr lang="en-US"/>
              <a:t>Suitable for mobile scenarios</a:t>
            </a:r>
          </a:p>
        </p:txBody>
      </p:sp>
      <p:sp>
        <p:nvSpPr>
          <p:cNvPr id="47" name="矩形"/>
          <p:cNvSpPr/>
          <p:nvPr/>
        </p:nvSpPr>
        <p:spPr>
          <a:xfrm>
            <a:off x="4774116" y="4110745"/>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8" name="適用於辦公室環境"/>
          <p:cNvSpPr txBox="1"/>
          <p:nvPr/>
        </p:nvSpPr>
        <p:spPr>
          <a:xfrm>
            <a:off x="4774116" y="4110746"/>
            <a:ext cx="2871817" cy="352004"/>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457200">
              <a:defRPr sz="1300">
                <a:solidFill>
                  <a:srgbClr val="FFFFFF"/>
                </a:solidFill>
              </a:defRPr>
            </a:lvl1pPr>
          </a:lstStyle>
          <a:p>
            <a:r>
              <a:rPr lang="en-US" dirty="0"/>
              <a:t>Suitable for offices</a:t>
            </a:r>
          </a:p>
        </p:txBody>
      </p:sp>
      <p:sp>
        <p:nvSpPr>
          <p:cNvPr id="49" name="矩形"/>
          <p:cNvSpPr/>
          <p:nvPr/>
        </p:nvSpPr>
        <p:spPr>
          <a:xfrm>
            <a:off x="962757" y="4117400"/>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50" name="適用於邊緣運算環境"/>
          <p:cNvSpPr txBox="1"/>
          <p:nvPr/>
        </p:nvSpPr>
        <p:spPr>
          <a:xfrm>
            <a:off x="962757" y="4117401"/>
            <a:ext cx="2871817" cy="352004"/>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457200">
              <a:defRPr sz="1300">
                <a:solidFill>
                  <a:srgbClr val="FFFFFF"/>
                </a:solidFill>
              </a:defRPr>
            </a:lvl1pPr>
          </a:lstStyle>
          <a:p>
            <a:r>
              <a:rPr lang="en-US" dirty="0"/>
              <a:t>Suitable for edge computing</a:t>
            </a:r>
          </a:p>
        </p:txBody>
      </p:sp>
      <p:pic>
        <p:nvPicPr>
          <p:cNvPr id="51" name="758_s.png" descr="758_s.png"/>
          <p:cNvPicPr>
            <a:picLocks noChangeAspect="1"/>
          </p:cNvPicPr>
          <p:nvPr/>
        </p:nvPicPr>
        <p:blipFill>
          <a:blip r:embed="rId3" cstate="print"/>
          <a:srcRect b="21583"/>
          <a:stretch>
            <a:fillRect/>
          </a:stretch>
        </p:blipFill>
        <p:spPr>
          <a:xfrm>
            <a:off x="4933520" y="4625924"/>
            <a:ext cx="2286000" cy="1557576"/>
          </a:xfrm>
          <a:prstGeom prst="rect">
            <a:avLst/>
          </a:prstGeom>
          <a:ln w="12700">
            <a:miter lim="400000"/>
          </a:ln>
          <a:effectLst>
            <a:outerShdw blurRad="76200" dir="13500000" sy="23000" kx="1200000" algn="br" rotWithShape="0">
              <a:prstClr val="black">
                <a:alpha val="20000"/>
              </a:prstClr>
            </a:outerShdw>
          </a:effectLst>
        </p:spPr>
      </p:pic>
      <p:pic>
        <p:nvPicPr>
          <p:cNvPr id="52" name="627_s.png" descr="627_s.png"/>
          <p:cNvPicPr>
            <a:picLocks noChangeAspect="1"/>
          </p:cNvPicPr>
          <p:nvPr/>
        </p:nvPicPr>
        <p:blipFill>
          <a:blip r:embed="rId4" cstate="print"/>
          <a:srcRect t="27799" b="39234"/>
          <a:stretch>
            <a:fillRect/>
          </a:stretch>
        </p:blipFill>
        <p:spPr>
          <a:xfrm>
            <a:off x="907352" y="5150047"/>
            <a:ext cx="3048001" cy="873046"/>
          </a:xfrm>
          <a:prstGeom prst="rect">
            <a:avLst/>
          </a:prstGeom>
          <a:ln w="12700">
            <a:miter lim="400000"/>
          </a:ln>
          <a:effectLst>
            <a:outerShdw blurRad="76200" dir="13500000" sy="23000" kx="1200000" algn="br" rotWithShape="0">
              <a:prstClr val="black">
                <a:alpha val="20000"/>
              </a:prstClr>
            </a:outerShdw>
          </a:effectLst>
        </p:spPr>
      </p:pic>
      <p:pic>
        <p:nvPicPr>
          <p:cNvPr id="53" name="766_s.png" descr="766_s.png"/>
          <p:cNvPicPr>
            <a:picLocks noChangeAspect="1"/>
          </p:cNvPicPr>
          <p:nvPr/>
        </p:nvPicPr>
        <p:blipFill>
          <a:blip r:embed="rId5" cstate="print"/>
          <a:srcRect t="19585" b="34499"/>
          <a:stretch>
            <a:fillRect/>
          </a:stretch>
        </p:blipFill>
        <p:spPr>
          <a:xfrm>
            <a:off x="9068883" y="5323788"/>
            <a:ext cx="1905001" cy="759962"/>
          </a:xfrm>
          <a:prstGeom prst="rect">
            <a:avLst/>
          </a:prstGeom>
          <a:ln w="12700">
            <a:miter lim="400000"/>
          </a:ln>
          <a:effectLst>
            <a:outerShdw blurRad="76200" dir="13500000" sy="23000" kx="1200000" algn="br" rotWithShape="0">
              <a:prstClr val="black">
                <a:alpha val="20000"/>
              </a:prstClr>
            </a:outerShdw>
          </a:effectLst>
        </p:spPr>
      </p:pic>
      <p:pic>
        <p:nvPicPr>
          <p:cNvPr id="54" name="543_s.png" descr="543_s.png"/>
          <p:cNvPicPr>
            <a:picLocks noChangeAspect="1"/>
          </p:cNvPicPr>
          <p:nvPr/>
        </p:nvPicPr>
        <p:blipFill>
          <a:blip r:embed="rId6" cstate="print"/>
          <a:srcRect t="32415" b="40843"/>
          <a:stretch>
            <a:fillRect/>
          </a:stretch>
        </p:blipFill>
        <p:spPr>
          <a:xfrm>
            <a:off x="8586748" y="2844087"/>
            <a:ext cx="3048001" cy="708180"/>
          </a:xfrm>
          <a:prstGeom prst="rect">
            <a:avLst/>
          </a:prstGeom>
          <a:ln w="12700">
            <a:miter lim="400000"/>
          </a:ln>
          <a:effectLst>
            <a:outerShdw blurRad="76200" dir="13500000" sy="23000" kx="1200000" algn="br" rotWithShape="0">
              <a:prstClr val="black">
                <a:alpha val="20000"/>
              </a:prstClr>
            </a:outerShdw>
          </a:effectLst>
        </p:spPr>
      </p:pic>
      <p:sp>
        <p:nvSpPr>
          <p:cNvPr id="55" name="Text Placeholder 17"/>
          <p:cNvSpPr/>
          <p:nvPr/>
        </p:nvSpPr>
        <p:spPr>
          <a:xfrm>
            <a:off x="4418709" y="4316486"/>
            <a:ext cx="3614028"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30000"/>
              </a:lnSpc>
              <a:spcBef>
                <a:spcPts val="400"/>
              </a:spcBef>
              <a:defRPr sz="2000" b="1">
                <a:solidFill>
                  <a:schemeClr val="accent5"/>
                </a:solidFill>
                <a:latin typeface="Arial"/>
                <a:ea typeface="Arial"/>
                <a:cs typeface="Arial"/>
                <a:sym typeface="Arial"/>
              </a:defRPr>
            </a:lvl1pPr>
          </a:lstStyle>
          <a:p>
            <a:r>
              <a:rPr lang="en-US" dirty="0"/>
              <a:t>Desktop NAS</a:t>
            </a:r>
          </a:p>
        </p:txBody>
      </p:sp>
      <p:sp>
        <p:nvSpPr>
          <p:cNvPr id="56" name="Text Placeholder 21"/>
          <p:cNvSpPr/>
          <p:nvPr/>
        </p:nvSpPr>
        <p:spPr>
          <a:xfrm>
            <a:off x="609035" y="4316486"/>
            <a:ext cx="3577575"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30000"/>
              </a:lnSpc>
              <a:spcBef>
                <a:spcPts val="400"/>
              </a:spcBef>
              <a:defRPr sz="2000" b="1">
                <a:solidFill>
                  <a:schemeClr val="accent1"/>
                </a:solidFill>
                <a:latin typeface="Arial"/>
                <a:ea typeface="Arial"/>
                <a:cs typeface="Arial"/>
                <a:sym typeface="Arial"/>
              </a:defRPr>
            </a:lvl1pPr>
          </a:lstStyle>
          <a:p>
            <a:r>
              <a:rPr lang="en-US"/>
              <a:t>Compact NAS</a:t>
            </a:r>
          </a:p>
        </p:txBody>
      </p:sp>
      <p:sp>
        <p:nvSpPr>
          <p:cNvPr id="57" name="Text Placeholder 24"/>
          <p:cNvSpPr/>
          <p:nvPr/>
        </p:nvSpPr>
        <p:spPr>
          <a:xfrm>
            <a:off x="8230068" y="4316486"/>
            <a:ext cx="3580945"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30000"/>
              </a:lnSpc>
              <a:spcBef>
                <a:spcPts val="400"/>
              </a:spcBef>
              <a:defRPr sz="2000" b="1">
                <a:solidFill>
                  <a:schemeClr val="accent2"/>
                </a:solidFill>
                <a:latin typeface="Arial"/>
                <a:ea typeface="Arial"/>
                <a:cs typeface="Arial"/>
                <a:sym typeface="Arial"/>
              </a:defRPr>
            </a:lvl1pPr>
          </a:lstStyle>
          <a:p>
            <a:r>
              <a:rPr lang="en-US" dirty="0"/>
              <a:t>Portable NAS</a:t>
            </a:r>
          </a:p>
        </p:txBody>
      </p:sp>
      <p:sp>
        <p:nvSpPr>
          <p:cNvPr id="58" name="Text Placeholder 24"/>
          <p:cNvSpPr txBox="1"/>
          <p:nvPr/>
        </p:nvSpPr>
        <p:spPr>
          <a:xfrm>
            <a:off x="8197828" y="1759020"/>
            <a:ext cx="3647110" cy="808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30000"/>
              </a:lnSpc>
              <a:spcBef>
                <a:spcPts val="400"/>
              </a:spcBef>
              <a:defRPr sz="2000" b="1">
                <a:solidFill>
                  <a:schemeClr val="accent3">
                    <a:satOff val="-9804"/>
                    <a:lumOff val="-10549"/>
                  </a:schemeClr>
                </a:solidFill>
                <a:latin typeface="Arial"/>
                <a:ea typeface="Arial"/>
                <a:cs typeface="Arial"/>
                <a:sym typeface="Arial"/>
              </a:defRPr>
            </a:lvl1pPr>
          </a:lstStyle>
          <a:p>
            <a:r>
              <a:rPr lang="en-US"/>
              <a:t>All-flash NAS</a:t>
            </a:r>
          </a:p>
        </p:txBody>
      </p:sp>
      <p:sp>
        <p:nvSpPr>
          <p:cNvPr id="59" name="NAS 是什麼？"/>
          <p:cNvSpPr txBox="1"/>
          <p:nvPr/>
        </p:nvSpPr>
        <p:spPr>
          <a:xfrm>
            <a:off x="1343368" y="1722890"/>
            <a:ext cx="2108907" cy="387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543505">
              <a:lnSpc>
                <a:spcPct val="80000"/>
              </a:lnSpc>
              <a:spcBef>
                <a:spcPts val="2100"/>
              </a:spcBef>
              <a:defRPr sz="3000" b="1">
                <a:solidFill>
                  <a:srgbClr val="3D66AD"/>
                </a:solidFill>
                <a:latin typeface="Arial"/>
                <a:ea typeface="Arial"/>
                <a:cs typeface="Arial"/>
                <a:sym typeface="Arial"/>
              </a:defRPr>
            </a:lvl1pPr>
          </a:lstStyle>
          <a:p>
            <a:r>
              <a:rPr lang="en-US" sz="2400" dirty="0"/>
              <a:t>What is NAS?</a:t>
            </a:r>
          </a:p>
        </p:txBody>
      </p:sp>
      <p:sp>
        <p:nvSpPr>
          <p:cNvPr id="60" name="Text Placeholder 26"/>
          <p:cNvSpPr/>
          <p:nvPr/>
        </p:nvSpPr>
        <p:spPr>
          <a:xfrm>
            <a:off x="829218" y="2161721"/>
            <a:ext cx="3137206" cy="143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p>
            <a:pPr defTabSz="179834">
              <a:defRPr sz="1692">
                <a:latin typeface="Arial"/>
                <a:ea typeface="Arial"/>
                <a:cs typeface="Arial"/>
                <a:sym typeface="Arial"/>
              </a:defRPr>
            </a:pPr>
            <a:r>
              <a:rPr lang="en-US" sz="1400" dirty="0"/>
              <a:t>NAS is a server that provides access to data over a network. It is a data protection server that integrates network, storage, and computing to ensure that assets will not be damaged or stolen.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D454777-635D-B5DE-C16F-874DFA770320}"/>
              </a:ext>
            </a:extLst>
          </p:cNvPr>
          <p:cNvSpPr>
            <a:spLocks noGrp="1"/>
          </p:cNvSpPr>
          <p:nvPr>
            <p:ph type="sldNum" sz="quarter" idx="2"/>
          </p:nvPr>
        </p:nvSpPr>
        <p:spPr/>
        <p:txBody>
          <a:bodyPr/>
          <a:lstStyle/>
          <a:p>
            <a:fld id="{86CB4B4D-7CA3-9044-876B-883B54F8677D}" type="slidenum">
              <a:rPr lang="en-US" altLang="zh-TW" smtClean="0"/>
              <a:pPr/>
              <a:t>15</a:t>
            </a:fld>
            <a:endParaRPr lang="zh-TW" altLang="en-US"/>
          </a:p>
        </p:txBody>
      </p:sp>
      <p:sp>
        <p:nvSpPr>
          <p:cNvPr id="34" name="加值產品線 - 軟體訂閱及周邊"/>
          <p:cNvSpPr txBox="1">
            <a:spLocks/>
          </p:cNvSpPr>
          <p:nvPr/>
        </p:nvSpPr>
        <p:spPr>
          <a:xfrm>
            <a:off x="573022" y="87736"/>
            <a:ext cx="11045956" cy="1309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defTabSz="543505">
              <a:lnSpc>
                <a:spcPct val="90000"/>
              </a:lnSpc>
              <a:defRPr sz="3600" b="1">
                <a:solidFill>
                  <a:srgbClr val="000000"/>
                </a:solidFill>
              </a:defRPr>
            </a:lvl1pPr>
          </a:lstStyle>
          <a:p>
            <a:pPr marL="0" marR="0" lvl="0" indent="0" algn="l" defTabSz="543505" eaLnBrk="1" fontAlgn="auto" latinLnBrk="0" hangingPunct="1">
              <a:lnSpc>
                <a:spcPct val="9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Value-Added Product Line: Software Subscriptions and Accessories</a:t>
            </a:r>
          </a:p>
        </p:txBody>
      </p:sp>
      <p:sp>
        <p:nvSpPr>
          <p:cNvPr id="35" name="圓角矩形"/>
          <p:cNvSpPr/>
          <p:nvPr/>
        </p:nvSpPr>
        <p:spPr>
          <a:xfrm>
            <a:off x="607290" y="1397088"/>
            <a:ext cx="3621710" cy="2379594"/>
          </a:xfrm>
          <a:prstGeom prst="roundRect">
            <a:avLst>
              <a:gd name="adj" fmla="val 2414"/>
            </a:avLst>
          </a:prstGeom>
          <a:solidFill>
            <a:srgbClr val="DDDDDD"/>
          </a:solidFill>
          <a:ln w="12700">
            <a:miter lim="400000"/>
          </a:ln>
        </p:spPr>
        <p:txBody>
          <a:bodyPr lIns="45718" tIns="45718" rIns="45718" bIns="45718" anchor="ctr">
            <a:normAutofit/>
          </a:bodyPr>
          <a:lstStyle/>
          <a:p>
            <a:pPr>
              <a:defRPr>
                <a:latin typeface="+mn-lt"/>
                <a:ea typeface="+mn-ea"/>
                <a:cs typeface="+mn-cs"/>
                <a:sym typeface="Calibri"/>
              </a:defRPr>
            </a:pPr>
            <a:endParaRPr/>
          </a:p>
        </p:txBody>
      </p:sp>
      <p:sp>
        <p:nvSpPr>
          <p:cNvPr id="36" name="圓角矩形"/>
          <p:cNvSpPr/>
          <p:nvPr/>
        </p:nvSpPr>
        <p:spPr>
          <a:xfrm>
            <a:off x="607290" y="3937461"/>
            <a:ext cx="3621710" cy="2379594"/>
          </a:xfrm>
          <a:prstGeom prst="roundRect">
            <a:avLst>
              <a:gd name="adj" fmla="val 2948"/>
            </a:avLst>
          </a:prstGeom>
          <a:solidFill>
            <a:srgbClr val="FFFFFF"/>
          </a:solidFill>
          <a:ln w="25400">
            <a:solidFill>
              <a:schemeClr val="accent6">
                <a:lumOff val="-10588"/>
              </a:schemeClr>
            </a:solidFill>
          </a:ln>
        </p:spPr>
        <p:txBody>
          <a:bodyPr lIns="45718" tIns="45718" rIns="45718" bIns="45718" anchor="ctr">
            <a:normAutofit/>
          </a:bodyPr>
          <a:lstStyle/>
          <a:p>
            <a:pPr>
              <a:defRPr>
                <a:latin typeface="+mn-lt"/>
                <a:ea typeface="+mn-ea"/>
                <a:cs typeface="+mn-cs"/>
                <a:sym typeface="Calibri"/>
              </a:defRPr>
            </a:pPr>
            <a:endParaRPr/>
          </a:p>
        </p:txBody>
      </p:sp>
      <p:sp>
        <p:nvSpPr>
          <p:cNvPr id="37" name="圓角矩形"/>
          <p:cNvSpPr/>
          <p:nvPr/>
        </p:nvSpPr>
        <p:spPr>
          <a:xfrm>
            <a:off x="4418649" y="1390433"/>
            <a:ext cx="3621710" cy="2379594"/>
          </a:xfrm>
          <a:prstGeom prst="roundRect">
            <a:avLst>
              <a:gd name="adj" fmla="val 2414"/>
            </a:avLst>
          </a:prstGeom>
          <a:solidFill>
            <a:srgbClr val="FFFFFF"/>
          </a:solidFill>
          <a:ln w="25400">
            <a:solidFill>
              <a:schemeClr val="accent5"/>
            </a:solidFill>
          </a:ln>
        </p:spPr>
        <p:txBody>
          <a:bodyPr lIns="45718" tIns="45718" rIns="45718" bIns="45718" anchor="ctr">
            <a:normAutofit/>
          </a:bodyPr>
          <a:lstStyle/>
          <a:p>
            <a:pPr>
              <a:defRPr>
                <a:latin typeface="+mn-lt"/>
                <a:ea typeface="+mn-ea"/>
                <a:cs typeface="+mn-cs"/>
                <a:sym typeface="Calibri"/>
              </a:defRPr>
            </a:pPr>
            <a:endParaRPr/>
          </a:p>
        </p:txBody>
      </p:sp>
      <p:sp>
        <p:nvSpPr>
          <p:cNvPr id="38" name="圓角矩形"/>
          <p:cNvSpPr/>
          <p:nvPr/>
        </p:nvSpPr>
        <p:spPr>
          <a:xfrm>
            <a:off x="4418649" y="3930806"/>
            <a:ext cx="3621710" cy="2379594"/>
          </a:xfrm>
          <a:prstGeom prst="roundRect">
            <a:avLst>
              <a:gd name="adj" fmla="val 2414"/>
            </a:avLst>
          </a:prstGeom>
          <a:solidFill>
            <a:srgbClr val="FFFFFF"/>
          </a:solidFill>
          <a:ln w="25400">
            <a:solidFill>
              <a:schemeClr val="accent1"/>
            </a:solidFill>
          </a:ln>
        </p:spPr>
        <p:txBody>
          <a:bodyPr lIns="45718" tIns="45718" rIns="45718" bIns="45718" anchor="ctr">
            <a:normAutofit/>
          </a:bodyPr>
          <a:lstStyle/>
          <a:p>
            <a:pPr>
              <a:defRPr>
                <a:latin typeface="+mn-lt"/>
                <a:ea typeface="+mn-ea"/>
                <a:cs typeface="+mn-cs"/>
                <a:sym typeface="Calibri"/>
              </a:defRPr>
            </a:pPr>
            <a:endParaRPr/>
          </a:p>
        </p:txBody>
      </p:sp>
      <p:sp>
        <p:nvSpPr>
          <p:cNvPr id="39" name="圓角矩形"/>
          <p:cNvSpPr/>
          <p:nvPr/>
        </p:nvSpPr>
        <p:spPr>
          <a:xfrm>
            <a:off x="8230009" y="1383778"/>
            <a:ext cx="3621710" cy="2379594"/>
          </a:xfrm>
          <a:prstGeom prst="roundRect">
            <a:avLst>
              <a:gd name="adj" fmla="val 2414"/>
            </a:avLst>
          </a:prstGeom>
          <a:solidFill>
            <a:srgbClr val="FFFFFF"/>
          </a:solidFill>
          <a:ln w="25400">
            <a:solidFill>
              <a:schemeClr val="accent3"/>
            </a:solidFill>
          </a:ln>
        </p:spPr>
        <p:txBody>
          <a:bodyPr lIns="45718" tIns="45718" rIns="45718" bIns="45718" anchor="ctr">
            <a:normAutofit/>
          </a:bodyPr>
          <a:lstStyle/>
          <a:p>
            <a:pPr>
              <a:defRPr>
                <a:latin typeface="+mn-lt"/>
                <a:ea typeface="+mn-ea"/>
                <a:cs typeface="+mn-cs"/>
                <a:sym typeface="Calibri"/>
              </a:defRPr>
            </a:pPr>
            <a:endParaRPr/>
          </a:p>
        </p:txBody>
      </p:sp>
      <p:sp>
        <p:nvSpPr>
          <p:cNvPr id="40" name="圓角矩形"/>
          <p:cNvSpPr/>
          <p:nvPr/>
        </p:nvSpPr>
        <p:spPr>
          <a:xfrm>
            <a:off x="8230009" y="3924151"/>
            <a:ext cx="3621710" cy="2379594"/>
          </a:xfrm>
          <a:prstGeom prst="roundRect">
            <a:avLst>
              <a:gd name="adj" fmla="val 2414"/>
            </a:avLst>
          </a:prstGeom>
          <a:solidFill>
            <a:srgbClr val="FFFFFF"/>
          </a:solidFill>
          <a:ln w="25400">
            <a:solidFill>
              <a:schemeClr val="accent2"/>
            </a:solidFill>
          </a:ln>
        </p:spPr>
        <p:txBody>
          <a:bodyPr lIns="45718" tIns="45718" rIns="45718" bIns="45718" anchor="ctr">
            <a:normAutofit/>
          </a:bodyPr>
          <a:lstStyle/>
          <a:p>
            <a:pPr>
              <a:defRPr>
                <a:latin typeface="+mn-lt"/>
                <a:ea typeface="+mn-ea"/>
                <a:cs typeface="+mn-cs"/>
                <a:sym typeface="Calibri"/>
              </a:defRPr>
            </a:pPr>
            <a:endParaRPr/>
          </a:p>
        </p:txBody>
      </p:sp>
      <p:sp>
        <p:nvSpPr>
          <p:cNvPr id="41" name="Text Placeholder 17"/>
          <p:cNvSpPr txBox="1"/>
          <p:nvPr/>
        </p:nvSpPr>
        <p:spPr>
          <a:xfrm>
            <a:off x="4405949" y="1859801"/>
            <a:ext cx="3647110"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gn="ctr" defTabSz="543505">
              <a:lnSpc>
                <a:spcPts val="2000"/>
              </a:lnSpc>
              <a:spcBef>
                <a:spcPts val="400"/>
              </a:spcBef>
              <a:defRPr sz="2000" b="1">
                <a:solidFill>
                  <a:schemeClr val="accent5"/>
                </a:solidFill>
                <a:latin typeface="Arial"/>
                <a:ea typeface="Arial"/>
                <a:cs typeface="Arial"/>
                <a:sym typeface="Arial"/>
              </a:defRPr>
            </a:pPr>
            <a:r>
              <a:rPr lang="en-US" dirty="0"/>
              <a:t>JBOD expansion enclosure and expansion card</a:t>
            </a:r>
          </a:p>
        </p:txBody>
      </p:sp>
      <p:sp>
        <p:nvSpPr>
          <p:cNvPr id="42" name="矩形"/>
          <p:cNvSpPr/>
          <p:nvPr/>
        </p:nvSpPr>
        <p:spPr>
          <a:xfrm>
            <a:off x="4793596" y="1538866"/>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3" name="儲存周邊產品線"/>
          <p:cNvSpPr txBox="1"/>
          <p:nvPr/>
        </p:nvSpPr>
        <p:spPr>
          <a:xfrm>
            <a:off x="4793596" y="1538867"/>
            <a:ext cx="2871817" cy="352004"/>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457200">
              <a:defRPr sz="1300">
                <a:solidFill>
                  <a:srgbClr val="FFFFFF"/>
                </a:solidFill>
              </a:defRPr>
            </a:lvl1pPr>
          </a:lstStyle>
          <a:p>
            <a:r>
              <a:rPr lang="en-US"/>
              <a:t>Storage peripheral product line</a:t>
            </a:r>
          </a:p>
        </p:txBody>
      </p:sp>
      <p:sp>
        <p:nvSpPr>
          <p:cNvPr id="44" name="矩形"/>
          <p:cNvSpPr/>
          <p:nvPr/>
        </p:nvSpPr>
        <p:spPr>
          <a:xfrm>
            <a:off x="8604955" y="1538866"/>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5" name="資安網通產品線"/>
          <p:cNvSpPr txBox="1"/>
          <p:nvPr/>
        </p:nvSpPr>
        <p:spPr>
          <a:xfrm>
            <a:off x="8604955" y="1538867"/>
            <a:ext cx="2871817" cy="352004"/>
          </a:xfrm>
          <a:prstGeom prst="rect">
            <a:avLst/>
          </a:prstGeom>
          <a:solidFill>
            <a:schemeClr val="accent3">
              <a:satOff val="-9804"/>
              <a:lumOff val="-1054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85000" lnSpcReduction="10000"/>
          </a:bodyPr>
          <a:lstStyle>
            <a:lvl1pPr algn="ctr" defTabSz="457200">
              <a:defRPr sz="1300">
                <a:solidFill>
                  <a:srgbClr val="FFFFFF"/>
                </a:solidFill>
              </a:defRPr>
            </a:lvl1pPr>
          </a:lstStyle>
          <a:p>
            <a:r>
              <a:rPr lang="en-US"/>
              <a:t>Cybersecurity and networking product line</a:t>
            </a:r>
          </a:p>
        </p:txBody>
      </p:sp>
      <p:sp>
        <p:nvSpPr>
          <p:cNvPr id="46" name="矩形"/>
          <p:cNvSpPr/>
          <p:nvPr/>
        </p:nvSpPr>
        <p:spPr>
          <a:xfrm>
            <a:off x="8604955" y="4082759"/>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7" name="訂閱制軟體服務"/>
          <p:cNvSpPr txBox="1"/>
          <p:nvPr/>
        </p:nvSpPr>
        <p:spPr>
          <a:xfrm>
            <a:off x="8604955" y="4082760"/>
            <a:ext cx="2871817" cy="352004"/>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457200">
              <a:defRPr sz="1300">
                <a:solidFill>
                  <a:srgbClr val="FFFFFF"/>
                </a:solidFill>
              </a:defRPr>
            </a:lvl1pPr>
          </a:lstStyle>
          <a:p>
            <a:r>
              <a:rPr lang="en-US" dirty="0"/>
              <a:t>Subscription-based software</a:t>
            </a:r>
          </a:p>
        </p:txBody>
      </p:sp>
      <p:sp>
        <p:nvSpPr>
          <p:cNvPr id="48" name="矩形"/>
          <p:cNvSpPr/>
          <p:nvPr/>
        </p:nvSpPr>
        <p:spPr>
          <a:xfrm>
            <a:off x="4793596" y="4102724"/>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9" name="訂閱制雲端空間服務"/>
          <p:cNvSpPr txBox="1"/>
          <p:nvPr/>
        </p:nvSpPr>
        <p:spPr>
          <a:xfrm>
            <a:off x="4793596" y="4102725"/>
            <a:ext cx="2871817" cy="352004"/>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gn="ctr" defTabSz="457200">
              <a:defRPr sz="1300">
                <a:solidFill>
                  <a:srgbClr val="FFFFFF"/>
                </a:solidFill>
              </a:defRPr>
            </a:pPr>
            <a:r>
              <a:rPr lang="en-US" dirty="0"/>
              <a:t>Subscription-based cloud storage</a:t>
            </a:r>
          </a:p>
        </p:txBody>
      </p:sp>
      <p:sp>
        <p:nvSpPr>
          <p:cNvPr id="50" name="矩形"/>
          <p:cNvSpPr/>
          <p:nvPr/>
        </p:nvSpPr>
        <p:spPr>
          <a:xfrm>
            <a:off x="982237" y="4109379"/>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51" name="AI 視訊監控服務"/>
          <p:cNvSpPr txBox="1"/>
          <p:nvPr/>
        </p:nvSpPr>
        <p:spPr>
          <a:xfrm>
            <a:off x="982237" y="4109380"/>
            <a:ext cx="2871817" cy="352004"/>
          </a:xfrm>
          <a:prstGeom prst="rect">
            <a:avLst/>
          </a:prstGeom>
          <a:solidFill>
            <a:schemeClr val="accent6">
              <a:lumOff val="-1058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gn="ctr" defTabSz="457200">
              <a:defRPr sz="1300">
                <a:solidFill>
                  <a:srgbClr val="FFFFFF"/>
                </a:solidFill>
              </a:defRPr>
            </a:pPr>
            <a:r>
              <a:rPr lang="en-US" dirty="0"/>
              <a:t>AI video surveillance service</a:t>
            </a:r>
          </a:p>
        </p:txBody>
      </p:sp>
      <p:sp>
        <p:nvSpPr>
          <p:cNvPr id="52" name="Text Placeholder 17"/>
          <p:cNvSpPr/>
          <p:nvPr/>
        </p:nvSpPr>
        <p:spPr>
          <a:xfrm>
            <a:off x="4422490" y="4520229"/>
            <a:ext cx="3614028"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gn="ctr" defTabSz="543505">
              <a:lnSpc>
                <a:spcPts val="2000"/>
              </a:lnSpc>
              <a:spcBef>
                <a:spcPts val="400"/>
              </a:spcBef>
              <a:defRPr sz="2000" b="1">
                <a:solidFill>
                  <a:schemeClr val="accent1"/>
                </a:solidFill>
                <a:latin typeface="Arial"/>
                <a:ea typeface="Arial"/>
                <a:cs typeface="Arial"/>
                <a:sym typeface="Arial"/>
              </a:defRPr>
            </a:pPr>
            <a:r>
              <a:rPr lang="en-US" dirty="0"/>
              <a:t>myQNAPcloud Storage </a:t>
            </a:r>
          </a:p>
          <a:p>
            <a:pPr algn="ctr" defTabSz="543505">
              <a:lnSpc>
                <a:spcPts val="2000"/>
              </a:lnSpc>
              <a:spcBef>
                <a:spcPts val="400"/>
              </a:spcBef>
              <a:defRPr sz="2000" b="1">
                <a:solidFill>
                  <a:schemeClr val="accent1"/>
                </a:solidFill>
                <a:latin typeface="Arial"/>
                <a:ea typeface="Arial"/>
                <a:cs typeface="Arial"/>
                <a:sym typeface="Arial"/>
              </a:defRPr>
            </a:pPr>
            <a:r>
              <a:rPr lang="en-US" dirty="0"/>
              <a:t>Cloud storage</a:t>
            </a:r>
          </a:p>
        </p:txBody>
      </p:sp>
      <p:sp>
        <p:nvSpPr>
          <p:cNvPr id="53" name="Text Placeholder 21"/>
          <p:cNvSpPr/>
          <p:nvPr/>
        </p:nvSpPr>
        <p:spPr>
          <a:xfrm>
            <a:off x="389107" y="4360345"/>
            <a:ext cx="3816984"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Autofit/>
          </a:bodyPr>
          <a:lstStyle/>
          <a:p>
            <a:pPr algn="ctr" defTabSz="543505">
              <a:lnSpc>
                <a:spcPts val="2000"/>
              </a:lnSpc>
              <a:spcBef>
                <a:spcPts val="400"/>
              </a:spcBef>
              <a:defRPr sz="2000" b="1">
                <a:solidFill>
                  <a:schemeClr val="accent6">
                    <a:lumOff val="-10588"/>
                  </a:schemeClr>
                </a:solidFill>
                <a:latin typeface="Arial"/>
                <a:ea typeface="Arial"/>
                <a:cs typeface="Arial"/>
                <a:sym typeface="Arial"/>
              </a:defRPr>
            </a:pPr>
            <a:r>
              <a:rPr lang="en-US" sz="2000" dirty="0"/>
              <a:t>NVR video </a:t>
            </a:r>
            <a:br>
              <a:rPr lang="en-US" sz="2000" dirty="0"/>
            </a:br>
            <a:r>
              <a:rPr lang="en-US" sz="2000" dirty="0"/>
              <a:t>management server</a:t>
            </a:r>
          </a:p>
        </p:txBody>
      </p:sp>
      <p:sp>
        <p:nvSpPr>
          <p:cNvPr id="54" name="Text Placeholder 24"/>
          <p:cNvSpPr/>
          <p:nvPr/>
        </p:nvSpPr>
        <p:spPr>
          <a:xfrm>
            <a:off x="8249548" y="4431680"/>
            <a:ext cx="3580945" cy="80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30000"/>
              </a:lnSpc>
              <a:spcBef>
                <a:spcPts val="400"/>
              </a:spcBef>
              <a:defRPr sz="2000" b="1">
                <a:solidFill>
                  <a:schemeClr val="accent2"/>
                </a:solidFill>
                <a:latin typeface="Arial"/>
                <a:ea typeface="Arial"/>
                <a:cs typeface="Arial"/>
                <a:sym typeface="Arial"/>
              </a:defRPr>
            </a:lvl1pPr>
          </a:lstStyle>
          <a:p>
            <a:pPr>
              <a:lnSpc>
                <a:spcPts val="2000"/>
              </a:lnSpc>
            </a:pPr>
            <a:r>
              <a:rPr lang="en-US" dirty="0"/>
              <a:t>Value-added software subscription</a:t>
            </a:r>
          </a:p>
        </p:txBody>
      </p:sp>
      <p:sp>
        <p:nvSpPr>
          <p:cNvPr id="55" name="Text Placeholder 24"/>
          <p:cNvSpPr txBox="1"/>
          <p:nvPr/>
        </p:nvSpPr>
        <p:spPr>
          <a:xfrm>
            <a:off x="8217309" y="1775656"/>
            <a:ext cx="3647110" cy="69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gn="ctr" defTabSz="543505">
              <a:lnSpc>
                <a:spcPct val="130000"/>
              </a:lnSpc>
              <a:spcBef>
                <a:spcPts val="400"/>
              </a:spcBef>
              <a:defRPr sz="2000" b="1">
                <a:solidFill>
                  <a:schemeClr val="accent3">
                    <a:satOff val="-9804"/>
                    <a:lumOff val="-10549"/>
                  </a:schemeClr>
                </a:solidFill>
                <a:latin typeface="Arial"/>
                <a:ea typeface="Arial"/>
                <a:cs typeface="Arial"/>
                <a:sym typeface="Arial"/>
              </a:defRPr>
            </a:pPr>
            <a:r>
              <a:rPr lang="en-US"/>
              <a:t>Switch/SDWAN Router</a:t>
            </a:r>
          </a:p>
        </p:txBody>
      </p:sp>
      <p:sp>
        <p:nvSpPr>
          <p:cNvPr id="56" name="服務加值與應用"/>
          <p:cNvSpPr txBox="1"/>
          <p:nvPr/>
        </p:nvSpPr>
        <p:spPr>
          <a:xfrm>
            <a:off x="840269" y="1581178"/>
            <a:ext cx="3154065"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543505">
              <a:lnSpc>
                <a:spcPct val="80000"/>
              </a:lnSpc>
              <a:spcBef>
                <a:spcPts val="2100"/>
              </a:spcBef>
              <a:defRPr sz="3000" b="1">
                <a:solidFill>
                  <a:srgbClr val="3D66AD"/>
                </a:solidFill>
                <a:latin typeface="Arial"/>
                <a:ea typeface="Arial"/>
                <a:cs typeface="Arial"/>
                <a:sym typeface="Arial"/>
              </a:defRPr>
            </a:lvl1pPr>
          </a:lstStyle>
          <a:p>
            <a:pPr>
              <a:lnSpc>
                <a:spcPct val="100000"/>
              </a:lnSpc>
            </a:pPr>
            <a:r>
              <a:rPr lang="en-US" sz="2400" dirty="0"/>
              <a:t>Service value-added </a:t>
            </a:r>
            <a:br>
              <a:rPr lang="en-US" sz="2400" dirty="0"/>
            </a:br>
            <a:r>
              <a:rPr lang="en-US" sz="2400" dirty="0"/>
              <a:t>and applications</a:t>
            </a:r>
          </a:p>
        </p:txBody>
      </p:sp>
      <p:sp>
        <p:nvSpPr>
          <p:cNvPr id="57" name="Text Placeholder 26"/>
          <p:cNvSpPr/>
          <p:nvPr/>
        </p:nvSpPr>
        <p:spPr>
          <a:xfrm>
            <a:off x="819305" y="2486079"/>
            <a:ext cx="3154065" cy="113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191312">
              <a:lnSpc>
                <a:spcPct val="110000"/>
              </a:lnSpc>
              <a:defRPr>
                <a:latin typeface="Arial"/>
                <a:ea typeface="Arial"/>
                <a:cs typeface="Arial"/>
                <a:sym typeface="Arial"/>
              </a:defRPr>
            </a:lvl1pPr>
          </a:lstStyle>
          <a:p>
            <a:pPr>
              <a:lnSpc>
                <a:spcPct val="100000"/>
              </a:lnSpc>
            </a:pPr>
            <a:r>
              <a:rPr lang="en-US" sz="1400" dirty="0"/>
              <a:t>Starting from storage, QNAP has developed various value-added applications and created a complete storage industry ecosystem.</a:t>
            </a:r>
          </a:p>
        </p:txBody>
      </p:sp>
      <p:pic>
        <p:nvPicPr>
          <p:cNvPr id="58" name="貼上的影片.png" descr="貼上的影片.png"/>
          <p:cNvPicPr>
            <a:picLocks noChangeAspect="1"/>
          </p:cNvPicPr>
          <p:nvPr/>
        </p:nvPicPr>
        <p:blipFill>
          <a:blip r:embed="rId2" cstate="print"/>
          <a:srcRect t="28893" b="36269"/>
          <a:stretch>
            <a:fillRect/>
          </a:stretch>
        </p:blipFill>
        <p:spPr>
          <a:xfrm>
            <a:off x="4699000" y="2563523"/>
            <a:ext cx="2794000" cy="845740"/>
          </a:xfrm>
          <a:prstGeom prst="rect">
            <a:avLst/>
          </a:prstGeom>
          <a:ln w="12700">
            <a:miter lim="400000"/>
          </a:ln>
          <a:effectLst>
            <a:outerShdw blurRad="76200" dir="13500000" sy="23000" kx="1200000" algn="br" rotWithShape="0">
              <a:prstClr val="black">
                <a:alpha val="20000"/>
              </a:prstClr>
            </a:outerShdw>
          </a:effectLst>
        </p:spPr>
      </p:pic>
      <p:pic>
        <p:nvPicPr>
          <p:cNvPr id="59" name="貼上的影片.png" descr="貼上的影片.png"/>
          <p:cNvPicPr>
            <a:picLocks noChangeAspect="1"/>
          </p:cNvPicPr>
          <p:nvPr/>
        </p:nvPicPr>
        <p:blipFill>
          <a:blip r:embed="rId3" cstate="print"/>
          <a:srcRect b="21156"/>
          <a:stretch>
            <a:fillRect/>
          </a:stretch>
        </p:blipFill>
        <p:spPr>
          <a:xfrm>
            <a:off x="6582340" y="2874635"/>
            <a:ext cx="1083075" cy="726795"/>
          </a:xfrm>
          <a:prstGeom prst="rect">
            <a:avLst/>
          </a:prstGeom>
          <a:ln w="12700">
            <a:miter lim="400000"/>
          </a:ln>
          <a:effectLst>
            <a:outerShdw blurRad="76200" dir="13500000" sy="23000" kx="1200000" algn="br" rotWithShape="0">
              <a:prstClr val="black">
                <a:alpha val="20000"/>
              </a:prstClr>
            </a:outerShdw>
          </a:effectLst>
        </p:spPr>
      </p:pic>
      <p:pic>
        <p:nvPicPr>
          <p:cNvPr id="60" name="526_s.png" descr="526_s.png"/>
          <p:cNvPicPr>
            <a:picLocks noChangeAspect="1"/>
          </p:cNvPicPr>
          <p:nvPr/>
        </p:nvPicPr>
        <p:blipFill>
          <a:blip r:embed="rId4" cstate="print"/>
          <a:srcRect b="34033"/>
          <a:stretch>
            <a:fillRect/>
          </a:stretch>
        </p:blipFill>
        <p:spPr>
          <a:xfrm>
            <a:off x="8523191" y="1997815"/>
            <a:ext cx="2032001" cy="1164702"/>
          </a:xfrm>
          <a:prstGeom prst="rect">
            <a:avLst/>
          </a:prstGeom>
          <a:ln w="12700">
            <a:miter lim="400000"/>
          </a:ln>
          <a:effectLst>
            <a:outerShdw blurRad="76200" dir="13500000" sy="23000" kx="1200000" algn="br" rotWithShape="0">
              <a:prstClr val="black">
                <a:alpha val="20000"/>
              </a:prstClr>
            </a:outerShdw>
          </a:effectLst>
        </p:spPr>
      </p:pic>
      <p:pic>
        <p:nvPicPr>
          <p:cNvPr id="61" name="722_s.png" descr="722_s.png"/>
          <p:cNvPicPr>
            <a:picLocks noChangeAspect="1"/>
          </p:cNvPicPr>
          <p:nvPr/>
        </p:nvPicPr>
        <p:blipFill>
          <a:blip r:embed="rId5" cstate="print"/>
          <a:srcRect t="30126" b="35241"/>
          <a:stretch>
            <a:fillRect/>
          </a:stretch>
        </p:blipFill>
        <p:spPr>
          <a:xfrm>
            <a:off x="9636151" y="2932182"/>
            <a:ext cx="2032001" cy="611436"/>
          </a:xfrm>
          <a:prstGeom prst="rect">
            <a:avLst/>
          </a:prstGeom>
          <a:ln w="12700">
            <a:miter lim="400000"/>
          </a:ln>
          <a:effectLst>
            <a:outerShdw blurRad="76200" dir="13500000" sy="23000" kx="1200000" algn="br" rotWithShape="0">
              <a:prstClr val="black">
                <a:alpha val="20000"/>
              </a:prstClr>
            </a:outerShdw>
          </a:effectLst>
        </p:spPr>
      </p:pic>
      <p:pic>
        <p:nvPicPr>
          <p:cNvPr id="62" name="QVP-41A_right.png" descr="QVP-41A_right.png"/>
          <p:cNvPicPr>
            <a:picLocks noChangeAspect="1"/>
          </p:cNvPicPr>
          <p:nvPr/>
        </p:nvPicPr>
        <p:blipFill>
          <a:blip r:embed="rId6" cstate="print"/>
          <a:srcRect b="4999"/>
          <a:stretch>
            <a:fillRect/>
          </a:stretch>
        </p:blipFill>
        <p:spPr>
          <a:xfrm>
            <a:off x="1388395" y="5030000"/>
            <a:ext cx="1891070" cy="1123034"/>
          </a:xfrm>
          <a:prstGeom prst="rect">
            <a:avLst/>
          </a:prstGeom>
          <a:ln w="12700">
            <a:miter lim="400000"/>
          </a:ln>
          <a:effectLst>
            <a:outerShdw blurRad="76200" dir="13500000" sy="23000" kx="1200000" algn="br" rotWithShape="0">
              <a:prstClr val="black">
                <a:alpha val="20000"/>
              </a:prstClr>
            </a:outerShdw>
          </a:effectLst>
        </p:spPr>
      </p:pic>
      <p:pic>
        <p:nvPicPr>
          <p:cNvPr id="63" name="myqnapcloud-storage-lite-trademark.svg" descr="myqnapcloud-storage-lite-trademark.svg"/>
          <p:cNvPicPr>
            <a:picLocks noChangeAspect="1"/>
          </p:cNvPicPr>
          <p:nvPr/>
        </p:nvPicPr>
        <p:blipFill>
          <a:blip r:embed="rId7" cstate="print"/>
          <a:srcRect r="11263"/>
          <a:stretch>
            <a:fillRect/>
          </a:stretch>
        </p:blipFill>
        <p:spPr>
          <a:xfrm>
            <a:off x="4991254" y="5413795"/>
            <a:ext cx="2540001" cy="563916"/>
          </a:xfrm>
          <a:prstGeom prst="rect">
            <a:avLst/>
          </a:prstGeom>
          <a:ln w="12700">
            <a:miter lim="400000"/>
          </a:ln>
        </p:spPr>
      </p:pic>
      <p:pic>
        <p:nvPicPr>
          <p:cNvPr id="64" name="貼上的影片.png" descr="貼上的影片.png"/>
          <p:cNvPicPr>
            <a:picLocks noChangeAspect="1"/>
          </p:cNvPicPr>
          <p:nvPr/>
        </p:nvPicPr>
        <p:blipFill>
          <a:blip r:embed="rId8" cstate="print"/>
          <a:stretch>
            <a:fillRect/>
          </a:stretch>
        </p:blipFill>
        <p:spPr>
          <a:xfrm>
            <a:off x="9092375" y="5204981"/>
            <a:ext cx="1896978" cy="61373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TextBox 6"/>
          <p:cNvSpPr txBox="1">
            <a:spLocks noGrp="1"/>
          </p:cNvSpPr>
          <p:nvPr>
            <p:ph type="sldNum" sz="quarter" idx="4294967295"/>
          </p:nvPr>
        </p:nvSpPr>
        <p:spPr>
          <a:xfrm>
            <a:off x="11675514" y="6447654"/>
            <a:ext cx="217148" cy="2024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16</a:t>
            </a:fld>
            <a:endParaRPr dirty="0"/>
          </a:p>
        </p:txBody>
      </p:sp>
      <p:sp>
        <p:nvSpPr>
          <p:cNvPr id="28" name="Text Placeholder 3"/>
          <p:cNvSpPr txBox="1">
            <a:spLocks noGrp="1"/>
          </p:cNvSpPr>
          <p:nvPr>
            <p:ph type="body" sz="quarter" idx="1"/>
          </p:nvPr>
        </p:nvSpPr>
        <p:spPr>
          <a:xfrm>
            <a:off x="564375" y="1172492"/>
            <a:ext cx="11045957" cy="672801"/>
          </a:xfrm>
          <a:prstGeom prst="rect">
            <a:avLst/>
          </a:prstGeom>
        </p:spPr>
        <p:txBody>
          <a:bodyPr>
            <a:noAutofit/>
          </a:bodyPr>
          <a:lstStyle/>
          <a:p>
            <a:r>
              <a:rPr lang="en-US" dirty="0"/>
              <a:t>Enterprises of all sizes, industries of all types, businesses and individuals all need QNAP NAS</a:t>
            </a:r>
          </a:p>
        </p:txBody>
      </p:sp>
      <p:sp>
        <p:nvSpPr>
          <p:cNvPr id="29" name="Title 2"/>
          <p:cNvSpPr txBox="1">
            <a:spLocks noGrp="1"/>
          </p:cNvSpPr>
          <p:nvPr>
            <p:ph type="title"/>
          </p:nvPr>
        </p:nvSpPr>
        <p:spPr>
          <a:xfrm>
            <a:off x="564375" y="397427"/>
            <a:ext cx="11047480" cy="693049"/>
          </a:xfrm>
          <a:prstGeom prst="rect">
            <a:avLst/>
          </a:prstGeom>
        </p:spPr>
        <p:txBody>
          <a:bodyPr/>
          <a:lstStyle/>
          <a:p>
            <a:r>
              <a:rPr lang="en-US" dirty="0"/>
              <a:t>NAS is Essential for Every Industry!</a:t>
            </a:r>
          </a:p>
        </p:txBody>
      </p:sp>
      <p:sp>
        <p:nvSpPr>
          <p:cNvPr id="30" name="文字"/>
          <p:cNvSpPr txBox="1"/>
          <p:nvPr/>
        </p:nvSpPr>
        <p:spPr>
          <a:xfrm>
            <a:off x="-127002" y="-1"/>
            <a:ext cx="154887"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200">
                <a:latin typeface="PingFang TC Regular"/>
                <a:ea typeface="PingFang TC Regular"/>
                <a:cs typeface="PingFang TC Regular"/>
                <a:sym typeface="PingFang TC Regular"/>
              </a:defRPr>
            </a:lvl1pPr>
          </a:lstStyle>
          <a:p>
            <a:r>
              <a:rPr lang="en-US"/>
              <a:t> </a:t>
            </a:r>
          </a:p>
        </p:txBody>
      </p:sp>
      <p:grpSp>
        <p:nvGrpSpPr>
          <p:cNvPr id="2" name="群組 1">
            <a:extLst>
              <a:ext uri="{FF2B5EF4-FFF2-40B4-BE49-F238E27FC236}">
                <a16:creationId xmlns:a16="http://schemas.microsoft.com/office/drawing/2014/main" id="{9784D492-7871-B216-E75D-02CCF312EC82}"/>
              </a:ext>
            </a:extLst>
          </p:cNvPr>
          <p:cNvGrpSpPr/>
          <p:nvPr/>
        </p:nvGrpSpPr>
        <p:grpSpPr>
          <a:xfrm>
            <a:off x="471966" y="2098483"/>
            <a:ext cx="11420696" cy="4258453"/>
            <a:chOff x="426164" y="1967855"/>
            <a:chExt cx="11420696" cy="4258453"/>
          </a:xfrm>
        </p:grpSpPr>
        <p:pic>
          <p:nvPicPr>
            <p:cNvPr id="31" name="影像" descr="影像"/>
            <p:cNvPicPr>
              <a:picLocks noChangeAspect="1"/>
            </p:cNvPicPr>
            <p:nvPr/>
          </p:nvPicPr>
          <p:blipFill>
            <a:blip r:embed="rId2" cstate="print"/>
            <a:stretch>
              <a:fillRect/>
            </a:stretch>
          </p:blipFill>
          <p:spPr>
            <a:xfrm>
              <a:off x="426164" y="1967855"/>
              <a:ext cx="11404335" cy="4241990"/>
            </a:xfrm>
            <a:prstGeom prst="rect">
              <a:avLst/>
            </a:prstGeom>
            <a:ln w="12700">
              <a:miter lim="400000"/>
            </a:ln>
          </p:spPr>
        </p:pic>
        <p:pic>
          <p:nvPicPr>
            <p:cNvPr id="32" name="影像" descr="影像"/>
            <p:cNvPicPr>
              <a:picLocks noChangeAspect="1"/>
            </p:cNvPicPr>
            <p:nvPr/>
          </p:nvPicPr>
          <p:blipFill>
            <a:blip r:embed="rId3" cstate="print"/>
            <a:stretch>
              <a:fillRect/>
            </a:stretch>
          </p:blipFill>
          <p:spPr>
            <a:xfrm>
              <a:off x="11165533" y="2474235"/>
              <a:ext cx="423941" cy="635003"/>
            </a:xfrm>
            <a:prstGeom prst="rect">
              <a:avLst/>
            </a:prstGeom>
            <a:ln w="12700">
              <a:miter lim="400000"/>
            </a:ln>
          </p:spPr>
        </p:pic>
        <p:pic>
          <p:nvPicPr>
            <p:cNvPr id="33" name="影像" descr="影像"/>
            <p:cNvPicPr>
              <a:picLocks noChangeAspect="1"/>
            </p:cNvPicPr>
            <p:nvPr/>
          </p:nvPicPr>
          <p:blipFill>
            <a:blip r:embed="rId4" cstate="print"/>
            <a:stretch>
              <a:fillRect/>
            </a:stretch>
          </p:blipFill>
          <p:spPr>
            <a:xfrm>
              <a:off x="10280067" y="3645822"/>
              <a:ext cx="508003" cy="508002"/>
            </a:xfrm>
            <a:prstGeom prst="rect">
              <a:avLst/>
            </a:prstGeom>
            <a:ln w="12700">
              <a:miter lim="400000"/>
            </a:ln>
          </p:spPr>
        </p:pic>
        <p:pic>
          <p:nvPicPr>
            <p:cNvPr id="34" name="影像" descr="影像"/>
            <p:cNvPicPr>
              <a:picLocks noChangeAspect="1"/>
            </p:cNvPicPr>
            <p:nvPr/>
          </p:nvPicPr>
          <p:blipFill>
            <a:blip r:embed="rId5" cstate="print"/>
            <a:stretch>
              <a:fillRect/>
            </a:stretch>
          </p:blipFill>
          <p:spPr>
            <a:xfrm>
              <a:off x="11123503" y="3645822"/>
              <a:ext cx="508002" cy="417680"/>
            </a:xfrm>
            <a:prstGeom prst="rect">
              <a:avLst/>
            </a:prstGeom>
            <a:ln w="12700">
              <a:miter lim="400000"/>
            </a:ln>
          </p:spPr>
        </p:pic>
        <p:pic>
          <p:nvPicPr>
            <p:cNvPr id="35" name="影像" descr="影像"/>
            <p:cNvPicPr>
              <a:picLocks noChangeAspect="1"/>
            </p:cNvPicPr>
            <p:nvPr/>
          </p:nvPicPr>
          <p:blipFill>
            <a:blip r:embed="rId6" cstate="print"/>
            <a:stretch>
              <a:fillRect/>
            </a:stretch>
          </p:blipFill>
          <p:spPr>
            <a:xfrm>
              <a:off x="9436631" y="5383665"/>
              <a:ext cx="508002" cy="471707"/>
            </a:xfrm>
            <a:prstGeom prst="rect">
              <a:avLst/>
            </a:prstGeom>
            <a:ln w="12700">
              <a:miter lim="400000"/>
            </a:ln>
          </p:spPr>
        </p:pic>
        <p:pic>
          <p:nvPicPr>
            <p:cNvPr id="36" name="影像" descr="影像"/>
            <p:cNvPicPr>
              <a:picLocks noChangeAspect="1"/>
            </p:cNvPicPr>
            <p:nvPr/>
          </p:nvPicPr>
          <p:blipFill>
            <a:blip r:embed="rId7" cstate="print"/>
            <a:stretch>
              <a:fillRect/>
            </a:stretch>
          </p:blipFill>
          <p:spPr>
            <a:xfrm>
              <a:off x="10280067" y="4503318"/>
              <a:ext cx="508002" cy="421939"/>
            </a:xfrm>
            <a:prstGeom prst="rect">
              <a:avLst/>
            </a:prstGeom>
            <a:ln w="12700">
              <a:miter lim="400000"/>
            </a:ln>
          </p:spPr>
        </p:pic>
        <p:sp>
          <p:nvSpPr>
            <p:cNvPr id="37" name="能源業"/>
            <p:cNvSpPr txBox="1"/>
            <p:nvPr/>
          </p:nvSpPr>
          <p:spPr>
            <a:xfrm>
              <a:off x="11173033" y="3102361"/>
              <a:ext cx="408939"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a:t>Energy industry</a:t>
              </a:r>
            </a:p>
          </p:txBody>
        </p:sp>
        <p:sp>
          <p:nvSpPr>
            <p:cNvPr id="38" name="資料中心"/>
            <p:cNvSpPr txBox="1"/>
            <p:nvPr/>
          </p:nvSpPr>
          <p:spPr>
            <a:xfrm>
              <a:off x="10278797" y="3098375"/>
              <a:ext cx="510539" cy="23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Data center</a:t>
              </a:r>
            </a:p>
          </p:txBody>
        </p:sp>
        <p:sp>
          <p:nvSpPr>
            <p:cNvPr id="39" name="礦業及土石採取業"/>
            <p:cNvSpPr txBox="1"/>
            <p:nvPr/>
          </p:nvSpPr>
          <p:spPr>
            <a:xfrm>
              <a:off x="10921771" y="4133621"/>
              <a:ext cx="911464"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Mining and </a:t>
              </a:r>
              <a:br>
                <a:rPr lang="en-US" dirty="0"/>
              </a:br>
              <a:r>
                <a:rPr lang="en-US" dirty="0"/>
                <a:t>quarrying industry</a:t>
              </a:r>
            </a:p>
          </p:txBody>
        </p:sp>
        <p:pic>
          <p:nvPicPr>
            <p:cNvPr id="40" name="影像" descr="影像"/>
            <p:cNvPicPr>
              <a:picLocks noChangeAspect="1"/>
            </p:cNvPicPr>
            <p:nvPr/>
          </p:nvPicPr>
          <p:blipFill>
            <a:blip r:embed="rId8" cstate="print"/>
            <a:stretch>
              <a:fillRect/>
            </a:stretch>
          </p:blipFill>
          <p:spPr>
            <a:xfrm>
              <a:off x="11123503" y="4540849"/>
              <a:ext cx="508002" cy="383857"/>
            </a:xfrm>
            <a:prstGeom prst="rect">
              <a:avLst/>
            </a:prstGeom>
            <a:ln w="12700">
              <a:miter lim="400000"/>
            </a:ln>
          </p:spPr>
        </p:pic>
        <p:pic>
          <p:nvPicPr>
            <p:cNvPr id="41" name="影像" descr="影像"/>
            <p:cNvPicPr>
              <a:picLocks noChangeAspect="1"/>
            </p:cNvPicPr>
            <p:nvPr/>
          </p:nvPicPr>
          <p:blipFill>
            <a:blip r:embed="rId9" cstate="print"/>
            <a:stretch>
              <a:fillRect/>
            </a:stretch>
          </p:blipFill>
          <p:spPr>
            <a:xfrm>
              <a:off x="11188957" y="5365517"/>
              <a:ext cx="377096" cy="508002"/>
            </a:xfrm>
            <a:prstGeom prst="rect">
              <a:avLst/>
            </a:prstGeom>
            <a:ln w="12700">
              <a:miter lim="400000"/>
            </a:ln>
          </p:spPr>
        </p:pic>
        <p:sp>
          <p:nvSpPr>
            <p:cNvPr id="42" name="航太業"/>
            <p:cNvSpPr txBox="1"/>
            <p:nvPr/>
          </p:nvSpPr>
          <p:spPr>
            <a:xfrm>
              <a:off x="11070047" y="5887758"/>
              <a:ext cx="614909"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Aerospace </a:t>
              </a:r>
              <a:br>
                <a:rPr lang="en-US" dirty="0"/>
              </a:br>
              <a:r>
                <a:rPr lang="en-US" dirty="0"/>
                <a:t>industry</a:t>
              </a:r>
            </a:p>
          </p:txBody>
        </p:sp>
        <p:sp>
          <p:nvSpPr>
            <p:cNvPr id="43" name="電信業"/>
            <p:cNvSpPr txBox="1"/>
            <p:nvPr/>
          </p:nvSpPr>
          <p:spPr>
            <a:xfrm>
              <a:off x="10908146" y="4937728"/>
              <a:ext cx="938714"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sz="700" dirty="0"/>
                <a:t>Telecommunications </a:t>
              </a:r>
              <a:br>
                <a:rPr lang="en-US" sz="700" dirty="0"/>
              </a:br>
              <a:r>
                <a:rPr lang="en-US" sz="700" dirty="0"/>
                <a:t>industry</a:t>
              </a:r>
            </a:p>
          </p:txBody>
        </p:sp>
        <p:sp>
          <p:nvSpPr>
            <p:cNvPr id="44" name="醫療服務業"/>
            <p:cNvSpPr txBox="1"/>
            <p:nvPr/>
          </p:nvSpPr>
          <p:spPr>
            <a:xfrm>
              <a:off x="10246380" y="4133621"/>
              <a:ext cx="61971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Healthcare </a:t>
              </a:r>
              <a:br>
                <a:rPr lang="en-US" dirty="0"/>
              </a:br>
              <a:r>
                <a:rPr lang="en-US" dirty="0"/>
                <a:t>services </a:t>
              </a:r>
            </a:p>
          </p:txBody>
        </p:sp>
        <p:sp>
          <p:nvSpPr>
            <p:cNvPr id="45" name="研究機構"/>
            <p:cNvSpPr txBox="1"/>
            <p:nvPr/>
          </p:nvSpPr>
          <p:spPr>
            <a:xfrm>
              <a:off x="10253062" y="4943931"/>
              <a:ext cx="562009"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Research </a:t>
              </a:r>
              <a:br>
                <a:rPr lang="en-US" dirty="0"/>
              </a:br>
              <a:r>
                <a:rPr lang="en-US" dirty="0"/>
                <a:t>institute</a:t>
              </a:r>
            </a:p>
          </p:txBody>
        </p:sp>
        <p:pic>
          <p:nvPicPr>
            <p:cNvPr id="46" name="影像" descr="影像"/>
            <p:cNvPicPr>
              <a:picLocks noChangeAspect="1"/>
            </p:cNvPicPr>
            <p:nvPr/>
          </p:nvPicPr>
          <p:blipFill>
            <a:blip r:embed="rId10" cstate="print"/>
            <a:stretch>
              <a:fillRect/>
            </a:stretch>
          </p:blipFill>
          <p:spPr>
            <a:xfrm>
              <a:off x="10298365" y="5378317"/>
              <a:ext cx="471405" cy="490768"/>
            </a:xfrm>
            <a:prstGeom prst="rect">
              <a:avLst/>
            </a:prstGeom>
            <a:ln w="12700">
              <a:miter lim="400000"/>
            </a:ln>
          </p:spPr>
        </p:pic>
        <p:sp>
          <p:nvSpPr>
            <p:cNvPr id="47" name="製造業"/>
            <p:cNvSpPr txBox="1"/>
            <p:nvPr/>
          </p:nvSpPr>
          <p:spPr>
            <a:xfrm>
              <a:off x="10168634" y="5887758"/>
              <a:ext cx="775209"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Manufacturing </a:t>
              </a:r>
              <a:br>
                <a:rPr lang="en-US" dirty="0"/>
              </a:br>
              <a:r>
                <a:rPr lang="en-US" dirty="0"/>
                <a:t>Industry</a:t>
              </a:r>
            </a:p>
          </p:txBody>
        </p:sp>
        <p:sp>
          <p:nvSpPr>
            <p:cNvPr id="48" name="批發及零售業"/>
            <p:cNvSpPr txBox="1"/>
            <p:nvPr/>
          </p:nvSpPr>
          <p:spPr>
            <a:xfrm>
              <a:off x="9288600" y="5816679"/>
              <a:ext cx="804063"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Wholesale and </a:t>
              </a:r>
              <a:br>
                <a:rPr lang="en-US" dirty="0"/>
              </a:br>
              <a:r>
                <a:rPr lang="en-US" dirty="0"/>
                <a:t>retail industry </a:t>
              </a:r>
            </a:p>
          </p:txBody>
        </p:sp>
        <p:pic>
          <p:nvPicPr>
            <p:cNvPr id="49" name="影像" descr="影像"/>
            <p:cNvPicPr>
              <a:picLocks noChangeAspect="1"/>
            </p:cNvPicPr>
            <p:nvPr/>
          </p:nvPicPr>
          <p:blipFill>
            <a:blip r:embed="rId11" cstate="print"/>
            <a:stretch>
              <a:fillRect/>
            </a:stretch>
          </p:blipFill>
          <p:spPr>
            <a:xfrm>
              <a:off x="10385342" y="2537735"/>
              <a:ext cx="297453" cy="508003"/>
            </a:xfrm>
            <a:prstGeom prst="rect">
              <a:avLst/>
            </a:prstGeom>
            <a:ln w="12700">
              <a:miter lim="400000"/>
            </a:ln>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軟硬體整合解決方案"/>
          <p:cNvSpPr txBox="1">
            <a:spLocks noGrp="1"/>
          </p:cNvSpPr>
          <p:nvPr>
            <p:ph type="title"/>
          </p:nvPr>
        </p:nvSpPr>
        <p:spPr>
          <a:xfrm>
            <a:off x="913907" y="2905877"/>
            <a:ext cx="7838621" cy="1164233"/>
          </a:xfrm>
          <a:prstGeom prst="rect">
            <a:avLst/>
          </a:prstGeom>
        </p:spPr>
        <p:txBody>
          <a:bodyPr>
            <a:noAutofit/>
          </a:bodyPr>
          <a:lstStyle>
            <a:lvl1pPr algn="ctr"/>
          </a:lstStyle>
          <a:p>
            <a:pPr algn="l"/>
            <a:r>
              <a:rPr lang="en-US" altLang="zh-CN" dirty="0"/>
              <a:t>Integrated Hardware and Software Solutions</a:t>
            </a:r>
            <a:endParaRPr dirty="0"/>
          </a:p>
        </p:txBody>
      </p:sp>
      <p:sp>
        <p:nvSpPr>
          <p:cNvPr id="2" name="投影片編號版面配置區 1">
            <a:extLst>
              <a:ext uri="{FF2B5EF4-FFF2-40B4-BE49-F238E27FC236}">
                <a16:creationId xmlns:a16="http://schemas.microsoft.com/office/drawing/2014/main" id="{1FE4EB12-9BFD-11FE-14B0-76AD47AF9FA3}"/>
              </a:ext>
            </a:extLst>
          </p:cNvPr>
          <p:cNvSpPr>
            <a:spLocks noGrp="1"/>
          </p:cNvSpPr>
          <p:nvPr>
            <p:ph type="sldNum" sz="quarter" idx="2"/>
          </p:nvPr>
        </p:nvSpPr>
        <p:spPr/>
        <p:txBody>
          <a:bodyPr/>
          <a:lstStyle/>
          <a:p>
            <a:fld id="{86CB4B4D-7CA3-9044-876B-883B54F8677D}" type="slidenum">
              <a:rPr lang="en-US" altLang="zh-TW" smtClean="0"/>
              <a:pPr/>
              <a:t>17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81D6-05AE-99D7-3F6D-C548DF87C5E1}"/>
            </a:ext>
          </a:extLst>
        </p:cNvPr>
        <p:cNvGrpSpPr/>
        <p:nvPr/>
      </p:nvGrpSpPr>
      <p:grpSpPr>
        <a:xfrm>
          <a:off x="0" y="0"/>
          <a:ext cx="0" cy="0"/>
          <a:chOff x="0" y="0"/>
          <a:chExt cx="0" cy="0"/>
        </a:xfrm>
      </p:grpSpPr>
      <p:sp>
        <p:nvSpPr>
          <p:cNvPr id="992" name="文字方塊 11">
            <a:extLst>
              <a:ext uri="{FF2B5EF4-FFF2-40B4-BE49-F238E27FC236}">
                <a16:creationId xmlns:a16="http://schemas.microsoft.com/office/drawing/2014/main" id="{005C74B6-C749-8132-0939-66018DB064B5}"/>
              </a:ext>
            </a:extLst>
          </p:cNvPr>
          <p:cNvSpPr txBox="1"/>
          <p:nvPr/>
        </p:nvSpPr>
        <p:spPr>
          <a:xfrm>
            <a:off x="747877" y="790140"/>
            <a:ext cx="4837913"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dirty="0">
                <a:latin typeface="Arial" panose="020B0604020202020204" pitchFamily="34" charset="0"/>
                <a:cs typeface="Arial" panose="020B0604020202020204" pitchFamily="34" charset="0"/>
              </a:rPr>
              <a:t>All-flash storage.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Ultimate performance.</a:t>
            </a:r>
            <a:endParaRPr lang="zh-TW" altLang="en-US" sz="4000" b="1" dirty="0">
              <a:latin typeface="Arial" panose="020B0604020202020204" pitchFamily="34" charset="0"/>
              <a:cs typeface="Arial" panose="020B0604020202020204" pitchFamily="34" charset="0"/>
            </a:endParaRPr>
          </a:p>
        </p:txBody>
      </p:sp>
      <p:sp>
        <p:nvSpPr>
          <p:cNvPr id="993" name="文字方塊 12">
            <a:extLst>
              <a:ext uri="{FF2B5EF4-FFF2-40B4-BE49-F238E27FC236}">
                <a16:creationId xmlns:a16="http://schemas.microsoft.com/office/drawing/2014/main" id="{A6F414EF-2D31-D23F-4D4D-3EC819A86B01}"/>
              </a:ext>
            </a:extLst>
          </p:cNvPr>
          <p:cNvSpPr txBox="1"/>
          <p:nvPr/>
        </p:nvSpPr>
        <p:spPr>
          <a:xfrm>
            <a:off x="747878" y="2789215"/>
            <a:ext cx="4766022" cy="118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130000"/>
              </a:lnSpc>
            </a:pPr>
            <a:r>
              <a:rPr lang="en-US" altLang="zh-TW" sz="1400" dirty="0">
                <a:latin typeface="Arial" panose="020B0604020202020204" pitchFamily="34" charset="0"/>
                <a:ea typeface="微軟正黑體" panose="020B0604030504040204" pitchFamily="34" charset="-120"/>
                <a:cs typeface="Arial" panose="020B0604020202020204" pitchFamily="34" charset="0"/>
              </a:rPr>
              <a:t>QNAP’s All-Flash Storage Solutions feature ZFS data reduction and SSD optimization technologies</a:t>
            </a:r>
            <a:r>
              <a:rPr lang="zh-TW" altLang="en-US" sz="1400" dirty="0">
                <a:latin typeface="Arial" panose="020B0604020202020204" pitchFamily="34" charset="0"/>
                <a:ea typeface="微軟正黑體" panose="020B0604030504040204" pitchFamily="34" charset="-120"/>
                <a:cs typeface="Arial" panose="020B0604020202020204" pitchFamily="34" charset="0"/>
              </a:rPr>
              <a:t> </a:t>
            </a:r>
            <a:r>
              <a:rPr lang="en-US" altLang="zh-TW" sz="1400" dirty="0">
                <a:latin typeface="Arial" panose="020B0604020202020204" pitchFamily="34" charset="0"/>
                <a:ea typeface="微軟正黑體" panose="020B0604030504040204" pitchFamily="34" charset="-120"/>
                <a:cs typeface="Arial" panose="020B0604020202020204" pitchFamily="34" charset="0"/>
              </a:rPr>
              <a:t>to maximize SSD performance and lifespan. Perfect for keeping your business agile and efficient!</a:t>
            </a:r>
            <a:endParaRPr lang="zh-TW" altLang="zh-TW" sz="1400" dirty="0">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圓角 2">
            <a:extLst>
              <a:ext uri="{FF2B5EF4-FFF2-40B4-BE49-F238E27FC236}">
                <a16:creationId xmlns:a16="http://schemas.microsoft.com/office/drawing/2014/main" id="{729270F7-844D-7E2D-3D96-9F01942E3EB4}"/>
              </a:ext>
            </a:extLst>
          </p:cNvPr>
          <p:cNvSpPr>
            <a:spLocks/>
          </p:cNvSpPr>
          <p:nvPr/>
        </p:nvSpPr>
        <p:spPr>
          <a:xfrm>
            <a:off x="5978676" y="537122"/>
            <a:ext cx="6973229" cy="5783755"/>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4" name="圖形 5" descr="圖形 5">
            <a:extLst>
              <a:ext uri="{FF2B5EF4-FFF2-40B4-BE49-F238E27FC236}">
                <a16:creationId xmlns:a16="http://schemas.microsoft.com/office/drawing/2014/main" id="{FB23097D-733F-F12E-666A-23B70FDC9436}"/>
              </a:ext>
            </a:extLst>
          </p:cNvPr>
          <p:cNvPicPr>
            <a:picLocks noChangeAspect="1"/>
          </p:cNvPicPr>
          <p:nvPr/>
        </p:nvPicPr>
        <p:blipFill>
          <a:blip r:embed="rId2" cstate="print"/>
          <a:stretch>
            <a:fillRect/>
          </a:stretch>
        </p:blipFill>
        <p:spPr>
          <a:xfrm rot="16200000">
            <a:off x="9264888" y="4998143"/>
            <a:ext cx="1229775" cy="701900"/>
          </a:xfrm>
          <a:prstGeom prst="rect">
            <a:avLst/>
          </a:prstGeom>
          <a:ln w="12700">
            <a:miter lim="400000"/>
          </a:ln>
        </p:spPr>
      </p:pic>
      <p:pic>
        <p:nvPicPr>
          <p:cNvPr id="5" name="圖片 27" descr="圖片 27">
            <a:extLst>
              <a:ext uri="{FF2B5EF4-FFF2-40B4-BE49-F238E27FC236}">
                <a16:creationId xmlns:a16="http://schemas.microsoft.com/office/drawing/2014/main" id="{5878BE6E-4E4B-082C-8912-6C5138519890}"/>
              </a:ext>
            </a:extLst>
          </p:cNvPr>
          <p:cNvPicPr>
            <a:picLocks noChangeAspect="1"/>
          </p:cNvPicPr>
          <p:nvPr/>
        </p:nvPicPr>
        <p:blipFill>
          <a:blip r:embed="rId3" cstate="print"/>
          <a:stretch>
            <a:fillRect/>
          </a:stretch>
        </p:blipFill>
        <p:spPr>
          <a:xfrm>
            <a:off x="690003" y="3768831"/>
            <a:ext cx="8926161" cy="2343000"/>
          </a:xfrm>
          <a:prstGeom prst="rect">
            <a:avLst/>
          </a:prstGeom>
          <a:ln w="12700">
            <a:miter lim="400000"/>
          </a:ln>
        </p:spPr>
      </p:pic>
      <p:sp>
        <p:nvSpPr>
          <p:cNvPr id="7" name="文字版面配置區 4">
            <a:extLst>
              <a:ext uri="{FF2B5EF4-FFF2-40B4-BE49-F238E27FC236}">
                <a16:creationId xmlns:a16="http://schemas.microsoft.com/office/drawing/2014/main" id="{1561144F-5C68-DDA4-7C63-C24B0DCDEBEB}"/>
              </a:ext>
            </a:extLst>
          </p:cNvPr>
          <p:cNvSpPr txBox="1">
            <a:spLocks/>
          </p:cNvSpPr>
          <p:nvPr/>
        </p:nvSpPr>
        <p:spPr>
          <a:xfrm>
            <a:off x="6453063" y="1433174"/>
            <a:ext cx="5467108" cy="2944135"/>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Low latency</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Inline data compression and compaction</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Up to 1M IOPS random read</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SSD TRIM</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QSAL (QNAP SSD </a:t>
            </a:r>
            <a:r>
              <a:rPr lang="en-US" altLang="zh-TW" sz="1600" b="1" dirty="0" err="1">
                <a:solidFill>
                  <a:srgbClr val="0C2E82"/>
                </a:solidFill>
                <a:latin typeface="Roboto" panose="02000000000000000000" pitchFamily="2" charset="0"/>
              </a:rPr>
              <a:t>Antiwear</a:t>
            </a:r>
            <a:r>
              <a:rPr lang="en-US" altLang="zh-TW" sz="1600" b="1" dirty="0">
                <a:solidFill>
                  <a:srgbClr val="0C2E82"/>
                </a:solidFill>
                <a:latin typeface="Roboto" panose="02000000000000000000" pitchFamily="2" charset="0"/>
              </a:rPr>
              <a:t> Leveling) patented algorithm</a:t>
            </a:r>
          </a:p>
          <a:p>
            <a:pPr marL="285750" indent="-285750" hangingPunct="1">
              <a:lnSpc>
                <a:spcPct val="150000"/>
              </a:lnSpc>
              <a:buFont typeface="Arial" panose="020B0604020202020204" pitchFamily="34" charset="0"/>
              <a:buChar char="•"/>
            </a:pPr>
            <a:endParaRPr lang="zh-TW" altLang="en-US" sz="1600" b="1" dirty="0">
              <a:solidFill>
                <a:srgbClr val="0C2E82"/>
              </a:solidFill>
              <a:latin typeface="Roboto" panose="02000000000000000000" pitchFamily="2" charset="0"/>
            </a:endParaRPr>
          </a:p>
          <a:p>
            <a:pPr marL="285750" indent="-285750" hangingPunct="1">
              <a:lnSpc>
                <a:spcPct val="150000"/>
              </a:lnSpc>
              <a:buFont typeface="Arial" panose="020B0604020202020204" pitchFamily="34" charset="0"/>
              <a:buChar char="•"/>
            </a:pPr>
            <a:endParaRPr lang="en-US" altLang="zh-TW" sz="1600" b="1" dirty="0">
              <a:solidFill>
                <a:srgbClr val="0C2E82"/>
              </a:solidFill>
              <a:latin typeface="Roboto" panose="02000000000000000000" pitchFamily="2" charset="0"/>
            </a:endParaRPr>
          </a:p>
          <a:p>
            <a:pPr marL="285750" indent="-285750" hangingPunct="1">
              <a:lnSpc>
                <a:spcPct val="150000"/>
              </a:lnSpc>
              <a:buFont typeface="Arial" panose="020B0604020202020204" pitchFamily="34" charset="0"/>
              <a:buChar char="•"/>
            </a:pPr>
            <a:endParaRPr lang="en-US" altLang="zh-TW" sz="1600" b="1" dirty="0">
              <a:solidFill>
                <a:srgbClr val="0C2E82"/>
              </a:solidFill>
              <a:latin typeface="Roboto" panose="02000000000000000000" pitchFamily="2" charset="0"/>
            </a:endParaRPr>
          </a:p>
        </p:txBody>
      </p:sp>
    </p:spTree>
    <p:extLst>
      <p:ext uri="{BB962C8B-B14F-4D97-AF65-F5344CB8AC3E}">
        <p14:creationId xmlns:p14="http://schemas.microsoft.com/office/powerpoint/2010/main" val="38956807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C118-D765-3FC9-32B6-6762006167C4}"/>
            </a:ext>
          </a:extLst>
        </p:cNvPr>
        <p:cNvGrpSpPr/>
        <p:nvPr/>
      </p:nvGrpSpPr>
      <p:grpSpPr>
        <a:xfrm>
          <a:off x="0" y="0"/>
          <a:ext cx="0" cy="0"/>
          <a:chOff x="0" y="0"/>
          <a:chExt cx="0" cy="0"/>
        </a:xfrm>
      </p:grpSpPr>
      <p:sp>
        <p:nvSpPr>
          <p:cNvPr id="3" name="矩形: 圓角 2">
            <a:extLst>
              <a:ext uri="{FF2B5EF4-FFF2-40B4-BE49-F238E27FC236}">
                <a16:creationId xmlns:a16="http://schemas.microsoft.com/office/drawing/2014/main" id="{670BE695-F096-BEEC-A828-B28A4A3CE20D}"/>
              </a:ext>
            </a:extLst>
          </p:cNvPr>
          <p:cNvSpPr>
            <a:spLocks/>
          </p:cNvSpPr>
          <p:nvPr/>
        </p:nvSpPr>
        <p:spPr>
          <a:xfrm>
            <a:off x="746658" y="3394621"/>
            <a:ext cx="6973229" cy="4166292"/>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07" name="文字方塊 11">
            <a:extLst>
              <a:ext uri="{FF2B5EF4-FFF2-40B4-BE49-F238E27FC236}">
                <a16:creationId xmlns:a16="http://schemas.microsoft.com/office/drawing/2014/main" id="{545BC385-7BA2-A230-87CE-2A2F40E92D38}"/>
              </a:ext>
            </a:extLst>
          </p:cNvPr>
          <p:cNvSpPr txBox="1"/>
          <p:nvPr/>
        </p:nvSpPr>
        <p:spPr>
          <a:xfrm>
            <a:off x="746658" y="591912"/>
            <a:ext cx="10871190"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a:pPr>
            <a:r>
              <a:rPr lang="en-US" altLang="zh-TW" sz="4000" b="1" dirty="0">
                <a:latin typeface="Arial" panose="020B0604020202020204" pitchFamily="34" charset="0"/>
                <a:cs typeface="Arial" panose="020B0604020202020204" pitchFamily="34" charset="0"/>
              </a:rPr>
              <a:t>High-performance ZFS-based OS with greater reliability</a:t>
            </a:r>
            <a:endParaRPr lang="zh-TW" altLang="en-US" sz="4000" b="1" dirty="0">
              <a:latin typeface="Arial" panose="020B0604020202020204" pitchFamily="34" charset="0"/>
              <a:cs typeface="Arial" panose="020B0604020202020204" pitchFamily="34" charset="0"/>
            </a:endParaRPr>
          </a:p>
        </p:txBody>
      </p:sp>
      <p:sp>
        <p:nvSpPr>
          <p:cNvPr id="1008" name="文字方塊 12">
            <a:extLst>
              <a:ext uri="{FF2B5EF4-FFF2-40B4-BE49-F238E27FC236}">
                <a16:creationId xmlns:a16="http://schemas.microsoft.com/office/drawing/2014/main" id="{9FD73FFB-5E1F-288B-D17C-73F8420B4A6A}"/>
              </a:ext>
            </a:extLst>
          </p:cNvPr>
          <p:cNvSpPr txBox="1"/>
          <p:nvPr/>
        </p:nvSpPr>
        <p:spPr>
          <a:xfrm>
            <a:off x="746658" y="2158604"/>
            <a:ext cx="7192688" cy="903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30000"/>
              </a:lnSpc>
              <a:defRPr sz="1200">
                <a:latin typeface="Arial"/>
                <a:ea typeface="Arial"/>
                <a:cs typeface="Arial"/>
                <a:sym typeface="Arial"/>
              </a:defRPr>
            </a:pPr>
            <a:r>
              <a:rPr lang="en-US" altLang="zh-TW" sz="1400" dirty="0">
                <a:latin typeface="+mn-lt"/>
                <a:ea typeface="微軟正黑體"/>
                <a:cs typeface="微軟正黑體"/>
                <a:sym typeface="微軟正黑體"/>
              </a:rPr>
              <a:t>QuTS hero is our operating system for high-end and enterprise QNAP NAS. With Linux and ZFS, QuTS hero supports advanced data reduction technologies for further driving down costs and increasing reliability of SSD (all-flash) storage.</a:t>
            </a:r>
            <a:endParaRPr lang="zh-TW" altLang="en-US" sz="1400" dirty="0">
              <a:latin typeface="+mn-lt"/>
              <a:ea typeface="微軟正黑體"/>
              <a:cs typeface="微軟正黑體"/>
              <a:sym typeface="微軟正黑體"/>
            </a:endParaRPr>
          </a:p>
        </p:txBody>
      </p:sp>
      <p:pic>
        <p:nvPicPr>
          <p:cNvPr id="1013" name="圖形 6" descr="圖形 6">
            <a:extLst>
              <a:ext uri="{FF2B5EF4-FFF2-40B4-BE49-F238E27FC236}">
                <a16:creationId xmlns:a16="http://schemas.microsoft.com/office/drawing/2014/main" id="{60686CD5-201D-1F31-9467-1294B8F37FE3}"/>
              </a:ext>
            </a:extLst>
          </p:cNvPr>
          <p:cNvPicPr>
            <a:picLocks noChangeAspect="1"/>
          </p:cNvPicPr>
          <p:nvPr/>
        </p:nvPicPr>
        <p:blipFill>
          <a:blip r:embed="rId2" cstate="print"/>
          <a:srcRect r="3329"/>
          <a:stretch>
            <a:fillRect/>
          </a:stretch>
        </p:blipFill>
        <p:spPr>
          <a:xfrm>
            <a:off x="9939078" y="2696125"/>
            <a:ext cx="2245726" cy="1978372"/>
          </a:xfrm>
          <a:prstGeom prst="rect">
            <a:avLst/>
          </a:prstGeom>
          <a:ln w="12700">
            <a:miter lim="400000"/>
          </a:ln>
        </p:spPr>
      </p:pic>
      <p:pic>
        <p:nvPicPr>
          <p:cNvPr id="1014" name="圖片 8" descr="圖片 8">
            <a:extLst>
              <a:ext uri="{FF2B5EF4-FFF2-40B4-BE49-F238E27FC236}">
                <a16:creationId xmlns:a16="http://schemas.microsoft.com/office/drawing/2014/main" id="{922AD47A-349E-BECF-4916-BEB966CE6479}"/>
              </a:ext>
            </a:extLst>
          </p:cNvPr>
          <p:cNvPicPr>
            <a:picLocks noChangeAspect="1"/>
          </p:cNvPicPr>
          <p:nvPr/>
        </p:nvPicPr>
        <p:blipFill>
          <a:blip r:embed="rId3" cstate="print"/>
          <a:stretch>
            <a:fillRect/>
          </a:stretch>
        </p:blipFill>
        <p:spPr>
          <a:xfrm>
            <a:off x="8075424" y="4696688"/>
            <a:ext cx="4229047" cy="1626718"/>
          </a:xfrm>
          <a:prstGeom prst="rect">
            <a:avLst/>
          </a:prstGeom>
          <a:ln w="12700">
            <a:miter lim="400000"/>
          </a:ln>
          <a:effectLst>
            <a:outerShdw blurRad="330200" dist="190500" dir="10800000" rotWithShape="0">
              <a:srgbClr val="000000">
                <a:alpha val="40000"/>
              </a:srgbClr>
            </a:outerShdw>
          </a:effectLst>
        </p:spPr>
      </p:pic>
      <p:sp>
        <p:nvSpPr>
          <p:cNvPr id="2" name="投影片編號版面配置區 1">
            <a:extLst>
              <a:ext uri="{FF2B5EF4-FFF2-40B4-BE49-F238E27FC236}">
                <a16:creationId xmlns:a16="http://schemas.microsoft.com/office/drawing/2014/main" id="{EB6C726A-C32E-684A-0A2D-D2D0A8F0C455}"/>
              </a:ext>
            </a:extLst>
          </p:cNvPr>
          <p:cNvSpPr>
            <a:spLocks noGrp="1"/>
          </p:cNvSpPr>
          <p:nvPr>
            <p:ph type="sldNum" sz="quarter" idx="2"/>
          </p:nvPr>
        </p:nvSpPr>
        <p:spPr/>
        <p:txBody>
          <a:bodyPr/>
          <a:lstStyle/>
          <a:p>
            <a:fld id="{86CB4B4D-7CA3-9044-876B-883B54F8677D}" type="slidenum">
              <a:rPr lang="en-US" altLang="zh-TW" smtClean="0"/>
              <a:pPr/>
              <a:t>19</a:t>
            </a:fld>
            <a:endParaRPr lang="zh-TW" altLang="en-US"/>
          </a:p>
        </p:txBody>
      </p:sp>
      <p:sp>
        <p:nvSpPr>
          <p:cNvPr id="4" name="文字版面配置區 4">
            <a:extLst>
              <a:ext uri="{FF2B5EF4-FFF2-40B4-BE49-F238E27FC236}">
                <a16:creationId xmlns:a16="http://schemas.microsoft.com/office/drawing/2014/main" id="{A27B8E5A-8E60-A9A5-0A49-8B0BCEFE53E0}"/>
              </a:ext>
            </a:extLst>
          </p:cNvPr>
          <p:cNvSpPr txBox="1">
            <a:spLocks/>
          </p:cNvSpPr>
          <p:nvPr/>
        </p:nvSpPr>
        <p:spPr>
          <a:xfrm>
            <a:off x="927280" y="3604726"/>
            <a:ext cx="6465193" cy="2944135"/>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Powerful real-time data reduction technology maximizes storage space efficiency.</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Near-limitless, instant snapshots</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Seamlessly integrate JBODs for expanding capacity up to petabyte-scale storage</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Real-time </a:t>
            </a:r>
            <a:r>
              <a:rPr lang="en-US" altLang="zh-TW" sz="1600" b="1" dirty="0" err="1">
                <a:solidFill>
                  <a:srgbClr val="0C2E82"/>
                </a:solidFill>
                <a:latin typeface="Roboto" panose="02000000000000000000" pitchFamily="2" charset="0"/>
              </a:rPr>
              <a:t>SnapSync</a:t>
            </a:r>
            <a:endParaRPr lang="en-US" altLang="zh-TW" sz="1600" b="1" dirty="0">
              <a:solidFill>
                <a:srgbClr val="0C2E82"/>
              </a:solidFill>
              <a:latin typeface="Roboto" panose="02000000000000000000" pitchFamily="2" charset="0"/>
            </a:endParaRP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WORM (Write Once, Read Many)</a:t>
            </a:r>
          </a:p>
          <a:p>
            <a:pPr marL="285750" indent="-285750" hangingPunct="1">
              <a:lnSpc>
                <a:spcPct val="150000"/>
              </a:lnSpc>
              <a:buFont typeface="Arial" panose="020B0604020202020204" pitchFamily="34" charset="0"/>
              <a:buChar char="•"/>
            </a:pPr>
            <a:endParaRPr lang="en-US" altLang="zh-TW" sz="1600" b="1" dirty="0">
              <a:solidFill>
                <a:srgbClr val="0C2E82"/>
              </a:solidFill>
              <a:latin typeface="Roboto" panose="02000000000000000000" pitchFamily="2" charset="0"/>
            </a:endParaRPr>
          </a:p>
        </p:txBody>
      </p:sp>
    </p:spTree>
    <p:extLst>
      <p:ext uri="{BB962C8B-B14F-4D97-AF65-F5344CB8AC3E}">
        <p14:creationId xmlns:p14="http://schemas.microsoft.com/office/powerpoint/2010/main" val="11103291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extBox 6"/>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2</a:t>
            </a:fld>
            <a:endParaRPr/>
          </a:p>
        </p:txBody>
      </p:sp>
      <p:sp>
        <p:nvSpPr>
          <p:cNvPr id="594" name="文字版面配置區 2"/>
          <p:cNvSpPr>
            <a:spLocks noGrp="1"/>
          </p:cNvSpPr>
          <p:nvPr>
            <p:ph type="body" idx="21"/>
          </p:nvPr>
        </p:nvSpPr>
        <p:spPr>
          <a:xfrm>
            <a:off x="913907" y="1689070"/>
            <a:ext cx="7838621" cy="4293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nSpc>
                <a:spcPts val="4400"/>
              </a:lnSpc>
            </a:pPr>
            <a:r>
              <a:rPr lang="en-US" altLang="zh-CN" dirty="0"/>
              <a:t>About QNAP® Systems, Inc.</a:t>
            </a:r>
          </a:p>
          <a:p>
            <a:pPr>
              <a:lnSpc>
                <a:spcPts val="4400"/>
              </a:lnSpc>
            </a:pPr>
            <a:r>
              <a:rPr lang="en-US" altLang="zh-CN" dirty="0"/>
              <a:t>Product Introduction</a:t>
            </a:r>
          </a:p>
          <a:p>
            <a:pPr>
              <a:lnSpc>
                <a:spcPts val="4400"/>
              </a:lnSpc>
            </a:pPr>
            <a:r>
              <a:rPr lang="en-US" altLang="zh-CN" dirty="0"/>
              <a:t>Product Application Areas</a:t>
            </a:r>
          </a:p>
          <a:p>
            <a:pPr>
              <a:lnSpc>
                <a:spcPts val="4400"/>
              </a:lnSpc>
            </a:pPr>
            <a:r>
              <a:rPr lang="en-US" altLang="zh-CN" dirty="0"/>
              <a:t>Competitive Advantage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F99EA4F-7C8F-77DE-80DD-A9DB7E434095}"/>
              </a:ext>
            </a:extLst>
          </p:cNvPr>
          <p:cNvSpPr>
            <a:spLocks noGrp="1"/>
          </p:cNvSpPr>
          <p:nvPr>
            <p:ph type="sldNum" sz="quarter" idx="2"/>
          </p:nvPr>
        </p:nvSpPr>
        <p:spPr/>
        <p:txBody>
          <a:bodyPr/>
          <a:lstStyle/>
          <a:p>
            <a:fld id="{86CB4B4D-7CA3-9044-876B-883B54F8677D}" type="slidenum">
              <a:rPr lang="en-US" altLang="zh-TW" smtClean="0"/>
              <a:pPr/>
              <a:t>20</a:t>
            </a:fld>
            <a:endParaRPr lang="zh-TW" altLang="en-US"/>
          </a:p>
        </p:txBody>
      </p:sp>
      <p:sp>
        <p:nvSpPr>
          <p:cNvPr id="11" name="圓角矩形"/>
          <p:cNvSpPr/>
          <p:nvPr/>
        </p:nvSpPr>
        <p:spPr>
          <a:xfrm>
            <a:off x="595487" y="2821132"/>
            <a:ext cx="11301245" cy="3509975"/>
          </a:xfrm>
          <a:prstGeom prst="roundRect">
            <a:avLst>
              <a:gd name="adj" fmla="val 3163"/>
            </a:avLst>
          </a:prstGeom>
          <a:gradFill>
            <a:gsLst>
              <a:gs pos="0">
                <a:schemeClr val="accent6">
                  <a:satOff val="2005"/>
                  <a:lumOff val="27730"/>
                </a:schemeClr>
              </a:gs>
              <a:gs pos="35000">
                <a:srgbClr val="DBDBDD"/>
              </a:gs>
              <a:gs pos="100000">
                <a:schemeClr val="accent6">
                  <a:satOff val="2197"/>
                  <a:lumOff val="41755"/>
                </a:schemeClr>
              </a:gs>
            </a:gsLst>
            <a:path>
              <a:fillToRect l="17123" t="155855" r="82876" b="-55855"/>
            </a:path>
          </a:gradFill>
          <a:ln w="12700">
            <a:miter lim="400000"/>
          </a:ln>
        </p:spPr>
        <p:txBody>
          <a:bodyPr lIns="45718" tIns="45718" rIns="45718" bIns="45718" anchor="ctr">
            <a:normAutofit/>
          </a:bodyPr>
          <a:lstStyle/>
          <a:p>
            <a:endParaRPr/>
          </a:p>
        </p:txBody>
      </p:sp>
      <p:sp>
        <p:nvSpPr>
          <p:cNvPr id="12" name="文字方塊 11"/>
          <p:cNvSpPr txBox="1"/>
          <p:nvPr/>
        </p:nvSpPr>
        <p:spPr>
          <a:xfrm>
            <a:off x="747878" y="426066"/>
            <a:ext cx="8853322"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lang="en-US" dirty="0">
                <a:latin typeface="+mj-lt"/>
              </a:rPr>
              <a:t>Petabyte-level Storage Expansion</a:t>
            </a:r>
          </a:p>
        </p:txBody>
      </p:sp>
      <p:sp>
        <p:nvSpPr>
          <p:cNvPr id="13" name="文字方塊 12"/>
          <p:cNvSpPr txBox="1"/>
          <p:nvPr/>
        </p:nvSpPr>
        <p:spPr>
          <a:xfrm>
            <a:off x="767558" y="1126607"/>
            <a:ext cx="10775489" cy="623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30000"/>
              </a:lnSpc>
              <a:defRPr sz="1200">
                <a:latin typeface="Arial"/>
                <a:ea typeface="Arial"/>
                <a:cs typeface="Arial"/>
                <a:sym typeface="Arial"/>
              </a:defRPr>
            </a:lvl1pPr>
          </a:lstStyle>
          <a:p>
            <a:r>
              <a:rPr lang="en-US" sz="1400" dirty="0"/>
              <a:t>As hard drive capacities continue to grow, the cost per bit of storage is steadily decreasing. QNAP is committed to supporting the latest hard drive and storage technologies and providing highly reliable, flexible, and agile storage solutions to reduce system failure risks.</a:t>
            </a:r>
          </a:p>
        </p:txBody>
      </p:sp>
      <p:pic>
        <p:nvPicPr>
          <p:cNvPr id="14" name="貼上的影片.png" descr="貼上的影片.png"/>
          <p:cNvPicPr>
            <a:picLocks noChangeAspect="1"/>
          </p:cNvPicPr>
          <p:nvPr/>
        </p:nvPicPr>
        <p:blipFill>
          <a:blip r:embed="rId2" cstate="print"/>
          <a:stretch>
            <a:fillRect/>
          </a:stretch>
        </p:blipFill>
        <p:spPr>
          <a:xfrm>
            <a:off x="858365" y="3096976"/>
            <a:ext cx="10775489" cy="3072587"/>
          </a:xfrm>
          <a:prstGeom prst="rect">
            <a:avLst/>
          </a:prstGeom>
          <a:ln w="12700">
            <a:miter lim="400000"/>
          </a:ln>
        </p:spPr>
      </p:pic>
      <p:sp>
        <p:nvSpPr>
          <p:cNvPr id="15" name="文字方塊 16"/>
          <p:cNvSpPr txBox="1"/>
          <p:nvPr/>
        </p:nvSpPr>
        <p:spPr>
          <a:xfrm>
            <a:off x="767558" y="2168023"/>
            <a:ext cx="5257239" cy="525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r>
              <a:rPr lang="en-US" sz="1000" dirty="0">
                <a:latin typeface="+mn-lt"/>
              </a:rPr>
              <a:t>QNAP NAS and JBOD can be configured to provide up to 4.5 PB storage space, offering robust big data storage solutions for enterprises and research institutions.</a:t>
            </a:r>
          </a:p>
        </p:txBody>
      </p:sp>
      <p:sp>
        <p:nvSpPr>
          <p:cNvPr id="16" name="文字方塊 17"/>
          <p:cNvSpPr txBox="1"/>
          <p:nvPr/>
        </p:nvSpPr>
        <p:spPr>
          <a:xfrm>
            <a:off x="767558" y="1877762"/>
            <a:ext cx="3966353"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sz="1400" dirty="0">
                <a:solidFill>
                  <a:srgbClr val="0C2E82"/>
                </a:solidFill>
                <a:latin typeface="+mj-lt"/>
              </a:rPr>
              <a:t>4.5 PB Storage Solution</a:t>
            </a:r>
          </a:p>
        </p:txBody>
      </p:sp>
      <p:sp>
        <p:nvSpPr>
          <p:cNvPr id="17" name="文字方塊 23"/>
          <p:cNvSpPr txBox="1"/>
          <p:nvPr/>
        </p:nvSpPr>
        <p:spPr>
          <a:xfrm>
            <a:off x="6377346" y="2168023"/>
            <a:ext cx="5256508" cy="525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solidFill>
                  <a:srgbClr val="333333"/>
                </a:solidFill>
                <a:latin typeface="微軟正黑體"/>
                <a:ea typeface="微軟正黑體"/>
                <a:cs typeface="微軟正黑體"/>
                <a:sym typeface="微軟正黑體"/>
              </a:defRPr>
            </a:lvl1pPr>
          </a:lstStyle>
          <a:p>
            <a:r>
              <a:rPr lang="en-US" sz="1000" dirty="0">
                <a:latin typeface="+mn-lt"/>
              </a:rPr>
              <a:t>QNAP offers the simplest vertical scale-up solution, increasing both performance and capacity by connecting up to 12 JBOD to a high-performance all-flash NAS.</a:t>
            </a:r>
          </a:p>
        </p:txBody>
      </p:sp>
      <p:sp>
        <p:nvSpPr>
          <p:cNvPr id="18" name="文字方塊 24"/>
          <p:cNvSpPr txBox="1"/>
          <p:nvPr/>
        </p:nvSpPr>
        <p:spPr>
          <a:xfrm>
            <a:off x="6377346" y="1877762"/>
            <a:ext cx="3966353"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sz="1400" dirty="0">
                <a:solidFill>
                  <a:srgbClr val="0C2E82"/>
                </a:solidFill>
                <a:latin typeface="+mj-lt"/>
              </a:rPr>
              <a:t>From HDD to </a:t>
            </a:r>
            <a:r>
              <a:rPr lang="en-US" sz="1400" dirty="0" err="1">
                <a:solidFill>
                  <a:srgbClr val="0C2E82"/>
                </a:solidFill>
                <a:latin typeface="+mj-lt"/>
              </a:rPr>
              <a:t>NVMe</a:t>
            </a:r>
            <a:endParaRPr lang="en-US" sz="1400" dirty="0">
              <a:solidFill>
                <a:srgbClr val="0C2E82"/>
              </a:solidFill>
              <a:latin typeface="+mj-lt"/>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5E29E-AFCE-575F-B186-66CF61054A31}"/>
            </a:ext>
          </a:extLst>
        </p:cNvPr>
        <p:cNvGrpSpPr/>
        <p:nvPr/>
      </p:nvGrpSpPr>
      <p:grpSpPr>
        <a:xfrm>
          <a:off x="0" y="0"/>
          <a:ext cx="0" cy="0"/>
          <a:chOff x="0" y="0"/>
          <a:chExt cx="0" cy="0"/>
        </a:xfrm>
      </p:grpSpPr>
      <p:sp>
        <p:nvSpPr>
          <p:cNvPr id="1033" name="文字方塊 11">
            <a:extLst>
              <a:ext uri="{FF2B5EF4-FFF2-40B4-BE49-F238E27FC236}">
                <a16:creationId xmlns:a16="http://schemas.microsoft.com/office/drawing/2014/main" id="{F8F84182-65AD-C8B0-7E38-9ABDEB98B8D1}"/>
              </a:ext>
            </a:extLst>
          </p:cNvPr>
          <p:cNvSpPr txBox="1"/>
          <p:nvPr/>
        </p:nvSpPr>
        <p:spPr>
          <a:xfrm>
            <a:off x="747878" y="446381"/>
            <a:ext cx="10988052"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dirty="0">
                <a:latin typeface="Arial" panose="020B0604020202020204" pitchFamily="34" charset="0"/>
                <a:cs typeface="Arial" panose="020B0604020202020204" pitchFamily="34" charset="0"/>
              </a:rPr>
              <a:t>ADRA Network Detection and Response (NDR) appliances</a:t>
            </a:r>
            <a:endParaRPr lang="zh-TW" altLang="en-US" sz="4000" b="1" dirty="0">
              <a:latin typeface="Arial" panose="020B0604020202020204" pitchFamily="34" charset="0"/>
              <a:cs typeface="Arial" panose="020B0604020202020204" pitchFamily="34" charset="0"/>
            </a:endParaRPr>
          </a:p>
        </p:txBody>
      </p:sp>
      <p:sp>
        <p:nvSpPr>
          <p:cNvPr id="1034" name="文字方塊 12">
            <a:extLst>
              <a:ext uri="{FF2B5EF4-FFF2-40B4-BE49-F238E27FC236}">
                <a16:creationId xmlns:a16="http://schemas.microsoft.com/office/drawing/2014/main" id="{020BCCAD-98A4-622E-4CE2-9F4F72C3C8C2}"/>
              </a:ext>
            </a:extLst>
          </p:cNvPr>
          <p:cNvSpPr txBox="1"/>
          <p:nvPr/>
        </p:nvSpPr>
        <p:spPr>
          <a:xfrm>
            <a:off x="747878" y="1856449"/>
            <a:ext cx="5202096" cy="1183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30000"/>
              </a:lnSpc>
              <a:defRPr sz="1200">
                <a:latin typeface="Arial"/>
                <a:ea typeface="Arial"/>
                <a:cs typeface="Arial"/>
                <a:sym typeface="Arial"/>
              </a:defRPr>
            </a:pPr>
            <a:r>
              <a:rPr lang="en-US" altLang="zh-TW" sz="1400" dirty="0"/>
              <a:t>The QNAP ADRA series Network Detection and Response (NDR) appliances selectively screen network traffic and detect the lateral movement of malware, stopping hostile activities before data leakage and encryption can occur.</a:t>
            </a:r>
          </a:p>
        </p:txBody>
      </p:sp>
      <p:pic>
        <p:nvPicPr>
          <p:cNvPr id="1039" name="圖片 43" descr="圖片 43">
            <a:extLst>
              <a:ext uri="{FF2B5EF4-FFF2-40B4-BE49-F238E27FC236}">
                <a16:creationId xmlns:a16="http://schemas.microsoft.com/office/drawing/2014/main" id="{280DC0D1-1868-575F-B90E-4ECE284705EF}"/>
              </a:ext>
            </a:extLst>
          </p:cNvPr>
          <p:cNvPicPr>
            <a:picLocks noChangeAspect="1"/>
          </p:cNvPicPr>
          <p:nvPr/>
        </p:nvPicPr>
        <p:blipFill>
          <a:blip r:embed="rId2" cstate="print"/>
          <a:stretch>
            <a:fillRect/>
          </a:stretch>
        </p:blipFill>
        <p:spPr>
          <a:xfrm>
            <a:off x="-52452" y="5535430"/>
            <a:ext cx="8044300" cy="2045108"/>
          </a:xfrm>
          <a:prstGeom prst="rect">
            <a:avLst/>
          </a:prstGeom>
          <a:ln w="12700">
            <a:miter lim="400000"/>
          </a:ln>
        </p:spPr>
      </p:pic>
      <p:pic>
        <p:nvPicPr>
          <p:cNvPr id="1040" name="圖片 45" descr="圖片 45">
            <a:extLst>
              <a:ext uri="{FF2B5EF4-FFF2-40B4-BE49-F238E27FC236}">
                <a16:creationId xmlns:a16="http://schemas.microsoft.com/office/drawing/2014/main" id="{6C5B39D9-445C-E409-B905-5706F581150C}"/>
              </a:ext>
            </a:extLst>
          </p:cNvPr>
          <p:cNvPicPr>
            <a:picLocks noChangeAspect="1"/>
          </p:cNvPicPr>
          <p:nvPr/>
        </p:nvPicPr>
        <p:blipFill>
          <a:blip r:embed="rId3" cstate="print"/>
          <a:stretch>
            <a:fillRect/>
          </a:stretch>
        </p:blipFill>
        <p:spPr>
          <a:xfrm>
            <a:off x="6122980" y="1688747"/>
            <a:ext cx="6420914" cy="1884666"/>
          </a:xfrm>
          <a:prstGeom prst="rect">
            <a:avLst/>
          </a:prstGeom>
          <a:ln w="12700">
            <a:miter lim="400000"/>
          </a:ln>
        </p:spPr>
      </p:pic>
      <p:sp>
        <p:nvSpPr>
          <p:cNvPr id="2" name="投影片編號版面配置區 1">
            <a:extLst>
              <a:ext uri="{FF2B5EF4-FFF2-40B4-BE49-F238E27FC236}">
                <a16:creationId xmlns:a16="http://schemas.microsoft.com/office/drawing/2014/main" id="{FE32421E-2568-1DEA-B8DF-FF3876B53801}"/>
              </a:ext>
            </a:extLst>
          </p:cNvPr>
          <p:cNvSpPr>
            <a:spLocks noGrp="1"/>
          </p:cNvSpPr>
          <p:nvPr>
            <p:ph type="sldNum" sz="quarter" idx="2"/>
          </p:nvPr>
        </p:nvSpPr>
        <p:spPr/>
        <p:txBody>
          <a:bodyPr/>
          <a:lstStyle/>
          <a:p>
            <a:fld id="{86CB4B4D-7CA3-9044-876B-883B54F8677D}" type="slidenum">
              <a:rPr lang="en-US" altLang="zh-TW" smtClean="0"/>
              <a:pPr/>
              <a:t>21</a:t>
            </a:fld>
            <a:endParaRPr lang="zh-TW" altLang="en-US"/>
          </a:p>
        </p:txBody>
      </p:sp>
      <p:sp>
        <p:nvSpPr>
          <p:cNvPr id="3" name="矩形: 圓角 2">
            <a:extLst>
              <a:ext uri="{FF2B5EF4-FFF2-40B4-BE49-F238E27FC236}">
                <a16:creationId xmlns:a16="http://schemas.microsoft.com/office/drawing/2014/main" id="{A288BA11-3C67-65E4-2702-ECB03EBC49E1}"/>
              </a:ext>
            </a:extLst>
          </p:cNvPr>
          <p:cNvSpPr>
            <a:spLocks/>
          </p:cNvSpPr>
          <p:nvPr/>
        </p:nvSpPr>
        <p:spPr>
          <a:xfrm>
            <a:off x="778439" y="3433825"/>
            <a:ext cx="10957491" cy="1966667"/>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5" name="文字版面配置區 4">
            <a:extLst>
              <a:ext uri="{FF2B5EF4-FFF2-40B4-BE49-F238E27FC236}">
                <a16:creationId xmlns:a16="http://schemas.microsoft.com/office/drawing/2014/main" id="{702BB2F6-413A-68EC-7610-EC26CCC7E51D}"/>
              </a:ext>
            </a:extLst>
          </p:cNvPr>
          <p:cNvSpPr txBox="1">
            <a:spLocks/>
          </p:cNvSpPr>
          <p:nvPr/>
        </p:nvSpPr>
        <p:spPr>
          <a:xfrm>
            <a:off x="1069007" y="3601527"/>
            <a:ext cx="10690317" cy="1541237"/>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The rapid-screening ADRA NDR cybersecurity appliances</a:t>
            </a:r>
          </a:p>
          <a:p>
            <a:pPr marL="285750" indent="-285750" hangingPunct="1">
              <a:lnSpc>
                <a:spcPct val="150000"/>
              </a:lnSpc>
              <a:buFont typeface="Arial" panose="020B0604020202020204" pitchFamily="34" charset="0"/>
              <a:buChar char="•"/>
            </a:pPr>
            <a:r>
              <a:rPr lang="en-US" altLang="zh-TW" sz="1600" b="1" dirty="0">
                <a:solidFill>
                  <a:srgbClr val="0C2E82"/>
                </a:solidFill>
              </a:rPr>
              <a:t>Threat detection: uncover hostile activities in time</a:t>
            </a:r>
          </a:p>
          <a:p>
            <a:pPr marL="285750" indent="-285750" hangingPunct="1">
              <a:lnSpc>
                <a:spcPct val="150000"/>
              </a:lnSpc>
              <a:buFont typeface="Arial" panose="020B0604020202020204" pitchFamily="34" charset="0"/>
              <a:buChar char="•"/>
            </a:pPr>
            <a:r>
              <a:rPr lang="en-US" altLang="zh-TW" sz="1600" b="1" dirty="0">
                <a:solidFill>
                  <a:srgbClr val="0C2E82"/>
                </a:solidFill>
              </a:rPr>
              <a:t>Threat analysis: provides valuable insights for taking further actions</a:t>
            </a:r>
          </a:p>
          <a:p>
            <a:pPr marL="285750" indent="-285750" hangingPunct="1">
              <a:lnSpc>
                <a:spcPct val="150000"/>
              </a:lnSpc>
              <a:buFont typeface="Arial" panose="020B0604020202020204" pitchFamily="34" charset="0"/>
              <a:buChar char="•"/>
            </a:pPr>
            <a:r>
              <a:rPr lang="en-US" altLang="zh-TW" sz="1600" b="1" dirty="0">
                <a:solidFill>
                  <a:srgbClr val="0C2E82"/>
                </a:solidFill>
              </a:rPr>
              <a:t>Threat response: stop and contain malware attacks</a:t>
            </a:r>
            <a:endParaRPr lang="zh-TW" altLang="en-US" sz="1600" dirty="0"/>
          </a:p>
        </p:txBody>
      </p:sp>
    </p:spTree>
    <p:extLst>
      <p:ext uri="{BB962C8B-B14F-4D97-AF65-F5344CB8AC3E}">
        <p14:creationId xmlns:p14="http://schemas.microsoft.com/office/powerpoint/2010/main" val="1975291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15555-21AA-07F7-3C45-F3DBAD57A2FF}"/>
            </a:ext>
          </a:extLst>
        </p:cNvPr>
        <p:cNvGrpSpPr/>
        <p:nvPr/>
      </p:nvGrpSpPr>
      <p:grpSpPr>
        <a:xfrm>
          <a:off x="0" y="0"/>
          <a:ext cx="0" cy="0"/>
          <a:chOff x="0" y="0"/>
          <a:chExt cx="0" cy="0"/>
        </a:xfrm>
      </p:grpSpPr>
      <p:pic>
        <p:nvPicPr>
          <p:cNvPr id="8" name="圖形 7">
            <a:extLst>
              <a:ext uri="{FF2B5EF4-FFF2-40B4-BE49-F238E27FC236}">
                <a16:creationId xmlns:a16="http://schemas.microsoft.com/office/drawing/2014/main" id="{087FF3AD-4D08-CC24-191C-EFC6948A177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H="1">
            <a:off x="2179803" y="3857612"/>
            <a:ext cx="722178" cy="4435701"/>
          </a:xfrm>
          <a:prstGeom prst="rect">
            <a:avLst/>
          </a:prstGeom>
        </p:spPr>
      </p:pic>
      <p:pic>
        <p:nvPicPr>
          <p:cNvPr id="9" name="圖形 8">
            <a:extLst>
              <a:ext uri="{FF2B5EF4-FFF2-40B4-BE49-F238E27FC236}">
                <a16:creationId xmlns:a16="http://schemas.microsoft.com/office/drawing/2014/main" id="{0215A141-915A-C7E5-AFAB-5CF7099D45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H="1">
            <a:off x="2179805" y="4267718"/>
            <a:ext cx="722178" cy="4435700"/>
          </a:xfrm>
          <a:prstGeom prst="rect">
            <a:avLst/>
          </a:prstGeom>
        </p:spPr>
      </p:pic>
      <p:pic>
        <p:nvPicPr>
          <p:cNvPr id="7" name="圖形 6">
            <a:extLst>
              <a:ext uri="{FF2B5EF4-FFF2-40B4-BE49-F238E27FC236}">
                <a16:creationId xmlns:a16="http://schemas.microsoft.com/office/drawing/2014/main" id="{BAA5F676-CD9B-AF80-C04E-65A982A79A74}"/>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6240" r="25643" b="1"/>
          <a:stretch/>
        </p:blipFill>
        <p:spPr>
          <a:xfrm rot="16200000">
            <a:off x="1001567" y="3824294"/>
            <a:ext cx="1211784" cy="2568835"/>
          </a:xfrm>
          <a:prstGeom prst="rect">
            <a:avLst/>
          </a:prstGeom>
        </p:spPr>
      </p:pic>
      <p:pic>
        <p:nvPicPr>
          <p:cNvPr id="4" name="圖片 3" descr="一張含有 電子產品, 電子裝置, 多媒體, 文字 的圖片&#10;&#10;自動產生的描述">
            <a:extLst>
              <a:ext uri="{FF2B5EF4-FFF2-40B4-BE49-F238E27FC236}">
                <a16:creationId xmlns:a16="http://schemas.microsoft.com/office/drawing/2014/main" id="{B595974D-7FC1-2440-0A3C-F2653A8241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75030" y="3587658"/>
            <a:ext cx="3014113" cy="1260000"/>
          </a:xfrm>
          <a:prstGeom prst="rect">
            <a:avLst/>
          </a:prstGeom>
        </p:spPr>
      </p:pic>
      <p:sp>
        <p:nvSpPr>
          <p:cNvPr id="6" name="矩形: 圓角 5">
            <a:extLst>
              <a:ext uri="{FF2B5EF4-FFF2-40B4-BE49-F238E27FC236}">
                <a16:creationId xmlns:a16="http://schemas.microsoft.com/office/drawing/2014/main" id="{1F86C38A-E765-6F56-0C4F-EE31D60D116F}"/>
              </a:ext>
            </a:extLst>
          </p:cNvPr>
          <p:cNvSpPr>
            <a:spLocks/>
          </p:cNvSpPr>
          <p:nvPr/>
        </p:nvSpPr>
        <p:spPr>
          <a:xfrm>
            <a:off x="5248141" y="3329189"/>
            <a:ext cx="6487789" cy="2962141"/>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50" name="文字方塊 11">
            <a:extLst>
              <a:ext uri="{FF2B5EF4-FFF2-40B4-BE49-F238E27FC236}">
                <a16:creationId xmlns:a16="http://schemas.microsoft.com/office/drawing/2014/main" id="{7531DC49-8675-50FC-0518-A238A559E838}"/>
              </a:ext>
            </a:extLst>
          </p:cNvPr>
          <p:cNvSpPr txBox="1"/>
          <p:nvPr/>
        </p:nvSpPr>
        <p:spPr>
          <a:xfrm>
            <a:off x="747878" y="421448"/>
            <a:ext cx="10862426"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lang="en-US" altLang="zh-TW" sz="4000" b="1" dirty="0">
                <a:latin typeface="Arial" panose="020B0604020202020204" pitchFamily="34" charset="0"/>
                <a:cs typeface="Arial" panose="020B0604020202020204" pitchFamily="34" charset="0"/>
              </a:rPr>
              <a:t>Next-generation</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intelligent IP surveillance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and remote backup</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solution</a:t>
            </a:r>
            <a:endParaRPr lang="zh-TW" altLang="en-US" sz="4000" b="1" dirty="0">
              <a:latin typeface="Arial" panose="020B0604020202020204" pitchFamily="34" charset="0"/>
              <a:cs typeface="Arial" panose="020B0604020202020204" pitchFamily="34" charset="0"/>
            </a:endParaRPr>
          </a:p>
        </p:txBody>
      </p:sp>
      <p:sp>
        <p:nvSpPr>
          <p:cNvPr id="1051" name="文字方塊 12">
            <a:extLst>
              <a:ext uri="{FF2B5EF4-FFF2-40B4-BE49-F238E27FC236}">
                <a16:creationId xmlns:a16="http://schemas.microsoft.com/office/drawing/2014/main" id="{DFD1018D-158B-3662-BE07-E7428F741C04}"/>
              </a:ext>
            </a:extLst>
          </p:cNvPr>
          <p:cNvSpPr txBox="1"/>
          <p:nvPr/>
        </p:nvSpPr>
        <p:spPr>
          <a:xfrm>
            <a:off x="747878" y="1901207"/>
            <a:ext cx="10988052" cy="118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130000"/>
              </a:lnSpc>
              <a:defRPr sz="1200">
                <a:latin typeface="Arial"/>
                <a:ea typeface="Arial"/>
                <a:cs typeface="Arial"/>
                <a:sym typeface="Arial"/>
              </a:defRPr>
            </a:pPr>
            <a:r>
              <a:rPr lang="en-US" altLang="zh-TW" sz="1400" dirty="0"/>
              <a:t>With the subscription-based QVR Elite smart surveillance solution you only pay for the channels you need, allowing you to affordably safeguard your property. You can arrange a dedicated, independent storage space for surveillance data on the QNAP NAS and enjoy simplified camera management, storage space allocation, camera live viewing and playback. Recordings are saved as MP4 files for playback on nearly every device. </a:t>
            </a:r>
          </a:p>
        </p:txBody>
      </p:sp>
      <p:pic>
        <p:nvPicPr>
          <p:cNvPr id="1056" name="圖片 2" descr="圖片 2">
            <a:extLst>
              <a:ext uri="{FF2B5EF4-FFF2-40B4-BE49-F238E27FC236}">
                <a16:creationId xmlns:a16="http://schemas.microsoft.com/office/drawing/2014/main" id="{C1B60599-CBA1-7C24-86AE-0CC34C59AF75}"/>
              </a:ext>
            </a:extLst>
          </p:cNvPr>
          <p:cNvPicPr>
            <a:picLocks noChangeAspect="1"/>
          </p:cNvPicPr>
          <p:nvPr/>
        </p:nvPicPr>
        <p:blipFill>
          <a:blip r:embed="rId7" cstate="print"/>
          <a:stretch>
            <a:fillRect/>
          </a:stretch>
        </p:blipFill>
        <p:spPr>
          <a:xfrm>
            <a:off x="646022" y="4847658"/>
            <a:ext cx="4272130" cy="2003752"/>
          </a:xfrm>
          <a:prstGeom prst="rect">
            <a:avLst/>
          </a:prstGeom>
          <a:ln w="12700">
            <a:miter lim="400000"/>
          </a:ln>
        </p:spPr>
      </p:pic>
      <p:sp>
        <p:nvSpPr>
          <p:cNvPr id="2" name="投影片編號版面配置區 1">
            <a:extLst>
              <a:ext uri="{FF2B5EF4-FFF2-40B4-BE49-F238E27FC236}">
                <a16:creationId xmlns:a16="http://schemas.microsoft.com/office/drawing/2014/main" id="{BA2DD7A8-C8CA-49F8-EC1E-D705FCFA4B9E}"/>
              </a:ext>
            </a:extLst>
          </p:cNvPr>
          <p:cNvSpPr>
            <a:spLocks noGrp="1"/>
          </p:cNvSpPr>
          <p:nvPr>
            <p:ph type="sldNum" sz="quarter" idx="2"/>
          </p:nvPr>
        </p:nvSpPr>
        <p:spPr/>
        <p:txBody>
          <a:bodyPr/>
          <a:lstStyle/>
          <a:p>
            <a:fld id="{86CB4B4D-7CA3-9044-876B-883B54F8677D}" type="slidenum">
              <a:rPr lang="en-US" altLang="zh-TW" smtClean="0"/>
              <a:pPr/>
              <a:t>22</a:t>
            </a:fld>
            <a:endParaRPr lang="zh-TW" altLang="en-US"/>
          </a:p>
        </p:txBody>
      </p:sp>
      <p:sp>
        <p:nvSpPr>
          <p:cNvPr id="5" name="文字版面配置區 4">
            <a:extLst>
              <a:ext uri="{FF2B5EF4-FFF2-40B4-BE49-F238E27FC236}">
                <a16:creationId xmlns:a16="http://schemas.microsoft.com/office/drawing/2014/main" id="{544DB20A-0A78-6B2D-96D3-DFBF071880D9}"/>
              </a:ext>
            </a:extLst>
          </p:cNvPr>
          <p:cNvSpPr txBox="1">
            <a:spLocks/>
          </p:cNvSpPr>
          <p:nvPr/>
        </p:nvSpPr>
        <p:spPr>
          <a:xfrm>
            <a:off x="5486400" y="3587658"/>
            <a:ext cx="6123904" cy="2546351"/>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Direct monitoring on an HDMI display</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Leverage AI-based applications for value-added services</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QVR Pro Client: Centralized monitoring and management</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Saves recordings using the MP4 video format</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Easy capacity expansion</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Low cost: flexible subscription plan</a:t>
            </a:r>
          </a:p>
        </p:txBody>
      </p:sp>
    </p:spTree>
    <p:extLst>
      <p:ext uri="{BB962C8B-B14F-4D97-AF65-F5344CB8AC3E}">
        <p14:creationId xmlns:p14="http://schemas.microsoft.com/office/powerpoint/2010/main" val="54206192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CA1F-1FB5-2C61-8407-77BAB155008A}"/>
            </a:ext>
          </a:extLst>
        </p:cNvPr>
        <p:cNvGrpSpPr/>
        <p:nvPr/>
      </p:nvGrpSpPr>
      <p:grpSpPr>
        <a:xfrm>
          <a:off x="0" y="0"/>
          <a:ext cx="0" cy="0"/>
          <a:chOff x="0" y="0"/>
          <a:chExt cx="0" cy="0"/>
        </a:xfrm>
      </p:grpSpPr>
      <p:sp>
        <p:nvSpPr>
          <p:cNvPr id="1063" name="文字方塊 11">
            <a:extLst>
              <a:ext uri="{FF2B5EF4-FFF2-40B4-BE49-F238E27FC236}">
                <a16:creationId xmlns:a16="http://schemas.microsoft.com/office/drawing/2014/main" id="{D1D553DF-3096-BA8A-2681-7355B9451246}"/>
              </a:ext>
            </a:extLst>
          </p:cNvPr>
          <p:cNvSpPr txBox="1"/>
          <p:nvPr/>
        </p:nvSpPr>
        <p:spPr>
          <a:xfrm>
            <a:off x="671403" y="357108"/>
            <a:ext cx="7045651"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a:pPr>
            <a:r>
              <a:rPr lang="en-US" altLang="zh-TW" sz="4000" b="1" dirty="0">
                <a:latin typeface="Arial" panose="020B0604020202020204" pitchFamily="34" charset="0"/>
                <a:cs typeface="Arial" panose="020B0604020202020204" pitchFamily="34" charset="0"/>
              </a:rPr>
              <a:t>Join the ultra-high-speed 100GbE network generation</a:t>
            </a:r>
            <a:endParaRPr lang="zh-TW" altLang="en-US" sz="4000" b="1" dirty="0">
              <a:latin typeface="Arial" panose="020B0604020202020204" pitchFamily="34" charset="0"/>
              <a:cs typeface="Arial" panose="020B0604020202020204" pitchFamily="34" charset="0"/>
            </a:endParaRPr>
          </a:p>
        </p:txBody>
      </p:sp>
      <p:sp>
        <p:nvSpPr>
          <p:cNvPr id="1064" name="文字方塊 12">
            <a:extLst>
              <a:ext uri="{FF2B5EF4-FFF2-40B4-BE49-F238E27FC236}">
                <a16:creationId xmlns:a16="http://schemas.microsoft.com/office/drawing/2014/main" id="{42C51888-D31C-9069-B55E-69BE33B6D2E5}"/>
              </a:ext>
            </a:extLst>
          </p:cNvPr>
          <p:cNvSpPr txBox="1"/>
          <p:nvPr/>
        </p:nvSpPr>
        <p:spPr>
          <a:xfrm>
            <a:off x="677077" y="1742865"/>
            <a:ext cx="7045650" cy="118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30000"/>
              </a:lnSpc>
              <a:defRPr sz="1200">
                <a:latin typeface="Arial"/>
                <a:ea typeface="Arial"/>
                <a:cs typeface="Arial"/>
                <a:sym typeface="Arial"/>
              </a:defRPr>
            </a:lvl1pPr>
          </a:lstStyle>
          <a:p>
            <a:r>
              <a:rPr lang="en-US" altLang="zh-TW" sz="1400" dirty="0"/>
              <a:t>According to market research, the demand for 100 GbE switches took off in 2023. Enterprises, hyper scalers, and service providers worldwide continue to invest in higher-speed network infrastructure to support higher-speed servers and higher bandwidth demands of new applications such as Generative AI workloads.</a:t>
            </a:r>
          </a:p>
        </p:txBody>
      </p:sp>
      <p:sp>
        <p:nvSpPr>
          <p:cNvPr id="1065" name="線條">
            <a:extLst>
              <a:ext uri="{FF2B5EF4-FFF2-40B4-BE49-F238E27FC236}">
                <a16:creationId xmlns:a16="http://schemas.microsoft.com/office/drawing/2014/main" id="{2036ECAE-E62E-DCBF-80DB-FDEFBD1D4172}"/>
              </a:ext>
            </a:extLst>
          </p:cNvPr>
          <p:cNvSpPr/>
          <p:nvPr/>
        </p:nvSpPr>
        <p:spPr>
          <a:xfrm>
            <a:off x="708256" y="3099883"/>
            <a:ext cx="107754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66" name="線條">
            <a:extLst>
              <a:ext uri="{FF2B5EF4-FFF2-40B4-BE49-F238E27FC236}">
                <a16:creationId xmlns:a16="http://schemas.microsoft.com/office/drawing/2014/main" id="{A05F407A-0E3B-8E63-37BB-9AD4C0044CB4}"/>
              </a:ext>
            </a:extLst>
          </p:cNvPr>
          <p:cNvSpPr/>
          <p:nvPr/>
        </p:nvSpPr>
        <p:spPr>
          <a:xfrm flipV="1">
            <a:off x="5934201" y="3089396"/>
            <a:ext cx="1" cy="1733133"/>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67" name="文字方塊 13">
            <a:extLst>
              <a:ext uri="{FF2B5EF4-FFF2-40B4-BE49-F238E27FC236}">
                <a16:creationId xmlns:a16="http://schemas.microsoft.com/office/drawing/2014/main" id="{605F92A9-31DF-1D16-6D1D-62B73889F57E}"/>
              </a:ext>
            </a:extLst>
          </p:cNvPr>
          <p:cNvSpPr txBox="1"/>
          <p:nvPr/>
        </p:nvSpPr>
        <p:spPr>
          <a:xfrm>
            <a:off x="747282" y="3693697"/>
            <a:ext cx="4967941" cy="1217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r>
              <a:rPr lang="en-US" altLang="zh-TW" sz="1000" dirty="0">
                <a:latin typeface="+mn-lt"/>
              </a:rPr>
              <a:t>The QSW-M7308R-4X is a 100GbE Layer 2 Managed Switch with four 100GbE QSFP28 ports and eight 25GbE SFP28 ports, providing up to 1200 Gbps switching capacity. Its compact half-width rackmount design meets the high-bandwidth needs of big data storage, video editing, virtualization, and AI applications, accelerating deployment in data centers and multimedia studios.</a:t>
            </a:r>
          </a:p>
        </p:txBody>
      </p:sp>
      <p:sp>
        <p:nvSpPr>
          <p:cNvPr id="1068" name="文字方塊 14">
            <a:extLst>
              <a:ext uri="{FF2B5EF4-FFF2-40B4-BE49-F238E27FC236}">
                <a16:creationId xmlns:a16="http://schemas.microsoft.com/office/drawing/2014/main" id="{78747559-F99C-FBFC-1D33-083A2B093D2B}"/>
              </a:ext>
            </a:extLst>
          </p:cNvPr>
          <p:cNvSpPr txBox="1"/>
          <p:nvPr/>
        </p:nvSpPr>
        <p:spPr>
          <a:xfrm>
            <a:off x="747282" y="3329715"/>
            <a:ext cx="4867907"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Half-width rackmount 100 GbE managed switch</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69" name="文字方塊 15">
            <a:extLst>
              <a:ext uri="{FF2B5EF4-FFF2-40B4-BE49-F238E27FC236}">
                <a16:creationId xmlns:a16="http://schemas.microsoft.com/office/drawing/2014/main" id="{6A905354-CFE4-69AD-8813-4A6CA2594568}"/>
              </a:ext>
            </a:extLst>
          </p:cNvPr>
          <p:cNvSpPr txBox="1"/>
          <p:nvPr/>
        </p:nvSpPr>
        <p:spPr>
          <a:xfrm>
            <a:off x="6165429" y="3693697"/>
            <a:ext cx="4689047" cy="1218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defRPr sz="800">
                <a:latin typeface="微軟正黑體"/>
                <a:ea typeface="微軟正黑體"/>
                <a:cs typeface="微軟正黑體"/>
                <a:sym typeface="微軟正黑體"/>
              </a:defRPr>
            </a:pPr>
            <a:r>
              <a:rPr lang="en-US" altLang="zh-TW" sz="1000" dirty="0">
                <a:latin typeface="+mn-lt"/>
              </a:rPr>
              <a:t>The QNAP PCIe 4.0 dual-port 100 GbE network expansion card delivers an impressive 100 Gbps bandwidth to overcome performance bottlenecks. Its low latency makes it ideal for bandwidth-demanding applications such as data centers, virtualization, multimedia streaming, and transfer, as well as mission-critical backup and restore tasks.</a:t>
            </a:r>
          </a:p>
        </p:txBody>
      </p:sp>
      <p:sp>
        <p:nvSpPr>
          <p:cNvPr id="1070" name="文字方塊 16">
            <a:extLst>
              <a:ext uri="{FF2B5EF4-FFF2-40B4-BE49-F238E27FC236}">
                <a16:creationId xmlns:a16="http://schemas.microsoft.com/office/drawing/2014/main" id="{1D089BF0-8775-189B-AA82-FEA2485CA4E0}"/>
              </a:ext>
            </a:extLst>
          </p:cNvPr>
          <p:cNvSpPr txBox="1"/>
          <p:nvPr/>
        </p:nvSpPr>
        <p:spPr>
          <a:xfrm>
            <a:off x="6165429" y="3329715"/>
            <a:ext cx="4543354"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b="1">
                <a:latin typeface="Arial"/>
                <a:ea typeface="Arial"/>
                <a:cs typeface="Arial"/>
                <a:sym typeface="Arial"/>
              </a:defRPr>
            </a:lvl1p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100 GbE network expansion card</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71" name="圖片 30" descr="圖片 30">
            <a:extLst>
              <a:ext uri="{FF2B5EF4-FFF2-40B4-BE49-F238E27FC236}">
                <a16:creationId xmlns:a16="http://schemas.microsoft.com/office/drawing/2014/main" id="{1A1ED203-5735-38C4-87EF-62E6D8367F5E}"/>
              </a:ext>
            </a:extLst>
          </p:cNvPr>
          <p:cNvPicPr>
            <a:picLocks noChangeAspect="1"/>
          </p:cNvPicPr>
          <p:nvPr/>
        </p:nvPicPr>
        <p:blipFill>
          <a:blip r:embed="rId2" cstate="print"/>
          <a:stretch>
            <a:fillRect/>
          </a:stretch>
        </p:blipFill>
        <p:spPr>
          <a:xfrm>
            <a:off x="291574" y="5180941"/>
            <a:ext cx="5663642" cy="1188002"/>
          </a:xfrm>
          <a:prstGeom prst="rect">
            <a:avLst/>
          </a:prstGeom>
          <a:ln w="12700">
            <a:miter lim="400000"/>
          </a:ln>
          <a:effectLst>
            <a:outerShdw blurRad="381000" sx="102000" sy="102000" algn="ctr" rotWithShape="0">
              <a:prstClr val="black">
                <a:alpha val="40000"/>
              </a:prstClr>
            </a:outerShdw>
          </a:effectLst>
        </p:spPr>
      </p:pic>
      <p:pic>
        <p:nvPicPr>
          <p:cNvPr id="1072" name="圖片 24" descr="圖片 24">
            <a:extLst>
              <a:ext uri="{FF2B5EF4-FFF2-40B4-BE49-F238E27FC236}">
                <a16:creationId xmlns:a16="http://schemas.microsoft.com/office/drawing/2014/main" id="{4E3239BA-BD07-0B19-CDAF-6B6470F6DA69}"/>
              </a:ext>
            </a:extLst>
          </p:cNvPr>
          <p:cNvPicPr>
            <a:picLocks noChangeAspect="1"/>
          </p:cNvPicPr>
          <p:nvPr/>
        </p:nvPicPr>
        <p:blipFill>
          <a:blip r:embed="rId3" cstate="print"/>
          <a:stretch>
            <a:fillRect/>
          </a:stretch>
        </p:blipFill>
        <p:spPr>
          <a:xfrm>
            <a:off x="7721822" y="61011"/>
            <a:ext cx="4459663" cy="2743757"/>
          </a:xfrm>
          <a:prstGeom prst="rect">
            <a:avLst/>
          </a:prstGeom>
          <a:ln w="12700">
            <a:miter lim="400000"/>
          </a:ln>
          <a:effectLst>
            <a:outerShdw blurRad="292100" dist="139700" dir="2700000" rotWithShape="0">
              <a:srgbClr val="000000">
                <a:alpha val="40000"/>
              </a:srgbClr>
            </a:outerShdw>
          </a:effectLst>
        </p:spPr>
      </p:pic>
      <p:sp>
        <p:nvSpPr>
          <p:cNvPr id="2" name="投影片編號版面配置區 1">
            <a:extLst>
              <a:ext uri="{FF2B5EF4-FFF2-40B4-BE49-F238E27FC236}">
                <a16:creationId xmlns:a16="http://schemas.microsoft.com/office/drawing/2014/main" id="{FF304B99-0212-0E94-717F-86A4A14E3BB2}"/>
              </a:ext>
            </a:extLst>
          </p:cNvPr>
          <p:cNvSpPr>
            <a:spLocks noGrp="1"/>
          </p:cNvSpPr>
          <p:nvPr>
            <p:ph type="sldNum" sz="quarter" idx="2"/>
          </p:nvPr>
        </p:nvSpPr>
        <p:spPr/>
        <p:txBody>
          <a:bodyPr/>
          <a:lstStyle/>
          <a:p>
            <a:fld id="{86CB4B4D-7CA3-9044-876B-883B54F8677D}" type="slidenum">
              <a:rPr lang="en-US" altLang="zh-TW" smtClean="0"/>
              <a:pPr/>
              <a:t>23</a:t>
            </a:fld>
            <a:endParaRPr lang="zh-TW" altLang="en-US"/>
          </a:p>
        </p:txBody>
      </p:sp>
    </p:spTree>
    <p:extLst>
      <p:ext uri="{BB962C8B-B14F-4D97-AF65-F5344CB8AC3E}">
        <p14:creationId xmlns:p14="http://schemas.microsoft.com/office/powerpoint/2010/main" val="33254003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FFA02-6392-F49D-A4DC-0D2314DB6108}"/>
            </a:ext>
          </a:extLst>
        </p:cNvPr>
        <p:cNvGrpSpPr/>
        <p:nvPr/>
      </p:nvGrpSpPr>
      <p:grpSpPr>
        <a:xfrm>
          <a:off x="0" y="0"/>
          <a:ext cx="0" cy="0"/>
          <a:chOff x="0" y="0"/>
          <a:chExt cx="0" cy="0"/>
        </a:xfrm>
      </p:grpSpPr>
      <p:sp>
        <p:nvSpPr>
          <p:cNvPr id="1074" name="文字方塊 11">
            <a:extLst>
              <a:ext uri="{FF2B5EF4-FFF2-40B4-BE49-F238E27FC236}">
                <a16:creationId xmlns:a16="http://schemas.microsoft.com/office/drawing/2014/main" id="{A0C9B341-3B38-0FEA-8667-CC8E8F698478}"/>
              </a:ext>
            </a:extLst>
          </p:cNvPr>
          <p:cNvSpPr txBox="1"/>
          <p:nvPr/>
        </p:nvSpPr>
        <p:spPr>
          <a:xfrm>
            <a:off x="813306" y="463433"/>
            <a:ext cx="6982493"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a:latin typeface="Arial" panose="020B0604020202020204" pitchFamily="34" charset="0"/>
                <a:cs typeface="Arial" panose="020B0604020202020204" pitchFamily="34" charset="0"/>
              </a:rPr>
              <a:t>High-speed 25GbE networking</a:t>
            </a:r>
            <a:r>
              <a:rPr lang="zh-TW" altLang="en-US" sz="4000" b="1">
                <a:latin typeface="Arial" panose="020B0604020202020204" pitchFamily="34" charset="0"/>
                <a:cs typeface="Arial" panose="020B0604020202020204" pitchFamily="34" charset="0"/>
              </a:rPr>
              <a:t> </a:t>
            </a:r>
            <a:r>
              <a:rPr lang="en-US" altLang="zh-TW" sz="4000" b="1">
                <a:latin typeface="Arial" panose="020B0604020202020204" pitchFamily="34" charset="0"/>
                <a:cs typeface="Arial" panose="020B0604020202020204" pitchFamily="34" charset="0"/>
              </a:rPr>
              <a:t>solution</a:t>
            </a:r>
            <a:endParaRPr lang="zh-TW" altLang="en-US" sz="4000" b="1">
              <a:latin typeface="Arial" panose="020B0604020202020204" pitchFamily="34" charset="0"/>
              <a:cs typeface="Arial" panose="020B0604020202020204" pitchFamily="34" charset="0"/>
            </a:endParaRPr>
          </a:p>
        </p:txBody>
      </p:sp>
      <p:sp>
        <p:nvSpPr>
          <p:cNvPr id="1075" name="文字方塊 12">
            <a:extLst>
              <a:ext uri="{FF2B5EF4-FFF2-40B4-BE49-F238E27FC236}">
                <a16:creationId xmlns:a16="http://schemas.microsoft.com/office/drawing/2014/main" id="{A7369B65-77F7-D79F-C802-785B95666B9A}"/>
              </a:ext>
            </a:extLst>
          </p:cNvPr>
          <p:cNvSpPr txBox="1"/>
          <p:nvPr/>
        </p:nvSpPr>
        <p:spPr>
          <a:xfrm>
            <a:off x="813306" y="1760296"/>
            <a:ext cx="6907526" cy="118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30000"/>
              </a:lnSpc>
              <a:defRPr sz="1200">
                <a:latin typeface="Arial"/>
                <a:ea typeface="Arial"/>
                <a:cs typeface="Arial"/>
                <a:sym typeface="Arial"/>
              </a:defRPr>
            </a:lvl1pPr>
          </a:lstStyle>
          <a:p>
            <a:r>
              <a:rPr lang="en-US" altLang="zh-TW" sz="1400" b="0" i="0" dirty="0">
                <a:solidFill>
                  <a:srgbClr val="333333"/>
                </a:solidFill>
                <a:effectLst/>
                <a:latin typeface="+mn-lt"/>
              </a:rPr>
              <a:t>When running SAN servers, cluster servers and AI computing applications, enterprises need 25GbE to break through transmission performance bottlenecks. QNAP offers a complete 25GbE solution to help enterprises quickly upgrade to 25GbE networking at a cost-efficient price, while enjoying low latency, reliability, and high compatibility.</a:t>
            </a:r>
            <a:endParaRPr lang="zh-TW" altLang="en-US" sz="1400" dirty="0">
              <a:latin typeface="+mn-lt"/>
            </a:endParaRPr>
          </a:p>
        </p:txBody>
      </p:sp>
      <p:sp>
        <p:nvSpPr>
          <p:cNvPr id="1076" name="線條">
            <a:extLst>
              <a:ext uri="{FF2B5EF4-FFF2-40B4-BE49-F238E27FC236}">
                <a16:creationId xmlns:a16="http://schemas.microsoft.com/office/drawing/2014/main" id="{84F0FC6D-2A64-E227-AC01-01013AA16540}"/>
              </a:ext>
            </a:extLst>
          </p:cNvPr>
          <p:cNvSpPr/>
          <p:nvPr/>
        </p:nvSpPr>
        <p:spPr>
          <a:xfrm>
            <a:off x="724910" y="3277617"/>
            <a:ext cx="107754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77" name="線條">
            <a:extLst>
              <a:ext uri="{FF2B5EF4-FFF2-40B4-BE49-F238E27FC236}">
                <a16:creationId xmlns:a16="http://schemas.microsoft.com/office/drawing/2014/main" id="{207A2973-8114-BCA5-3551-0BB5301187AC}"/>
              </a:ext>
            </a:extLst>
          </p:cNvPr>
          <p:cNvSpPr/>
          <p:nvPr/>
        </p:nvSpPr>
        <p:spPr>
          <a:xfrm flipV="1">
            <a:off x="5950855" y="3260691"/>
            <a:ext cx="1" cy="1733133"/>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78" name="文字方塊 13">
            <a:extLst>
              <a:ext uri="{FF2B5EF4-FFF2-40B4-BE49-F238E27FC236}">
                <a16:creationId xmlns:a16="http://schemas.microsoft.com/office/drawing/2014/main" id="{E7EEF0E2-ADE4-AE8D-7D05-5A70D99DD9B9}"/>
              </a:ext>
            </a:extLst>
          </p:cNvPr>
          <p:cNvSpPr txBox="1"/>
          <p:nvPr/>
        </p:nvSpPr>
        <p:spPr>
          <a:xfrm>
            <a:off x="763937" y="3855915"/>
            <a:ext cx="4967941" cy="987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r>
              <a:rPr lang="en-US" sz="1000" dirty="0">
                <a:latin typeface="+mn-lt"/>
              </a:rPr>
              <a:t>The TS-h3088XU-RP provides a built-in dual-port 25GbE SFP28 </a:t>
            </a:r>
            <a:r>
              <a:rPr lang="en-US" sz="1000" dirty="0" err="1">
                <a:latin typeface="+mn-lt"/>
              </a:rPr>
              <a:t>SmartNIC</a:t>
            </a:r>
            <a:r>
              <a:rPr lang="en-US" sz="1000" dirty="0">
                <a:latin typeface="+mn-lt"/>
              </a:rPr>
              <a:t> with the NVIDIA® Mellanox ConnectX-4 Lx </a:t>
            </a:r>
            <a:r>
              <a:rPr lang="en-US" sz="1000" dirty="0" err="1">
                <a:latin typeface="+mn-lt"/>
              </a:rPr>
              <a:t>SmartNIC</a:t>
            </a:r>
            <a:r>
              <a:rPr lang="en-US" sz="1000" dirty="0">
                <a:latin typeface="+mn-lt"/>
              </a:rPr>
              <a:t> controller that supports iSCSI Extensions for RDMA (</a:t>
            </a:r>
            <a:r>
              <a:rPr lang="en-US" sz="1000" dirty="0" err="1">
                <a:latin typeface="+mn-lt"/>
              </a:rPr>
              <a:t>iSER</a:t>
            </a:r>
            <a:r>
              <a:rPr lang="en-US" sz="1000" dirty="0">
                <a:latin typeface="+mn-lt"/>
              </a:rPr>
              <a:t>) to increase the performance of data transfer between NAS and </a:t>
            </a:r>
            <a:r>
              <a:rPr lang="en-US" sz="1000" dirty="0" err="1">
                <a:latin typeface="+mn-lt"/>
              </a:rPr>
              <a:t>ESXi</a:t>
            </a:r>
            <a:r>
              <a:rPr lang="en-US" sz="1000" dirty="0">
                <a:latin typeface="+mn-lt"/>
              </a:rPr>
              <a:t> server and offload CPU workloads. </a:t>
            </a:r>
          </a:p>
        </p:txBody>
      </p:sp>
      <p:sp>
        <p:nvSpPr>
          <p:cNvPr id="1079" name="文字方塊 14">
            <a:extLst>
              <a:ext uri="{FF2B5EF4-FFF2-40B4-BE49-F238E27FC236}">
                <a16:creationId xmlns:a16="http://schemas.microsoft.com/office/drawing/2014/main" id="{39C32938-D34B-7D06-E253-C8FBC20F8448}"/>
              </a:ext>
            </a:extLst>
          </p:cNvPr>
          <p:cNvSpPr txBox="1"/>
          <p:nvPr/>
        </p:nvSpPr>
        <p:spPr>
          <a:xfrm>
            <a:off x="763937" y="3460855"/>
            <a:ext cx="3540616"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25GbE-ready All-flash NAS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0" name="文字方塊 15">
            <a:extLst>
              <a:ext uri="{FF2B5EF4-FFF2-40B4-BE49-F238E27FC236}">
                <a16:creationId xmlns:a16="http://schemas.microsoft.com/office/drawing/2014/main" id="{EB7F05FF-F33F-C106-E1D4-854FEF3974AD}"/>
              </a:ext>
            </a:extLst>
          </p:cNvPr>
          <p:cNvSpPr txBox="1"/>
          <p:nvPr/>
        </p:nvSpPr>
        <p:spPr>
          <a:xfrm>
            <a:off x="6182083" y="3842777"/>
            <a:ext cx="5318311" cy="1218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50000"/>
              </a:lnSpc>
              <a:defRPr sz="800">
                <a:latin typeface="微軟正黑體"/>
                <a:ea typeface="微軟正黑體"/>
                <a:cs typeface="微軟正黑體"/>
                <a:sym typeface="微軟正黑體"/>
              </a:defRPr>
            </a:lvl1pPr>
          </a:lstStyle>
          <a:p>
            <a:r>
              <a:rPr lang="en-US" altLang="zh-TW" sz="1000" dirty="0">
                <a:latin typeface="Arial" panose="020B0604020202020204" pitchFamily="34" charset="0"/>
                <a:ea typeface="微軟正黑體" panose="020B0604030504040204" pitchFamily="34" charset="-120"/>
                <a:cs typeface="Arial" panose="020B0604020202020204" pitchFamily="34" charset="0"/>
              </a:rPr>
              <a:t>The QSW-M5216-1T is a 25GbE Layer 2 web managed switch that provides flexible network interfaces for high compatibility at an affordable price, enabling small businesses to quickly upgrade to an ultra-high-speed backbone network by integrating to existing network infrastructure.</a:t>
            </a:r>
          </a:p>
          <a:p>
            <a:endParaRPr sz="1000" dirty="0"/>
          </a:p>
        </p:txBody>
      </p:sp>
      <p:sp>
        <p:nvSpPr>
          <p:cNvPr id="1081" name="文字方塊 16">
            <a:extLst>
              <a:ext uri="{FF2B5EF4-FFF2-40B4-BE49-F238E27FC236}">
                <a16:creationId xmlns:a16="http://schemas.microsoft.com/office/drawing/2014/main" id="{ACFE005F-AA4D-29EA-2640-422E34CD0217}"/>
              </a:ext>
            </a:extLst>
          </p:cNvPr>
          <p:cNvSpPr txBox="1"/>
          <p:nvPr/>
        </p:nvSpPr>
        <p:spPr>
          <a:xfrm>
            <a:off x="6182084" y="3460855"/>
            <a:ext cx="3554343"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b="1">
                <a:latin typeface="Arial"/>
                <a:ea typeface="Arial"/>
                <a:cs typeface="Arial"/>
                <a:sym typeface="Arial"/>
              </a:defRPr>
            </a:lvl1pPr>
          </a:lstStyle>
          <a:p>
            <a:r>
              <a:rPr lang="en-US" altLang="zh-TW" sz="1400">
                <a:solidFill>
                  <a:srgbClr val="0C2E82"/>
                </a:solidFill>
              </a:rPr>
              <a:t>Affordable 25GbE managed switch</a:t>
            </a:r>
          </a:p>
        </p:txBody>
      </p:sp>
      <p:pic>
        <p:nvPicPr>
          <p:cNvPr id="1082" name="圖片 27" descr="圖片 27">
            <a:extLst>
              <a:ext uri="{FF2B5EF4-FFF2-40B4-BE49-F238E27FC236}">
                <a16:creationId xmlns:a16="http://schemas.microsoft.com/office/drawing/2014/main" id="{5B41F2C2-0161-746B-BC8B-A74752585090}"/>
              </a:ext>
            </a:extLst>
          </p:cNvPr>
          <p:cNvPicPr>
            <a:picLocks noChangeAspect="1"/>
          </p:cNvPicPr>
          <p:nvPr/>
        </p:nvPicPr>
        <p:blipFill>
          <a:blip r:embed="rId2" cstate="print"/>
          <a:stretch>
            <a:fillRect/>
          </a:stretch>
        </p:blipFill>
        <p:spPr>
          <a:xfrm>
            <a:off x="320620" y="4917880"/>
            <a:ext cx="7600948" cy="1538538"/>
          </a:xfrm>
          <a:prstGeom prst="rect">
            <a:avLst/>
          </a:prstGeom>
          <a:ln w="12700">
            <a:miter lim="400000"/>
          </a:ln>
          <a:effectLst>
            <a:outerShdw blurRad="419100" dir="8640000" algn="ctr" rotWithShape="0">
              <a:srgbClr val="000000">
                <a:alpha val="40000"/>
              </a:srgbClr>
            </a:outerShdw>
          </a:effectLst>
        </p:spPr>
      </p:pic>
      <p:sp>
        <p:nvSpPr>
          <p:cNvPr id="1083" name="25GbE 網卡">
            <a:extLst>
              <a:ext uri="{FF2B5EF4-FFF2-40B4-BE49-F238E27FC236}">
                <a16:creationId xmlns:a16="http://schemas.microsoft.com/office/drawing/2014/main" id="{8D65FA2F-D1EE-99F7-1BEC-B118528A638F}"/>
              </a:ext>
            </a:extLst>
          </p:cNvPr>
          <p:cNvSpPr txBox="1"/>
          <p:nvPr/>
        </p:nvSpPr>
        <p:spPr>
          <a:xfrm>
            <a:off x="9012954" y="1150358"/>
            <a:ext cx="1336548" cy="40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t>25GbE 網卡</a:t>
            </a:r>
          </a:p>
        </p:txBody>
      </p:sp>
      <p:pic>
        <p:nvPicPr>
          <p:cNvPr id="3" name="圖片 2" descr="一張含有 文字, 電子產品, 電子工程, 機器 的圖片&#10;&#10;自動產生的描述">
            <a:extLst>
              <a:ext uri="{FF2B5EF4-FFF2-40B4-BE49-F238E27FC236}">
                <a16:creationId xmlns:a16="http://schemas.microsoft.com/office/drawing/2014/main" id="{3D2D39FA-CA88-FCD5-89B4-07E29FB5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43" y="296120"/>
            <a:ext cx="5199490" cy="3250259"/>
          </a:xfrm>
          <a:prstGeom prst="rect">
            <a:avLst/>
          </a:prstGeom>
          <a:effectLst>
            <a:outerShdw blurRad="419100" dir="8640000" algn="ctr" rotWithShape="0">
              <a:srgbClr val="000000">
                <a:alpha val="40000"/>
              </a:srgbClr>
            </a:outerShdw>
          </a:effectLst>
        </p:spPr>
      </p:pic>
      <p:sp>
        <p:nvSpPr>
          <p:cNvPr id="2" name="投影片編號版面配置區 1">
            <a:extLst>
              <a:ext uri="{FF2B5EF4-FFF2-40B4-BE49-F238E27FC236}">
                <a16:creationId xmlns:a16="http://schemas.microsoft.com/office/drawing/2014/main" id="{7B029550-4096-8FDB-1ECD-1A825D669924}"/>
              </a:ext>
            </a:extLst>
          </p:cNvPr>
          <p:cNvSpPr>
            <a:spLocks noGrp="1"/>
          </p:cNvSpPr>
          <p:nvPr>
            <p:ph type="sldNum" sz="quarter" idx="2"/>
          </p:nvPr>
        </p:nvSpPr>
        <p:spPr/>
        <p:txBody>
          <a:bodyPr/>
          <a:lstStyle/>
          <a:p>
            <a:fld id="{86CB4B4D-7CA3-9044-876B-883B54F8677D}" type="slidenum">
              <a:rPr lang="en-US" altLang="zh-TW" smtClean="0"/>
              <a:pPr/>
              <a:t>24</a:t>
            </a:fld>
            <a:endParaRPr lang="zh-TW" altLang="en-US"/>
          </a:p>
        </p:txBody>
      </p:sp>
    </p:spTree>
    <p:extLst>
      <p:ext uri="{BB962C8B-B14F-4D97-AF65-F5344CB8AC3E}">
        <p14:creationId xmlns:p14="http://schemas.microsoft.com/office/powerpoint/2010/main" val="40364852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90D20-0932-BB96-B6B2-73AF5FC45BC5}"/>
            </a:ext>
          </a:extLst>
        </p:cNvPr>
        <p:cNvGrpSpPr/>
        <p:nvPr/>
      </p:nvGrpSpPr>
      <p:grpSpPr>
        <a:xfrm>
          <a:off x="0" y="0"/>
          <a:ext cx="0" cy="0"/>
          <a:chOff x="0" y="0"/>
          <a:chExt cx="0" cy="0"/>
        </a:xfrm>
      </p:grpSpPr>
      <p:pic>
        <p:nvPicPr>
          <p:cNvPr id="26" name="圖片 25" descr="一張含有 鮮豔, 螢幕擷取畫面, 圖形 的圖片&#10;&#10;自動產生的描述">
            <a:extLst>
              <a:ext uri="{FF2B5EF4-FFF2-40B4-BE49-F238E27FC236}">
                <a16:creationId xmlns:a16="http://schemas.microsoft.com/office/drawing/2014/main" id="{3689F817-233C-7E82-613B-ED36E7536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113" y="2542849"/>
            <a:ext cx="5188327" cy="3706485"/>
          </a:xfrm>
          <a:prstGeom prst="rect">
            <a:avLst/>
          </a:prstGeom>
        </p:spPr>
      </p:pic>
      <p:pic>
        <p:nvPicPr>
          <p:cNvPr id="30" name="圖片 29" descr="一張含有 螢幕擷取畫面, 正方形, Rectangle 的圖片&#10;&#10;自動產生的描述">
            <a:extLst>
              <a:ext uri="{FF2B5EF4-FFF2-40B4-BE49-F238E27FC236}">
                <a16:creationId xmlns:a16="http://schemas.microsoft.com/office/drawing/2014/main" id="{94215619-AC30-DCF3-623D-B39F1B6A0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574" y="3925993"/>
            <a:ext cx="3179747" cy="2271577"/>
          </a:xfrm>
          <a:prstGeom prst="rect">
            <a:avLst/>
          </a:prstGeom>
        </p:spPr>
      </p:pic>
      <p:sp>
        <p:nvSpPr>
          <p:cNvPr id="2" name="矩形: 圓角 1">
            <a:extLst>
              <a:ext uri="{FF2B5EF4-FFF2-40B4-BE49-F238E27FC236}">
                <a16:creationId xmlns:a16="http://schemas.microsoft.com/office/drawing/2014/main" id="{A2C62A54-2D3F-3DE9-924D-69248D7287ED}"/>
              </a:ext>
            </a:extLst>
          </p:cNvPr>
          <p:cNvSpPr>
            <a:spLocks/>
          </p:cNvSpPr>
          <p:nvPr/>
        </p:nvSpPr>
        <p:spPr>
          <a:xfrm>
            <a:off x="6274003" y="820291"/>
            <a:ext cx="6096000" cy="5436849"/>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85" name="文字方塊 7">
            <a:extLst>
              <a:ext uri="{FF2B5EF4-FFF2-40B4-BE49-F238E27FC236}">
                <a16:creationId xmlns:a16="http://schemas.microsoft.com/office/drawing/2014/main" id="{FB33F940-8FF8-E252-C9C5-C61E2654352A}"/>
              </a:ext>
            </a:extLst>
          </p:cNvPr>
          <p:cNvSpPr txBox="1"/>
          <p:nvPr/>
        </p:nvSpPr>
        <p:spPr>
          <a:xfrm>
            <a:off x="6886295" y="1672132"/>
            <a:ext cx="4451401" cy="758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spcBef>
                <a:spcPts val="1800"/>
              </a:spcBef>
            </a:pPr>
            <a:r>
              <a:rPr lang="en-US" altLang="zh-TW" sz="1000" b="0" i="0" dirty="0">
                <a:solidFill>
                  <a:srgbClr val="212529"/>
                </a:solidFill>
                <a:effectLst/>
                <a:latin typeface="+mn-lt"/>
              </a:rPr>
              <a:t>QNAP provides NAS with built-in 10GbE connectivity and optional 10GbE expandability, ideal for large file transfer, storage, and backup with fast, reliable and cost-efficient advantages.</a:t>
            </a:r>
            <a:endParaRPr lang="zh-TW" altLang="en-US" sz="1000" dirty="0">
              <a:latin typeface="+mn-lt"/>
              <a:ea typeface="微軟正黑體" panose="020B0604030504040204" pitchFamily="34" charset="-120"/>
              <a:cs typeface="Arial" panose="020B0604020202020204" pitchFamily="34" charset="0"/>
            </a:endParaRPr>
          </a:p>
        </p:txBody>
      </p:sp>
      <p:sp>
        <p:nvSpPr>
          <p:cNvPr id="1086" name="文字方塊 8">
            <a:extLst>
              <a:ext uri="{FF2B5EF4-FFF2-40B4-BE49-F238E27FC236}">
                <a16:creationId xmlns:a16="http://schemas.microsoft.com/office/drawing/2014/main" id="{987EC721-ED6B-20F3-CB6F-BBF9660411A9}"/>
              </a:ext>
            </a:extLst>
          </p:cNvPr>
          <p:cNvSpPr txBox="1"/>
          <p:nvPr/>
        </p:nvSpPr>
        <p:spPr>
          <a:xfrm>
            <a:off x="6886509" y="1377322"/>
            <a:ext cx="4245786"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10GbE NAS solutions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7" name="文字方塊 9">
            <a:extLst>
              <a:ext uri="{FF2B5EF4-FFF2-40B4-BE49-F238E27FC236}">
                <a16:creationId xmlns:a16="http://schemas.microsoft.com/office/drawing/2014/main" id="{37FA6792-51B0-5333-079E-46A81C420DD8}"/>
              </a:ext>
            </a:extLst>
          </p:cNvPr>
          <p:cNvSpPr txBox="1"/>
          <p:nvPr/>
        </p:nvSpPr>
        <p:spPr>
          <a:xfrm>
            <a:off x="6886295" y="3115880"/>
            <a:ext cx="4451401" cy="987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mn-lt"/>
                <a:ea typeface="微軟正黑體" panose="020B0604030504040204" pitchFamily="34" charset="-120"/>
                <a:cs typeface="Arial" panose="020B0604020202020204" pitchFamily="34" charset="0"/>
              </a:rPr>
              <a:t>QNAP provides 10GbE PCIe expansion cards and Thunderbolt to 10GbE adapters to empower devices with 10GbE connectivity. The QM2 Expansion Card not only includes 10GbE connectivity, but also provides the ability to add M.2 SSDs to your workstation or NAS.</a:t>
            </a:r>
          </a:p>
        </p:txBody>
      </p:sp>
      <p:sp>
        <p:nvSpPr>
          <p:cNvPr id="1088" name="文字方塊 10">
            <a:extLst>
              <a:ext uri="{FF2B5EF4-FFF2-40B4-BE49-F238E27FC236}">
                <a16:creationId xmlns:a16="http://schemas.microsoft.com/office/drawing/2014/main" id="{0A4719CF-7E92-EDE5-0572-F24FFA35CE5B}"/>
              </a:ext>
            </a:extLst>
          </p:cNvPr>
          <p:cNvSpPr txBox="1"/>
          <p:nvPr/>
        </p:nvSpPr>
        <p:spPr>
          <a:xfrm>
            <a:off x="6886295" y="2788650"/>
            <a:ext cx="4451401"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10GbE network adapters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9" name="文字方塊 13">
            <a:extLst>
              <a:ext uri="{FF2B5EF4-FFF2-40B4-BE49-F238E27FC236}">
                <a16:creationId xmlns:a16="http://schemas.microsoft.com/office/drawing/2014/main" id="{0CEBC1FA-EF90-ED6A-981D-8D5300216FFA}"/>
              </a:ext>
            </a:extLst>
          </p:cNvPr>
          <p:cNvSpPr txBox="1"/>
          <p:nvPr/>
        </p:nvSpPr>
        <p:spPr>
          <a:xfrm>
            <a:off x="6874685" y="4690999"/>
            <a:ext cx="4428181" cy="987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mn-lt"/>
                <a:ea typeface="微軟正黑體" panose="020B0604030504040204" pitchFamily="34" charset="-120"/>
                <a:cs typeface="Arial" panose="020B0604020202020204" pitchFamily="34" charset="0"/>
              </a:rPr>
              <a:t>QNAP’s QSW Series 10GbE switches supports 10GBASE-T and NBASE-T standards, allowing you to take advantage of higher network speeds with existing Cat 5e and 6a cables. Both SFP+ (fiber) and RJ45 (copper) ports are available for servicing a range of network needs. </a:t>
            </a:r>
            <a:endParaRPr lang="zh-TW" altLang="en-US" sz="1000" dirty="0">
              <a:latin typeface="+mn-lt"/>
              <a:ea typeface="微軟正黑體" panose="020B0604030504040204" pitchFamily="34" charset="-120"/>
              <a:cs typeface="Arial" panose="020B0604020202020204" pitchFamily="34" charset="0"/>
            </a:endParaRPr>
          </a:p>
        </p:txBody>
      </p:sp>
      <p:sp>
        <p:nvSpPr>
          <p:cNvPr id="1090" name="文字方塊 14">
            <a:extLst>
              <a:ext uri="{FF2B5EF4-FFF2-40B4-BE49-F238E27FC236}">
                <a16:creationId xmlns:a16="http://schemas.microsoft.com/office/drawing/2014/main" id="{98A76101-7852-3549-3F6C-02505BB68653}"/>
              </a:ext>
            </a:extLst>
          </p:cNvPr>
          <p:cNvSpPr txBox="1"/>
          <p:nvPr/>
        </p:nvSpPr>
        <p:spPr>
          <a:xfrm>
            <a:off x="6863076" y="4368661"/>
            <a:ext cx="4428181"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10GbE switches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91" name="文字方塊 11">
            <a:extLst>
              <a:ext uri="{FF2B5EF4-FFF2-40B4-BE49-F238E27FC236}">
                <a16:creationId xmlns:a16="http://schemas.microsoft.com/office/drawing/2014/main" id="{48CCE7AE-AD35-883D-2A04-FB7001F48508}"/>
              </a:ext>
            </a:extLst>
          </p:cNvPr>
          <p:cNvSpPr txBox="1"/>
          <p:nvPr/>
        </p:nvSpPr>
        <p:spPr>
          <a:xfrm>
            <a:off x="805802" y="439629"/>
            <a:ext cx="5304799"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lang="en-US" altLang="zh-TW" dirty="0">
                <a:latin typeface="+mj-lt"/>
              </a:rPr>
              <a:t>10GbE network solutions</a:t>
            </a:r>
            <a:endParaRPr lang="zh-TW" altLang="en-US" dirty="0">
              <a:latin typeface="+mj-lt"/>
            </a:endParaRPr>
          </a:p>
        </p:txBody>
      </p:sp>
      <p:sp>
        <p:nvSpPr>
          <p:cNvPr id="1092" name="文字方塊 12">
            <a:extLst>
              <a:ext uri="{FF2B5EF4-FFF2-40B4-BE49-F238E27FC236}">
                <a16:creationId xmlns:a16="http://schemas.microsoft.com/office/drawing/2014/main" id="{5671E7BB-04E4-6F46-F926-38B89F254AD1}"/>
              </a:ext>
            </a:extLst>
          </p:cNvPr>
          <p:cNvSpPr txBox="1"/>
          <p:nvPr/>
        </p:nvSpPr>
        <p:spPr>
          <a:xfrm>
            <a:off x="805802" y="1760937"/>
            <a:ext cx="5155998" cy="118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30000"/>
              </a:lnSpc>
              <a:defRPr sz="1200">
                <a:latin typeface="Arial"/>
                <a:ea typeface="Arial"/>
                <a:cs typeface="Arial"/>
                <a:sym typeface="Arial"/>
              </a:defRPr>
            </a:lvl1pPr>
          </a:lstStyle>
          <a:p>
            <a:r>
              <a:rPr lang="en-US" altLang="zh-TW" sz="1400" dirty="0"/>
              <a:t>10GbE improves overall network performance and everyday tasks with ten times the bandwidth of 1GbE. By offering 10GbE-ready NAS, network adapters and switches, QNAP is a one-stop provider for everything needed to embrace 10GbE networking.</a:t>
            </a:r>
          </a:p>
        </p:txBody>
      </p:sp>
      <p:pic>
        <p:nvPicPr>
          <p:cNvPr id="6" name="圖片 5" descr="一張含有 電子產品, 電子裝置, 多媒體, 機器 的圖片&#10;&#10;自動產生的描述">
            <a:extLst>
              <a:ext uri="{FF2B5EF4-FFF2-40B4-BE49-F238E27FC236}">
                <a16:creationId xmlns:a16="http://schemas.microsoft.com/office/drawing/2014/main" id="{98A8819E-5B53-234E-1EE9-6BCBC3E73925}"/>
              </a:ext>
            </a:extLst>
          </p:cNvPr>
          <p:cNvPicPr>
            <a:picLocks noChangeAspect="1"/>
          </p:cNvPicPr>
          <p:nvPr/>
        </p:nvPicPr>
        <p:blipFill>
          <a:blip r:embed="rId4" cstate="print">
            <a:extLst>
              <a:ext uri="{28A0092B-C50C-407E-A947-70E740481C1C}">
                <a14:useLocalDpi xmlns:a14="http://schemas.microsoft.com/office/drawing/2010/main" val="0"/>
              </a:ext>
            </a:extLst>
          </a:blip>
          <a:srcRect t="7264" b="4378"/>
          <a:stretch/>
        </p:blipFill>
        <p:spPr>
          <a:xfrm>
            <a:off x="-56953" y="3180242"/>
            <a:ext cx="4033476" cy="2227839"/>
          </a:xfrm>
          <a:prstGeom prst="rect">
            <a:avLst/>
          </a:prstGeom>
          <a:effectLst/>
        </p:spPr>
      </p:pic>
      <p:pic>
        <p:nvPicPr>
          <p:cNvPr id="19" name="圖片 18" descr="一張含有 電子產品, 文字, 音樂, 控制 的圖片&#10;&#10;自動產生的描述">
            <a:extLst>
              <a:ext uri="{FF2B5EF4-FFF2-40B4-BE49-F238E27FC236}">
                <a16:creationId xmlns:a16="http://schemas.microsoft.com/office/drawing/2014/main" id="{76967B3D-BA6C-A34C-64F8-28178631DB4F}"/>
              </a:ext>
            </a:extLst>
          </p:cNvPr>
          <p:cNvPicPr>
            <a:picLocks noChangeAspect="1"/>
          </p:cNvPicPr>
          <p:nvPr/>
        </p:nvPicPr>
        <p:blipFill>
          <a:blip r:embed="rId5" cstate="print">
            <a:extLst>
              <a:ext uri="{28A0092B-C50C-407E-A947-70E740481C1C}">
                <a14:useLocalDpi xmlns:a14="http://schemas.microsoft.com/office/drawing/2010/main" val="0"/>
              </a:ext>
            </a:extLst>
          </a:blip>
          <a:srcRect t="40045" b="37560"/>
          <a:stretch/>
        </p:blipFill>
        <p:spPr>
          <a:xfrm>
            <a:off x="3360050" y="4872934"/>
            <a:ext cx="2994882" cy="419256"/>
          </a:xfrm>
          <a:prstGeom prst="rect">
            <a:avLst/>
          </a:prstGeom>
          <a:effectLst/>
        </p:spPr>
      </p:pic>
      <p:pic>
        <p:nvPicPr>
          <p:cNvPr id="20" name="圖片 32" descr="圖片 32">
            <a:extLst>
              <a:ext uri="{FF2B5EF4-FFF2-40B4-BE49-F238E27FC236}">
                <a16:creationId xmlns:a16="http://schemas.microsoft.com/office/drawing/2014/main" id="{2434205A-06B2-14DC-DBCE-5D40405E026B}"/>
              </a:ext>
            </a:extLst>
          </p:cNvPr>
          <p:cNvPicPr>
            <a:picLocks noChangeAspect="1"/>
          </p:cNvPicPr>
          <p:nvPr/>
        </p:nvPicPr>
        <p:blipFill>
          <a:blip r:embed="rId6" cstate="print"/>
          <a:srcRect l="5787"/>
          <a:stretch>
            <a:fillRect/>
          </a:stretch>
        </p:blipFill>
        <p:spPr>
          <a:xfrm>
            <a:off x="314841" y="5050451"/>
            <a:ext cx="6559844" cy="1632770"/>
          </a:xfrm>
          <a:prstGeom prst="rect">
            <a:avLst/>
          </a:prstGeom>
          <a:ln w="12700">
            <a:miter lim="400000"/>
          </a:ln>
        </p:spPr>
      </p:pic>
      <p:sp>
        <p:nvSpPr>
          <p:cNvPr id="3" name="投影片編號版面配置區 2">
            <a:extLst>
              <a:ext uri="{FF2B5EF4-FFF2-40B4-BE49-F238E27FC236}">
                <a16:creationId xmlns:a16="http://schemas.microsoft.com/office/drawing/2014/main" id="{19A9FBEC-E91D-3DD0-12CE-A960FFB34218}"/>
              </a:ext>
            </a:extLst>
          </p:cNvPr>
          <p:cNvSpPr>
            <a:spLocks noGrp="1"/>
          </p:cNvSpPr>
          <p:nvPr>
            <p:ph type="sldNum" sz="quarter" idx="2"/>
          </p:nvPr>
        </p:nvSpPr>
        <p:spPr/>
        <p:txBody>
          <a:bodyPr/>
          <a:lstStyle/>
          <a:p>
            <a:fld id="{86CB4B4D-7CA3-9044-876B-883B54F8677D}" type="slidenum">
              <a:rPr lang="en-US" altLang="zh-TW" smtClean="0"/>
              <a:pPr/>
              <a:t>25</a:t>
            </a:fld>
            <a:endParaRPr lang="zh-TW" altLang="en-US"/>
          </a:p>
        </p:txBody>
      </p:sp>
    </p:spTree>
    <p:extLst>
      <p:ext uri="{BB962C8B-B14F-4D97-AF65-F5344CB8AC3E}">
        <p14:creationId xmlns:p14="http://schemas.microsoft.com/office/powerpoint/2010/main" val="15941138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BE5B-DE71-D25C-98EB-202DCDBF8B8B}"/>
            </a:ext>
          </a:extLst>
        </p:cNvPr>
        <p:cNvGrpSpPr/>
        <p:nvPr/>
      </p:nvGrpSpPr>
      <p:grpSpPr>
        <a:xfrm>
          <a:off x="0" y="0"/>
          <a:ext cx="0" cy="0"/>
          <a:chOff x="0" y="0"/>
          <a:chExt cx="0" cy="0"/>
        </a:xfrm>
      </p:grpSpPr>
      <p:sp>
        <p:nvSpPr>
          <p:cNvPr id="3" name="矩形: 圓角 2">
            <a:extLst>
              <a:ext uri="{FF2B5EF4-FFF2-40B4-BE49-F238E27FC236}">
                <a16:creationId xmlns:a16="http://schemas.microsoft.com/office/drawing/2014/main" id="{867990D6-673C-D2A4-53F0-64B856BE02A7}"/>
              </a:ext>
            </a:extLst>
          </p:cNvPr>
          <p:cNvSpPr>
            <a:spLocks/>
          </p:cNvSpPr>
          <p:nvPr/>
        </p:nvSpPr>
        <p:spPr>
          <a:xfrm>
            <a:off x="6322881" y="2199870"/>
            <a:ext cx="6096000" cy="4166292"/>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096" name="文字方塊 7">
            <a:extLst>
              <a:ext uri="{FF2B5EF4-FFF2-40B4-BE49-F238E27FC236}">
                <a16:creationId xmlns:a16="http://schemas.microsoft.com/office/drawing/2014/main" id="{3584223C-2FE0-38B9-AEEE-93F6C3C3484C}"/>
              </a:ext>
            </a:extLst>
          </p:cNvPr>
          <p:cNvSpPr txBox="1"/>
          <p:nvPr/>
        </p:nvSpPr>
        <p:spPr>
          <a:xfrm>
            <a:off x="6616077" y="2753164"/>
            <a:ext cx="5157711" cy="52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QNAP offers a 10GbE switch series supporting five speeds (10G / 5G / 2.5G / 1G / 100M) and a 2.5GbE switch series. </a:t>
            </a:r>
          </a:p>
        </p:txBody>
      </p:sp>
      <p:sp>
        <p:nvSpPr>
          <p:cNvPr id="1097" name="文字方塊 8">
            <a:extLst>
              <a:ext uri="{FF2B5EF4-FFF2-40B4-BE49-F238E27FC236}">
                <a16:creationId xmlns:a16="http://schemas.microsoft.com/office/drawing/2014/main" id="{23A6D993-04DB-1D33-D03D-C9D8971D375C}"/>
              </a:ext>
            </a:extLst>
          </p:cNvPr>
          <p:cNvSpPr txBox="1"/>
          <p:nvPr/>
        </p:nvSpPr>
        <p:spPr>
          <a:xfrm>
            <a:off x="6627900" y="2455510"/>
            <a:ext cx="4245787"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2.5GbE switches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98" name="文字方塊 9">
            <a:extLst>
              <a:ext uri="{FF2B5EF4-FFF2-40B4-BE49-F238E27FC236}">
                <a16:creationId xmlns:a16="http://schemas.microsoft.com/office/drawing/2014/main" id="{A9093B5B-A48B-AC0C-7D23-B19BB09501DA}"/>
              </a:ext>
            </a:extLst>
          </p:cNvPr>
          <p:cNvSpPr txBox="1"/>
          <p:nvPr/>
        </p:nvSpPr>
        <p:spPr>
          <a:xfrm>
            <a:off x="6662943" y="3672916"/>
            <a:ext cx="5157711" cy="52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2.5GbE is 2.5 times faster than standard Ethernet (1GbE), increasing network performance to boost productivity.</a:t>
            </a:r>
          </a:p>
        </p:txBody>
      </p:sp>
      <p:sp>
        <p:nvSpPr>
          <p:cNvPr id="1099" name="文字方塊 10">
            <a:extLst>
              <a:ext uri="{FF2B5EF4-FFF2-40B4-BE49-F238E27FC236}">
                <a16:creationId xmlns:a16="http://schemas.microsoft.com/office/drawing/2014/main" id="{57523CFA-8871-7B65-AA09-5B52C160A942}"/>
              </a:ext>
            </a:extLst>
          </p:cNvPr>
          <p:cNvSpPr txBox="1"/>
          <p:nvPr/>
        </p:nvSpPr>
        <p:spPr>
          <a:xfrm>
            <a:off x="6639510" y="3408823"/>
            <a:ext cx="4451400"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2.5 times faster</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00" name="文字方塊 13">
            <a:extLst>
              <a:ext uri="{FF2B5EF4-FFF2-40B4-BE49-F238E27FC236}">
                <a16:creationId xmlns:a16="http://schemas.microsoft.com/office/drawing/2014/main" id="{AA78E049-02A1-ACCD-0D89-3D073F76D757}"/>
              </a:ext>
            </a:extLst>
          </p:cNvPr>
          <p:cNvSpPr txBox="1"/>
          <p:nvPr/>
        </p:nvSpPr>
        <p:spPr>
          <a:xfrm>
            <a:off x="6616076" y="4675342"/>
            <a:ext cx="5157712" cy="52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No special cables or connectors are required to take advantage of 2.5GbE. Simply use your existing CAT5e cables as normal with your new 2.5GbE infrastructure.</a:t>
            </a:r>
          </a:p>
        </p:txBody>
      </p:sp>
      <p:sp>
        <p:nvSpPr>
          <p:cNvPr id="1101" name="文字方塊 14">
            <a:extLst>
              <a:ext uri="{FF2B5EF4-FFF2-40B4-BE49-F238E27FC236}">
                <a16:creationId xmlns:a16="http://schemas.microsoft.com/office/drawing/2014/main" id="{96635DB1-6AAE-97FD-89F6-35424B866FAF}"/>
              </a:ext>
            </a:extLst>
          </p:cNvPr>
          <p:cNvSpPr txBox="1"/>
          <p:nvPr/>
        </p:nvSpPr>
        <p:spPr>
          <a:xfrm>
            <a:off x="6616077" y="4398347"/>
            <a:ext cx="4428182"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Works with existing cables </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02" name="文字方塊 11">
            <a:extLst>
              <a:ext uri="{FF2B5EF4-FFF2-40B4-BE49-F238E27FC236}">
                <a16:creationId xmlns:a16="http://schemas.microsoft.com/office/drawing/2014/main" id="{ED4622DC-255B-9E49-9503-7D55BB2A9F3C}"/>
              </a:ext>
            </a:extLst>
          </p:cNvPr>
          <p:cNvSpPr txBox="1"/>
          <p:nvPr/>
        </p:nvSpPr>
        <p:spPr>
          <a:xfrm>
            <a:off x="747878" y="814966"/>
            <a:ext cx="5868199"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r>
              <a:rPr lang="en-US" altLang="zh-TW">
                <a:latin typeface="+mj-lt"/>
              </a:rPr>
              <a:t>2.5GbE Ethernet</a:t>
            </a:r>
            <a:endParaRPr>
              <a:latin typeface="+mj-lt"/>
            </a:endParaRPr>
          </a:p>
        </p:txBody>
      </p:sp>
      <p:sp>
        <p:nvSpPr>
          <p:cNvPr id="1103" name="文字方塊 12">
            <a:extLst>
              <a:ext uri="{FF2B5EF4-FFF2-40B4-BE49-F238E27FC236}">
                <a16:creationId xmlns:a16="http://schemas.microsoft.com/office/drawing/2014/main" id="{38CC6591-CAE5-2E07-A323-D2319A80B29D}"/>
              </a:ext>
            </a:extLst>
          </p:cNvPr>
          <p:cNvSpPr txBox="1"/>
          <p:nvPr/>
        </p:nvSpPr>
        <p:spPr>
          <a:xfrm>
            <a:off x="747878" y="1632469"/>
            <a:ext cx="4969145" cy="146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30000"/>
              </a:lnSpc>
              <a:defRPr sz="1200">
                <a:latin typeface="Arial"/>
                <a:ea typeface="Arial"/>
                <a:cs typeface="Arial"/>
                <a:sym typeface="Arial"/>
              </a:defRPr>
            </a:lvl1pPr>
          </a:lstStyle>
          <a:p>
            <a:pPr>
              <a:lnSpc>
                <a:spcPct val="130000"/>
              </a:lnSpc>
            </a:pPr>
            <a:r>
              <a:rPr lang="en-US" altLang="zh-TW" sz="1400" dirty="0">
                <a:latin typeface="Arial" panose="020B0604020202020204" pitchFamily="34" charset="0"/>
                <a:ea typeface="微軟正黑體" panose="020B0604030504040204" pitchFamily="34" charset="-120"/>
                <a:cs typeface="Arial" panose="020B0604020202020204" pitchFamily="34" charset="0"/>
              </a:rPr>
              <a:t>The lack of consumer-grade switches has made it hard for home and personal users to adopt 2.5GbE/5GbE networking. QNAP now offers cost-effective multi-port switches that support 10G/5G/2.5G/1G/100M Ethernet, helping you to transform your home network at a wallet-friendly price.</a:t>
            </a:r>
          </a:p>
        </p:txBody>
      </p:sp>
      <p:pic>
        <p:nvPicPr>
          <p:cNvPr id="1104" name="圖片 31" descr="圖片 31">
            <a:extLst>
              <a:ext uri="{FF2B5EF4-FFF2-40B4-BE49-F238E27FC236}">
                <a16:creationId xmlns:a16="http://schemas.microsoft.com/office/drawing/2014/main" id="{380638D5-737A-AF3E-559D-89B585F0B705}"/>
              </a:ext>
            </a:extLst>
          </p:cNvPr>
          <p:cNvPicPr>
            <a:picLocks noChangeAspect="1"/>
          </p:cNvPicPr>
          <p:nvPr/>
        </p:nvPicPr>
        <p:blipFill>
          <a:blip r:embed="rId2" cstate="print"/>
          <a:srcRect/>
          <a:stretch>
            <a:fillRect/>
          </a:stretch>
        </p:blipFill>
        <p:spPr>
          <a:xfrm>
            <a:off x="305996" y="2831052"/>
            <a:ext cx="5355317" cy="4043603"/>
          </a:xfrm>
          <a:prstGeom prst="rect">
            <a:avLst/>
          </a:prstGeom>
          <a:ln w="12700">
            <a:miter lim="400000"/>
          </a:ln>
        </p:spPr>
      </p:pic>
      <p:pic>
        <p:nvPicPr>
          <p:cNvPr id="1105" name="圖片 35" descr="圖片 35">
            <a:extLst>
              <a:ext uri="{FF2B5EF4-FFF2-40B4-BE49-F238E27FC236}">
                <a16:creationId xmlns:a16="http://schemas.microsoft.com/office/drawing/2014/main" id="{9529401A-5043-7957-0A77-178781579F5E}"/>
              </a:ext>
            </a:extLst>
          </p:cNvPr>
          <p:cNvPicPr>
            <a:picLocks noChangeAspect="1"/>
          </p:cNvPicPr>
          <p:nvPr/>
        </p:nvPicPr>
        <p:blipFill>
          <a:blip r:embed="rId3" cstate="print"/>
          <a:stretch>
            <a:fillRect/>
          </a:stretch>
        </p:blipFill>
        <p:spPr>
          <a:xfrm>
            <a:off x="6205300" y="1079059"/>
            <a:ext cx="5987960" cy="856718"/>
          </a:xfrm>
          <a:prstGeom prst="rect">
            <a:avLst/>
          </a:prstGeom>
          <a:ln w="12700">
            <a:miter lim="400000"/>
          </a:ln>
          <a:effectLst>
            <a:outerShdw blurRad="419100" dist="85258" dir="8640000" rotWithShape="0">
              <a:srgbClr val="000000">
                <a:alpha val="40000"/>
              </a:srgbClr>
            </a:outerShdw>
          </a:effectLst>
        </p:spPr>
      </p:pic>
      <p:sp>
        <p:nvSpPr>
          <p:cNvPr id="1106" name="文字方塊 13">
            <a:extLst>
              <a:ext uri="{FF2B5EF4-FFF2-40B4-BE49-F238E27FC236}">
                <a16:creationId xmlns:a16="http://schemas.microsoft.com/office/drawing/2014/main" id="{70C5606D-96BB-5626-8564-785E9473CB58}"/>
              </a:ext>
            </a:extLst>
          </p:cNvPr>
          <p:cNvSpPr txBox="1"/>
          <p:nvPr/>
        </p:nvSpPr>
        <p:spPr>
          <a:xfrm>
            <a:off x="6639510" y="5570835"/>
            <a:ext cx="5157712" cy="52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If you can’t budget a 10GbE upgrade at this time, the more affordable 2.5GbE provides a notable improvement in current Ethernet speeds.</a:t>
            </a:r>
            <a:endParaRPr lang="zh-TW" altLang="en-US" sz="1000" dirty="0">
              <a:latin typeface="Arial" panose="020B0604020202020204" pitchFamily="34" charset="0"/>
              <a:ea typeface="微軟正黑體" panose="020B0604030504040204" pitchFamily="34" charset="-120"/>
              <a:cs typeface="Arial" panose="020B0604020202020204" pitchFamily="34" charset="0"/>
            </a:endParaRPr>
          </a:p>
        </p:txBody>
      </p:sp>
      <p:sp>
        <p:nvSpPr>
          <p:cNvPr id="1107" name="文字方塊 14">
            <a:extLst>
              <a:ext uri="{FF2B5EF4-FFF2-40B4-BE49-F238E27FC236}">
                <a16:creationId xmlns:a16="http://schemas.microsoft.com/office/drawing/2014/main" id="{E92498EB-0105-D959-0F2F-C7BBFAA5C8AA}"/>
              </a:ext>
            </a:extLst>
          </p:cNvPr>
          <p:cNvSpPr txBox="1"/>
          <p:nvPr/>
        </p:nvSpPr>
        <p:spPr>
          <a:xfrm>
            <a:off x="6639510" y="5350845"/>
            <a:ext cx="4428182"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More affordable</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投影片編號版面配置區 1">
            <a:extLst>
              <a:ext uri="{FF2B5EF4-FFF2-40B4-BE49-F238E27FC236}">
                <a16:creationId xmlns:a16="http://schemas.microsoft.com/office/drawing/2014/main" id="{942B4AF4-34B3-627B-A3B4-ECB00344014E}"/>
              </a:ext>
            </a:extLst>
          </p:cNvPr>
          <p:cNvSpPr>
            <a:spLocks noGrp="1"/>
          </p:cNvSpPr>
          <p:nvPr>
            <p:ph type="sldNum" sz="quarter" idx="2"/>
          </p:nvPr>
        </p:nvSpPr>
        <p:spPr/>
        <p:txBody>
          <a:bodyPr/>
          <a:lstStyle/>
          <a:p>
            <a:fld id="{86CB4B4D-7CA3-9044-876B-883B54F8677D}" type="slidenum">
              <a:rPr lang="en-US" altLang="zh-TW" smtClean="0"/>
              <a:pPr/>
              <a:t>26</a:t>
            </a:fld>
            <a:endParaRPr lang="zh-TW" altLang="en-US"/>
          </a:p>
        </p:txBody>
      </p:sp>
    </p:spTree>
    <p:extLst>
      <p:ext uri="{BB962C8B-B14F-4D97-AF65-F5344CB8AC3E}">
        <p14:creationId xmlns:p14="http://schemas.microsoft.com/office/powerpoint/2010/main" val="8774038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D2795-7F3D-B3E1-A6A1-F474FB169665}"/>
            </a:ext>
          </a:extLst>
        </p:cNvPr>
        <p:cNvGrpSpPr/>
        <p:nvPr/>
      </p:nvGrpSpPr>
      <p:grpSpPr>
        <a:xfrm>
          <a:off x="0" y="0"/>
          <a:ext cx="0" cy="0"/>
          <a:chOff x="0" y="0"/>
          <a:chExt cx="0" cy="0"/>
        </a:xfrm>
      </p:grpSpPr>
      <p:sp>
        <p:nvSpPr>
          <p:cNvPr id="1117" name="文字方塊 11">
            <a:extLst>
              <a:ext uri="{FF2B5EF4-FFF2-40B4-BE49-F238E27FC236}">
                <a16:creationId xmlns:a16="http://schemas.microsoft.com/office/drawing/2014/main" id="{56AEEC9E-8E4E-8312-B320-8F95AC272C75}"/>
              </a:ext>
            </a:extLst>
          </p:cNvPr>
          <p:cNvSpPr txBox="1"/>
          <p:nvPr/>
        </p:nvSpPr>
        <p:spPr>
          <a:xfrm>
            <a:off x="747877" y="588766"/>
            <a:ext cx="10830229"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a:pPr>
            <a:r>
              <a:rPr lang="en-US" altLang="zh-TW" sz="4000" b="1" dirty="0">
                <a:latin typeface="Arial" panose="020B0604020202020204" pitchFamily="34" charset="0"/>
                <a:cs typeface="Arial" panose="020B0604020202020204" pitchFamily="34" charset="0"/>
              </a:rPr>
              <a:t>Breakthrough performance and outstanding connectivity with Thunderbolt™ NAS</a:t>
            </a:r>
            <a:endParaRPr lang="zh-TW" altLang="en-US" sz="4000" b="1" dirty="0">
              <a:latin typeface="Arial" panose="020B0604020202020204" pitchFamily="34" charset="0"/>
              <a:cs typeface="Arial" panose="020B0604020202020204" pitchFamily="34" charset="0"/>
            </a:endParaRPr>
          </a:p>
        </p:txBody>
      </p:sp>
      <p:sp>
        <p:nvSpPr>
          <p:cNvPr id="1118" name="文字方塊 12">
            <a:extLst>
              <a:ext uri="{FF2B5EF4-FFF2-40B4-BE49-F238E27FC236}">
                <a16:creationId xmlns:a16="http://schemas.microsoft.com/office/drawing/2014/main" id="{70EB665C-A0DB-4CDC-A8CD-CD150A4A3C2A}"/>
              </a:ext>
            </a:extLst>
          </p:cNvPr>
          <p:cNvSpPr txBox="1"/>
          <p:nvPr/>
        </p:nvSpPr>
        <p:spPr>
          <a:xfrm>
            <a:off x="792953" y="2146732"/>
            <a:ext cx="4667689" cy="1183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130000"/>
              </a:lnSpc>
              <a:defRPr sz="1200">
                <a:latin typeface="Arial"/>
                <a:ea typeface="Arial"/>
                <a:cs typeface="Arial"/>
                <a:sym typeface="Arial"/>
              </a:defRPr>
            </a:pPr>
            <a:r>
              <a:rPr lang="en-US" altLang="zh-TW" sz="1400" dirty="0"/>
              <a:t>QNAP NAS with Thunderbolt™ provides fast, efficient, scalable and secure storage, enabling the perfect collaboration environment for Mac® and Windows® multimedia professionals.</a:t>
            </a:r>
            <a:endParaRPr lang="zh-TW" altLang="en-US" sz="1400" dirty="0">
              <a:latin typeface="微軟正黑體"/>
              <a:ea typeface="微軟正黑體"/>
              <a:cs typeface="微軟正黑體"/>
              <a:sym typeface="微軟正黑體"/>
            </a:endParaRPr>
          </a:p>
        </p:txBody>
      </p:sp>
      <p:pic>
        <p:nvPicPr>
          <p:cNvPr id="1123" name="圖片 3" descr="圖片 3">
            <a:extLst>
              <a:ext uri="{FF2B5EF4-FFF2-40B4-BE49-F238E27FC236}">
                <a16:creationId xmlns:a16="http://schemas.microsoft.com/office/drawing/2014/main" id="{8BCC9976-7F95-5CC1-8D2B-D61E8BA5770D}"/>
              </a:ext>
            </a:extLst>
          </p:cNvPr>
          <p:cNvPicPr>
            <a:picLocks noChangeAspect="1"/>
          </p:cNvPicPr>
          <p:nvPr/>
        </p:nvPicPr>
        <p:blipFill>
          <a:blip r:embed="rId2" cstate="print"/>
          <a:stretch>
            <a:fillRect/>
          </a:stretch>
        </p:blipFill>
        <p:spPr>
          <a:xfrm>
            <a:off x="623944" y="3725647"/>
            <a:ext cx="4940337" cy="2587377"/>
          </a:xfrm>
          <a:prstGeom prst="rect">
            <a:avLst/>
          </a:prstGeom>
          <a:ln w="12700">
            <a:miter lim="400000"/>
          </a:ln>
          <a:effectLst>
            <a:outerShdw blurRad="419100" dist="50800" dir="8640000" algn="ctr" rotWithShape="0">
              <a:srgbClr val="000000">
                <a:alpha val="40000"/>
              </a:srgbClr>
            </a:outerShdw>
          </a:effectLst>
        </p:spPr>
      </p:pic>
      <p:sp>
        <p:nvSpPr>
          <p:cNvPr id="2" name="投影片編號版面配置區 1">
            <a:extLst>
              <a:ext uri="{FF2B5EF4-FFF2-40B4-BE49-F238E27FC236}">
                <a16:creationId xmlns:a16="http://schemas.microsoft.com/office/drawing/2014/main" id="{B9E8FC65-59CE-EB6D-D437-EB3ADB64756F}"/>
              </a:ext>
            </a:extLst>
          </p:cNvPr>
          <p:cNvSpPr>
            <a:spLocks noGrp="1"/>
          </p:cNvSpPr>
          <p:nvPr>
            <p:ph type="sldNum" sz="quarter" idx="2"/>
          </p:nvPr>
        </p:nvSpPr>
        <p:spPr/>
        <p:txBody>
          <a:bodyPr/>
          <a:lstStyle/>
          <a:p>
            <a:fld id="{86CB4B4D-7CA3-9044-876B-883B54F8677D}" type="slidenum">
              <a:rPr lang="en-US" altLang="zh-TW" smtClean="0"/>
              <a:pPr/>
              <a:t>27</a:t>
            </a:fld>
            <a:endParaRPr lang="zh-TW" altLang="en-US"/>
          </a:p>
        </p:txBody>
      </p:sp>
      <p:sp>
        <p:nvSpPr>
          <p:cNvPr id="3" name="矩形: 圓角 2">
            <a:extLst>
              <a:ext uri="{FF2B5EF4-FFF2-40B4-BE49-F238E27FC236}">
                <a16:creationId xmlns:a16="http://schemas.microsoft.com/office/drawing/2014/main" id="{7CA94D0B-C8F7-A2CA-0C06-9A667039DD8B}"/>
              </a:ext>
            </a:extLst>
          </p:cNvPr>
          <p:cNvSpPr>
            <a:spLocks/>
          </p:cNvSpPr>
          <p:nvPr/>
        </p:nvSpPr>
        <p:spPr>
          <a:xfrm>
            <a:off x="5943600" y="2146732"/>
            <a:ext cx="6494599" cy="4166292"/>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5" name="文字版面配置區 4">
            <a:extLst>
              <a:ext uri="{FF2B5EF4-FFF2-40B4-BE49-F238E27FC236}">
                <a16:creationId xmlns:a16="http://schemas.microsoft.com/office/drawing/2014/main" id="{ABEF25BA-6372-0D79-21E2-0F536D7F2A32}"/>
              </a:ext>
            </a:extLst>
          </p:cNvPr>
          <p:cNvSpPr txBox="1">
            <a:spLocks/>
          </p:cNvSpPr>
          <p:nvPr/>
        </p:nvSpPr>
        <p:spPr>
          <a:xfrm>
            <a:off x="6269984" y="2560554"/>
            <a:ext cx="5174139" cy="3357287"/>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Ultra-high-speed transfer (up to 40GbE bandwidth)</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High availability with USB Type-C</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Daisy chain multiple Thunderbolt devices</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Connect the Thunderbolt NAS to multiple Thunderbolt workstations for efficient collaboration.</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Thunderbolt™ NAS with HDMI output supports 4K UHD display</a:t>
            </a:r>
            <a:endParaRPr lang="zh-TW" altLang="en-US" sz="1600" b="1" dirty="0">
              <a:solidFill>
                <a:srgbClr val="0C2E82"/>
              </a:solidFill>
              <a:latin typeface="Roboto" panose="02000000000000000000" pitchFamily="2" charset="0"/>
            </a:endParaRPr>
          </a:p>
        </p:txBody>
      </p:sp>
    </p:spTree>
    <p:extLst>
      <p:ext uri="{BB962C8B-B14F-4D97-AF65-F5344CB8AC3E}">
        <p14:creationId xmlns:p14="http://schemas.microsoft.com/office/powerpoint/2010/main" val="25407778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54F5-1467-BC22-55E0-DED33B1D4BA4}"/>
            </a:ext>
          </a:extLst>
        </p:cNvPr>
        <p:cNvGrpSpPr/>
        <p:nvPr/>
      </p:nvGrpSpPr>
      <p:grpSpPr>
        <a:xfrm>
          <a:off x="0" y="0"/>
          <a:ext cx="0" cy="0"/>
          <a:chOff x="0" y="0"/>
          <a:chExt cx="0" cy="0"/>
        </a:xfrm>
      </p:grpSpPr>
      <p:sp>
        <p:nvSpPr>
          <p:cNvPr id="2" name="矩形: 圓角 1">
            <a:extLst>
              <a:ext uri="{FF2B5EF4-FFF2-40B4-BE49-F238E27FC236}">
                <a16:creationId xmlns:a16="http://schemas.microsoft.com/office/drawing/2014/main" id="{B3AFC846-6C80-EECC-BE89-871381B02486}"/>
              </a:ext>
            </a:extLst>
          </p:cNvPr>
          <p:cNvSpPr>
            <a:spLocks/>
          </p:cNvSpPr>
          <p:nvPr/>
        </p:nvSpPr>
        <p:spPr>
          <a:xfrm>
            <a:off x="6322881" y="491835"/>
            <a:ext cx="6096000" cy="5767297"/>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126" name="文字方塊 8">
            <a:extLst>
              <a:ext uri="{FF2B5EF4-FFF2-40B4-BE49-F238E27FC236}">
                <a16:creationId xmlns:a16="http://schemas.microsoft.com/office/drawing/2014/main" id="{B7E2A929-2CBC-804F-FBAA-378CC9F19D58}"/>
              </a:ext>
            </a:extLst>
          </p:cNvPr>
          <p:cNvSpPr txBox="1"/>
          <p:nvPr/>
        </p:nvSpPr>
        <p:spPr>
          <a:xfrm>
            <a:off x="6713250" y="885935"/>
            <a:ext cx="4999072" cy="4852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b="1">
                <a:latin typeface="微軟正黑體"/>
                <a:ea typeface="微軟正黑體"/>
                <a:cs typeface="微軟正黑體"/>
                <a:sym typeface="微軟正黑體"/>
              </a:defRPr>
            </a:lvl1pPr>
          </a:lstStyle>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Convenient single user account login to VPN:</a:t>
            </a:r>
            <a:r>
              <a:rPr lang="zh-TW" altLang="en-US" sz="1600" spc="13" dirty="0">
                <a:solidFill>
                  <a:srgbClr val="0C2E82"/>
                </a:solidFill>
                <a:latin typeface="Roboto" panose="02000000000000000000" pitchFamily="2" charset="0"/>
                <a:cs typeface="Arial"/>
                <a:sym typeface="Arial"/>
              </a:rPr>
              <a:t> </a:t>
            </a:r>
            <a:r>
              <a:rPr lang="en-US" altLang="zh-TW" sz="1600" spc="13" dirty="0">
                <a:solidFill>
                  <a:srgbClr val="0C2E82"/>
                </a:solidFill>
                <a:latin typeface="Roboto" panose="02000000000000000000" pitchFamily="2" charset="0"/>
                <a:cs typeface="Arial"/>
                <a:sym typeface="Arial"/>
              </a:rPr>
              <a:t>supports Authentication Server and SAML SSO</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Automatically establishes a mesh VPN</a:t>
            </a:r>
            <a:endParaRPr lang="zh-TW" altLang="en-US" sz="1600" spc="13" dirty="0">
              <a:solidFill>
                <a:srgbClr val="0C2E82"/>
              </a:solidFill>
              <a:latin typeface="Roboto" panose="02000000000000000000" pitchFamily="2" charset="0"/>
              <a:cs typeface="Arial"/>
              <a:sym typeface="Arial"/>
            </a:endParaRP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Adopts load balancing technologies for WAN Aggregation and </a:t>
            </a:r>
            <a:r>
              <a:rPr lang="en-US" altLang="zh-TW" sz="1600" spc="13" dirty="0" err="1">
                <a:solidFill>
                  <a:srgbClr val="0C2E82"/>
                </a:solidFill>
                <a:latin typeface="Roboto" panose="02000000000000000000" pitchFamily="2" charset="0"/>
                <a:cs typeface="Arial"/>
                <a:sym typeface="Arial"/>
              </a:rPr>
              <a:t>QoS</a:t>
            </a:r>
            <a:r>
              <a:rPr lang="en-US" altLang="zh-TW" sz="1600" spc="13" dirty="0">
                <a:solidFill>
                  <a:srgbClr val="0C2E82"/>
                </a:solidFill>
                <a:latin typeface="Roboto" panose="02000000000000000000" pitchFamily="2" charset="0"/>
                <a:cs typeface="Arial"/>
                <a:sym typeface="Arial"/>
              </a:rPr>
              <a:t> for combining bandwidth</a:t>
            </a:r>
            <a:endParaRPr lang="zh-TW" altLang="en-US" sz="1600" spc="13" dirty="0">
              <a:solidFill>
                <a:srgbClr val="0C2E82"/>
              </a:solidFill>
              <a:latin typeface="Roboto" panose="02000000000000000000" pitchFamily="2" charset="0"/>
              <a:cs typeface="Arial"/>
              <a:sym typeface="Arial"/>
            </a:endParaRP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Powerful and convenient central cloud  management.</a:t>
            </a:r>
            <a:endParaRPr lang="zh-TW" altLang="en-US" sz="1600" spc="13" dirty="0">
              <a:solidFill>
                <a:srgbClr val="0C2E82"/>
              </a:solidFill>
              <a:latin typeface="Roboto" panose="02000000000000000000" pitchFamily="2" charset="0"/>
              <a:cs typeface="Arial"/>
              <a:sym typeface="Arial"/>
            </a:endParaRP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Optimizes fiber/network transmission to lower the cost of VPN equipment and bandwidth expenses.</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Adopts DPI to analyze L7-Payloads for content information from websites and devices</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User-friendly Web GUI</a:t>
            </a:r>
          </a:p>
        </p:txBody>
      </p:sp>
      <p:sp>
        <p:nvSpPr>
          <p:cNvPr id="1131" name="文字方塊 11">
            <a:extLst>
              <a:ext uri="{FF2B5EF4-FFF2-40B4-BE49-F238E27FC236}">
                <a16:creationId xmlns:a16="http://schemas.microsoft.com/office/drawing/2014/main" id="{F788BA62-3794-C4C9-8647-F4FD5D2BD6D9}"/>
              </a:ext>
            </a:extLst>
          </p:cNvPr>
          <p:cNvSpPr txBox="1"/>
          <p:nvPr/>
        </p:nvSpPr>
        <p:spPr>
          <a:xfrm>
            <a:off x="760578" y="597177"/>
            <a:ext cx="5279583"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r>
              <a:rPr lang="en-US" altLang="zh-TW" dirty="0">
                <a:latin typeface="+mj-lt"/>
              </a:rPr>
              <a:t>SD-WAN Solution for Resilient IT Infrastructure</a:t>
            </a:r>
            <a:endParaRPr lang="zh-TW" altLang="en-US" dirty="0">
              <a:latin typeface="+mj-lt"/>
            </a:endParaRPr>
          </a:p>
        </p:txBody>
      </p:sp>
      <p:sp>
        <p:nvSpPr>
          <p:cNvPr id="1132" name="文字方塊 12">
            <a:extLst>
              <a:ext uri="{FF2B5EF4-FFF2-40B4-BE49-F238E27FC236}">
                <a16:creationId xmlns:a16="http://schemas.microsoft.com/office/drawing/2014/main" id="{43DB89B4-E4CC-BE13-A2C5-4E33019ADC95}"/>
              </a:ext>
            </a:extLst>
          </p:cNvPr>
          <p:cNvSpPr txBox="1"/>
          <p:nvPr/>
        </p:nvSpPr>
        <p:spPr>
          <a:xfrm>
            <a:off x="760578" y="2606998"/>
            <a:ext cx="4969145" cy="1183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lnSpc>
                <a:spcPct val="130000"/>
              </a:lnSpc>
              <a:defRPr sz="1200">
                <a:latin typeface="Arial"/>
                <a:ea typeface="Arial"/>
                <a:cs typeface="Arial"/>
                <a:sym typeface="Arial"/>
              </a:defRPr>
            </a:pPr>
            <a:r>
              <a:rPr lang="en-US" sz="1400" dirty="0"/>
              <a:t>QNAP's QuWAN SD-WAN solution features SAML SSO, enabling users to join the VPN easily and conveniently with a single login. It also includes IPsec encryption, cloud-centric management, and QVPN Service for multi-site networks.</a:t>
            </a:r>
            <a:endParaRPr lang="en-US" altLang="zh-TW" sz="1400" dirty="0">
              <a:latin typeface="微軟正黑體"/>
              <a:ea typeface="微軟正黑體"/>
              <a:cs typeface="微軟正黑體"/>
            </a:endParaRPr>
          </a:p>
        </p:txBody>
      </p:sp>
      <p:pic>
        <p:nvPicPr>
          <p:cNvPr id="1135" name="圖片 3" descr="圖片 3">
            <a:extLst>
              <a:ext uri="{FF2B5EF4-FFF2-40B4-BE49-F238E27FC236}">
                <a16:creationId xmlns:a16="http://schemas.microsoft.com/office/drawing/2014/main" id="{227C4958-9DD6-829A-2464-65B2D25CF2C1}"/>
              </a:ext>
            </a:extLst>
          </p:cNvPr>
          <p:cNvPicPr>
            <a:picLocks noChangeAspect="1"/>
          </p:cNvPicPr>
          <p:nvPr/>
        </p:nvPicPr>
        <p:blipFill>
          <a:blip r:embed="rId2" cstate="print"/>
          <a:stretch>
            <a:fillRect/>
          </a:stretch>
        </p:blipFill>
        <p:spPr>
          <a:xfrm>
            <a:off x="584071" y="3810954"/>
            <a:ext cx="5065721" cy="2976189"/>
          </a:xfrm>
          <a:prstGeom prst="rect">
            <a:avLst/>
          </a:prstGeom>
          <a:ln w="12700">
            <a:miter lim="400000"/>
          </a:ln>
        </p:spPr>
      </p:pic>
      <p:sp>
        <p:nvSpPr>
          <p:cNvPr id="3" name="投影片編號版面配置區 2">
            <a:extLst>
              <a:ext uri="{FF2B5EF4-FFF2-40B4-BE49-F238E27FC236}">
                <a16:creationId xmlns:a16="http://schemas.microsoft.com/office/drawing/2014/main" id="{02659749-DDB0-A110-BC0C-5E1375251AC1}"/>
              </a:ext>
            </a:extLst>
          </p:cNvPr>
          <p:cNvSpPr>
            <a:spLocks noGrp="1"/>
          </p:cNvSpPr>
          <p:nvPr>
            <p:ph type="sldNum" sz="quarter" idx="2"/>
          </p:nvPr>
        </p:nvSpPr>
        <p:spPr/>
        <p:txBody>
          <a:bodyPr/>
          <a:lstStyle/>
          <a:p>
            <a:fld id="{86CB4B4D-7CA3-9044-876B-883B54F8677D}" type="slidenum">
              <a:rPr lang="en-US" altLang="zh-TW" smtClean="0"/>
              <a:pPr/>
              <a:t>28</a:t>
            </a:fld>
            <a:endParaRPr lang="zh-TW" altLang="en-US"/>
          </a:p>
        </p:txBody>
      </p:sp>
    </p:spTree>
    <p:extLst>
      <p:ext uri="{BB962C8B-B14F-4D97-AF65-F5344CB8AC3E}">
        <p14:creationId xmlns:p14="http://schemas.microsoft.com/office/powerpoint/2010/main" val="355974875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CA10-8A1D-BD71-E00F-65AD633AA4DF}"/>
            </a:ext>
          </a:extLst>
        </p:cNvPr>
        <p:cNvGrpSpPr/>
        <p:nvPr/>
      </p:nvGrpSpPr>
      <p:grpSpPr>
        <a:xfrm>
          <a:off x="0" y="0"/>
          <a:ext cx="0" cy="0"/>
          <a:chOff x="0" y="0"/>
          <a:chExt cx="0" cy="0"/>
        </a:xfrm>
      </p:grpSpPr>
      <p:sp>
        <p:nvSpPr>
          <p:cNvPr id="1150" name="文字方塊 11">
            <a:extLst>
              <a:ext uri="{FF2B5EF4-FFF2-40B4-BE49-F238E27FC236}">
                <a16:creationId xmlns:a16="http://schemas.microsoft.com/office/drawing/2014/main" id="{DC8757A7-9850-FD52-BE6C-193E514A5855}"/>
              </a:ext>
            </a:extLst>
          </p:cNvPr>
          <p:cNvSpPr txBox="1"/>
          <p:nvPr/>
        </p:nvSpPr>
        <p:spPr>
          <a:xfrm>
            <a:off x="636540" y="1025018"/>
            <a:ext cx="6042117" cy="70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dirty="0">
                <a:latin typeface="+mj-lt"/>
              </a:rPr>
              <a:t>myQNAPcloud Storage</a:t>
            </a:r>
          </a:p>
        </p:txBody>
      </p:sp>
      <p:sp>
        <p:nvSpPr>
          <p:cNvPr id="1151" name="文字方塊 12">
            <a:extLst>
              <a:ext uri="{FF2B5EF4-FFF2-40B4-BE49-F238E27FC236}">
                <a16:creationId xmlns:a16="http://schemas.microsoft.com/office/drawing/2014/main" id="{F7F6E3F2-0D7F-AF36-4347-53EB797DFE7E}"/>
              </a:ext>
            </a:extLst>
          </p:cNvPr>
          <p:cNvSpPr txBox="1"/>
          <p:nvPr/>
        </p:nvSpPr>
        <p:spPr>
          <a:xfrm>
            <a:off x="636540" y="1850387"/>
            <a:ext cx="4966736" cy="118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30000"/>
              </a:lnSpc>
              <a:defRPr sz="1200">
                <a:latin typeface="Arial"/>
                <a:ea typeface="Arial"/>
                <a:cs typeface="Arial"/>
                <a:sym typeface="Arial"/>
              </a:defRPr>
            </a:lvl1pPr>
          </a:lstStyle>
          <a:p>
            <a:r>
              <a:rPr lang="en-US" altLang="zh-TW" sz="1400" dirty="0"/>
              <a:t>Back up your NAS data to a trusted cloud hosted by QNAP. myQNAPcloud Storage is designed for QNAP users to easily carry out off-site backup to meet disaster recovery requirements.</a:t>
            </a:r>
          </a:p>
        </p:txBody>
      </p:sp>
      <p:sp>
        <p:nvSpPr>
          <p:cNvPr id="2" name="投影片編號版面配置區 1">
            <a:extLst>
              <a:ext uri="{FF2B5EF4-FFF2-40B4-BE49-F238E27FC236}">
                <a16:creationId xmlns:a16="http://schemas.microsoft.com/office/drawing/2014/main" id="{884C9C2E-A6D0-FB0F-6D12-C710260951D3}"/>
              </a:ext>
            </a:extLst>
          </p:cNvPr>
          <p:cNvSpPr>
            <a:spLocks noGrp="1"/>
          </p:cNvSpPr>
          <p:nvPr>
            <p:ph type="sldNum" sz="quarter" idx="2"/>
          </p:nvPr>
        </p:nvSpPr>
        <p:spPr/>
        <p:txBody>
          <a:bodyPr/>
          <a:lstStyle/>
          <a:p>
            <a:fld id="{86CB4B4D-7CA3-9044-876B-883B54F8677D}" type="slidenum">
              <a:rPr lang="en-US" altLang="zh-TW" smtClean="0"/>
              <a:pPr/>
              <a:t>29</a:t>
            </a:fld>
            <a:endParaRPr lang="zh-TW" altLang="en-US"/>
          </a:p>
        </p:txBody>
      </p:sp>
      <p:sp>
        <p:nvSpPr>
          <p:cNvPr id="6" name="矩形: 圓角 5">
            <a:extLst>
              <a:ext uri="{FF2B5EF4-FFF2-40B4-BE49-F238E27FC236}">
                <a16:creationId xmlns:a16="http://schemas.microsoft.com/office/drawing/2014/main" id="{058C9C24-ADD4-30C5-02FD-0952600681C7}"/>
              </a:ext>
            </a:extLst>
          </p:cNvPr>
          <p:cNvSpPr>
            <a:spLocks/>
          </p:cNvSpPr>
          <p:nvPr/>
        </p:nvSpPr>
        <p:spPr>
          <a:xfrm>
            <a:off x="636541" y="3158178"/>
            <a:ext cx="4966736" cy="3110443"/>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8" name="圖片 7" descr="一張含有 文字, 螢幕擷取畫面, 軟體, 人員 的圖片&#10;&#10;自動產生的描述">
            <a:extLst>
              <a:ext uri="{FF2B5EF4-FFF2-40B4-BE49-F238E27FC236}">
                <a16:creationId xmlns:a16="http://schemas.microsoft.com/office/drawing/2014/main" id="{4F0D9DD8-54F3-FCFF-C33B-6C96014274DB}"/>
              </a:ext>
            </a:extLst>
          </p:cNvPr>
          <p:cNvPicPr>
            <a:picLocks noChangeAspect="1"/>
          </p:cNvPicPr>
          <p:nvPr/>
        </p:nvPicPr>
        <p:blipFill>
          <a:blip r:embed="rId2" cstate="print">
            <a:extLst>
              <a:ext uri="{28A0092B-C50C-407E-A947-70E740481C1C}">
                <a14:useLocalDpi xmlns:a14="http://schemas.microsoft.com/office/drawing/2010/main" val="0"/>
              </a:ext>
            </a:extLst>
          </a:blip>
          <a:srcRect r="8447"/>
          <a:stretch/>
        </p:blipFill>
        <p:spPr>
          <a:xfrm>
            <a:off x="6149283" y="1017528"/>
            <a:ext cx="6042117" cy="4949706"/>
          </a:xfrm>
          <a:prstGeom prst="rect">
            <a:avLst/>
          </a:prstGeom>
        </p:spPr>
      </p:pic>
      <p:sp>
        <p:nvSpPr>
          <p:cNvPr id="9" name="文字方塊 8">
            <a:extLst>
              <a:ext uri="{FF2B5EF4-FFF2-40B4-BE49-F238E27FC236}">
                <a16:creationId xmlns:a16="http://schemas.microsoft.com/office/drawing/2014/main" id="{642DFD24-BFE6-E5DC-BFE0-96B9A8AFC953}"/>
              </a:ext>
            </a:extLst>
          </p:cNvPr>
          <p:cNvSpPr txBox="1"/>
          <p:nvPr/>
        </p:nvSpPr>
        <p:spPr>
          <a:xfrm>
            <a:off x="636540" y="626296"/>
            <a:ext cx="326571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0" i="0" u="none" strike="noStrike" cap="none" spc="0" normalizeH="0" baseline="0" dirty="0">
                <a:ln>
                  <a:noFill/>
                </a:ln>
                <a:solidFill>
                  <a:srgbClr val="000000"/>
                </a:solidFill>
                <a:effectLst/>
                <a:uFillTx/>
                <a:latin typeface="+mj-lt"/>
                <a:ea typeface="+mj-ea"/>
                <a:cs typeface="+mj-cs"/>
                <a:sym typeface="Helvetica"/>
              </a:rPr>
              <a:t>QNAP-hosted cloud storage</a:t>
            </a: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0" name="文字方塊 8">
            <a:extLst>
              <a:ext uri="{FF2B5EF4-FFF2-40B4-BE49-F238E27FC236}">
                <a16:creationId xmlns:a16="http://schemas.microsoft.com/office/drawing/2014/main" id="{FD059C98-DF54-D729-0C42-0933DDF1B9FF}"/>
              </a:ext>
            </a:extLst>
          </p:cNvPr>
          <p:cNvSpPr txBox="1"/>
          <p:nvPr/>
        </p:nvSpPr>
        <p:spPr>
          <a:xfrm>
            <a:off x="881161" y="3335235"/>
            <a:ext cx="4477493" cy="2631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b="1">
                <a:latin typeface="微軟正黑體"/>
                <a:ea typeface="微軟正黑體"/>
                <a:cs typeface="微軟正黑體"/>
                <a:sym typeface="微軟正黑體"/>
              </a:defRPr>
            </a:lvl1pPr>
          </a:lstStyle>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Works perfectly with QNAP backup solutions </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Use myQNAPcloud Storage as a file drive </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Worldwide coverage with 12 data centers</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No costs for data transmission </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WORM; Lock/Unlock</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Personal Vault</a:t>
            </a:r>
            <a:endParaRPr lang="zh-TW" altLang="en-US" sz="1600" spc="13" dirty="0">
              <a:solidFill>
                <a:srgbClr val="0C2E82"/>
              </a:solidFill>
              <a:latin typeface="Roboto" panose="02000000000000000000" pitchFamily="2" charset="0"/>
              <a:cs typeface="Arial"/>
              <a:sym typeface="Arial"/>
            </a:endParaRPr>
          </a:p>
        </p:txBody>
      </p:sp>
    </p:spTree>
    <p:extLst>
      <p:ext uri="{BB962C8B-B14F-4D97-AF65-F5344CB8AC3E}">
        <p14:creationId xmlns:p14="http://schemas.microsoft.com/office/powerpoint/2010/main" val="11517279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TextBox 6"/>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a:t>
            </a:fld>
            <a:endParaRPr/>
          </a:p>
        </p:txBody>
      </p:sp>
      <p:sp>
        <p:nvSpPr>
          <p:cNvPr id="597" name="標題 1"/>
          <p:cNvSpPr txBox="1">
            <a:spLocks noGrp="1"/>
          </p:cNvSpPr>
          <p:nvPr>
            <p:ph type="title"/>
          </p:nvPr>
        </p:nvSpPr>
        <p:spPr>
          <a:xfrm>
            <a:off x="913907" y="2905878"/>
            <a:ext cx="7838621" cy="1036720"/>
          </a:xfrm>
          <a:prstGeom prst="rect">
            <a:avLst/>
          </a:prstGeom>
        </p:spPr>
        <p:txBody>
          <a:bodyPr/>
          <a:lstStyle>
            <a:lvl1pPr>
              <a:defRPr spc="0"/>
            </a:lvl1pPr>
          </a:lstStyle>
          <a:p>
            <a:r>
              <a:rPr lang="en-US" altLang="zh-CN" dirty="0"/>
              <a:t>Company Profile and History</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9C21A-5185-2D11-374A-FD8BC3AECAE0}"/>
            </a:ext>
          </a:extLst>
        </p:cNvPr>
        <p:cNvGrpSpPr/>
        <p:nvPr/>
      </p:nvGrpSpPr>
      <p:grpSpPr>
        <a:xfrm>
          <a:off x="0" y="0"/>
          <a:ext cx="0" cy="0"/>
          <a:chOff x="0" y="0"/>
          <a:chExt cx="0" cy="0"/>
        </a:xfrm>
      </p:grpSpPr>
      <p:sp>
        <p:nvSpPr>
          <p:cNvPr id="2" name="矩形: 圓角 1">
            <a:extLst>
              <a:ext uri="{FF2B5EF4-FFF2-40B4-BE49-F238E27FC236}">
                <a16:creationId xmlns:a16="http://schemas.microsoft.com/office/drawing/2014/main" id="{45D2C1EC-35AE-FB77-D495-179AE441B3E7}"/>
              </a:ext>
            </a:extLst>
          </p:cNvPr>
          <p:cNvSpPr>
            <a:spLocks/>
          </p:cNvSpPr>
          <p:nvPr/>
        </p:nvSpPr>
        <p:spPr>
          <a:xfrm>
            <a:off x="6308990" y="2129007"/>
            <a:ext cx="6096000" cy="3013656"/>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179" name="文字方塊 11">
            <a:extLst>
              <a:ext uri="{FF2B5EF4-FFF2-40B4-BE49-F238E27FC236}">
                <a16:creationId xmlns:a16="http://schemas.microsoft.com/office/drawing/2014/main" id="{6B7F4D53-1987-AB8E-269C-E1B2BC7435A8}"/>
              </a:ext>
            </a:extLst>
          </p:cNvPr>
          <p:cNvSpPr txBox="1"/>
          <p:nvPr/>
        </p:nvSpPr>
        <p:spPr>
          <a:xfrm>
            <a:off x="816417" y="1987291"/>
            <a:ext cx="5279583"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dirty="0">
                <a:latin typeface="Arial" panose="020B0604020202020204" pitchFamily="34" charset="0"/>
                <a:cs typeface="Arial" panose="020B0604020202020204" pitchFamily="34" charset="0"/>
              </a:rPr>
              <a:t>Easily build a personal cloud and access anywhere</a:t>
            </a:r>
            <a:endParaRPr lang="zh-TW" altLang="en-US" sz="4000" b="1" dirty="0">
              <a:latin typeface="Arial" panose="020B0604020202020204" pitchFamily="34" charset="0"/>
              <a:cs typeface="Arial" panose="020B0604020202020204" pitchFamily="34" charset="0"/>
            </a:endParaRPr>
          </a:p>
        </p:txBody>
      </p:sp>
      <p:sp>
        <p:nvSpPr>
          <p:cNvPr id="1180" name="文字方塊 12">
            <a:extLst>
              <a:ext uri="{FF2B5EF4-FFF2-40B4-BE49-F238E27FC236}">
                <a16:creationId xmlns:a16="http://schemas.microsoft.com/office/drawing/2014/main" id="{74442735-1FE8-5D28-72F7-4D6E7E6D2E5F}"/>
              </a:ext>
            </a:extLst>
          </p:cNvPr>
          <p:cNvSpPr txBox="1"/>
          <p:nvPr/>
        </p:nvSpPr>
        <p:spPr>
          <a:xfrm>
            <a:off x="816417" y="3959202"/>
            <a:ext cx="4969145" cy="118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30000"/>
              </a:lnSpc>
              <a:defRPr sz="1200">
                <a:latin typeface="Arial"/>
                <a:ea typeface="Arial"/>
                <a:cs typeface="Arial"/>
                <a:sym typeface="Arial"/>
              </a:defRPr>
            </a:lvl1pPr>
          </a:lstStyle>
          <a:p>
            <a:r>
              <a:rPr lang="en-US" altLang="zh-TW" sz="1400" dirty="0"/>
              <a:t>In contrast to the limited storage space and potential security issues with public cloud services, the QNAP NAS is advantageous for establishing a secure and large-capacity personal cloud.</a:t>
            </a:r>
          </a:p>
        </p:txBody>
      </p:sp>
      <p:sp>
        <p:nvSpPr>
          <p:cNvPr id="1183" name="文字方塊 17">
            <a:extLst>
              <a:ext uri="{FF2B5EF4-FFF2-40B4-BE49-F238E27FC236}">
                <a16:creationId xmlns:a16="http://schemas.microsoft.com/office/drawing/2014/main" id="{2D830385-37CC-1AF3-DBDB-3D89739E6FC2}"/>
              </a:ext>
            </a:extLst>
          </p:cNvPr>
          <p:cNvSpPr txBox="1"/>
          <p:nvPr/>
        </p:nvSpPr>
        <p:spPr>
          <a:xfrm>
            <a:off x="6681069" y="2504501"/>
            <a:ext cx="5351841" cy="2262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b="1">
                <a:latin typeface="微軟正黑體"/>
                <a:ea typeface="微軟正黑體"/>
                <a:cs typeface="微軟正黑體"/>
                <a:sym typeface="微軟正黑體"/>
              </a:defRPr>
            </a:lvl1pPr>
          </a:lstStyle>
          <a:p>
            <a:pPr marL="284400" indent="-284400">
              <a:lnSpc>
                <a:spcPct val="150000"/>
              </a:lnSpc>
              <a:buFont typeface="Arial" panose="020B0604020202020204" pitchFamily="34" charset="0"/>
              <a:buChar char="•"/>
            </a:pPr>
            <a:r>
              <a:rPr lang="en-US" altLang="zh-TW" sz="1600" dirty="0">
                <a:solidFill>
                  <a:srgbClr val="0C2E82"/>
                </a:solidFill>
                <a:latin typeface="+mn-lt"/>
              </a:rPr>
              <a:t>An easy-to-use, all-in-one backup solution</a:t>
            </a:r>
          </a:p>
          <a:p>
            <a:pPr marL="284400" indent="-284400">
              <a:lnSpc>
                <a:spcPct val="150000"/>
              </a:lnSpc>
              <a:buFont typeface="Arial" panose="020B0604020202020204" pitchFamily="34" charset="0"/>
              <a:buChar char="•"/>
            </a:pPr>
            <a:r>
              <a:rPr lang="en-US" altLang="zh-TW" sz="1600" dirty="0">
                <a:solidFill>
                  <a:srgbClr val="0C2E82"/>
                </a:solidFill>
                <a:latin typeface="+mn-lt"/>
              </a:rPr>
              <a:t>Greater multimedia enjoyment</a:t>
            </a:r>
          </a:p>
          <a:p>
            <a:pPr marL="284400" indent="-284400">
              <a:lnSpc>
                <a:spcPct val="150000"/>
              </a:lnSpc>
              <a:buFont typeface="Arial" panose="020B0604020202020204" pitchFamily="34" charset="0"/>
              <a:buChar char="•"/>
            </a:pPr>
            <a:r>
              <a:rPr lang="en-US" altLang="zh-TW" sz="1600" dirty="0">
                <a:solidFill>
                  <a:srgbClr val="0C2E82"/>
                </a:solidFill>
                <a:latin typeface="+mn-lt"/>
              </a:rPr>
              <a:t>Easy and secure remote connection with </a:t>
            </a:r>
            <a:r>
              <a:rPr lang="en-US" altLang="zh-TW" sz="1600" dirty="0" err="1">
                <a:solidFill>
                  <a:srgbClr val="0C2E82"/>
                </a:solidFill>
                <a:latin typeface="+mn-lt"/>
              </a:rPr>
              <a:t>myQNAPcloud</a:t>
            </a:r>
            <a:endParaRPr lang="en-US" altLang="zh-TW" sz="1600" dirty="0">
              <a:solidFill>
                <a:srgbClr val="0C2E82"/>
              </a:solidFill>
              <a:latin typeface="+mn-lt"/>
            </a:endParaRPr>
          </a:p>
          <a:p>
            <a:pPr marL="284400" indent="-284400">
              <a:lnSpc>
                <a:spcPct val="150000"/>
              </a:lnSpc>
              <a:buFont typeface="Arial" panose="020B0604020202020204" pitchFamily="34" charset="0"/>
              <a:buChar char="•"/>
            </a:pPr>
            <a:r>
              <a:rPr lang="en-US" altLang="zh-TW" sz="1600" dirty="0">
                <a:solidFill>
                  <a:srgbClr val="0C2E82"/>
                </a:solidFill>
                <a:latin typeface="+mn-lt"/>
              </a:rPr>
              <a:t>A secure backup center with snapshot protection</a:t>
            </a:r>
          </a:p>
          <a:p>
            <a:pPr marL="284400" indent="-284400">
              <a:lnSpc>
                <a:spcPct val="150000"/>
              </a:lnSpc>
              <a:buFont typeface="Arial" panose="020B0604020202020204" pitchFamily="34" charset="0"/>
              <a:buChar char="•"/>
            </a:pPr>
            <a:r>
              <a:rPr lang="en-US" altLang="zh-TW" sz="1600" dirty="0">
                <a:solidFill>
                  <a:srgbClr val="0C2E82"/>
                </a:solidFill>
                <a:latin typeface="+mn-lt"/>
              </a:rPr>
              <a:t>Connect to a TV or monitor with HDMI</a:t>
            </a:r>
          </a:p>
        </p:txBody>
      </p:sp>
      <p:sp>
        <p:nvSpPr>
          <p:cNvPr id="3" name="投影片編號版面配置區 2">
            <a:extLst>
              <a:ext uri="{FF2B5EF4-FFF2-40B4-BE49-F238E27FC236}">
                <a16:creationId xmlns:a16="http://schemas.microsoft.com/office/drawing/2014/main" id="{117C64D5-0D50-C7AA-5CA0-16652EB40FFC}"/>
              </a:ext>
            </a:extLst>
          </p:cNvPr>
          <p:cNvSpPr>
            <a:spLocks noGrp="1"/>
          </p:cNvSpPr>
          <p:nvPr>
            <p:ph type="sldNum" sz="quarter" idx="2"/>
          </p:nvPr>
        </p:nvSpPr>
        <p:spPr/>
        <p:txBody>
          <a:bodyPr/>
          <a:lstStyle/>
          <a:p>
            <a:fld id="{86CB4B4D-7CA3-9044-876B-883B54F8677D}" type="slidenum">
              <a:rPr lang="en-US" altLang="zh-TW" smtClean="0"/>
              <a:pPr/>
              <a:t>30</a:t>
            </a:fld>
            <a:endParaRPr lang="zh-TW" altLang="en-US"/>
          </a:p>
        </p:txBody>
      </p:sp>
      <p:pic>
        <p:nvPicPr>
          <p:cNvPr id="7" name="圖片 6" descr="一張含有 電子產品 的圖片&#10;&#10;自動產生的描述">
            <a:extLst>
              <a:ext uri="{FF2B5EF4-FFF2-40B4-BE49-F238E27FC236}">
                <a16:creationId xmlns:a16="http://schemas.microsoft.com/office/drawing/2014/main" id="{39B86D48-F66B-0299-2A0F-8CB9AE8CB9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901" y="726916"/>
            <a:ext cx="5060933" cy="1402091"/>
          </a:xfrm>
          <a:prstGeom prst="rect">
            <a:avLst/>
          </a:prstGeom>
          <a:effectLst>
            <a:outerShdw blurRad="330200" dist="139700" dir="10800000" algn="r" rotWithShape="0">
              <a:prstClr val="black">
                <a:alpha val="40000"/>
              </a:prstClr>
            </a:outerShdw>
          </a:effectLst>
        </p:spPr>
      </p:pic>
    </p:spTree>
    <p:extLst>
      <p:ext uri="{BB962C8B-B14F-4D97-AF65-F5344CB8AC3E}">
        <p14:creationId xmlns:p14="http://schemas.microsoft.com/office/powerpoint/2010/main" val="310661011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31</a:t>
            </a:fld>
            <a:endParaRPr/>
          </a:p>
        </p:txBody>
      </p:sp>
      <p:sp>
        <p:nvSpPr>
          <p:cNvPr id="1194" name="標題 1"/>
          <p:cNvSpPr txBox="1">
            <a:spLocks noGrp="1"/>
          </p:cNvSpPr>
          <p:nvPr>
            <p:ph type="title"/>
          </p:nvPr>
        </p:nvSpPr>
        <p:spPr>
          <a:xfrm>
            <a:off x="913907" y="2905878"/>
            <a:ext cx="7838621" cy="1036720"/>
          </a:xfrm>
          <a:prstGeom prst="rect">
            <a:avLst/>
          </a:prstGeom>
        </p:spPr>
        <p:txBody>
          <a:bodyPr/>
          <a:lstStyle>
            <a:lvl1pPr>
              <a:defRPr spc="0"/>
            </a:lvl1pPr>
          </a:lstStyle>
          <a:p>
            <a:r>
              <a:rPr lang="en-US" altLang="zh-CN" dirty="0"/>
              <a:t>Product Application Areas</a:t>
            </a: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32</a:t>
            </a:fld>
            <a:endParaRPr/>
          </a:p>
        </p:txBody>
      </p:sp>
      <p:sp>
        <p:nvSpPr>
          <p:cNvPr id="1197" name="Text Placeholder 13"/>
          <p:cNvSpPr txBox="1">
            <a:spLocks noGrp="1"/>
          </p:cNvSpPr>
          <p:nvPr>
            <p:ph type="body" sz="quarter" idx="1"/>
          </p:nvPr>
        </p:nvSpPr>
        <p:spPr>
          <a:xfrm>
            <a:off x="584872" y="1640632"/>
            <a:ext cx="4895000" cy="707278"/>
          </a:xfrm>
          <a:prstGeom prst="rect">
            <a:avLst/>
          </a:prstGeom>
        </p:spPr>
        <p:txBody>
          <a:bodyPr>
            <a:noAutofit/>
          </a:bodyPr>
          <a:lstStyle/>
          <a:p>
            <a:pPr>
              <a:lnSpc>
                <a:spcPct val="120000"/>
              </a:lnSpc>
            </a:pPr>
            <a:r>
              <a:rPr lang="en-US" altLang="zh-CN" sz="1600" dirty="0"/>
              <a:t>Supports backbone architectures and secondary backups for corporate data centers</a:t>
            </a:r>
          </a:p>
        </p:txBody>
      </p:sp>
      <p:sp>
        <p:nvSpPr>
          <p:cNvPr id="1198" name="Title 12"/>
          <p:cNvSpPr txBox="1">
            <a:spLocks noGrp="1"/>
          </p:cNvSpPr>
          <p:nvPr>
            <p:ph type="title"/>
          </p:nvPr>
        </p:nvSpPr>
        <p:spPr>
          <a:xfrm>
            <a:off x="584872" y="350976"/>
            <a:ext cx="5322841" cy="1245237"/>
          </a:xfrm>
          <a:prstGeom prst="rect">
            <a:avLst/>
          </a:prstGeom>
        </p:spPr>
        <p:txBody>
          <a:bodyPr>
            <a:noAutofit/>
          </a:bodyPr>
          <a:lstStyle/>
          <a:p>
            <a:pPr>
              <a:lnSpc>
                <a:spcPct val="100000"/>
              </a:lnSpc>
            </a:pPr>
            <a:r>
              <a:rPr lang="en-US" altLang="zh-CN" dirty="0"/>
              <a:t>Enterprise IT Infrastructure</a:t>
            </a:r>
            <a:endParaRPr dirty="0"/>
          </a:p>
        </p:txBody>
      </p:sp>
      <p:sp>
        <p:nvSpPr>
          <p:cNvPr id="1199" name="Text Placeholder 15"/>
          <p:cNvSpPr>
            <a:spLocks noGrp="1"/>
          </p:cNvSpPr>
          <p:nvPr>
            <p:ph type="body" idx="21"/>
          </p:nvPr>
        </p:nvSpPr>
        <p:spPr>
          <a:xfrm>
            <a:off x="587828" y="2458857"/>
            <a:ext cx="4892044" cy="1848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altLang="zh-CN" sz="1400" dirty="0"/>
              <a:t>From HDD to </a:t>
            </a:r>
            <a:r>
              <a:rPr lang="en-US" altLang="zh-CN" sz="1400" dirty="0" err="1"/>
              <a:t>NVMe</a:t>
            </a:r>
            <a:r>
              <a:rPr lang="en-US" altLang="zh-CN" sz="1400" dirty="0"/>
              <a:t> </a:t>
            </a:r>
          </a:p>
          <a:p>
            <a:r>
              <a:rPr lang="en-US" altLang="zh-CN" sz="1400" dirty="0"/>
              <a:t>Data Backup and Recovery </a:t>
            </a:r>
          </a:p>
          <a:p>
            <a:r>
              <a:rPr lang="en-US" altLang="zh-CN" sz="1400" dirty="0"/>
              <a:t>Infrastructure as a Service (</a:t>
            </a:r>
            <a:r>
              <a:rPr lang="en-US" altLang="zh-CN" sz="1400" dirty="0" err="1"/>
              <a:t>IaaS</a:t>
            </a:r>
            <a:r>
              <a:rPr lang="en-US" altLang="zh-CN" sz="1400" dirty="0"/>
              <a:t>)</a:t>
            </a:r>
          </a:p>
          <a:p>
            <a:r>
              <a:rPr lang="en-US" altLang="zh-CN" sz="1400" dirty="0"/>
              <a:t>Workspace Collaboration </a:t>
            </a:r>
          </a:p>
          <a:p>
            <a:r>
              <a:rPr lang="en-US" altLang="zh-CN" sz="1400" dirty="0"/>
              <a:t>Network Infrastructure</a:t>
            </a:r>
          </a:p>
        </p:txBody>
      </p:sp>
      <p:pic>
        <p:nvPicPr>
          <p:cNvPr id="1200" name="Picture Placeholder 14" descr="Picture Placeholder 14"/>
          <p:cNvPicPr>
            <a:picLocks noGrp="1" noChangeAspect="1"/>
          </p:cNvPicPr>
          <p:nvPr>
            <p:ph type="pic" idx="22"/>
          </p:nvPr>
        </p:nvPicPr>
        <p:blipFill>
          <a:blip r:embed="rId2" cstate="print"/>
          <a:srcRect l="11583" r="11582"/>
          <a:stretch>
            <a:fillRect/>
          </a:stretch>
        </p:blipFill>
        <p:spPr>
          <a:xfrm>
            <a:off x="6110287" y="-45720"/>
            <a:ext cx="6144770" cy="6949441"/>
          </a:xfrm>
          <a:prstGeom prst="rect">
            <a:avLst/>
          </a:prstGeom>
        </p:spPr>
      </p:pic>
      <p:pic>
        <p:nvPicPr>
          <p:cNvPr id="1201" name="圖片 33" descr="圖片 33"/>
          <p:cNvPicPr>
            <a:picLocks noChangeAspect="1"/>
          </p:cNvPicPr>
          <p:nvPr/>
        </p:nvPicPr>
        <p:blipFill>
          <a:blip r:embed="rId3" cstate="print"/>
          <a:stretch>
            <a:fillRect/>
          </a:stretch>
        </p:blipFill>
        <p:spPr>
          <a:xfrm>
            <a:off x="5134754" y="2495431"/>
            <a:ext cx="1727027" cy="979082"/>
          </a:xfrm>
          <a:prstGeom prst="rect">
            <a:avLst/>
          </a:prstGeom>
          <a:ln w="12700">
            <a:miter lim="400000"/>
          </a:ln>
          <a:effectLst>
            <a:outerShdw blurRad="431800" dist="368300" dir="5760000" rotWithShape="0">
              <a:srgbClr val="000000">
                <a:alpha val="34000"/>
              </a:srgbClr>
            </a:outerShdw>
          </a:effectLst>
        </p:spPr>
      </p:pic>
      <p:pic>
        <p:nvPicPr>
          <p:cNvPr id="1202" name="圖片 15" descr="圖片 15"/>
          <p:cNvPicPr>
            <a:picLocks noChangeAspect="1"/>
          </p:cNvPicPr>
          <p:nvPr/>
        </p:nvPicPr>
        <p:blipFill>
          <a:blip r:embed="rId4" cstate="print"/>
          <a:stretch>
            <a:fillRect/>
          </a:stretch>
        </p:blipFill>
        <p:spPr>
          <a:xfrm>
            <a:off x="5154038" y="3677903"/>
            <a:ext cx="1707744" cy="1053936"/>
          </a:xfrm>
          <a:prstGeom prst="rect">
            <a:avLst/>
          </a:prstGeom>
          <a:ln w="12700">
            <a:miter lim="400000"/>
          </a:ln>
          <a:effectLst>
            <a:outerShdw blurRad="431800" dist="368300" dir="5760000" rotWithShape="0">
              <a:srgbClr val="000000">
                <a:alpha val="34000"/>
              </a:srgbClr>
            </a:outerShdw>
          </a:effectLst>
        </p:spPr>
      </p:pic>
      <p:grpSp>
        <p:nvGrpSpPr>
          <p:cNvPr id="1215" name="群組 3"/>
          <p:cNvGrpSpPr/>
          <p:nvPr/>
        </p:nvGrpSpPr>
        <p:grpSpPr>
          <a:xfrm>
            <a:off x="223058" y="4874509"/>
            <a:ext cx="6625042" cy="2338222"/>
            <a:chOff x="-1" y="-1"/>
            <a:chExt cx="5478895" cy="1933704"/>
          </a:xfrm>
        </p:grpSpPr>
        <p:pic>
          <p:nvPicPr>
            <p:cNvPr id="1203" name="圖片 26" descr="圖片 26"/>
            <p:cNvPicPr>
              <a:picLocks noChangeAspect="1"/>
            </p:cNvPicPr>
            <p:nvPr/>
          </p:nvPicPr>
          <p:blipFill>
            <a:blip r:embed="rId5" cstate="print"/>
            <a:stretch>
              <a:fillRect/>
            </a:stretch>
          </p:blipFill>
          <p:spPr>
            <a:xfrm rot="10800000" flipH="1">
              <a:off x="153415" y="1240942"/>
              <a:ext cx="2670352" cy="299451"/>
            </a:xfrm>
            <a:prstGeom prst="rect">
              <a:avLst/>
            </a:prstGeom>
            <a:ln w="12700" cap="flat">
              <a:noFill/>
              <a:miter lim="400000"/>
            </a:ln>
            <a:effectLst/>
          </p:spPr>
        </p:pic>
        <p:pic>
          <p:nvPicPr>
            <p:cNvPr id="1204" name="圖片 20" descr="圖片 20"/>
            <p:cNvPicPr>
              <a:picLocks noChangeAspect="1"/>
            </p:cNvPicPr>
            <p:nvPr/>
          </p:nvPicPr>
          <p:blipFill>
            <a:blip r:embed="rId5" cstate="print"/>
            <a:stretch>
              <a:fillRect/>
            </a:stretch>
          </p:blipFill>
          <p:spPr>
            <a:xfrm rot="10800000" flipH="1">
              <a:off x="2757715" y="1249217"/>
              <a:ext cx="2670351" cy="299451"/>
            </a:xfrm>
            <a:prstGeom prst="rect">
              <a:avLst/>
            </a:prstGeom>
            <a:ln w="12700" cap="flat">
              <a:noFill/>
              <a:miter lim="400000"/>
            </a:ln>
            <a:effectLst/>
          </p:spPr>
        </p:pic>
        <p:pic>
          <p:nvPicPr>
            <p:cNvPr id="1205" name="圖片 4" descr="圖片 4"/>
            <p:cNvPicPr>
              <a:picLocks noChangeAspect="1"/>
            </p:cNvPicPr>
            <p:nvPr/>
          </p:nvPicPr>
          <p:blipFill>
            <a:blip r:embed="rId6" cstate="print"/>
            <a:stretch>
              <a:fillRect/>
            </a:stretch>
          </p:blipFill>
          <p:spPr>
            <a:xfrm>
              <a:off x="2747375" y="13101"/>
              <a:ext cx="2603602" cy="1627544"/>
            </a:xfrm>
            <a:prstGeom prst="rect">
              <a:avLst/>
            </a:prstGeom>
            <a:ln w="12700" cap="flat">
              <a:noFill/>
              <a:miter lim="400000"/>
            </a:ln>
            <a:effectLst/>
          </p:spPr>
        </p:pic>
        <p:pic>
          <p:nvPicPr>
            <p:cNvPr id="1206" name="圖片 17" descr="圖片 17"/>
            <p:cNvPicPr>
              <a:picLocks noChangeAspect="1"/>
            </p:cNvPicPr>
            <p:nvPr/>
          </p:nvPicPr>
          <p:blipFill>
            <a:blip r:embed="rId5" cstate="print"/>
            <a:stretch>
              <a:fillRect/>
            </a:stretch>
          </p:blipFill>
          <p:spPr>
            <a:xfrm rot="10800000" flipH="1">
              <a:off x="2714000" y="1192885"/>
              <a:ext cx="2670354" cy="299451"/>
            </a:xfrm>
            <a:prstGeom prst="rect">
              <a:avLst/>
            </a:prstGeom>
            <a:ln w="12700" cap="flat">
              <a:noFill/>
              <a:miter lim="400000"/>
            </a:ln>
            <a:effectLst/>
          </p:spPr>
        </p:pic>
        <p:pic>
          <p:nvPicPr>
            <p:cNvPr id="1207" name="圖片 18" descr="圖片 18"/>
            <p:cNvPicPr>
              <a:picLocks noChangeAspect="1"/>
            </p:cNvPicPr>
            <p:nvPr/>
          </p:nvPicPr>
          <p:blipFill>
            <a:blip r:embed="rId5" cstate="print"/>
            <a:stretch>
              <a:fillRect/>
            </a:stretch>
          </p:blipFill>
          <p:spPr>
            <a:xfrm rot="10800000" flipH="1">
              <a:off x="2690964" y="291401"/>
              <a:ext cx="2670353" cy="299450"/>
            </a:xfrm>
            <a:prstGeom prst="rect">
              <a:avLst/>
            </a:prstGeom>
            <a:ln w="12700" cap="flat">
              <a:noFill/>
              <a:miter lim="400000"/>
            </a:ln>
            <a:effectLst/>
          </p:spPr>
        </p:pic>
        <p:pic>
          <p:nvPicPr>
            <p:cNvPr id="1208" name="圖片 8" descr="圖片 8"/>
            <p:cNvPicPr>
              <a:picLocks noChangeAspect="1"/>
            </p:cNvPicPr>
            <p:nvPr/>
          </p:nvPicPr>
          <p:blipFill>
            <a:blip r:embed="rId7" cstate="print"/>
            <a:stretch>
              <a:fillRect/>
            </a:stretch>
          </p:blipFill>
          <p:spPr>
            <a:xfrm>
              <a:off x="2619457" y="-2"/>
              <a:ext cx="2859438" cy="800358"/>
            </a:xfrm>
            <a:prstGeom prst="rect">
              <a:avLst/>
            </a:prstGeom>
            <a:ln w="12700" cap="flat">
              <a:noFill/>
              <a:miter lim="400000"/>
            </a:ln>
            <a:effectLst/>
          </p:spPr>
        </p:pic>
        <p:pic>
          <p:nvPicPr>
            <p:cNvPr id="1209" name="圖片 19" descr="圖片 19"/>
            <p:cNvPicPr>
              <a:picLocks noChangeAspect="1"/>
            </p:cNvPicPr>
            <p:nvPr/>
          </p:nvPicPr>
          <p:blipFill>
            <a:blip r:embed="rId5" cstate="print"/>
            <a:stretch>
              <a:fillRect/>
            </a:stretch>
          </p:blipFill>
          <p:spPr>
            <a:xfrm rot="10800000" flipH="1">
              <a:off x="2776995" y="295609"/>
              <a:ext cx="2670352" cy="299451"/>
            </a:xfrm>
            <a:prstGeom prst="rect">
              <a:avLst/>
            </a:prstGeom>
            <a:ln w="12700" cap="flat">
              <a:noFill/>
              <a:miter lim="400000"/>
            </a:ln>
            <a:effectLst/>
          </p:spPr>
        </p:pic>
        <p:pic>
          <p:nvPicPr>
            <p:cNvPr id="1210" name="圖片 22" descr="圖片 22"/>
            <p:cNvPicPr>
              <a:picLocks noChangeAspect="1"/>
            </p:cNvPicPr>
            <p:nvPr/>
          </p:nvPicPr>
          <p:blipFill>
            <a:blip r:embed="rId8" cstate="print"/>
            <a:stretch>
              <a:fillRect/>
            </a:stretch>
          </p:blipFill>
          <p:spPr>
            <a:xfrm>
              <a:off x="-2" y="903656"/>
              <a:ext cx="2993265" cy="1030047"/>
            </a:xfrm>
            <a:prstGeom prst="rect">
              <a:avLst/>
            </a:prstGeom>
            <a:ln w="12700" cap="flat">
              <a:noFill/>
              <a:miter lim="400000"/>
            </a:ln>
            <a:effectLst/>
          </p:spPr>
        </p:pic>
        <p:pic>
          <p:nvPicPr>
            <p:cNvPr id="1211" name="圖片 25" descr="圖片 25"/>
            <p:cNvPicPr>
              <a:picLocks noChangeAspect="1"/>
            </p:cNvPicPr>
            <p:nvPr/>
          </p:nvPicPr>
          <p:blipFill>
            <a:blip r:embed="rId5" cstate="print"/>
            <a:stretch>
              <a:fillRect/>
            </a:stretch>
          </p:blipFill>
          <p:spPr>
            <a:xfrm rot="10800000" flipH="1">
              <a:off x="130377" y="1165616"/>
              <a:ext cx="2670354" cy="299451"/>
            </a:xfrm>
            <a:prstGeom prst="rect">
              <a:avLst/>
            </a:prstGeom>
            <a:ln w="12700" cap="flat">
              <a:noFill/>
              <a:miter lim="400000"/>
            </a:ln>
            <a:effectLst/>
          </p:spPr>
        </p:pic>
        <p:pic>
          <p:nvPicPr>
            <p:cNvPr id="1212" name="圖片 27" descr="圖片 27"/>
            <p:cNvPicPr>
              <a:picLocks noChangeAspect="1"/>
            </p:cNvPicPr>
            <p:nvPr/>
          </p:nvPicPr>
          <p:blipFill>
            <a:blip r:embed="rId5" cstate="print"/>
            <a:stretch>
              <a:fillRect/>
            </a:stretch>
          </p:blipFill>
          <p:spPr>
            <a:xfrm rot="10800000" flipH="1">
              <a:off x="22060" y="719424"/>
              <a:ext cx="2670354" cy="299451"/>
            </a:xfrm>
            <a:prstGeom prst="rect">
              <a:avLst/>
            </a:prstGeom>
            <a:ln w="12700" cap="flat">
              <a:noFill/>
              <a:miter lim="400000"/>
            </a:ln>
            <a:effectLst/>
          </p:spPr>
        </p:pic>
        <p:pic>
          <p:nvPicPr>
            <p:cNvPr id="1213" name="圖片 28" descr="圖片 28"/>
            <p:cNvPicPr>
              <a:picLocks noChangeAspect="1"/>
            </p:cNvPicPr>
            <p:nvPr/>
          </p:nvPicPr>
          <p:blipFill>
            <a:blip r:embed="rId5" cstate="print"/>
            <a:stretch>
              <a:fillRect/>
            </a:stretch>
          </p:blipFill>
          <p:spPr>
            <a:xfrm rot="10800000" flipH="1">
              <a:off x="148855" y="718259"/>
              <a:ext cx="2670353" cy="299451"/>
            </a:xfrm>
            <a:prstGeom prst="rect">
              <a:avLst/>
            </a:prstGeom>
            <a:ln w="12700" cap="flat">
              <a:noFill/>
              <a:miter lim="400000"/>
            </a:ln>
            <a:effectLst/>
          </p:spPr>
        </p:pic>
        <p:pic>
          <p:nvPicPr>
            <p:cNvPr id="1214" name="圖片 24" descr="圖片 24"/>
            <p:cNvPicPr>
              <a:picLocks noChangeAspect="1"/>
            </p:cNvPicPr>
            <p:nvPr/>
          </p:nvPicPr>
          <p:blipFill>
            <a:blip r:embed="rId9" cstate="print"/>
            <a:stretch>
              <a:fillRect/>
            </a:stretch>
          </p:blipFill>
          <p:spPr>
            <a:xfrm>
              <a:off x="163754" y="406382"/>
              <a:ext cx="2670353" cy="53322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33</a:t>
            </a:fld>
            <a:endParaRPr/>
          </a:p>
        </p:txBody>
      </p:sp>
      <p:sp>
        <p:nvSpPr>
          <p:cNvPr id="1218" name="Text Placeholder 13"/>
          <p:cNvSpPr txBox="1">
            <a:spLocks noGrp="1"/>
          </p:cNvSpPr>
          <p:nvPr>
            <p:ph type="body" sz="quarter" idx="1"/>
          </p:nvPr>
        </p:nvSpPr>
        <p:spPr>
          <a:xfrm>
            <a:off x="576070" y="1667448"/>
            <a:ext cx="4895000" cy="693049"/>
          </a:xfrm>
          <a:prstGeom prst="rect">
            <a:avLst/>
          </a:prstGeom>
        </p:spPr>
        <p:txBody>
          <a:bodyPr>
            <a:noAutofit/>
          </a:bodyPr>
          <a:lstStyle/>
          <a:p>
            <a:pPr>
              <a:lnSpc>
                <a:spcPct val="120000"/>
              </a:lnSpc>
            </a:pPr>
            <a:r>
              <a:rPr lang="en-US" altLang="zh-CN" sz="1600" dirty="0"/>
              <a:t>Manufacturing Industry Cybersecurity and Edge Computing Solutions</a:t>
            </a:r>
          </a:p>
        </p:txBody>
      </p:sp>
      <p:sp>
        <p:nvSpPr>
          <p:cNvPr id="1219" name="Title 12"/>
          <p:cNvSpPr txBox="1">
            <a:spLocks noGrp="1"/>
          </p:cNvSpPr>
          <p:nvPr>
            <p:ph type="title"/>
          </p:nvPr>
        </p:nvSpPr>
        <p:spPr>
          <a:xfrm>
            <a:off x="576070" y="447864"/>
            <a:ext cx="4895000" cy="1174680"/>
          </a:xfrm>
          <a:prstGeom prst="rect">
            <a:avLst/>
          </a:prstGeom>
        </p:spPr>
        <p:txBody>
          <a:bodyPr>
            <a:noAutofit/>
          </a:bodyPr>
          <a:lstStyle/>
          <a:p>
            <a:pPr>
              <a:lnSpc>
                <a:spcPct val="100000"/>
              </a:lnSpc>
            </a:pPr>
            <a:r>
              <a:rPr lang="en-US" altLang="zh-CN" dirty="0"/>
              <a:t>Industrial Manufacturing Sector</a:t>
            </a:r>
            <a:endParaRPr dirty="0"/>
          </a:p>
        </p:txBody>
      </p:sp>
      <p:sp>
        <p:nvSpPr>
          <p:cNvPr id="1220" name="Text Placeholder 15"/>
          <p:cNvSpPr>
            <a:spLocks noGrp="1"/>
          </p:cNvSpPr>
          <p:nvPr>
            <p:ph type="body" idx="21"/>
          </p:nvPr>
        </p:nvSpPr>
        <p:spPr>
          <a:xfrm>
            <a:off x="568665" y="2486890"/>
            <a:ext cx="4892044" cy="265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altLang="zh-CN" sz="1400" dirty="0"/>
              <a:t>Wide temperature and wide voltage </a:t>
            </a:r>
            <a:br>
              <a:rPr lang="en-US" altLang="zh-CN" sz="1400" dirty="0"/>
            </a:br>
            <a:r>
              <a:rPr lang="en-US" altLang="zh-CN" sz="1400" dirty="0"/>
              <a:t>power NAS system </a:t>
            </a:r>
          </a:p>
          <a:p>
            <a:r>
              <a:rPr lang="en-US" altLang="zh-CN" sz="1400" dirty="0"/>
              <a:t>Industrial-grade managed network </a:t>
            </a:r>
            <a:br>
              <a:rPr lang="en-US" altLang="zh-CN" sz="1400" dirty="0"/>
            </a:br>
            <a:r>
              <a:rPr lang="en-US" altLang="zh-CN" sz="1400" dirty="0"/>
              <a:t>switches </a:t>
            </a:r>
          </a:p>
          <a:p>
            <a:r>
              <a:rPr lang="en-US" altLang="zh-CN" sz="1400" dirty="0"/>
              <a:t>Targeted ransomware cybersecurity </a:t>
            </a:r>
            <a:br>
              <a:rPr lang="en-US" altLang="zh-CN" sz="1400" dirty="0"/>
            </a:br>
            <a:r>
              <a:rPr lang="en-US" altLang="zh-CN" sz="1400" dirty="0"/>
              <a:t>defense systems </a:t>
            </a:r>
          </a:p>
          <a:p>
            <a:r>
              <a:rPr lang="en-US" altLang="zh-CN" sz="1400" dirty="0"/>
              <a:t>PoE++ / PoE+ Ethernet power supply </a:t>
            </a:r>
            <a:br>
              <a:rPr lang="en-US" altLang="zh-CN" sz="1400" dirty="0"/>
            </a:br>
            <a:r>
              <a:rPr lang="en-US" altLang="zh-CN" sz="1400" dirty="0"/>
              <a:t>switches </a:t>
            </a:r>
          </a:p>
          <a:p>
            <a:r>
              <a:rPr lang="en-US" altLang="zh-CN" sz="1400" dirty="0"/>
              <a:t>IoT private cloud platform</a:t>
            </a:r>
          </a:p>
        </p:txBody>
      </p:sp>
      <p:pic>
        <p:nvPicPr>
          <p:cNvPr id="1221" name="195626305_l_normal_none.jpg" descr="195626305_l_normal_none.jpg"/>
          <p:cNvPicPr>
            <a:picLocks noChangeAspect="1"/>
          </p:cNvPicPr>
          <p:nvPr/>
        </p:nvPicPr>
        <p:blipFill>
          <a:blip r:embed="rId2" cstate="print"/>
          <a:srcRect l="20511" r="20511"/>
          <a:stretch>
            <a:fillRect/>
          </a:stretch>
        </p:blipFill>
        <p:spPr>
          <a:xfrm>
            <a:off x="6110286" y="-45720"/>
            <a:ext cx="6144771" cy="6949441"/>
          </a:xfrm>
          <a:prstGeom prst="rect">
            <a:avLst/>
          </a:prstGeom>
          <a:ln w="12700">
            <a:miter lim="400000"/>
          </a:ln>
        </p:spPr>
      </p:pic>
      <p:pic>
        <p:nvPicPr>
          <p:cNvPr id="1222" name="圖片 41" descr="圖片 41"/>
          <p:cNvPicPr>
            <a:picLocks noChangeAspect="1"/>
          </p:cNvPicPr>
          <p:nvPr/>
        </p:nvPicPr>
        <p:blipFill>
          <a:blip r:embed="rId3" cstate="print"/>
          <a:stretch>
            <a:fillRect/>
          </a:stretch>
        </p:blipFill>
        <p:spPr>
          <a:xfrm>
            <a:off x="4770521" y="2601603"/>
            <a:ext cx="1727028" cy="1013422"/>
          </a:xfrm>
          <a:prstGeom prst="rect">
            <a:avLst/>
          </a:prstGeom>
          <a:ln w="12700">
            <a:miter lim="400000"/>
          </a:ln>
          <a:effectLst>
            <a:outerShdw blurRad="431800" dist="368300" dir="5760000" rotWithShape="0">
              <a:srgbClr val="000000">
                <a:alpha val="34000"/>
              </a:srgbClr>
            </a:outerShdw>
          </a:effectLst>
        </p:spPr>
      </p:pic>
      <p:pic>
        <p:nvPicPr>
          <p:cNvPr id="1223" name="圖片 43" descr="圖片 43"/>
          <p:cNvPicPr>
            <a:picLocks noChangeAspect="1"/>
          </p:cNvPicPr>
          <p:nvPr/>
        </p:nvPicPr>
        <p:blipFill>
          <a:blip r:embed="rId4" cstate="print"/>
          <a:stretch>
            <a:fillRect/>
          </a:stretch>
        </p:blipFill>
        <p:spPr>
          <a:xfrm>
            <a:off x="4753588" y="3840207"/>
            <a:ext cx="1753570" cy="1082220"/>
          </a:xfrm>
          <a:prstGeom prst="rect">
            <a:avLst/>
          </a:prstGeom>
          <a:ln w="12700">
            <a:miter lim="400000"/>
          </a:ln>
          <a:effectLst>
            <a:outerShdw blurRad="431800" dist="368300" dir="5760000" rotWithShape="0">
              <a:srgbClr val="000000">
                <a:alpha val="34000"/>
              </a:srgbClr>
            </a:outerShdw>
          </a:effectLst>
        </p:spPr>
      </p:pic>
      <p:grpSp>
        <p:nvGrpSpPr>
          <p:cNvPr id="5" name="群組 4">
            <a:extLst>
              <a:ext uri="{FF2B5EF4-FFF2-40B4-BE49-F238E27FC236}">
                <a16:creationId xmlns:a16="http://schemas.microsoft.com/office/drawing/2014/main" id="{97CF69F7-7213-2023-3030-097EF202305C}"/>
              </a:ext>
            </a:extLst>
          </p:cNvPr>
          <p:cNvGrpSpPr/>
          <p:nvPr/>
        </p:nvGrpSpPr>
        <p:grpSpPr>
          <a:xfrm>
            <a:off x="576070" y="5270552"/>
            <a:ext cx="5431235" cy="1562764"/>
            <a:chOff x="474951" y="5618553"/>
            <a:chExt cx="4042047" cy="1163044"/>
          </a:xfrm>
        </p:grpSpPr>
        <p:pic>
          <p:nvPicPr>
            <p:cNvPr id="1224" name="圖片 38" descr="圖片 38"/>
            <p:cNvPicPr>
              <a:picLocks noChangeAspect="1"/>
            </p:cNvPicPr>
            <p:nvPr/>
          </p:nvPicPr>
          <p:blipFill>
            <a:blip r:embed="rId5" cstate="print"/>
            <a:stretch>
              <a:fillRect/>
            </a:stretch>
          </p:blipFill>
          <p:spPr>
            <a:xfrm rot="10800000" flipH="1">
              <a:off x="3148885" y="6412641"/>
              <a:ext cx="1368113" cy="368956"/>
            </a:xfrm>
            <a:prstGeom prst="rect">
              <a:avLst/>
            </a:prstGeom>
            <a:ln w="12700" cap="flat">
              <a:noFill/>
              <a:miter lim="400000"/>
            </a:ln>
            <a:effectLst/>
          </p:spPr>
        </p:pic>
        <p:pic>
          <p:nvPicPr>
            <p:cNvPr id="1225" name="圖片 36" descr="圖片 36"/>
            <p:cNvPicPr>
              <a:picLocks noChangeAspect="1"/>
            </p:cNvPicPr>
            <p:nvPr/>
          </p:nvPicPr>
          <p:blipFill>
            <a:blip r:embed="rId5" cstate="print"/>
            <a:stretch>
              <a:fillRect/>
            </a:stretch>
          </p:blipFill>
          <p:spPr>
            <a:xfrm rot="10800000" flipH="1">
              <a:off x="474951" y="6262350"/>
              <a:ext cx="3482679" cy="368956"/>
            </a:xfrm>
            <a:prstGeom prst="rect">
              <a:avLst/>
            </a:prstGeom>
            <a:ln w="12700" cap="flat">
              <a:noFill/>
              <a:miter lim="400000"/>
            </a:ln>
            <a:effectLst/>
          </p:spPr>
        </p:pic>
        <p:pic>
          <p:nvPicPr>
            <p:cNvPr id="1227" name="圖片 35" descr="圖片 35"/>
            <p:cNvPicPr>
              <a:picLocks noChangeAspect="1"/>
            </p:cNvPicPr>
            <p:nvPr/>
          </p:nvPicPr>
          <p:blipFill>
            <a:blip r:embed="rId6" cstate="print"/>
            <a:srcRect t="42060"/>
            <a:stretch/>
          </p:blipFill>
          <p:spPr>
            <a:xfrm>
              <a:off x="487582" y="6183673"/>
              <a:ext cx="3193613" cy="430001"/>
            </a:xfrm>
            <a:prstGeom prst="rect">
              <a:avLst/>
            </a:prstGeom>
            <a:ln w="12700" cap="flat">
              <a:noFill/>
              <a:miter lim="400000"/>
            </a:ln>
            <a:effectLst/>
          </p:spPr>
        </p:pic>
        <p:pic>
          <p:nvPicPr>
            <p:cNvPr id="1230" name="圖片 32" descr="圖片 32"/>
            <p:cNvPicPr>
              <a:picLocks noChangeAspect="1"/>
            </p:cNvPicPr>
            <p:nvPr/>
          </p:nvPicPr>
          <p:blipFill>
            <a:blip r:embed="rId7" cstate="print"/>
            <a:srcRect t="33939"/>
            <a:stretch/>
          </p:blipFill>
          <p:spPr>
            <a:xfrm>
              <a:off x="474951" y="5891193"/>
              <a:ext cx="3206244" cy="430000"/>
            </a:xfrm>
            <a:prstGeom prst="rect">
              <a:avLst/>
            </a:prstGeom>
            <a:ln w="12700" cap="flat">
              <a:noFill/>
              <a:miter lim="400000"/>
            </a:ln>
            <a:effectLst/>
          </p:spPr>
        </p:pic>
        <p:pic>
          <p:nvPicPr>
            <p:cNvPr id="2" name="圖片 1" descr="一張含有 電子產品, 文字, 音樂, 控制 的圖片&#10;&#10;自動產生的描述">
              <a:extLst>
                <a:ext uri="{FF2B5EF4-FFF2-40B4-BE49-F238E27FC236}">
                  <a16:creationId xmlns:a16="http://schemas.microsoft.com/office/drawing/2014/main" id="{19231ECD-C32F-FF50-8ED3-94052E0FDA61}"/>
                </a:ext>
              </a:extLst>
            </p:cNvPr>
            <p:cNvPicPr>
              <a:picLocks noChangeAspect="1"/>
            </p:cNvPicPr>
            <p:nvPr/>
          </p:nvPicPr>
          <p:blipFill>
            <a:blip r:embed="rId8" cstate="print">
              <a:extLst>
                <a:ext uri="{28A0092B-C50C-407E-A947-70E740481C1C}">
                  <a14:useLocalDpi xmlns:a14="http://schemas.microsoft.com/office/drawing/2010/main" val="0"/>
                </a:ext>
              </a:extLst>
            </a:blip>
            <a:srcRect t="40045" b="37560"/>
            <a:stretch/>
          </p:blipFill>
          <p:spPr>
            <a:xfrm>
              <a:off x="1642194" y="5618553"/>
              <a:ext cx="1984585" cy="277824"/>
            </a:xfrm>
            <a:prstGeom prst="rect">
              <a:avLst/>
            </a:prstGeom>
            <a:effectLst/>
          </p:spPr>
        </p:pic>
        <p:pic>
          <p:nvPicPr>
            <p:cNvPr id="4" name="圖片 3" descr="一張含有 螢幕擷取畫面, 電子產品, 文字, 路由器 的圖片&#10;&#10;自動產生的描述">
              <a:extLst>
                <a:ext uri="{FF2B5EF4-FFF2-40B4-BE49-F238E27FC236}">
                  <a16:creationId xmlns:a16="http://schemas.microsoft.com/office/drawing/2014/main" id="{208937DD-667B-FFF0-F375-237FB9F35D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1406" y="6051074"/>
              <a:ext cx="1112117" cy="695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34</a:t>
            </a:fld>
            <a:endParaRPr/>
          </a:p>
        </p:txBody>
      </p:sp>
      <p:sp>
        <p:nvSpPr>
          <p:cNvPr id="1235" name="Text Placeholder 13"/>
          <p:cNvSpPr txBox="1">
            <a:spLocks noGrp="1"/>
          </p:cNvSpPr>
          <p:nvPr>
            <p:ph type="body" sz="quarter" idx="1"/>
          </p:nvPr>
        </p:nvSpPr>
        <p:spPr>
          <a:xfrm>
            <a:off x="576070" y="1540231"/>
            <a:ext cx="4895000" cy="649653"/>
          </a:xfrm>
          <a:prstGeom prst="rect">
            <a:avLst/>
          </a:prstGeom>
        </p:spPr>
        <p:txBody>
          <a:bodyPr>
            <a:noAutofit/>
          </a:bodyPr>
          <a:lstStyle/>
          <a:p>
            <a:pPr>
              <a:lnSpc>
                <a:spcPct val="120000"/>
              </a:lnSpc>
            </a:pPr>
            <a:r>
              <a:rPr lang="en-US" altLang="zh-CN" sz="1600" dirty="0"/>
              <a:t>Integrated Recording, Analysis, and Management Surveillance System</a:t>
            </a:r>
          </a:p>
        </p:txBody>
      </p:sp>
      <p:sp>
        <p:nvSpPr>
          <p:cNvPr id="1236" name="Title 12"/>
          <p:cNvSpPr txBox="1">
            <a:spLocks noGrp="1"/>
          </p:cNvSpPr>
          <p:nvPr>
            <p:ph type="title"/>
          </p:nvPr>
        </p:nvSpPr>
        <p:spPr>
          <a:xfrm>
            <a:off x="576070" y="350589"/>
            <a:ext cx="4895000" cy="1085928"/>
          </a:xfrm>
          <a:prstGeom prst="rect">
            <a:avLst/>
          </a:prstGeom>
        </p:spPr>
        <p:txBody>
          <a:bodyPr>
            <a:noAutofit/>
          </a:bodyPr>
          <a:lstStyle/>
          <a:p>
            <a:pPr>
              <a:lnSpc>
                <a:spcPct val="100000"/>
              </a:lnSpc>
            </a:pPr>
            <a:r>
              <a:rPr lang="en-US" altLang="zh-CN" dirty="0"/>
              <a:t>Enterprise Video Surveillance Sector</a:t>
            </a:r>
            <a:endParaRPr dirty="0"/>
          </a:p>
        </p:txBody>
      </p:sp>
      <p:sp>
        <p:nvSpPr>
          <p:cNvPr id="1237" name="Text Placeholder 15"/>
          <p:cNvSpPr>
            <a:spLocks noGrp="1"/>
          </p:cNvSpPr>
          <p:nvPr>
            <p:ph type="body" idx="21"/>
          </p:nvPr>
        </p:nvSpPr>
        <p:spPr>
          <a:xfrm>
            <a:off x="576070" y="2415530"/>
            <a:ext cx="4892044" cy="200225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altLang="zh-CN" sz="1400" dirty="0"/>
              <a:t>Real-time video surveillance </a:t>
            </a:r>
          </a:p>
          <a:p>
            <a:r>
              <a:rPr lang="en-US" altLang="zh-CN" sz="1400" dirty="0"/>
              <a:t>Intelligent AI Video event search </a:t>
            </a:r>
          </a:p>
          <a:p>
            <a:r>
              <a:rPr lang="en-US" altLang="zh-CN" sz="1400" dirty="0"/>
              <a:t>Supports facial recognition and search</a:t>
            </a:r>
          </a:p>
          <a:p>
            <a:r>
              <a:rPr lang="en-US" altLang="zh-CN" sz="1400" dirty="0"/>
              <a:t>High availability video failover </a:t>
            </a:r>
          </a:p>
          <a:p>
            <a:r>
              <a:rPr lang="en-US" altLang="zh-CN" sz="1400" dirty="0"/>
              <a:t>Cloud monitoring service</a:t>
            </a:r>
          </a:p>
        </p:txBody>
      </p:sp>
      <p:pic>
        <p:nvPicPr>
          <p:cNvPr id="1238" name="Picture Placeholder 14" descr="Picture Placeholder 14"/>
          <p:cNvPicPr>
            <a:picLocks noGrp="1" noChangeAspect="1"/>
          </p:cNvPicPr>
          <p:nvPr>
            <p:ph type="pic" idx="22"/>
          </p:nvPr>
        </p:nvPicPr>
        <p:blipFill>
          <a:blip r:embed="rId3" cstate="print"/>
          <a:srcRect l="25127"/>
          <a:stretch>
            <a:fillRect/>
          </a:stretch>
        </p:blipFill>
        <p:spPr>
          <a:xfrm>
            <a:off x="6110287" y="-45720"/>
            <a:ext cx="6144770" cy="6949441"/>
          </a:xfrm>
          <a:prstGeom prst="rect">
            <a:avLst/>
          </a:prstGeom>
        </p:spPr>
      </p:pic>
      <p:grpSp>
        <p:nvGrpSpPr>
          <p:cNvPr id="3" name="群組 2">
            <a:extLst>
              <a:ext uri="{FF2B5EF4-FFF2-40B4-BE49-F238E27FC236}">
                <a16:creationId xmlns:a16="http://schemas.microsoft.com/office/drawing/2014/main" id="{CCE62ED6-4920-0FB2-7170-121CF185AD75}"/>
              </a:ext>
            </a:extLst>
          </p:cNvPr>
          <p:cNvGrpSpPr/>
          <p:nvPr/>
        </p:nvGrpSpPr>
        <p:grpSpPr>
          <a:xfrm>
            <a:off x="576070" y="4249937"/>
            <a:ext cx="5132899" cy="2659433"/>
            <a:chOff x="731636" y="4517153"/>
            <a:chExt cx="4580912" cy="2373440"/>
          </a:xfrm>
        </p:grpSpPr>
        <p:pic>
          <p:nvPicPr>
            <p:cNvPr id="1239" name="圖片 32" descr="圖片 32"/>
            <p:cNvPicPr>
              <a:picLocks noChangeAspect="1"/>
            </p:cNvPicPr>
            <p:nvPr/>
          </p:nvPicPr>
          <p:blipFill>
            <a:blip r:embed="rId4" cstate="print"/>
            <a:srcRect t="15402"/>
            <a:stretch/>
          </p:blipFill>
          <p:spPr>
            <a:xfrm>
              <a:off x="2825878" y="5575564"/>
              <a:ext cx="2486670" cy="1315029"/>
            </a:xfrm>
            <a:prstGeom prst="rect">
              <a:avLst/>
            </a:prstGeom>
            <a:ln w="12700" cap="flat">
              <a:noFill/>
              <a:miter lim="400000"/>
            </a:ln>
            <a:effectLst/>
          </p:spPr>
        </p:pic>
        <p:pic>
          <p:nvPicPr>
            <p:cNvPr id="1240" name="圖片 34" descr="圖片 34"/>
            <p:cNvPicPr>
              <a:picLocks noChangeAspect="1"/>
            </p:cNvPicPr>
            <p:nvPr/>
          </p:nvPicPr>
          <p:blipFill>
            <a:blip r:embed="rId5" cstate="print"/>
            <a:srcRect t="10762"/>
            <a:stretch/>
          </p:blipFill>
          <p:spPr>
            <a:xfrm>
              <a:off x="2635110" y="4526440"/>
              <a:ext cx="2013428" cy="1123174"/>
            </a:xfrm>
            <a:prstGeom prst="rect">
              <a:avLst/>
            </a:prstGeom>
            <a:ln w="12700" cap="flat">
              <a:noFill/>
              <a:miter lim="400000"/>
            </a:ln>
            <a:effectLst/>
          </p:spPr>
        </p:pic>
        <p:pic>
          <p:nvPicPr>
            <p:cNvPr id="1241" name="圖片 35" descr="圖片 35"/>
            <p:cNvPicPr>
              <a:picLocks noChangeAspect="1"/>
            </p:cNvPicPr>
            <p:nvPr/>
          </p:nvPicPr>
          <p:blipFill>
            <a:blip r:embed="rId6" cstate="print"/>
            <a:srcRect t="12649"/>
            <a:stretch/>
          </p:blipFill>
          <p:spPr>
            <a:xfrm>
              <a:off x="731636" y="5575564"/>
              <a:ext cx="2068562" cy="1129526"/>
            </a:xfrm>
            <a:prstGeom prst="rect">
              <a:avLst/>
            </a:prstGeom>
            <a:ln w="12700" cap="flat">
              <a:noFill/>
              <a:miter lim="400000"/>
            </a:ln>
            <a:effectLst/>
          </p:spPr>
        </p:pic>
        <p:pic>
          <p:nvPicPr>
            <p:cNvPr id="1242" name="圖片 36" descr="圖片 36"/>
            <p:cNvPicPr>
              <a:picLocks noChangeAspect="1"/>
            </p:cNvPicPr>
            <p:nvPr/>
          </p:nvPicPr>
          <p:blipFill>
            <a:blip r:embed="rId7" cstate="print"/>
            <a:stretch>
              <a:fillRect/>
            </a:stretch>
          </p:blipFill>
          <p:spPr>
            <a:xfrm rot="10800000" flipH="1">
              <a:off x="752422" y="6428178"/>
              <a:ext cx="2068562" cy="378281"/>
            </a:xfrm>
            <a:prstGeom prst="rect">
              <a:avLst/>
            </a:prstGeom>
            <a:ln w="12700" cap="flat">
              <a:noFill/>
              <a:miter lim="400000"/>
            </a:ln>
            <a:effectLst/>
          </p:spPr>
        </p:pic>
        <p:pic>
          <p:nvPicPr>
            <p:cNvPr id="1243" name="圖片 37" descr="圖片 37"/>
            <p:cNvPicPr>
              <a:picLocks noChangeAspect="1"/>
            </p:cNvPicPr>
            <p:nvPr/>
          </p:nvPicPr>
          <p:blipFill>
            <a:blip r:embed="rId7" cstate="print"/>
            <a:stretch>
              <a:fillRect/>
            </a:stretch>
          </p:blipFill>
          <p:spPr>
            <a:xfrm rot="10800000" flipH="1">
              <a:off x="2746379" y="5378435"/>
              <a:ext cx="1790892" cy="378280"/>
            </a:xfrm>
            <a:prstGeom prst="rect">
              <a:avLst/>
            </a:prstGeom>
            <a:ln w="12700" cap="flat">
              <a:noFill/>
              <a:miter lim="400000"/>
            </a:ln>
            <a:effectLst/>
          </p:spPr>
        </p:pic>
        <p:pic>
          <p:nvPicPr>
            <p:cNvPr id="1244" name="圖片 38" descr="圖片 38"/>
            <p:cNvPicPr>
              <a:picLocks noChangeAspect="1"/>
            </p:cNvPicPr>
            <p:nvPr/>
          </p:nvPicPr>
          <p:blipFill>
            <a:blip r:embed="rId7" cstate="print"/>
            <a:stretch>
              <a:fillRect/>
            </a:stretch>
          </p:blipFill>
          <p:spPr>
            <a:xfrm rot="10800000" flipH="1">
              <a:off x="2746379" y="6428178"/>
              <a:ext cx="2543217" cy="378281"/>
            </a:xfrm>
            <a:prstGeom prst="rect">
              <a:avLst/>
            </a:prstGeom>
            <a:ln w="12700" cap="flat">
              <a:noFill/>
              <a:miter lim="400000"/>
            </a:ln>
            <a:effectLst/>
          </p:spPr>
        </p:pic>
        <p:pic>
          <p:nvPicPr>
            <p:cNvPr id="1245" name="圖片 39" descr="圖片 39"/>
            <p:cNvPicPr>
              <a:picLocks noChangeAspect="1"/>
            </p:cNvPicPr>
            <p:nvPr/>
          </p:nvPicPr>
          <p:blipFill>
            <a:blip r:embed="rId7" cstate="print"/>
            <a:stretch>
              <a:fillRect/>
            </a:stretch>
          </p:blipFill>
          <p:spPr>
            <a:xfrm rot="10800000" flipH="1">
              <a:off x="1480789" y="5383795"/>
              <a:ext cx="1348343" cy="378280"/>
            </a:xfrm>
            <a:prstGeom prst="rect">
              <a:avLst/>
            </a:prstGeom>
            <a:ln w="12700" cap="flat">
              <a:noFill/>
              <a:miter lim="400000"/>
            </a:ln>
            <a:effectLst/>
          </p:spPr>
        </p:pic>
        <p:pic>
          <p:nvPicPr>
            <p:cNvPr id="1246" name="圖片 40" descr="圖片 40"/>
            <p:cNvPicPr>
              <a:picLocks noChangeAspect="1"/>
            </p:cNvPicPr>
            <p:nvPr/>
          </p:nvPicPr>
          <p:blipFill>
            <a:blip r:embed="rId8" cstate="print"/>
            <a:srcRect t="10978"/>
            <a:stretch/>
          </p:blipFill>
          <p:spPr>
            <a:xfrm>
              <a:off x="1148246" y="4517153"/>
              <a:ext cx="2013428" cy="1120442"/>
            </a:xfrm>
            <a:prstGeom prst="rect">
              <a:avLst/>
            </a:prstGeom>
            <a:ln w="12700" cap="flat">
              <a:noFill/>
              <a:miter lim="400000"/>
            </a:ln>
            <a:effectLst/>
          </p:spPr>
        </p:pic>
      </p:grpSp>
      <p:pic>
        <p:nvPicPr>
          <p:cNvPr id="1248" name="圖片 41" descr="圖片 41"/>
          <p:cNvPicPr>
            <a:picLocks noChangeAspect="1"/>
          </p:cNvPicPr>
          <p:nvPr/>
        </p:nvPicPr>
        <p:blipFill>
          <a:blip r:embed="rId9" cstate="print"/>
          <a:stretch>
            <a:fillRect/>
          </a:stretch>
        </p:blipFill>
        <p:spPr>
          <a:xfrm>
            <a:off x="5122927" y="2537230"/>
            <a:ext cx="1727028" cy="1013423"/>
          </a:xfrm>
          <a:prstGeom prst="rect">
            <a:avLst/>
          </a:prstGeom>
          <a:ln w="12700">
            <a:miter lim="400000"/>
          </a:ln>
          <a:effectLst>
            <a:outerShdw blurRad="431800" dist="368300" dir="5760000" rotWithShape="0">
              <a:srgbClr val="000000">
                <a:alpha val="34000"/>
              </a:srgbClr>
            </a:outerShdw>
          </a:effectLst>
        </p:spPr>
      </p:pic>
      <p:pic>
        <p:nvPicPr>
          <p:cNvPr id="1249" name="圖片 43" descr="圖片 43"/>
          <p:cNvPicPr>
            <a:picLocks noChangeAspect="1"/>
          </p:cNvPicPr>
          <p:nvPr/>
        </p:nvPicPr>
        <p:blipFill>
          <a:blip r:embed="rId10" cstate="print"/>
          <a:stretch>
            <a:fillRect/>
          </a:stretch>
        </p:blipFill>
        <p:spPr>
          <a:xfrm>
            <a:off x="5105994" y="3775835"/>
            <a:ext cx="1753571" cy="1082220"/>
          </a:xfrm>
          <a:prstGeom prst="rect">
            <a:avLst/>
          </a:prstGeom>
          <a:ln w="12700">
            <a:miter lim="400000"/>
          </a:ln>
          <a:effectLst>
            <a:outerShdw blurRad="431800" dist="368300" dir="5760000" rotWithShape="0">
              <a:srgbClr val="000000">
                <a:alpha val="34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35</a:t>
            </a:fld>
            <a:endParaRPr/>
          </a:p>
        </p:txBody>
      </p:sp>
      <p:sp>
        <p:nvSpPr>
          <p:cNvPr id="1252" name="Text Placeholder 13"/>
          <p:cNvSpPr txBox="1">
            <a:spLocks noGrp="1"/>
          </p:cNvSpPr>
          <p:nvPr>
            <p:ph type="body" sz="quarter" idx="1"/>
          </p:nvPr>
        </p:nvSpPr>
        <p:spPr>
          <a:xfrm>
            <a:off x="576070" y="1666951"/>
            <a:ext cx="4895000" cy="667370"/>
          </a:xfrm>
          <a:prstGeom prst="rect">
            <a:avLst/>
          </a:prstGeom>
        </p:spPr>
        <p:txBody>
          <a:bodyPr>
            <a:noAutofit/>
          </a:bodyPr>
          <a:lstStyle/>
          <a:p>
            <a:pPr>
              <a:lnSpc>
                <a:spcPct val="120000"/>
              </a:lnSpc>
            </a:pPr>
            <a:r>
              <a:rPr lang="en-US" altLang="zh-CN" sz="1600" dirty="0"/>
              <a:t>Suitable for Pre-production Storage, Post-production, and Animation Effects</a:t>
            </a:r>
          </a:p>
        </p:txBody>
      </p:sp>
      <p:sp>
        <p:nvSpPr>
          <p:cNvPr id="1253" name="Title 12"/>
          <p:cNvSpPr txBox="1">
            <a:spLocks noGrp="1"/>
          </p:cNvSpPr>
          <p:nvPr>
            <p:ph type="title"/>
          </p:nvPr>
        </p:nvSpPr>
        <p:spPr>
          <a:xfrm>
            <a:off x="576070" y="460834"/>
            <a:ext cx="4895000" cy="1117232"/>
          </a:xfrm>
          <a:prstGeom prst="rect">
            <a:avLst/>
          </a:prstGeom>
        </p:spPr>
        <p:txBody>
          <a:bodyPr>
            <a:noAutofit/>
          </a:bodyPr>
          <a:lstStyle>
            <a:lvl1pPr defTabSz="527199">
              <a:defRPr sz="3400"/>
            </a:lvl1pPr>
          </a:lstStyle>
          <a:p>
            <a:pPr>
              <a:lnSpc>
                <a:spcPct val="100000"/>
              </a:lnSpc>
            </a:pPr>
            <a:r>
              <a:rPr lang="en-US" altLang="zh-CN" sz="3600" dirty="0"/>
              <a:t>Content Creation and Video Editing Sector</a:t>
            </a:r>
            <a:endParaRPr sz="3600" dirty="0"/>
          </a:p>
        </p:txBody>
      </p:sp>
      <p:sp>
        <p:nvSpPr>
          <p:cNvPr id="1254" name="Text Placeholder 15"/>
          <p:cNvSpPr>
            <a:spLocks noGrp="1"/>
          </p:cNvSpPr>
          <p:nvPr>
            <p:ph type="body" idx="21"/>
          </p:nvPr>
        </p:nvSpPr>
        <p:spPr>
          <a:xfrm>
            <a:off x="576070" y="2477423"/>
            <a:ext cx="4892044" cy="20365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altLang="zh-CN" sz="1400" dirty="0"/>
              <a:t>4K/8K high-resolution online editing </a:t>
            </a:r>
          </a:p>
          <a:p>
            <a:r>
              <a:rPr lang="en-US" altLang="zh-CN" sz="1400" dirty="0"/>
              <a:t>Thunderbolt high-speed data transfer </a:t>
            </a:r>
          </a:p>
          <a:p>
            <a:r>
              <a:rPr lang="en-US" altLang="zh-CN" sz="1400" dirty="0"/>
              <a:t>Cross-platform file collaboration</a:t>
            </a:r>
          </a:p>
          <a:p>
            <a:r>
              <a:rPr lang="en-US" altLang="zh-CN" sz="1400" dirty="0"/>
              <a:t>Petabyte-level file storage </a:t>
            </a:r>
          </a:p>
          <a:p>
            <a:r>
              <a:rPr lang="en-US" altLang="zh-CN" sz="1400" dirty="0"/>
              <a:t>Compatible with non-linear editing applications </a:t>
            </a:r>
          </a:p>
          <a:p>
            <a:r>
              <a:rPr lang="en-US" altLang="zh-CN" sz="1400" dirty="0"/>
              <a:t>Video content backup and protection</a:t>
            </a:r>
          </a:p>
        </p:txBody>
      </p:sp>
      <p:pic>
        <p:nvPicPr>
          <p:cNvPr id="1255" name="Picture Placeholder 14" descr="Picture Placeholder 14"/>
          <p:cNvPicPr>
            <a:picLocks noGrp="1" noChangeAspect="1"/>
          </p:cNvPicPr>
          <p:nvPr>
            <p:ph type="pic" idx="22"/>
          </p:nvPr>
        </p:nvPicPr>
        <p:blipFill>
          <a:blip r:embed="rId3" cstate="print"/>
          <a:srcRect l="13330" r="13330"/>
          <a:stretch>
            <a:fillRect/>
          </a:stretch>
        </p:blipFill>
        <p:spPr>
          <a:prstGeom prst="rect">
            <a:avLst/>
          </a:prstGeom>
        </p:spPr>
      </p:pic>
      <p:grpSp>
        <p:nvGrpSpPr>
          <p:cNvPr id="3" name="群組 2">
            <a:extLst>
              <a:ext uri="{FF2B5EF4-FFF2-40B4-BE49-F238E27FC236}">
                <a16:creationId xmlns:a16="http://schemas.microsoft.com/office/drawing/2014/main" id="{B7D78064-5895-6537-9D54-86B6680E1441}"/>
              </a:ext>
            </a:extLst>
          </p:cNvPr>
          <p:cNvGrpSpPr/>
          <p:nvPr/>
        </p:nvGrpSpPr>
        <p:grpSpPr>
          <a:xfrm>
            <a:off x="564557" y="4480345"/>
            <a:ext cx="5489212" cy="2430084"/>
            <a:chOff x="705293" y="4303346"/>
            <a:chExt cx="5489212" cy="2430084"/>
          </a:xfrm>
        </p:grpSpPr>
        <p:pic>
          <p:nvPicPr>
            <p:cNvPr id="1259" name="圖片 37" descr="圖片 37"/>
            <p:cNvPicPr>
              <a:picLocks noChangeAspect="1"/>
            </p:cNvPicPr>
            <p:nvPr/>
          </p:nvPicPr>
          <p:blipFill>
            <a:blip r:embed="rId4" cstate="print"/>
            <a:stretch>
              <a:fillRect/>
            </a:stretch>
          </p:blipFill>
          <p:spPr>
            <a:xfrm rot="10800000" flipH="1">
              <a:off x="2236661" y="5130018"/>
              <a:ext cx="1729188" cy="359601"/>
            </a:xfrm>
            <a:prstGeom prst="rect">
              <a:avLst/>
            </a:prstGeom>
            <a:ln w="12700" cap="flat">
              <a:noFill/>
              <a:miter lim="400000"/>
            </a:ln>
            <a:effectLst/>
          </p:spPr>
        </p:pic>
        <p:pic>
          <p:nvPicPr>
            <p:cNvPr id="1256" name="圖片 34" descr="圖片 34"/>
            <p:cNvPicPr>
              <a:picLocks noChangeAspect="1"/>
            </p:cNvPicPr>
            <p:nvPr/>
          </p:nvPicPr>
          <p:blipFill>
            <a:blip r:embed="rId5" cstate="print"/>
            <a:srcRect t="22282"/>
            <a:stretch/>
          </p:blipFill>
          <p:spPr>
            <a:xfrm>
              <a:off x="2158768" y="5314433"/>
              <a:ext cx="4035737" cy="1027826"/>
            </a:xfrm>
            <a:prstGeom prst="rect">
              <a:avLst/>
            </a:prstGeom>
            <a:ln w="12700" cap="flat">
              <a:noFill/>
              <a:miter lim="400000"/>
            </a:ln>
            <a:effectLst/>
          </p:spPr>
        </p:pic>
        <p:pic>
          <p:nvPicPr>
            <p:cNvPr id="1258" name="圖片 36" descr="圖片 36"/>
            <p:cNvPicPr>
              <a:picLocks noChangeAspect="1"/>
            </p:cNvPicPr>
            <p:nvPr/>
          </p:nvPicPr>
          <p:blipFill>
            <a:blip r:embed="rId6" cstate="print"/>
            <a:srcRect t="11190"/>
            <a:stretch/>
          </p:blipFill>
          <p:spPr>
            <a:xfrm>
              <a:off x="2139766" y="4303346"/>
              <a:ext cx="1905526" cy="1057871"/>
            </a:xfrm>
            <a:prstGeom prst="rect">
              <a:avLst/>
            </a:prstGeom>
            <a:ln w="12700" cap="flat">
              <a:noFill/>
              <a:miter lim="400000"/>
            </a:ln>
            <a:effectLst/>
          </p:spPr>
        </p:pic>
        <p:grpSp>
          <p:nvGrpSpPr>
            <p:cNvPr id="2" name="群組 1">
              <a:extLst>
                <a:ext uri="{FF2B5EF4-FFF2-40B4-BE49-F238E27FC236}">
                  <a16:creationId xmlns:a16="http://schemas.microsoft.com/office/drawing/2014/main" id="{3CA4B481-3086-9111-1424-D3F8046A9D9E}"/>
                </a:ext>
              </a:extLst>
            </p:cNvPr>
            <p:cNvGrpSpPr/>
            <p:nvPr/>
          </p:nvGrpSpPr>
          <p:grpSpPr>
            <a:xfrm>
              <a:off x="705293" y="5415973"/>
              <a:ext cx="2387236" cy="1317457"/>
              <a:chOff x="451863" y="5297338"/>
              <a:chExt cx="2387236" cy="1317457"/>
            </a:xfrm>
          </p:grpSpPr>
          <p:pic>
            <p:nvPicPr>
              <p:cNvPr id="1257" name="圖片 35" descr="圖片 35"/>
              <p:cNvPicPr>
                <a:picLocks noChangeAspect="1"/>
              </p:cNvPicPr>
              <p:nvPr/>
            </p:nvPicPr>
            <p:blipFill>
              <a:blip r:embed="rId7" cstate="print"/>
              <a:srcRect t="12037"/>
              <a:stretch/>
            </p:blipFill>
            <p:spPr>
              <a:xfrm>
                <a:off x="508243" y="5297338"/>
                <a:ext cx="2200581" cy="1210024"/>
              </a:xfrm>
              <a:prstGeom prst="rect">
                <a:avLst/>
              </a:prstGeom>
              <a:ln w="12700" cap="flat">
                <a:noFill/>
                <a:miter lim="400000"/>
              </a:ln>
              <a:effectLst/>
            </p:spPr>
          </p:pic>
          <p:pic>
            <p:nvPicPr>
              <p:cNvPr id="1260" name="圖片 38" descr="圖片 38"/>
              <p:cNvPicPr>
                <a:picLocks noChangeAspect="1"/>
              </p:cNvPicPr>
              <p:nvPr/>
            </p:nvPicPr>
            <p:blipFill>
              <a:blip r:embed="rId4" cstate="print"/>
              <a:stretch>
                <a:fillRect/>
              </a:stretch>
            </p:blipFill>
            <p:spPr>
              <a:xfrm rot="10800000" flipH="1">
                <a:off x="451863" y="6212371"/>
                <a:ext cx="2387236" cy="402424"/>
              </a:xfrm>
              <a:prstGeom prst="rect">
                <a:avLst/>
              </a:prstGeom>
              <a:ln w="12700" cap="flat">
                <a:noFill/>
                <a:miter lim="400000"/>
              </a:ln>
              <a:effectLst/>
            </p:spPr>
          </p:pic>
        </p:grpSp>
        <p:pic>
          <p:nvPicPr>
            <p:cNvPr id="1261" name="圖片 39" descr="圖片 39"/>
            <p:cNvPicPr>
              <a:picLocks noChangeAspect="1"/>
            </p:cNvPicPr>
            <p:nvPr/>
          </p:nvPicPr>
          <p:blipFill>
            <a:blip r:embed="rId4" cstate="print"/>
            <a:stretch>
              <a:fillRect/>
            </a:stretch>
          </p:blipFill>
          <p:spPr>
            <a:xfrm rot="10800000" flipH="1">
              <a:off x="2020895" y="6088881"/>
              <a:ext cx="4173610" cy="420806"/>
            </a:xfrm>
            <a:prstGeom prst="rect">
              <a:avLst/>
            </a:prstGeom>
            <a:ln w="12700" cap="flat">
              <a:noFill/>
              <a:miter lim="400000"/>
            </a:ln>
            <a:effectLst/>
          </p:spPr>
        </p:pic>
        <p:pic>
          <p:nvPicPr>
            <p:cNvPr id="1262" name="圖片 40" descr="圖片 40"/>
            <p:cNvPicPr>
              <a:picLocks noChangeAspect="1"/>
            </p:cNvPicPr>
            <p:nvPr/>
          </p:nvPicPr>
          <p:blipFill>
            <a:blip r:embed="rId4" cstate="print"/>
            <a:stretch>
              <a:fillRect/>
            </a:stretch>
          </p:blipFill>
          <p:spPr>
            <a:xfrm rot="10800000" flipH="1">
              <a:off x="1396372" y="5236329"/>
              <a:ext cx="1249046" cy="359601"/>
            </a:xfrm>
            <a:prstGeom prst="rect">
              <a:avLst/>
            </a:prstGeom>
            <a:ln w="12700" cap="flat">
              <a:noFill/>
              <a:miter lim="400000"/>
            </a:ln>
            <a:effectLst/>
          </p:spPr>
        </p:pic>
        <p:pic>
          <p:nvPicPr>
            <p:cNvPr id="1263" name="圖片 41" descr="圖片 41"/>
            <p:cNvPicPr>
              <a:picLocks noChangeAspect="1"/>
            </p:cNvPicPr>
            <p:nvPr/>
          </p:nvPicPr>
          <p:blipFill>
            <a:blip r:embed="rId8" cstate="print"/>
            <a:srcRect t="12405"/>
            <a:stretch/>
          </p:blipFill>
          <p:spPr>
            <a:xfrm>
              <a:off x="1497593" y="4441198"/>
              <a:ext cx="1120780" cy="1031414"/>
            </a:xfrm>
            <a:prstGeom prst="rect">
              <a:avLst/>
            </a:prstGeom>
            <a:ln w="12700" cap="flat">
              <a:noFill/>
              <a:miter lim="400000"/>
            </a:ln>
            <a:effectLst/>
          </p:spPr>
        </p:pic>
      </p:grpSp>
      <p:pic>
        <p:nvPicPr>
          <p:cNvPr id="1265" name="圖片 43" descr="圖片 43"/>
          <p:cNvPicPr>
            <a:picLocks noChangeAspect="1"/>
          </p:cNvPicPr>
          <p:nvPr/>
        </p:nvPicPr>
        <p:blipFill>
          <a:blip r:embed="rId9" cstate="print"/>
          <a:stretch>
            <a:fillRect/>
          </a:stretch>
        </p:blipFill>
        <p:spPr>
          <a:xfrm>
            <a:off x="5149698" y="2707058"/>
            <a:ext cx="1666385" cy="983514"/>
          </a:xfrm>
          <a:prstGeom prst="rect">
            <a:avLst/>
          </a:prstGeom>
          <a:ln w="12700">
            <a:miter lim="400000"/>
          </a:ln>
          <a:effectLst>
            <a:outerShdw blurRad="431800" dist="368300" dir="5760000" rotWithShape="0">
              <a:srgbClr val="000000">
                <a:alpha val="34000"/>
              </a:srgbClr>
            </a:outerShdw>
          </a:effectLst>
        </p:spPr>
      </p:pic>
      <p:pic>
        <p:nvPicPr>
          <p:cNvPr id="1266" name="圖片 44" descr="圖片 44"/>
          <p:cNvPicPr>
            <a:picLocks noChangeAspect="1"/>
          </p:cNvPicPr>
          <p:nvPr/>
        </p:nvPicPr>
        <p:blipFill>
          <a:blip r:embed="rId10" cstate="print"/>
          <a:stretch>
            <a:fillRect/>
          </a:stretch>
        </p:blipFill>
        <p:spPr>
          <a:xfrm>
            <a:off x="5148681" y="3869587"/>
            <a:ext cx="1706235" cy="1008478"/>
          </a:xfrm>
          <a:prstGeom prst="rect">
            <a:avLst/>
          </a:prstGeom>
          <a:ln w="12700">
            <a:miter lim="400000"/>
          </a:ln>
          <a:effectLst>
            <a:outerShdw blurRad="431800" dist="368300" dir="5760000" rotWithShape="0">
              <a:srgbClr val="000000">
                <a:alpha val="34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36</a:t>
            </a:fld>
            <a:endParaRPr/>
          </a:p>
        </p:txBody>
      </p:sp>
      <p:sp>
        <p:nvSpPr>
          <p:cNvPr id="1269" name="Text Placeholder 13"/>
          <p:cNvSpPr txBox="1">
            <a:spLocks noGrp="1"/>
          </p:cNvSpPr>
          <p:nvPr>
            <p:ph type="body" sz="quarter" idx="1"/>
          </p:nvPr>
        </p:nvSpPr>
        <p:spPr>
          <a:xfrm>
            <a:off x="576070" y="1533096"/>
            <a:ext cx="4895000" cy="704353"/>
          </a:xfrm>
          <a:prstGeom prst="rect">
            <a:avLst/>
          </a:prstGeom>
        </p:spPr>
        <p:txBody>
          <a:bodyPr>
            <a:noAutofit/>
          </a:bodyPr>
          <a:lstStyle/>
          <a:p>
            <a:r>
              <a:rPr lang="en-US" altLang="zh-CN" sz="1600" dirty="0"/>
              <a:t>Meets the Needs of Multi-site Information Architecture</a:t>
            </a:r>
          </a:p>
        </p:txBody>
      </p:sp>
      <p:sp>
        <p:nvSpPr>
          <p:cNvPr id="1270" name="Title 12"/>
          <p:cNvSpPr txBox="1">
            <a:spLocks noGrp="1"/>
          </p:cNvSpPr>
          <p:nvPr>
            <p:ph type="title"/>
          </p:nvPr>
        </p:nvSpPr>
        <p:spPr>
          <a:xfrm>
            <a:off x="576070" y="383014"/>
            <a:ext cx="4895000" cy="1118212"/>
          </a:xfrm>
          <a:prstGeom prst="rect">
            <a:avLst/>
          </a:prstGeom>
        </p:spPr>
        <p:txBody>
          <a:bodyPr>
            <a:noAutofit/>
          </a:bodyPr>
          <a:lstStyle/>
          <a:p>
            <a:pPr>
              <a:lnSpc>
                <a:spcPct val="100000"/>
              </a:lnSpc>
            </a:pPr>
            <a:r>
              <a:rPr lang="en-US" altLang="zh-CN" dirty="0"/>
              <a:t>Retail and </a:t>
            </a:r>
            <a:br>
              <a:rPr lang="en-US" altLang="zh-CN" dirty="0"/>
            </a:br>
            <a:r>
              <a:rPr lang="en-US" altLang="zh-CN" dirty="0"/>
              <a:t>Department Stores</a:t>
            </a:r>
            <a:endParaRPr dirty="0"/>
          </a:p>
        </p:txBody>
      </p:sp>
      <p:sp>
        <p:nvSpPr>
          <p:cNvPr id="1271" name="Text Placeholder 15"/>
          <p:cNvSpPr>
            <a:spLocks noGrp="1"/>
          </p:cNvSpPr>
          <p:nvPr>
            <p:ph type="body" idx="21"/>
          </p:nvPr>
        </p:nvSpPr>
        <p:spPr>
          <a:xfrm>
            <a:off x="579026" y="2395391"/>
            <a:ext cx="4892044" cy="24574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altLang="zh-CN" sz="1400" dirty="0"/>
              <a:t>POS system virtual machine application</a:t>
            </a:r>
          </a:p>
          <a:p>
            <a:r>
              <a:rPr lang="en-US" altLang="zh-CN" sz="1400" dirty="0"/>
              <a:t>AI smart retail data analysis </a:t>
            </a:r>
          </a:p>
          <a:p>
            <a:r>
              <a:rPr lang="en-US" altLang="zh-CN" sz="1400" dirty="0"/>
              <a:t>Cross-camera facial recognition and tracking </a:t>
            </a:r>
          </a:p>
          <a:p>
            <a:r>
              <a:rPr lang="en-US" altLang="zh-CN" sz="1400" dirty="0"/>
              <a:t>Crowd hot-spot map </a:t>
            </a:r>
          </a:p>
          <a:p>
            <a:r>
              <a:rPr lang="en-US" altLang="zh-CN" sz="1400" dirty="0"/>
              <a:t>Dwell time and conversion rate analytics</a:t>
            </a:r>
          </a:p>
          <a:p>
            <a:r>
              <a:rPr lang="en-US" altLang="zh-CN" sz="1400" dirty="0"/>
              <a:t>Multi-point SD-WAN setup</a:t>
            </a:r>
          </a:p>
          <a:p>
            <a:r>
              <a:rPr lang="en-US" altLang="zh-CN" sz="1400" dirty="0"/>
              <a:t>Centralized branch file backup to head </a:t>
            </a:r>
            <a:br>
              <a:rPr lang="en-US" altLang="zh-CN" sz="1400" dirty="0"/>
            </a:br>
            <a:r>
              <a:rPr lang="en-US" altLang="zh-CN" sz="1400" dirty="0"/>
              <a:t>office</a:t>
            </a:r>
          </a:p>
        </p:txBody>
      </p:sp>
      <p:pic>
        <p:nvPicPr>
          <p:cNvPr id="1272" name="139239511_l_normal_none.jpg" descr="139239511_l_normal_none.jpg"/>
          <p:cNvPicPr>
            <a:picLocks noGrp="1" noChangeAspect="1"/>
          </p:cNvPicPr>
          <p:nvPr>
            <p:ph type="pic" idx="22"/>
          </p:nvPr>
        </p:nvPicPr>
        <p:blipFill>
          <a:blip r:embed="rId2" cstate="print"/>
          <a:srcRect l="20575" r="20575"/>
          <a:stretch>
            <a:fillRect/>
          </a:stretch>
        </p:blipFill>
        <p:spPr>
          <a:xfrm>
            <a:off x="6110288" y="-45720"/>
            <a:ext cx="6144769" cy="6949441"/>
          </a:xfrm>
          <a:prstGeom prst="rect">
            <a:avLst/>
          </a:prstGeom>
        </p:spPr>
      </p:pic>
      <p:grpSp>
        <p:nvGrpSpPr>
          <p:cNvPr id="1285" name="群組 42"/>
          <p:cNvGrpSpPr/>
          <p:nvPr/>
        </p:nvGrpSpPr>
        <p:grpSpPr>
          <a:xfrm>
            <a:off x="166026" y="4906518"/>
            <a:ext cx="6384163" cy="1712502"/>
            <a:chOff x="-1" y="186518"/>
            <a:chExt cx="5524917" cy="1482019"/>
          </a:xfrm>
        </p:grpSpPr>
        <p:pic>
          <p:nvPicPr>
            <p:cNvPr id="1273" name="圖片 43" descr="圖片 43"/>
            <p:cNvPicPr>
              <a:picLocks noChangeAspect="1"/>
            </p:cNvPicPr>
            <p:nvPr/>
          </p:nvPicPr>
          <p:blipFill>
            <a:blip r:embed="rId3" cstate="print"/>
            <a:stretch>
              <a:fillRect/>
            </a:stretch>
          </p:blipFill>
          <p:spPr>
            <a:xfrm rot="10800000" flipH="1">
              <a:off x="-1" y="1413347"/>
              <a:ext cx="2823097" cy="247143"/>
            </a:xfrm>
            <a:prstGeom prst="rect">
              <a:avLst/>
            </a:prstGeom>
            <a:ln w="12700" cap="flat">
              <a:noFill/>
              <a:miter lim="400000"/>
            </a:ln>
            <a:effectLst/>
          </p:spPr>
        </p:pic>
        <p:pic>
          <p:nvPicPr>
            <p:cNvPr id="1274" name="圖片 44" descr="圖片 44"/>
            <p:cNvPicPr>
              <a:picLocks noChangeAspect="1"/>
            </p:cNvPicPr>
            <p:nvPr/>
          </p:nvPicPr>
          <p:blipFill>
            <a:blip r:embed="rId3" cstate="print"/>
            <a:stretch>
              <a:fillRect/>
            </a:stretch>
          </p:blipFill>
          <p:spPr>
            <a:xfrm rot="10800000" flipH="1">
              <a:off x="2701818" y="1405300"/>
              <a:ext cx="2823098" cy="247143"/>
            </a:xfrm>
            <a:prstGeom prst="rect">
              <a:avLst/>
            </a:prstGeom>
            <a:ln w="12700" cap="flat">
              <a:noFill/>
              <a:miter lim="400000"/>
            </a:ln>
            <a:effectLst/>
          </p:spPr>
        </p:pic>
        <p:pic>
          <p:nvPicPr>
            <p:cNvPr id="1275" name="圖片 45" descr="圖片 45"/>
            <p:cNvPicPr>
              <a:picLocks noChangeAspect="1"/>
            </p:cNvPicPr>
            <p:nvPr/>
          </p:nvPicPr>
          <p:blipFill>
            <a:blip r:embed="rId3" cstate="print"/>
            <a:stretch>
              <a:fillRect/>
            </a:stretch>
          </p:blipFill>
          <p:spPr>
            <a:xfrm rot="10800000" flipH="1">
              <a:off x="2701717" y="1421394"/>
              <a:ext cx="2823096" cy="247143"/>
            </a:xfrm>
            <a:prstGeom prst="rect">
              <a:avLst/>
            </a:prstGeom>
            <a:ln w="12700" cap="flat">
              <a:noFill/>
              <a:miter lim="400000"/>
            </a:ln>
            <a:effectLst/>
          </p:spPr>
        </p:pic>
        <p:pic>
          <p:nvPicPr>
            <p:cNvPr id="1276" name="圖片 46" descr="圖片 46"/>
            <p:cNvPicPr>
              <a:picLocks noChangeAspect="1"/>
            </p:cNvPicPr>
            <p:nvPr/>
          </p:nvPicPr>
          <p:blipFill>
            <a:blip r:embed="rId3" cstate="print"/>
            <a:stretch>
              <a:fillRect/>
            </a:stretch>
          </p:blipFill>
          <p:spPr>
            <a:xfrm rot="10800000" flipH="1">
              <a:off x="-1" y="1112560"/>
              <a:ext cx="2823097" cy="247143"/>
            </a:xfrm>
            <a:prstGeom prst="rect">
              <a:avLst/>
            </a:prstGeom>
            <a:ln w="12700" cap="flat">
              <a:noFill/>
              <a:miter lim="400000"/>
            </a:ln>
            <a:effectLst/>
          </p:spPr>
        </p:pic>
        <p:pic>
          <p:nvPicPr>
            <p:cNvPr id="1277" name="圖片 47" descr="圖片 47"/>
            <p:cNvPicPr>
              <a:picLocks noChangeAspect="1"/>
            </p:cNvPicPr>
            <p:nvPr/>
          </p:nvPicPr>
          <p:blipFill>
            <a:blip r:embed="rId3" cstate="print"/>
            <a:stretch>
              <a:fillRect/>
            </a:stretch>
          </p:blipFill>
          <p:spPr>
            <a:xfrm rot="10800000" flipH="1">
              <a:off x="1327738" y="795024"/>
              <a:ext cx="1495246" cy="247143"/>
            </a:xfrm>
            <a:prstGeom prst="rect">
              <a:avLst/>
            </a:prstGeom>
            <a:ln w="12700" cap="flat">
              <a:noFill/>
              <a:miter lim="400000"/>
            </a:ln>
            <a:effectLst/>
          </p:spPr>
        </p:pic>
        <p:pic>
          <p:nvPicPr>
            <p:cNvPr id="1278" name="圖片 48" descr="圖片 48"/>
            <p:cNvPicPr>
              <a:picLocks noChangeAspect="1"/>
            </p:cNvPicPr>
            <p:nvPr/>
          </p:nvPicPr>
          <p:blipFill>
            <a:blip r:embed="rId4" cstate="print"/>
            <a:stretch>
              <a:fillRect/>
            </a:stretch>
          </p:blipFill>
          <p:spPr>
            <a:xfrm>
              <a:off x="2823204" y="1061610"/>
              <a:ext cx="2635761" cy="523537"/>
            </a:xfrm>
            <a:prstGeom prst="rect">
              <a:avLst/>
            </a:prstGeom>
            <a:ln w="12700" cap="flat">
              <a:noFill/>
              <a:miter lim="400000"/>
            </a:ln>
            <a:effectLst/>
          </p:spPr>
        </p:pic>
        <p:pic>
          <p:nvPicPr>
            <p:cNvPr id="1279" name="圖片 49" descr="圖片 49"/>
            <p:cNvPicPr>
              <a:picLocks noChangeAspect="1"/>
            </p:cNvPicPr>
            <p:nvPr/>
          </p:nvPicPr>
          <p:blipFill>
            <a:blip r:embed="rId5" cstate="print"/>
            <a:stretch>
              <a:fillRect/>
            </a:stretch>
          </p:blipFill>
          <p:spPr>
            <a:xfrm>
              <a:off x="187444" y="1257642"/>
              <a:ext cx="2635762" cy="327505"/>
            </a:xfrm>
            <a:prstGeom prst="rect">
              <a:avLst/>
            </a:prstGeom>
            <a:ln w="12700" cap="flat">
              <a:noFill/>
              <a:miter lim="400000"/>
            </a:ln>
            <a:effectLst/>
          </p:spPr>
        </p:pic>
        <p:pic>
          <p:nvPicPr>
            <p:cNvPr id="1280" name="圖片 50" descr="圖片 50"/>
            <p:cNvPicPr>
              <a:picLocks noChangeAspect="1"/>
            </p:cNvPicPr>
            <p:nvPr/>
          </p:nvPicPr>
          <p:blipFill>
            <a:blip r:embed="rId6" cstate="print"/>
            <a:stretch>
              <a:fillRect/>
            </a:stretch>
          </p:blipFill>
          <p:spPr>
            <a:xfrm>
              <a:off x="2823094" y="816699"/>
              <a:ext cx="2635761" cy="317558"/>
            </a:xfrm>
            <a:prstGeom prst="rect">
              <a:avLst/>
            </a:prstGeom>
            <a:ln w="12700" cap="flat">
              <a:noFill/>
              <a:miter lim="400000"/>
            </a:ln>
            <a:effectLst/>
          </p:spPr>
        </p:pic>
        <p:pic>
          <p:nvPicPr>
            <p:cNvPr id="1281" name="圖片 51" descr="圖片 51"/>
            <p:cNvPicPr>
              <a:picLocks noChangeAspect="1"/>
            </p:cNvPicPr>
            <p:nvPr/>
          </p:nvPicPr>
          <p:blipFill>
            <a:blip r:embed="rId7" cstate="print"/>
            <a:stretch>
              <a:fillRect/>
            </a:stretch>
          </p:blipFill>
          <p:spPr>
            <a:xfrm>
              <a:off x="187335" y="964802"/>
              <a:ext cx="2635762" cy="317558"/>
            </a:xfrm>
            <a:prstGeom prst="rect">
              <a:avLst/>
            </a:prstGeom>
            <a:ln w="12700" cap="flat">
              <a:noFill/>
              <a:miter lim="400000"/>
            </a:ln>
            <a:effectLst/>
          </p:spPr>
        </p:pic>
        <p:pic>
          <p:nvPicPr>
            <p:cNvPr id="1282" name="圖片 52" descr="圖片 52"/>
            <p:cNvPicPr>
              <a:picLocks noChangeAspect="1"/>
            </p:cNvPicPr>
            <p:nvPr/>
          </p:nvPicPr>
          <p:blipFill>
            <a:blip r:embed="rId3" cstate="print"/>
            <a:stretch>
              <a:fillRect/>
            </a:stretch>
          </p:blipFill>
          <p:spPr>
            <a:xfrm rot="10800000" flipH="1">
              <a:off x="3850674" y="668931"/>
              <a:ext cx="1455456" cy="247143"/>
            </a:xfrm>
            <a:prstGeom prst="rect">
              <a:avLst/>
            </a:prstGeom>
            <a:ln w="12700" cap="flat">
              <a:noFill/>
              <a:miter lim="400000"/>
            </a:ln>
            <a:effectLst/>
          </p:spPr>
        </p:pic>
        <p:pic>
          <p:nvPicPr>
            <p:cNvPr id="1283" name="圖片 53" descr="圖片 53"/>
            <p:cNvPicPr>
              <a:picLocks noChangeAspect="1"/>
            </p:cNvPicPr>
            <p:nvPr/>
          </p:nvPicPr>
          <p:blipFill>
            <a:blip r:embed="rId8" cstate="print"/>
            <a:srcRect t="20502"/>
            <a:stretch/>
          </p:blipFill>
          <p:spPr>
            <a:xfrm>
              <a:off x="3850786" y="186518"/>
              <a:ext cx="1455346" cy="723236"/>
            </a:xfrm>
            <a:prstGeom prst="rect">
              <a:avLst/>
            </a:prstGeom>
            <a:ln w="12700" cap="flat">
              <a:noFill/>
              <a:miter lim="400000"/>
            </a:ln>
            <a:effectLst/>
          </p:spPr>
        </p:pic>
        <p:pic>
          <p:nvPicPr>
            <p:cNvPr id="1284" name="圖片 54" descr="圖片 54"/>
            <p:cNvPicPr>
              <a:picLocks noChangeAspect="1"/>
            </p:cNvPicPr>
            <p:nvPr/>
          </p:nvPicPr>
          <p:blipFill>
            <a:blip r:embed="rId9" cstate="print"/>
            <a:stretch>
              <a:fillRect/>
            </a:stretch>
          </p:blipFill>
          <p:spPr>
            <a:xfrm>
              <a:off x="1327739" y="741156"/>
              <a:ext cx="1569850" cy="286189"/>
            </a:xfrm>
            <a:prstGeom prst="rect">
              <a:avLst/>
            </a:prstGeom>
            <a:ln w="12700" cap="flat">
              <a:noFill/>
              <a:miter lim="400000"/>
            </a:ln>
            <a:effectLst/>
          </p:spPr>
        </p:pic>
      </p:grpSp>
      <p:pic>
        <p:nvPicPr>
          <p:cNvPr id="1286" name="圖片 37" descr="圖片 37"/>
          <p:cNvPicPr>
            <a:picLocks noChangeAspect="1"/>
          </p:cNvPicPr>
          <p:nvPr/>
        </p:nvPicPr>
        <p:blipFill>
          <a:blip r:embed="rId10" cstate="print"/>
          <a:stretch>
            <a:fillRect/>
          </a:stretch>
        </p:blipFill>
        <p:spPr>
          <a:xfrm flipH="1">
            <a:off x="4934220" y="3697408"/>
            <a:ext cx="1748684" cy="1079204"/>
          </a:xfrm>
          <a:prstGeom prst="rect">
            <a:avLst/>
          </a:prstGeom>
          <a:ln w="12700">
            <a:miter lim="400000"/>
          </a:ln>
          <a:effectLst>
            <a:outerShdw blurRad="431800" dist="368300" dir="5760000" rotWithShape="0">
              <a:srgbClr val="000000">
                <a:alpha val="34000"/>
              </a:srgbClr>
            </a:outerShdw>
          </a:effectLst>
        </p:spPr>
      </p:pic>
      <p:pic>
        <p:nvPicPr>
          <p:cNvPr id="1287" name="圖片 38" descr="圖片 38"/>
          <p:cNvPicPr>
            <a:picLocks noChangeAspect="1"/>
          </p:cNvPicPr>
          <p:nvPr/>
        </p:nvPicPr>
        <p:blipFill>
          <a:blip r:embed="rId11" cstate="print"/>
          <a:stretch>
            <a:fillRect/>
          </a:stretch>
        </p:blipFill>
        <p:spPr>
          <a:xfrm>
            <a:off x="4931121" y="2463357"/>
            <a:ext cx="1718917" cy="1060832"/>
          </a:xfrm>
          <a:prstGeom prst="rect">
            <a:avLst/>
          </a:prstGeom>
          <a:ln w="12700">
            <a:miter lim="400000"/>
          </a:ln>
          <a:effectLst>
            <a:outerShdw blurRad="431800" dist="368300" dir="5760000" rotWithShape="0">
              <a:srgbClr val="000000">
                <a:alpha val="34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37</a:t>
            </a:fld>
            <a:endParaRPr/>
          </a:p>
        </p:txBody>
      </p:sp>
      <p:sp>
        <p:nvSpPr>
          <p:cNvPr id="1290" name="Text Placeholder 13"/>
          <p:cNvSpPr txBox="1">
            <a:spLocks noGrp="1"/>
          </p:cNvSpPr>
          <p:nvPr>
            <p:ph type="body" sz="quarter" idx="1"/>
          </p:nvPr>
        </p:nvSpPr>
        <p:spPr>
          <a:xfrm>
            <a:off x="576070" y="1343725"/>
            <a:ext cx="4895000" cy="411483"/>
          </a:xfrm>
          <a:prstGeom prst="rect">
            <a:avLst/>
          </a:prstGeom>
        </p:spPr>
        <p:txBody>
          <a:bodyPr>
            <a:normAutofit/>
          </a:bodyPr>
          <a:lstStyle/>
          <a:p>
            <a:r>
              <a:rPr lang="en-US" altLang="zh-CN" sz="1600" dirty="0"/>
              <a:t>Sensitive Data Protection and Backup</a:t>
            </a:r>
          </a:p>
        </p:txBody>
      </p:sp>
      <p:sp>
        <p:nvSpPr>
          <p:cNvPr id="1291" name="Title 12"/>
          <p:cNvSpPr txBox="1">
            <a:spLocks noGrp="1"/>
          </p:cNvSpPr>
          <p:nvPr>
            <p:ph type="title"/>
          </p:nvPr>
        </p:nvSpPr>
        <p:spPr>
          <a:xfrm>
            <a:off x="576070" y="603504"/>
            <a:ext cx="4895000" cy="693049"/>
          </a:xfrm>
          <a:prstGeom prst="rect">
            <a:avLst/>
          </a:prstGeom>
        </p:spPr>
        <p:txBody>
          <a:bodyPr>
            <a:normAutofit/>
          </a:bodyPr>
          <a:lstStyle/>
          <a:p>
            <a:r>
              <a:rPr lang="en-US" altLang="zh-CN" dirty="0"/>
              <a:t>Healthcare Sector</a:t>
            </a:r>
            <a:endParaRPr dirty="0"/>
          </a:p>
        </p:txBody>
      </p:sp>
      <p:sp>
        <p:nvSpPr>
          <p:cNvPr id="1292" name="Text Placeholder 15"/>
          <p:cNvSpPr>
            <a:spLocks noGrp="1"/>
          </p:cNvSpPr>
          <p:nvPr>
            <p:ph type="body" idx="21"/>
          </p:nvPr>
        </p:nvSpPr>
        <p:spPr>
          <a:xfrm>
            <a:off x="576070" y="1967852"/>
            <a:ext cx="4892044" cy="232691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altLang="zh-CN" sz="1400" dirty="0"/>
              <a:t>Sensitive data storage and backup</a:t>
            </a:r>
          </a:p>
          <a:p>
            <a:r>
              <a:rPr lang="en-US" altLang="zh-CN" sz="1400" dirty="0"/>
              <a:t>HIPPA compliance</a:t>
            </a:r>
          </a:p>
          <a:p>
            <a:r>
              <a:rPr lang="en-US" altLang="zh-CN" sz="1400" dirty="0"/>
              <a:t>Medical imaging machine learning model </a:t>
            </a:r>
          </a:p>
          <a:p>
            <a:r>
              <a:rPr lang="en-US" altLang="zh-CN" sz="1400" dirty="0"/>
              <a:t>Medical journal document extraction </a:t>
            </a:r>
          </a:p>
          <a:p>
            <a:r>
              <a:rPr lang="en-US" altLang="zh-CN" sz="1400" dirty="0"/>
              <a:t>Telemedicine interaction </a:t>
            </a:r>
          </a:p>
          <a:p>
            <a:r>
              <a:rPr lang="en-US" altLang="zh-CN" sz="1400" dirty="0"/>
              <a:t>Integration of DICOM images</a:t>
            </a:r>
          </a:p>
        </p:txBody>
      </p:sp>
      <p:pic>
        <p:nvPicPr>
          <p:cNvPr id="1293" name="Picture Placeholder 14" descr="Picture Placeholder 14"/>
          <p:cNvPicPr>
            <a:picLocks noGrp="1" noChangeAspect="1"/>
          </p:cNvPicPr>
          <p:nvPr>
            <p:ph type="pic" idx="22"/>
          </p:nvPr>
        </p:nvPicPr>
        <p:blipFill>
          <a:blip r:embed="rId2" cstate="print"/>
          <a:srcRect l="22677"/>
          <a:stretch>
            <a:fillRect/>
          </a:stretch>
        </p:blipFill>
        <p:spPr>
          <a:prstGeom prst="rect">
            <a:avLst/>
          </a:prstGeom>
        </p:spPr>
      </p:pic>
      <p:pic>
        <p:nvPicPr>
          <p:cNvPr id="1297" name="圖片 27" descr="圖片 27"/>
          <p:cNvPicPr>
            <a:picLocks noChangeAspect="1"/>
          </p:cNvPicPr>
          <p:nvPr/>
        </p:nvPicPr>
        <p:blipFill>
          <a:blip r:embed="rId3" cstate="print"/>
          <a:stretch>
            <a:fillRect/>
          </a:stretch>
        </p:blipFill>
        <p:spPr>
          <a:xfrm>
            <a:off x="4714976" y="2393139"/>
            <a:ext cx="1770455" cy="1112155"/>
          </a:xfrm>
          <a:prstGeom prst="rect">
            <a:avLst/>
          </a:prstGeom>
          <a:ln w="12700">
            <a:miter lim="400000"/>
          </a:ln>
          <a:effectLst>
            <a:outerShdw blurRad="431800" dist="368300" dir="5760000" rotWithShape="0">
              <a:srgbClr val="000000">
                <a:alpha val="34000"/>
              </a:srgbClr>
            </a:outerShdw>
          </a:effectLst>
        </p:spPr>
      </p:pic>
      <p:pic>
        <p:nvPicPr>
          <p:cNvPr id="1298" name="圖片 28" descr="圖片 28"/>
          <p:cNvPicPr>
            <a:picLocks noChangeAspect="1"/>
          </p:cNvPicPr>
          <p:nvPr/>
        </p:nvPicPr>
        <p:blipFill>
          <a:blip r:embed="rId4" cstate="print"/>
          <a:stretch>
            <a:fillRect/>
          </a:stretch>
        </p:blipFill>
        <p:spPr>
          <a:xfrm>
            <a:off x="4714976" y="3672001"/>
            <a:ext cx="1765602" cy="1038793"/>
          </a:xfrm>
          <a:prstGeom prst="rect">
            <a:avLst/>
          </a:prstGeom>
          <a:ln w="12700">
            <a:miter lim="400000"/>
          </a:ln>
          <a:effectLst>
            <a:outerShdw blurRad="431800" dist="368300" dir="5760000" rotWithShape="0">
              <a:srgbClr val="000000">
                <a:alpha val="34000"/>
              </a:srgbClr>
            </a:outerShdw>
          </a:effectLst>
        </p:spPr>
      </p:pic>
      <p:grpSp>
        <p:nvGrpSpPr>
          <p:cNvPr id="16" name="群組 15">
            <a:extLst>
              <a:ext uri="{FF2B5EF4-FFF2-40B4-BE49-F238E27FC236}">
                <a16:creationId xmlns:a16="http://schemas.microsoft.com/office/drawing/2014/main" id="{A5820A33-BC95-948B-BE61-959D2A7FAAD8}"/>
              </a:ext>
            </a:extLst>
          </p:cNvPr>
          <p:cNvGrpSpPr/>
          <p:nvPr/>
        </p:nvGrpSpPr>
        <p:grpSpPr>
          <a:xfrm>
            <a:off x="352633" y="4836164"/>
            <a:ext cx="6048167" cy="2047209"/>
            <a:chOff x="352633" y="4836164"/>
            <a:chExt cx="6048167" cy="2047209"/>
          </a:xfrm>
        </p:grpSpPr>
        <p:pic>
          <p:nvPicPr>
            <p:cNvPr id="15" name="圖片 37" descr="圖片 37">
              <a:extLst>
                <a:ext uri="{FF2B5EF4-FFF2-40B4-BE49-F238E27FC236}">
                  <a16:creationId xmlns:a16="http://schemas.microsoft.com/office/drawing/2014/main" id="{CAFFB3F3-B5C8-4BD2-A41B-E5D8D2BCDCD1}"/>
                </a:ext>
              </a:extLst>
            </p:cNvPr>
            <p:cNvPicPr>
              <a:picLocks noChangeAspect="1"/>
            </p:cNvPicPr>
            <p:nvPr/>
          </p:nvPicPr>
          <p:blipFill>
            <a:blip r:embed="rId5" cstate="print"/>
            <a:stretch>
              <a:fillRect/>
            </a:stretch>
          </p:blipFill>
          <p:spPr>
            <a:xfrm rot="10800000" flipH="1">
              <a:off x="352633" y="6379792"/>
              <a:ext cx="3203465" cy="368956"/>
            </a:xfrm>
            <a:prstGeom prst="rect">
              <a:avLst/>
            </a:prstGeom>
            <a:ln w="12700" cap="flat">
              <a:noFill/>
              <a:miter lim="400000"/>
            </a:ln>
            <a:effectLst/>
          </p:spPr>
        </p:pic>
        <p:pic>
          <p:nvPicPr>
            <p:cNvPr id="14" name="圖片 37" descr="圖片 37">
              <a:extLst>
                <a:ext uri="{FF2B5EF4-FFF2-40B4-BE49-F238E27FC236}">
                  <a16:creationId xmlns:a16="http://schemas.microsoft.com/office/drawing/2014/main" id="{2999E22C-DA31-32A5-8DA5-B1D7E800D5E0}"/>
                </a:ext>
              </a:extLst>
            </p:cNvPr>
            <p:cNvPicPr>
              <a:picLocks noChangeAspect="1"/>
            </p:cNvPicPr>
            <p:nvPr/>
          </p:nvPicPr>
          <p:blipFill>
            <a:blip r:embed="rId5" cstate="print"/>
            <a:stretch>
              <a:fillRect/>
            </a:stretch>
          </p:blipFill>
          <p:spPr>
            <a:xfrm rot="10800000" flipH="1">
              <a:off x="2585735" y="6134916"/>
              <a:ext cx="3815065" cy="368956"/>
            </a:xfrm>
            <a:prstGeom prst="rect">
              <a:avLst/>
            </a:prstGeom>
            <a:ln w="12700" cap="flat">
              <a:noFill/>
              <a:miter lim="400000"/>
            </a:ln>
            <a:effectLst/>
          </p:spPr>
        </p:pic>
        <p:pic>
          <p:nvPicPr>
            <p:cNvPr id="6" name="圖片 5">
              <a:extLst>
                <a:ext uri="{FF2B5EF4-FFF2-40B4-BE49-F238E27FC236}">
                  <a16:creationId xmlns:a16="http://schemas.microsoft.com/office/drawing/2014/main" id="{CDC4894C-4AAD-F069-1BA3-0A855A180554}"/>
                </a:ext>
              </a:extLst>
            </p:cNvPr>
            <p:cNvPicPr>
              <a:picLocks noChangeAspect="1"/>
            </p:cNvPicPr>
            <p:nvPr/>
          </p:nvPicPr>
          <p:blipFill>
            <a:blip r:embed="rId6" cstate="print">
              <a:extLst>
                <a:ext uri="{28A0092B-C50C-407E-A947-70E740481C1C}">
                  <a14:useLocalDpi xmlns:a14="http://schemas.microsoft.com/office/drawing/2010/main" val="0"/>
                </a:ext>
              </a:extLst>
            </a:blip>
            <a:srcRect t="33884"/>
            <a:stretch/>
          </p:blipFill>
          <p:spPr>
            <a:xfrm>
              <a:off x="2795893" y="5432053"/>
              <a:ext cx="3511594" cy="1451320"/>
            </a:xfrm>
            <a:prstGeom prst="rect">
              <a:avLst/>
            </a:prstGeom>
          </p:spPr>
        </p:pic>
        <p:pic>
          <p:nvPicPr>
            <p:cNvPr id="10" name="圖片 9" descr="一張含有 電子產品, 電子裝置, 電腦元件, 電腦硬體 的圖片&#10;&#10;自動產生的描述">
              <a:extLst>
                <a:ext uri="{FF2B5EF4-FFF2-40B4-BE49-F238E27FC236}">
                  <a16:creationId xmlns:a16="http://schemas.microsoft.com/office/drawing/2014/main" id="{01D9AE60-E47D-E18D-7D47-E33278A55040}"/>
                </a:ext>
              </a:extLst>
            </p:cNvPr>
            <p:cNvPicPr>
              <a:picLocks noChangeAspect="1"/>
            </p:cNvPicPr>
            <p:nvPr/>
          </p:nvPicPr>
          <p:blipFill>
            <a:blip r:embed="rId7" cstate="print">
              <a:extLst>
                <a:ext uri="{28A0092B-C50C-407E-A947-70E740481C1C}">
                  <a14:useLocalDpi xmlns:a14="http://schemas.microsoft.com/office/drawing/2010/main" val="0"/>
                </a:ext>
              </a:extLst>
            </a:blip>
            <a:srcRect t="37894" b="34960"/>
            <a:stretch/>
          </p:blipFill>
          <p:spPr>
            <a:xfrm>
              <a:off x="2795893" y="4836164"/>
              <a:ext cx="3511594" cy="595889"/>
            </a:xfrm>
            <a:prstGeom prst="rect">
              <a:avLst/>
            </a:prstGeom>
          </p:spPr>
        </p:pic>
        <p:pic>
          <p:nvPicPr>
            <p:cNvPr id="8" name="圖片 7" descr="一張含有 電子產品, 機器, 電腦 的圖片&#10;&#10;自動產生的描述">
              <a:extLst>
                <a:ext uri="{FF2B5EF4-FFF2-40B4-BE49-F238E27FC236}">
                  <a16:creationId xmlns:a16="http://schemas.microsoft.com/office/drawing/2014/main" id="{4BC08FCD-256F-C853-1980-B339C8253CDB}"/>
                </a:ext>
              </a:extLst>
            </p:cNvPr>
            <p:cNvPicPr>
              <a:picLocks noChangeAspect="1"/>
            </p:cNvPicPr>
            <p:nvPr/>
          </p:nvPicPr>
          <p:blipFill>
            <a:blip r:embed="rId8" cstate="print">
              <a:extLst>
                <a:ext uri="{28A0092B-C50C-407E-A947-70E740481C1C}">
                  <a14:useLocalDpi xmlns:a14="http://schemas.microsoft.com/office/drawing/2010/main" val="0"/>
                </a:ext>
              </a:extLst>
            </a:blip>
            <a:srcRect t="10326"/>
            <a:stretch/>
          </p:blipFill>
          <p:spPr>
            <a:xfrm>
              <a:off x="530792" y="5075303"/>
              <a:ext cx="2847149" cy="159600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38</a:t>
            </a:fld>
            <a:endParaRPr/>
          </a:p>
        </p:txBody>
      </p:sp>
      <p:pic>
        <p:nvPicPr>
          <p:cNvPr id="1304" name="Picture Placeholder 14" descr="Picture Placeholder 14"/>
          <p:cNvPicPr>
            <a:picLocks noGrp="1" noChangeAspect="1"/>
          </p:cNvPicPr>
          <p:nvPr>
            <p:ph type="pic" idx="22"/>
          </p:nvPr>
        </p:nvPicPr>
        <p:blipFill>
          <a:blip r:embed="rId3" cstate="print"/>
          <a:srcRect l="11332" r="11332"/>
          <a:stretch>
            <a:fillRect/>
          </a:stretch>
        </p:blipFill>
        <p:spPr>
          <a:xfrm>
            <a:off x="6110287" y="-45720"/>
            <a:ext cx="6144770" cy="6949441"/>
          </a:xfrm>
          <a:prstGeom prst="rect">
            <a:avLst/>
          </a:prstGeom>
        </p:spPr>
      </p:pic>
      <p:pic>
        <p:nvPicPr>
          <p:cNvPr id="1305" name="圖片 27" descr="圖片 27"/>
          <p:cNvPicPr>
            <a:picLocks noChangeAspect="1"/>
          </p:cNvPicPr>
          <p:nvPr/>
        </p:nvPicPr>
        <p:blipFill>
          <a:blip r:embed="rId4" cstate="print"/>
          <a:stretch>
            <a:fillRect/>
          </a:stretch>
        </p:blipFill>
        <p:spPr>
          <a:xfrm>
            <a:off x="4813584" y="2385018"/>
            <a:ext cx="1770455" cy="1112157"/>
          </a:xfrm>
          <a:prstGeom prst="rect">
            <a:avLst/>
          </a:prstGeom>
          <a:ln w="12700">
            <a:miter lim="400000"/>
          </a:ln>
          <a:effectLst>
            <a:outerShdw blurRad="431800" dist="368300" dir="5760000" rotWithShape="0">
              <a:srgbClr val="000000">
                <a:alpha val="34000"/>
              </a:srgbClr>
            </a:outerShdw>
          </a:effectLst>
        </p:spPr>
      </p:pic>
      <p:pic>
        <p:nvPicPr>
          <p:cNvPr id="1306" name="圖片 28" descr="圖片 28"/>
          <p:cNvPicPr>
            <a:picLocks noChangeAspect="1"/>
          </p:cNvPicPr>
          <p:nvPr/>
        </p:nvPicPr>
        <p:blipFill>
          <a:blip r:embed="rId5" cstate="print"/>
          <a:stretch>
            <a:fillRect/>
          </a:stretch>
        </p:blipFill>
        <p:spPr>
          <a:xfrm>
            <a:off x="4831436" y="3653044"/>
            <a:ext cx="1752602" cy="1069568"/>
          </a:xfrm>
          <a:prstGeom prst="rect">
            <a:avLst/>
          </a:prstGeom>
          <a:ln w="12700">
            <a:miter lim="400000"/>
          </a:ln>
          <a:effectLst>
            <a:outerShdw blurRad="431800" dist="368300" dir="5760000" rotWithShape="0">
              <a:srgbClr val="000000">
                <a:alpha val="34000"/>
              </a:srgbClr>
            </a:outerShdw>
          </a:effectLst>
        </p:spPr>
      </p:pic>
      <p:grpSp>
        <p:nvGrpSpPr>
          <p:cNvPr id="2" name="群組 1">
            <a:extLst>
              <a:ext uri="{FF2B5EF4-FFF2-40B4-BE49-F238E27FC236}">
                <a16:creationId xmlns:a16="http://schemas.microsoft.com/office/drawing/2014/main" id="{D632CBEB-9E62-4CD9-7EA9-8A5482C36D22}"/>
              </a:ext>
            </a:extLst>
          </p:cNvPr>
          <p:cNvGrpSpPr/>
          <p:nvPr/>
        </p:nvGrpSpPr>
        <p:grpSpPr>
          <a:xfrm>
            <a:off x="418012" y="4187828"/>
            <a:ext cx="6144769" cy="2668393"/>
            <a:chOff x="418012" y="4187828"/>
            <a:chExt cx="6144769" cy="2668393"/>
          </a:xfrm>
        </p:grpSpPr>
        <p:grpSp>
          <p:nvGrpSpPr>
            <p:cNvPr id="8" name="群組 7">
              <a:extLst>
                <a:ext uri="{FF2B5EF4-FFF2-40B4-BE49-F238E27FC236}">
                  <a16:creationId xmlns:a16="http://schemas.microsoft.com/office/drawing/2014/main" id="{BAAF0253-9423-E039-88CC-E3705212D356}"/>
                </a:ext>
              </a:extLst>
            </p:cNvPr>
            <p:cNvGrpSpPr/>
            <p:nvPr/>
          </p:nvGrpSpPr>
          <p:grpSpPr>
            <a:xfrm>
              <a:off x="418012" y="4187828"/>
              <a:ext cx="3792364" cy="1914275"/>
              <a:chOff x="342706" y="4984770"/>
              <a:chExt cx="3270071" cy="1650637"/>
            </a:xfrm>
          </p:grpSpPr>
          <p:pic>
            <p:nvPicPr>
              <p:cNvPr id="1307" name="圖片 32" descr="圖片 32"/>
              <p:cNvPicPr>
                <a:picLocks noChangeAspect="1"/>
              </p:cNvPicPr>
              <p:nvPr/>
            </p:nvPicPr>
            <p:blipFill>
              <a:blip r:embed="rId6" cstate="print"/>
              <a:stretch>
                <a:fillRect/>
              </a:stretch>
            </p:blipFill>
            <p:spPr>
              <a:xfrm rot="10800000" flipH="1">
                <a:off x="355816" y="6332680"/>
                <a:ext cx="3256961" cy="285124"/>
              </a:xfrm>
              <a:prstGeom prst="rect">
                <a:avLst/>
              </a:prstGeom>
              <a:ln w="12700" cap="flat">
                <a:noFill/>
                <a:miter lim="400000"/>
              </a:ln>
              <a:effectLst/>
            </p:spPr>
          </p:pic>
          <p:pic>
            <p:nvPicPr>
              <p:cNvPr id="1310" name="圖片 37" descr="圖片 37"/>
              <p:cNvPicPr>
                <a:picLocks noChangeAspect="1"/>
              </p:cNvPicPr>
              <p:nvPr/>
            </p:nvPicPr>
            <p:blipFill>
              <a:blip r:embed="rId7" cstate="print"/>
              <a:srcRect t="28628"/>
              <a:stretch/>
            </p:blipFill>
            <p:spPr>
              <a:xfrm>
                <a:off x="342706" y="5930678"/>
                <a:ext cx="3040834" cy="704729"/>
              </a:xfrm>
              <a:prstGeom prst="rect">
                <a:avLst/>
              </a:prstGeom>
              <a:ln w="12700" cap="flat">
                <a:noFill/>
                <a:miter lim="400000"/>
              </a:ln>
              <a:effectLst/>
            </p:spPr>
          </p:pic>
          <p:pic>
            <p:nvPicPr>
              <p:cNvPr id="1313" name="圖片 34" descr="圖片 34"/>
              <p:cNvPicPr>
                <a:picLocks noChangeAspect="1"/>
              </p:cNvPicPr>
              <p:nvPr/>
            </p:nvPicPr>
            <p:blipFill>
              <a:blip r:embed="rId6" cstate="print"/>
              <a:stretch>
                <a:fillRect/>
              </a:stretch>
            </p:blipFill>
            <p:spPr>
              <a:xfrm rot="10800000" flipH="1">
                <a:off x="553205" y="5778687"/>
                <a:ext cx="2914327" cy="285124"/>
              </a:xfrm>
              <a:prstGeom prst="rect">
                <a:avLst/>
              </a:prstGeom>
              <a:ln w="12700" cap="flat">
                <a:noFill/>
                <a:miter lim="400000"/>
              </a:ln>
              <a:effectLst/>
            </p:spPr>
          </p:pic>
          <p:pic>
            <p:nvPicPr>
              <p:cNvPr id="1315" name="圖片 51" descr="圖片 51"/>
              <p:cNvPicPr>
                <a:picLocks noChangeAspect="1"/>
              </p:cNvPicPr>
              <p:nvPr/>
            </p:nvPicPr>
            <p:blipFill>
              <a:blip r:embed="rId8" cstate="print"/>
              <a:srcRect t="10409"/>
              <a:stretch/>
            </p:blipFill>
            <p:spPr>
              <a:xfrm>
                <a:off x="1822369" y="4984770"/>
                <a:ext cx="1771670" cy="991757"/>
              </a:xfrm>
              <a:prstGeom prst="rect">
                <a:avLst/>
              </a:prstGeom>
              <a:ln w="12700" cap="flat">
                <a:noFill/>
                <a:miter lim="400000"/>
              </a:ln>
              <a:effectLst/>
            </p:spPr>
          </p:pic>
          <p:pic>
            <p:nvPicPr>
              <p:cNvPr id="1316" name="圖片 43" descr="圖片 43"/>
              <p:cNvPicPr>
                <a:picLocks noChangeAspect="1"/>
              </p:cNvPicPr>
              <p:nvPr/>
            </p:nvPicPr>
            <p:blipFill>
              <a:blip r:embed="rId9" cstate="print"/>
              <a:srcRect t="10391"/>
              <a:stretch/>
            </p:blipFill>
            <p:spPr>
              <a:xfrm>
                <a:off x="553205" y="5008999"/>
                <a:ext cx="1683993" cy="943300"/>
              </a:xfrm>
              <a:prstGeom prst="rect">
                <a:avLst/>
              </a:prstGeom>
              <a:ln w="12700" cap="flat">
                <a:noFill/>
                <a:miter lim="400000"/>
              </a:ln>
              <a:effectLst/>
            </p:spPr>
          </p:pic>
        </p:grpSp>
        <p:pic>
          <p:nvPicPr>
            <p:cNvPr id="1308" name="圖片 33" descr="圖片 33"/>
            <p:cNvPicPr>
              <a:picLocks noChangeAspect="1"/>
            </p:cNvPicPr>
            <p:nvPr/>
          </p:nvPicPr>
          <p:blipFill>
            <a:blip r:embed="rId6" cstate="print"/>
            <a:stretch>
              <a:fillRect/>
            </a:stretch>
          </p:blipFill>
          <p:spPr>
            <a:xfrm rot="10800000" flipH="1">
              <a:off x="2131646" y="6468307"/>
              <a:ext cx="4431135" cy="387914"/>
            </a:xfrm>
            <a:prstGeom prst="rect">
              <a:avLst/>
            </a:prstGeom>
            <a:ln w="12700" cap="flat">
              <a:noFill/>
              <a:miter lim="400000"/>
            </a:ln>
            <a:effectLst/>
          </p:spPr>
        </p:pic>
        <p:pic>
          <p:nvPicPr>
            <p:cNvPr id="1309" name="圖片 36" descr="圖片 36"/>
            <p:cNvPicPr>
              <a:picLocks noChangeAspect="1"/>
            </p:cNvPicPr>
            <p:nvPr/>
          </p:nvPicPr>
          <p:blipFill>
            <a:blip r:embed="rId10" cstate="print"/>
            <a:srcRect t="18321"/>
            <a:stretch/>
          </p:blipFill>
          <p:spPr>
            <a:xfrm>
              <a:off x="2322173" y="5930306"/>
              <a:ext cx="4137092" cy="671190"/>
            </a:xfrm>
            <a:prstGeom prst="rect">
              <a:avLst/>
            </a:prstGeom>
            <a:ln w="12700" cap="flat">
              <a:noFill/>
              <a:miter lim="400000"/>
            </a:ln>
            <a:effectLst/>
          </p:spPr>
        </p:pic>
        <p:pic>
          <p:nvPicPr>
            <p:cNvPr id="1312" name="圖片 38" descr="圖片 38"/>
            <p:cNvPicPr>
              <a:picLocks noChangeAspect="1"/>
            </p:cNvPicPr>
            <p:nvPr/>
          </p:nvPicPr>
          <p:blipFill>
            <a:blip r:embed="rId11" cstate="print"/>
            <a:srcRect t="38928"/>
            <a:stretch/>
          </p:blipFill>
          <p:spPr>
            <a:xfrm>
              <a:off x="2316004" y="5604997"/>
              <a:ext cx="4137090" cy="304408"/>
            </a:xfrm>
            <a:prstGeom prst="rect">
              <a:avLst/>
            </a:prstGeom>
            <a:ln w="12700" cap="flat">
              <a:noFill/>
              <a:miter lim="400000"/>
            </a:ln>
            <a:effectLst/>
          </p:spPr>
        </p:pic>
      </p:grpSp>
      <p:sp>
        <p:nvSpPr>
          <p:cNvPr id="22" name="Text Placeholder 13"/>
          <p:cNvSpPr txBox="1">
            <a:spLocks noGrp="1"/>
          </p:cNvSpPr>
          <p:nvPr>
            <p:ph type="body" sz="quarter" idx="1"/>
          </p:nvPr>
        </p:nvSpPr>
        <p:spPr>
          <a:xfrm>
            <a:off x="576070" y="1349278"/>
            <a:ext cx="4895000" cy="411483"/>
          </a:xfrm>
          <a:prstGeom prst="rect">
            <a:avLst/>
          </a:prstGeom>
        </p:spPr>
        <p:txBody>
          <a:bodyPr>
            <a:normAutofit/>
          </a:bodyPr>
          <a:lstStyle/>
          <a:p>
            <a:r>
              <a:rPr lang="en-US" sz="1600" dirty="0"/>
              <a:t>Campus Security and Data Sharing</a:t>
            </a:r>
          </a:p>
        </p:txBody>
      </p:sp>
      <p:sp>
        <p:nvSpPr>
          <p:cNvPr id="23" name="Title 12"/>
          <p:cNvSpPr txBox="1">
            <a:spLocks noGrp="1"/>
          </p:cNvSpPr>
          <p:nvPr>
            <p:ph type="title"/>
          </p:nvPr>
        </p:nvSpPr>
        <p:spPr>
          <a:xfrm>
            <a:off x="576070" y="616204"/>
            <a:ext cx="4895000" cy="693049"/>
          </a:xfrm>
          <a:prstGeom prst="rect">
            <a:avLst/>
          </a:prstGeom>
        </p:spPr>
        <p:txBody>
          <a:bodyPr>
            <a:normAutofit/>
          </a:bodyPr>
          <a:lstStyle/>
          <a:p>
            <a:r>
              <a:rPr lang="en-US" dirty="0"/>
              <a:t>Education Sector</a:t>
            </a:r>
          </a:p>
        </p:txBody>
      </p:sp>
      <p:sp>
        <p:nvSpPr>
          <p:cNvPr id="24" name="Text Placeholder 15"/>
          <p:cNvSpPr>
            <a:spLocks noGrp="1"/>
          </p:cNvSpPr>
          <p:nvPr>
            <p:ph type="body" idx="21"/>
          </p:nvPr>
        </p:nvSpPr>
        <p:spPr>
          <a:xfrm>
            <a:off x="576070" y="1980552"/>
            <a:ext cx="4892044" cy="1937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sz="1400" dirty="0"/>
              <a:t>Multi-point data sharing and synchronization </a:t>
            </a:r>
          </a:p>
          <a:p>
            <a:r>
              <a:rPr lang="en-US" sz="1400" dirty="0"/>
              <a:t>FTP file management system </a:t>
            </a:r>
          </a:p>
          <a:p>
            <a:r>
              <a:rPr lang="en-US" sz="1400" dirty="0"/>
              <a:t>Compact classroom storage devices </a:t>
            </a:r>
          </a:p>
          <a:p>
            <a:r>
              <a:rPr lang="en-US" sz="1400" dirty="0"/>
              <a:t>Remote teaching interaction </a:t>
            </a:r>
          </a:p>
          <a:p>
            <a:r>
              <a:rPr lang="en-US" sz="1400" dirty="0"/>
              <a:t>Campus security monitoring</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TextBox 6"/>
          <p:cNvSpPr txBox="1">
            <a:spLocks noGrp="1"/>
          </p:cNvSpPr>
          <p:nvPr>
            <p:ph type="sldNum" sz="quarter" idx="4294967295"/>
          </p:nvPr>
        </p:nvSpPr>
        <p:spPr>
          <a:xfrm>
            <a:off x="11712534" y="6447654"/>
            <a:ext cx="217148" cy="202413"/>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pPr/>
              <a:t>39</a:t>
            </a:fld>
            <a:endParaRPr/>
          </a:p>
        </p:txBody>
      </p:sp>
      <p:sp>
        <p:nvSpPr>
          <p:cNvPr id="1045" name="標題 1"/>
          <p:cNvSpPr txBox="1">
            <a:spLocks noGrp="1"/>
          </p:cNvSpPr>
          <p:nvPr>
            <p:ph type="title"/>
          </p:nvPr>
        </p:nvSpPr>
        <p:spPr>
          <a:xfrm>
            <a:off x="913907" y="2905878"/>
            <a:ext cx="7838621" cy="1036720"/>
          </a:xfrm>
          <a:prstGeom prst="rect">
            <a:avLst/>
          </a:prstGeom>
        </p:spPr>
        <p:txBody>
          <a:bodyPr/>
          <a:lstStyle>
            <a:lvl1pPr>
              <a:defRPr spc="0"/>
            </a:lvl1pPr>
          </a:lstStyle>
          <a:p>
            <a:r>
              <a:rPr lang="en-US" altLang="zh-CN" dirty="0"/>
              <a:t>QNAP Solution Advantages</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ext Placeholder 15"/>
          <p:cNvSpPr>
            <a:spLocks noGrp="1"/>
          </p:cNvSpPr>
          <p:nvPr>
            <p:ph type="body" idx="21"/>
          </p:nvPr>
        </p:nvSpPr>
        <p:spPr>
          <a:xfrm>
            <a:off x="576070" y="2297861"/>
            <a:ext cx="4892044" cy="44710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0" indent="0">
              <a:buSzTx/>
              <a:buNone/>
            </a:pPr>
            <a:r>
              <a:rPr lang="en-US" altLang="zh-CN" sz="1500" dirty="0"/>
              <a:t>QNAP (Quality Network Appliance Provider) is dedicated to software application development and hardware design optimization. We have our own production lines to provide comprehensive and advanced storage and networking solutions.</a:t>
            </a:r>
          </a:p>
          <a:p>
            <a:pPr marL="0" indent="0">
              <a:buSzTx/>
              <a:buNone/>
            </a:pPr>
            <a:endParaRPr lang="en-US" altLang="zh-CN" sz="1500" dirty="0"/>
          </a:p>
          <a:p>
            <a:r>
              <a:rPr lang="en-US" altLang="zh-CN" sz="1500" dirty="0"/>
              <a:t>Founded in March 2004.</a:t>
            </a:r>
          </a:p>
          <a:p>
            <a:r>
              <a:rPr lang="en-US" altLang="zh-CN" sz="1500" dirty="0"/>
              <a:t>10 subsidiaries and 7 offices worldwide.</a:t>
            </a:r>
          </a:p>
          <a:p>
            <a:r>
              <a:rPr lang="en-US" altLang="zh-CN" sz="1500" dirty="0"/>
              <a:t>Approximately 1,200 employees globally.</a:t>
            </a:r>
          </a:p>
          <a:p>
            <a:r>
              <a:rPr lang="en-US" altLang="zh-CN" sz="1500" dirty="0"/>
              <a:t>Over 520 R&amp;D engineers dedicated to innovation.</a:t>
            </a:r>
          </a:p>
          <a:p>
            <a:r>
              <a:rPr lang="en-US" altLang="zh-CN" sz="1500" dirty="0"/>
              <a:t>Manufactured in Taiwan at our own factory.</a:t>
            </a:r>
          </a:p>
        </p:txBody>
      </p:sp>
      <p:sp>
        <p:nvSpPr>
          <p:cNvPr id="599" name="TextBox 6"/>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4</a:t>
            </a:fld>
            <a:endParaRPr/>
          </a:p>
        </p:txBody>
      </p:sp>
      <p:sp>
        <p:nvSpPr>
          <p:cNvPr id="600" name="Text Placeholder 13"/>
          <p:cNvSpPr txBox="1">
            <a:spLocks noGrp="1"/>
          </p:cNvSpPr>
          <p:nvPr>
            <p:ph type="body" sz="quarter" idx="1"/>
          </p:nvPr>
        </p:nvSpPr>
        <p:spPr>
          <a:xfrm>
            <a:off x="576070" y="1357711"/>
            <a:ext cx="4895000" cy="693049"/>
          </a:xfrm>
          <a:prstGeom prst="rect">
            <a:avLst/>
          </a:prstGeom>
        </p:spPr>
        <p:txBody>
          <a:bodyPr>
            <a:noAutofit/>
          </a:bodyPr>
          <a:lstStyle/>
          <a:p>
            <a:r>
              <a:rPr lang="en-US" altLang="zh-CN" dirty="0"/>
              <a:t>Global Leader in Data Storage Solutions</a:t>
            </a:r>
          </a:p>
        </p:txBody>
      </p:sp>
      <p:sp>
        <p:nvSpPr>
          <p:cNvPr id="601" name="Title 12"/>
          <p:cNvSpPr txBox="1">
            <a:spLocks noGrp="1"/>
          </p:cNvSpPr>
          <p:nvPr>
            <p:ph type="title"/>
          </p:nvPr>
        </p:nvSpPr>
        <p:spPr>
          <a:xfrm>
            <a:off x="576070" y="603504"/>
            <a:ext cx="4895000" cy="693049"/>
          </a:xfrm>
          <a:prstGeom prst="rect">
            <a:avLst/>
          </a:prstGeom>
        </p:spPr>
        <p:txBody>
          <a:bodyPr/>
          <a:lstStyle/>
          <a:p>
            <a:r>
              <a:rPr lang="en-US" altLang="zh-CN" dirty="0"/>
              <a:t>QNAP Systems, Inc.</a:t>
            </a:r>
            <a:endParaRPr dirty="0"/>
          </a:p>
        </p:txBody>
      </p:sp>
      <p:pic>
        <p:nvPicPr>
          <p:cNvPr id="603" name="DSCF0614.JPG" descr="DSCF0614.JPG"/>
          <p:cNvPicPr>
            <a:picLocks noGrp="1" noChangeAspect="1"/>
          </p:cNvPicPr>
          <p:nvPr>
            <p:ph type="pic" idx="22"/>
          </p:nvPr>
        </p:nvPicPr>
        <p:blipFill>
          <a:blip r:embed="rId2" cstate="print"/>
          <a:srcRect l="53763" t="3189" b="3188"/>
          <a:stretch>
            <a:fillRect/>
          </a:stretch>
        </p:blipFill>
        <p:spPr>
          <a:xfrm>
            <a:off x="6110287" y="-45721"/>
            <a:ext cx="6098152" cy="6949442"/>
          </a:xfrm>
          <a:prstGeom prst="rect">
            <a:avLst/>
          </a:prstGeom>
        </p:spPr>
      </p:pic>
      <p:sp>
        <p:nvSpPr>
          <p:cNvPr id="2" name="線條">
            <a:extLst>
              <a:ext uri="{FF2B5EF4-FFF2-40B4-BE49-F238E27FC236}">
                <a16:creationId xmlns:a16="http://schemas.microsoft.com/office/drawing/2014/main" id="{F808D403-D5AD-DACF-6FB5-1F900115A92F}"/>
              </a:ext>
            </a:extLst>
          </p:cNvPr>
          <p:cNvSpPr/>
          <p:nvPr/>
        </p:nvSpPr>
        <p:spPr>
          <a:xfrm>
            <a:off x="576070" y="3748130"/>
            <a:ext cx="4793452" cy="0"/>
          </a:xfrm>
          <a:prstGeom prst="line">
            <a:avLst/>
          </a:prstGeom>
          <a:ln>
            <a:solidFill>
              <a:srgbClr val="E61F17"/>
            </a:solidFill>
          </a:ln>
        </p:spPr>
        <p:txBody>
          <a:bodyPr lIns="45719" rIns="45719"/>
          <a:lstStyle/>
          <a:p>
            <a:pPr>
              <a:defRPr>
                <a:latin typeface="Arial"/>
                <a:ea typeface="Arial"/>
                <a:cs typeface="Arial"/>
                <a:sym typeface="Arial"/>
              </a:defRPr>
            </a:pP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0C20A-B374-339D-7033-DAB0B157C0D3}"/>
            </a:ext>
          </a:extLst>
        </p:cNvPr>
        <p:cNvGrpSpPr/>
        <p:nvPr/>
      </p:nvGrpSpPr>
      <p:grpSpPr>
        <a:xfrm>
          <a:off x="0" y="0"/>
          <a:ext cx="0" cy="0"/>
          <a:chOff x="0" y="0"/>
          <a:chExt cx="0" cy="0"/>
        </a:xfrm>
      </p:grpSpPr>
      <p:pic>
        <p:nvPicPr>
          <p:cNvPr id="33" name="圖片 33" descr="圖片 33">
            <a:extLst>
              <a:ext uri="{FF2B5EF4-FFF2-40B4-BE49-F238E27FC236}">
                <a16:creationId xmlns:a16="http://schemas.microsoft.com/office/drawing/2014/main" id="{213F8B1F-5649-6764-8B1E-8CCED0CB3769}"/>
              </a:ext>
            </a:extLst>
          </p:cNvPr>
          <p:cNvPicPr>
            <a:picLocks noChangeAspect="1"/>
          </p:cNvPicPr>
          <p:nvPr/>
        </p:nvPicPr>
        <p:blipFill>
          <a:blip r:embed="rId2" cstate="print"/>
          <a:stretch>
            <a:fillRect/>
          </a:stretch>
        </p:blipFill>
        <p:spPr>
          <a:xfrm rot="10800000" flipH="1">
            <a:off x="1298325" y="6040935"/>
            <a:ext cx="7087219" cy="387914"/>
          </a:xfrm>
          <a:prstGeom prst="rect">
            <a:avLst/>
          </a:prstGeom>
          <a:ln w="12700" cap="flat">
            <a:noFill/>
            <a:miter lim="400000"/>
          </a:ln>
          <a:effectLst/>
        </p:spPr>
      </p:pic>
      <p:pic>
        <p:nvPicPr>
          <p:cNvPr id="31" name="貼上的影片.png" descr="貼上的影片.png">
            <a:extLst>
              <a:ext uri="{FF2B5EF4-FFF2-40B4-BE49-F238E27FC236}">
                <a16:creationId xmlns:a16="http://schemas.microsoft.com/office/drawing/2014/main" id="{C49FD356-94D6-4E9D-5F6E-8903FB2CC3F4}"/>
              </a:ext>
            </a:extLst>
          </p:cNvPr>
          <p:cNvPicPr>
            <a:picLocks noChangeAspect="1"/>
          </p:cNvPicPr>
          <p:nvPr/>
        </p:nvPicPr>
        <p:blipFill>
          <a:blip r:embed="rId3" cstate="print"/>
          <a:stretch>
            <a:fillRect/>
          </a:stretch>
        </p:blipFill>
        <p:spPr>
          <a:xfrm flipH="1">
            <a:off x="824208" y="5150352"/>
            <a:ext cx="1574209" cy="906363"/>
          </a:xfrm>
          <a:prstGeom prst="rect">
            <a:avLst/>
          </a:prstGeom>
          <a:ln w="12700">
            <a:miter lim="400000"/>
          </a:ln>
        </p:spPr>
      </p:pic>
      <p:pic>
        <p:nvPicPr>
          <p:cNvPr id="27" name="圖片版面配置區 26">
            <a:extLst>
              <a:ext uri="{FF2B5EF4-FFF2-40B4-BE49-F238E27FC236}">
                <a16:creationId xmlns:a16="http://schemas.microsoft.com/office/drawing/2014/main" id="{7E29DEBB-8046-6E5F-6DAD-AB9FD5A510EA}"/>
              </a:ext>
            </a:extLst>
          </p:cNvPr>
          <p:cNvPicPr>
            <a:picLocks noGrp="1" noChangeAspect="1"/>
          </p:cNvPicPr>
          <p:nvPr>
            <p:ph type="pic" sz="quarter" idx="21"/>
          </p:nvPr>
        </p:nvPicPr>
        <p:blipFill>
          <a:blip r:embed="rId4" cstate="print"/>
          <a:srcRect l="7878" t="-66930" r="7898" b="-70453"/>
          <a:stretch/>
        </p:blipFill>
        <p:spPr>
          <a:xfrm>
            <a:off x="773113" y="1760592"/>
            <a:ext cx="838200" cy="839787"/>
          </a:xfrm>
        </p:spPr>
      </p:pic>
      <p:pic>
        <p:nvPicPr>
          <p:cNvPr id="3" name="圖片版面配置區 2">
            <a:extLst>
              <a:ext uri="{FF2B5EF4-FFF2-40B4-BE49-F238E27FC236}">
                <a16:creationId xmlns:a16="http://schemas.microsoft.com/office/drawing/2014/main" id="{95E6F692-4FDF-FB1B-C2EC-24FAC92FE5E2}"/>
              </a:ext>
            </a:extLst>
          </p:cNvPr>
          <p:cNvPicPr>
            <a:picLocks noGrp="1" noChangeAspect="1"/>
          </p:cNvPicPr>
          <p:nvPr>
            <p:ph type="pic" sz="quarter" idx="27"/>
          </p:nvPr>
        </p:nvPicPr>
        <p:blipFill>
          <a:blip r:embed="rId5" cstate="print">
            <a:extLst>
              <a:ext uri="{96DAC541-7B7A-43D3-8B79-37D633B846F1}">
                <asvg:svgBlip xmlns:asvg="http://schemas.microsoft.com/office/drawing/2016/SVG/main" r:embed="rId6"/>
              </a:ext>
            </a:extLst>
          </a:blip>
          <a:srcRect/>
          <a:stretch>
            <a:fillRect/>
          </a:stretch>
        </p:blipFill>
        <p:spPr>
          <a:xfrm>
            <a:off x="773113" y="2917879"/>
            <a:ext cx="838200" cy="838200"/>
          </a:xfrm>
        </p:spPr>
      </p:pic>
      <p:pic>
        <p:nvPicPr>
          <p:cNvPr id="10" name="圖片版面配置區 9">
            <a:extLst>
              <a:ext uri="{FF2B5EF4-FFF2-40B4-BE49-F238E27FC236}">
                <a16:creationId xmlns:a16="http://schemas.microsoft.com/office/drawing/2014/main" id="{133355F0-D78A-1051-F5AE-94E2F6BB8A2E}"/>
              </a:ext>
            </a:extLst>
          </p:cNvPr>
          <p:cNvPicPr>
            <a:picLocks noGrp="1" noChangeAspect="1"/>
          </p:cNvPicPr>
          <p:nvPr>
            <p:ph type="pic" sz="quarter" idx="30"/>
          </p:nvPr>
        </p:nvPicPr>
        <p:blipFill>
          <a:blip r:embed="rId7" cstate="print">
            <a:extLst>
              <a:ext uri="{96DAC541-7B7A-43D3-8B79-37D633B846F1}">
                <asvg:svgBlip xmlns:asvg="http://schemas.microsoft.com/office/drawing/2016/SVG/main" r:embed="rId8"/>
              </a:ext>
            </a:extLst>
          </a:blip>
          <a:srcRect l="95" r="95"/>
          <a:stretch>
            <a:fillRect/>
          </a:stretch>
        </p:blipFill>
        <p:spPr>
          <a:xfrm>
            <a:off x="6462542" y="1760697"/>
            <a:ext cx="838200" cy="839788"/>
          </a:xfrm>
        </p:spPr>
      </p:pic>
      <p:pic>
        <p:nvPicPr>
          <p:cNvPr id="18" name="圖形 17">
            <a:extLst>
              <a:ext uri="{FF2B5EF4-FFF2-40B4-BE49-F238E27FC236}">
                <a16:creationId xmlns:a16="http://schemas.microsoft.com/office/drawing/2014/main" id="{6FC1668F-E63D-6BE3-BE90-391B59DE48AD}"/>
              </a:ext>
            </a:extLst>
          </p:cNvPr>
          <p:cNvPicPr>
            <a:picLocks noChangeAspect="1"/>
          </p:cNvPicPr>
          <p:nvPr/>
        </p:nvPicPr>
        <p:blipFill>
          <a:blip r:embed="rId9" cstate="print">
            <a:extLst>
              <a:ext uri="{96DAC541-7B7A-43D3-8B79-37D633B846F1}">
                <asvg:svgBlip xmlns:asvg="http://schemas.microsoft.com/office/drawing/2016/SVG/main" r:embed="rId10"/>
              </a:ext>
            </a:extLst>
          </a:blip>
          <a:stretch>
            <a:fillRect/>
          </a:stretch>
        </p:blipFill>
        <p:spPr>
          <a:xfrm>
            <a:off x="832213" y="4073579"/>
            <a:ext cx="720000" cy="720000"/>
          </a:xfrm>
          <a:prstGeom prst="rect">
            <a:avLst/>
          </a:prstGeom>
        </p:spPr>
      </p:pic>
      <p:pic>
        <p:nvPicPr>
          <p:cNvPr id="4" name="圖片版面配置區 26">
            <a:extLst>
              <a:ext uri="{FF2B5EF4-FFF2-40B4-BE49-F238E27FC236}">
                <a16:creationId xmlns:a16="http://schemas.microsoft.com/office/drawing/2014/main" id="{A5B48FD4-CD1E-A46A-F7E0-FB2BD8975D12}"/>
              </a:ext>
            </a:extLst>
          </p:cNvPr>
          <p:cNvPicPr>
            <a:picLocks noChangeAspect="1"/>
          </p:cNvPicPr>
          <p:nvPr/>
        </p:nvPicPr>
        <p:blipFill>
          <a:blip r:embed="rId11" cstate="print">
            <a:extLst>
              <a:ext uri="{96DAC541-7B7A-43D3-8B79-37D633B846F1}">
                <asvg:svgBlip xmlns:asvg="http://schemas.microsoft.com/office/drawing/2016/SVG/main" r:embed="rId12"/>
              </a:ext>
            </a:extLst>
          </a:blip>
          <a:srcRect l="94" r="94"/>
          <a:stretch/>
        </p:blipFill>
        <p:spPr>
          <a:xfrm>
            <a:off x="6544742" y="2998647"/>
            <a:ext cx="756000" cy="75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5" name="投影片編號版面配置區 4">
            <a:extLst>
              <a:ext uri="{FF2B5EF4-FFF2-40B4-BE49-F238E27FC236}">
                <a16:creationId xmlns:a16="http://schemas.microsoft.com/office/drawing/2014/main" id="{AC35136C-1817-2268-87CB-01289D7F9B90}"/>
              </a:ext>
            </a:extLst>
          </p:cNvPr>
          <p:cNvSpPr>
            <a:spLocks noGrp="1"/>
          </p:cNvSpPr>
          <p:nvPr>
            <p:ph type="sldNum" sz="quarter" idx="2"/>
          </p:nvPr>
        </p:nvSpPr>
        <p:spPr/>
        <p:txBody>
          <a:bodyPr/>
          <a:lstStyle/>
          <a:p>
            <a:fld id="{86CB4B4D-7CA3-9044-876B-883B54F8677D}" type="slidenum">
              <a:rPr lang="en-US" altLang="zh-TW" smtClean="0"/>
              <a:pPr/>
              <a:t>40</a:t>
            </a:fld>
            <a:endParaRPr lang="zh-TW" altLang="en-US"/>
          </a:p>
        </p:txBody>
      </p:sp>
      <p:grpSp>
        <p:nvGrpSpPr>
          <p:cNvPr id="36" name="群組 35">
            <a:extLst>
              <a:ext uri="{FF2B5EF4-FFF2-40B4-BE49-F238E27FC236}">
                <a16:creationId xmlns:a16="http://schemas.microsoft.com/office/drawing/2014/main" id="{95DE771C-6947-6E26-C365-2CF3462F33F1}"/>
              </a:ext>
            </a:extLst>
          </p:cNvPr>
          <p:cNvGrpSpPr/>
          <p:nvPr/>
        </p:nvGrpSpPr>
        <p:grpSpPr>
          <a:xfrm>
            <a:off x="668559" y="4535672"/>
            <a:ext cx="11724912" cy="1991212"/>
            <a:chOff x="668559" y="4535672"/>
            <a:chExt cx="11724912" cy="1991212"/>
          </a:xfrm>
        </p:grpSpPr>
        <p:pic>
          <p:nvPicPr>
            <p:cNvPr id="29" name="圖片 28" descr="一張含有 螢幕擷取畫面, 設計 的圖片&#10;&#10;自動產生的描述">
              <a:extLst>
                <a:ext uri="{FF2B5EF4-FFF2-40B4-BE49-F238E27FC236}">
                  <a16:creationId xmlns:a16="http://schemas.microsoft.com/office/drawing/2014/main" id="{636FD4A4-5540-CF08-47A5-E7C2AE99463E}"/>
                </a:ext>
              </a:extLst>
            </p:cNvPr>
            <p:cNvPicPr>
              <a:picLocks noChangeAspect="1"/>
            </p:cNvPicPr>
            <p:nvPr/>
          </p:nvPicPr>
          <p:blipFill>
            <a:blip r:embed="rId13" cstate="print">
              <a:extLst>
                <a:ext uri="{28A0092B-C50C-407E-A947-70E740481C1C}">
                  <a14:useLocalDpi xmlns:a14="http://schemas.microsoft.com/office/drawing/2010/main" val="0"/>
                </a:ext>
              </a:extLst>
            </a:blip>
            <a:srcRect l="2707" t="42243" r="2873" b="30447"/>
            <a:stretch/>
          </p:blipFill>
          <p:spPr>
            <a:xfrm>
              <a:off x="1808509" y="5117689"/>
              <a:ext cx="6234780" cy="1127282"/>
            </a:xfrm>
            <a:prstGeom prst="rect">
              <a:avLst/>
            </a:prstGeom>
            <a:effectLst>
              <a:outerShdw blurRad="317500" dist="241300" dir="10800000" algn="r" rotWithShape="0">
                <a:prstClr val="black">
                  <a:alpha val="25000"/>
                </a:prstClr>
              </a:outerShdw>
            </a:effectLst>
          </p:spPr>
        </p:pic>
        <p:pic>
          <p:nvPicPr>
            <p:cNvPr id="15" name="圖片 14" descr="一張含有 電子產品 的圖片&#10;&#10;自動產生的描述">
              <a:extLst>
                <a:ext uri="{FF2B5EF4-FFF2-40B4-BE49-F238E27FC236}">
                  <a16:creationId xmlns:a16="http://schemas.microsoft.com/office/drawing/2014/main" id="{0E9B7E3A-7F82-ACBA-F4D8-C469B5FAEB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8559" y="5762091"/>
              <a:ext cx="2760566" cy="764793"/>
            </a:xfrm>
            <a:prstGeom prst="rect">
              <a:avLst/>
            </a:prstGeom>
            <a:effectLst>
              <a:outerShdw blurRad="228600" dist="114300" dir="10800000" algn="r" rotWithShape="0">
                <a:prstClr val="black">
                  <a:alpha val="26000"/>
                </a:prstClr>
              </a:outerShdw>
            </a:effectLst>
          </p:spPr>
        </p:pic>
        <p:pic>
          <p:nvPicPr>
            <p:cNvPr id="22" name="圖片 8" descr="圖片 8">
              <a:extLst>
                <a:ext uri="{FF2B5EF4-FFF2-40B4-BE49-F238E27FC236}">
                  <a16:creationId xmlns:a16="http://schemas.microsoft.com/office/drawing/2014/main" id="{6E169F12-047A-C93E-B327-17A77DDE5B7A}"/>
                </a:ext>
              </a:extLst>
            </p:cNvPr>
            <p:cNvPicPr>
              <a:picLocks noChangeAspect="1"/>
            </p:cNvPicPr>
            <p:nvPr/>
          </p:nvPicPr>
          <p:blipFill>
            <a:blip r:embed="rId15" cstate="print"/>
            <a:stretch>
              <a:fillRect/>
            </a:stretch>
          </p:blipFill>
          <p:spPr>
            <a:xfrm>
              <a:off x="7422811" y="4535672"/>
              <a:ext cx="4970660" cy="1911982"/>
            </a:xfrm>
            <a:prstGeom prst="rect">
              <a:avLst/>
            </a:prstGeom>
            <a:ln w="12700">
              <a:miter lim="400000"/>
            </a:ln>
            <a:effectLst>
              <a:outerShdw blurRad="330200" dist="190500" dir="10800000" rotWithShape="0">
                <a:srgbClr val="000000">
                  <a:alpha val="40000"/>
                </a:srgbClr>
              </a:outerShdw>
            </a:effectLst>
          </p:spPr>
        </p:pic>
      </p:grpSp>
      <p:pic>
        <p:nvPicPr>
          <p:cNvPr id="34" name="圖片 33" descr="圖片 33">
            <a:extLst>
              <a:ext uri="{FF2B5EF4-FFF2-40B4-BE49-F238E27FC236}">
                <a16:creationId xmlns:a16="http://schemas.microsoft.com/office/drawing/2014/main" id="{62D140E0-AEFE-C310-B16C-35C6994B44B2}"/>
              </a:ext>
            </a:extLst>
          </p:cNvPr>
          <p:cNvPicPr>
            <a:picLocks noChangeAspect="1"/>
          </p:cNvPicPr>
          <p:nvPr/>
        </p:nvPicPr>
        <p:blipFill>
          <a:blip r:embed="rId2" cstate="print"/>
          <a:stretch>
            <a:fillRect/>
          </a:stretch>
        </p:blipFill>
        <p:spPr>
          <a:xfrm rot="10800000" flipH="1">
            <a:off x="582954" y="6329858"/>
            <a:ext cx="2746326" cy="387914"/>
          </a:xfrm>
          <a:prstGeom prst="rect">
            <a:avLst/>
          </a:prstGeom>
          <a:ln w="12700" cap="flat">
            <a:noFill/>
            <a:miter lim="400000"/>
          </a:ln>
          <a:effectLst/>
        </p:spPr>
      </p:pic>
      <p:pic>
        <p:nvPicPr>
          <p:cNvPr id="35" name="圖片 34" descr="圖片 33">
            <a:extLst>
              <a:ext uri="{FF2B5EF4-FFF2-40B4-BE49-F238E27FC236}">
                <a16:creationId xmlns:a16="http://schemas.microsoft.com/office/drawing/2014/main" id="{EF80BE9A-6059-A3AE-6830-7E3AFC86D325}"/>
              </a:ext>
            </a:extLst>
          </p:cNvPr>
          <p:cNvPicPr>
            <a:picLocks noChangeAspect="1"/>
          </p:cNvPicPr>
          <p:nvPr/>
        </p:nvPicPr>
        <p:blipFill>
          <a:blip r:embed="rId2" cstate="print"/>
          <a:stretch>
            <a:fillRect/>
          </a:stretch>
        </p:blipFill>
        <p:spPr>
          <a:xfrm rot="10800000" flipH="1">
            <a:off x="7389713" y="6245703"/>
            <a:ext cx="4970659" cy="387914"/>
          </a:xfrm>
          <a:prstGeom prst="rect">
            <a:avLst/>
          </a:prstGeom>
          <a:ln w="12700" cap="flat">
            <a:noFill/>
            <a:miter lim="400000"/>
          </a:ln>
          <a:effectLst/>
        </p:spPr>
      </p:pic>
      <p:sp>
        <p:nvSpPr>
          <p:cNvPr id="30" name="穩定可靠的高性能儲存技術">
            <a:extLst>
              <a:ext uri="{FF2B5EF4-FFF2-40B4-BE49-F238E27FC236}">
                <a16:creationId xmlns:a16="http://schemas.microsoft.com/office/drawing/2014/main" id="{D2420417-EA92-65E6-0D36-EA598019DEBF}"/>
              </a:ext>
            </a:extLst>
          </p:cNvPr>
          <p:cNvSpPr txBox="1">
            <a:spLocks noGrp="1"/>
          </p:cNvSpPr>
          <p:nvPr>
            <p:ph type="title"/>
          </p:nvPr>
        </p:nvSpPr>
        <p:spPr>
          <a:xfrm>
            <a:off x="573023" y="381174"/>
            <a:ext cx="11045954" cy="1136807"/>
          </a:xfrm>
          <a:prstGeom prst="rect">
            <a:avLst/>
          </a:prstGeom>
        </p:spPr>
        <p:txBody>
          <a:bodyPr>
            <a:noAutofit/>
          </a:bodyPr>
          <a:lstStyle>
            <a:lvl1pPr>
              <a:defRPr sz="5000"/>
            </a:lvl1pPr>
          </a:lstStyle>
          <a:p>
            <a:pPr>
              <a:lnSpc>
                <a:spcPct val="100000"/>
              </a:lnSpc>
            </a:pPr>
            <a:r>
              <a:rPr lang="en-US" sz="3600" dirty="0"/>
              <a:t>Enterprise-grade High-performance Storage Technology</a:t>
            </a:r>
          </a:p>
        </p:txBody>
      </p:sp>
      <p:sp>
        <p:nvSpPr>
          <p:cNvPr id="32" name="文字版面配置區 7">
            <a:extLst>
              <a:ext uri="{FF2B5EF4-FFF2-40B4-BE49-F238E27FC236}">
                <a16:creationId xmlns:a16="http://schemas.microsoft.com/office/drawing/2014/main" id="{30DD73F4-3288-4A2E-D0F4-4793908A8C1A}"/>
              </a:ext>
            </a:extLst>
          </p:cNvPr>
          <p:cNvSpPr>
            <a:spLocks noGrp="1"/>
          </p:cNvSpPr>
          <p:nvPr>
            <p:ph type="body" sz="quarter" idx="23"/>
          </p:nvPr>
        </p:nvSpPr>
        <p:spPr>
          <a:xfrm>
            <a:off x="1886792" y="1760785"/>
            <a:ext cx="3842668" cy="828869"/>
          </a:xfrm>
        </p:spPr>
        <p:txBody>
          <a:bodyPr>
            <a:normAutofit/>
          </a:bodyPr>
          <a:lstStyle/>
          <a:p>
            <a:r>
              <a:rPr lang="en-US" sz="1400" b="0" cap="none" dirty="0">
                <a:solidFill>
                  <a:schemeClr val="tx1"/>
                </a:solidFill>
              </a:rPr>
              <a:t>Use ZFS file system for both data efficiency and integrity.</a:t>
            </a:r>
          </a:p>
        </p:txBody>
      </p:sp>
      <p:sp>
        <p:nvSpPr>
          <p:cNvPr id="37" name="文字版面配置區 10">
            <a:extLst>
              <a:ext uri="{FF2B5EF4-FFF2-40B4-BE49-F238E27FC236}">
                <a16:creationId xmlns:a16="http://schemas.microsoft.com/office/drawing/2014/main" id="{F57A2C0C-A690-24F8-E65D-256B512C05CC}"/>
              </a:ext>
            </a:extLst>
          </p:cNvPr>
          <p:cNvSpPr>
            <a:spLocks noGrp="1"/>
          </p:cNvSpPr>
          <p:nvPr>
            <p:ph type="body" sz="quarter" idx="26"/>
          </p:nvPr>
        </p:nvSpPr>
        <p:spPr>
          <a:xfrm>
            <a:off x="1886794" y="4073579"/>
            <a:ext cx="3842666" cy="839342"/>
          </a:xfrm>
        </p:spPr>
        <p:txBody>
          <a:bodyPr>
            <a:noAutofit/>
          </a:bodyPr>
          <a:lstStyle/>
          <a:p>
            <a:r>
              <a:rPr lang="en-US" sz="1400" b="0" cap="none" dirty="0">
                <a:solidFill>
                  <a:schemeClr val="tx1"/>
                </a:solidFill>
              </a:rPr>
              <a:t>Innovative Thunderbolt technology, supporting plug-and-play high-speed team collaboration.</a:t>
            </a:r>
          </a:p>
        </p:txBody>
      </p:sp>
      <p:sp>
        <p:nvSpPr>
          <p:cNvPr id="38" name="文字版面配置區 13">
            <a:extLst>
              <a:ext uri="{FF2B5EF4-FFF2-40B4-BE49-F238E27FC236}">
                <a16:creationId xmlns:a16="http://schemas.microsoft.com/office/drawing/2014/main" id="{4FBB159A-8328-0AE4-8AE4-FAD642D527CE}"/>
              </a:ext>
            </a:extLst>
          </p:cNvPr>
          <p:cNvSpPr>
            <a:spLocks noGrp="1"/>
          </p:cNvSpPr>
          <p:nvPr>
            <p:ph type="body" sz="quarter" idx="29"/>
          </p:nvPr>
        </p:nvSpPr>
        <p:spPr>
          <a:xfrm>
            <a:off x="1886792" y="2917102"/>
            <a:ext cx="3842668" cy="839342"/>
          </a:xfrm>
        </p:spPr>
        <p:txBody>
          <a:bodyPr>
            <a:normAutofit/>
          </a:bodyPr>
          <a:lstStyle/>
          <a:p>
            <a:r>
              <a:rPr lang="en-US" sz="1400" b="0" cap="none" dirty="0">
                <a:solidFill>
                  <a:schemeClr val="tx1"/>
                </a:solidFill>
              </a:rPr>
              <a:t>All-flash high-performance storage with real-time data compression and accelerated write speed.</a:t>
            </a:r>
          </a:p>
        </p:txBody>
      </p:sp>
      <p:sp>
        <p:nvSpPr>
          <p:cNvPr id="39" name="文字版面配置區 16">
            <a:extLst>
              <a:ext uri="{FF2B5EF4-FFF2-40B4-BE49-F238E27FC236}">
                <a16:creationId xmlns:a16="http://schemas.microsoft.com/office/drawing/2014/main" id="{38728AC3-88B1-7BE3-0D21-411A849E05D8}"/>
              </a:ext>
            </a:extLst>
          </p:cNvPr>
          <p:cNvSpPr>
            <a:spLocks noGrp="1"/>
          </p:cNvSpPr>
          <p:nvPr>
            <p:ph type="body" sz="quarter" idx="32"/>
          </p:nvPr>
        </p:nvSpPr>
        <p:spPr>
          <a:xfrm>
            <a:off x="7576223" y="1760592"/>
            <a:ext cx="3842666" cy="849829"/>
          </a:xfrm>
        </p:spPr>
        <p:txBody>
          <a:bodyPr>
            <a:normAutofit/>
          </a:bodyPr>
          <a:lstStyle/>
          <a:p>
            <a:r>
              <a:rPr lang="en-US" sz="1400" b="0" cap="none" dirty="0">
                <a:solidFill>
                  <a:schemeClr val="tx1"/>
                </a:solidFill>
              </a:rPr>
              <a:t>High availability (HA) technology for enterprise service stability.</a:t>
            </a:r>
          </a:p>
        </p:txBody>
      </p:sp>
      <p:sp>
        <p:nvSpPr>
          <p:cNvPr id="40" name="文字版面配置區 10">
            <a:extLst>
              <a:ext uri="{FF2B5EF4-FFF2-40B4-BE49-F238E27FC236}">
                <a16:creationId xmlns:a16="http://schemas.microsoft.com/office/drawing/2014/main" id="{50BA85F9-5D1C-5F83-0255-FB9404D47FC8}"/>
              </a:ext>
            </a:extLst>
          </p:cNvPr>
          <p:cNvSpPr txBox="1">
            <a:spLocks/>
          </p:cNvSpPr>
          <p:nvPr/>
        </p:nvSpPr>
        <p:spPr>
          <a:xfrm>
            <a:off x="7573192" y="2921571"/>
            <a:ext cx="3842666" cy="839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543505" latinLnBrk="0">
              <a:lnSpc>
                <a:spcPct val="130000"/>
              </a:lnSpc>
              <a:spcBef>
                <a:spcPts val="300"/>
              </a:spcBef>
              <a:spcAft>
                <a:spcPts val="0"/>
              </a:spcAft>
              <a:buClrTx/>
              <a:buSzTx/>
              <a:buFontTx/>
              <a:buNone/>
              <a:tabLst/>
              <a:defRPr sz="1600" b="1" i="0" u="none" strike="noStrike" cap="all" spc="0" baseline="0">
                <a:solidFill>
                  <a:srgbClr val="000000"/>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hangingPunct="1"/>
            <a:r>
              <a:rPr lang="en-US" sz="1400" b="0" cap="none" dirty="0">
                <a:solidFill>
                  <a:schemeClr val="tx1"/>
                </a:solidFill>
              </a:rPr>
              <a:t>Petabyte-level, horizontal-scale-out data service architecture for massive expansion.</a:t>
            </a:r>
          </a:p>
        </p:txBody>
      </p:sp>
    </p:spTree>
    <p:extLst>
      <p:ext uri="{BB962C8B-B14F-4D97-AF65-F5344CB8AC3E}">
        <p14:creationId xmlns:p14="http://schemas.microsoft.com/office/powerpoint/2010/main" val="35698955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5D5D-A080-9794-95D0-CF53223F4503}"/>
            </a:ext>
          </a:extLst>
        </p:cNvPr>
        <p:cNvGrpSpPr/>
        <p:nvPr/>
      </p:nvGrpSpPr>
      <p:grpSpPr>
        <a:xfrm>
          <a:off x="0" y="0"/>
          <a:ext cx="0" cy="0"/>
          <a:chOff x="0" y="0"/>
          <a:chExt cx="0" cy="0"/>
        </a:xfrm>
      </p:grpSpPr>
      <p:pic>
        <p:nvPicPr>
          <p:cNvPr id="2" name="01.767.jpg" descr="01.767.jpg">
            <a:extLst>
              <a:ext uri="{FF2B5EF4-FFF2-40B4-BE49-F238E27FC236}">
                <a16:creationId xmlns:a16="http://schemas.microsoft.com/office/drawing/2014/main" id="{25EFC3CE-6E4B-32CB-B658-04497D2A3FDA}"/>
              </a:ext>
            </a:extLst>
          </p:cNvPr>
          <p:cNvPicPr>
            <a:picLocks noChangeAspect="1"/>
          </p:cNvPicPr>
          <p:nvPr/>
        </p:nvPicPr>
        <p:blipFill>
          <a:blip r:embed="rId2" cstate="print"/>
          <a:srcRect l="15978" t="-382" r="29859" b="171"/>
          <a:stretch/>
        </p:blipFill>
        <p:spPr>
          <a:xfrm>
            <a:off x="6110162" y="601001"/>
            <a:ext cx="6067858" cy="629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7" name="圖片版面配置區 6">
            <a:extLst>
              <a:ext uri="{FF2B5EF4-FFF2-40B4-BE49-F238E27FC236}">
                <a16:creationId xmlns:a16="http://schemas.microsoft.com/office/drawing/2014/main" id="{A7317AFD-0CBE-B257-1FD8-0EF4DD9A5ACC}"/>
              </a:ext>
            </a:extLst>
          </p:cNvPr>
          <p:cNvPicPr>
            <a:picLocks noGrp="1" noChangeAspect="1"/>
          </p:cNvPicPr>
          <p:nvPr>
            <p:ph type="pic" sz="quarter" idx="21"/>
          </p:nvPr>
        </p:nvPicPr>
        <p:blipFill>
          <a:blip r:embed="rId3" cstate="print">
            <a:extLst>
              <a:ext uri="{96DAC541-7B7A-43D3-8B79-37D633B846F1}">
                <asvg:svgBlip xmlns:asvg="http://schemas.microsoft.com/office/drawing/2016/SVG/main" r:embed="rId4"/>
              </a:ext>
            </a:extLst>
          </a:blip>
          <a:srcRect l="94" r="94"/>
          <a:stretch>
            <a:fillRect/>
          </a:stretch>
        </p:blipFill>
        <p:spPr>
          <a:xfrm>
            <a:off x="783729" y="2593964"/>
            <a:ext cx="838200" cy="839787"/>
          </a:xfrm>
        </p:spPr>
      </p:pic>
      <p:pic>
        <p:nvPicPr>
          <p:cNvPr id="9" name="圖片 8">
            <a:extLst>
              <a:ext uri="{FF2B5EF4-FFF2-40B4-BE49-F238E27FC236}">
                <a16:creationId xmlns:a16="http://schemas.microsoft.com/office/drawing/2014/main" id="{2DA3AC4E-9093-A1A6-E7E9-0BD58F430408}"/>
              </a:ext>
            </a:extLst>
          </p:cNvPr>
          <p:cNvPicPr>
            <a:picLocks noChangeAspect="1"/>
          </p:cNvPicPr>
          <p:nvPr/>
        </p:nvPicPr>
        <p:blipFill>
          <a:blip r:embed="rId5" cstate="print"/>
          <a:stretch>
            <a:fillRect/>
          </a:stretch>
        </p:blipFill>
        <p:spPr>
          <a:xfrm>
            <a:off x="783429" y="3796207"/>
            <a:ext cx="838800" cy="838800"/>
          </a:xfrm>
          <a:prstGeom prst="rect">
            <a:avLst/>
          </a:prstGeom>
        </p:spPr>
      </p:pic>
      <p:pic>
        <p:nvPicPr>
          <p:cNvPr id="10" name="圖形 9">
            <a:extLst>
              <a:ext uri="{FF2B5EF4-FFF2-40B4-BE49-F238E27FC236}">
                <a16:creationId xmlns:a16="http://schemas.microsoft.com/office/drawing/2014/main" id="{19B99DEA-5CEA-645D-148D-B1B73E0956F7}"/>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783429" y="4997462"/>
            <a:ext cx="838800" cy="838800"/>
          </a:xfrm>
          <a:prstGeom prst="rect">
            <a:avLst/>
          </a:prstGeom>
        </p:spPr>
      </p:pic>
      <p:sp>
        <p:nvSpPr>
          <p:cNvPr id="12" name="投影片編號版面配置區 11">
            <a:extLst>
              <a:ext uri="{FF2B5EF4-FFF2-40B4-BE49-F238E27FC236}">
                <a16:creationId xmlns:a16="http://schemas.microsoft.com/office/drawing/2014/main" id="{939C9388-85E8-4BE6-8B21-0B4A1CCDCB85}"/>
              </a:ext>
            </a:extLst>
          </p:cNvPr>
          <p:cNvSpPr>
            <a:spLocks noGrp="1"/>
          </p:cNvSpPr>
          <p:nvPr>
            <p:ph type="sldNum" sz="quarter" idx="2"/>
          </p:nvPr>
        </p:nvSpPr>
        <p:spPr/>
        <p:txBody>
          <a:bodyPr/>
          <a:lstStyle/>
          <a:p>
            <a:fld id="{86CB4B4D-7CA3-9044-876B-883B54F8677D}" type="slidenum">
              <a:rPr lang="en-US" altLang="zh-TW" smtClean="0"/>
              <a:pPr/>
              <a:t>41</a:t>
            </a:fld>
            <a:endParaRPr lang="zh-TW" altLang="en-US"/>
          </a:p>
        </p:txBody>
      </p:sp>
      <p:sp>
        <p:nvSpPr>
          <p:cNvPr id="18" name="穩定可靠的高性能儲存技術">
            <a:extLst>
              <a:ext uri="{FF2B5EF4-FFF2-40B4-BE49-F238E27FC236}">
                <a16:creationId xmlns:a16="http://schemas.microsoft.com/office/drawing/2014/main" id="{AC1C0DC6-F6D1-8218-0FD8-BFBF62BC4D20}"/>
              </a:ext>
            </a:extLst>
          </p:cNvPr>
          <p:cNvSpPr txBox="1">
            <a:spLocks noGrp="1"/>
          </p:cNvSpPr>
          <p:nvPr>
            <p:ph type="title"/>
          </p:nvPr>
        </p:nvSpPr>
        <p:spPr>
          <a:xfrm>
            <a:off x="573023" y="603504"/>
            <a:ext cx="7209690" cy="1713434"/>
          </a:xfrm>
          <a:prstGeom prst="rect">
            <a:avLst/>
          </a:prstGeom>
        </p:spPr>
        <p:txBody>
          <a:bodyPr>
            <a:normAutofit/>
          </a:bodyPr>
          <a:lstStyle>
            <a:lvl1pPr>
              <a:defRPr sz="5000"/>
            </a:lvl1pPr>
          </a:lstStyle>
          <a:p>
            <a:pPr>
              <a:lnSpc>
                <a:spcPct val="100000"/>
              </a:lnSpc>
            </a:pPr>
            <a:r>
              <a:rPr lang="en-US" sz="3600" dirty="0"/>
              <a:t>High-speed Cybersecurity Network Aggregation Technology</a:t>
            </a:r>
          </a:p>
        </p:txBody>
      </p:sp>
      <p:sp>
        <p:nvSpPr>
          <p:cNvPr id="19" name="文字版面配置區 7">
            <a:extLst>
              <a:ext uri="{FF2B5EF4-FFF2-40B4-BE49-F238E27FC236}">
                <a16:creationId xmlns:a16="http://schemas.microsoft.com/office/drawing/2014/main" id="{11B4AA82-3589-F4B2-5C20-DF9D2600CF46}"/>
              </a:ext>
            </a:extLst>
          </p:cNvPr>
          <p:cNvSpPr>
            <a:spLocks noGrp="1"/>
          </p:cNvSpPr>
          <p:nvPr>
            <p:ph type="body" sz="quarter" idx="23"/>
          </p:nvPr>
        </p:nvSpPr>
        <p:spPr>
          <a:xfrm>
            <a:off x="1873042" y="2594157"/>
            <a:ext cx="3842668" cy="828869"/>
          </a:xfrm>
        </p:spPr>
        <p:txBody>
          <a:bodyPr>
            <a:normAutofit/>
          </a:bodyPr>
          <a:lstStyle/>
          <a:p>
            <a:r>
              <a:rPr lang="en-US" sz="1400" b="0" cap="none" dirty="0">
                <a:solidFill>
                  <a:schemeClr val="tx1"/>
                </a:solidFill>
              </a:rPr>
              <a:t>Ultra-high-speed 100GbE network switching technology with data center-level fault-tolerance protection.</a:t>
            </a:r>
          </a:p>
        </p:txBody>
      </p:sp>
      <p:sp>
        <p:nvSpPr>
          <p:cNvPr id="20" name="文字版面配置區 10">
            <a:extLst>
              <a:ext uri="{FF2B5EF4-FFF2-40B4-BE49-F238E27FC236}">
                <a16:creationId xmlns:a16="http://schemas.microsoft.com/office/drawing/2014/main" id="{435DF001-6049-3137-442B-02BB565B2061}"/>
              </a:ext>
            </a:extLst>
          </p:cNvPr>
          <p:cNvSpPr>
            <a:spLocks noGrp="1"/>
          </p:cNvSpPr>
          <p:nvPr>
            <p:ph type="body" sz="quarter" idx="26"/>
          </p:nvPr>
        </p:nvSpPr>
        <p:spPr>
          <a:xfrm>
            <a:off x="1873044" y="4996920"/>
            <a:ext cx="3842666" cy="839342"/>
          </a:xfrm>
        </p:spPr>
        <p:txBody>
          <a:bodyPr>
            <a:normAutofit/>
          </a:bodyPr>
          <a:lstStyle/>
          <a:p>
            <a:r>
              <a:rPr lang="en-US" sz="1400" b="0" cap="none" dirty="0">
                <a:solidFill>
                  <a:schemeClr val="tx1"/>
                </a:solidFill>
              </a:rPr>
              <a:t>Malicious network activity detection and response technology for intranet endpoints and data security.</a:t>
            </a:r>
          </a:p>
        </p:txBody>
      </p:sp>
      <p:sp>
        <p:nvSpPr>
          <p:cNvPr id="21" name="文字版面配置區 13">
            <a:extLst>
              <a:ext uri="{FF2B5EF4-FFF2-40B4-BE49-F238E27FC236}">
                <a16:creationId xmlns:a16="http://schemas.microsoft.com/office/drawing/2014/main" id="{663ED67C-7AA9-A19C-FB00-74CB3CFC0BA3}"/>
              </a:ext>
            </a:extLst>
          </p:cNvPr>
          <p:cNvSpPr>
            <a:spLocks noGrp="1"/>
          </p:cNvSpPr>
          <p:nvPr>
            <p:ph type="body" sz="quarter" idx="29"/>
          </p:nvPr>
        </p:nvSpPr>
        <p:spPr>
          <a:xfrm>
            <a:off x="1873042" y="3795665"/>
            <a:ext cx="3842668" cy="839342"/>
          </a:xfrm>
        </p:spPr>
        <p:txBody>
          <a:bodyPr>
            <a:normAutofit/>
          </a:bodyPr>
          <a:lstStyle/>
          <a:p>
            <a:r>
              <a:rPr lang="en-US" sz="1400" b="0" cap="none" dirty="0">
                <a:solidFill>
                  <a:schemeClr val="tx1"/>
                </a:solidFill>
              </a:rPr>
              <a:t>SD-WAN high-security agile networking technology for cross-region enterprise networks.</a:t>
            </a:r>
          </a:p>
        </p:txBody>
      </p:sp>
    </p:spTree>
    <p:extLst>
      <p:ext uri="{BB962C8B-B14F-4D97-AF65-F5344CB8AC3E}">
        <p14:creationId xmlns:p14="http://schemas.microsoft.com/office/powerpoint/2010/main" val="189569349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EE06-6D60-A17A-5490-0CC9490D3683}"/>
            </a:ext>
          </a:extLst>
        </p:cNvPr>
        <p:cNvGrpSpPr/>
        <p:nvPr/>
      </p:nvGrpSpPr>
      <p:grpSpPr>
        <a:xfrm>
          <a:off x="0" y="0"/>
          <a:ext cx="0" cy="0"/>
          <a:chOff x="0" y="0"/>
          <a:chExt cx="0" cy="0"/>
        </a:xfrm>
      </p:grpSpPr>
      <p:pic>
        <p:nvPicPr>
          <p:cNvPr id="18" name="圖片版面配置區 17" descr="一張含有 筆記型電腦, 小工具, 電子裝置, 室內 的圖片&#10;&#10;自動產生的描述">
            <a:extLst>
              <a:ext uri="{FF2B5EF4-FFF2-40B4-BE49-F238E27FC236}">
                <a16:creationId xmlns:a16="http://schemas.microsoft.com/office/drawing/2014/main" id="{AC90A5A2-1CAE-1CE2-5265-F8CF9E81D7F0}"/>
              </a:ext>
            </a:extLst>
          </p:cNvPr>
          <p:cNvPicPr>
            <a:picLocks noGrp="1" noChangeAspect="1"/>
          </p:cNvPicPr>
          <p:nvPr>
            <p:ph type="pic" idx="22"/>
          </p:nvPr>
        </p:nvPicPr>
        <p:blipFill>
          <a:blip r:embed="rId2" cstate="print">
            <a:extLst>
              <a:ext uri="{28A0092B-C50C-407E-A947-70E740481C1C}">
                <a14:useLocalDpi xmlns:a14="http://schemas.microsoft.com/office/drawing/2010/main" val="0"/>
              </a:ext>
            </a:extLst>
          </a:blip>
          <a:srcRect l="47388" r="2876"/>
          <a:stretch/>
        </p:blipFill>
        <p:spPr>
          <a:xfrm>
            <a:off x="6110287" y="-45720"/>
            <a:ext cx="6144770" cy="6949441"/>
          </a:xfrm>
        </p:spPr>
      </p:pic>
      <p:pic>
        <p:nvPicPr>
          <p:cNvPr id="2" name="圖形 1">
            <a:extLst>
              <a:ext uri="{FF2B5EF4-FFF2-40B4-BE49-F238E27FC236}">
                <a16:creationId xmlns:a16="http://schemas.microsoft.com/office/drawing/2014/main" id="{AD508AC8-D92D-9E83-36F4-650F979D5537}"/>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72562" y="3843767"/>
            <a:ext cx="838800" cy="838800"/>
          </a:xfrm>
          <a:prstGeom prst="rect">
            <a:avLst/>
          </a:prstGeom>
        </p:spPr>
      </p:pic>
      <p:pic>
        <p:nvPicPr>
          <p:cNvPr id="19" name="圖片 18">
            <a:extLst>
              <a:ext uri="{FF2B5EF4-FFF2-40B4-BE49-F238E27FC236}">
                <a16:creationId xmlns:a16="http://schemas.microsoft.com/office/drawing/2014/main" id="{E807AB68-58E5-7934-109E-B5DE837EA06D}"/>
              </a:ext>
            </a:extLst>
          </p:cNvPr>
          <p:cNvPicPr>
            <a:picLocks noChangeAspect="1"/>
          </p:cNvPicPr>
          <p:nvPr/>
        </p:nvPicPr>
        <p:blipFill>
          <a:blip r:embed="rId5" cstate="print"/>
          <a:stretch>
            <a:fillRect/>
          </a:stretch>
        </p:blipFill>
        <p:spPr>
          <a:xfrm>
            <a:off x="672562" y="5037581"/>
            <a:ext cx="838800" cy="838800"/>
          </a:xfrm>
          <a:prstGeom prst="rect">
            <a:avLst/>
          </a:prstGeom>
        </p:spPr>
      </p:pic>
      <p:pic>
        <p:nvPicPr>
          <p:cNvPr id="22" name="圖片版面配置區 6">
            <a:extLst>
              <a:ext uri="{FF2B5EF4-FFF2-40B4-BE49-F238E27FC236}">
                <a16:creationId xmlns:a16="http://schemas.microsoft.com/office/drawing/2014/main" id="{12637FF2-62CB-B08B-D9E8-1E51361C5AE5}"/>
              </a:ext>
            </a:extLst>
          </p:cNvPr>
          <p:cNvPicPr>
            <a:picLocks noChangeAspect="1"/>
          </p:cNvPicPr>
          <p:nvPr/>
        </p:nvPicPr>
        <p:blipFill>
          <a:blip r:embed="rId6" cstate="print">
            <a:extLst>
              <a:ext uri="{96DAC541-7B7A-43D3-8B79-37D633B846F1}">
                <asvg:svgBlip xmlns:asvg="http://schemas.microsoft.com/office/drawing/2016/SVG/main" r:embed="rId7"/>
              </a:ext>
            </a:extLst>
          </a:blip>
          <a:srcRect l="94" r="94"/>
          <a:stretch/>
        </p:blipFill>
        <p:spPr>
          <a:xfrm>
            <a:off x="718112" y="2648965"/>
            <a:ext cx="838200" cy="839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23" name="投影片編號版面配置區 22">
            <a:extLst>
              <a:ext uri="{FF2B5EF4-FFF2-40B4-BE49-F238E27FC236}">
                <a16:creationId xmlns:a16="http://schemas.microsoft.com/office/drawing/2014/main" id="{A37C63EC-4594-305C-C139-47AB363474D9}"/>
              </a:ext>
            </a:extLst>
          </p:cNvPr>
          <p:cNvSpPr>
            <a:spLocks noGrp="1"/>
          </p:cNvSpPr>
          <p:nvPr>
            <p:ph type="sldNum" sz="quarter" idx="2"/>
          </p:nvPr>
        </p:nvSpPr>
        <p:spPr/>
        <p:txBody>
          <a:bodyPr/>
          <a:lstStyle/>
          <a:p>
            <a:fld id="{86CB4B4D-7CA3-9044-876B-883B54F8677D}" type="slidenum">
              <a:rPr lang="en-US" altLang="zh-TW" smtClean="0"/>
              <a:pPr/>
              <a:t>42</a:t>
            </a:fld>
            <a:endParaRPr lang="zh-TW" altLang="en-US"/>
          </a:p>
        </p:txBody>
      </p:sp>
      <p:sp>
        <p:nvSpPr>
          <p:cNvPr id="12" name="穩定可靠的高性能儲存技術">
            <a:extLst>
              <a:ext uri="{FF2B5EF4-FFF2-40B4-BE49-F238E27FC236}">
                <a16:creationId xmlns:a16="http://schemas.microsoft.com/office/drawing/2014/main" id="{B97C4412-4E52-C5FB-7B03-D946AA734E53}"/>
              </a:ext>
            </a:extLst>
          </p:cNvPr>
          <p:cNvSpPr txBox="1">
            <a:spLocks noGrp="1"/>
          </p:cNvSpPr>
          <p:nvPr>
            <p:ph type="title"/>
          </p:nvPr>
        </p:nvSpPr>
        <p:spPr>
          <a:xfrm>
            <a:off x="624833" y="452669"/>
            <a:ext cx="5234583" cy="1811637"/>
          </a:xfrm>
          <a:prstGeom prst="rect">
            <a:avLst/>
          </a:prstGeom>
        </p:spPr>
        <p:txBody>
          <a:bodyPr>
            <a:normAutofit/>
          </a:bodyPr>
          <a:lstStyle>
            <a:lvl1pPr>
              <a:defRPr sz="5000"/>
            </a:lvl1pPr>
          </a:lstStyle>
          <a:p>
            <a:pPr>
              <a:lnSpc>
                <a:spcPct val="100000"/>
              </a:lnSpc>
            </a:pPr>
            <a:r>
              <a:rPr lang="en-US" sz="3600" dirty="0"/>
              <a:t>Data Backup and Synchronization Technology</a:t>
            </a:r>
          </a:p>
        </p:txBody>
      </p:sp>
      <p:sp>
        <p:nvSpPr>
          <p:cNvPr id="15" name="文字版面配置區 13">
            <a:extLst>
              <a:ext uri="{FF2B5EF4-FFF2-40B4-BE49-F238E27FC236}">
                <a16:creationId xmlns:a16="http://schemas.microsoft.com/office/drawing/2014/main" id="{5504286E-6E4B-0325-AC31-7AC57FFF3176}"/>
              </a:ext>
            </a:extLst>
          </p:cNvPr>
          <p:cNvSpPr>
            <a:spLocks noGrp="1"/>
          </p:cNvSpPr>
          <p:nvPr>
            <p:ph type="body" sz="quarter" idx="4294967295"/>
          </p:nvPr>
        </p:nvSpPr>
        <p:spPr>
          <a:xfrm>
            <a:off x="1707930" y="5036593"/>
            <a:ext cx="3841750" cy="839788"/>
          </a:xfrm>
        </p:spPr>
        <p:txBody>
          <a:bodyPr/>
          <a:lstStyle/>
          <a:p>
            <a:pPr>
              <a:lnSpc>
                <a:spcPct val="130000"/>
              </a:lnSpc>
              <a:spcBef>
                <a:spcPts val="300"/>
              </a:spcBef>
            </a:pPr>
            <a:r>
              <a:rPr lang="en-US" sz="1400" dirty="0">
                <a:solidFill>
                  <a:schemeClr val="tx1"/>
                </a:solidFill>
              </a:rPr>
              <a:t>Snapshot protection and offsite backup to ensure data resilience.</a:t>
            </a:r>
          </a:p>
        </p:txBody>
      </p:sp>
      <p:sp>
        <p:nvSpPr>
          <p:cNvPr id="16" name="文字版面配置區 13">
            <a:extLst>
              <a:ext uri="{FF2B5EF4-FFF2-40B4-BE49-F238E27FC236}">
                <a16:creationId xmlns:a16="http://schemas.microsoft.com/office/drawing/2014/main" id="{ECE7F3C7-B015-5134-AD81-99568805B62D}"/>
              </a:ext>
            </a:extLst>
          </p:cNvPr>
          <p:cNvSpPr txBox="1">
            <a:spLocks/>
          </p:cNvSpPr>
          <p:nvPr/>
        </p:nvSpPr>
        <p:spPr>
          <a:xfrm>
            <a:off x="1707930" y="3842779"/>
            <a:ext cx="3841750" cy="839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0" indent="0">
              <a:lnSpc>
                <a:spcPct val="130000"/>
              </a:lnSpc>
              <a:spcBef>
                <a:spcPts val="300"/>
              </a:spcBef>
              <a:buNone/>
            </a:pPr>
            <a:r>
              <a:rPr lang="en-US" sz="1400" dirty="0">
                <a:solidFill>
                  <a:schemeClr val="tx1"/>
                </a:solidFill>
              </a:rPr>
              <a:t>Cloud SaaS service backup empowers enterprises with absolute control over their data.</a:t>
            </a:r>
          </a:p>
        </p:txBody>
      </p:sp>
      <p:sp>
        <p:nvSpPr>
          <p:cNvPr id="17" name="文字版面配置區 13">
            <a:extLst>
              <a:ext uri="{FF2B5EF4-FFF2-40B4-BE49-F238E27FC236}">
                <a16:creationId xmlns:a16="http://schemas.microsoft.com/office/drawing/2014/main" id="{39278B84-02D6-3742-7E75-F53437C206E6}"/>
              </a:ext>
            </a:extLst>
          </p:cNvPr>
          <p:cNvSpPr txBox="1">
            <a:spLocks/>
          </p:cNvSpPr>
          <p:nvPr/>
        </p:nvSpPr>
        <p:spPr>
          <a:xfrm>
            <a:off x="1707930" y="2648965"/>
            <a:ext cx="3585965" cy="839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0" indent="0">
              <a:lnSpc>
                <a:spcPct val="130000"/>
              </a:lnSpc>
              <a:spcBef>
                <a:spcPts val="300"/>
              </a:spcBef>
              <a:buNone/>
            </a:pPr>
            <a:r>
              <a:rPr lang="en-US" sz="1400" dirty="0">
                <a:solidFill>
                  <a:schemeClr val="tx1"/>
                </a:solidFill>
              </a:rPr>
              <a:t>Endpoint, server, and cloud backup synchronization with comprehensive backup and disaster recovery architecture.</a:t>
            </a:r>
          </a:p>
        </p:txBody>
      </p:sp>
    </p:spTree>
    <p:extLst>
      <p:ext uri="{BB962C8B-B14F-4D97-AF65-F5344CB8AC3E}">
        <p14:creationId xmlns:p14="http://schemas.microsoft.com/office/powerpoint/2010/main" val="168081665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53ED-91BE-4F8F-A2A3-E8800D0E0DAB}"/>
            </a:ext>
          </a:extLst>
        </p:cNvPr>
        <p:cNvGrpSpPr/>
        <p:nvPr/>
      </p:nvGrpSpPr>
      <p:grpSpPr>
        <a:xfrm>
          <a:off x="0" y="0"/>
          <a:ext cx="0" cy="0"/>
          <a:chOff x="0" y="0"/>
          <a:chExt cx="0" cy="0"/>
        </a:xfrm>
      </p:grpSpPr>
      <p:pic>
        <p:nvPicPr>
          <p:cNvPr id="4" name="198180068_l_normal_none.jpg" descr="198180068_l_normal_none.jpg">
            <a:extLst>
              <a:ext uri="{FF2B5EF4-FFF2-40B4-BE49-F238E27FC236}">
                <a16:creationId xmlns:a16="http://schemas.microsoft.com/office/drawing/2014/main" id="{D9C4BA93-B2AA-4628-C7FA-1636C64ED609}"/>
              </a:ext>
            </a:extLst>
          </p:cNvPr>
          <p:cNvPicPr>
            <a:picLocks noChangeAspect="1"/>
          </p:cNvPicPr>
          <p:nvPr/>
        </p:nvPicPr>
        <p:blipFill>
          <a:blip r:embed="rId2" cstate="print"/>
          <a:srcRect l="13413" t="-409" r="29923" b="611"/>
          <a:stretch/>
        </p:blipFill>
        <p:spPr>
          <a:xfrm>
            <a:off x="6294121" y="-70748"/>
            <a:ext cx="5897879" cy="6928748"/>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6" name="圖片版面配置區 15">
            <a:extLst>
              <a:ext uri="{FF2B5EF4-FFF2-40B4-BE49-F238E27FC236}">
                <a16:creationId xmlns:a16="http://schemas.microsoft.com/office/drawing/2014/main" id="{CAC0AB09-97C2-90D1-996C-0E5F4CB53C68}"/>
              </a:ext>
            </a:extLst>
          </p:cNvPr>
          <p:cNvPicPr>
            <a:picLocks noGrp="1" noChangeAspect="1"/>
          </p:cNvPicPr>
          <p:nvPr>
            <p:ph type="pic" sz="quarter" idx="21"/>
          </p:nvPr>
        </p:nvPicPr>
        <p:blipFill>
          <a:blip r:embed="rId3">
            <a:extLst>
              <a:ext uri="{96DAC541-7B7A-43D3-8B79-37D633B846F1}">
                <asvg:svgBlip xmlns:asvg="http://schemas.microsoft.com/office/drawing/2016/SVG/main" r:embed="rId4"/>
              </a:ext>
            </a:extLst>
          </a:blip>
          <a:srcRect l="-6706" r="-4815"/>
          <a:stretch/>
        </p:blipFill>
        <p:spPr>
          <a:xfrm>
            <a:off x="550292" y="4340953"/>
            <a:ext cx="1080000" cy="819442"/>
          </a:xfrm>
        </p:spPr>
      </p:pic>
      <p:pic>
        <p:nvPicPr>
          <p:cNvPr id="20" name="圖片 19">
            <a:extLst>
              <a:ext uri="{FF2B5EF4-FFF2-40B4-BE49-F238E27FC236}">
                <a16:creationId xmlns:a16="http://schemas.microsoft.com/office/drawing/2014/main" id="{B4433169-89D1-9140-DE42-75C965B5E69E}"/>
              </a:ext>
            </a:extLst>
          </p:cNvPr>
          <p:cNvPicPr>
            <a:picLocks noChangeAspect="1"/>
          </p:cNvPicPr>
          <p:nvPr/>
        </p:nvPicPr>
        <p:blipFill>
          <a:blip r:embed="rId5" cstate="print"/>
          <a:stretch>
            <a:fillRect/>
          </a:stretch>
        </p:blipFill>
        <p:spPr>
          <a:xfrm>
            <a:off x="639483" y="3075818"/>
            <a:ext cx="838800" cy="838800"/>
          </a:xfrm>
          <a:prstGeom prst="rect">
            <a:avLst/>
          </a:prstGeom>
        </p:spPr>
      </p:pic>
      <p:pic>
        <p:nvPicPr>
          <p:cNvPr id="21" name="圖片 20">
            <a:extLst>
              <a:ext uri="{FF2B5EF4-FFF2-40B4-BE49-F238E27FC236}">
                <a16:creationId xmlns:a16="http://schemas.microsoft.com/office/drawing/2014/main" id="{FF917D81-B4D9-55A7-B273-9C2E2100D371}"/>
              </a:ext>
            </a:extLst>
          </p:cNvPr>
          <p:cNvPicPr>
            <a:picLocks noChangeAspect="1"/>
          </p:cNvPicPr>
          <p:nvPr/>
        </p:nvPicPr>
        <p:blipFill>
          <a:blip r:embed="rId6" cstate="print"/>
          <a:stretch>
            <a:fillRect/>
          </a:stretch>
        </p:blipFill>
        <p:spPr>
          <a:xfrm>
            <a:off x="639483" y="1930117"/>
            <a:ext cx="838800" cy="838800"/>
          </a:xfrm>
          <a:prstGeom prst="rect">
            <a:avLst/>
          </a:prstGeom>
        </p:spPr>
      </p:pic>
      <p:pic>
        <p:nvPicPr>
          <p:cNvPr id="22" name="圖片 21">
            <a:extLst>
              <a:ext uri="{FF2B5EF4-FFF2-40B4-BE49-F238E27FC236}">
                <a16:creationId xmlns:a16="http://schemas.microsoft.com/office/drawing/2014/main" id="{ED57D236-0549-FADC-B954-54BF1544040E}"/>
              </a:ext>
            </a:extLst>
          </p:cNvPr>
          <p:cNvPicPr>
            <a:picLocks noChangeAspect="1"/>
          </p:cNvPicPr>
          <p:nvPr/>
        </p:nvPicPr>
        <p:blipFill>
          <a:blip r:embed="rId7" cstate="print"/>
          <a:stretch>
            <a:fillRect/>
          </a:stretch>
        </p:blipFill>
        <p:spPr>
          <a:xfrm>
            <a:off x="639483" y="5512927"/>
            <a:ext cx="838800" cy="838800"/>
          </a:xfrm>
          <a:prstGeom prst="rect">
            <a:avLst/>
          </a:prstGeom>
        </p:spPr>
      </p:pic>
      <p:sp>
        <p:nvSpPr>
          <p:cNvPr id="2" name="投影片編號版面配置區 1">
            <a:extLst>
              <a:ext uri="{FF2B5EF4-FFF2-40B4-BE49-F238E27FC236}">
                <a16:creationId xmlns:a16="http://schemas.microsoft.com/office/drawing/2014/main" id="{FB53F230-FEBB-5406-7EA3-51E6606F617F}"/>
              </a:ext>
            </a:extLst>
          </p:cNvPr>
          <p:cNvSpPr>
            <a:spLocks noGrp="1"/>
          </p:cNvSpPr>
          <p:nvPr>
            <p:ph type="sldNum" sz="quarter" idx="2"/>
          </p:nvPr>
        </p:nvSpPr>
        <p:spPr/>
        <p:txBody>
          <a:bodyPr/>
          <a:lstStyle/>
          <a:p>
            <a:fld id="{86CB4B4D-7CA3-9044-876B-883B54F8677D}" type="slidenum">
              <a:rPr lang="en-US" altLang="zh-TW" smtClean="0"/>
              <a:pPr/>
              <a:t>43</a:t>
            </a:fld>
            <a:endParaRPr lang="zh-TW" altLang="en-US"/>
          </a:p>
        </p:txBody>
      </p:sp>
      <p:sp>
        <p:nvSpPr>
          <p:cNvPr id="19" name="穩定可靠的高性能儲存技術">
            <a:extLst>
              <a:ext uri="{FF2B5EF4-FFF2-40B4-BE49-F238E27FC236}">
                <a16:creationId xmlns:a16="http://schemas.microsoft.com/office/drawing/2014/main" id="{DF2DE407-340B-9C80-661E-B04E773FEBCF}"/>
              </a:ext>
            </a:extLst>
          </p:cNvPr>
          <p:cNvSpPr txBox="1">
            <a:spLocks noGrp="1"/>
          </p:cNvSpPr>
          <p:nvPr>
            <p:ph type="title"/>
          </p:nvPr>
        </p:nvSpPr>
        <p:spPr>
          <a:xfrm>
            <a:off x="639483" y="417874"/>
            <a:ext cx="5456517" cy="1170294"/>
          </a:xfrm>
          <a:prstGeom prst="rect">
            <a:avLst/>
          </a:prstGeom>
        </p:spPr>
        <p:txBody>
          <a:bodyPr>
            <a:noAutofit/>
          </a:bodyPr>
          <a:lstStyle>
            <a:lvl1pPr>
              <a:defRPr sz="5000"/>
            </a:lvl1pPr>
          </a:lstStyle>
          <a:p>
            <a:pPr>
              <a:lnSpc>
                <a:spcPct val="100000"/>
              </a:lnSpc>
            </a:pPr>
            <a:r>
              <a:rPr lang="en-US" sz="3600" dirty="0"/>
              <a:t>Multi-cloud Integration </a:t>
            </a:r>
            <a:br>
              <a:rPr lang="en-US" sz="3600" dirty="0"/>
            </a:br>
            <a:r>
              <a:rPr lang="en-US" sz="3600" dirty="0"/>
              <a:t>and Cloud Services</a:t>
            </a:r>
          </a:p>
        </p:txBody>
      </p:sp>
      <p:sp>
        <p:nvSpPr>
          <p:cNvPr id="23" name="文字版面配置區 7">
            <a:extLst>
              <a:ext uri="{FF2B5EF4-FFF2-40B4-BE49-F238E27FC236}">
                <a16:creationId xmlns:a16="http://schemas.microsoft.com/office/drawing/2014/main" id="{56CFA1D1-81E2-D84A-86C2-53759EE2BE28}"/>
              </a:ext>
            </a:extLst>
          </p:cNvPr>
          <p:cNvSpPr>
            <a:spLocks noGrp="1"/>
          </p:cNvSpPr>
          <p:nvPr>
            <p:ph type="body" sz="quarter" idx="23"/>
          </p:nvPr>
        </p:nvSpPr>
        <p:spPr>
          <a:xfrm>
            <a:off x="1729350" y="1906638"/>
            <a:ext cx="3842668" cy="828869"/>
          </a:xfrm>
        </p:spPr>
        <p:txBody>
          <a:bodyPr>
            <a:normAutofit/>
          </a:bodyPr>
          <a:lstStyle/>
          <a:p>
            <a:r>
              <a:rPr lang="en-US" sz="1400" b="0" cap="none" dirty="0">
                <a:solidFill>
                  <a:schemeClr val="tx1"/>
                </a:solidFill>
              </a:rPr>
              <a:t>Cloud storage mounting and S3 cloud gateway technology for seamless integration between on-premise NAS and cloud.</a:t>
            </a:r>
          </a:p>
        </p:txBody>
      </p:sp>
      <p:sp>
        <p:nvSpPr>
          <p:cNvPr id="24" name="文字版面配置區 10">
            <a:extLst>
              <a:ext uri="{FF2B5EF4-FFF2-40B4-BE49-F238E27FC236}">
                <a16:creationId xmlns:a16="http://schemas.microsoft.com/office/drawing/2014/main" id="{F2823682-DB71-68B2-70D8-1153B9B9AE84}"/>
              </a:ext>
            </a:extLst>
          </p:cNvPr>
          <p:cNvSpPr>
            <a:spLocks noGrp="1"/>
          </p:cNvSpPr>
          <p:nvPr>
            <p:ph type="body" sz="quarter" idx="26"/>
          </p:nvPr>
        </p:nvSpPr>
        <p:spPr>
          <a:xfrm>
            <a:off x="1729352" y="4331003"/>
            <a:ext cx="3842666" cy="839342"/>
          </a:xfrm>
        </p:spPr>
        <p:txBody>
          <a:bodyPr>
            <a:normAutofit/>
          </a:bodyPr>
          <a:lstStyle/>
          <a:p>
            <a:r>
              <a:rPr lang="en-US" sz="1400" b="0" cap="none" dirty="0" err="1">
                <a:solidFill>
                  <a:schemeClr val="tx1"/>
                </a:solidFill>
              </a:rPr>
              <a:t>myQNAPCloud</a:t>
            </a:r>
            <a:r>
              <a:rPr lang="en-US" sz="1400" b="0" cap="none" dirty="0">
                <a:solidFill>
                  <a:schemeClr val="tx1"/>
                </a:solidFill>
              </a:rPr>
              <a:t> cloud storage subscription allows businesses to quickly perform NAS data backups.</a:t>
            </a:r>
          </a:p>
        </p:txBody>
      </p:sp>
      <p:sp>
        <p:nvSpPr>
          <p:cNvPr id="25" name="文字版面配置區 13">
            <a:extLst>
              <a:ext uri="{FF2B5EF4-FFF2-40B4-BE49-F238E27FC236}">
                <a16:creationId xmlns:a16="http://schemas.microsoft.com/office/drawing/2014/main" id="{AB3F12CC-C243-30BD-2351-83FA1F11A051}"/>
              </a:ext>
            </a:extLst>
          </p:cNvPr>
          <p:cNvSpPr>
            <a:spLocks noGrp="1"/>
          </p:cNvSpPr>
          <p:nvPr>
            <p:ph type="body" sz="quarter" idx="29"/>
          </p:nvPr>
        </p:nvSpPr>
        <p:spPr>
          <a:xfrm>
            <a:off x="1729350" y="3062955"/>
            <a:ext cx="3842668" cy="839342"/>
          </a:xfrm>
        </p:spPr>
        <p:txBody>
          <a:bodyPr>
            <a:normAutofit/>
          </a:bodyPr>
          <a:lstStyle/>
          <a:p>
            <a:r>
              <a:rPr lang="en-US" sz="1400" b="0" cap="none" dirty="0">
                <a:solidFill>
                  <a:schemeClr val="tx1"/>
                </a:solidFill>
              </a:rPr>
              <a:t>AMIZ cloud device management services to monitor device hardware and connection status.</a:t>
            </a:r>
          </a:p>
        </p:txBody>
      </p:sp>
      <p:sp>
        <p:nvSpPr>
          <p:cNvPr id="26" name="文字版面配置區 10">
            <a:extLst>
              <a:ext uri="{FF2B5EF4-FFF2-40B4-BE49-F238E27FC236}">
                <a16:creationId xmlns:a16="http://schemas.microsoft.com/office/drawing/2014/main" id="{295FC25E-DFF1-07E5-9965-E781A9AA2C87}"/>
              </a:ext>
            </a:extLst>
          </p:cNvPr>
          <p:cNvSpPr txBox="1">
            <a:spLocks/>
          </p:cNvSpPr>
          <p:nvPr/>
        </p:nvSpPr>
        <p:spPr>
          <a:xfrm>
            <a:off x="1729352" y="5446376"/>
            <a:ext cx="3842666" cy="839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543505" latinLnBrk="0">
              <a:lnSpc>
                <a:spcPct val="130000"/>
              </a:lnSpc>
              <a:spcBef>
                <a:spcPts val="300"/>
              </a:spcBef>
              <a:spcAft>
                <a:spcPts val="0"/>
              </a:spcAft>
              <a:buClrTx/>
              <a:buSzTx/>
              <a:buFontTx/>
              <a:buNone/>
              <a:tabLst/>
              <a:defRPr sz="1600" b="1" i="0" u="none" strike="noStrike" cap="all" spc="0" baseline="0">
                <a:solidFill>
                  <a:srgbClr val="000000"/>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hangingPunct="1"/>
            <a:r>
              <a:rPr lang="en-US" sz="1400" b="0" cap="none" dirty="0">
                <a:solidFill>
                  <a:schemeClr val="tx1"/>
                </a:solidFill>
              </a:rPr>
              <a:t>QuWAN integration with SaaS account authentication to build secure SD-WAN remote access network for enterprises.</a:t>
            </a:r>
          </a:p>
        </p:txBody>
      </p:sp>
    </p:spTree>
    <p:extLst>
      <p:ext uri="{BB962C8B-B14F-4D97-AF65-F5344CB8AC3E}">
        <p14:creationId xmlns:p14="http://schemas.microsoft.com/office/powerpoint/2010/main" val="104840285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7A07D-9939-D89B-662F-943BA8B8F45B}"/>
            </a:ext>
          </a:extLst>
        </p:cNvPr>
        <p:cNvGrpSpPr/>
        <p:nvPr/>
      </p:nvGrpSpPr>
      <p:grpSpPr>
        <a:xfrm>
          <a:off x="0" y="0"/>
          <a:ext cx="0" cy="0"/>
          <a:chOff x="0" y="0"/>
          <a:chExt cx="0" cy="0"/>
        </a:xfrm>
      </p:grpSpPr>
      <p:pic>
        <p:nvPicPr>
          <p:cNvPr id="2" name="AI_bg.jpg" descr="AI_bg.jpg">
            <a:extLst>
              <a:ext uri="{FF2B5EF4-FFF2-40B4-BE49-F238E27FC236}">
                <a16:creationId xmlns:a16="http://schemas.microsoft.com/office/drawing/2014/main" id="{0D6351B8-DE07-1C93-A3E2-00FF1728DB5D}"/>
              </a:ext>
            </a:extLst>
          </p:cNvPr>
          <p:cNvPicPr>
            <a:picLocks noChangeAspect="1"/>
          </p:cNvPicPr>
          <p:nvPr/>
        </p:nvPicPr>
        <p:blipFill>
          <a:blip r:embed="rId2" cstate="print"/>
          <a:srcRect l="25950" r="23285"/>
          <a:stretch/>
        </p:blipFill>
        <p:spPr>
          <a:xfrm>
            <a:off x="6294121" y="11173"/>
            <a:ext cx="6271260" cy="6949442"/>
          </a:xfrm>
          <a:prstGeom prst="rect">
            <a:avLst/>
          </a:prstGeom>
          <a:ln w="12700">
            <a:miter lim="400000"/>
          </a:ln>
          <a:effectLst/>
        </p:spPr>
      </p:pic>
      <p:pic>
        <p:nvPicPr>
          <p:cNvPr id="3" name="圖片 2">
            <a:extLst>
              <a:ext uri="{FF2B5EF4-FFF2-40B4-BE49-F238E27FC236}">
                <a16:creationId xmlns:a16="http://schemas.microsoft.com/office/drawing/2014/main" id="{6C449268-B7FA-DBE1-306E-1D16E7637C22}"/>
              </a:ext>
            </a:extLst>
          </p:cNvPr>
          <p:cNvPicPr>
            <a:picLocks noChangeAspect="1"/>
          </p:cNvPicPr>
          <p:nvPr/>
        </p:nvPicPr>
        <p:blipFill>
          <a:blip r:embed="rId3" cstate="print"/>
          <a:stretch>
            <a:fillRect/>
          </a:stretch>
        </p:blipFill>
        <p:spPr>
          <a:xfrm>
            <a:off x="607399" y="1915062"/>
            <a:ext cx="838800" cy="838800"/>
          </a:xfrm>
          <a:prstGeom prst="rect">
            <a:avLst/>
          </a:prstGeom>
        </p:spPr>
      </p:pic>
      <p:pic>
        <p:nvPicPr>
          <p:cNvPr id="6" name="圖片 5">
            <a:extLst>
              <a:ext uri="{FF2B5EF4-FFF2-40B4-BE49-F238E27FC236}">
                <a16:creationId xmlns:a16="http://schemas.microsoft.com/office/drawing/2014/main" id="{D51A33C4-AA39-9AE6-A9EB-D12501A8A7ED}"/>
              </a:ext>
            </a:extLst>
          </p:cNvPr>
          <p:cNvPicPr>
            <a:picLocks noChangeAspect="1"/>
          </p:cNvPicPr>
          <p:nvPr/>
        </p:nvPicPr>
        <p:blipFill>
          <a:blip r:embed="rId4" cstate="print"/>
          <a:stretch>
            <a:fillRect/>
          </a:stretch>
        </p:blipFill>
        <p:spPr>
          <a:xfrm>
            <a:off x="607399" y="3110070"/>
            <a:ext cx="838800" cy="838800"/>
          </a:xfrm>
          <a:prstGeom prst="rect">
            <a:avLst/>
          </a:prstGeom>
        </p:spPr>
      </p:pic>
      <p:pic>
        <p:nvPicPr>
          <p:cNvPr id="7" name="圖形 6">
            <a:extLst>
              <a:ext uri="{FF2B5EF4-FFF2-40B4-BE49-F238E27FC236}">
                <a16:creationId xmlns:a16="http://schemas.microsoft.com/office/drawing/2014/main" id="{4DE060F3-4E37-7D46-3C03-853DF4F3BBD4}"/>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607399" y="5494254"/>
            <a:ext cx="838800" cy="838800"/>
          </a:xfrm>
          <a:prstGeom prst="rect">
            <a:avLst/>
          </a:prstGeom>
        </p:spPr>
      </p:pic>
      <p:pic>
        <p:nvPicPr>
          <p:cNvPr id="13" name="圖形 12">
            <a:extLst>
              <a:ext uri="{FF2B5EF4-FFF2-40B4-BE49-F238E27FC236}">
                <a16:creationId xmlns:a16="http://schemas.microsoft.com/office/drawing/2014/main" id="{57BD69D3-98A7-3D3C-B7F6-FDA7484A2F77}"/>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607399" y="4299246"/>
            <a:ext cx="838800" cy="838800"/>
          </a:xfrm>
          <a:prstGeom prst="rect">
            <a:avLst/>
          </a:prstGeom>
        </p:spPr>
      </p:pic>
      <p:sp>
        <p:nvSpPr>
          <p:cNvPr id="4" name="投影片編號版面配置區 3">
            <a:extLst>
              <a:ext uri="{FF2B5EF4-FFF2-40B4-BE49-F238E27FC236}">
                <a16:creationId xmlns:a16="http://schemas.microsoft.com/office/drawing/2014/main" id="{D064435E-113C-3629-3525-43D5E2B16A70}"/>
              </a:ext>
            </a:extLst>
          </p:cNvPr>
          <p:cNvSpPr>
            <a:spLocks noGrp="1"/>
          </p:cNvSpPr>
          <p:nvPr>
            <p:ph type="sldNum" sz="quarter" idx="2"/>
          </p:nvPr>
        </p:nvSpPr>
        <p:spPr/>
        <p:txBody>
          <a:bodyPr/>
          <a:lstStyle/>
          <a:p>
            <a:fld id="{86CB4B4D-7CA3-9044-876B-883B54F8677D}" type="slidenum">
              <a:rPr lang="en-US" altLang="zh-TW" smtClean="0"/>
              <a:pPr/>
              <a:t>44</a:t>
            </a:fld>
            <a:endParaRPr lang="zh-TW" altLang="en-US"/>
          </a:p>
        </p:txBody>
      </p:sp>
      <p:sp>
        <p:nvSpPr>
          <p:cNvPr id="19" name="穩定可靠的高性能儲存技術">
            <a:extLst>
              <a:ext uri="{FF2B5EF4-FFF2-40B4-BE49-F238E27FC236}">
                <a16:creationId xmlns:a16="http://schemas.microsoft.com/office/drawing/2014/main" id="{230F0C30-2A92-F6D4-C9F9-8C605BB122F6}"/>
              </a:ext>
            </a:extLst>
          </p:cNvPr>
          <p:cNvSpPr txBox="1">
            <a:spLocks noGrp="1"/>
          </p:cNvSpPr>
          <p:nvPr>
            <p:ph type="title"/>
          </p:nvPr>
        </p:nvSpPr>
        <p:spPr>
          <a:xfrm>
            <a:off x="607399" y="466968"/>
            <a:ext cx="5587145" cy="1266547"/>
          </a:xfrm>
          <a:prstGeom prst="rect">
            <a:avLst/>
          </a:prstGeom>
        </p:spPr>
        <p:txBody>
          <a:bodyPr>
            <a:noAutofit/>
          </a:bodyPr>
          <a:lstStyle>
            <a:lvl1pPr>
              <a:defRPr sz="5000"/>
            </a:lvl1pPr>
          </a:lstStyle>
          <a:p>
            <a:pPr>
              <a:lnSpc>
                <a:spcPct val="100000"/>
              </a:lnSpc>
            </a:pPr>
            <a:r>
              <a:rPr lang="en-US" sz="3600" dirty="0"/>
              <a:t>Intelligent and Edge </a:t>
            </a:r>
            <a:br>
              <a:rPr lang="en-US" sz="3600" dirty="0"/>
            </a:br>
            <a:r>
              <a:rPr lang="en-US" sz="3600" dirty="0"/>
              <a:t>AI Computing</a:t>
            </a:r>
          </a:p>
        </p:txBody>
      </p:sp>
      <p:sp>
        <p:nvSpPr>
          <p:cNvPr id="20" name="文字版面配置區 7">
            <a:extLst>
              <a:ext uri="{FF2B5EF4-FFF2-40B4-BE49-F238E27FC236}">
                <a16:creationId xmlns:a16="http://schemas.microsoft.com/office/drawing/2014/main" id="{B346BC5D-D141-3637-29AF-6498D7D980E5}"/>
              </a:ext>
            </a:extLst>
          </p:cNvPr>
          <p:cNvSpPr>
            <a:spLocks noGrp="1"/>
          </p:cNvSpPr>
          <p:nvPr>
            <p:ph type="body" sz="quarter" idx="23"/>
          </p:nvPr>
        </p:nvSpPr>
        <p:spPr>
          <a:xfrm>
            <a:off x="1713242" y="1927264"/>
            <a:ext cx="3842668" cy="828869"/>
          </a:xfrm>
        </p:spPr>
        <p:txBody>
          <a:bodyPr>
            <a:normAutofit/>
          </a:bodyPr>
          <a:lstStyle/>
          <a:p>
            <a:r>
              <a:rPr lang="en-US" sz="1400" b="0" cap="none" dirty="0">
                <a:solidFill>
                  <a:schemeClr val="tx1"/>
                </a:solidFill>
              </a:rPr>
              <a:t>AI Core facial and object recognition technology for analyzing photos and semantic search in documents.</a:t>
            </a:r>
          </a:p>
        </p:txBody>
      </p:sp>
      <p:sp>
        <p:nvSpPr>
          <p:cNvPr id="21" name="文字版面配置區 10">
            <a:extLst>
              <a:ext uri="{FF2B5EF4-FFF2-40B4-BE49-F238E27FC236}">
                <a16:creationId xmlns:a16="http://schemas.microsoft.com/office/drawing/2014/main" id="{56300875-402D-B514-E227-0AE08A8A086A}"/>
              </a:ext>
            </a:extLst>
          </p:cNvPr>
          <p:cNvSpPr>
            <a:spLocks noGrp="1"/>
          </p:cNvSpPr>
          <p:nvPr>
            <p:ph type="body" sz="quarter" idx="26"/>
          </p:nvPr>
        </p:nvSpPr>
        <p:spPr>
          <a:xfrm>
            <a:off x="1713244" y="4264567"/>
            <a:ext cx="3842666" cy="839342"/>
          </a:xfrm>
        </p:spPr>
        <p:txBody>
          <a:bodyPr>
            <a:normAutofit/>
          </a:bodyPr>
          <a:lstStyle/>
          <a:p>
            <a:r>
              <a:rPr lang="en-US" sz="1400" b="0" cap="none" dirty="0">
                <a:solidFill>
                  <a:schemeClr val="tx1"/>
                </a:solidFill>
              </a:rPr>
              <a:t>NAS integration with GPU, TPU, and NPU to enhance performance and enable AI computing deployment.</a:t>
            </a:r>
          </a:p>
        </p:txBody>
      </p:sp>
      <p:sp>
        <p:nvSpPr>
          <p:cNvPr id="22" name="文字版面配置區 13">
            <a:extLst>
              <a:ext uri="{FF2B5EF4-FFF2-40B4-BE49-F238E27FC236}">
                <a16:creationId xmlns:a16="http://schemas.microsoft.com/office/drawing/2014/main" id="{76E5A8B8-447F-2A8B-D9E8-BB628AACE4BA}"/>
              </a:ext>
            </a:extLst>
          </p:cNvPr>
          <p:cNvSpPr>
            <a:spLocks noGrp="1"/>
          </p:cNvSpPr>
          <p:nvPr>
            <p:ph type="body" sz="quarter" idx="29"/>
          </p:nvPr>
        </p:nvSpPr>
        <p:spPr>
          <a:xfrm>
            <a:off x="1713242" y="3083581"/>
            <a:ext cx="3842668" cy="839342"/>
          </a:xfrm>
        </p:spPr>
        <p:txBody>
          <a:bodyPr>
            <a:normAutofit/>
          </a:bodyPr>
          <a:lstStyle/>
          <a:p>
            <a:r>
              <a:rPr lang="en-US" sz="1400" b="0" cap="none" dirty="0">
                <a:solidFill>
                  <a:schemeClr val="tx1"/>
                </a:solidFill>
              </a:rPr>
              <a:t>Cross-camera facial tracking and object detection with the AI-powered surveillance system QVR Pro.</a:t>
            </a:r>
          </a:p>
        </p:txBody>
      </p:sp>
      <p:sp>
        <p:nvSpPr>
          <p:cNvPr id="23" name="文字版面配置區 10">
            <a:extLst>
              <a:ext uri="{FF2B5EF4-FFF2-40B4-BE49-F238E27FC236}">
                <a16:creationId xmlns:a16="http://schemas.microsoft.com/office/drawing/2014/main" id="{0E93B77D-B608-F3B0-B5A5-464A81312EDE}"/>
              </a:ext>
            </a:extLst>
          </p:cNvPr>
          <p:cNvSpPr txBox="1">
            <a:spLocks/>
          </p:cNvSpPr>
          <p:nvPr/>
        </p:nvSpPr>
        <p:spPr>
          <a:xfrm>
            <a:off x="1713244" y="5467002"/>
            <a:ext cx="3842666" cy="839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543505" latinLnBrk="0">
              <a:lnSpc>
                <a:spcPct val="130000"/>
              </a:lnSpc>
              <a:spcBef>
                <a:spcPts val="300"/>
              </a:spcBef>
              <a:spcAft>
                <a:spcPts val="0"/>
              </a:spcAft>
              <a:buClrTx/>
              <a:buSzTx/>
              <a:buFontTx/>
              <a:buNone/>
              <a:tabLst/>
              <a:defRPr sz="1600" b="1" i="0" u="none" strike="noStrike" cap="all" spc="0" baseline="0">
                <a:solidFill>
                  <a:srgbClr val="000000"/>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hangingPunct="1"/>
            <a:r>
              <a:rPr lang="en-US" sz="1400" b="0" cap="none" dirty="0">
                <a:solidFill>
                  <a:schemeClr val="tx1"/>
                </a:solidFill>
              </a:rPr>
              <a:t>Edge RAG architecture integrating third-party AI models and cloud intelligence for rapid deployment of edge AI applications.</a:t>
            </a:r>
          </a:p>
        </p:txBody>
      </p:sp>
    </p:spTree>
    <p:extLst>
      <p:ext uri="{BB962C8B-B14F-4D97-AF65-F5344CB8AC3E}">
        <p14:creationId xmlns:p14="http://schemas.microsoft.com/office/powerpoint/2010/main" val="262058484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文字版面配置區 5"/>
          <p:cNvSpPr txBox="1">
            <a:spLocks noGrp="1"/>
          </p:cNvSpPr>
          <p:nvPr>
            <p:ph type="body" sz="quarter" idx="1"/>
          </p:nvPr>
        </p:nvSpPr>
        <p:spPr>
          <a:prstGeom prst="rect">
            <a:avLst/>
          </a:prstGeom>
        </p:spPr>
        <p:txBody>
          <a:bodyPr/>
          <a:lstStyle/>
          <a:p>
            <a:endParaRPr/>
          </a:p>
        </p:txBody>
      </p:sp>
      <p:sp>
        <p:nvSpPr>
          <p:cNvPr id="1321" name="文字版面配置區 6"/>
          <p:cNvSpPr>
            <a:spLocks noGrp="1"/>
          </p:cNvSpPr>
          <p:nvPr>
            <p:ph type="body" idx="21"/>
          </p:nvPr>
        </p:nvSpPr>
        <p:spPr>
          <a:prstGeom prst="rect">
            <a:avLst/>
          </a:prstGeom>
        </p:spPr>
        <p:txBody>
          <a:bodyPr/>
          <a:lstStyle/>
          <a:p>
            <a:pPr>
              <a:defRPr spc="13"/>
            </a:pPr>
            <a:endParaRPr/>
          </a:p>
        </p:txBody>
      </p:sp>
      <p:sp>
        <p:nvSpPr>
          <p:cNvPr id="1322" name="標題 4"/>
          <p:cNvSpPr txBox="1">
            <a:spLocks noGrp="1"/>
          </p:cNvSpPr>
          <p:nvPr>
            <p:ph type="title"/>
          </p:nvPr>
        </p:nvSpPr>
        <p:spPr>
          <a:xfrm>
            <a:off x="913907" y="1906073"/>
            <a:ext cx="7838620" cy="2299394"/>
          </a:xfrm>
          <a:prstGeom prst="rect">
            <a:avLst/>
          </a:prstGeom>
        </p:spPr>
        <p:txBody>
          <a:bodyPr/>
          <a:lstStyle/>
          <a:p>
            <a:pPr lvl="1">
              <a:lnSpc>
                <a:spcPct val="95000"/>
              </a:lnSpc>
              <a:defRPr sz="3600" b="1">
                <a:solidFill>
                  <a:srgbClr val="000000"/>
                </a:solidFill>
              </a:defRPr>
            </a:pPr>
            <a:r>
              <a:rPr dirty="0"/>
              <a:t>STAY ONE STEP AHEAD</a:t>
            </a:r>
          </a:p>
        </p:txBody>
      </p:sp>
      <p:sp>
        <p:nvSpPr>
          <p:cNvPr id="1323" name="文字方塊 7"/>
          <p:cNvSpPr txBox="1"/>
          <p:nvPr/>
        </p:nvSpPr>
        <p:spPr>
          <a:xfrm>
            <a:off x="951236" y="6129944"/>
            <a:ext cx="5779175"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lvl1pPr>
              <a:defRPr sz="800">
                <a:latin typeface="Arial"/>
                <a:ea typeface="Arial"/>
                <a:cs typeface="Arial"/>
                <a:sym typeface="Arial"/>
              </a:defRPr>
            </a:lvl1pPr>
          </a:lstStyle>
          <a:p>
            <a:r>
              <a:rPr dirty="0"/>
              <a:t>Copyright© </a:t>
            </a:r>
            <a:r>
              <a:rPr lang="en-US" dirty="0"/>
              <a:t>2025</a:t>
            </a:r>
            <a:r>
              <a:rPr dirty="0"/>
              <a:t> QNAP Systems, Inc. All rights reserved. QNAP® and other names of QNAP Products are proprietary marks or registered trademarks of QNAP Systems, Inc. Other products and company names mentioned herein are trademarks of their respective holders.​​​​​​​</a:t>
            </a:r>
          </a:p>
        </p:txBody>
      </p:sp>
      <p:sp>
        <p:nvSpPr>
          <p:cNvPr id="2" name="投影片編號版面配置區 1">
            <a:extLst>
              <a:ext uri="{FF2B5EF4-FFF2-40B4-BE49-F238E27FC236}">
                <a16:creationId xmlns:a16="http://schemas.microsoft.com/office/drawing/2014/main" id="{D9AE2340-EC21-DA77-726F-943A6F5A6023}"/>
              </a:ext>
            </a:extLst>
          </p:cNvPr>
          <p:cNvSpPr>
            <a:spLocks noGrp="1"/>
          </p:cNvSpPr>
          <p:nvPr>
            <p:ph type="sldNum" sz="quarter" idx="2"/>
          </p:nvPr>
        </p:nvSpPr>
        <p:spPr/>
        <p:txBody>
          <a:bodyPr/>
          <a:lstStyle/>
          <a:p>
            <a:fld id="{86CB4B4D-7CA3-9044-876B-883B54F8677D}" type="slidenum">
              <a:rPr lang="en-US" altLang="zh-TW" smtClean="0"/>
              <a:pPr/>
              <a:t>45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a:extLst>
              <a:ext uri="{FF2B5EF4-FFF2-40B4-BE49-F238E27FC236}">
                <a16:creationId xmlns:a16="http://schemas.microsoft.com/office/drawing/2014/main" id="{288F9635-D62D-EE3F-2774-A6871396C1EB}"/>
              </a:ext>
            </a:extLst>
          </p:cNvPr>
          <p:cNvSpPr>
            <a:spLocks noGrp="1"/>
          </p:cNvSpPr>
          <p:nvPr>
            <p:ph type="body" sz="quarter" idx="1"/>
          </p:nvPr>
        </p:nvSpPr>
        <p:spPr>
          <a:xfrm>
            <a:off x="571500" y="1426462"/>
            <a:ext cx="11049000" cy="693981"/>
          </a:xfrm>
        </p:spPr>
        <p:txBody>
          <a:bodyPr>
            <a:noAutofit/>
          </a:bodyPr>
          <a:lstStyle/>
          <a:p>
            <a:r>
              <a:rPr lang="en-US" altLang="zh-CN" dirty="0"/>
              <a:t>We are focused on providing comprehensive solutions for enterprise data access and data protection</a:t>
            </a:r>
          </a:p>
        </p:txBody>
      </p:sp>
      <p:sp>
        <p:nvSpPr>
          <p:cNvPr id="6" name="標題 5">
            <a:extLst>
              <a:ext uri="{FF2B5EF4-FFF2-40B4-BE49-F238E27FC236}">
                <a16:creationId xmlns:a16="http://schemas.microsoft.com/office/drawing/2014/main" id="{4C476503-EE24-63C5-6D64-3C9FA1C33AA1}"/>
              </a:ext>
            </a:extLst>
          </p:cNvPr>
          <p:cNvSpPr>
            <a:spLocks noGrp="1"/>
          </p:cNvSpPr>
          <p:nvPr>
            <p:ph type="title"/>
          </p:nvPr>
        </p:nvSpPr>
        <p:spPr/>
        <p:txBody>
          <a:bodyPr/>
          <a:lstStyle/>
          <a:p>
            <a:r>
              <a:rPr lang="en-US" altLang="zh-CN" dirty="0"/>
              <a:t>Business Philosophy</a:t>
            </a:r>
            <a:endParaRPr lang="zh-TW" altLang="en-US" dirty="0"/>
          </a:p>
        </p:txBody>
      </p:sp>
      <p:sp>
        <p:nvSpPr>
          <p:cNvPr id="7" name="文字版面配置區 6">
            <a:extLst>
              <a:ext uri="{FF2B5EF4-FFF2-40B4-BE49-F238E27FC236}">
                <a16:creationId xmlns:a16="http://schemas.microsoft.com/office/drawing/2014/main" id="{EB26C5DA-878E-0154-38AB-974E28E81BE0}"/>
              </a:ext>
            </a:extLst>
          </p:cNvPr>
          <p:cNvSpPr>
            <a:spLocks noGrp="1"/>
          </p:cNvSpPr>
          <p:nvPr>
            <p:ph type="body" sz="quarter" idx="24"/>
          </p:nvPr>
        </p:nvSpPr>
        <p:spPr>
          <a:xfrm>
            <a:off x="1186938" y="4230313"/>
            <a:ext cx="2476988" cy="2080107"/>
          </a:xfrm>
        </p:spPr>
        <p:txBody>
          <a:bodyPr/>
          <a:lstStyle/>
          <a:p>
            <a:pPr>
              <a:lnSpc>
                <a:spcPct val="100000"/>
              </a:lnSpc>
            </a:pPr>
            <a:r>
              <a:rPr lang="en-US" altLang="zh-CN" dirty="0"/>
              <a:t>Committed to technological innovation and product development, we constantly introduce competitive network storage solutions to enhance users' data management experience.</a:t>
            </a:r>
          </a:p>
          <a:p>
            <a:endParaRPr lang="zh-TW" altLang="en-US" dirty="0"/>
          </a:p>
        </p:txBody>
      </p:sp>
      <p:sp>
        <p:nvSpPr>
          <p:cNvPr id="8" name="文字版面配置區 7">
            <a:extLst>
              <a:ext uri="{FF2B5EF4-FFF2-40B4-BE49-F238E27FC236}">
                <a16:creationId xmlns:a16="http://schemas.microsoft.com/office/drawing/2014/main" id="{DCB916AC-1755-2722-26C5-773C5929AD67}"/>
              </a:ext>
            </a:extLst>
          </p:cNvPr>
          <p:cNvSpPr>
            <a:spLocks noGrp="1"/>
          </p:cNvSpPr>
          <p:nvPr>
            <p:ph type="body" sz="quarter" idx="25"/>
          </p:nvPr>
        </p:nvSpPr>
        <p:spPr>
          <a:xfrm>
            <a:off x="1535639" y="3827800"/>
            <a:ext cx="1779586" cy="320677"/>
          </a:xfrm>
        </p:spPr>
        <p:txBody>
          <a:bodyPr>
            <a:normAutofit fontScale="85000" lnSpcReduction="10000"/>
          </a:bodyPr>
          <a:lstStyle/>
          <a:p>
            <a:r>
              <a:rPr lang="en-US" altLang="zh-CN" dirty="0"/>
              <a:t>Innovation-driven</a:t>
            </a:r>
          </a:p>
        </p:txBody>
      </p:sp>
      <p:sp>
        <p:nvSpPr>
          <p:cNvPr id="9" name="文字版面配置區 8">
            <a:extLst>
              <a:ext uri="{FF2B5EF4-FFF2-40B4-BE49-F238E27FC236}">
                <a16:creationId xmlns:a16="http://schemas.microsoft.com/office/drawing/2014/main" id="{87A13C6A-FA96-D1BD-F813-EA312340DED6}"/>
              </a:ext>
            </a:extLst>
          </p:cNvPr>
          <p:cNvSpPr>
            <a:spLocks noGrp="1"/>
          </p:cNvSpPr>
          <p:nvPr>
            <p:ph type="body" sz="quarter" idx="26"/>
          </p:nvPr>
        </p:nvSpPr>
        <p:spPr>
          <a:xfrm>
            <a:off x="5214432" y="3834750"/>
            <a:ext cx="1779587" cy="320677"/>
          </a:xfrm>
        </p:spPr>
        <p:txBody>
          <a:bodyPr>
            <a:normAutofit fontScale="85000" lnSpcReduction="10000"/>
          </a:bodyPr>
          <a:lstStyle/>
          <a:p>
            <a:r>
              <a:rPr lang="en-US" altLang="zh-CN" dirty="0"/>
              <a:t>Customer-centric</a:t>
            </a:r>
          </a:p>
        </p:txBody>
      </p:sp>
      <p:sp>
        <p:nvSpPr>
          <p:cNvPr id="10" name="文字版面配置區 9">
            <a:extLst>
              <a:ext uri="{FF2B5EF4-FFF2-40B4-BE49-F238E27FC236}">
                <a16:creationId xmlns:a16="http://schemas.microsoft.com/office/drawing/2014/main" id="{4D3F01DF-0FCE-1459-AE7F-21C0BAA5F00D}"/>
              </a:ext>
            </a:extLst>
          </p:cNvPr>
          <p:cNvSpPr>
            <a:spLocks noGrp="1"/>
          </p:cNvSpPr>
          <p:nvPr>
            <p:ph type="body" sz="quarter" idx="27"/>
          </p:nvPr>
        </p:nvSpPr>
        <p:spPr>
          <a:xfrm>
            <a:off x="8977048" y="3827800"/>
            <a:ext cx="1779587" cy="320677"/>
          </a:xfrm>
        </p:spPr>
        <p:txBody>
          <a:bodyPr>
            <a:normAutofit/>
          </a:bodyPr>
          <a:lstStyle/>
          <a:p>
            <a:r>
              <a:rPr lang="en-US" altLang="zh-CN" sz="1500" dirty="0"/>
              <a:t>Security first</a:t>
            </a:r>
          </a:p>
        </p:txBody>
      </p:sp>
      <p:sp>
        <p:nvSpPr>
          <p:cNvPr id="11" name="文字版面配置區 10">
            <a:extLst>
              <a:ext uri="{FF2B5EF4-FFF2-40B4-BE49-F238E27FC236}">
                <a16:creationId xmlns:a16="http://schemas.microsoft.com/office/drawing/2014/main" id="{08F9346C-5A78-62B7-AEE1-70C19F6FD41D}"/>
              </a:ext>
            </a:extLst>
          </p:cNvPr>
          <p:cNvSpPr>
            <a:spLocks noGrp="1"/>
          </p:cNvSpPr>
          <p:nvPr>
            <p:ph type="body" sz="quarter" idx="28"/>
          </p:nvPr>
        </p:nvSpPr>
        <p:spPr>
          <a:xfrm>
            <a:off x="4865732" y="4230313"/>
            <a:ext cx="2476987" cy="2080107"/>
          </a:xfrm>
        </p:spPr>
        <p:txBody>
          <a:bodyPr/>
          <a:lstStyle/>
          <a:p>
            <a:pPr>
              <a:lnSpc>
                <a:spcPct val="100000"/>
              </a:lnSpc>
            </a:pPr>
            <a:r>
              <a:rPr lang="en-US" altLang="zh-CN" dirty="0"/>
              <a:t>We offer diversified and flexible products and services while continuously improving product quality and after-sales support to create value for our customers.</a:t>
            </a:r>
          </a:p>
        </p:txBody>
      </p:sp>
      <p:sp>
        <p:nvSpPr>
          <p:cNvPr id="12" name="文字版面配置區 11">
            <a:extLst>
              <a:ext uri="{FF2B5EF4-FFF2-40B4-BE49-F238E27FC236}">
                <a16:creationId xmlns:a16="http://schemas.microsoft.com/office/drawing/2014/main" id="{4018EB59-E4ED-06A8-11E8-00F3EB893534}"/>
              </a:ext>
            </a:extLst>
          </p:cNvPr>
          <p:cNvSpPr>
            <a:spLocks noGrp="1"/>
          </p:cNvSpPr>
          <p:nvPr>
            <p:ph type="body" sz="quarter" idx="29"/>
          </p:nvPr>
        </p:nvSpPr>
        <p:spPr>
          <a:xfrm>
            <a:off x="8628346" y="4230313"/>
            <a:ext cx="2476987" cy="2080107"/>
          </a:xfrm>
        </p:spPr>
        <p:txBody>
          <a:bodyPr/>
          <a:lstStyle/>
          <a:p>
            <a:pPr>
              <a:lnSpc>
                <a:spcPct val="100000"/>
              </a:lnSpc>
            </a:pPr>
            <a:r>
              <a:rPr lang="en-US" altLang="zh-CN" dirty="0"/>
              <a:t>Through continuous technological upgrades and process optimization, we enhance product stability and security to maintain a leading position in a highly competitive market.</a:t>
            </a:r>
          </a:p>
          <a:p>
            <a:endParaRPr lang="zh-TW" altLang="en-US" dirty="0"/>
          </a:p>
        </p:txBody>
      </p:sp>
      <p:sp>
        <p:nvSpPr>
          <p:cNvPr id="13" name="投影片編號版面配置區 12">
            <a:extLst>
              <a:ext uri="{FF2B5EF4-FFF2-40B4-BE49-F238E27FC236}">
                <a16:creationId xmlns:a16="http://schemas.microsoft.com/office/drawing/2014/main" id="{DAFAEFD6-C99F-A128-53E0-AEAC6DA4C49C}"/>
              </a:ext>
            </a:extLst>
          </p:cNvPr>
          <p:cNvSpPr>
            <a:spLocks noGrp="1"/>
          </p:cNvSpPr>
          <p:nvPr>
            <p:ph type="sldNum" sz="quarter" idx="2"/>
          </p:nvPr>
        </p:nvSpPr>
        <p:spPr/>
        <p:txBody>
          <a:bodyPr/>
          <a:lstStyle/>
          <a:p>
            <a:fld id="{86CB4B4D-7CA3-9044-876B-883B54F8677D}" type="slidenum">
              <a:rPr lang="en-US" altLang="zh-TW" smtClean="0"/>
              <a:pPr/>
              <a:t>5</a:t>
            </a:fld>
            <a:endParaRPr lang="zh-TW" altLang="en-US"/>
          </a:p>
        </p:txBody>
      </p:sp>
      <p:pic>
        <p:nvPicPr>
          <p:cNvPr id="14" name="未命名-2_工作區域 1.png" descr="未命名-2_工作區域 1.png">
            <a:extLst>
              <a:ext uri="{FF2B5EF4-FFF2-40B4-BE49-F238E27FC236}">
                <a16:creationId xmlns:a16="http://schemas.microsoft.com/office/drawing/2014/main" id="{8DCA4604-5B1F-2BA9-EE51-DA8E5BC24456}"/>
              </a:ext>
            </a:extLst>
          </p:cNvPr>
          <p:cNvPicPr>
            <a:picLocks noChangeAspect="1"/>
          </p:cNvPicPr>
          <p:nvPr/>
        </p:nvPicPr>
        <p:blipFill>
          <a:blip r:embed="rId2" cstate="print"/>
          <a:srcRect l="56" r="56"/>
          <a:stretch/>
        </p:blipFill>
        <p:spPr>
          <a:xfrm>
            <a:off x="5385969" y="2264095"/>
            <a:ext cx="1420055" cy="142005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5" name="未命名-2-03.png" descr="未命名-2-03.png">
            <a:extLst>
              <a:ext uri="{FF2B5EF4-FFF2-40B4-BE49-F238E27FC236}">
                <a16:creationId xmlns:a16="http://schemas.microsoft.com/office/drawing/2014/main" id="{99DFE532-D910-6EC4-D0D4-E6C847760AE1}"/>
              </a:ext>
            </a:extLst>
          </p:cNvPr>
          <p:cNvPicPr>
            <a:picLocks noChangeAspect="1"/>
          </p:cNvPicPr>
          <p:nvPr/>
        </p:nvPicPr>
        <p:blipFill>
          <a:blip r:embed="rId3" cstate="print"/>
          <a:srcRect l="56" r="56"/>
          <a:stretch/>
        </p:blipFill>
        <p:spPr>
          <a:xfrm>
            <a:off x="1715404" y="2264096"/>
            <a:ext cx="1420055" cy="142005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6" name="圖形 15">
            <a:extLst>
              <a:ext uri="{FF2B5EF4-FFF2-40B4-BE49-F238E27FC236}">
                <a16:creationId xmlns:a16="http://schemas.microsoft.com/office/drawing/2014/main" id="{CD44F52D-AAA8-2482-D57B-CB84F4BEF429}"/>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9326839" y="2434122"/>
            <a:ext cx="1080000" cy="1080000"/>
          </a:xfrm>
          <a:prstGeom prst="rect">
            <a:avLst/>
          </a:prstGeom>
        </p:spPr>
      </p:pic>
    </p:spTree>
    <p:extLst>
      <p:ext uri="{BB962C8B-B14F-4D97-AF65-F5344CB8AC3E}">
        <p14:creationId xmlns:p14="http://schemas.microsoft.com/office/powerpoint/2010/main" val="28354376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矩形"/>
          <p:cNvSpPr/>
          <p:nvPr/>
        </p:nvSpPr>
        <p:spPr>
          <a:xfrm>
            <a:off x="517331" y="-113158"/>
            <a:ext cx="4334794" cy="7454190"/>
          </a:xfrm>
          <a:prstGeom prst="rect">
            <a:avLst/>
          </a:prstGeom>
          <a:solidFill>
            <a:srgbClr val="E7E7E8"/>
          </a:solidFill>
          <a:ln w="12700">
            <a:miter lim="400000"/>
          </a:ln>
        </p:spPr>
        <p:txBody>
          <a:bodyPr lIns="45719" rIns="45719" anchor="ctr">
            <a:normAutofit/>
          </a:bodyPr>
          <a:lstStyle/>
          <a:p>
            <a:pPr>
              <a:defRPr>
                <a:latin typeface="Arial"/>
                <a:ea typeface="Arial"/>
                <a:cs typeface="Arial"/>
                <a:sym typeface="Arial"/>
              </a:defRPr>
            </a:pPr>
            <a:endParaRPr/>
          </a:p>
        </p:txBody>
      </p:sp>
      <p:sp>
        <p:nvSpPr>
          <p:cNvPr id="619" name="幻燈片編號"/>
          <p:cNvSpPr txBox="1">
            <a:spLocks noGrp="1"/>
          </p:cNvSpPr>
          <p:nvPr>
            <p:ph type="sldNum" sz="quarter" idx="2"/>
          </p:nvPr>
        </p:nvSpPr>
        <p:spPr>
          <a:xfrm>
            <a:off x="11740788" y="6447654"/>
            <a:ext cx="160646" cy="2024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a:t>
            </a:fld>
            <a:endParaRPr/>
          </a:p>
        </p:txBody>
      </p:sp>
      <p:sp>
        <p:nvSpPr>
          <p:cNvPr id="620" name="QNAP 投身於網路儲存事業 20 年，從 RAID 技術開始，逐步衍生出作業系統及豐富的 app 生態圈，成功將 QNAP 品牌推展到全球市場，不僅讓讓台灣成為 NAS 的主要生產國，也讓 QNAP 同時擁有以下特質，為台灣科技業罕見。"/>
          <p:cNvSpPr txBox="1">
            <a:spLocks noGrp="1"/>
          </p:cNvSpPr>
          <p:nvPr>
            <p:ph type="body" sz="quarter" idx="4294967295"/>
          </p:nvPr>
        </p:nvSpPr>
        <p:spPr>
          <a:xfrm>
            <a:off x="5385727" y="2077371"/>
            <a:ext cx="6023888" cy="2078167"/>
          </a:xfrm>
          <a:prstGeom prst="rect">
            <a:avLst/>
          </a:prstGeom>
        </p:spPr>
        <p:txBody>
          <a:bodyPr lIns="0" tIns="0" rIns="0" bIns="0">
            <a:normAutofit lnSpcReduction="10000"/>
          </a:bodyPr>
          <a:lstStyle>
            <a:lvl1pPr defTabSz="543505">
              <a:lnSpc>
                <a:spcPct val="130000"/>
              </a:lnSpc>
              <a:spcBef>
                <a:spcPts val="300"/>
              </a:spcBef>
              <a:defRPr sz="1600" spc="0">
                <a:solidFill>
                  <a:srgbClr val="000000"/>
                </a:solidFill>
              </a:defRPr>
            </a:lvl1pPr>
          </a:lstStyle>
          <a:p>
            <a:r>
              <a:rPr lang="en-US" altLang="zh-CN" dirty="0"/>
              <a:t>QNAP has been at the forefront of the network storage industry for 20 years, starting with RAID technology and gradually expanding to operating systems and a rich app ecosystem. This expansion propelled the QNAP brand into the global market, and helped establish Taiwan as a major producer of NAS devices. QNAP stands out with the following unique qualities, which are rare in Taiwan's tech industry.</a:t>
            </a:r>
          </a:p>
        </p:txBody>
      </p:sp>
      <p:sp>
        <p:nvSpPr>
          <p:cNvPr id="621" name="QNAP 價值：珍貴的品牌歷程"/>
          <p:cNvSpPr txBox="1">
            <a:spLocks noGrp="1"/>
          </p:cNvSpPr>
          <p:nvPr>
            <p:ph type="title" idx="4294967295"/>
          </p:nvPr>
        </p:nvSpPr>
        <p:spPr>
          <a:xfrm>
            <a:off x="5385727" y="724817"/>
            <a:ext cx="6061639" cy="1348022"/>
          </a:xfrm>
          <a:prstGeom prst="rect">
            <a:avLst/>
          </a:prstGeom>
        </p:spPr>
        <p:txBody>
          <a:bodyPr lIns="0" tIns="0" rIns="0" bIns="0" anchor="t">
            <a:normAutofit/>
          </a:bodyPr>
          <a:lstStyle>
            <a:lvl1pPr defTabSz="543505">
              <a:lnSpc>
                <a:spcPct val="90000"/>
              </a:lnSpc>
              <a:defRPr sz="3600" b="1">
                <a:solidFill>
                  <a:srgbClr val="000000"/>
                </a:solidFill>
              </a:defRPr>
            </a:lvl1pPr>
          </a:lstStyle>
          <a:p>
            <a:pPr>
              <a:lnSpc>
                <a:spcPct val="100000"/>
              </a:lnSpc>
            </a:pPr>
            <a:r>
              <a:rPr lang="en-US" altLang="zh-CN" dirty="0"/>
              <a:t>QNAP Value: History of a Treasured Brand</a:t>
            </a:r>
            <a:endParaRPr dirty="0"/>
          </a:p>
        </p:txBody>
      </p:sp>
      <p:pic>
        <p:nvPicPr>
          <p:cNvPr id="624" name="QNAP_LOGO_標準色-200x200.png" descr="QNAP_LOGO_標準色-200x200.png"/>
          <p:cNvPicPr>
            <a:picLocks noChangeAspect="1"/>
          </p:cNvPicPr>
          <p:nvPr/>
        </p:nvPicPr>
        <p:blipFill>
          <a:blip r:embed="rId2" cstate="print"/>
          <a:srcRect t="23007" b="23007"/>
          <a:stretch>
            <a:fillRect/>
          </a:stretch>
        </p:blipFill>
        <p:spPr>
          <a:xfrm>
            <a:off x="5560955" y="4492334"/>
            <a:ext cx="1186613" cy="640586"/>
          </a:xfrm>
          <a:prstGeom prst="rect">
            <a:avLst/>
          </a:prstGeom>
          <a:ln w="12700">
            <a:miter lim="400000"/>
          </a:ln>
        </p:spPr>
      </p:pic>
      <p:sp>
        <p:nvSpPr>
          <p:cNvPr id="625" name="自有品牌"/>
          <p:cNvSpPr txBox="1"/>
          <p:nvPr/>
        </p:nvSpPr>
        <p:spPr>
          <a:xfrm>
            <a:off x="5070312" y="5020235"/>
            <a:ext cx="2038635"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543505">
              <a:lnSpc>
                <a:spcPct val="130000"/>
              </a:lnSpc>
              <a:defRPr sz="2000" b="1">
                <a:latin typeface="Arial"/>
                <a:ea typeface="Arial"/>
                <a:cs typeface="Arial"/>
                <a:sym typeface="Arial"/>
              </a:defRPr>
            </a:lvl1pPr>
          </a:lstStyle>
          <a:p>
            <a:pPr algn="ctr">
              <a:lnSpc>
                <a:spcPct val="100000"/>
              </a:lnSpc>
            </a:pPr>
            <a:r>
              <a:rPr lang="en-US" altLang="zh-CN" sz="1500" dirty="0"/>
              <a:t>Independent </a:t>
            </a:r>
            <a:br>
              <a:rPr lang="en-US" altLang="zh-CN" sz="1500" dirty="0"/>
            </a:br>
            <a:r>
              <a:rPr lang="en-US" altLang="zh-CN" sz="1500" dirty="0"/>
              <a:t>Brand</a:t>
            </a:r>
          </a:p>
        </p:txBody>
      </p:sp>
      <p:sp>
        <p:nvSpPr>
          <p:cNvPr id="626" name="軟硬體研發"/>
          <p:cNvSpPr txBox="1"/>
          <p:nvPr/>
        </p:nvSpPr>
        <p:spPr>
          <a:xfrm>
            <a:off x="6978622" y="5000014"/>
            <a:ext cx="1419049"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543505">
              <a:lnSpc>
                <a:spcPct val="130000"/>
              </a:lnSpc>
              <a:defRPr sz="2000" b="1">
                <a:latin typeface="Arial"/>
                <a:ea typeface="Arial"/>
                <a:cs typeface="Arial"/>
                <a:sym typeface="Arial"/>
              </a:defRPr>
            </a:lvl1pPr>
          </a:lstStyle>
          <a:p>
            <a:pPr>
              <a:lnSpc>
                <a:spcPct val="100000"/>
              </a:lnSpc>
            </a:pPr>
            <a:r>
              <a:rPr lang="en-US" altLang="zh-CN" sz="1500" dirty="0"/>
              <a:t>Software and Hardware R&amp;D</a:t>
            </a:r>
          </a:p>
        </p:txBody>
      </p:sp>
      <p:sp>
        <p:nvSpPr>
          <p:cNvPr id="627" name="行銷全球"/>
          <p:cNvSpPr txBox="1"/>
          <p:nvPr/>
        </p:nvSpPr>
        <p:spPr>
          <a:xfrm>
            <a:off x="8603406" y="5090804"/>
            <a:ext cx="118665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543505">
              <a:lnSpc>
                <a:spcPct val="130000"/>
              </a:lnSpc>
              <a:defRPr sz="2000" b="1">
                <a:latin typeface="Arial"/>
                <a:ea typeface="Arial"/>
                <a:cs typeface="Arial"/>
                <a:sym typeface="Arial"/>
              </a:defRPr>
            </a:lvl1pPr>
          </a:lstStyle>
          <a:p>
            <a:pPr>
              <a:lnSpc>
                <a:spcPct val="100000"/>
              </a:lnSpc>
            </a:pPr>
            <a:r>
              <a:rPr lang="en-US" altLang="zh-CN" sz="1500" dirty="0"/>
              <a:t>Global Marketing</a:t>
            </a:r>
          </a:p>
        </p:txBody>
      </p:sp>
      <p:sp>
        <p:nvSpPr>
          <p:cNvPr id="628" name="自主生產"/>
          <p:cNvSpPr txBox="1"/>
          <p:nvPr/>
        </p:nvSpPr>
        <p:spPr>
          <a:xfrm>
            <a:off x="10046572" y="5090804"/>
            <a:ext cx="12665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543505">
              <a:lnSpc>
                <a:spcPct val="130000"/>
              </a:lnSpc>
              <a:defRPr sz="2000" b="1">
                <a:latin typeface="Arial"/>
                <a:ea typeface="Arial"/>
                <a:cs typeface="Arial"/>
                <a:sym typeface="Arial"/>
              </a:defRPr>
            </a:lvl1pPr>
          </a:lstStyle>
          <a:p>
            <a:pPr>
              <a:lnSpc>
                <a:spcPct val="100000"/>
              </a:lnSpc>
            </a:pPr>
            <a:r>
              <a:rPr lang="en-US" altLang="zh-CN" sz="1500" dirty="0"/>
              <a:t>In-house Production</a:t>
            </a:r>
          </a:p>
        </p:txBody>
      </p:sp>
      <p:pic>
        <p:nvPicPr>
          <p:cNvPr id="629" name="未命名-2-08.png" descr="未命名-2-08.png"/>
          <p:cNvPicPr>
            <a:picLocks noChangeAspect="1"/>
          </p:cNvPicPr>
          <p:nvPr/>
        </p:nvPicPr>
        <p:blipFill>
          <a:blip r:embed="rId3" cstate="print"/>
          <a:stretch>
            <a:fillRect/>
          </a:stretch>
        </p:blipFill>
        <p:spPr>
          <a:xfrm>
            <a:off x="7362783" y="4368849"/>
            <a:ext cx="701653" cy="701652"/>
          </a:xfrm>
          <a:prstGeom prst="rect">
            <a:avLst/>
          </a:prstGeom>
          <a:ln w="12700">
            <a:miter lim="400000"/>
          </a:ln>
        </p:spPr>
      </p:pic>
      <p:pic>
        <p:nvPicPr>
          <p:cNvPr id="630" name="未命名-2-10.png" descr="未命名-2-10.png"/>
          <p:cNvPicPr>
            <a:picLocks noChangeAspect="1"/>
          </p:cNvPicPr>
          <p:nvPr/>
        </p:nvPicPr>
        <p:blipFill>
          <a:blip r:embed="rId4" cstate="print"/>
          <a:stretch>
            <a:fillRect/>
          </a:stretch>
        </p:blipFill>
        <p:spPr>
          <a:xfrm>
            <a:off x="8847484" y="4368849"/>
            <a:ext cx="698501" cy="698501"/>
          </a:xfrm>
          <a:prstGeom prst="rect">
            <a:avLst/>
          </a:prstGeom>
          <a:ln w="12700">
            <a:miter lim="400000"/>
          </a:ln>
        </p:spPr>
      </p:pic>
      <p:pic>
        <p:nvPicPr>
          <p:cNvPr id="631" name="未命名-2-09.png" descr="未命名-2-09.png"/>
          <p:cNvPicPr>
            <a:picLocks noChangeAspect="1"/>
          </p:cNvPicPr>
          <p:nvPr/>
        </p:nvPicPr>
        <p:blipFill>
          <a:blip r:embed="rId5" cstate="print"/>
          <a:stretch>
            <a:fillRect/>
          </a:stretch>
        </p:blipFill>
        <p:spPr>
          <a:xfrm>
            <a:off x="10286160" y="4343449"/>
            <a:ext cx="787401" cy="787401"/>
          </a:xfrm>
          <a:prstGeom prst="rect">
            <a:avLst/>
          </a:prstGeom>
          <a:ln w="12700">
            <a:miter lim="400000"/>
          </a:ln>
        </p:spPr>
      </p:pic>
      <p:sp>
        <p:nvSpPr>
          <p:cNvPr id="632" name="線條"/>
          <p:cNvSpPr/>
          <p:nvPr/>
        </p:nvSpPr>
        <p:spPr>
          <a:xfrm>
            <a:off x="5423478" y="5748808"/>
            <a:ext cx="60238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633" name="線條"/>
          <p:cNvSpPr/>
          <p:nvPr/>
        </p:nvSpPr>
        <p:spPr>
          <a:xfrm>
            <a:off x="8435422" y="4428663"/>
            <a:ext cx="1" cy="1312145"/>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634" name="線條"/>
          <p:cNvSpPr/>
          <p:nvPr/>
        </p:nvSpPr>
        <p:spPr>
          <a:xfrm>
            <a:off x="6935314" y="4428663"/>
            <a:ext cx="1" cy="1312145"/>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635" name="線條"/>
          <p:cNvSpPr/>
          <p:nvPr/>
        </p:nvSpPr>
        <p:spPr>
          <a:xfrm>
            <a:off x="9935530" y="4428663"/>
            <a:ext cx="1" cy="1312145"/>
          </a:xfrm>
          <a:prstGeom prst="line">
            <a:avLst/>
          </a:prstGeom>
          <a:ln>
            <a:solidFill>
              <a:srgbClr val="172D7D"/>
            </a:solidFill>
          </a:ln>
        </p:spPr>
        <p:txBody>
          <a:bodyPr lIns="45719" rIns="45719"/>
          <a:lstStyle/>
          <a:p>
            <a:pPr>
              <a:defRPr>
                <a:latin typeface="Arial"/>
                <a:ea typeface="Arial"/>
                <a:cs typeface="Arial"/>
                <a:sym typeface="Arial"/>
              </a:defRPr>
            </a:pPr>
            <a:endParaRPr/>
          </a:p>
        </p:txBody>
      </p:sp>
      <p:pic>
        <p:nvPicPr>
          <p:cNvPr id="3" name="圖片 2" descr="一張含有 文字, 平面設計, 圖形, 螢幕擷取畫面 的圖片&#10;&#10;自動產生的描述">
            <a:extLst>
              <a:ext uri="{FF2B5EF4-FFF2-40B4-BE49-F238E27FC236}">
                <a16:creationId xmlns:a16="http://schemas.microsoft.com/office/drawing/2014/main" id="{C615410F-E19E-FF72-E7F4-1EED2A1A8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70" y="0"/>
            <a:ext cx="391885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幻燈片編號"/>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7</a:t>
            </a:fld>
            <a:endParaRPr/>
          </a:p>
        </p:txBody>
      </p:sp>
      <p:sp>
        <p:nvSpPr>
          <p:cNvPr id="644" name="重要里程碑"/>
          <p:cNvSpPr txBox="1">
            <a:spLocks noGrp="1"/>
          </p:cNvSpPr>
          <p:nvPr>
            <p:ph type="title" idx="4294967295"/>
          </p:nvPr>
        </p:nvSpPr>
        <p:spPr>
          <a:xfrm>
            <a:off x="573021" y="286715"/>
            <a:ext cx="11045825" cy="693737"/>
          </a:xfrm>
          <a:prstGeom prst="rect">
            <a:avLst/>
          </a:prstGeom>
        </p:spPr>
        <p:txBody>
          <a:bodyPr lIns="0" tIns="0" rIns="0" bIns="0">
            <a:normAutofit/>
          </a:bodyPr>
          <a:lstStyle>
            <a:lvl1pPr defTabSz="543505">
              <a:lnSpc>
                <a:spcPct val="90000"/>
              </a:lnSpc>
              <a:defRPr sz="3600" b="1">
                <a:solidFill>
                  <a:srgbClr val="000000"/>
                </a:solidFill>
              </a:defRPr>
            </a:lvl1pPr>
          </a:lstStyle>
          <a:p>
            <a:r>
              <a:rPr lang="en-US" altLang="zh-CN" dirty="0"/>
              <a:t>Key Milestones</a:t>
            </a:r>
            <a:endParaRPr dirty="0"/>
          </a:p>
        </p:txBody>
      </p:sp>
      <p:sp>
        <p:nvSpPr>
          <p:cNvPr id="638" name="Straight Connector 22"/>
          <p:cNvSpPr/>
          <p:nvPr/>
        </p:nvSpPr>
        <p:spPr>
          <a:xfrm>
            <a:off x="573022" y="1525615"/>
            <a:ext cx="11045956" cy="1"/>
          </a:xfrm>
          <a:prstGeom prst="line">
            <a:avLst/>
          </a:prstGeom>
          <a:ln w="19050">
            <a:solidFill>
              <a:srgbClr val="E61F17"/>
            </a:solidFill>
            <a:tailEnd type="triangle"/>
          </a:ln>
        </p:spPr>
        <p:txBody>
          <a:bodyPr lIns="45718" tIns="45718" rIns="45718" bIns="45718"/>
          <a:lstStyle/>
          <a:p>
            <a:endParaRPr/>
          </a:p>
        </p:txBody>
      </p:sp>
      <p:sp>
        <p:nvSpPr>
          <p:cNvPr id="639" name="橢圓 8"/>
          <p:cNvSpPr/>
          <p:nvPr/>
        </p:nvSpPr>
        <p:spPr>
          <a:xfrm>
            <a:off x="1280432"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0" name="橢圓 17"/>
          <p:cNvSpPr/>
          <p:nvPr/>
        </p:nvSpPr>
        <p:spPr>
          <a:xfrm>
            <a:off x="3560498"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1" name="橢圓 18"/>
          <p:cNvSpPr/>
          <p:nvPr/>
        </p:nvSpPr>
        <p:spPr>
          <a:xfrm>
            <a:off x="5840562"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2" name="橢圓 20"/>
          <p:cNvSpPr/>
          <p:nvPr/>
        </p:nvSpPr>
        <p:spPr>
          <a:xfrm>
            <a:off x="8172074"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3" name="橢圓 21"/>
          <p:cNvSpPr/>
          <p:nvPr/>
        </p:nvSpPr>
        <p:spPr>
          <a:xfrm>
            <a:off x="10502200"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5" name="Text Placeholder 40"/>
          <p:cNvSpPr txBox="1"/>
          <p:nvPr/>
        </p:nvSpPr>
        <p:spPr>
          <a:xfrm>
            <a:off x="573023" y="1063332"/>
            <a:ext cx="1522822" cy="33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2004</a:t>
            </a:r>
          </a:p>
        </p:txBody>
      </p:sp>
      <p:sp>
        <p:nvSpPr>
          <p:cNvPr id="646" name="Text Placeholder 40"/>
          <p:cNvSpPr txBox="1"/>
          <p:nvPr/>
        </p:nvSpPr>
        <p:spPr>
          <a:xfrm>
            <a:off x="2853088" y="1063332"/>
            <a:ext cx="1522822" cy="33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rPr dirty="0"/>
              <a:t>2006</a:t>
            </a:r>
            <a:r>
              <a:rPr lang="zh-TW" altLang="en-US" dirty="0"/>
              <a:t> </a:t>
            </a:r>
            <a:r>
              <a:rPr dirty="0"/>
              <a:t>-</a:t>
            </a:r>
            <a:r>
              <a:rPr lang="zh-TW" altLang="en-US" dirty="0"/>
              <a:t> </a:t>
            </a:r>
            <a:r>
              <a:rPr dirty="0"/>
              <a:t>2008</a:t>
            </a:r>
          </a:p>
        </p:txBody>
      </p:sp>
      <p:sp>
        <p:nvSpPr>
          <p:cNvPr id="662" name="Text Placeholder 40"/>
          <p:cNvSpPr txBox="1"/>
          <p:nvPr/>
        </p:nvSpPr>
        <p:spPr>
          <a:xfrm>
            <a:off x="5134540" y="1063332"/>
            <a:ext cx="1522822" cy="33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rPr dirty="0"/>
              <a:t>2010</a:t>
            </a:r>
            <a:r>
              <a:rPr lang="zh-TW" altLang="en-US" dirty="0"/>
              <a:t> </a:t>
            </a:r>
            <a:r>
              <a:rPr dirty="0"/>
              <a:t>-</a:t>
            </a:r>
            <a:r>
              <a:rPr lang="zh-TW" altLang="en-US" dirty="0"/>
              <a:t> </a:t>
            </a:r>
            <a:r>
              <a:rPr dirty="0"/>
              <a:t>2015</a:t>
            </a:r>
          </a:p>
        </p:txBody>
      </p:sp>
      <p:sp>
        <p:nvSpPr>
          <p:cNvPr id="663" name="Text Placeholder 40"/>
          <p:cNvSpPr txBox="1"/>
          <p:nvPr/>
        </p:nvSpPr>
        <p:spPr>
          <a:xfrm>
            <a:off x="7464666" y="1063332"/>
            <a:ext cx="1522822" cy="33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2016 - 2017</a:t>
            </a:r>
          </a:p>
        </p:txBody>
      </p:sp>
      <p:sp>
        <p:nvSpPr>
          <p:cNvPr id="664" name="Text Placeholder 40"/>
          <p:cNvSpPr txBox="1"/>
          <p:nvPr/>
        </p:nvSpPr>
        <p:spPr>
          <a:xfrm>
            <a:off x="9794789" y="1063332"/>
            <a:ext cx="1522822" cy="33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2018</a:t>
            </a:r>
          </a:p>
        </p:txBody>
      </p:sp>
      <p:sp>
        <p:nvSpPr>
          <p:cNvPr id="665" name="Straight Connector 22"/>
          <p:cNvSpPr/>
          <p:nvPr/>
        </p:nvSpPr>
        <p:spPr>
          <a:xfrm>
            <a:off x="573022" y="4105257"/>
            <a:ext cx="11045956" cy="1"/>
          </a:xfrm>
          <a:prstGeom prst="line">
            <a:avLst/>
          </a:prstGeom>
          <a:ln w="19050">
            <a:solidFill>
              <a:srgbClr val="E61F17"/>
            </a:solidFill>
            <a:tailEnd type="triangle"/>
          </a:ln>
        </p:spPr>
        <p:txBody>
          <a:bodyPr lIns="45718" tIns="45718" rIns="45718" bIns="45718"/>
          <a:lstStyle/>
          <a:p>
            <a:endParaRPr/>
          </a:p>
        </p:txBody>
      </p:sp>
      <p:sp>
        <p:nvSpPr>
          <p:cNvPr id="666" name="橢圓 8"/>
          <p:cNvSpPr/>
          <p:nvPr/>
        </p:nvSpPr>
        <p:spPr>
          <a:xfrm>
            <a:off x="1280432"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67" name="橢圓 17"/>
          <p:cNvSpPr/>
          <p:nvPr/>
        </p:nvSpPr>
        <p:spPr>
          <a:xfrm>
            <a:off x="3560498"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68" name="橢圓 18"/>
          <p:cNvSpPr/>
          <p:nvPr/>
        </p:nvSpPr>
        <p:spPr>
          <a:xfrm>
            <a:off x="5840562"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69" name="橢圓 20"/>
          <p:cNvSpPr/>
          <p:nvPr/>
        </p:nvSpPr>
        <p:spPr>
          <a:xfrm>
            <a:off x="8172074"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70" name="橢圓 21"/>
          <p:cNvSpPr/>
          <p:nvPr/>
        </p:nvSpPr>
        <p:spPr>
          <a:xfrm>
            <a:off x="10502200"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71" name="Text Placeholder 40"/>
          <p:cNvSpPr txBox="1"/>
          <p:nvPr/>
        </p:nvSpPr>
        <p:spPr>
          <a:xfrm>
            <a:off x="573023" y="3642974"/>
            <a:ext cx="1522822" cy="339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rPr dirty="0"/>
              <a:t>2019</a:t>
            </a:r>
            <a:r>
              <a:rPr lang="zh-TW" altLang="en-US" dirty="0"/>
              <a:t> </a:t>
            </a:r>
            <a:r>
              <a:rPr dirty="0"/>
              <a:t>-</a:t>
            </a:r>
            <a:r>
              <a:rPr lang="zh-TW" altLang="en-US" dirty="0"/>
              <a:t> </a:t>
            </a:r>
            <a:r>
              <a:rPr dirty="0"/>
              <a:t>2020</a:t>
            </a:r>
          </a:p>
        </p:txBody>
      </p:sp>
      <p:sp>
        <p:nvSpPr>
          <p:cNvPr id="672" name="Text Placeholder 40"/>
          <p:cNvSpPr txBox="1"/>
          <p:nvPr/>
        </p:nvSpPr>
        <p:spPr>
          <a:xfrm>
            <a:off x="2853088" y="3642974"/>
            <a:ext cx="1522822" cy="339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2021</a:t>
            </a:r>
          </a:p>
        </p:txBody>
      </p:sp>
      <p:sp>
        <p:nvSpPr>
          <p:cNvPr id="688" name="Text Placeholder 40"/>
          <p:cNvSpPr txBox="1"/>
          <p:nvPr/>
        </p:nvSpPr>
        <p:spPr>
          <a:xfrm>
            <a:off x="5134540" y="3642974"/>
            <a:ext cx="1522822" cy="339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2022</a:t>
            </a:r>
          </a:p>
        </p:txBody>
      </p:sp>
      <p:sp>
        <p:nvSpPr>
          <p:cNvPr id="689" name="Text Placeholder 40"/>
          <p:cNvSpPr txBox="1"/>
          <p:nvPr/>
        </p:nvSpPr>
        <p:spPr>
          <a:xfrm>
            <a:off x="7464666" y="3642974"/>
            <a:ext cx="1522822" cy="339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2023</a:t>
            </a:r>
          </a:p>
        </p:txBody>
      </p:sp>
      <p:sp>
        <p:nvSpPr>
          <p:cNvPr id="690" name="Text Placeholder 40"/>
          <p:cNvSpPr txBox="1"/>
          <p:nvPr/>
        </p:nvSpPr>
        <p:spPr>
          <a:xfrm>
            <a:off x="9794789" y="3642974"/>
            <a:ext cx="1522822" cy="339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2024</a:t>
            </a:r>
          </a:p>
        </p:txBody>
      </p:sp>
      <p:grpSp>
        <p:nvGrpSpPr>
          <p:cNvPr id="56" name="Text Placeholder 46"/>
          <p:cNvGrpSpPr/>
          <p:nvPr/>
        </p:nvGrpSpPr>
        <p:grpSpPr>
          <a:xfrm>
            <a:off x="573021" y="1699049"/>
            <a:ext cx="2191838" cy="1905003"/>
            <a:chOff x="-1" y="0"/>
            <a:chExt cx="2191836" cy="1905001"/>
          </a:xfrm>
        </p:grpSpPr>
        <p:sp>
          <p:nvSpPr>
            <p:cNvPr id="57" name="矩形"/>
            <p:cNvSpPr/>
            <p:nvPr/>
          </p:nvSpPr>
          <p:spPr>
            <a:xfrm>
              <a:off x="-1" y="0"/>
              <a:ext cx="2191836"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58" name="QNAP 成立…"/>
            <p:cNvSpPr txBox="1"/>
            <p:nvPr/>
          </p:nvSpPr>
          <p:spPr>
            <a:xfrm>
              <a:off x="-1" y="0"/>
              <a:ext cx="2191836" cy="7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defTabSz="543505">
                <a:lnSpc>
                  <a:spcPct val="110000"/>
                </a:lnSpc>
                <a:spcBef>
                  <a:spcPts val="300"/>
                </a:spcBef>
                <a:defRPr sz="900">
                  <a:latin typeface="Arial"/>
                  <a:ea typeface="Arial"/>
                  <a:cs typeface="Arial"/>
                  <a:sym typeface="Arial"/>
                </a:defRPr>
              </a:pPr>
              <a:r>
                <a:rPr lang="en-US" sz="900" b="1" dirty="0"/>
                <a:t>QNAP established.</a:t>
              </a:r>
            </a:p>
            <a:p>
              <a:pPr defTabSz="543505">
                <a:lnSpc>
                  <a:spcPct val="110000"/>
                </a:lnSpc>
                <a:spcBef>
                  <a:spcPts val="300"/>
                </a:spcBef>
                <a:defRPr sz="900">
                  <a:latin typeface="Arial"/>
                  <a:ea typeface="Arial"/>
                  <a:cs typeface="Arial"/>
                  <a:sym typeface="Arial"/>
                </a:defRPr>
              </a:pPr>
              <a:r>
                <a:rPr lang="en-US" sz="900" dirty="0"/>
                <a:t>The global headquarters is in Xizhi, New Taipei City.</a:t>
              </a:r>
            </a:p>
          </p:txBody>
        </p:sp>
      </p:grpSp>
      <p:grpSp>
        <p:nvGrpSpPr>
          <p:cNvPr id="59" name="Text Placeholder 46"/>
          <p:cNvGrpSpPr/>
          <p:nvPr/>
        </p:nvGrpSpPr>
        <p:grpSpPr>
          <a:xfrm>
            <a:off x="2870176" y="1699049"/>
            <a:ext cx="2191838" cy="1905003"/>
            <a:chOff x="-1" y="0"/>
            <a:chExt cx="2191837" cy="1905001"/>
          </a:xfrm>
        </p:grpSpPr>
        <p:sp>
          <p:nvSpPr>
            <p:cNvPr id="60" name="矩形"/>
            <p:cNvSpPr/>
            <p:nvPr/>
          </p:nvSpPr>
          <p:spPr>
            <a:xfrm>
              <a:off x="-1" y="0"/>
              <a:ext cx="2191837"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61" name="整合 Multimedia Station 及 Download Station，引領多媒體 NAS 風潮…"/>
            <p:cNvSpPr txBox="1"/>
            <p:nvPr/>
          </p:nvSpPr>
          <p:spPr>
            <a:xfrm>
              <a:off x="-1" y="0"/>
              <a:ext cx="2191837" cy="11971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Integrated Multimedia Station and Download Station to lead the multimedia NAS trend.</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Led the industry in providing NAS RAID configuration migration and storage expansion mechanisms.</a:t>
              </a:r>
            </a:p>
          </p:txBody>
        </p:sp>
      </p:grpSp>
      <p:grpSp>
        <p:nvGrpSpPr>
          <p:cNvPr id="62" name="Text Placeholder 46"/>
          <p:cNvGrpSpPr/>
          <p:nvPr/>
        </p:nvGrpSpPr>
        <p:grpSpPr>
          <a:xfrm>
            <a:off x="5167332" y="1699049"/>
            <a:ext cx="2191838" cy="2033890"/>
            <a:chOff x="-1" y="0"/>
            <a:chExt cx="2191837" cy="2033888"/>
          </a:xfrm>
        </p:grpSpPr>
        <p:sp>
          <p:nvSpPr>
            <p:cNvPr id="63" name="矩形"/>
            <p:cNvSpPr/>
            <p:nvPr/>
          </p:nvSpPr>
          <p:spPr>
            <a:xfrm>
              <a:off x="-1" y="0"/>
              <a:ext cx="2191837"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64" name="推出全球首款 Thunderbolt NAS…"/>
            <p:cNvSpPr txBox="1"/>
            <p:nvPr/>
          </p:nvSpPr>
          <p:spPr>
            <a:xfrm>
              <a:off x="-1" y="0"/>
              <a:ext cx="2191837" cy="2033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00262" indent="-100262" defTabSz="543505">
                <a:spcBef>
                  <a:spcPts val="300"/>
                </a:spcBef>
                <a:buSzPct val="100000"/>
                <a:buChar char="•"/>
                <a:defRPr sz="900">
                  <a:latin typeface="Arial"/>
                  <a:ea typeface="Arial"/>
                  <a:cs typeface="Arial"/>
                  <a:sym typeface="Arial"/>
                </a:defRPr>
              </a:pPr>
              <a:r>
                <a:rPr lang="en-US" sz="900" dirty="0"/>
                <a:t>Launched the world’s first Thunderbolt NAS.</a:t>
              </a:r>
            </a:p>
            <a:p>
              <a:pPr marL="100262" indent="-100262" defTabSz="543505">
                <a:spcBef>
                  <a:spcPts val="300"/>
                </a:spcBef>
                <a:buSzPct val="100000"/>
                <a:buChar char="•"/>
                <a:defRPr sz="900">
                  <a:latin typeface="Arial"/>
                  <a:ea typeface="Arial"/>
                  <a:cs typeface="Arial"/>
                  <a:sym typeface="Arial"/>
                </a:defRPr>
              </a:pPr>
              <a:r>
                <a:rPr lang="en-US" sz="900" dirty="0"/>
                <a:t>Established USA Office and Warehouse Center / Canada Office / Germany Office and Warehouse Center / Europe Warehouse Center / Italy Office.</a:t>
              </a:r>
            </a:p>
            <a:p>
              <a:pPr marL="100262" indent="-100262" defTabSz="543505">
                <a:spcBef>
                  <a:spcPts val="300"/>
                </a:spcBef>
                <a:buSzPct val="100000"/>
                <a:buChar char="•"/>
                <a:defRPr sz="900">
                  <a:latin typeface="Arial"/>
                  <a:ea typeface="Arial"/>
                  <a:cs typeface="Arial"/>
                  <a:sym typeface="Arial"/>
                </a:defRPr>
              </a:pPr>
              <a:r>
                <a:rPr lang="en-US" sz="900" dirty="0"/>
                <a:t>Pioneered the virtual machine workstation to redefine NAS multitasking applications.</a:t>
              </a:r>
            </a:p>
            <a:p>
              <a:pPr marL="100262" indent="-100262" defTabSz="543505">
                <a:spcBef>
                  <a:spcPts val="300"/>
                </a:spcBef>
                <a:buSzPct val="100000"/>
                <a:buChar char="•"/>
                <a:defRPr sz="900">
                  <a:latin typeface="Arial"/>
                  <a:ea typeface="Arial"/>
                  <a:cs typeface="Arial"/>
                  <a:sym typeface="Arial"/>
                </a:defRPr>
              </a:pPr>
              <a:r>
                <a:rPr lang="en-US" sz="900" dirty="0"/>
                <a:t>PC World's Best Tech Product: TS-469 Pro NAS</a:t>
              </a:r>
            </a:p>
          </p:txBody>
        </p:sp>
      </p:grpSp>
      <p:grpSp>
        <p:nvGrpSpPr>
          <p:cNvPr id="65" name="Text Placeholder 46"/>
          <p:cNvGrpSpPr/>
          <p:nvPr/>
        </p:nvGrpSpPr>
        <p:grpSpPr>
          <a:xfrm>
            <a:off x="7464488" y="1699049"/>
            <a:ext cx="2191837" cy="1905003"/>
            <a:chOff x="-1" y="0"/>
            <a:chExt cx="2191836" cy="1905001"/>
          </a:xfrm>
        </p:grpSpPr>
        <p:sp>
          <p:nvSpPr>
            <p:cNvPr id="66" name="矩形"/>
            <p:cNvSpPr/>
            <p:nvPr/>
          </p:nvSpPr>
          <p:spPr>
            <a:xfrm>
              <a:off x="-1" y="0"/>
              <a:ext cx="2191836"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67" name="推出雙控架構 Enterprise ZFS NSA 系列…"/>
            <p:cNvSpPr txBox="1"/>
            <p:nvPr/>
          </p:nvSpPr>
          <p:spPr>
            <a:xfrm>
              <a:off x="-1" y="0"/>
              <a:ext cx="2191836" cy="13880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Launched dual-control architecture Enterprise ZFS NSA series.</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Launched the industry's first NAS with an AMD Ryzen processor, the TS-x77 series.</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Established Japan office/India R&amp;D and after-sales service center.</a:t>
              </a:r>
            </a:p>
          </p:txBody>
        </p:sp>
      </p:grpSp>
      <p:grpSp>
        <p:nvGrpSpPr>
          <p:cNvPr id="68" name="Text Placeholder 46"/>
          <p:cNvGrpSpPr/>
          <p:nvPr/>
        </p:nvGrpSpPr>
        <p:grpSpPr>
          <a:xfrm>
            <a:off x="9761642" y="1699049"/>
            <a:ext cx="2191838" cy="1905003"/>
            <a:chOff x="-1" y="0"/>
            <a:chExt cx="2191837" cy="1905001"/>
          </a:xfrm>
        </p:grpSpPr>
        <p:sp>
          <p:nvSpPr>
            <p:cNvPr id="69" name="矩形"/>
            <p:cNvSpPr/>
            <p:nvPr/>
          </p:nvSpPr>
          <p:spPr>
            <a:xfrm>
              <a:off x="-1" y="0"/>
              <a:ext cx="2191837"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0" name="推出首款具備 PCIe 擴充槽的家用 NAS - TS-251B…"/>
            <p:cNvSpPr txBox="1"/>
            <p:nvPr/>
          </p:nvSpPr>
          <p:spPr>
            <a:xfrm>
              <a:off x="-1" y="0"/>
              <a:ext cx="2191837" cy="13880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Launched the first home NAS with PCIe slot - TS-251B</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Established UK Office / Thailand Office / Hong Kong Office.</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Red Dot Product Design Award: TVS-951X 9 bay 10GbE multimedia NAS.</a:t>
              </a:r>
            </a:p>
          </p:txBody>
        </p:sp>
      </p:grpSp>
      <p:grpSp>
        <p:nvGrpSpPr>
          <p:cNvPr id="71" name="Text Placeholder 46"/>
          <p:cNvGrpSpPr/>
          <p:nvPr/>
        </p:nvGrpSpPr>
        <p:grpSpPr>
          <a:xfrm>
            <a:off x="573021" y="4278691"/>
            <a:ext cx="2191838" cy="2072362"/>
            <a:chOff x="-1" y="0"/>
            <a:chExt cx="2191836" cy="2072360"/>
          </a:xfrm>
        </p:grpSpPr>
        <p:sp>
          <p:nvSpPr>
            <p:cNvPr id="72" name="矩形"/>
            <p:cNvSpPr/>
            <p:nvPr/>
          </p:nvSpPr>
          <p:spPr>
            <a:xfrm>
              <a:off x="-1"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3" name="發表雲網關，可靈活整合本地儲存與公有雲端服務…"/>
            <p:cNvSpPr txBox="1"/>
            <p:nvPr/>
          </p:nvSpPr>
          <p:spPr>
            <a:xfrm>
              <a:off x="-1" y="0"/>
              <a:ext cx="2191836" cy="20723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00262" indent="-100262" defTabSz="543505">
                <a:spcBef>
                  <a:spcPts val="300"/>
                </a:spcBef>
                <a:buSzPct val="100000"/>
                <a:buChar char="•"/>
                <a:defRPr sz="900">
                  <a:latin typeface="Arial"/>
                  <a:ea typeface="Arial"/>
                  <a:cs typeface="Arial"/>
                  <a:sym typeface="Arial"/>
                </a:defRPr>
              </a:pPr>
              <a:r>
                <a:rPr lang="en-US" sz="900" dirty="0"/>
                <a:t>Launched the cloud gateway which flexibly integrates local storage with public cloud services.</a:t>
              </a:r>
            </a:p>
            <a:p>
              <a:pPr marL="100262" indent="-100262" defTabSz="543505">
                <a:spcBef>
                  <a:spcPts val="300"/>
                </a:spcBef>
                <a:buSzPct val="100000"/>
                <a:buChar char="•"/>
                <a:defRPr sz="900">
                  <a:latin typeface="Arial"/>
                  <a:ea typeface="Arial"/>
                  <a:cs typeface="Arial"/>
                  <a:sym typeface="Arial"/>
                </a:defRPr>
              </a:pPr>
              <a:r>
                <a:rPr lang="en-US" sz="900" dirty="0"/>
                <a:t>CES Innovation Award: HS-453DX Fanless NAS.</a:t>
              </a:r>
            </a:p>
            <a:p>
              <a:pPr marL="100262" indent="-100262" defTabSz="543505">
                <a:spcBef>
                  <a:spcPts val="300"/>
                </a:spcBef>
                <a:buSzPct val="100000"/>
                <a:buChar char="•"/>
                <a:defRPr sz="900">
                  <a:latin typeface="Arial"/>
                  <a:ea typeface="Arial"/>
                  <a:cs typeface="Arial"/>
                  <a:sym typeface="Arial"/>
                </a:defRPr>
              </a:pPr>
              <a:r>
                <a:rPr lang="en-US" sz="900" dirty="0"/>
                <a:t>Released QuTS hero operating system.</a:t>
              </a:r>
            </a:p>
            <a:p>
              <a:pPr marL="100262" indent="-100262" defTabSz="543505">
                <a:spcBef>
                  <a:spcPts val="300"/>
                </a:spcBef>
                <a:buSzPct val="100000"/>
                <a:buChar char="•"/>
                <a:defRPr sz="900">
                  <a:latin typeface="Arial"/>
                  <a:ea typeface="Arial"/>
                  <a:cs typeface="Arial"/>
                  <a:sym typeface="Arial"/>
                </a:defRPr>
              </a:pPr>
              <a:r>
                <a:rPr lang="en-US" sz="900" dirty="0"/>
                <a:t>Launched QuWAN SD-WAN network optimization solution.</a:t>
              </a:r>
            </a:p>
            <a:p>
              <a:pPr marL="100262" indent="-100262" defTabSz="543505">
                <a:spcBef>
                  <a:spcPts val="300"/>
                </a:spcBef>
                <a:buSzPct val="100000"/>
                <a:buChar char="•"/>
                <a:defRPr sz="900">
                  <a:latin typeface="Arial"/>
                  <a:ea typeface="Arial"/>
                  <a:cs typeface="Arial"/>
                  <a:sym typeface="Arial"/>
                </a:defRPr>
              </a:pPr>
              <a:r>
                <a:rPr lang="en-US" sz="900" dirty="0"/>
                <a:t>Launched Cloud NAS (QuTScloud) that can be hosted on public/private clouds.</a:t>
              </a:r>
            </a:p>
          </p:txBody>
        </p:sp>
      </p:grpSp>
      <p:grpSp>
        <p:nvGrpSpPr>
          <p:cNvPr id="74" name="Text Placeholder 46"/>
          <p:cNvGrpSpPr/>
          <p:nvPr/>
        </p:nvGrpSpPr>
        <p:grpSpPr>
          <a:xfrm>
            <a:off x="2870178" y="4278691"/>
            <a:ext cx="2191838" cy="2032003"/>
            <a:chOff x="-1" y="0"/>
            <a:chExt cx="2191837" cy="2032001"/>
          </a:xfrm>
        </p:grpSpPr>
        <p:sp>
          <p:nvSpPr>
            <p:cNvPr id="75" name="矩形"/>
            <p:cNvSpPr/>
            <p:nvPr/>
          </p:nvSpPr>
          <p:spPr>
            <a:xfrm>
              <a:off x="-1" y="0"/>
              <a:ext cx="2191837"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6" name="領先業界推出支援雙埠 100GbE 乙太網路卡 24 bay U.2 NVMe 全快閃陣列…"/>
            <p:cNvSpPr txBox="1"/>
            <p:nvPr/>
          </p:nvSpPr>
          <p:spPr>
            <a:xfrm>
              <a:off x="-1" y="0"/>
              <a:ext cx="2191837" cy="15403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Led the industry by launching 24-bay U.2 NVMe all-flash array with dual-port 100GbE Ethernet cards.</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Innovated ADRA NDR active cybersecurity defense device.</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Red Dot Award for Innovative Product Design - QGD-3014-16PT Desktop Smart Cloud PoE Switch.</a:t>
              </a:r>
            </a:p>
          </p:txBody>
        </p:sp>
      </p:grpSp>
      <p:grpSp>
        <p:nvGrpSpPr>
          <p:cNvPr id="77" name="Text Placeholder 46"/>
          <p:cNvGrpSpPr/>
          <p:nvPr/>
        </p:nvGrpSpPr>
        <p:grpSpPr>
          <a:xfrm>
            <a:off x="5167335" y="4278691"/>
            <a:ext cx="2191837" cy="2032003"/>
            <a:chOff x="-1" y="0"/>
            <a:chExt cx="2191836" cy="2032001"/>
          </a:xfrm>
        </p:grpSpPr>
        <p:sp>
          <p:nvSpPr>
            <p:cNvPr id="78" name="矩形"/>
            <p:cNvSpPr/>
            <p:nvPr/>
          </p:nvSpPr>
          <p:spPr>
            <a:xfrm>
              <a:off x="-1"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9" name="德國總部設立於 Wiillich…"/>
            <p:cNvSpPr txBox="1"/>
            <p:nvPr/>
          </p:nvSpPr>
          <p:spPr>
            <a:xfrm>
              <a:off x="-1" y="0"/>
              <a:ext cx="2191836" cy="1044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Established European headquarters in </a:t>
              </a:r>
              <a:r>
                <a:rPr lang="en-US" sz="900" dirty="0" err="1"/>
                <a:t>Willich</a:t>
              </a:r>
              <a:r>
                <a:rPr lang="en-US" sz="900" dirty="0"/>
                <a:t>, Germany.</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Red Dot Product Design Award: TS-h1290FX desktop 12 bay all-flash NAS.</a:t>
              </a:r>
            </a:p>
          </p:txBody>
        </p:sp>
      </p:grpSp>
      <p:grpSp>
        <p:nvGrpSpPr>
          <p:cNvPr id="80" name="Text Placeholder 46"/>
          <p:cNvGrpSpPr/>
          <p:nvPr/>
        </p:nvGrpSpPr>
        <p:grpSpPr>
          <a:xfrm>
            <a:off x="7464488" y="4278691"/>
            <a:ext cx="2191840" cy="2032003"/>
            <a:chOff x="-3" y="0"/>
            <a:chExt cx="2191839" cy="2032001"/>
          </a:xfrm>
        </p:grpSpPr>
        <p:sp>
          <p:nvSpPr>
            <p:cNvPr id="81" name="矩形"/>
            <p:cNvSpPr/>
            <p:nvPr/>
          </p:nvSpPr>
          <p:spPr>
            <a:xfrm>
              <a:off x="0"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82" name="推出自家雲儲存 myQNAPcloud Storage…"/>
            <p:cNvSpPr/>
            <p:nvPr/>
          </p:nvSpPr>
          <p:spPr>
            <a:xfrm>
              <a:off x="-3" y="54002"/>
              <a:ext cx="2191836" cy="110741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3500" tIns="63500" rIns="63500" bIns="63500" numCol="1" anchor="t">
              <a:spAutoFit/>
            </a:bodyPr>
            <a:lstStyle/>
            <a:p>
              <a:pPr marL="140367" indent="-140367" defTabSz="543505">
                <a:lnSpc>
                  <a:spcPct val="110000"/>
                </a:lnSpc>
                <a:spcBef>
                  <a:spcPts val="300"/>
                </a:spcBef>
                <a:buSzPct val="100000"/>
                <a:buChar char="•"/>
                <a:defRPr sz="900">
                  <a:latin typeface="Arial"/>
                  <a:ea typeface="Arial"/>
                  <a:cs typeface="Arial"/>
                  <a:sym typeface="Arial"/>
                </a:defRPr>
              </a:pPr>
              <a:r>
                <a:rPr lang="en-US" sz="900" dirty="0">
                  <a:latin typeface="Arial"/>
                  <a:cs typeface="Arial"/>
                </a:rPr>
                <a:t>Launched our own cloud storage, myQNAPcloud Storage.</a:t>
              </a:r>
            </a:p>
            <a:p>
              <a:pPr marL="140367" indent="-140367" defTabSz="543505">
                <a:lnSpc>
                  <a:spcPct val="110000"/>
                </a:lnSpc>
                <a:spcBef>
                  <a:spcPts val="300"/>
                </a:spcBef>
                <a:buSzPct val="100000"/>
                <a:buChar char="•"/>
                <a:defRPr sz="900">
                  <a:latin typeface="Arial"/>
                  <a:ea typeface="Arial"/>
                  <a:cs typeface="Arial"/>
                  <a:sym typeface="Arial"/>
                </a:defRPr>
              </a:pPr>
              <a:r>
                <a:rPr lang="en-US" sz="900" dirty="0">
                  <a:latin typeface="Arial"/>
                  <a:cs typeface="Arial"/>
                </a:rPr>
                <a:t>Released the world's first Thunderbolt NAS supporting E1.S / M.2 SSD.</a:t>
              </a:r>
            </a:p>
            <a:p>
              <a:pPr marL="140367" indent="-140367" defTabSz="543505">
                <a:lnSpc>
                  <a:spcPct val="110000"/>
                </a:lnSpc>
                <a:spcBef>
                  <a:spcPts val="300"/>
                </a:spcBef>
                <a:buSzPct val="100000"/>
                <a:buChar char="•"/>
                <a:defRPr sz="900">
                  <a:latin typeface="Arial"/>
                  <a:ea typeface="Arial"/>
                  <a:cs typeface="Arial"/>
                  <a:sym typeface="Arial"/>
                </a:defRPr>
              </a:pPr>
              <a:r>
                <a:rPr lang="en-US" sz="900" dirty="0">
                  <a:latin typeface="Arial"/>
                  <a:cs typeface="Arial"/>
                </a:rPr>
                <a:t>TechRadar Pro Picks Award Winner for CES 2023.</a:t>
              </a:r>
            </a:p>
          </p:txBody>
        </p:sp>
      </p:grpSp>
      <p:grpSp>
        <p:nvGrpSpPr>
          <p:cNvPr id="83" name="Text Placeholder 46"/>
          <p:cNvGrpSpPr/>
          <p:nvPr/>
        </p:nvGrpSpPr>
        <p:grpSpPr>
          <a:xfrm>
            <a:off x="9761648" y="4278691"/>
            <a:ext cx="2191837" cy="2032003"/>
            <a:chOff x="-1" y="0"/>
            <a:chExt cx="2191836" cy="2032001"/>
          </a:xfrm>
        </p:grpSpPr>
        <p:sp>
          <p:nvSpPr>
            <p:cNvPr id="84" name="矩形"/>
            <p:cNvSpPr/>
            <p:nvPr/>
          </p:nvSpPr>
          <p:spPr>
            <a:xfrm>
              <a:off x="-1"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spcBef>
                  <a:spcPts val="300"/>
                </a:spcBef>
                <a:defRPr sz="900">
                  <a:latin typeface="Arial"/>
                  <a:ea typeface="Arial"/>
                  <a:cs typeface="Arial"/>
                  <a:sym typeface="Arial"/>
                </a:defRPr>
              </a:pPr>
              <a:endParaRPr sz="900"/>
            </a:p>
          </p:txBody>
        </p:sp>
        <p:sp>
          <p:nvSpPr>
            <p:cNvPr id="85" name="推出主動式監控影像備份方案 QVR Recording Vault 及創新隔離備份方案 Airgap+…"/>
            <p:cNvSpPr txBox="1"/>
            <p:nvPr/>
          </p:nvSpPr>
          <p:spPr>
            <a:xfrm>
              <a:off x="-1" y="0"/>
              <a:ext cx="2191836" cy="1718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t">
              <a:spAutoFit/>
            </a:bodyPr>
            <a:lstStyle/>
            <a:p>
              <a:pPr marL="140367" indent="-140367" defTabSz="543505">
                <a:spcBef>
                  <a:spcPts val="300"/>
                </a:spcBef>
                <a:buSzPct val="100000"/>
                <a:buChar char="•"/>
                <a:defRPr sz="900">
                  <a:latin typeface="Arial"/>
                  <a:ea typeface="Arial"/>
                  <a:cs typeface="Arial"/>
                  <a:sym typeface="Arial"/>
                </a:defRPr>
              </a:pPr>
              <a:r>
                <a:rPr lang="en-US" sz="900" dirty="0"/>
                <a:t>Launched the proactive surveillance and video backup solution QVR Recording Vault and the innovative isolated backup solution Airgap+.</a:t>
              </a:r>
            </a:p>
            <a:p>
              <a:pPr marL="140367" indent="-140367" defTabSz="543505">
                <a:spcBef>
                  <a:spcPts val="300"/>
                </a:spcBef>
                <a:buSzPct val="100000"/>
                <a:buChar char="•"/>
                <a:defRPr sz="900">
                  <a:latin typeface="Arial"/>
                  <a:ea typeface="Arial"/>
                  <a:cs typeface="Arial"/>
                  <a:sym typeface="Arial"/>
                </a:defRPr>
              </a:pPr>
              <a:r>
                <a:rPr lang="en-US" sz="900" dirty="0"/>
                <a:t>Established Korea office.</a:t>
              </a:r>
            </a:p>
            <a:p>
              <a:pPr marL="140367" indent="-140367" defTabSz="543505">
                <a:spcBef>
                  <a:spcPts val="300"/>
                </a:spcBef>
                <a:buSzPct val="100000"/>
                <a:buChar char="•"/>
                <a:defRPr sz="900">
                  <a:latin typeface="Arial"/>
                  <a:ea typeface="Arial"/>
                  <a:cs typeface="Arial"/>
                  <a:sym typeface="Arial"/>
                </a:defRPr>
              </a:pPr>
              <a:r>
                <a:rPr lang="en-US" sz="900" dirty="0"/>
                <a:t>Deepened collaboration with Trend Micro Labs and expanded participation in the Pwn2Own cybersecurity competition.</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幻燈片編號"/>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rPr/>
              <a:pPr/>
              <a:t>8</a:t>
            </a:fld>
            <a:endParaRPr/>
          </a:p>
        </p:txBody>
      </p:sp>
      <p:sp>
        <p:nvSpPr>
          <p:cNvPr id="693" name="全球子公司佈局狀況"/>
          <p:cNvSpPr txBox="1">
            <a:spLocks noGrp="1"/>
          </p:cNvSpPr>
          <p:nvPr>
            <p:ph type="title"/>
          </p:nvPr>
        </p:nvSpPr>
        <p:spPr>
          <a:xfrm>
            <a:off x="573021" y="373383"/>
            <a:ext cx="11045957" cy="693050"/>
          </a:xfrm>
          <a:prstGeom prst="rect">
            <a:avLst/>
          </a:prstGeom>
        </p:spPr>
        <p:txBody>
          <a:bodyPr/>
          <a:lstStyle/>
          <a:p>
            <a:r>
              <a:rPr lang="en-US" altLang="zh-TW" sz="3600" b="1" dirty="0">
                <a:cs typeface="+mn-ea"/>
                <a:sym typeface="+mn-lt"/>
              </a:rPr>
              <a:t>Worldwide Deployment of Subsidiaries </a:t>
            </a:r>
          </a:p>
        </p:txBody>
      </p:sp>
      <p:sp>
        <p:nvSpPr>
          <p:cNvPr id="694" name="英國｜Swindon  2018…"/>
          <p:cNvSpPr txBox="1">
            <a:spLocks noGrp="1"/>
          </p:cNvSpPr>
          <p:nvPr>
            <p:ph type="body" sz="quarter" idx="1"/>
          </p:nvPr>
        </p:nvSpPr>
        <p:spPr>
          <a:xfrm>
            <a:off x="1655412" y="2902859"/>
            <a:ext cx="2764202" cy="505314"/>
          </a:xfrm>
          <a:prstGeom prst="rect">
            <a:avLst/>
          </a:prstGeom>
        </p:spPr>
        <p:txBody>
          <a:bodyPr/>
          <a:lstStyle/>
          <a:p>
            <a:pPr algn="l">
              <a:spcBef>
                <a:spcPts val="200"/>
              </a:spcBef>
              <a:defRPr b="1"/>
            </a:pPr>
            <a:r>
              <a:rPr lang="en-US" dirty="0" err="1"/>
              <a:t>UK</a:t>
            </a:r>
            <a:r>
              <a:rPr dirty="0" err="1"/>
              <a:t>｜Swindon</a:t>
            </a:r>
            <a:r>
              <a:rPr dirty="0"/>
              <a:t>  2018</a:t>
            </a:r>
          </a:p>
          <a:p>
            <a:pPr algn="l">
              <a:spcBef>
                <a:spcPts val="200"/>
              </a:spcBef>
              <a:defRPr sz="900"/>
            </a:pPr>
            <a:r>
              <a:rPr lang="en-US" altLang="zh-TW" dirty="0"/>
              <a:t>Sales / Marketing / Warehouse / After-Sales Service </a:t>
            </a:r>
          </a:p>
        </p:txBody>
      </p:sp>
      <p:grpSp>
        <p:nvGrpSpPr>
          <p:cNvPr id="697" name="義大利｜Roma 2015…"/>
          <p:cNvGrpSpPr/>
          <p:nvPr/>
        </p:nvGrpSpPr>
        <p:grpSpPr>
          <a:xfrm>
            <a:off x="1655412" y="1663941"/>
            <a:ext cx="2764202" cy="505316"/>
            <a:chOff x="0" y="-1"/>
            <a:chExt cx="2209042" cy="505315"/>
          </a:xfrm>
        </p:grpSpPr>
        <p:sp>
          <p:nvSpPr>
            <p:cNvPr id="695"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696" name="義大利｜Roma 2015…"/>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Italy</a:t>
              </a:r>
              <a:r>
                <a:rPr dirty="0" err="1"/>
                <a:t>｜Roma</a:t>
              </a:r>
              <a:r>
                <a:rPr dirty="0"/>
                <a:t> 2015</a:t>
              </a:r>
            </a:p>
            <a:p>
              <a:pPr defTabSz="543505">
                <a:spcBef>
                  <a:spcPts val="200"/>
                </a:spcBef>
                <a:defRPr sz="900">
                  <a:solidFill>
                    <a:srgbClr val="FFFFFF"/>
                  </a:solidFill>
                  <a:latin typeface="Arial"/>
                  <a:ea typeface="Arial"/>
                  <a:cs typeface="Arial"/>
                  <a:sym typeface="Arial"/>
                </a:defRPr>
              </a:pPr>
              <a:r>
                <a:rPr lang="en-US" altLang="zh-TW" dirty="0"/>
                <a:t>Sales / Marketing / After-Sales Service </a:t>
              </a:r>
            </a:p>
          </p:txBody>
        </p:sp>
      </p:grpSp>
      <p:grpSp>
        <p:nvGrpSpPr>
          <p:cNvPr id="700" name="印度｜Bengaluru 2017…"/>
          <p:cNvGrpSpPr/>
          <p:nvPr/>
        </p:nvGrpSpPr>
        <p:grpSpPr>
          <a:xfrm>
            <a:off x="8667588" y="4761828"/>
            <a:ext cx="3295239" cy="505316"/>
            <a:chOff x="0" y="-1"/>
            <a:chExt cx="2209042" cy="505315"/>
          </a:xfrm>
        </p:grpSpPr>
        <p:sp>
          <p:nvSpPr>
            <p:cNvPr id="698"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699" name="印度｜Bengaluru 2017…"/>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India</a:t>
              </a:r>
              <a:r>
                <a:rPr dirty="0" err="1"/>
                <a:t>｜Bengaluru</a:t>
              </a:r>
              <a:r>
                <a:rPr dirty="0"/>
                <a:t> 2017</a:t>
              </a:r>
            </a:p>
            <a:p>
              <a:pPr defTabSz="543505">
                <a:spcBef>
                  <a:spcPts val="200"/>
                </a:spcBef>
                <a:defRPr sz="900">
                  <a:solidFill>
                    <a:srgbClr val="FFFFFF"/>
                  </a:solidFill>
                  <a:latin typeface="Arial"/>
                  <a:ea typeface="Arial"/>
                  <a:cs typeface="Arial"/>
                  <a:sym typeface="Arial"/>
                </a:defRPr>
              </a:pPr>
              <a:r>
                <a:rPr lang="en-US" altLang="zh-TW" dirty="0"/>
                <a:t>R&amp;D / Technical Support </a:t>
              </a:r>
            </a:p>
          </p:txBody>
        </p:sp>
      </p:grpSp>
      <p:grpSp>
        <p:nvGrpSpPr>
          <p:cNvPr id="703" name="德國 歐洲總部｜Ｗillich 2022…"/>
          <p:cNvGrpSpPr/>
          <p:nvPr/>
        </p:nvGrpSpPr>
        <p:grpSpPr>
          <a:xfrm>
            <a:off x="1655412" y="2275250"/>
            <a:ext cx="2764202" cy="505316"/>
            <a:chOff x="0" y="-1"/>
            <a:chExt cx="2209042" cy="505315"/>
          </a:xfrm>
        </p:grpSpPr>
        <p:sp>
          <p:nvSpPr>
            <p:cNvPr id="701"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02" name="德國 歐洲總部｜Ｗillich 2022…"/>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fontScale="92500"/>
            </a:bodyPr>
            <a:lstStyle/>
            <a:p>
              <a:pPr defTabSz="543505">
                <a:spcBef>
                  <a:spcPts val="200"/>
                </a:spcBef>
                <a:defRPr sz="1200" b="1">
                  <a:solidFill>
                    <a:srgbClr val="FFFFFF"/>
                  </a:solidFill>
                  <a:latin typeface="Arial"/>
                  <a:ea typeface="Arial"/>
                  <a:cs typeface="Arial"/>
                  <a:sym typeface="Arial"/>
                </a:defRPr>
              </a:pPr>
              <a:r>
                <a:rPr lang="en-US" dirty="0"/>
                <a:t>Germany (Europe HQ) </a:t>
              </a:r>
              <a:r>
                <a:rPr dirty="0"/>
                <a:t>｜</a:t>
              </a:r>
              <a:r>
                <a:rPr dirty="0" err="1"/>
                <a:t>Ｗillich</a:t>
              </a:r>
              <a:r>
                <a:rPr dirty="0"/>
                <a:t> 2022</a:t>
              </a:r>
            </a:p>
            <a:p>
              <a:pPr defTabSz="543505">
                <a:spcBef>
                  <a:spcPts val="200"/>
                </a:spcBef>
                <a:defRPr sz="900">
                  <a:solidFill>
                    <a:srgbClr val="FFFFFF"/>
                  </a:solidFill>
                  <a:latin typeface="Arial"/>
                  <a:ea typeface="Arial"/>
                  <a:cs typeface="Arial"/>
                  <a:sym typeface="Arial"/>
                </a:defRPr>
              </a:pPr>
              <a:r>
                <a:rPr lang="en-US" altLang="zh-TW" dirty="0"/>
                <a:t>Sales / Marketing / Warehouse / After-Sales Service </a:t>
              </a:r>
            </a:p>
          </p:txBody>
        </p:sp>
      </p:grpSp>
      <p:grpSp>
        <p:nvGrpSpPr>
          <p:cNvPr id="706" name="台灣｜New Taipei City 2004…"/>
          <p:cNvGrpSpPr/>
          <p:nvPr/>
        </p:nvGrpSpPr>
        <p:grpSpPr>
          <a:xfrm>
            <a:off x="8667588" y="3504385"/>
            <a:ext cx="3295239" cy="505316"/>
            <a:chOff x="0" y="-1"/>
            <a:chExt cx="2209042" cy="505315"/>
          </a:xfrm>
        </p:grpSpPr>
        <p:sp>
          <p:nvSpPr>
            <p:cNvPr id="704"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05" name="台灣｜New Taipei City 2004…"/>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fontScale="92500"/>
            </a:bodyPr>
            <a:lstStyle/>
            <a:p>
              <a:pPr defTabSz="543505">
                <a:spcBef>
                  <a:spcPts val="200"/>
                </a:spcBef>
                <a:defRPr sz="1200" b="1">
                  <a:solidFill>
                    <a:srgbClr val="FFFFFF"/>
                  </a:solidFill>
                  <a:latin typeface="Arial"/>
                  <a:ea typeface="Arial"/>
                  <a:cs typeface="Arial"/>
                  <a:sym typeface="Arial"/>
                </a:defRPr>
              </a:pPr>
              <a:r>
                <a:rPr lang="en-US" dirty="0"/>
                <a:t>Taiwan (Global HQ)</a:t>
              </a:r>
              <a:r>
                <a:rPr dirty="0"/>
                <a:t>｜New Taipei City 2004</a:t>
              </a:r>
            </a:p>
            <a:p>
              <a:pPr defTabSz="543505">
                <a:spcBef>
                  <a:spcPts val="200"/>
                </a:spcBef>
                <a:defRPr sz="900">
                  <a:solidFill>
                    <a:srgbClr val="FFFFFF"/>
                  </a:solidFill>
                  <a:latin typeface="Arial"/>
                  <a:ea typeface="Arial"/>
                  <a:cs typeface="Arial"/>
                  <a:sym typeface="Arial"/>
                </a:defRPr>
              </a:pPr>
              <a:r>
                <a:rPr lang="en-US" altLang="zh-TW" dirty="0"/>
                <a:t>R&amp;D / DQV / Sales / Marketing / Technical Support / Warehouse</a:t>
              </a:r>
            </a:p>
          </p:txBody>
        </p:sp>
      </p:grpSp>
      <p:grpSp>
        <p:nvGrpSpPr>
          <p:cNvPr id="709" name="日本｜Tokyo 2016…"/>
          <p:cNvGrpSpPr/>
          <p:nvPr/>
        </p:nvGrpSpPr>
        <p:grpSpPr>
          <a:xfrm>
            <a:off x="8667588" y="2875663"/>
            <a:ext cx="3295239" cy="505316"/>
            <a:chOff x="0" y="-1"/>
            <a:chExt cx="2209042" cy="505315"/>
          </a:xfrm>
        </p:grpSpPr>
        <p:sp>
          <p:nvSpPr>
            <p:cNvPr id="707"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08" name="日本｜Tokyo 2016…"/>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Japan</a:t>
              </a:r>
              <a:r>
                <a:rPr dirty="0" err="1"/>
                <a:t>｜Tokyo</a:t>
              </a:r>
              <a:r>
                <a:rPr dirty="0"/>
                <a:t> 2016</a:t>
              </a:r>
            </a:p>
            <a:p>
              <a:pPr defTabSz="543505">
                <a:spcBef>
                  <a:spcPts val="200"/>
                </a:spcBef>
                <a:defRPr sz="900">
                  <a:solidFill>
                    <a:srgbClr val="FFFFFF"/>
                  </a:solidFill>
                  <a:latin typeface="Arial"/>
                  <a:ea typeface="Arial"/>
                  <a:cs typeface="Arial"/>
                  <a:sym typeface="Arial"/>
                </a:defRPr>
              </a:pPr>
              <a:r>
                <a:rPr lang="en-US" altLang="zh-TW" dirty="0"/>
                <a:t>Sales / Marketing / Warehouse / After-Sales Service </a:t>
              </a:r>
            </a:p>
          </p:txBody>
        </p:sp>
      </p:grpSp>
      <p:grpSp>
        <p:nvGrpSpPr>
          <p:cNvPr id="712" name="韓國｜Seoul 2024…"/>
          <p:cNvGrpSpPr/>
          <p:nvPr/>
        </p:nvGrpSpPr>
        <p:grpSpPr>
          <a:xfrm>
            <a:off x="8667588" y="2246943"/>
            <a:ext cx="3295239" cy="505316"/>
            <a:chOff x="0" y="-1"/>
            <a:chExt cx="2209042" cy="505315"/>
          </a:xfrm>
        </p:grpSpPr>
        <p:sp>
          <p:nvSpPr>
            <p:cNvPr id="710"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11" name="韓國｜Seoul 2024…"/>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Korea</a:t>
              </a:r>
              <a:r>
                <a:rPr dirty="0" err="1"/>
                <a:t>｜Seoul</a:t>
              </a:r>
              <a:r>
                <a:rPr dirty="0"/>
                <a:t> 2024</a:t>
              </a:r>
            </a:p>
            <a:p>
              <a:pPr defTabSz="543505">
                <a:spcBef>
                  <a:spcPts val="200"/>
                </a:spcBef>
                <a:defRPr sz="900">
                  <a:solidFill>
                    <a:srgbClr val="FFFFFF"/>
                  </a:solidFill>
                  <a:latin typeface="Arial"/>
                  <a:ea typeface="Arial"/>
                  <a:cs typeface="Arial"/>
                  <a:sym typeface="Arial"/>
                </a:defRPr>
              </a:pPr>
              <a:r>
                <a:rPr lang="en-US" altLang="zh-TW" dirty="0"/>
                <a:t>Sales / Marketing</a:t>
              </a:r>
            </a:p>
          </p:txBody>
        </p:sp>
      </p:grpSp>
      <p:grpSp>
        <p:nvGrpSpPr>
          <p:cNvPr id="715" name="香港｜Kowloon Bay 2018…"/>
          <p:cNvGrpSpPr/>
          <p:nvPr/>
        </p:nvGrpSpPr>
        <p:grpSpPr>
          <a:xfrm>
            <a:off x="8667588" y="4133107"/>
            <a:ext cx="3295239" cy="505316"/>
            <a:chOff x="0" y="-1"/>
            <a:chExt cx="2209042" cy="505315"/>
          </a:xfrm>
        </p:grpSpPr>
        <p:sp>
          <p:nvSpPr>
            <p:cNvPr id="713"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14" name="香港｜Kowloon Bay 2018…"/>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a:t>Hong </a:t>
              </a:r>
              <a:r>
                <a:rPr lang="en-US" dirty="0" err="1"/>
                <a:t>Kong</a:t>
              </a:r>
              <a:r>
                <a:rPr dirty="0" err="1"/>
                <a:t>｜Kowloon</a:t>
              </a:r>
              <a:r>
                <a:rPr dirty="0"/>
                <a:t> Bay 2018</a:t>
              </a:r>
            </a:p>
            <a:p>
              <a:pPr defTabSz="543505">
                <a:spcBef>
                  <a:spcPts val="200"/>
                </a:spcBef>
                <a:defRPr sz="900">
                  <a:solidFill>
                    <a:srgbClr val="FFFFFF"/>
                  </a:solidFill>
                  <a:latin typeface="Arial"/>
                  <a:ea typeface="Arial"/>
                  <a:cs typeface="Arial"/>
                  <a:sym typeface="Arial"/>
                </a:defRPr>
              </a:pPr>
              <a:r>
                <a:rPr lang="en-US" altLang="zh-TW" dirty="0"/>
                <a:t>Sales / Marketing / Technical Support </a:t>
              </a:r>
            </a:p>
          </p:txBody>
        </p:sp>
      </p:grpSp>
      <p:sp>
        <p:nvSpPr>
          <p:cNvPr id="717" name="線條"/>
          <p:cNvSpPr/>
          <p:nvPr/>
        </p:nvSpPr>
        <p:spPr>
          <a:xfrm>
            <a:off x="1473561" y="3709342"/>
            <a:ext cx="363702" cy="1553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miter lim="400000"/>
            <a:headEnd type="oval"/>
          </a:ln>
        </p:spPr>
        <p:txBody>
          <a:bodyPr lIns="45718" tIns="45718" rIns="45718" bIns="45718">
            <a:normAutofit/>
          </a:bodyPr>
          <a:lstStyle/>
          <a:p>
            <a:pPr>
              <a:defRPr>
                <a:latin typeface="Arial"/>
                <a:ea typeface="Arial"/>
                <a:cs typeface="Arial"/>
                <a:sym typeface="Arial"/>
              </a:defRPr>
            </a:pPr>
            <a:endParaRPr/>
          </a:p>
        </p:txBody>
      </p:sp>
      <p:grpSp>
        <p:nvGrpSpPr>
          <p:cNvPr id="720" name="加拿大｜Ontario 2015…"/>
          <p:cNvGrpSpPr/>
          <p:nvPr/>
        </p:nvGrpSpPr>
        <p:grpSpPr>
          <a:xfrm>
            <a:off x="1701471" y="5448625"/>
            <a:ext cx="2764203" cy="505316"/>
            <a:chOff x="0" y="-1"/>
            <a:chExt cx="2209042" cy="505315"/>
          </a:xfrm>
        </p:grpSpPr>
        <p:sp>
          <p:nvSpPr>
            <p:cNvPr id="718"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19" name="加拿大｜Ontario 2015…"/>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Canada</a:t>
              </a:r>
              <a:r>
                <a:rPr dirty="0" err="1"/>
                <a:t>｜Ontario</a:t>
              </a:r>
              <a:r>
                <a:rPr dirty="0"/>
                <a:t> 2015</a:t>
              </a:r>
            </a:p>
            <a:p>
              <a:pPr defTabSz="543505">
                <a:spcBef>
                  <a:spcPts val="200"/>
                </a:spcBef>
                <a:defRPr sz="900">
                  <a:solidFill>
                    <a:srgbClr val="FFFFFF"/>
                  </a:solidFill>
                  <a:latin typeface="Arial"/>
                  <a:ea typeface="Arial"/>
                  <a:cs typeface="Arial"/>
                  <a:sym typeface="Arial"/>
                </a:defRPr>
              </a:pPr>
              <a:r>
                <a:rPr lang="en-US" altLang="zh-TW" dirty="0"/>
                <a:t>Sales / Marketing / Technical Support </a:t>
              </a:r>
            </a:p>
          </p:txBody>
        </p:sp>
      </p:grpSp>
      <p:grpSp>
        <p:nvGrpSpPr>
          <p:cNvPr id="723" name="美國｜Pomona 2009…"/>
          <p:cNvGrpSpPr/>
          <p:nvPr/>
        </p:nvGrpSpPr>
        <p:grpSpPr>
          <a:xfrm>
            <a:off x="1701472" y="4832552"/>
            <a:ext cx="2764203" cy="505316"/>
            <a:chOff x="0" y="-1"/>
            <a:chExt cx="2209042" cy="505315"/>
          </a:xfrm>
        </p:grpSpPr>
        <p:sp>
          <p:nvSpPr>
            <p:cNvPr id="721"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22" name="美國｜Pomona 2009…"/>
            <p:cNvSpPr txBox="1"/>
            <p:nvPr/>
          </p:nvSpPr>
          <p:spPr>
            <a:xfrm>
              <a:off x="4762" y="4763"/>
              <a:ext cx="2199518" cy="495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fontScale="92500"/>
            </a:bodyPr>
            <a:lstStyle/>
            <a:p>
              <a:pPr defTabSz="543505">
                <a:spcBef>
                  <a:spcPts val="200"/>
                </a:spcBef>
                <a:defRPr sz="1200" b="1">
                  <a:solidFill>
                    <a:srgbClr val="FFFFFF"/>
                  </a:solidFill>
                  <a:latin typeface="Arial"/>
                  <a:ea typeface="Arial"/>
                  <a:cs typeface="Arial"/>
                  <a:sym typeface="Arial"/>
                </a:defRPr>
              </a:pPr>
              <a:r>
                <a:rPr lang="en-US" dirty="0" err="1"/>
                <a:t>USA</a:t>
              </a:r>
              <a:r>
                <a:rPr dirty="0" err="1"/>
                <a:t>｜Pomona</a:t>
              </a:r>
              <a:r>
                <a:rPr dirty="0"/>
                <a:t> 2009</a:t>
              </a:r>
            </a:p>
            <a:p>
              <a:pPr defTabSz="543505">
                <a:spcBef>
                  <a:spcPts val="200"/>
                </a:spcBef>
                <a:defRPr sz="900">
                  <a:solidFill>
                    <a:srgbClr val="FFFFFF"/>
                  </a:solidFill>
                  <a:latin typeface="Arial"/>
                  <a:ea typeface="Arial"/>
                  <a:cs typeface="Arial"/>
                  <a:sym typeface="Arial"/>
                </a:defRPr>
              </a:pPr>
              <a:r>
                <a:rPr lang="en-US" altLang="zh-TW" dirty="0"/>
                <a:t>Sales / Marketing / Warehouse / After-Sales Service </a:t>
              </a:r>
            </a:p>
          </p:txBody>
        </p:sp>
      </p:grpSp>
      <p:sp>
        <p:nvSpPr>
          <p:cNvPr id="727" name="線條"/>
          <p:cNvSpPr/>
          <p:nvPr/>
        </p:nvSpPr>
        <p:spPr>
          <a:xfrm>
            <a:off x="8123394" y="2536861"/>
            <a:ext cx="1038137" cy="1024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728" name="線條"/>
          <p:cNvSpPr/>
          <p:nvPr/>
        </p:nvSpPr>
        <p:spPr>
          <a:xfrm>
            <a:off x="8444680" y="3153983"/>
            <a:ext cx="684500" cy="4405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729" name="線條"/>
          <p:cNvSpPr/>
          <p:nvPr/>
        </p:nvSpPr>
        <p:spPr>
          <a:xfrm>
            <a:off x="7933247" y="3757591"/>
            <a:ext cx="1242424" cy="2194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srgbClr val="172D7D"/>
            </a:solidFill>
            <a:headEnd type="oval"/>
          </a:ln>
        </p:spPr>
        <p:txBody>
          <a:bodyPr lIns="45718" tIns="45718" rIns="45718" bIns="45718">
            <a:normAutofit fontScale="55000" lnSpcReduction="20000"/>
          </a:bodyPr>
          <a:lstStyle/>
          <a:p>
            <a:pPr>
              <a:defRPr>
                <a:latin typeface="Arial"/>
                <a:ea typeface="Arial"/>
                <a:cs typeface="Arial"/>
                <a:sym typeface="Arial"/>
              </a:defRPr>
            </a:pPr>
            <a:endParaRPr/>
          </a:p>
        </p:txBody>
      </p:sp>
      <p:sp>
        <p:nvSpPr>
          <p:cNvPr id="730" name="線條"/>
          <p:cNvSpPr/>
          <p:nvPr/>
        </p:nvSpPr>
        <p:spPr>
          <a:xfrm>
            <a:off x="7811632" y="3998416"/>
            <a:ext cx="1377482" cy="3733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731" name="線條"/>
          <p:cNvSpPr/>
          <p:nvPr/>
        </p:nvSpPr>
        <p:spPr>
          <a:xfrm>
            <a:off x="6745341" y="4148880"/>
            <a:ext cx="2554088" cy="8824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2" name="線條">
            <a:extLst>
              <a:ext uri="{FF2B5EF4-FFF2-40B4-BE49-F238E27FC236}">
                <a16:creationId xmlns:a16="http://schemas.microsoft.com/office/drawing/2014/main" id="{23049C04-B57A-C7D2-5034-5D8F9E4AC345}"/>
              </a:ext>
            </a:extLst>
          </p:cNvPr>
          <p:cNvSpPr/>
          <p:nvPr/>
        </p:nvSpPr>
        <p:spPr>
          <a:xfrm>
            <a:off x="1236929" y="2808376"/>
            <a:ext cx="363702" cy="2929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miter lim="400000"/>
            <a:headEnd type="oval"/>
          </a:ln>
        </p:spPr>
        <p:txBody>
          <a:bodyPr lIns="45718" tIns="45718" rIns="45718" bIns="45718">
            <a:normAutofit/>
          </a:bodyPr>
          <a:lstStyle/>
          <a:p>
            <a:pPr>
              <a:defRPr>
                <a:latin typeface="Arial"/>
                <a:ea typeface="Arial"/>
                <a:cs typeface="Arial"/>
                <a:sym typeface="Arial"/>
              </a:defRPr>
            </a:pPr>
            <a:endParaRPr/>
          </a:p>
        </p:txBody>
      </p:sp>
      <p:sp>
        <p:nvSpPr>
          <p:cNvPr id="3" name="線條">
            <a:extLst>
              <a:ext uri="{FF2B5EF4-FFF2-40B4-BE49-F238E27FC236}">
                <a16:creationId xmlns:a16="http://schemas.microsoft.com/office/drawing/2014/main" id="{B8CC93DD-3FD4-543A-5621-25F43048DD58}"/>
              </a:ext>
            </a:extLst>
          </p:cNvPr>
          <p:cNvSpPr/>
          <p:nvPr/>
        </p:nvSpPr>
        <p:spPr>
          <a:xfrm>
            <a:off x="4268603" y="2999003"/>
            <a:ext cx="329252" cy="2194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12700">
            <a:solidFill>
              <a:srgbClr val="172D7D"/>
            </a:solidFill>
            <a:headEnd type="oval"/>
          </a:ln>
        </p:spPr>
        <p:txBody>
          <a:bodyPr lIns="45718" tIns="45718" rIns="45718" bIns="45718">
            <a:normAutofit fontScale="55000" lnSpcReduction="20000"/>
          </a:bodyPr>
          <a:lstStyle/>
          <a:p>
            <a:pPr>
              <a:defRPr>
                <a:latin typeface="Arial"/>
                <a:ea typeface="Arial"/>
                <a:cs typeface="Arial"/>
                <a:sym typeface="Arial"/>
              </a:defRPr>
            </a:pPr>
            <a:endParaRPr/>
          </a:p>
        </p:txBody>
      </p:sp>
      <p:sp>
        <p:nvSpPr>
          <p:cNvPr id="4" name="線條">
            <a:extLst>
              <a:ext uri="{FF2B5EF4-FFF2-40B4-BE49-F238E27FC236}">
                <a16:creationId xmlns:a16="http://schemas.microsoft.com/office/drawing/2014/main" id="{62D7C59C-4BC6-7F57-D71F-4E305844BB1E}"/>
              </a:ext>
            </a:extLst>
          </p:cNvPr>
          <p:cNvSpPr/>
          <p:nvPr/>
        </p:nvSpPr>
        <p:spPr>
          <a:xfrm>
            <a:off x="4274123" y="2601692"/>
            <a:ext cx="619664" cy="5111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5" name="線條">
            <a:extLst>
              <a:ext uri="{FF2B5EF4-FFF2-40B4-BE49-F238E27FC236}">
                <a16:creationId xmlns:a16="http://schemas.microsoft.com/office/drawing/2014/main" id="{67FE5631-10DE-32D7-A49E-775B3E8210A7}"/>
              </a:ext>
            </a:extLst>
          </p:cNvPr>
          <p:cNvSpPr/>
          <p:nvPr/>
        </p:nvSpPr>
        <p:spPr>
          <a:xfrm>
            <a:off x="4225504" y="1931303"/>
            <a:ext cx="772539" cy="14361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線條">
            <a:extLst>
              <a:ext uri="{FF2B5EF4-FFF2-40B4-BE49-F238E27FC236}">
                <a16:creationId xmlns:a16="http://schemas.microsoft.com/office/drawing/2014/main" id="{2766139A-C630-CBED-A6E6-D863111DCB02}"/>
              </a:ext>
            </a:extLst>
          </p:cNvPr>
          <p:cNvSpPr/>
          <p:nvPr/>
        </p:nvSpPr>
        <p:spPr>
          <a:xfrm>
            <a:off x="309510" y="3768872"/>
            <a:ext cx="107754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39" name="矩形: 圓角 38">
            <a:extLst>
              <a:ext uri="{FF2B5EF4-FFF2-40B4-BE49-F238E27FC236}">
                <a16:creationId xmlns:a16="http://schemas.microsoft.com/office/drawing/2014/main" id="{90953132-BC95-878C-0FDB-E882F187EFFB}"/>
              </a:ext>
            </a:extLst>
          </p:cNvPr>
          <p:cNvSpPr/>
          <p:nvPr/>
        </p:nvSpPr>
        <p:spPr>
          <a:xfrm>
            <a:off x="7805963" y="1296537"/>
            <a:ext cx="5169183" cy="5079894"/>
          </a:xfrm>
          <a:prstGeom prst="roundRect">
            <a:avLst>
              <a:gd name="adj" fmla="val 430"/>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733" name="獲獎榮耀"/>
          <p:cNvSpPr txBox="1">
            <a:spLocks noGrp="1"/>
          </p:cNvSpPr>
          <p:nvPr>
            <p:ph type="title" idx="4294967295"/>
          </p:nvPr>
        </p:nvSpPr>
        <p:spPr>
          <a:xfrm>
            <a:off x="573022" y="371340"/>
            <a:ext cx="11045957" cy="693050"/>
          </a:xfrm>
          <a:prstGeom prst="rect">
            <a:avLst/>
          </a:prstGeom>
        </p:spPr>
        <p:txBody>
          <a:bodyPr lIns="0" tIns="0" rIns="0" bIns="0">
            <a:normAutofit/>
          </a:bodyPr>
          <a:lstStyle>
            <a:lvl1pPr defTabSz="543505">
              <a:lnSpc>
                <a:spcPct val="90000"/>
              </a:lnSpc>
              <a:defRPr sz="3600" b="1">
                <a:solidFill>
                  <a:srgbClr val="000000"/>
                </a:solidFill>
              </a:defRPr>
            </a:lvl1pPr>
          </a:lstStyle>
          <a:p>
            <a:r>
              <a:rPr lang="en-US" altLang="zh-TW" dirty="0"/>
              <a:t>Awards</a:t>
            </a:r>
          </a:p>
        </p:txBody>
      </p:sp>
      <p:pic>
        <p:nvPicPr>
          <p:cNvPr id="3" name="圖形 2">
            <a:extLst>
              <a:ext uri="{FF2B5EF4-FFF2-40B4-BE49-F238E27FC236}">
                <a16:creationId xmlns:a16="http://schemas.microsoft.com/office/drawing/2014/main" id="{B17BF716-020D-9485-2991-BC206CBEE5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3580" y="3124684"/>
            <a:ext cx="1229772" cy="701898"/>
          </a:xfrm>
          <a:prstGeom prst="rect">
            <a:avLst/>
          </a:prstGeom>
        </p:spPr>
      </p:pic>
      <p:grpSp>
        <p:nvGrpSpPr>
          <p:cNvPr id="4" name="群組 3">
            <a:extLst>
              <a:ext uri="{FF2B5EF4-FFF2-40B4-BE49-F238E27FC236}">
                <a16:creationId xmlns:a16="http://schemas.microsoft.com/office/drawing/2014/main" id="{CAF57E3F-9C09-F83A-BBDA-9BA168C18C0D}"/>
              </a:ext>
            </a:extLst>
          </p:cNvPr>
          <p:cNvGrpSpPr/>
          <p:nvPr/>
        </p:nvGrpSpPr>
        <p:grpSpPr>
          <a:xfrm>
            <a:off x="543345" y="4930318"/>
            <a:ext cx="2266810" cy="1002058"/>
            <a:chOff x="7873465" y="5199962"/>
            <a:chExt cx="3938403" cy="1740995"/>
          </a:xfrm>
        </p:grpSpPr>
        <p:pic>
          <p:nvPicPr>
            <p:cNvPr id="5" name="圖片 4">
              <a:extLst>
                <a:ext uri="{FF2B5EF4-FFF2-40B4-BE49-F238E27FC236}">
                  <a16:creationId xmlns:a16="http://schemas.microsoft.com/office/drawing/2014/main" id="{7F0BDB10-05BA-FF96-DF11-EECF288D76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7873465" y="6244303"/>
              <a:ext cx="3938403" cy="696654"/>
            </a:xfrm>
            <a:prstGeom prst="rect">
              <a:avLst/>
            </a:prstGeom>
          </p:spPr>
        </p:pic>
        <p:pic>
          <p:nvPicPr>
            <p:cNvPr id="6" name="圖片 5" descr="一張含有 文字, 電子用品, 室內, 監視器 的圖片&#10;&#10;自動產生的描述">
              <a:extLst>
                <a:ext uri="{FF2B5EF4-FFF2-40B4-BE49-F238E27FC236}">
                  <a16:creationId xmlns:a16="http://schemas.microsoft.com/office/drawing/2014/main" id="{C58549B6-E7BF-ED0C-108C-66E973A1BE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8162" y="5199962"/>
              <a:ext cx="2652389" cy="1658038"/>
            </a:xfrm>
            <a:prstGeom prst="rect">
              <a:avLst/>
            </a:prstGeom>
          </p:spPr>
        </p:pic>
      </p:grpSp>
      <p:sp>
        <p:nvSpPr>
          <p:cNvPr id="7" name="文字方塊 6">
            <a:extLst>
              <a:ext uri="{FF2B5EF4-FFF2-40B4-BE49-F238E27FC236}">
                <a16:creationId xmlns:a16="http://schemas.microsoft.com/office/drawing/2014/main" id="{172042C0-AA9E-6677-30C6-F270C5E0554B}"/>
              </a:ext>
            </a:extLst>
          </p:cNvPr>
          <p:cNvSpPr txBox="1"/>
          <p:nvPr/>
        </p:nvSpPr>
        <p:spPr>
          <a:xfrm>
            <a:off x="574438" y="1471202"/>
            <a:ext cx="2169151" cy="582019"/>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2018 Red Dot Award: Product Design</a:t>
            </a:r>
          </a:p>
        </p:txBody>
      </p:sp>
      <p:pic>
        <p:nvPicPr>
          <p:cNvPr id="8" name="圖片 7">
            <a:extLst>
              <a:ext uri="{FF2B5EF4-FFF2-40B4-BE49-F238E27FC236}">
                <a16:creationId xmlns:a16="http://schemas.microsoft.com/office/drawing/2014/main" id="{C665AB82-33BF-7BBE-C20D-E25BC4D77C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642327" y="2955706"/>
            <a:ext cx="1196744" cy="89201"/>
          </a:xfrm>
          <a:prstGeom prst="rect">
            <a:avLst/>
          </a:prstGeom>
        </p:spPr>
      </p:pic>
      <p:pic>
        <p:nvPicPr>
          <p:cNvPr id="9" name="圖片 8">
            <a:extLst>
              <a:ext uri="{FF2B5EF4-FFF2-40B4-BE49-F238E27FC236}">
                <a16:creationId xmlns:a16="http://schemas.microsoft.com/office/drawing/2014/main" id="{38370296-481A-B76D-353C-83F2085473E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84880" y="2210421"/>
            <a:ext cx="1294537" cy="809229"/>
          </a:xfrm>
          <a:prstGeom prst="rect">
            <a:avLst/>
          </a:prstGeom>
        </p:spPr>
      </p:pic>
      <p:sp>
        <p:nvSpPr>
          <p:cNvPr id="10" name="文字方塊 9">
            <a:extLst>
              <a:ext uri="{FF2B5EF4-FFF2-40B4-BE49-F238E27FC236}">
                <a16:creationId xmlns:a16="http://schemas.microsoft.com/office/drawing/2014/main" id="{B2C66477-EB01-F021-1E2A-53F99467C579}"/>
              </a:ext>
            </a:extLst>
          </p:cNvPr>
          <p:cNvSpPr txBox="1"/>
          <p:nvPr/>
        </p:nvSpPr>
        <p:spPr>
          <a:xfrm>
            <a:off x="574438" y="3099978"/>
            <a:ext cx="1935057" cy="615553"/>
          </a:xfrm>
          <a:prstGeom prst="rect">
            <a:avLst/>
          </a:prstGeom>
          <a:noFill/>
        </p:spPr>
        <p:txBody>
          <a:bodyPr wrap="square">
            <a:spAutoFit/>
          </a:bodyPr>
          <a:lstStyle/>
          <a:p>
            <a:r>
              <a:rPr lang="pt-BR" altLang="zh-TW" sz="1200" b="1" dirty="0">
                <a:cs typeface="+mn-ea"/>
                <a:sym typeface="+mn-lt"/>
              </a:rPr>
              <a:t>TVS-951X</a:t>
            </a:r>
          </a:p>
          <a:p>
            <a:r>
              <a:rPr lang="pt-BR" altLang="zh-TW" sz="1100" dirty="0">
                <a:cs typeface="+mn-ea"/>
                <a:sym typeface="+mn-lt"/>
              </a:rPr>
              <a:t>9-bay 10GbE Multimedia NAS</a:t>
            </a:r>
          </a:p>
        </p:txBody>
      </p:sp>
      <p:sp>
        <p:nvSpPr>
          <p:cNvPr id="11" name="文字方塊 10">
            <a:extLst>
              <a:ext uri="{FF2B5EF4-FFF2-40B4-BE49-F238E27FC236}">
                <a16:creationId xmlns:a16="http://schemas.microsoft.com/office/drawing/2014/main" id="{F68AC537-4C2B-2331-D6E4-A6EDE48F402A}"/>
              </a:ext>
            </a:extLst>
          </p:cNvPr>
          <p:cNvSpPr txBox="1"/>
          <p:nvPr/>
        </p:nvSpPr>
        <p:spPr>
          <a:xfrm>
            <a:off x="626804" y="5859998"/>
            <a:ext cx="2161102" cy="446276"/>
          </a:xfrm>
          <a:prstGeom prst="rect">
            <a:avLst/>
          </a:prstGeom>
          <a:noFill/>
        </p:spPr>
        <p:txBody>
          <a:bodyPr wrap="square">
            <a:spAutoFit/>
          </a:bodyPr>
          <a:lstStyle/>
          <a:p>
            <a:r>
              <a:rPr lang="en-US" altLang="zh-TW" sz="1200" b="1" dirty="0">
                <a:cs typeface="+mn-ea"/>
                <a:sym typeface="+mn-lt"/>
              </a:rPr>
              <a:t>TS-h1290FX </a:t>
            </a:r>
          </a:p>
          <a:p>
            <a:r>
              <a:rPr lang="en-US" altLang="zh-TW" sz="1100" dirty="0">
                <a:cs typeface="+mn-ea"/>
                <a:sym typeface="+mn-lt"/>
              </a:rPr>
              <a:t>Desktop 12-bay All-Flash NAS</a:t>
            </a:r>
          </a:p>
        </p:txBody>
      </p:sp>
      <p:pic>
        <p:nvPicPr>
          <p:cNvPr id="12" name="圖片 11" descr="一張含有 文字, 賭場 的圖片&#10;&#10;自動產生的描述">
            <a:extLst>
              <a:ext uri="{FF2B5EF4-FFF2-40B4-BE49-F238E27FC236}">
                <a16:creationId xmlns:a16="http://schemas.microsoft.com/office/drawing/2014/main" id="{9E210E67-07FA-4D2A-F987-E098407A1E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2327" y="4590021"/>
            <a:ext cx="786075" cy="415859"/>
          </a:xfrm>
          <a:prstGeom prst="rect">
            <a:avLst/>
          </a:prstGeom>
        </p:spPr>
      </p:pic>
      <p:sp>
        <p:nvSpPr>
          <p:cNvPr id="13" name="文字方塊 12">
            <a:extLst>
              <a:ext uri="{FF2B5EF4-FFF2-40B4-BE49-F238E27FC236}">
                <a16:creationId xmlns:a16="http://schemas.microsoft.com/office/drawing/2014/main" id="{B4286359-C839-610E-2D4E-3D6AD100102C}"/>
              </a:ext>
            </a:extLst>
          </p:cNvPr>
          <p:cNvSpPr txBox="1"/>
          <p:nvPr/>
        </p:nvSpPr>
        <p:spPr>
          <a:xfrm>
            <a:off x="2985555" y="1471202"/>
            <a:ext cx="2236902" cy="587853"/>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CES 2019 </a:t>
            </a:r>
          </a:p>
          <a:p>
            <a:pPr>
              <a:lnSpc>
                <a:spcPts val="2000"/>
              </a:lnSpc>
            </a:pPr>
            <a:r>
              <a:rPr lang="en-US" altLang="zh-TW" sz="1400" b="1" dirty="0">
                <a:solidFill>
                  <a:srgbClr val="0C2E82"/>
                </a:solidFill>
                <a:cs typeface="+mn-ea"/>
                <a:sym typeface="+mn-lt"/>
              </a:rPr>
              <a:t>Innovation Awards</a:t>
            </a:r>
          </a:p>
        </p:txBody>
      </p:sp>
      <p:grpSp>
        <p:nvGrpSpPr>
          <p:cNvPr id="14" name="群組 13">
            <a:extLst>
              <a:ext uri="{FF2B5EF4-FFF2-40B4-BE49-F238E27FC236}">
                <a16:creationId xmlns:a16="http://schemas.microsoft.com/office/drawing/2014/main" id="{39BAB46E-F286-76C7-1AB0-438884A5C8E6}"/>
              </a:ext>
            </a:extLst>
          </p:cNvPr>
          <p:cNvGrpSpPr/>
          <p:nvPr/>
        </p:nvGrpSpPr>
        <p:grpSpPr>
          <a:xfrm>
            <a:off x="2975412" y="2405873"/>
            <a:ext cx="1559327" cy="876112"/>
            <a:chOff x="3431453" y="1786422"/>
            <a:chExt cx="1751288" cy="983966"/>
          </a:xfrm>
        </p:grpSpPr>
        <p:pic>
          <p:nvPicPr>
            <p:cNvPr id="15" name="圖片 14">
              <a:extLst>
                <a:ext uri="{FF2B5EF4-FFF2-40B4-BE49-F238E27FC236}">
                  <a16:creationId xmlns:a16="http://schemas.microsoft.com/office/drawing/2014/main" id="{5E40E37F-DECD-742A-4281-33987EA4CF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431453" y="2202728"/>
              <a:ext cx="1751288" cy="486948"/>
            </a:xfrm>
            <a:prstGeom prst="rect">
              <a:avLst/>
            </a:prstGeom>
          </p:spPr>
        </p:pic>
        <p:pic>
          <p:nvPicPr>
            <p:cNvPr id="16" name="圖片 15">
              <a:extLst>
                <a:ext uri="{FF2B5EF4-FFF2-40B4-BE49-F238E27FC236}">
                  <a16:creationId xmlns:a16="http://schemas.microsoft.com/office/drawing/2014/main" id="{087E1B76-A291-F0DD-923A-D651EB0C01B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477666" y="1786422"/>
              <a:ext cx="1574068" cy="983966"/>
            </a:xfrm>
            <a:prstGeom prst="rect">
              <a:avLst/>
            </a:prstGeom>
          </p:spPr>
        </p:pic>
      </p:grpSp>
      <p:sp>
        <p:nvSpPr>
          <p:cNvPr id="17" name="文字方塊 16">
            <a:extLst>
              <a:ext uri="{FF2B5EF4-FFF2-40B4-BE49-F238E27FC236}">
                <a16:creationId xmlns:a16="http://schemas.microsoft.com/office/drawing/2014/main" id="{0C1BFC13-B462-870B-C472-E8C323ED1F7E}"/>
              </a:ext>
            </a:extLst>
          </p:cNvPr>
          <p:cNvSpPr txBox="1"/>
          <p:nvPr/>
        </p:nvSpPr>
        <p:spPr>
          <a:xfrm>
            <a:off x="3088154" y="3099978"/>
            <a:ext cx="1848262" cy="461665"/>
          </a:xfrm>
          <a:prstGeom prst="rect">
            <a:avLst/>
          </a:prstGeom>
          <a:noFill/>
        </p:spPr>
        <p:txBody>
          <a:bodyPr wrap="square">
            <a:spAutoFit/>
          </a:bodyPr>
          <a:lstStyle/>
          <a:p>
            <a:r>
              <a:rPr lang="en-US" altLang="zh-TW" sz="1200" b="1" dirty="0">
                <a:cs typeface="+mn-ea"/>
                <a:sym typeface="+mn-lt"/>
              </a:rPr>
              <a:t>HS-453DX</a:t>
            </a:r>
          </a:p>
          <a:p>
            <a:r>
              <a:rPr lang="en-US" altLang="zh-TW" sz="1100" dirty="0">
                <a:cs typeface="+mn-ea"/>
                <a:sym typeface="+mn-lt"/>
              </a:rPr>
              <a:t>Fanless NAS </a:t>
            </a:r>
          </a:p>
        </p:txBody>
      </p:sp>
      <p:pic>
        <p:nvPicPr>
          <p:cNvPr id="18" name="圖片 17">
            <a:extLst>
              <a:ext uri="{FF2B5EF4-FFF2-40B4-BE49-F238E27FC236}">
                <a16:creationId xmlns:a16="http://schemas.microsoft.com/office/drawing/2014/main" id="{D0C0C487-8B3B-A210-57E3-7EE23F0473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5375650" y="3001342"/>
            <a:ext cx="1633269" cy="102759"/>
          </a:xfrm>
          <a:prstGeom prst="rect">
            <a:avLst/>
          </a:prstGeom>
        </p:spPr>
      </p:pic>
      <p:sp>
        <p:nvSpPr>
          <p:cNvPr id="19" name="文字方塊 18">
            <a:extLst>
              <a:ext uri="{FF2B5EF4-FFF2-40B4-BE49-F238E27FC236}">
                <a16:creationId xmlns:a16="http://schemas.microsoft.com/office/drawing/2014/main" id="{99737060-A921-3E8F-EAB3-5E1C607D376D}"/>
              </a:ext>
            </a:extLst>
          </p:cNvPr>
          <p:cNvSpPr txBox="1"/>
          <p:nvPr/>
        </p:nvSpPr>
        <p:spPr>
          <a:xfrm>
            <a:off x="5432315" y="1471202"/>
            <a:ext cx="2768613" cy="582019"/>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2021 Red Dot Award: Innovative Product Design</a:t>
            </a:r>
          </a:p>
        </p:txBody>
      </p:sp>
      <p:pic>
        <p:nvPicPr>
          <p:cNvPr id="20" name="圖片 19">
            <a:extLst>
              <a:ext uri="{FF2B5EF4-FFF2-40B4-BE49-F238E27FC236}">
                <a16:creationId xmlns:a16="http://schemas.microsoft.com/office/drawing/2014/main" id="{7131C6C0-6ECD-CCAB-56D9-90D11D187F6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488916" y="2239678"/>
            <a:ext cx="1453899" cy="908848"/>
          </a:xfrm>
          <a:prstGeom prst="rect">
            <a:avLst/>
          </a:prstGeom>
        </p:spPr>
      </p:pic>
      <p:sp>
        <p:nvSpPr>
          <p:cNvPr id="21" name="文字方塊 20">
            <a:extLst>
              <a:ext uri="{FF2B5EF4-FFF2-40B4-BE49-F238E27FC236}">
                <a16:creationId xmlns:a16="http://schemas.microsoft.com/office/drawing/2014/main" id="{5D683891-503C-45C1-9C26-91480F2339A8}"/>
              </a:ext>
            </a:extLst>
          </p:cNvPr>
          <p:cNvSpPr txBox="1"/>
          <p:nvPr/>
        </p:nvSpPr>
        <p:spPr>
          <a:xfrm>
            <a:off x="5486177" y="3111202"/>
            <a:ext cx="2023069" cy="615553"/>
          </a:xfrm>
          <a:prstGeom prst="rect">
            <a:avLst/>
          </a:prstGeom>
          <a:noFill/>
        </p:spPr>
        <p:txBody>
          <a:bodyPr wrap="square">
            <a:spAutoFit/>
          </a:bodyPr>
          <a:lstStyle/>
          <a:p>
            <a:r>
              <a:rPr lang="en-US" altLang="zh-TW" sz="1200" b="1" dirty="0">
                <a:cs typeface="+mn-ea"/>
                <a:sym typeface="+mn-lt"/>
              </a:rPr>
              <a:t>QGD-3014-16PT</a:t>
            </a:r>
          </a:p>
          <a:p>
            <a:r>
              <a:rPr lang="en-US" altLang="zh-TW" sz="1100" dirty="0">
                <a:cs typeface="+mn-ea"/>
                <a:sym typeface="+mn-lt"/>
              </a:rPr>
              <a:t>Desktop Smart Edge PoE Switch</a:t>
            </a:r>
          </a:p>
        </p:txBody>
      </p:sp>
      <p:pic>
        <p:nvPicPr>
          <p:cNvPr id="22" name="圖片 21" descr="一張含有 文字, 賭場, 美工圖案 的圖片&#10;&#10;自動產生的描述">
            <a:extLst>
              <a:ext uri="{FF2B5EF4-FFF2-40B4-BE49-F238E27FC236}">
                <a16:creationId xmlns:a16="http://schemas.microsoft.com/office/drawing/2014/main" id="{7B0158FC-8A84-BFD5-4D6B-C4B9B8E7A8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79469" y="2408271"/>
            <a:ext cx="787403" cy="534869"/>
          </a:xfrm>
          <a:prstGeom prst="rect">
            <a:avLst/>
          </a:prstGeom>
        </p:spPr>
      </p:pic>
      <p:pic>
        <p:nvPicPr>
          <p:cNvPr id="23" name="圖片 22">
            <a:extLst>
              <a:ext uri="{FF2B5EF4-FFF2-40B4-BE49-F238E27FC236}">
                <a16:creationId xmlns:a16="http://schemas.microsoft.com/office/drawing/2014/main" id="{05F1BD0D-D07F-B2A7-BA59-F00CAEFF7C7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26006" y="2230795"/>
            <a:ext cx="737660" cy="948049"/>
          </a:xfrm>
          <a:prstGeom prst="rect">
            <a:avLst/>
          </a:prstGeom>
        </p:spPr>
      </p:pic>
      <p:pic>
        <p:nvPicPr>
          <p:cNvPr id="24" name="圖片 23">
            <a:extLst>
              <a:ext uri="{FF2B5EF4-FFF2-40B4-BE49-F238E27FC236}">
                <a16:creationId xmlns:a16="http://schemas.microsoft.com/office/drawing/2014/main" id="{3EB0FA5D-E16E-53E4-4A99-D5B93B398F9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55503" y="2491758"/>
            <a:ext cx="761561" cy="522466"/>
          </a:xfrm>
          <a:prstGeom prst="rect">
            <a:avLst/>
          </a:prstGeom>
        </p:spPr>
      </p:pic>
      <p:sp>
        <p:nvSpPr>
          <p:cNvPr id="25" name="文字方塊 24">
            <a:extLst>
              <a:ext uri="{FF2B5EF4-FFF2-40B4-BE49-F238E27FC236}">
                <a16:creationId xmlns:a16="http://schemas.microsoft.com/office/drawing/2014/main" id="{C7BCB843-DBF7-6C29-2EBC-F15DC665F5DF}"/>
              </a:ext>
            </a:extLst>
          </p:cNvPr>
          <p:cNvSpPr txBox="1"/>
          <p:nvPr/>
        </p:nvSpPr>
        <p:spPr>
          <a:xfrm>
            <a:off x="539401" y="3846390"/>
            <a:ext cx="2258776" cy="588174"/>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2022 Red Dot Award: Product Design</a:t>
            </a:r>
          </a:p>
        </p:txBody>
      </p:sp>
      <p:pic>
        <p:nvPicPr>
          <p:cNvPr id="26" name="圖片 25">
            <a:extLst>
              <a:ext uri="{FF2B5EF4-FFF2-40B4-BE49-F238E27FC236}">
                <a16:creationId xmlns:a16="http://schemas.microsoft.com/office/drawing/2014/main" id="{3387D53A-98E6-C769-30FB-BD0EE352FAC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931137" y="4861008"/>
            <a:ext cx="1371044" cy="910800"/>
          </a:xfrm>
          <a:prstGeom prst="rect">
            <a:avLst/>
          </a:prstGeom>
        </p:spPr>
      </p:pic>
      <p:sp>
        <p:nvSpPr>
          <p:cNvPr id="27" name="文字方塊 26">
            <a:extLst>
              <a:ext uri="{FF2B5EF4-FFF2-40B4-BE49-F238E27FC236}">
                <a16:creationId xmlns:a16="http://schemas.microsoft.com/office/drawing/2014/main" id="{95B941C3-8FA1-18D7-66DA-EC2EC2368FED}"/>
              </a:ext>
            </a:extLst>
          </p:cNvPr>
          <p:cNvSpPr txBox="1"/>
          <p:nvPr/>
        </p:nvSpPr>
        <p:spPr>
          <a:xfrm>
            <a:off x="8200931" y="5741781"/>
            <a:ext cx="4505961" cy="292388"/>
          </a:xfrm>
          <a:prstGeom prst="rect">
            <a:avLst/>
          </a:prstGeom>
          <a:noFill/>
        </p:spPr>
        <p:txBody>
          <a:bodyPr wrap="square">
            <a:spAutoFit/>
          </a:bodyPr>
          <a:lstStyle/>
          <a:p>
            <a:r>
              <a:rPr lang="en-US" altLang="zh-TW" sz="1300" dirty="0">
                <a:cs typeface="+mn-ea"/>
                <a:sym typeface="+mn-lt"/>
              </a:rPr>
              <a:t>TBS-h574TX Thunderbolt™ 4 All-Flash </a:t>
            </a:r>
            <a:r>
              <a:rPr lang="en-US" altLang="zh-TW" sz="1300" dirty="0" err="1">
                <a:cs typeface="+mn-ea"/>
                <a:sym typeface="+mn-lt"/>
              </a:rPr>
              <a:t>NASbook</a:t>
            </a:r>
            <a:endParaRPr lang="en-US" altLang="zh-TW" sz="1300" dirty="0">
              <a:cs typeface="+mn-ea"/>
              <a:sym typeface="+mn-lt"/>
            </a:endParaRPr>
          </a:p>
        </p:txBody>
      </p:sp>
      <p:pic>
        <p:nvPicPr>
          <p:cNvPr id="28" name="圖片 27">
            <a:extLst>
              <a:ext uri="{FF2B5EF4-FFF2-40B4-BE49-F238E27FC236}">
                <a16:creationId xmlns:a16="http://schemas.microsoft.com/office/drawing/2014/main" id="{E9994BAD-6E77-1D30-EA8D-688D1B5E6B90}"/>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156463" y="5221493"/>
            <a:ext cx="629001" cy="486341"/>
          </a:xfrm>
          <a:prstGeom prst="rect">
            <a:avLst/>
          </a:prstGeom>
        </p:spPr>
      </p:pic>
      <p:sp>
        <p:nvSpPr>
          <p:cNvPr id="29" name="文字方塊 28">
            <a:extLst>
              <a:ext uri="{FF2B5EF4-FFF2-40B4-BE49-F238E27FC236}">
                <a16:creationId xmlns:a16="http://schemas.microsoft.com/office/drawing/2014/main" id="{C40D9A5A-B8BA-8BE0-0380-68C46431E8FF}"/>
              </a:ext>
            </a:extLst>
          </p:cNvPr>
          <p:cNvSpPr txBox="1"/>
          <p:nvPr/>
        </p:nvSpPr>
        <p:spPr>
          <a:xfrm>
            <a:off x="8200931" y="5100255"/>
            <a:ext cx="3737691" cy="683520"/>
          </a:xfrm>
          <a:prstGeom prst="rect">
            <a:avLst/>
          </a:prstGeom>
          <a:noFill/>
        </p:spPr>
        <p:txBody>
          <a:bodyPr wrap="square">
            <a:spAutoFit/>
          </a:bodyPr>
          <a:lstStyle/>
          <a:p>
            <a:pPr>
              <a:lnSpc>
                <a:spcPts val="2400"/>
              </a:lnSpc>
            </a:pPr>
            <a:r>
              <a:rPr lang="en-US" altLang="zh-TW" b="1" dirty="0">
                <a:solidFill>
                  <a:srgbClr val="0C2E82"/>
                </a:solidFill>
                <a:cs typeface="+mn-ea"/>
                <a:sym typeface="+mn-lt"/>
              </a:rPr>
              <a:t>2024 TechRadar Pro Picks Award for CES 2024</a:t>
            </a:r>
            <a:endParaRPr lang="en-US" altLang="zh-TW" dirty="0">
              <a:solidFill>
                <a:srgbClr val="0C2E82"/>
              </a:solidFill>
              <a:cs typeface="+mn-ea"/>
              <a:sym typeface="+mn-lt"/>
            </a:endParaRPr>
          </a:p>
        </p:txBody>
      </p:sp>
      <p:sp>
        <p:nvSpPr>
          <p:cNvPr id="30" name="文字方塊 29">
            <a:extLst>
              <a:ext uri="{FF2B5EF4-FFF2-40B4-BE49-F238E27FC236}">
                <a16:creationId xmlns:a16="http://schemas.microsoft.com/office/drawing/2014/main" id="{FD1708C5-D4A7-5FA4-E1A0-BADAA1A72805}"/>
              </a:ext>
            </a:extLst>
          </p:cNvPr>
          <p:cNvSpPr txBox="1"/>
          <p:nvPr/>
        </p:nvSpPr>
        <p:spPr>
          <a:xfrm>
            <a:off x="2983738" y="5868685"/>
            <a:ext cx="2106611" cy="615553"/>
          </a:xfrm>
          <a:prstGeom prst="rect">
            <a:avLst/>
          </a:prstGeom>
          <a:noFill/>
        </p:spPr>
        <p:txBody>
          <a:bodyPr wrap="square">
            <a:spAutoFit/>
          </a:bodyPr>
          <a:lstStyle/>
          <a:p>
            <a:r>
              <a:rPr lang="en-US" altLang="zh-TW" sz="1200" b="1" dirty="0">
                <a:cs typeface="+mn-ea"/>
                <a:sym typeface="+mn-lt"/>
              </a:rPr>
              <a:t>TS-464</a:t>
            </a:r>
          </a:p>
          <a:p>
            <a:r>
              <a:rPr lang="en-US" altLang="zh-TW" sz="1100" dirty="0">
                <a:cs typeface="+mn-ea"/>
                <a:sym typeface="+mn-lt"/>
              </a:rPr>
              <a:t>Quad-core dual-port 2.5GbE NAS </a:t>
            </a:r>
          </a:p>
        </p:txBody>
      </p:sp>
      <p:sp>
        <p:nvSpPr>
          <p:cNvPr id="31" name="文字方塊 30">
            <a:extLst>
              <a:ext uri="{FF2B5EF4-FFF2-40B4-BE49-F238E27FC236}">
                <a16:creationId xmlns:a16="http://schemas.microsoft.com/office/drawing/2014/main" id="{1F072973-9977-C374-3EB4-7AD907DB7728}"/>
              </a:ext>
            </a:extLst>
          </p:cNvPr>
          <p:cNvSpPr txBox="1"/>
          <p:nvPr/>
        </p:nvSpPr>
        <p:spPr>
          <a:xfrm>
            <a:off x="2983739" y="3852710"/>
            <a:ext cx="2258776" cy="979564"/>
          </a:xfrm>
          <a:prstGeom prst="rect">
            <a:avLst/>
          </a:prstGeom>
          <a:noFill/>
        </p:spPr>
        <p:txBody>
          <a:bodyPr wrap="square">
            <a:spAutoFit/>
          </a:bodyPr>
          <a:lstStyle/>
          <a:p>
            <a:pPr>
              <a:lnSpc>
                <a:spcPts val="2400"/>
              </a:lnSpc>
            </a:pPr>
            <a:r>
              <a:rPr lang="en-US" sz="1400" b="1" dirty="0">
                <a:solidFill>
                  <a:srgbClr val="0C2E82"/>
                </a:solidFill>
                <a:cs typeface="+mn-ea"/>
                <a:sym typeface="+mn-lt"/>
              </a:rPr>
              <a:t>2023 TechRadar Pro Picks Award Winner for CES 2023 </a:t>
            </a:r>
          </a:p>
        </p:txBody>
      </p:sp>
      <p:sp>
        <p:nvSpPr>
          <p:cNvPr id="32" name="文字方塊 31">
            <a:extLst>
              <a:ext uri="{FF2B5EF4-FFF2-40B4-BE49-F238E27FC236}">
                <a16:creationId xmlns:a16="http://schemas.microsoft.com/office/drawing/2014/main" id="{7AF82DC9-2C8D-F538-CA94-0079A664A77F}"/>
              </a:ext>
            </a:extLst>
          </p:cNvPr>
          <p:cNvSpPr txBox="1"/>
          <p:nvPr/>
        </p:nvSpPr>
        <p:spPr>
          <a:xfrm>
            <a:off x="5532318" y="5827565"/>
            <a:ext cx="2370095" cy="461665"/>
          </a:xfrm>
          <a:prstGeom prst="rect">
            <a:avLst/>
          </a:prstGeom>
          <a:noFill/>
        </p:spPr>
        <p:txBody>
          <a:bodyPr wrap="square">
            <a:spAutoFit/>
          </a:bodyPr>
          <a:lstStyle/>
          <a:p>
            <a:r>
              <a:rPr lang="en-US" altLang="zh-TW" sz="1200" b="1" dirty="0">
                <a:cs typeface="+mn-ea"/>
                <a:sym typeface="+mn-lt"/>
              </a:rPr>
              <a:t>TVS-h874T</a:t>
            </a:r>
          </a:p>
          <a:p>
            <a:r>
              <a:rPr lang="en-US" altLang="zh-TW" sz="1100" dirty="0">
                <a:cs typeface="+mn-ea"/>
                <a:sym typeface="+mn-lt"/>
              </a:rPr>
              <a:t>Thunderbolt™ 4-bay NAS.</a:t>
            </a:r>
            <a:endParaRPr lang="zh-TW" altLang="en-US" sz="1100" dirty="0">
              <a:cs typeface="+mn-ea"/>
              <a:sym typeface="+mn-lt"/>
            </a:endParaRPr>
          </a:p>
        </p:txBody>
      </p:sp>
      <p:sp>
        <p:nvSpPr>
          <p:cNvPr id="33" name="文字方塊 32">
            <a:extLst>
              <a:ext uri="{FF2B5EF4-FFF2-40B4-BE49-F238E27FC236}">
                <a16:creationId xmlns:a16="http://schemas.microsoft.com/office/drawing/2014/main" id="{D62C93FA-3E16-CEA2-6D0E-D1BB28EC03F2}"/>
              </a:ext>
            </a:extLst>
          </p:cNvPr>
          <p:cNvSpPr txBox="1"/>
          <p:nvPr/>
        </p:nvSpPr>
        <p:spPr>
          <a:xfrm>
            <a:off x="5411005" y="3831295"/>
            <a:ext cx="2258776" cy="979564"/>
          </a:xfrm>
          <a:prstGeom prst="rect">
            <a:avLst/>
          </a:prstGeom>
          <a:noFill/>
        </p:spPr>
        <p:txBody>
          <a:bodyPr wrap="square">
            <a:spAutoFit/>
          </a:bodyPr>
          <a:lstStyle/>
          <a:p>
            <a:pPr>
              <a:lnSpc>
                <a:spcPts val="2400"/>
              </a:lnSpc>
            </a:pPr>
            <a:r>
              <a:rPr lang="en-US" sz="1400" b="1" dirty="0">
                <a:solidFill>
                  <a:srgbClr val="0C2E82"/>
                </a:solidFill>
                <a:cs typeface="+mn-ea"/>
                <a:sym typeface="+mn-lt"/>
              </a:rPr>
              <a:t>202</a:t>
            </a:r>
            <a:r>
              <a:rPr lang="en-US" altLang="zh-TW" sz="1400" b="1" dirty="0">
                <a:solidFill>
                  <a:srgbClr val="0C2E82"/>
                </a:solidFill>
                <a:cs typeface="+mn-ea"/>
                <a:sym typeface="+mn-lt"/>
              </a:rPr>
              <a:t>4</a:t>
            </a:r>
            <a:r>
              <a:rPr lang="en-US" sz="1400" b="1" dirty="0">
                <a:solidFill>
                  <a:srgbClr val="0C2E82"/>
                </a:solidFill>
                <a:cs typeface="+mn-ea"/>
                <a:sym typeface="+mn-lt"/>
              </a:rPr>
              <a:t> TechRadar Pro Picks Award for CES 2024</a:t>
            </a:r>
          </a:p>
        </p:txBody>
      </p:sp>
      <p:pic>
        <p:nvPicPr>
          <p:cNvPr id="34" name="圖片 33" descr="一張含有 電子產品, 電子裝置, 機器, 電腦 的圖片&#10;&#10;自動產生的描述">
            <a:extLst>
              <a:ext uri="{FF2B5EF4-FFF2-40B4-BE49-F238E27FC236}">
                <a16:creationId xmlns:a16="http://schemas.microsoft.com/office/drawing/2014/main" id="{CDD9C64B-8D50-729D-9EF0-2CD5AED57A8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486177" y="4929079"/>
            <a:ext cx="1439744" cy="856435"/>
          </a:xfrm>
          <a:prstGeom prst="rect">
            <a:avLst/>
          </a:prstGeom>
          <a:effectLst/>
        </p:spPr>
      </p:pic>
      <p:pic>
        <p:nvPicPr>
          <p:cNvPr id="35" name="圖片 34">
            <a:extLst>
              <a:ext uri="{FF2B5EF4-FFF2-40B4-BE49-F238E27FC236}">
                <a16:creationId xmlns:a16="http://schemas.microsoft.com/office/drawing/2014/main" id="{8C36BE19-57D4-070D-E8B0-63D49DF27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5415965" y="5724806"/>
            <a:ext cx="1633269" cy="102759"/>
          </a:xfrm>
          <a:prstGeom prst="rect">
            <a:avLst/>
          </a:prstGeom>
        </p:spPr>
      </p:pic>
      <p:pic>
        <p:nvPicPr>
          <p:cNvPr id="36" name="圖片 35" descr="一張含有 文字, 字型, 圖形, 螢幕擷取畫面 的圖片&#10;&#10;自動產生的描述">
            <a:extLst>
              <a:ext uri="{FF2B5EF4-FFF2-40B4-BE49-F238E27FC236}">
                <a16:creationId xmlns:a16="http://schemas.microsoft.com/office/drawing/2014/main" id="{EBF5FCE5-1C96-680A-DE45-E3EA420D7A9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25096" y="5177769"/>
            <a:ext cx="721440" cy="601200"/>
          </a:xfrm>
          <a:prstGeom prst="rect">
            <a:avLst/>
          </a:prstGeom>
        </p:spPr>
      </p:pic>
      <p:pic>
        <p:nvPicPr>
          <p:cNvPr id="37" name="圖片 36" descr="一張含有 電子產品, 投影機 的圖片&#10;&#10;自動產生的描述">
            <a:extLst>
              <a:ext uri="{FF2B5EF4-FFF2-40B4-BE49-F238E27FC236}">
                <a16:creationId xmlns:a16="http://schemas.microsoft.com/office/drawing/2014/main" id="{29BDD2B4-F6F8-705B-4D4F-3721AFF388E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8165257" y="3044630"/>
            <a:ext cx="3700458" cy="1805231"/>
          </a:xfrm>
          <a:prstGeom prst="rect">
            <a:avLst/>
          </a:prstGeom>
          <a:effectLst>
            <a:reflection blurRad="6350" stA="53000" endPos="11000" dir="5400000" sy="-100000" algn="bl" rotWithShape="0"/>
          </a:effectLst>
        </p:spPr>
      </p:pic>
      <p:pic>
        <p:nvPicPr>
          <p:cNvPr id="38" name="圖片 37" descr="一張含有 文字, 字型, 圖形, 螢幕擷取畫面 的圖片&#10;&#10;自動產生的描述">
            <a:extLst>
              <a:ext uri="{FF2B5EF4-FFF2-40B4-BE49-F238E27FC236}">
                <a16:creationId xmlns:a16="http://schemas.microsoft.com/office/drawing/2014/main" id="{1237316F-817B-B638-A06E-1455B26AB9D2}"/>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91242" y="2467655"/>
            <a:ext cx="1136186" cy="946822"/>
          </a:xfrm>
          <a:prstGeom prst="rect">
            <a:avLst/>
          </a:prstGeom>
        </p:spPr>
      </p:pic>
      <p:sp>
        <p:nvSpPr>
          <p:cNvPr id="43" name="線條">
            <a:extLst>
              <a:ext uri="{FF2B5EF4-FFF2-40B4-BE49-F238E27FC236}">
                <a16:creationId xmlns:a16="http://schemas.microsoft.com/office/drawing/2014/main" id="{5648E5E4-666B-9C55-61C5-524D83957677}"/>
              </a:ext>
            </a:extLst>
          </p:cNvPr>
          <p:cNvSpPr/>
          <p:nvPr/>
        </p:nvSpPr>
        <p:spPr>
          <a:xfrm flipV="1">
            <a:off x="2864572" y="1386599"/>
            <a:ext cx="0" cy="4989832"/>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44" name="線條">
            <a:extLst>
              <a:ext uri="{FF2B5EF4-FFF2-40B4-BE49-F238E27FC236}">
                <a16:creationId xmlns:a16="http://schemas.microsoft.com/office/drawing/2014/main" id="{36D2CF85-46F4-BC8A-9F06-1E4AC78BCEB9}"/>
              </a:ext>
            </a:extLst>
          </p:cNvPr>
          <p:cNvSpPr/>
          <p:nvPr/>
        </p:nvSpPr>
        <p:spPr>
          <a:xfrm flipV="1">
            <a:off x="5311333" y="1386599"/>
            <a:ext cx="0" cy="4989832"/>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2" name="投影片編號版面配置區 1">
            <a:extLst>
              <a:ext uri="{FF2B5EF4-FFF2-40B4-BE49-F238E27FC236}">
                <a16:creationId xmlns:a16="http://schemas.microsoft.com/office/drawing/2014/main" id="{45F0346A-3F12-8469-36E4-2B50E2791568}"/>
              </a:ext>
            </a:extLst>
          </p:cNvPr>
          <p:cNvSpPr>
            <a:spLocks noGrp="1"/>
          </p:cNvSpPr>
          <p:nvPr>
            <p:ph type="sldNum" sz="quarter" idx="2"/>
          </p:nvPr>
        </p:nvSpPr>
        <p:spPr/>
        <p:txBody>
          <a:bodyPr/>
          <a:lstStyle/>
          <a:p>
            <a:fld id="{86CB4B4D-7CA3-9044-876B-883B54F8677D}" type="slidenum">
              <a:rPr lang="en-US" altLang="zh-TW" smtClean="0"/>
              <a:pPr/>
              <a:t>9</a:t>
            </a:fld>
            <a:endParaRPr lang="zh-TW" altLang="en-US"/>
          </a:p>
        </p:txBody>
      </p:sp>
    </p:spTree>
  </p:cSld>
  <p:clrMapOvr>
    <a:masterClrMapping/>
  </p:clrMapOvr>
  <p:transition spd="med"/>
</p:sld>
</file>

<file path=ppt/theme/theme1.xml><?xml version="1.0" encoding="utf-8"?>
<a:theme xmlns:a="http://schemas.openxmlformats.org/drawingml/2006/main" name="Light-Covers + Section Dividers">
  <a:themeElements>
    <a:clrScheme name="QNAP-1">
      <a:dk1>
        <a:srgbClr val="000000"/>
      </a:dk1>
      <a:lt1>
        <a:srgbClr val="FFFFFF"/>
      </a:lt1>
      <a:dk2>
        <a:srgbClr val="F3F3F3"/>
      </a:dk2>
      <a:lt2>
        <a:srgbClr val="BFBFBF"/>
      </a:lt2>
      <a:accent1>
        <a:srgbClr val="00A1DD"/>
      </a:accent1>
      <a:accent2>
        <a:srgbClr val="6EBE49"/>
      </a:accent2>
      <a:accent3>
        <a:srgbClr val="F8BE15"/>
      </a:accent3>
      <a:accent4>
        <a:srgbClr val="008F98"/>
      </a:accent4>
      <a:accent5>
        <a:srgbClr val="FF5000"/>
      </a:accent5>
      <a:accent6>
        <a:srgbClr val="868589"/>
      </a:accent6>
      <a:hlink>
        <a:srgbClr val="183075"/>
      </a:hlink>
      <a:folHlink>
        <a:srgbClr val="A0C9EA"/>
      </a:folHlink>
    </a:clrScheme>
    <a:fontScheme name="自訂 1">
      <a:majorFont>
        <a:latin typeface="Arial"/>
        <a:ea typeface="微軟正黑體"/>
        <a:cs typeface=""/>
      </a:majorFont>
      <a:minorFont>
        <a:latin typeface="Arial"/>
        <a:ea typeface="微軟正黑體"/>
        <a:cs typeface=""/>
      </a:minorFont>
    </a:fontScheme>
    <a:fmtScheme name="Light-Covers + Section Divid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norm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ight-Covers + Section Dividers">
  <a:themeElements>
    <a:clrScheme name="Light-Covers + Section Dividers">
      <a:dk1>
        <a:srgbClr val="000000"/>
      </a:dk1>
      <a:lt1>
        <a:srgbClr val="FFFFFF"/>
      </a:lt1>
      <a:dk2>
        <a:srgbClr val="A7A7A7"/>
      </a:dk2>
      <a:lt2>
        <a:srgbClr val="535353"/>
      </a:lt2>
      <a:accent1>
        <a:srgbClr val="00A1DD"/>
      </a:accent1>
      <a:accent2>
        <a:srgbClr val="6EBE49"/>
      </a:accent2>
      <a:accent3>
        <a:srgbClr val="F8BE15"/>
      </a:accent3>
      <a:accent4>
        <a:srgbClr val="008F98"/>
      </a:accent4>
      <a:accent5>
        <a:srgbClr val="FF5000"/>
      </a:accent5>
      <a:accent6>
        <a:srgbClr val="868589"/>
      </a:accent6>
      <a:hlink>
        <a:srgbClr val="0000FF"/>
      </a:hlink>
      <a:folHlink>
        <a:srgbClr val="FF00FF"/>
      </a:folHlink>
    </a:clrScheme>
    <a:fontScheme name="Light-Covers + Section Dividers">
      <a:majorFont>
        <a:latin typeface="Helvetica"/>
        <a:ea typeface="Helvetica"/>
        <a:cs typeface="Helvetica"/>
      </a:majorFont>
      <a:minorFont>
        <a:latin typeface="Calibri"/>
        <a:ea typeface="Calibri"/>
        <a:cs typeface="Calibri"/>
      </a:minorFont>
    </a:fontScheme>
    <a:fmtScheme name="Light-Covers + Section Divid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norm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C89276E-1DFF-4B88-AD1E-CE9CD5E28806}">
  <we:reference id="3dca8e23-e634-4ec3-8bdd-a3180630410b" version="1.0.0.3"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cbbd555-b457-42c6-b2a2-eaac61238cc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18" ma:contentTypeDescription="建立新的文件。" ma:contentTypeScope="" ma:versionID="1d27462138cb40f4f4b8a3a59925bb38">
  <xsd:schema xmlns:xsd="http://www.w3.org/2001/XMLSchema" xmlns:xs="http://www.w3.org/2001/XMLSchema" xmlns:p="http://schemas.microsoft.com/office/2006/metadata/properties" xmlns:ns3="dcbbd555-b457-42c6-b2a2-eaac61238ccd" xmlns:ns4="ddefd5bb-6d8d-4f06-9742-d3da6e9c2d1a" targetNamespace="http://schemas.microsoft.com/office/2006/metadata/properties" ma:root="true" ma:fieldsID="87430e32c25dc6db5e4a9672e575e061" ns3:_="" ns4:_="">
    <xsd:import namespace="dcbbd555-b457-42c6-b2a2-eaac61238ccd"/>
    <xsd:import namespace="ddefd5bb-6d8d-4f06-9742-d3da6e9c2d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element ref="ns3:_activity"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efd5bb-6d8d-4f06-9742-d3da6e9c2d1a"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55F5FE-157B-451F-8A22-8B443854586F}">
  <ds:schemaRefs>
    <ds:schemaRef ds:uri="ddefd5bb-6d8d-4f06-9742-d3da6e9c2d1a"/>
    <ds:schemaRef ds:uri="http://purl.org/dc/elements/1.1/"/>
    <ds:schemaRef ds:uri="http://purl.org/dc/dcmitype/"/>
    <ds:schemaRef ds:uri="http://schemas.microsoft.com/office/2006/metadata/properties"/>
    <ds:schemaRef ds:uri="http://schemas.microsoft.com/office/2006/documentManagement/types"/>
    <ds:schemaRef ds:uri="dcbbd555-b457-42c6-b2a2-eaac61238ccd"/>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DB58DB-3225-4BC9-9C7C-9325EF1619BA}">
  <ds:schemaRefs>
    <ds:schemaRef ds:uri="http://schemas.microsoft.com/sharepoint/v3/contenttype/forms"/>
  </ds:schemaRefs>
</ds:datastoreItem>
</file>

<file path=customXml/itemProps3.xml><?xml version="1.0" encoding="utf-8"?>
<ds:datastoreItem xmlns:ds="http://schemas.openxmlformats.org/officeDocument/2006/customXml" ds:itemID="{546936B4-C154-43DC-B968-8A1565CD2E23}">
  <ds:schemaRefs>
    <ds:schemaRef ds:uri="dcbbd555-b457-42c6-b2a2-eaac61238ccd"/>
    <ds:schemaRef ds:uri="ddefd5bb-6d8d-4f06-9742-d3da6e9c2d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eba8807-6ef0-4e31-890c-a6ecfbb98568}" enabled="0" method="" siteId="{6eba8807-6ef0-4e31-890c-a6ecfbb98568}" removed="1"/>
</clbl:labelList>
</file>

<file path=docProps/app.xml><?xml version="1.0" encoding="utf-8"?>
<Properties xmlns="http://schemas.openxmlformats.org/officeDocument/2006/extended-properties" xmlns:vt="http://schemas.openxmlformats.org/officeDocument/2006/docPropsVTypes">
  <Template/>
  <TotalTime>1280</TotalTime>
  <Words>3298</Words>
  <Application>Microsoft Office PowerPoint</Application>
  <PresentationFormat>寬螢幕</PresentationFormat>
  <Paragraphs>411</Paragraphs>
  <Slides>45</Slides>
  <Notes>4</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45</vt:i4>
      </vt:variant>
    </vt:vector>
  </HeadingPairs>
  <TitlesOfParts>
    <vt:vector size="50" baseType="lpstr">
      <vt:lpstr>微軟正黑體</vt:lpstr>
      <vt:lpstr>Arial</vt:lpstr>
      <vt:lpstr>Calibri</vt:lpstr>
      <vt:lpstr>Roboto</vt:lpstr>
      <vt:lpstr>Light-Covers + Section Dividers</vt:lpstr>
      <vt:lpstr>Company Profile 2025</vt:lpstr>
      <vt:lpstr>PowerPoint 簡報</vt:lpstr>
      <vt:lpstr>Company Profile and History</vt:lpstr>
      <vt:lpstr>QNAP Systems, Inc.</vt:lpstr>
      <vt:lpstr>Business Philosophy</vt:lpstr>
      <vt:lpstr>QNAP Value: History of a Treasured Brand</vt:lpstr>
      <vt:lpstr>Key Milestones</vt:lpstr>
      <vt:lpstr>Worldwide Deployment of Subsidiaries </vt:lpstr>
      <vt:lpstr>Awards</vt:lpstr>
      <vt:lpstr>PowerPoint 簡報</vt:lpstr>
      <vt:lpstr>Key Channel Customers</vt:lpstr>
      <vt:lpstr>Product Introduction and Applications</vt:lpstr>
      <vt:lpstr>4 Key Application Areas</vt:lpstr>
      <vt:lpstr>PowerPoint 簡報</vt:lpstr>
      <vt:lpstr>PowerPoint 簡報</vt:lpstr>
      <vt:lpstr>NAS is Essential for Every Industry!</vt:lpstr>
      <vt:lpstr>Integrated Hardware and Software Solutions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Product Application Areas</vt:lpstr>
      <vt:lpstr>Enterprise IT Infrastructure</vt:lpstr>
      <vt:lpstr>Industrial Manufacturing Sector</vt:lpstr>
      <vt:lpstr>Enterprise Video Surveillance Sector</vt:lpstr>
      <vt:lpstr>Content Creation and Video Editing Sector</vt:lpstr>
      <vt:lpstr>Retail and  Department Stores</vt:lpstr>
      <vt:lpstr>Healthcare Sector</vt:lpstr>
      <vt:lpstr>Education Sector</vt:lpstr>
      <vt:lpstr>QNAP Solution Advantages</vt:lpstr>
      <vt:lpstr>Enterprise-grade High-performance Storage Technology</vt:lpstr>
      <vt:lpstr>High-speed Cybersecurity Network Aggregation Technology</vt:lpstr>
      <vt:lpstr>Data Backup and Synchronization Technology</vt:lpstr>
      <vt:lpstr>Multi-cloud Integration  and Cloud Services</vt:lpstr>
      <vt:lpstr>Intelligent and Edge  AI Computing</vt:lpstr>
      <vt:lpstr>STAY ONE STEP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Company Profile 2025</dc:title>
  <dc:creator>Sabrina Wang</dc:creator>
  <cp:lastModifiedBy>Sabrina Wang 王儷蓉</cp:lastModifiedBy>
  <cp:revision>59</cp:revision>
  <dcterms:modified xsi:type="dcterms:W3CDTF">2024-12-27T03:07:36Z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