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Default Extension="fntdata" ContentType="application/x-fontdata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8" r:id="rId1"/>
  </p:sldMasterIdLst>
  <p:notesMasterIdLst>
    <p:notesMasterId r:id="rId10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52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53" r:id="rId34"/>
    <p:sldId id="287" r:id="rId35"/>
    <p:sldId id="288" r:id="rId36"/>
    <p:sldId id="289" r:id="rId37"/>
    <p:sldId id="290" r:id="rId38"/>
    <p:sldId id="291" r:id="rId39"/>
    <p:sldId id="292" r:id="rId40"/>
    <p:sldId id="354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5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56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46" r:id="rId74"/>
    <p:sldId id="324" r:id="rId75"/>
    <p:sldId id="325" r:id="rId76"/>
    <p:sldId id="357" r:id="rId77"/>
    <p:sldId id="326" r:id="rId78"/>
    <p:sldId id="327" r:id="rId79"/>
    <p:sldId id="328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7" r:id="rId92"/>
    <p:sldId id="343" r:id="rId93"/>
    <p:sldId id="358" r:id="rId94"/>
    <p:sldId id="351" r:id="rId95"/>
    <p:sldId id="350" r:id="rId96"/>
    <p:sldId id="348" r:id="rId97"/>
    <p:sldId id="349" r:id="rId98"/>
    <p:sldId id="359" r:id="rId99"/>
  </p:sldIdLst>
  <p:sldSz cx="9144000" cy="5143500" type="screen16x9"/>
  <p:notesSz cx="6858000" cy="9144000"/>
  <p:embeddedFontLst>
    <p:embeddedFont>
      <p:font typeface="Microsoft JhengHei" pitchFamily="34" charset="-120"/>
      <p:regular r:id="rId101"/>
      <p:bold r:id="rId102"/>
    </p:embeddedFont>
    <p:embeddedFont>
      <p:font typeface="Verdana" pitchFamily="34" charset="0"/>
      <p:regular r:id="rId103"/>
      <p:bold r:id="rId104"/>
      <p:italic r:id="rId105"/>
      <p:boldItalic r:id="rId106"/>
    </p:embeddedFont>
    <p:embeddedFont>
      <p:font typeface="Calibri" pitchFamily="34" charset="0"/>
      <p:regular r:id="rId107"/>
      <p:bold r:id="rId108"/>
      <p:italic r:id="rId109"/>
      <p:boldItalic r:id="rId110"/>
    </p:embeddedFont>
    <p:embeddedFont>
      <p:font typeface="Arial Black" pitchFamily="34" charset="0"/>
      <p:bold r:id="rId111"/>
      <p:italic r:id="rId1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7D11"/>
    <a:srgbClr val="FF2F92"/>
    <a:srgbClr val="EBF1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78BCBD60-8EB3-40E6-B09F-1EF0DB5B8264}">
  <a:tblStyle styleId="{78BCBD60-8EB3-40E6-B09F-1EF0DB5B826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6754BA-B287-4F2F-87AF-41F6F3A3FC55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tcBdr/>
        <a:fill>
          <a:solidFill>
            <a:srgbClr val="FCD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D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F98529-A8C5-4725-9AA7-CC1AE307ECDA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E0CD506-191F-4E8F-96BD-440E9E6540AB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A692163-AF07-41C0-BEF1-7B07D2561828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88F120-E766-4C61-947B-F9976BF0F82D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107" autoAdjust="0"/>
  </p:normalViewPr>
  <p:slideViewPr>
    <p:cSldViewPr>
      <p:cViewPr>
        <p:scale>
          <a:sx n="70" d="100"/>
          <a:sy n="70" d="100"/>
        </p:scale>
        <p:origin x="-2814" y="-15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7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2.fntdata"/><Relationship Id="rId16" Type="http://schemas.openxmlformats.org/officeDocument/2006/relationships/slide" Target="slides/slide15.xml"/><Relationship Id="rId107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2.fntdata"/><Relationship Id="rId110" Type="http://schemas.openxmlformats.org/officeDocument/2006/relationships/font" Target="fonts/font10.fntdata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5.fntdata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6.fntdata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9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spcBef>
                <a:spcPts val="0"/>
              </a:spcBef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l" rtl="0">
              <a:spcBef>
                <a:spcPts val="0"/>
              </a:spcBef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l" rtl="0">
              <a:spcBef>
                <a:spcPts val="0"/>
              </a:spcBef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l" rtl="0">
              <a:spcBef>
                <a:spcPts val="0"/>
              </a:spcBef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l" rtl="0">
              <a:spcBef>
                <a:spcPts val="0"/>
              </a:spcBef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l" rtl="0">
              <a:spcBef>
                <a:spcPts val="0"/>
              </a:spcBef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l" rtl="0">
              <a:spcBef>
                <a:spcPts val="0"/>
              </a:spcBef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spcBef>
                <a:spcPts val="0"/>
              </a:spcBef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8033915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172.17.30.95:8080/cgi-bin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172.17.30.95:8080/cgi-bin/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標題可以再刪短一點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9" name="Shape 6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7" name="Shape 6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4" name="Shape 6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磁碟區快照圖會再換</a:t>
            </a:r>
          </a:p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3" name="Shape 7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0" name="Shape 7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demo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7" name="Shape 7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50006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50" b="0" i="0" u="none" strike="noStrike" cap="none">
              <a:solidFill>
                <a:srgbClr val="262222"/>
              </a:solidFill>
              <a:highlight>
                <a:srgbClr val="FFF0E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Shape 7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7" name="Shape 7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6" name="Shape 1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Shape 81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Shape 8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0" name="Shape 82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Shape 8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US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取消表格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Shape 8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3" name="Shape 8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Shape 9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6" name="Shape 94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Shape 9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0" name="Shape 96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流程圖 &gt; 移除 Cache &gt; 升級Qtier Pool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Shape 5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Shape 9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8" name="Shape 9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流程圖 &gt; 移除 Cache &gt; 升級Qtier Pool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Shape 97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Shape 9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6" name="Shape 97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Shape 9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2" name="Shape 99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6" name="Shape 1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3" name="Shape 10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Shape 10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Shape 10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6" name="Shape 102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4~8~12</a:t>
            </a: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4TB 8TB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Shape 10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9" name="Shape 1039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Shape 10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2" name="Shape 105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Shape 10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2" name="Shape 107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Shape 10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0" name="Shape 108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快照與檔案系統獨立，達成全域共享，兼顧共享資料與 iSCSI LUN</a:t>
            </a:r>
          </a:p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-US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快照與檔案系統獨立，空間分開管理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6" name="Shape 1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8" name="Shape 10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Shape 10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Shape 1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Shape 1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貼LOGO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45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Shape 1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9" name="Shape 114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&gt; eSATA &lt; JBOD &gt; LUN backup &gt; to other NAS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46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Shape 1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1" name="Shape 11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Shape 1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0" name="Shape 1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http://172.17.31.247:8080/cgi-bin/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-444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TS-1635 with snapshot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76" name="Shape 1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89" name="Shape 1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09" name="Shape 1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18" name="Shape 1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31" name="Shape 1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6" name="Shape 1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Shape 1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0" name="Shape 1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Shape 1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4" name="Shape 1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hape 1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4" name="Shape 1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Shape 1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5" name="Shape 1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Shape 1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1" name="Shape 1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Shape 132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Shape 1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Shape 133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Shape 136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Shape 1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Shape 14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Shape 1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Shape 14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6" name="Shape 1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Shape 1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Shape 146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Shape 1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Shape 148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截圖不需美編，字為原 UI 字串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Shape 15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Shape 15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截圖不需美編，字為原 UI 字串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Shape 15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Shape 15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Shape 15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Shape 157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截圖不需美編，字為原 UI 字串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Shape 6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Shape 1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Shape 16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Shape 16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Shape 163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截圖不需美編，字為原</a:t>
            </a:r>
            <a:r>
              <a:rPr lang="en-US" dirty="0">
                <a:solidFill>
                  <a:schemeClr val="dk1"/>
                </a:solidFill>
              </a:rPr>
              <a:t> UI </a:t>
            </a:r>
            <a:r>
              <a:rPr lang="en-US" dirty="0" err="1">
                <a:solidFill>
                  <a:schemeClr val="dk1"/>
                </a:solidFill>
              </a:rPr>
              <a:t>字串</a:t>
            </a:r>
            <a:endParaRPr lang="en-US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6" name="Shape 1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Shape 16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Shape 164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Shape 16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Shape 16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6" name="Shape 19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Shape 16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5" name="Shape 169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截圖不需美編，字為原 UI 字串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Shape 17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Shape 171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截圖不需美編，字為原 UI 字串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US"/>
              <a:t>Go to demo session.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Shape 17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Shape 17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Shape 18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8" name="Shape 18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9" name="Shape 18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Shape 18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Shape 18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Shape 18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Shape 18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Shape 18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3" name="Shape 18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64" name="Shape 18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lvl="0" rtl="0">
                <a:spcBef>
                  <a:spcPts val="0"/>
                </a:spcBef>
                <a:buClr>
                  <a:srgbClr val="000000"/>
                </a:buClr>
                <a:buFont typeface="Arial"/>
                <a:buNone/>
              </a:pPr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Shape 18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0" name="Shape 18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http://172.17.31.247:8080/cgi-bin/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-444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TS-1635 with snapshot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Shape 18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8" name="Shape 18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(放搜尋系統卡頓的訊息)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Shape 19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05" name="Shape 19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Shape 19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18" name="Shape 19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Shape 19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35" name="Shape 19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Shape 19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2" name="Shape 19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Shape 19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9" name="Shape 19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https://www.phoronix.com/scan.php?page=article&amp;item=linux-412-fs&amp;num=2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Shape 1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Shape 16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Shape 19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75" name="Shape 19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Shape 16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9" name="Shape 1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Recap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 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Show QTS 4.3.4 available on ARM based models - X31X</a:t>
            </a:r>
            <a:r>
              <a:rPr lang="zh-TW" altLang="zh-TW" sz="1100" dirty="0" smtClean="0">
                <a:effectLst/>
              </a:rPr>
              <a:t> </a:t>
            </a:r>
            <a:r>
              <a:rPr lang="en-US" altLang="zh-TW" sz="1100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Jeffrey, Jason</a:t>
            </a:r>
            <a:r>
              <a:rPr lang="zh-TW" altLang="zh-TW" sz="1100" dirty="0" smtClean="0">
                <a:effectLst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Shape 16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2" name="Shape 16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 descr="NEW_16比9_back_主題_1028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5924" y="-12916"/>
            <a:ext cx="9189918" cy="516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215339" y="4929203"/>
            <a:ext cx="650438" cy="120929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428860" y="2000250"/>
            <a:ext cx="5740715" cy="14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200" i="0" u="none" strike="noStrike" cap="none" baseline="0">
                <a:solidFill>
                  <a:srgbClr val="002060"/>
                </a:solidFill>
                <a:latin typeface="Arial" pitchFamily="34" charset="0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117" name="Shape 117"/>
          <p:cNvSpPr txBox="1">
            <a:spLocks noGrp="1"/>
          </p:cNvSpPr>
          <p:nvPr>
            <p:ph type="subTitle" idx="1"/>
          </p:nvPr>
        </p:nvSpPr>
        <p:spPr>
          <a:xfrm>
            <a:off x="2428860" y="3413020"/>
            <a:ext cx="5697790" cy="4381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左側１項物件 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793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800" i="0" u="none" strike="noStrike" cap="none" baseline="0">
                <a:solidFill>
                  <a:srgbClr val="002060"/>
                </a:solidFill>
                <a:latin typeface="+mj-lt"/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37928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43"/>
          <p:cNvSpPr txBox="1">
            <a:spLocks noGrp="1"/>
          </p:cNvSpPr>
          <p:nvPr>
            <p:ph type="title"/>
          </p:nvPr>
        </p:nvSpPr>
        <p:spPr>
          <a:xfrm>
            <a:off x="285720" y="214296"/>
            <a:ext cx="850112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800" i="0" u="none" strike="noStrike" cap="none" baseline="0">
                <a:solidFill>
                  <a:srgbClr val="002060"/>
                </a:solidFill>
                <a:latin typeface="+mj-lt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0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262626"/>
              </a:buClr>
              <a:buSzPct val="100000"/>
              <a:buFontTx/>
              <a:buNone/>
              <a:defRPr sz="28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262626"/>
              </a:buClr>
              <a:buSzPct val="100000"/>
              <a:buChar char="–"/>
              <a:defRPr sz="24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»"/>
              <a:defRPr sz="18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262626"/>
              </a:buClr>
              <a:buSzPct val="100000"/>
              <a:buNone/>
              <a:defRPr sz="14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262626"/>
              </a:buClr>
              <a:buSzPct val="100000"/>
              <a:buNone/>
              <a:defRPr sz="1200" i="0" u="none" strike="noStrike" cap="none">
                <a:solidFill>
                  <a:srgbClr val="262626"/>
                </a:solidFill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262626"/>
              </a:buClr>
              <a:buSzPct val="100000"/>
              <a:buNone/>
              <a:defRPr sz="1000" i="0" u="none" strike="noStrike" cap="none">
                <a:solidFill>
                  <a:srgbClr val="262626"/>
                </a:solidFill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Shape 178" descr="20171026_NEW_PPT母片_Cover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8099" y="-27057"/>
            <a:ext cx="9240199" cy="519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Shape 182" descr="20171028_NEW_PPT母片_收尾_OK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8100" y="-27057"/>
            <a:ext cx="9240199" cy="5197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None/>
              <a:defRPr sz="4000" i="0" u="none" strike="noStrike" cap="none">
                <a:solidFill>
                  <a:srgbClr val="262626"/>
                </a:solidFill>
                <a:latin typeface="+mj-lt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102" name="Shape 102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None/>
              <a:defRPr sz="2600" i="0" u="none" strike="noStrike" cap="none">
                <a:solidFill>
                  <a:srgbClr val="0C0C0C"/>
                </a:solidFill>
                <a:latin typeface="+mj-lt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None/>
              <a:defRPr sz="28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None/>
              <a:defRPr sz="2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643900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4" name="Shape 91"/>
          <p:cNvSpPr txBox="1">
            <a:spLocks noGrp="1"/>
          </p:cNvSpPr>
          <p:nvPr>
            <p:ph type="body" idx="1" hasCustomPrompt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defRPr sz="1800" i="0" u="none" strike="noStrike" cap="none">
                <a:solidFill>
                  <a:srgbClr val="585858"/>
                </a:solidFill>
                <a:latin typeface="+mn-lt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Char char="■"/>
              <a:defRPr i="0" u="none" strike="noStrike" cap="none">
                <a:solidFill>
                  <a:srgbClr val="585858"/>
                </a:solidFill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9pPr>
          </a:lstStyle>
          <a:p>
            <a:pPr lvl="0"/>
            <a:r>
              <a:rPr lang="zh-TW" altLang="en-US" dirty="0" smtClean="0"/>
              <a:t> 按一下以編輯母片文字樣式</a:t>
            </a: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539552" y="214296"/>
            <a:ext cx="80010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sz="2800" i="0" u="none" strike="noStrike" cap="none" baseline="0">
                <a:solidFill>
                  <a:srgbClr val="002060"/>
                </a:solidFill>
                <a:latin typeface="+mj-lt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64399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sz="2800" i="0" u="none" strike="noStrike" cap="none">
                <a:solidFill>
                  <a:srgbClr val="002060"/>
                </a:solidFill>
                <a:latin typeface="+mj-lt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37932434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body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 b="1" i="0" u="none" strike="noStrike" cap="none">
                <a:solidFill>
                  <a:srgbClr val="002060"/>
                </a:solidFill>
                <a:latin typeface="+mj-lt"/>
                <a:ea typeface="微軟正黑體" pitchFamily="34" charset="-120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8618017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defRPr sz="1800" i="0" u="none" strike="noStrike" cap="none">
                <a:solidFill>
                  <a:srgbClr val="585858"/>
                </a:solidFill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Char char="■"/>
              <a:defRPr i="0" u="none" strike="noStrike" cap="none">
                <a:solidFill>
                  <a:srgbClr val="585858"/>
                </a:solidFill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786810" y="4763400"/>
            <a:ext cx="35719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>
            <a:lvl1pPr>
              <a:defRPr sz="1050"/>
            </a:lvl1pPr>
          </a:lstStyle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  <a:latin typeface="+mj-lt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121" name="Shape 121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4" descr="NEW_16比9_back_主題_1028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200" i="0" u="none" strike="noStrike" cap="none" baseline="0">
                <a:solidFill>
                  <a:srgbClr val="002060"/>
                </a:solidFill>
                <a:latin typeface="Arial" pitchFamily="34" charset="0"/>
                <a:ea typeface="微軟正黑體" pitchFamily="34" charset="-120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 baseline="0">
                <a:solidFill>
                  <a:srgbClr val="888888"/>
                </a:solidFill>
                <a:latin typeface="Arial" pitchFamily="34" charset="0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1800" i="0" u="none" strike="noStrike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262626"/>
              </a:buClr>
              <a:buChar char="–"/>
              <a:defRPr i="0" u="none" strike="noStrike" cap="none">
                <a:solidFill>
                  <a:srgbClr val="262626"/>
                </a:solidFill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285719" y="214296"/>
            <a:ext cx="8501123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800" i="0" u="none" strike="noStrike" cap="none" baseline="0">
                <a:solidFill>
                  <a:srgbClr val="002060"/>
                </a:solidFill>
                <a:latin typeface="+mj-lt"/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ctrTitle"/>
          </p:nvPr>
        </p:nvSpPr>
        <p:spPr>
          <a:xfrm>
            <a:off x="2500298" y="928677"/>
            <a:ext cx="5957902" cy="8572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102" cy="1314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85720" y="214296"/>
            <a:ext cx="850112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800" i="0" u="none" strike="noStrike" cap="none" baseline="0">
                <a:solidFill>
                  <a:srgbClr val="002060"/>
                </a:solidFill>
                <a:latin typeface="Arial" pitchFamily="34" charset="0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002060"/>
              </a:buClr>
              <a:buSzPct val="100000"/>
              <a:buChar char="•"/>
              <a:defRPr sz="16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002060"/>
              </a:buClr>
              <a:buSzPct val="100000"/>
              <a:buChar char="•"/>
              <a:defRPr sz="16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800" i="0" u="none" strike="noStrike" cap="none">
                <a:solidFill>
                  <a:srgbClr val="002060"/>
                </a:solidFill>
                <a:latin typeface="+mj-lt"/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40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200" i="0" u="none" strike="noStrike" cap="none" baseline="0">
                <a:solidFill>
                  <a:srgbClr val="002060"/>
                </a:solidFill>
                <a:latin typeface="Arial" pitchFamily="34" charset="0"/>
              </a:defRPr>
            </a:lvl1pPr>
            <a:lvl2pPr lvl="1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56"/>
          <p:cNvSpPr txBox="1">
            <a:spLocks noGrp="1"/>
          </p:cNvSpPr>
          <p:nvPr>
            <p:ph type="body" idx="13"/>
          </p:nvPr>
        </p:nvSpPr>
        <p:spPr>
          <a:xfrm>
            <a:off x="46338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 descr="20171026_NEW_PPT母片_1028內頁OK.png"/>
          <p:cNvPicPr preferRelativeResize="0"/>
          <p:nvPr/>
        </p:nvPicPr>
        <p:blipFill>
          <a:blip r:embed="rId21"/>
          <a:stretch>
            <a:fillRect/>
          </a:stretch>
        </p:blipFill>
        <p:spPr>
          <a:xfrm>
            <a:off x="-38274" y="-10763"/>
            <a:ext cx="9182268" cy="516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Font typeface="Microsoft JhengHei"/>
              <a:buNone/>
              <a:defRPr sz="36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22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20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18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16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Font typeface="Microsoft JhengHei"/>
              <a:buChar char="»"/>
              <a:defRPr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2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lang="zh-TW" altLang="en-US" dirty="0"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0" i="0" u="none" strike="noStrike" cap="none" baseline="0">
          <a:solidFill>
            <a:srgbClr val="002060"/>
          </a:solidFill>
          <a:latin typeface="+mj-lt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2060"/>
        </a:buClr>
        <a:buNone/>
        <a:defRPr sz="1800" b="0" i="0" u="none" strike="noStrike" cap="none" baseline="0">
          <a:solidFill>
            <a:schemeClr val="tx1">
              <a:lumMod val="85000"/>
              <a:lumOff val="15000"/>
            </a:schemeClr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ethehome.com/raid-calculator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NAS.World/permalink/1784726238492245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11" Type="http://schemas.openxmlformats.org/officeDocument/2006/relationships/image" Target="../media/image97.png"/><Relationship Id="rId5" Type="http://schemas.openxmlformats.org/officeDocument/2006/relationships/image" Target="../media/image79.png"/><Relationship Id="rId10" Type="http://schemas.openxmlformats.org/officeDocument/2006/relationships/image" Target="../media/image96.png"/><Relationship Id="rId4" Type="http://schemas.openxmlformats.org/officeDocument/2006/relationships/image" Target="../media/image77.png"/><Relationship Id="rId9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0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14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png"/><Relationship Id="rId7" Type="http://schemas.openxmlformats.org/officeDocument/2006/relationships/image" Target="../media/image152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35.png"/><Relationship Id="rId9" Type="http://schemas.openxmlformats.org/officeDocument/2006/relationships/image" Target="../media/image15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57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6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65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9.png"/><Relationship Id="rId7" Type="http://schemas.openxmlformats.org/officeDocument/2006/relationships/image" Target="../media/image112.png"/><Relationship Id="rId12" Type="http://schemas.openxmlformats.org/officeDocument/2006/relationships/image" Target="../media/image176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17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1.png"/><Relationship Id="rId11" Type="http://schemas.openxmlformats.org/officeDocument/2006/relationships/image" Target="../media/image175.png"/><Relationship Id="rId5" Type="http://schemas.openxmlformats.org/officeDocument/2006/relationships/image" Target="../media/image132.png"/><Relationship Id="rId15" Type="http://schemas.openxmlformats.org/officeDocument/2006/relationships/image" Target="../media/image114.png"/><Relationship Id="rId10" Type="http://schemas.openxmlformats.org/officeDocument/2006/relationships/image" Target="../media/image174.png"/><Relationship Id="rId4" Type="http://schemas.openxmlformats.org/officeDocument/2006/relationships/image" Target="../media/image170.png"/><Relationship Id="rId9" Type="http://schemas.openxmlformats.org/officeDocument/2006/relationships/image" Target="../media/image173.png"/><Relationship Id="rId1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6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acebook.com/gate.studios/videos/10214940914857902/" TargetMode="Externa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7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openxmlformats.org/officeDocument/2006/relationships/image" Target="../media/image21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18" Type="http://schemas.openxmlformats.org/officeDocument/2006/relationships/image" Target="../media/image23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notesSlide" Target="../notesSlides/notesSlide94.xml"/><Relationship Id="rId16" Type="http://schemas.openxmlformats.org/officeDocument/2006/relationships/image" Target="../media/image231.png"/><Relationship Id="rId20" Type="http://schemas.openxmlformats.org/officeDocument/2006/relationships/image" Target="../media/image2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5" Type="http://schemas.openxmlformats.org/officeDocument/2006/relationships/image" Target="../media/image230.png"/><Relationship Id="rId10" Type="http://schemas.openxmlformats.org/officeDocument/2006/relationships/image" Target="../media/image225.png"/><Relationship Id="rId19" Type="http://schemas.openxmlformats.org/officeDocument/2006/relationships/image" Target="../media/image234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Relationship Id="rId14" Type="http://schemas.openxmlformats.org/officeDocument/2006/relationships/image" Target="../media/image22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/>
        </p:nvSpPr>
        <p:spPr>
          <a:xfrm>
            <a:off x="4714876" y="2571762"/>
            <a:ext cx="4429200" cy="1714500"/>
          </a:xfrm>
          <a:prstGeom prst="rect">
            <a:avLst/>
          </a:prstGeom>
          <a:solidFill>
            <a:srgbClr val="BAF8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標題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ARM-based NAS has a big market share</a:t>
            </a:r>
            <a:endParaRPr lang="zh-TW" altLang="en-US" dirty="0"/>
          </a:p>
        </p:txBody>
      </p:sp>
      <p:pic>
        <p:nvPicPr>
          <p:cNvPr id="641" name="Shape 641" descr="C:\Users\Coco Chiang\Desktop\20170911直播母版16比9\ARM NAS快照\4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908" y="1571618"/>
            <a:ext cx="5991299" cy="33750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Shape 642"/>
          <p:cNvGrpSpPr/>
          <p:nvPr/>
        </p:nvGrpSpPr>
        <p:grpSpPr>
          <a:xfrm>
            <a:off x="5650447" y="2877775"/>
            <a:ext cx="4092559" cy="1298845"/>
            <a:chOff x="4224997" y="2377709"/>
            <a:chExt cx="6235805" cy="1298845"/>
          </a:xfrm>
        </p:grpSpPr>
        <p:sp>
          <p:nvSpPr>
            <p:cNvPr id="643" name="Shape 643"/>
            <p:cNvSpPr/>
            <p:nvPr/>
          </p:nvSpPr>
          <p:spPr>
            <a:xfrm>
              <a:off x="4225002" y="2377709"/>
              <a:ext cx="6235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D"/>
                </a:buClr>
                <a:buFont typeface="Verdana"/>
                <a:buNone/>
              </a:pPr>
              <a:r>
                <a:rPr lang="en-US" b="1" dirty="0">
                  <a:solidFill>
                    <a:srgbClr val="00717D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 high ROI solution for general </a:t>
              </a:r>
              <a:r>
                <a:rPr lang="en-US" b="1" dirty="0" smtClean="0">
                  <a:solidFill>
                    <a:srgbClr val="00717D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users </a:t>
              </a:r>
              <a:endParaRPr lang="en-US" b="1" dirty="0">
                <a:solidFill>
                  <a:srgbClr val="00717D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44" name="Shape 644"/>
            <p:cNvSpPr/>
            <p:nvPr/>
          </p:nvSpPr>
          <p:spPr>
            <a:xfrm>
              <a:off x="4224997" y="3214854"/>
              <a:ext cx="4572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b="1" dirty="0">
                  <a:solidFill>
                    <a:srgbClr val="00717D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Limited memory and computing power for advance features </a:t>
              </a:r>
            </a:p>
            <a:p>
              <a:pPr marL="0" marR="0" lvl="0" indent="-1905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Font typeface="Verdana"/>
                <a:buNone/>
              </a:pPr>
              <a:endParaRPr b="1" dirty="0">
                <a:solidFill>
                  <a:srgbClr val="00717D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645" name="Shape 645"/>
          <p:cNvSpPr/>
          <p:nvPr/>
        </p:nvSpPr>
        <p:spPr>
          <a:xfrm>
            <a:off x="5786446" y="1277060"/>
            <a:ext cx="2000400" cy="86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en-US" sz="6000" b="1" i="0" u="none" strike="noStrike" cap="none">
                <a:solidFill>
                  <a:srgbClr val="00717D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</a:p>
        </p:txBody>
      </p:sp>
      <p:sp>
        <p:nvSpPr>
          <p:cNvPr id="646" name="Shape 646"/>
          <p:cNvSpPr/>
          <p:nvPr/>
        </p:nvSpPr>
        <p:spPr>
          <a:xfrm>
            <a:off x="5627721" y="2565715"/>
            <a:ext cx="7692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Verdana"/>
              <a:buNone/>
            </a:pPr>
            <a:r>
              <a:rPr lang="en-US" sz="1800" b="1">
                <a:solidFill>
                  <a:srgbClr val="00717D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Pros</a:t>
            </a:r>
          </a:p>
        </p:txBody>
      </p:sp>
      <p:sp>
        <p:nvSpPr>
          <p:cNvPr id="647" name="Shape 647"/>
          <p:cNvSpPr/>
          <p:nvPr/>
        </p:nvSpPr>
        <p:spPr>
          <a:xfrm>
            <a:off x="5650446" y="3357593"/>
            <a:ext cx="7692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Cons</a:t>
            </a:r>
          </a:p>
        </p:txBody>
      </p:sp>
      <p:sp>
        <p:nvSpPr>
          <p:cNvPr id="648" name="Shape 648"/>
          <p:cNvSpPr/>
          <p:nvPr/>
        </p:nvSpPr>
        <p:spPr>
          <a:xfrm>
            <a:off x="790224" y="3019017"/>
            <a:ext cx="2138700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X86-based NAS</a:t>
            </a:r>
          </a:p>
        </p:txBody>
      </p:sp>
      <p:sp>
        <p:nvSpPr>
          <p:cNvPr id="649" name="Shape 649"/>
          <p:cNvSpPr/>
          <p:nvPr/>
        </p:nvSpPr>
        <p:spPr>
          <a:xfrm>
            <a:off x="5786446" y="2143122"/>
            <a:ext cx="32148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Verdana"/>
              <a:buNone/>
            </a:pPr>
            <a:r>
              <a:rPr lang="en-US" sz="1200" b="1">
                <a:solidFill>
                  <a:srgbClr val="00717D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of users have selected ARM-based NAS</a:t>
            </a:r>
          </a:p>
        </p:txBody>
      </p:sp>
      <p:sp>
        <p:nvSpPr>
          <p:cNvPr id="650" name="Shape 650"/>
          <p:cNvSpPr/>
          <p:nvPr/>
        </p:nvSpPr>
        <p:spPr>
          <a:xfrm>
            <a:off x="500034" y="1285866"/>
            <a:ext cx="20004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6C77"/>
              </a:buClr>
              <a:buSzPct val="25000"/>
              <a:buFont typeface="Verdana"/>
              <a:buNone/>
            </a:pPr>
            <a:r>
              <a:rPr lang="en-US" sz="1600" b="1" i="0" u="none" strike="noStrike" cap="none" dirty="0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NAS Selling Share</a:t>
            </a:r>
          </a:p>
        </p:txBody>
      </p:sp>
      <p:sp>
        <p:nvSpPr>
          <p:cNvPr id="651" name="Shape 651"/>
          <p:cNvSpPr/>
          <p:nvPr/>
        </p:nvSpPr>
        <p:spPr>
          <a:xfrm>
            <a:off x="790224" y="2663252"/>
            <a:ext cx="8019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cxnSp>
        <p:nvCxnSpPr>
          <p:cNvPr id="652" name="Shape 652"/>
          <p:cNvCxnSpPr/>
          <p:nvPr/>
        </p:nvCxnSpPr>
        <p:spPr>
          <a:xfrm>
            <a:off x="5706459" y="3258393"/>
            <a:ext cx="3000300" cy="1500"/>
          </a:xfrm>
          <a:prstGeom prst="straightConnector1">
            <a:avLst/>
          </a:prstGeom>
          <a:noFill/>
          <a:ln w="9525" cap="flat" cmpd="sng">
            <a:solidFill>
              <a:srgbClr val="0096A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3" name="Shape 653"/>
          <p:cNvSpPr/>
          <p:nvPr/>
        </p:nvSpPr>
        <p:spPr>
          <a:xfrm>
            <a:off x="3857620" y="2500312"/>
            <a:ext cx="10356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000"/>
              <a:buFont typeface="Verdana"/>
              <a:buNone/>
            </a:pPr>
            <a:r>
              <a:rPr lang="en-US" dirty="0"/>
              <a:t>A</a:t>
            </a:r>
            <a:r>
              <a:rPr lang="en-US" i="0" u="none" strike="noStrike" cap="none" dirty="0">
                <a:solidFill>
                  <a:srgbClr val="002060"/>
                </a:solidFill>
              </a:rPr>
              <a:t>RM-based NAS that supports </a:t>
            </a:r>
            <a:r>
              <a:rPr lang="en-US" dirty="0"/>
              <a:t>snapshots</a:t>
            </a:r>
          </a:p>
        </p:txBody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4572032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•"/>
            </a:pPr>
            <a:r>
              <a:rPr lang="en-US" sz="1800" dirty="0">
                <a:latin typeface="+mn-lt"/>
              </a:rPr>
              <a:t>A tight cooperation with 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</a:rPr>
              <a:t>Annapurna Labs </a:t>
            </a:r>
            <a:r>
              <a:rPr lang="en-US" sz="1800" dirty="0">
                <a:latin typeface="+mn-lt"/>
              </a:rPr>
              <a:t>allows ARM-based NAS to support snapshots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SzPct val="100000"/>
              <a:buFont typeface="Microsoft JhengHei"/>
              <a:buChar char="•"/>
            </a:pP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</a:rPr>
              <a:t>QNAP</a:t>
            </a:r>
            <a:r>
              <a:rPr lang="en-US" sz="1800" dirty="0">
                <a:latin typeface="+mn-lt"/>
              </a:rPr>
              <a:t> NAS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</a:rPr>
              <a:t> with Annapurna Labs </a:t>
            </a:r>
            <a:r>
              <a:rPr lang="en-US" sz="1800" dirty="0">
                <a:latin typeface="+mn-lt"/>
              </a:rPr>
              <a:t>CPU: 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</a:rPr>
              <a:t>TS-x31X, TS-x31P/P2, TS-431X2, </a:t>
            </a:r>
            <a:endParaRPr lang="en-US" sz="1800" dirty="0" smtClean="0">
              <a:latin typeface="+mn-lt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SzPct val="100000"/>
              <a:buNone/>
            </a:pPr>
            <a:r>
              <a:rPr lang="en-US" sz="1800" i="0" u="none" strike="noStrike" cap="none" dirty="0" smtClean="0">
                <a:solidFill>
                  <a:srgbClr val="262626"/>
                </a:solidFill>
                <a:latin typeface="+mn-lt"/>
              </a:rPr>
              <a:t>      TS-x31XU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</a:rPr>
              <a:t>, TS-</a:t>
            </a:r>
            <a:r>
              <a:rPr lang="en-US" sz="1800" dirty="0">
                <a:latin typeface="+mn-lt"/>
              </a:rPr>
              <a:t>431XeU and 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</a:rPr>
              <a:t>TS-1635</a:t>
            </a:r>
            <a:r>
              <a:rPr lang="en-US" sz="1800" dirty="0">
                <a:latin typeface="+mn-lt"/>
              </a:rPr>
              <a:t>.</a:t>
            </a:r>
          </a:p>
          <a:p>
            <a:pPr marL="342900" marR="0" lvl="0" indent="-342900" algn="l" rtl="0">
              <a:spcBef>
                <a:spcPts val="360"/>
              </a:spcBef>
              <a:buSzPct val="100000"/>
              <a:buFont typeface="Arial"/>
              <a:buNone/>
            </a:pPr>
            <a:endParaRPr sz="1800" i="0" u="none" strike="noStrike" cap="none" dirty="0">
              <a:solidFill>
                <a:srgbClr val="262626"/>
              </a:solidFill>
              <a:latin typeface="+mn-lt"/>
            </a:endParaRPr>
          </a:p>
        </p:txBody>
      </p:sp>
      <p:pic>
        <p:nvPicPr>
          <p:cNvPr id="661" name="Shape 6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7752" y="1500180"/>
            <a:ext cx="4010294" cy="316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 descr="C:\Users\Coco Chiang\Desktop\20170911直播母版16比9\PoweredBy_AL_Vert.Logo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628" y="3857634"/>
            <a:ext cx="2448249" cy="10595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3" name="Shape 663"/>
          <p:cNvGraphicFramePr/>
          <p:nvPr/>
        </p:nvGraphicFramePr>
        <p:xfrm>
          <a:off x="357158" y="3218689"/>
          <a:ext cx="4643475" cy="152274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38" scaled="0"/>
                </a:gradFill>
                <a:tableStyleId>{78BCBD60-8EB3-40E6-B09F-1EF0DB5B8264}</a:tableStyleId>
              </a:tblPr>
              <a:tblGrid>
                <a:gridCol w="1547825"/>
                <a:gridCol w="1547825"/>
                <a:gridCol w="1547825"/>
              </a:tblGrid>
              <a:tr h="402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RAM Size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 total Snapshot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Max per LUN/Volume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1G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2G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64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&gt;=4G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256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64</a:t>
                      </a: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64" name="Shape 664"/>
          <p:cNvSpPr/>
          <p:nvPr/>
        </p:nvSpPr>
        <p:spPr>
          <a:xfrm>
            <a:off x="-18625" y="849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Shape 665"/>
          <p:cNvSpPr/>
          <p:nvPr/>
        </p:nvSpPr>
        <p:spPr>
          <a:xfrm>
            <a:off x="7272477" y="925400"/>
            <a:ext cx="1514365" cy="931970"/>
          </a:xfrm>
          <a:prstGeom prst="wedgeEllipseCallout">
            <a:avLst>
              <a:gd name="adj1" fmla="val -30163"/>
              <a:gd name="adj2" fmla="val 61990"/>
            </a:avLst>
          </a:prstGeom>
          <a:solidFill>
            <a:srgbClr val="674EA7"/>
          </a:solidFill>
          <a:ln w="9525" cap="flat" cmpd="sng">
            <a:solidFill>
              <a:srgbClr val="B4A7D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Shape 666"/>
          <p:cNvSpPr txBox="1"/>
          <p:nvPr/>
        </p:nvSpPr>
        <p:spPr>
          <a:xfrm>
            <a:off x="7370876" y="1032650"/>
            <a:ext cx="1353513" cy="76145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Increased ROI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4286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060"/>
                </a:solidFill>
              </a:rPr>
              <a:t>Backed up snapshots can be browsed through File Station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342900" marR="0" lvl="0" indent="-34290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None/>
            </a:pPr>
            <a:endParaRPr sz="2000" i="0" u="none" strike="noStrike" cap="none" dirty="0">
              <a:solidFill>
                <a:srgbClr val="262626"/>
              </a:solidFill>
            </a:endParaRPr>
          </a:p>
        </p:txBody>
      </p:sp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30000"/>
              <a:buFont typeface="Arial"/>
              <a:buNone/>
            </a:pPr>
            <a:r>
              <a:rPr lang="en-US" sz="2800" dirty="0"/>
              <a:t>Intuitive Snapshot Management at Remote NAS</a:t>
            </a:r>
          </a:p>
        </p:txBody>
      </p:sp>
      <p:sp>
        <p:nvSpPr>
          <p:cNvPr id="673" name="Shape 673"/>
          <p:cNvSpPr/>
          <p:nvPr/>
        </p:nvSpPr>
        <p:spPr>
          <a:xfrm>
            <a:off x="2786050" y="3643319"/>
            <a:ext cx="484500" cy="4845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Shape 674"/>
          <p:cNvPicPr preferRelativeResize="0"/>
          <p:nvPr/>
        </p:nvPicPr>
        <p:blipFill rotWithShape="1">
          <a:blip r:embed="rId3">
            <a:alphaModFix/>
          </a:blip>
          <a:srcRect b="11629"/>
          <a:stretch/>
        </p:blipFill>
        <p:spPr>
          <a:xfrm>
            <a:off x="1571604" y="2285998"/>
            <a:ext cx="5425182" cy="270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60"/>
          <p:cNvSpPr txBox="1">
            <a:spLocks/>
          </p:cNvSpPr>
          <p:nvPr/>
        </p:nvSpPr>
        <p:spPr>
          <a:xfrm>
            <a:off x="142844" y="1571618"/>
            <a:ext cx="8643998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rgbClr val="002060"/>
              </a:buClr>
              <a:buSzPct val="100000"/>
              <a:buFont typeface="Microsoft JhengHei"/>
              <a:buChar char="•"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Snapshots will be displayed chronologically like local folders </a:t>
            </a:r>
          </a:p>
          <a:p>
            <a:pPr marL="342900" lvl="0" indent="-342900">
              <a:buClr>
                <a:srgbClr val="002060"/>
              </a:buClr>
              <a:buSzPct val="100000"/>
              <a:buFont typeface="Microsoft JhengHei"/>
              <a:buChar char="•"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Browse through snapshots and use copy-paste to quickly restore files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 txBox="1">
            <a:spLocks noGrp="1"/>
          </p:cNvSpPr>
          <p:nvPr>
            <p:ph type="body" idx="1"/>
          </p:nvPr>
        </p:nvSpPr>
        <p:spPr>
          <a:xfrm>
            <a:off x="327100" y="1123950"/>
            <a:ext cx="8459742" cy="13049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800" dirty="0">
                <a:latin typeface="+mn-lt"/>
              </a:rPr>
              <a:t>When data is encrypted, data in backup destinations will also be affected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800" dirty="0">
                <a:latin typeface="+mn-lt"/>
              </a:rPr>
              <a:t>Data needs to be "backed up" while backups need backups as well</a:t>
            </a:r>
          </a:p>
          <a:p>
            <a:pPr marL="342900" marR="0" lvl="0" indent="-342900" algn="l" rtl="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1800" dirty="0">
                <a:latin typeface="+mn-lt"/>
              </a:rPr>
              <a:t>Block-based snapshots help protect data security from </a:t>
            </a:r>
            <a:r>
              <a:rPr lang="en-US" sz="1800" dirty="0" err="1">
                <a:latin typeface="+mn-lt"/>
              </a:rPr>
              <a:t>ransomware</a:t>
            </a:r>
            <a:endParaRPr lang="en-US" sz="1800" dirty="0">
              <a:latin typeface="+mn-lt"/>
            </a:endParaRPr>
          </a:p>
        </p:txBody>
      </p:sp>
      <p:sp>
        <p:nvSpPr>
          <p:cNvPr id="679" name="Shape 6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777"/>
              <a:buFont typeface="Verdana"/>
              <a:buNone/>
            </a:pPr>
            <a:r>
              <a:rPr lang="en-US" dirty="0"/>
              <a:t>Why are snapshots important?</a:t>
            </a:r>
          </a:p>
        </p:txBody>
      </p:sp>
      <p:pic>
        <p:nvPicPr>
          <p:cNvPr id="9" name="Shape 96" descr="storage&amp;snapshot_170826-1.png"/>
          <p:cNvPicPr preferRelativeResize="0"/>
          <p:nvPr/>
        </p:nvPicPr>
        <p:blipFill rotWithShape="1">
          <a:blip r:embed="rId3">
            <a:alphaModFix/>
          </a:blip>
          <a:srcRect l="1304" r="1380"/>
          <a:stretch/>
        </p:blipFill>
        <p:spPr>
          <a:xfrm>
            <a:off x="928662" y="2357436"/>
            <a:ext cx="6812100" cy="24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>
            <a:spLocks noGrp="1"/>
          </p:cNvSpPr>
          <p:nvPr>
            <p:ph type="body" idx="1"/>
          </p:nvPr>
        </p:nvSpPr>
        <p:spPr>
          <a:xfrm>
            <a:off x="276600" y="1212332"/>
            <a:ext cx="8590800" cy="57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51C75"/>
                </a:solidFill>
              </a:rPr>
              <a:t>Whole volume and block-based LUN snapshots </a:t>
            </a:r>
          </a:p>
        </p:txBody>
      </p:sp>
      <p:sp>
        <p:nvSpPr>
          <p:cNvPr id="686" name="Shape 6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777"/>
              <a:buFont typeface="Verdana"/>
              <a:buNone/>
            </a:pPr>
            <a:r>
              <a:rPr lang="en-US" dirty="0"/>
              <a:t>Versatile snapshot modes</a:t>
            </a:r>
          </a:p>
        </p:txBody>
      </p:sp>
      <p:sp>
        <p:nvSpPr>
          <p:cNvPr id="688" name="Shape 688"/>
          <p:cNvSpPr/>
          <p:nvPr/>
        </p:nvSpPr>
        <p:spPr>
          <a:xfrm>
            <a:off x="2435997" y="2194634"/>
            <a:ext cx="2114100" cy="2460300"/>
          </a:xfrm>
          <a:prstGeom prst="frame">
            <a:avLst>
              <a:gd name="adj1" fmla="val 1855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Shape 689"/>
          <p:cNvSpPr/>
          <p:nvPr/>
        </p:nvSpPr>
        <p:spPr>
          <a:xfrm>
            <a:off x="2599897" y="2367796"/>
            <a:ext cx="1761300" cy="21141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Shape 690"/>
          <p:cNvSpPr/>
          <p:nvPr/>
        </p:nvSpPr>
        <p:spPr>
          <a:xfrm>
            <a:off x="200395" y="2194634"/>
            <a:ext cx="2114100" cy="2460300"/>
          </a:xfrm>
          <a:prstGeom prst="frame">
            <a:avLst>
              <a:gd name="adj1" fmla="val 1855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Shape 691"/>
          <p:cNvSpPr/>
          <p:nvPr/>
        </p:nvSpPr>
        <p:spPr>
          <a:xfrm>
            <a:off x="364295" y="2367796"/>
            <a:ext cx="1761300" cy="21141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2" name="Shape 692"/>
          <p:cNvGrpSpPr/>
          <p:nvPr/>
        </p:nvGrpSpPr>
        <p:grpSpPr>
          <a:xfrm>
            <a:off x="3002638" y="3207739"/>
            <a:ext cx="1046404" cy="343200"/>
            <a:chOff x="5308956" y="3452803"/>
            <a:chExt cx="1046404" cy="343200"/>
          </a:xfrm>
        </p:grpSpPr>
        <p:sp>
          <p:nvSpPr>
            <p:cNvPr id="693" name="Shape 693"/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Shape 694"/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Shape 695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6" name="Shape 696"/>
          <p:cNvGrpSpPr/>
          <p:nvPr/>
        </p:nvGrpSpPr>
        <p:grpSpPr>
          <a:xfrm>
            <a:off x="3004325" y="3550903"/>
            <a:ext cx="1046404" cy="343200"/>
            <a:chOff x="5308956" y="3452803"/>
            <a:chExt cx="1046404" cy="343200"/>
          </a:xfrm>
        </p:grpSpPr>
        <p:sp>
          <p:nvSpPr>
            <p:cNvPr id="697" name="Shape 697"/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Shape 698"/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Shape 699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0" name="Shape 700"/>
          <p:cNvGrpSpPr/>
          <p:nvPr/>
        </p:nvGrpSpPr>
        <p:grpSpPr>
          <a:xfrm>
            <a:off x="3002638" y="3900814"/>
            <a:ext cx="1046404" cy="343200"/>
            <a:chOff x="5308956" y="3452803"/>
            <a:chExt cx="1046404" cy="343200"/>
          </a:xfrm>
        </p:grpSpPr>
        <p:sp>
          <p:nvSpPr>
            <p:cNvPr id="701" name="Shape 701"/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Shape 702"/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Shape 703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4" name="Shape 704"/>
          <p:cNvSpPr/>
          <p:nvPr/>
        </p:nvSpPr>
        <p:spPr>
          <a:xfrm>
            <a:off x="3119908" y="3424846"/>
            <a:ext cx="746700" cy="57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41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/>
          <p:nvPr/>
        </p:nvSpPr>
        <p:spPr>
          <a:xfrm>
            <a:off x="2589597" y="2500312"/>
            <a:ext cx="1785900" cy="6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1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1600" b="1" dirty="0">
                <a:solidFill>
                  <a:schemeClr val="lt1"/>
                </a:solidFill>
              </a:rPr>
              <a:t>Block based </a:t>
            </a:r>
            <a:r>
              <a:rPr lang="en-US" sz="1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iSCSI</a:t>
            </a: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LUN</a:t>
            </a:r>
          </a:p>
        </p:txBody>
      </p:sp>
      <p:sp>
        <p:nvSpPr>
          <p:cNvPr id="706" name="Shape 706"/>
          <p:cNvSpPr/>
          <p:nvPr/>
        </p:nvSpPr>
        <p:spPr>
          <a:xfrm>
            <a:off x="375625" y="2500313"/>
            <a:ext cx="1708200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1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1600" b="1">
                <a:solidFill>
                  <a:schemeClr val="lt1"/>
                </a:solidFill>
              </a:rPr>
              <a:t>Volume</a:t>
            </a:r>
          </a:p>
        </p:txBody>
      </p:sp>
      <p:pic>
        <p:nvPicPr>
          <p:cNvPr id="707" name="Shape 707"/>
          <p:cNvPicPr preferRelativeResize="0"/>
          <p:nvPr/>
        </p:nvPicPr>
        <p:blipFill rotWithShape="1">
          <a:blip r:embed="rId3">
            <a:alphaModFix/>
          </a:blip>
          <a:srcRect l="11246" r="7958"/>
          <a:stretch/>
        </p:blipFill>
        <p:spPr>
          <a:xfrm>
            <a:off x="4648225" y="1721793"/>
            <a:ext cx="4382177" cy="2207279"/>
          </a:xfrm>
          <a:prstGeom prst="rect">
            <a:avLst/>
          </a:prstGeom>
          <a:noFill/>
          <a:ln w="9525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08" name="Shape 7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50" y="3113263"/>
            <a:ext cx="1199550" cy="10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Shape 709"/>
          <p:cNvSpPr/>
          <p:nvPr/>
        </p:nvSpPr>
        <p:spPr>
          <a:xfrm>
            <a:off x="940351" y="3424848"/>
            <a:ext cx="949800" cy="729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41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Shape 710"/>
          <p:cNvSpPr/>
          <p:nvPr/>
        </p:nvSpPr>
        <p:spPr>
          <a:xfrm>
            <a:off x="200400" y="1671800"/>
            <a:ext cx="4347300" cy="5736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228600" algn="ctr" rtl="0">
              <a:spcBef>
                <a:spcPts val="0"/>
              </a:spcBef>
              <a:buNone/>
            </a:pPr>
            <a:r>
              <a:rPr lang="en-US" sz="1600" dirty="0">
                <a:solidFill>
                  <a:srgbClr val="FFFFFF"/>
                </a:solidFill>
              </a:rPr>
              <a:t>An efficient solution </a:t>
            </a:r>
            <a:r>
              <a:rPr lang="en-US" sz="1600" dirty="0" smtClean="0">
                <a:solidFill>
                  <a:srgbClr val="FFFFFF"/>
                </a:solidFill>
              </a:rPr>
              <a:t>for</a:t>
            </a:r>
          </a:p>
          <a:p>
            <a:pPr marL="457200" lvl="0" indent="-228600" algn="ctr" rtl="0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 mass data recovering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 txBox="1">
            <a:spLocks noGrp="1"/>
          </p:cNvSpPr>
          <p:nvPr>
            <p:ph type="body" idx="1"/>
          </p:nvPr>
        </p:nvSpPr>
        <p:spPr>
          <a:xfrm>
            <a:off x="314725" y="1071552"/>
            <a:ext cx="8736000" cy="32363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85750" marR="0" lvl="0" indent="-260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en-US" sz="1400" dirty="0">
                <a:latin typeface="+mj-lt"/>
              </a:rPr>
              <a:t>Snapshots are stored in the storage pool and separated from volumes or LUNs</a:t>
            </a:r>
          </a:p>
          <a:p>
            <a:pPr marL="285750" marR="0" lvl="0" indent="-260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en-US" sz="1400" dirty="0">
                <a:latin typeface="+mj-lt"/>
              </a:rPr>
              <a:t>Ability to convert Thick volume to Thin Volume and release storage pool space</a:t>
            </a:r>
            <a:br>
              <a:rPr lang="en-US" sz="1400" dirty="0">
                <a:latin typeface="+mj-lt"/>
              </a:rPr>
            </a:br>
            <a:r>
              <a:rPr lang="en-US" sz="1400" dirty="0">
                <a:latin typeface="+mj-lt"/>
              </a:rPr>
              <a:t>(Thin volume will still use the same space that snapshots use)</a:t>
            </a:r>
          </a:p>
          <a:p>
            <a:pPr marL="285750" marR="0" lvl="0" indent="-260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en-US" sz="1400" dirty="0">
                <a:latin typeface="+mj-lt"/>
              </a:rPr>
              <a:t>Snapshots can be stored in an unallocated storage space, and "Min. guaranteed snapshot space" </a:t>
            </a:r>
            <a:br>
              <a:rPr lang="en-US" sz="1400" dirty="0">
                <a:latin typeface="+mj-lt"/>
              </a:rPr>
            </a:br>
            <a:r>
              <a:rPr lang="en-US" sz="1400" dirty="0">
                <a:latin typeface="+mj-lt"/>
              </a:rPr>
              <a:t>further allows customized space usage </a:t>
            </a:r>
          </a:p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sz="1200" i="0" u="none" strike="noStrike" cap="none" dirty="0">
              <a:solidFill>
                <a:srgbClr val="262626"/>
              </a:solidFill>
              <a:latin typeface="+mj-lt"/>
            </a:endParaRPr>
          </a:p>
        </p:txBody>
      </p:sp>
      <p:sp>
        <p:nvSpPr>
          <p:cNvPr id="722" name="Shape 722"/>
          <p:cNvSpPr txBox="1">
            <a:spLocks noGrp="1"/>
          </p:cNvSpPr>
          <p:nvPr>
            <p:ph type="title"/>
          </p:nvPr>
        </p:nvSpPr>
        <p:spPr>
          <a:xfrm>
            <a:off x="214282" y="231100"/>
            <a:ext cx="8643998" cy="7690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dirty="0"/>
              <a:t>Snapshot protection stored out of "</a:t>
            </a:r>
            <a:r>
              <a:rPr lang="en-US" i="0" u="none" strike="noStrike" cap="none" dirty="0">
                <a:solidFill>
                  <a:srgbClr val="002060"/>
                </a:solidFill>
              </a:rPr>
              <a:t>Volume</a:t>
            </a:r>
            <a:r>
              <a:rPr lang="en-US" dirty="0"/>
              <a:t>"</a:t>
            </a:r>
          </a:p>
        </p:txBody>
      </p:sp>
      <p:sp>
        <p:nvSpPr>
          <p:cNvPr id="18" name="Shape 358"/>
          <p:cNvSpPr/>
          <p:nvPr/>
        </p:nvSpPr>
        <p:spPr>
          <a:xfrm>
            <a:off x="1428728" y="2669244"/>
            <a:ext cx="2866924" cy="6438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 3TB (Thick)</a:t>
            </a:r>
          </a:p>
        </p:txBody>
      </p:sp>
      <p:sp>
        <p:nvSpPr>
          <p:cNvPr id="19" name="Shape 359"/>
          <p:cNvSpPr/>
          <p:nvPr/>
        </p:nvSpPr>
        <p:spPr>
          <a:xfrm>
            <a:off x="1428728" y="3434060"/>
            <a:ext cx="2866924" cy="6438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 3TB (Thick)</a:t>
            </a:r>
          </a:p>
        </p:txBody>
      </p:sp>
      <p:sp>
        <p:nvSpPr>
          <p:cNvPr id="20" name="Shape 360"/>
          <p:cNvSpPr/>
          <p:nvPr/>
        </p:nvSpPr>
        <p:spPr>
          <a:xfrm>
            <a:off x="1438063" y="4185100"/>
            <a:ext cx="2760985" cy="6435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134F5C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 1T</a:t>
            </a:r>
            <a:r>
              <a:rPr lang="zh-TW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lang="en-US" altLang="zh-TW" sz="1200" b="1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</a:t>
            </a:r>
            <a:r>
              <a:rPr lang="en-US" altLang="zh-TW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 (Thin)</a:t>
            </a:r>
          </a:p>
        </p:txBody>
      </p:sp>
      <p:sp>
        <p:nvSpPr>
          <p:cNvPr id="21" name="Shape 361"/>
          <p:cNvSpPr/>
          <p:nvPr/>
        </p:nvSpPr>
        <p:spPr>
          <a:xfrm>
            <a:off x="2492760" y="4198850"/>
            <a:ext cx="1706314" cy="64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</a:p>
        </p:txBody>
      </p:sp>
      <p:sp>
        <p:nvSpPr>
          <p:cNvPr id="22" name="Shape 362"/>
          <p:cNvSpPr/>
          <p:nvPr/>
        </p:nvSpPr>
        <p:spPr>
          <a:xfrm>
            <a:off x="4224334" y="2669244"/>
            <a:ext cx="1857300" cy="64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</a:p>
        </p:txBody>
      </p:sp>
      <p:sp>
        <p:nvSpPr>
          <p:cNvPr id="23" name="Shape 363"/>
          <p:cNvSpPr/>
          <p:nvPr/>
        </p:nvSpPr>
        <p:spPr>
          <a:xfrm>
            <a:off x="4224334" y="3434060"/>
            <a:ext cx="785700" cy="6378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</a:p>
        </p:txBody>
      </p:sp>
      <p:sp>
        <p:nvSpPr>
          <p:cNvPr id="24" name="Shape 364"/>
          <p:cNvSpPr/>
          <p:nvPr/>
        </p:nvSpPr>
        <p:spPr>
          <a:xfrm>
            <a:off x="4224334" y="4185100"/>
            <a:ext cx="785700" cy="64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</a:p>
        </p:txBody>
      </p:sp>
      <p:sp>
        <p:nvSpPr>
          <p:cNvPr id="25" name="Shape 367"/>
          <p:cNvSpPr/>
          <p:nvPr/>
        </p:nvSpPr>
        <p:spPr>
          <a:xfrm>
            <a:off x="5956152" y="2669244"/>
            <a:ext cx="1482900" cy="643800"/>
          </a:xfrm>
          <a:prstGeom prst="rect">
            <a:avLst/>
          </a:prstGeom>
          <a:solidFill>
            <a:srgbClr val="75F2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</a:p>
        </p:txBody>
      </p:sp>
      <p:sp>
        <p:nvSpPr>
          <p:cNvPr id="26" name="Shape 368"/>
          <p:cNvSpPr/>
          <p:nvPr/>
        </p:nvSpPr>
        <p:spPr>
          <a:xfrm>
            <a:off x="5010152" y="3434060"/>
            <a:ext cx="2428800" cy="643800"/>
          </a:xfrm>
          <a:prstGeom prst="rect">
            <a:avLst/>
          </a:prstGeom>
          <a:solidFill>
            <a:srgbClr val="75F2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</a:p>
        </p:txBody>
      </p:sp>
      <p:cxnSp>
        <p:nvCxnSpPr>
          <p:cNvPr id="27" name="Shape 370"/>
          <p:cNvCxnSpPr/>
          <p:nvPr/>
        </p:nvCxnSpPr>
        <p:spPr>
          <a:xfrm>
            <a:off x="7452775" y="2355775"/>
            <a:ext cx="0" cy="2647500"/>
          </a:xfrm>
          <a:prstGeom prst="straightConnector1">
            <a:avLst/>
          </a:prstGeom>
          <a:noFill/>
          <a:ln w="28575" cap="flat" cmpd="sng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Shape 371"/>
          <p:cNvSpPr/>
          <p:nvPr/>
        </p:nvSpPr>
        <p:spPr>
          <a:xfrm>
            <a:off x="5010152" y="4188332"/>
            <a:ext cx="2428800" cy="643500"/>
          </a:xfrm>
          <a:prstGeom prst="rect">
            <a:avLst/>
          </a:prstGeom>
          <a:solidFill>
            <a:srgbClr val="75F2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</a:p>
        </p:txBody>
      </p:sp>
      <p:cxnSp>
        <p:nvCxnSpPr>
          <p:cNvPr id="29" name="Shape 372"/>
          <p:cNvCxnSpPr/>
          <p:nvPr/>
        </p:nvCxnSpPr>
        <p:spPr>
          <a:xfrm rot="10800000" flipH="1">
            <a:off x="3652830" y="2500423"/>
            <a:ext cx="3799800" cy="1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0" name="Shape 373"/>
          <p:cNvSpPr/>
          <p:nvPr/>
        </p:nvSpPr>
        <p:spPr>
          <a:xfrm>
            <a:off x="1451465" y="4187175"/>
            <a:ext cx="2760985" cy="6417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69"/>
          <p:cNvSpPr txBox="1"/>
          <p:nvPr/>
        </p:nvSpPr>
        <p:spPr>
          <a:xfrm>
            <a:off x="1357290" y="2113218"/>
            <a:ext cx="3396776" cy="78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Storage Pool (10TB)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Create a dedicated space using unallocated space in storage pool to prevent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ransomware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disrupting snapshot protection </a:t>
            </a:r>
          </a:p>
        </p:txBody>
      </p:sp>
      <p:sp>
        <p:nvSpPr>
          <p:cNvPr id="735" name="Shape 7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470"/>
              <a:buFont typeface="Verdana"/>
              <a:buNone/>
            </a:pPr>
            <a:r>
              <a:rPr lang="en-US" dirty="0"/>
              <a:t>Enable Min. Guaranteed Snapshot Space</a:t>
            </a:r>
          </a:p>
        </p:txBody>
      </p:sp>
      <p:pic>
        <p:nvPicPr>
          <p:cNvPr id="737" name="Shape 7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480" y="2122952"/>
            <a:ext cx="5527554" cy="2877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/>
          <p:nvPr/>
        </p:nvSpPr>
        <p:spPr>
          <a:xfrm>
            <a:off x="611560" y="1188838"/>
            <a:ext cx="7776900" cy="3240300"/>
          </a:xfrm>
          <a:prstGeom prst="rect">
            <a:avLst/>
          </a:pr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/>
          <p:nvPr/>
        </p:nvSpPr>
        <p:spPr>
          <a:xfrm>
            <a:off x="1250462" y="1899748"/>
            <a:ext cx="1943100" cy="1943100"/>
          </a:xfrm>
          <a:prstGeom prst="chevron">
            <a:avLst>
              <a:gd name="adj" fmla="val 50000"/>
            </a:avLst>
          </a:prstGeom>
          <a:solidFill>
            <a:schemeClr val="lt1">
              <a:alpha val="4039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470"/>
              <a:buFont typeface="Verdana"/>
              <a:buNone/>
            </a:pPr>
            <a:r>
              <a:rPr lang="en-US" dirty="0"/>
              <a:t>Monitor Snapshot Protection at a Glance</a:t>
            </a:r>
          </a:p>
        </p:txBody>
      </p:sp>
      <p:grpSp>
        <p:nvGrpSpPr>
          <p:cNvPr id="745" name="Shape 745"/>
          <p:cNvGrpSpPr/>
          <p:nvPr/>
        </p:nvGrpSpPr>
        <p:grpSpPr>
          <a:xfrm>
            <a:off x="719430" y="1332893"/>
            <a:ext cx="1856286" cy="1379333"/>
            <a:chOff x="790582" y="3161807"/>
            <a:chExt cx="1956457" cy="1423020"/>
          </a:xfrm>
        </p:grpSpPr>
        <p:sp>
          <p:nvSpPr>
            <p:cNvPr id="746" name="Shape 746"/>
            <p:cNvSpPr txBox="1"/>
            <p:nvPr/>
          </p:nvSpPr>
          <p:spPr>
            <a:xfrm>
              <a:off x="790582" y="3702896"/>
              <a:ext cx="1943401" cy="8819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90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en-US" sz="1100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 centralized dashboard to manage snapshot protection </a:t>
              </a:r>
            </a:p>
          </p:txBody>
        </p:sp>
        <p:sp>
          <p:nvSpPr>
            <p:cNvPr id="747" name="Shape 747"/>
            <p:cNvSpPr txBox="1"/>
            <p:nvPr/>
          </p:nvSpPr>
          <p:spPr>
            <a:xfrm>
              <a:off x="803639" y="3161807"/>
              <a:ext cx="1943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Snapshot Overview</a:t>
              </a:r>
            </a:p>
          </p:txBody>
        </p:sp>
      </p:grpSp>
      <p:grpSp>
        <p:nvGrpSpPr>
          <p:cNvPr id="748" name="Shape 748"/>
          <p:cNvGrpSpPr/>
          <p:nvPr/>
        </p:nvGrpSpPr>
        <p:grpSpPr>
          <a:xfrm>
            <a:off x="731825" y="3052369"/>
            <a:ext cx="1825312" cy="1282170"/>
            <a:chOff x="612710" y="3066475"/>
            <a:chExt cx="1923811" cy="1322779"/>
          </a:xfrm>
        </p:grpSpPr>
        <p:sp>
          <p:nvSpPr>
            <p:cNvPr id="749" name="Shape 749"/>
            <p:cNvSpPr txBox="1"/>
            <p:nvPr/>
          </p:nvSpPr>
          <p:spPr>
            <a:xfrm>
              <a:off x="612710" y="3602443"/>
              <a:ext cx="1843200" cy="7868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90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en-US" sz="1100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 solution for creating folder snapshots</a:t>
              </a:r>
            </a:p>
          </p:txBody>
        </p:sp>
        <p:sp>
          <p:nvSpPr>
            <p:cNvPr id="750" name="Shape 750"/>
            <p:cNvSpPr txBox="1"/>
            <p:nvPr/>
          </p:nvSpPr>
          <p:spPr>
            <a:xfrm>
              <a:off x="619221" y="3066475"/>
              <a:ext cx="19173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Snapshot shared folder</a:t>
              </a:r>
            </a:p>
          </p:txBody>
        </p:sp>
      </p:grpSp>
      <p:pic>
        <p:nvPicPr>
          <p:cNvPr id="751" name="Shape 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784" y="1332854"/>
            <a:ext cx="5505832" cy="2951513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Shape 752"/>
          <p:cNvSpPr txBox="1"/>
          <p:nvPr/>
        </p:nvSpPr>
        <p:spPr>
          <a:xfrm>
            <a:off x="2784231" y="1836616"/>
            <a:ext cx="6085200" cy="255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/>
          <p:nvPr/>
        </p:nvSpPr>
        <p:spPr>
          <a:xfrm>
            <a:off x="467544" y="1214428"/>
            <a:ext cx="8136900" cy="3312300"/>
          </a:xfrm>
          <a:prstGeom prst="rect">
            <a:avLst/>
          </a:pr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Shape 758"/>
          <p:cNvSpPr/>
          <p:nvPr/>
        </p:nvSpPr>
        <p:spPr>
          <a:xfrm>
            <a:off x="700074" y="2000246"/>
            <a:ext cx="1943100" cy="1943100"/>
          </a:xfrm>
          <a:prstGeom prst="chevron">
            <a:avLst>
              <a:gd name="adj" fmla="val 50000"/>
            </a:avLst>
          </a:prstGeom>
          <a:solidFill>
            <a:schemeClr val="lt1">
              <a:alpha val="4039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Shape 7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/>
              <a:t>Easily Manage All Snapshots</a:t>
            </a:r>
          </a:p>
        </p:txBody>
      </p:sp>
      <p:sp>
        <p:nvSpPr>
          <p:cNvPr id="760" name="Shape 760"/>
          <p:cNvSpPr/>
          <p:nvPr/>
        </p:nvSpPr>
        <p:spPr>
          <a:xfrm>
            <a:off x="2786050" y="3510134"/>
            <a:ext cx="484500" cy="4845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1" name="Shape 761"/>
          <p:cNvGrpSpPr/>
          <p:nvPr/>
        </p:nvGrpSpPr>
        <p:grpSpPr>
          <a:xfrm>
            <a:off x="646374" y="1438575"/>
            <a:ext cx="1436502" cy="985491"/>
            <a:chOff x="803632" y="3209435"/>
            <a:chExt cx="1932601" cy="1016703"/>
          </a:xfrm>
        </p:grpSpPr>
        <p:sp>
          <p:nvSpPr>
            <p:cNvPr id="762" name="Shape 762"/>
            <p:cNvSpPr txBox="1"/>
            <p:nvPr/>
          </p:nvSpPr>
          <p:spPr>
            <a:xfrm>
              <a:off x="803633" y="3544538"/>
              <a:ext cx="1932600" cy="681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90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en-US" sz="1100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Support creating new snapshots, browsing snapshot contents and restoring data</a:t>
              </a:r>
            </a:p>
          </p:txBody>
        </p:sp>
        <p:sp>
          <p:nvSpPr>
            <p:cNvPr id="763" name="Shape 763"/>
            <p:cNvSpPr txBox="1"/>
            <p:nvPr/>
          </p:nvSpPr>
          <p:spPr>
            <a:xfrm>
              <a:off x="803632" y="3209435"/>
              <a:ext cx="19326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File Station</a:t>
              </a:r>
            </a:p>
          </p:txBody>
        </p:sp>
      </p:grpSp>
      <p:pic>
        <p:nvPicPr>
          <p:cNvPr id="764" name="Shape 7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4546" y="1358469"/>
            <a:ext cx="5958747" cy="3019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/>
              <a:t>Backup Snapshots to Remote Sites</a:t>
            </a:r>
          </a:p>
        </p:txBody>
      </p:sp>
      <p:sp>
        <p:nvSpPr>
          <p:cNvPr id="770" name="Shape 770"/>
          <p:cNvSpPr/>
          <p:nvPr/>
        </p:nvSpPr>
        <p:spPr>
          <a:xfrm>
            <a:off x="500034" y="1555046"/>
            <a:ext cx="2561400" cy="2596800"/>
          </a:xfrm>
          <a:prstGeom prst="blockArc">
            <a:avLst>
              <a:gd name="adj1" fmla="val 15365083"/>
              <a:gd name="adj2" fmla="val 12410320"/>
              <a:gd name="adj3" fmla="val 9107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Shape 771"/>
          <p:cNvSpPr/>
          <p:nvPr/>
        </p:nvSpPr>
        <p:spPr>
          <a:xfrm>
            <a:off x="859632" y="2937478"/>
            <a:ext cx="18909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Verdana"/>
              <a:buNone/>
            </a:pPr>
            <a:r>
              <a:rPr 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 incremental snapshot backup plan</a:t>
            </a:r>
          </a:p>
        </p:txBody>
      </p:sp>
      <p:sp>
        <p:nvSpPr>
          <p:cNvPr id="772" name="Shape 772"/>
          <p:cNvSpPr/>
          <p:nvPr/>
        </p:nvSpPr>
        <p:spPr>
          <a:xfrm>
            <a:off x="3643300" y="2937478"/>
            <a:ext cx="1866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Verdana"/>
              <a:buNone/>
            </a:pPr>
            <a:r>
              <a:rPr 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Allowing viewing and restoring data at remote NAS</a:t>
            </a:r>
          </a:p>
        </p:txBody>
      </p:sp>
      <p:sp>
        <p:nvSpPr>
          <p:cNvPr id="773" name="Shape 773"/>
          <p:cNvSpPr/>
          <p:nvPr/>
        </p:nvSpPr>
        <p:spPr>
          <a:xfrm>
            <a:off x="924375" y="2314578"/>
            <a:ext cx="1712700" cy="6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4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Snapshot Replica</a:t>
            </a:r>
          </a:p>
        </p:txBody>
      </p:sp>
      <p:sp>
        <p:nvSpPr>
          <p:cNvPr id="774" name="Shape 774"/>
          <p:cNvSpPr/>
          <p:nvPr/>
        </p:nvSpPr>
        <p:spPr>
          <a:xfrm>
            <a:off x="3643306" y="2314578"/>
            <a:ext cx="1943690" cy="7572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4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Snapshot</a:t>
            </a:r>
          </a:p>
          <a:p>
            <a:pPr marL="0" marR="0" lvl="0" indent="-34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Vault </a:t>
            </a:r>
            <a:endParaRPr lang="en-US" sz="1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Verdana"/>
              <a:buNone/>
            </a:pP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Shape 775"/>
          <p:cNvSpPr/>
          <p:nvPr/>
        </p:nvSpPr>
        <p:spPr>
          <a:xfrm>
            <a:off x="6564206" y="2937478"/>
            <a:ext cx="1794000" cy="9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Verdana"/>
              <a:buNone/>
            </a:pPr>
            <a:r>
              <a:rPr 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Snapshot Vault can also be backed up</a:t>
            </a:r>
          </a:p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Shape 776"/>
          <p:cNvSpPr/>
          <p:nvPr/>
        </p:nvSpPr>
        <p:spPr>
          <a:xfrm>
            <a:off x="500034" y="1542006"/>
            <a:ext cx="803700" cy="61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Shape 777"/>
          <p:cNvSpPr/>
          <p:nvPr/>
        </p:nvSpPr>
        <p:spPr>
          <a:xfrm>
            <a:off x="3286116" y="1555046"/>
            <a:ext cx="2561400" cy="2596800"/>
          </a:xfrm>
          <a:prstGeom prst="blockArc">
            <a:avLst>
              <a:gd name="adj1" fmla="val 15365083"/>
              <a:gd name="adj2" fmla="val 12410320"/>
              <a:gd name="adj3" fmla="val 9107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3286116" y="1508718"/>
            <a:ext cx="803700" cy="61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Shape 779"/>
          <p:cNvSpPr/>
          <p:nvPr/>
        </p:nvSpPr>
        <p:spPr>
          <a:xfrm>
            <a:off x="6143636" y="1500180"/>
            <a:ext cx="2561400" cy="2596800"/>
          </a:xfrm>
          <a:prstGeom prst="blockArc">
            <a:avLst>
              <a:gd name="adj1" fmla="val 15365083"/>
              <a:gd name="adj2" fmla="val 12410320"/>
              <a:gd name="adj3" fmla="val 9107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Shape 780"/>
          <p:cNvSpPr/>
          <p:nvPr/>
        </p:nvSpPr>
        <p:spPr>
          <a:xfrm>
            <a:off x="6215074" y="1508718"/>
            <a:ext cx="803700" cy="61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Shape 781"/>
          <p:cNvSpPr/>
          <p:nvPr/>
        </p:nvSpPr>
        <p:spPr>
          <a:xfrm>
            <a:off x="6286512" y="2314578"/>
            <a:ext cx="2204378" cy="6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4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Backup </a:t>
            </a:r>
            <a:br>
              <a:rPr lang="en-US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sz="18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Snapshot  Vault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 descr="D:\工作進行中\20170911直播母版16比9\202171101直播ppt元素\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025" y="-54375"/>
            <a:ext cx="9218026" cy="52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96"/>
          <p:cNvSpPr/>
          <p:nvPr/>
        </p:nvSpPr>
        <p:spPr>
          <a:xfrm>
            <a:off x="428568" y="571486"/>
            <a:ext cx="8143921" cy="4735725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97"/>
          <p:cNvSpPr/>
          <p:nvPr/>
        </p:nvSpPr>
        <p:spPr>
          <a:xfrm rot="10800000" flipH="1">
            <a:off x="428568" y="397716"/>
            <a:ext cx="8143960" cy="173787"/>
          </a:xfrm>
          <a:prstGeom prst="rect">
            <a:avLst/>
          </a:prstGeom>
          <a:gradFill>
            <a:gsLst>
              <a:gs pos="0">
                <a:srgbClr val="0F243E">
                  <a:alpha val="4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5786446" y="1486819"/>
            <a:ext cx="2500302" cy="1500198"/>
            <a:chOff x="5786446" y="3142625"/>
            <a:chExt cx="2500302" cy="1500198"/>
          </a:xfrm>
        </p:grpSpPr>
        <p:sp>
          <p:nvSpPr>
            <p:cNvPr id="42" name="Shape 116"/>
            <p:cNvSpPr/>
            <p:nvPr/>
          </p:nvSpPr>
          <p:spPr>
            <a:xfrm>
              <a:off x="5786446" y="3142625"/>
              <a:ext cx="2500302" cy="1500198"/>
            </a:xfrm>
            <a:prstGeom prst="roundRect">
              <a:avLst>
                <a:gd name="adj" fmla="val 6703"/>
              </a:avLst>
            </a:prstGeom>
            <a:solidFill>
              <a:srgbClr val="4784A1"/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2745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117"/>
            <p:cNvSpPr/>
            <p:nvPr/>
          </p:nvSpPr>
          <p:spPr>
            <a:xfrm>
              <a:off x="5965957" y="3274431"/>
              <a:ext cx="2141281" cy="582574"/>
            </a:xfrm>
            <a:prstGeom prst="roundRect">
              <a:avLst>
                <a:gd name="adj" fmla="val 10464"/>
              </a:avLst>
            </a:prstGeom>
            <a:gradFill>
              <a:gsLst>
                <a:gs pos="0">
                  <a:srgbClr val="EAEAEA"/>
                </a:gs>
                <a:gs pos="100000">
                  <a:schemeClr val="lt1"/>
                </a:gs>
              </a:gsLst>
              <a:lin ang="8100000" scaled="0"/>
            </a:gra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3171421" y="3142625"/>
            <a:ext cx="2500302" cy="1500198"/>
            <a:chOff x="5786446" y="3142625"/>
            <a:chExt cx="2500302" cy="1500198"/>
          </a:xfrm>
        </p:grpSpPr>
        <p:sp>
          <p:nvSpPr>
            <p:cNvPr id="45" name="Shape 116"/>
            <p:cNvSpPr/>
            <p:nvPr/>
          </p:nvSpPr>
          <p:spPr>
            <a:xfrm>
              <a:off x="5786446" y="3142625"/>
              <a:ext cx="2500302" cy="1500198"/>
            </a:xfrm>
            <a:prstGeom prst="roundRect">
              <a:avLst>
                <a:gd name="adj" fmla="val 6703"/>
              </a:avLst>
            </a:prstGeom>
            <a:solidFill>
              <a:srgbClr val="4784A1"/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2745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117"/>
            <p:cNvSpPr/>
            <p:nvPr/>
          </p:nvSpPr>
          <p:spPr>
            <a:xfrm>
              <a:off x="5965957" y="3274431"/>
              <a:ext cx="2141281" cy="582574"/>
            </a:xfrm>
            <a:prstGeom prst="roundRect">
              <a:avLst>
                <a:gd name="adj" fmla="val 10464"/>
              </a:avLst>
            </a:prstGeom>
            <a:gradFill>
              <a:gsLst>
                <a:gs pos="0">
                  <a:srgbClr val="EAEAEA"/>
                </a:gs>
                <a:gs pos="100000">
                  <a:schemeClr val="lt1"/>
                </a:gs>
              </a:gsLst>
              <a:lin ang="8100000" scaled="0"/>
            </a:gra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3171421" y="1486819"/>
            <a:ext cx="2500302" cy="1500198"/>
            <a:chOff x="5786446" y="3142625"/>
            <a:chExt cx="2500302" cy="1500198"/>
          </a:xfrm>
        </p:grpSpPr>
        <p:sp>
          <p:nvSpPr>
            <p:cNvPr id="48" name="Shape 116"/>
            <p:cNvSpPr/>
            <p:nvPr/>
          </p:nvSpPr>
          <p:spPr>
            <a:xfrm>
              <a:off x="5786446" y="3142625"/>
              <a:ext cx="2500302" cy="1500198"/>
            </a:xfrm>
            <a:prstGeom prst="roundRect">
              <a:avLst>
                <a:gd name="adj" fmla="val 6703"/>
              </a:avLst>
            </a:prstGeom>
            <a:solidFill>
              <a:srgbClr val="4784A1"/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2745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117"/>
            <p:cNvSpPr/>
            <p:nvPr/>
          </p:nvSpPr>
          <p:spPr>
            <a:xfrm>
              <a:off x="5965957" y="3274431"/>
              <a:ext cx="2141281" cy="582574"/>
            </a:xfrm>
            <a:prstGeom prst="roundRect">
              <a:avLst>
                <a:gd name="adj" fmla="val 10464"/>
              </a:avLst>
            </a:prstGeom>
            <a:gradFill>
              <a:gsLst>
                <a:gs pos="0">
                  <a:srgbClr val="EAEAEA"/>
                </a:gs>
                <a:gs pos="100000">
                  <a:schemeClr val="lt1"/>
                </a:gs>
              </a:gsLst>
              <a:lin ang="8100000" scaled="0"/>
            </a:gra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571472" y="3142625"/>
            <a:ext cx="2500302" cy="1500198"/>
            <a:chOff x="5786446" y="3142625"/>
            <a:chExt cx="2500302" cy="1500198"/>
          </a:xfrm>
        </p:grpSpPr>
        <p:sp>
          <p:nvSpPr>
            <p:cNvPr id="51" name="Shape 116"/>
            <p:cNvSpPr/>
            <p:nvPr/>
          </p:nvSpPr>
          <p:spPr>
            <a:xfrm>
              <a:off x="5786446" y="3142625"/>
              <a:ext cx="2500302" cy="1500198"/>
            </a:xfrm>
            <a:prstGeom prst="roundRect">
              <a:avLst>
                <a:gd name="adj" fmla="val 6703"/>
              </a:avLst>
            </a:prstGeom>
            <a:solidFill>
              <a:srgbClr val="4784A1"/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2745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117"/>
            <p:cNvSpPr/>
            <p:nvPr/>
          </p:nvSpPr>
          <p:spPr>
            <a:xfrm>
              <a:off x="5965957" y="3274431"/>
              <a:ext cx="2141281" cy="582574"/>
            </a:xfrm>
            <a:prstGeom prst="roundRect">
              <a:avLst>
                <a:gd name="adj" fmla="val 10464"/>
              </a:avLst>
            </a:prstGeom>
            <a:gradFill>
              <a:gsLst>
                <a:gs pos="0">
                  <a:srgbClr val="EAEAEA"/>
                </a:gs>
                <a:gs pos="100000">
                  <a:schemeClr val="lt1"/>
                </a:gs>
              </a:gsLst>
              <a:lin ang="8100000" scaled="0"/>
            </a:gra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571472" y="1486819"/>
            <a:ext cx="2500302" cy="1500198"/>
            <a:chOff x="5786446" y="3142625"/>
            <a:chExt cx="2500302" cy="1500198"/>
          </a:xfrm>
        </p:grpSpPr>
        <p:sp>
          <p:nvSpPr>
            <p:cNvPr id="54" name="Shape 116"/>
            <p:cNvSpPr/>
            <p:nvPr/>
          </p:nvSpPr>
          <p:spPr>
            <a:xfrm>
              <a:off x="5786446" y="3142625"/>
              <a:ext cx="2500302" cy="1500198"/>
            </a:xfrm>
            <a:prstGeom prst="roundRect">
              <a:avLst>
                <a:gd name="adj" fmla="val 6703"/>
              </a:avLst>
            </a:prstGeom>
            <a:solidFill>
              <a:srgbClr val="4784A1"/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2745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17"/>
            <p:cNvSpPr/>
            <p:nvPr/>
          </p:nvSpPr>
          <p:spPr>
            <a:xfrm>
              <a:off x="5965957" y="3274431"/>
              <a:ext cx="2141281" cy="582574"/>
            </a:xfrm>
            <a:prstGeom prst="roundRect">
              <a:avLst>
                <a:gd name="adj" fmla="val 10464"/>
              </a:avLst>
            </a:prstGeom>
            <a:gradFill>
              <a:gsLst>
                <a:gs pos="0">
                  <a:srgbClr val="EAEAEA"/>
                </a:gs>
                <a:gs pos="100000">
                  <a:schemeClr val="lt1"/>
                </a:gs>
              </a:gsLst>
              <a:lin ang="8100000" scaled="0"/>
            </a:gra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5786446" y="3142625"/>
            <a:ext cx="2500302" cy="1500198"/>
            <a:chOff x="5786446" y="3142625"/>
            <a:chExt cx="2500302" cy="1500198"/>
          </a:xfrm>
        </p:grpSpPr>
        <p:sp>
          <p:nvSpPr>
            <p:cNvPr id="17" name="Shape 116"/>
            <p:cNvSpPr/>
            <p:nvPr/>
          </p:nvSpPr>
          <p:spPr>
            <a:xfrm>
              <a:off x="5786446" y="3142625"/>
              <a:ext cx="2500302" cy="1500198"/>
            </a:xfrm>
            <a:prstGeom prst="roundRect">
              <a:avLst>
                <a:gd name="adj" fmla="val 6703"/>
              </a:avLst>
            </a:prstGeom>
            <a:solidFill>
              <a:srgbClr val="4784A1"/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2745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17"/>
            <p:cNvSpPr/>
            <p:nvPr/>
          </p:nvSpPr>
          <p:spPr>
            <a:xfrm>
              <a:off x="5965957" y="3274431"/>
              <a:ext cx="2141281" cy="582574"/>
            </a:xfrm>
            <a:prstGeom prst="roundRect">
              <a:avLst>
                <a:gd name="adj" fmla="val 10464"/>
              </a:avLst>
            </a:prstGeom>
            <a:gradFill>
              <a:gsLst>
                <a:gs pos="0">
                  <a:srgbClr val="EAEAEA"/>
                </a:gs>
                <a:gs pos="100000">
                  <a:schemeClr val="lt1"/>
                </a:gs>
              </a:gsLst>
              <a:lin ang="8100000" scaled="0"/>
            </a:gra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Shape 200"/>
          <p:cNvSpPr txBox="1">
            <a:spLocks/>
          </p:cNvSpPr>
          <p:nvPr/>
        </p:nvSpPr>
        <p:spPr>
          <a:xfrm>
            <a:off x="1071510" y="714381"/>
            <a:ext cx="695520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57150" algn="ctr">
              <a:buClr>
                <a:srgbClr val="FFFFFF"/>
              </a:buClr>
              <a:buSzPct val="25000"/>
            </a:pPr>
            <a:r>
              <a:rPr lang="en-US" altLang="zh-TW" sz="3200" b="1" dirty="0" smtClean="0">
                <a:solidFill>
                  <a:srgbClr val="002060"/>
                </a:solidFill>
                <a:latin typeface="+mj-lt"/>
              </a:rPr>
              <a:t>QTS 4.3.4 New Features</a:t>
            </a:r>
            <a:endParaRPr kumimoji="0" lang="zh-TW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14348" y="1639686"/>
            <a:ext cx="2158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Basics of Data Storage</a:t>
            </a:r>
            <a:endParaRPr lang="zh-TW" altLang="en-US" sz="1600" dirty="0">
              <a:latin typeface="+mj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4348" y="2286016"/>
            <a:ext cx="23574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Performance and stability are keys!</a:t>
            </a:r>
            <a:endParaRPr lang="zh-TW" alt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357554" y="1733130"/>
            <a:ext cx="2143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Hybrid Backup Sync</a:t>
            </a:r>
            <a:endParaRPr lang="zh-TW" altLang="en-US" sz="1600" dirty="0">
              <a:latin typeface="+mj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86116" y="2286017"/>
            <a:ext cx="2214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 single portal for data backup and recovery!</a:t>
            </a:r>
            <a:endParaRPr lang="zh-TW" alt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428991" y="3429006"/>
            <a:ext cx="2071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File Station</a:t>
            </a:r>
            <a:endParaRPr lang="zh-TW" altLang="en-US" sz="1600" dirty="0">
              <a:latin typeface="+mj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357554" y="3929091"/>
            <a:ext cx="21431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Highly integrated file management app for complete file operations</a:t>
            </a:r>
          </a:p>
        </p:txBody>
      </p:sp>
      <p:grpSp>
        <p:nvGrpSpPr>
          <p:cNvPr id="31" name="群組 30"/>
          <p:cNvGrpSpPr/>
          <p:nvPr/>
        </p:nvGrpSpPr>
        <p:grpSpPr>
          <a:xfrm>
            <a:off x="5786446" y="1619921"/>
            <a:ext cx="2571768" cy="1289273"/>
            <a:chOff x="5720884" y="1477026"/>
            <a:chExt cx="2571768" cy="1289273"/>
          </a:xfrm>
        </p:grpSpPr>
        <p:sp>
          <p:nvSpPr>
            <p:cNvPr id="32" name="矩形 31"/>
            <p:cNvSpPr/>
            <p:nvPr/>
          </p:nvSpPr>
          <p:spPr>
            <a:xfrm>
              <a:off x="5720884" y="1477026"/>
              <a:ext cx="25003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rgbClr val="00206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Video Playback </a:t>
              </a:r>
            </a:p>
            <a:p>
              <a:pPr algn="ctr"/>
              <a:r>
                <a:rPr lang="en-US" altLang="zh-TW" sz="1600" dirty="0" smtClean="0">
                  <a:solidFill>
                    <a:srgbClr val="00206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with VLC</a:t>
              </a:r>
              <a:endParaRPr lang="zh-TW" altLang="en-US" sz="1600" dirty="0">
                <a:latin typeface="+mj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63760" y="2119968"/>
              <a:ext cx="24288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More multimedia formats are supported by leveraging capabilities of VLC</a:t>
              </a:r>
              <a:endParaRPr lang="zh-TW" alt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5929323" y="3416883"/>
            <a:ext cx="2357454" cy="1204705"/>
            <a:chOff x="5833434" y="3273988"/>
            <a:chExt cx="2436037" cy="1204705"/>
          </a:xfrm>
        </p:grpSpPr>
        <p:sp>
          <p:nvSpPr>
            <p:cNvPr id="35" name="矩形 34"/>
            <p:cNvSpPr/>
            <p:nvPr/>
          </p:nvSpPr>
          <p:spPr>
            <a:xfrm>
              <a:off x="5907253" y="3273988"/>
              <a:ext cx="23080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dirty="0" err="1" smtClean="0">
                  <a:solidFill>
                    <a:srgbClr val="00206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Qboost</a:t>
              </a:r>
              <a:endParaRPr lang="zh-TW" altLang="en-US" sz="1800" dirty="0">
                <a:latin typeface="+mj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833434" y="3786196"/>
              <a:ext cx="2436037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300" b="1" dirty="0" smtClean="0">
                  <a:solidFill>
                    <a:schemeClr val="bg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Optimize and boost the performance of ARM-based NAS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785786" y="3261865"/>
            <a:ext cx="2052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Storage &amp;</a:t>
            </a:r>
            <a:r>
              <a:rPr lang="zh-TW" altLang="en-US" sz="1600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600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Snapshots</a:t>
            </a:r>
            <a:endParaRPr lang="zh-TW" altLang="en-US" sz="1600" dirty="0">
              <a:latin typeface="+mj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14348" y="3904807"/>
            <a:ext cx="228601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Evolved for data safety &amp; snapshots for ARM-based NAS! </a:t>
            </a:r>
            <a:endParaRPr lang="zh-TW" altLang="en-US" sz="13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/>
          <p:nvPr/>
        </p:nvSpPr>
        <p:spPr>
          <a:xfrm>
            <a:off x="192483" y="1219200"/>
            <a:ext cx="8565000" cy="25458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" name="Shape 7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7686" y="2357436"/>
            <a:ext cx="3855884" cy="2634396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Shape 789"/>
          <p:cNvSpPr txBox="1"/>
          <p:nvPr/>
        </p:nvSpPr>
        <p:spPr>
          <a:xfrm>
            <a:off x="3838925" y="2143125"/>
            <a:ext cx="3733500" cy="5076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Shape 7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20" y="3071816"/>
            <a:ext cx="4905998" cy="67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Shape 7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721" y="3936489"/>
            <a:ext cx="4938651" cy="675018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Shape 793"/>
          <p:cNvSpPr txBox="1">
            <a:spLocks noGrp="1"/>
          </p:cNvSpPr>
          <p:nvPr>
            <p:ph type="body" idx="1"/>
          </p:nvPr>
        </p:nvSpPr>
        <p:spPr>
          <a:xfrm>
            <a:off x="285720" y="1142991"/>
            <a:ext cx="8713255" cy="82913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57149" lvl="0" indent="-326999" rtl="0">
              <a:spcBef>
                <a:spcPts val="0"/>
              </a:spcBef>
              <a:spcAft>
                <a:spcPts val="600"/>
              </a:spcAft>
              <a:buSzPct val="61111"/>
              <a:buNone/>
            </a:pPr>
            <a:r>
              <a:rPr lang="en-US" sz="1800" b="1" dirty="0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Using snapshots to quickly backup data to a remote site</a:t>
            </a:r>
          </a:p>
          <a:p>
            <a:pPr marL="457200" lvl="0" indent="-323850" rtl="0">
              <a:spcBef>
                <a:spcPts val="0"/>
              </a:spcBef>
              <a:buSzPct val="100000"/>
              <a:buFont typeface="Arial"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Redefined Snapshot Replica jobs; choose from different plans</a:t>
            </a:r>
          </a:p>
          <a:p>
            <a:pPr marL="457200" lvl="0" indent="-323850" rtl="0">
              <a:spcBef>
                <a:spcPts val="150"/>
              </a:spcBef>
              <a:buSzPct val="100000"/>
              <a:buFont typeface="Arial"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Only transfer modified data, saving bandwidth and increasing backup speed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92" name="Shape 7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dirty="0"/>
              <a:t>Improved Snapshot Backup Plan</a:t>
            </a:r>
          </a:p>
        </p:txBody>
      </p:sp>
      <p:sp>
        <p:nvSpPr>
          <p:cNvPr id="794" name="Shape 794"/>
          <p:cNvSpPr txBox="1"/>
          <p:nvPr/>
        </p:nvSpPr>
        <p:spPr>
          <a:xfrm>
            <a:off x="785786" y="2143122"/>
            <a:ext cx="6192300" cy="671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105975" marR="0" lvl="0" indent="-105975" algn="l" rtl="0">
              <a:spcBef>
                <a:spcPts val="0"/>
              </a:spcBef>
              <a:buClr>
                <a:srgbClr val="FF6600"/>
              </a:buClr>
              <a:buSzPct val="100000"/>
              <a:buFont typeface="Noto Sans Symbols"/>
              <a:buChar char="✓"/>
            </a:pPr>
            <a:r>
              <a:rPr lang="en-US" sz="15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Back up </a:t>
            </a:r>
            <a:r>
              <a:rPr lang="en-US" sz="1500" b="1" dirty="0">
                <a:solidFill>
                  <a:srgbClr val="FF6600"/>
                </a:solidFill>
              </a:rPr>
              <a:t>all </a:t>
            </a:r>
            <a:r>
              <a:rPr lang="en-US" sz="15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newly created snapshots</a:t>
            </a:r>
          </a:p>
          <a:p>
            <a:pPr marL="105975" marR="0" lvl="0" indent="-105975" algn="l" rtl="0">
              <a:spcBef>
                <a:spcPts val="0"/>
              </a:spcBef>
              <a:buClr>
                <a:srgbClr val="FF6600"/>
              </a:buClr>
              <a:buSzPct val="100000"/>
              <a:buFont typeface="Noto Sans Symbols"/>
              <a:buChar char="✓"/>
            </a:pPr>
            <a:r>
              <a:rPr lang="en-US" sz="15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Configure multiple snapshot replica schedules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Shape 799" descr="Windows-Previous.png"/>
          <p:cNvPicPr preferRelativeResize="0"/>
          <p:nvPr/>
        </p:nvPicPr>
        <p:blipFill rotWithShape="1">
          <a:blip r:embed="rId3">
            <a:alphaModFix/>
          </a:blip>
          <a:srcRect l="480" r="1547"/>
          <a:stretch/>
        </p:blipFill>
        <p:spPr>
          <a:xfrm>
            <a:off x="1714480" y="2357436"/>
            <a:ext cx="5570772" cy="266703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Microsoft JhengHei"/>
              <a:buChar char="•"/>
            </a:pPr>
            <a:r>
              <a:rPr lang="en-US" sz="1800" i="0" u="none" strike="noStrike" cap="none" dirty="0">
                <a:solidFill>
                  <a:srgbClr val="262626"/>
                </a:solidFill>
              </a:rPr>
              <a:t>Windows</a:t>
            </a:r>
            <a:r>
              <a:rPr lang="en-US" sz="1800" dirty="0"/>
              <a:t> users can use </a:t>
            </a:r>
            <a:r>
              <a:rPr lang="en-US" sz="1800" i="0" u="none" strike="noStrike" cap="none" dirty="0">
                <a:solidFill>
                  <a:srgbClr val="262626"/>
                </a:solidFill>
              </a:rPr>
              <a:t>Windows Previous Version </a:t>
            </a:r>
            <a:r>
              <a:rPr lang="en-US" sz="1800" dirty="0"/>
              <a:t>to directly browse different versions of a file that are kept by snapshots 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Font typeface="Microsoft JhengHei"/>
              <a:buChar char="•"/>
            </a:pPr>
            <a:r>
              <a:rPr lang="en-US" sz="1800" dirty="0"/>
              <a:t>With </a:t>
            </a:r>
            <a:r>
              <a:rPr lang="en-US" sz="1800" i="0" u="none" strike="noStrike" cap="none" dirty="0">
                <a:solidFill>
                  <a:srgbClr val="262626"/>
                </a:solidFill>
              </a:rPr>
              <a:t>SMB/CIFS/AFP/NFS</a:t>
            </a:r>
            <a:r>
              <a:rPr lang="en-US" sz="1800" dirty="0"/>
              <a:t>, snapshots can be viewed in folders for restoring data</a:t>
            </a:r>
          </a:p>
        </p:txBody>
      </p:sp>
      <p:sp>
        <p:nvSpPr>
          <p:cNvPr id="800" name="Shape 8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/>
              <a:t>Integrated </a:t>
            </a:r>
            <a:r>
              <a:rPr lang="en-US" i="0" u="none" strike="noStrike" cap="none" dirty="0">
                <a:solidFill>
                  <a:srgbClr val="002060"/>
                </a:solidFill>
              </a:rPr>
              <a:t>Windows</a:t>
            </a:r>
            <a:r>
              <a:rPr lang="en-US" dirty="0"/>
              <a:t> Previous Version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 txBox="1">
            <a:spLocks noGrp="1"/>
          </p:cNvSpPr>
          <p:nvPr>
            <p:ph type="body" idx="1"/>
          </p:nvPr>
        </p:nvSpPr>
        <p:spPr>
          <a:xfrm>
            <a:off x="285720" y="1285866"/>
            <a:ext cx="2928958" cy="3308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127000">
              <a:spcBef>
                <a:spcPts val="0"/>
              </a:spcBef>
              <a:buClr>
                <a:srgbClr val="434343"/>
              </a:buClr>
              <a:buSzPct val="111111"/>
              <a:buNone/>
            </a:pPr>
            <a:r>
              <a:rPr lang="en-US" sz="1800" i="0" u="none" strike="noStrike" cap="none" dirty="0"/>
              <a:t>Snapshot Agent </a:t>
            </a:r>
            <a:r>
              <a:rPr lang="en-US" sz="1800" dirty="0"/>
              <a:t>communicates between</a:t>
            </a:r>
            <a:r>
              <a:rPr lang="en-US" sz="1800" i="0" u="none" strike="noStrike" cap="none" dirty="0"/>
              <a:t> NAS</a:t>
            </a:r>
            <a:r>
              <a:rPr lang="en-US" sz="1800" dirty="0"/>
              <a:t>, </a:t>
            </a:r>
            <a:r>
              <a:rPr lang="en-US" sz="1800" i="0" u="none" strike="noStrike" cap="none" dirty="0"/>
              <a:t> Microsoft</a:t>
            </a:r>
            <a:r>
              <a:rPr lang="en-US" sz="1800" i="0" u="none" strike="noStrike" cap="none" baseline="30000" dirty="0"/>
              <a:t>®</a:t>
            </a:r>
            <a:r>
              <a:rPr lang="en-US" sz="1800" i="0" u="none" strike="noStrike" cap="none" dirty="0"/>
              <a:t> VSS and</a:t>
            </a:r>
            <a:r>
              <a:rPr lang="en-US" sz="1800" dirty="0"/>
              <a:t> </a:t>
            </a:r>
            <a:r>
              <a:rPr lang="en-US" sz="1800" i="0" u="none" strike="noStrike" cap="none" dirty="0" smtClean="0"/>
              <a:t>VMware</a:t>
            </a:r>
            <a:r>
              <a:rPr lang="en-US" baseline="30000" dirty="0" smtClean="0"/>
              <a:t> ®  </a:t>
            </a:r>
            <a:r>
              <a:rPr lang="en-US" sz="1800" i="0" u="none" strike="noStrike" cap="none" dirty="0" err="1" smtClean="0"/>
              <a:t>vSphere</a:t>
            </a:r>
            <a:r>
              <a:rPr lang="en-US" sz="1800" i="0" u="none" strike="noStrike" cap="none" dirty="0"/>
              <a:t>™ </a:t>
            </a:r>
            <a:r>
              <a:rPr lang="en-US" sz="1800" dirty="0"/>
              <a:t>to create application- consist snapshots</a:t>
            </a:r>
          </a:p>
        </p:txBody>
      </p:sp>
      <p:sp>
        <p:nvSpPr>
          <p:cNvPr id="806" name="Shape 8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i="0" u="none" strike="noStrike" cap="none" dirty="0">
                <a:solidFill>
                  <a:srgbClr val="002060"/>
                </a:solidFill>
              </a:rPr>
              <a:t>Snapshot Agents</a:t>
            </a:r>
          </a:p>
        </p:txBody>
      </p:sp>
      <p:grpSp>
        <p:nvGrpSpPr>
          <p:cNvPr id="52" name="群組 51"/>
          <p:cNvGrpSpPr/>
          <p:nvPr/>
        </p:nvGrpSpPr>
        <p:grpSpPr>
          <a:xfrm>
            <a:off x="3214678" y="1071552"/>
            <a:ext cx="5396138" cy="3929090"/>
            <a:chOff x="3214678" y="1071552"/>
            <a:chExt cx="5396138" cy="3929090"/>
          </a:xfrm>
        </p:grpSpPr>
        <p:pic>
          <p:nvPicPr>
            <p:cNvPr id="53" name="Picture 2" descr="D:\工作進行中\20170911直播母版16比9\各場PPT元素\202171101直播ppt元素\P22-0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72198" y="1571618"/>
              <a:ext cx="1889125" cy="1112837"/>
            </a:xfrm>
            <a:prstGeom prst="rect">
              <a:avLst/>
            </a:prstGeom>
            <a:noFill/>
          </p:spPr>
        </p:pic>
        <p:pic>
          <p:nvPicPr>
            <p:cNvPr id="54" name="Picture 4" descr="D:\工作進行中\20170911直播母版16比9\各場PPT元素\202171101直播ppt元素\P22-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14678" y="1214428"/>
              <a:ext cx="626080" cy="615600"/>
            </a:xfrm>
            <a:prstGeom prst="rect">
              <a:avLst/>
            </a:prstGeom>
            <a:noFill/>
          </p:spPr>
        </p:pic>
        <p:pic>
          <p:nvPicPr>
            <p:cNvPr id="55" name="Picture 5" descr="D:\工作進行中\20170911直播母版16比9\各場PPT元素\202171101直播ppt元素\P22-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64569" y="2143122"/>
              <a:ext cx="662218" cy="633172"/>
            </a:xfrm>
            <a:prstGeom prst="rect">
              <a:avLst/>
            </a:prstGeom>
            <a:noFill/>
          </p:spPr>
        </p:pic>
        <p:pic>
          <p:nvPicPr>
            <p:cNvPr id="56" name="Picture 6" descr="D:\工作進行中\20170911直播母版16比9\各場PPT元素\202171101直播ppt元素\P22-05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307077" y="1785932"/>
              <a:ext cx="513872" cy="416856"/>
            </a:xfrm>
            <a:prstGeom prst="rect">
              <a:avLst/>
            </a:prstGeom>
            <a:noFill/>
          </p:spPr>
        </p:pic>
        <p:pic>
          <p:nvPicPr>
            <p:cNvPr id="57" name="Picture 4" descr="D:\工作進行中\20170911直播母版16比9\各場PPT元素\202171101直播ppt元素\P22-0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05392" y="3714758"/>
              <a:ext cx="626080" cy="615600"/>
            </a:xfrm>
            <a:prstGeom prst="rect">
              <a:avLst/>
            </a:prstGeom>
            <a:noFill/>
          </p:spPr>
        </p:pic>
        <p:pic>
          <p:nvPicPr>
            <p:cNvPr id="58" name="Picture 5" descr="D:\工作進行中\20170911直播母版16比9\各場PPT元素\202171101直播ppt元素\P22-0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86116" y="4286262"/>
              <a:ext cx="662218" cy="633172"/>
            </a:xfrm>
            <a:prstGeom prst="rect">
              <a:avLst/>
            </a:prstGeom>
            <a:noFill/>
          </p:spPr>
        </p:pic>
        <p:pic>
          <p:nvPicPr>
            <p:cNvPr id="59" name="Picture 5" descr="D:\工作進行中\20170911直播母版16比9\各場PPT元素\202171101直播ppt元素\P22-04.png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7353148" y="1977534"/>
              <a:ext cx="719314" cy="594216"/>
            </a:xfrm>
            <a:prstGeom prst="rect">
              <a:avLst/>
            </a:prstGeom>
            <a:noFill/>
          </p:spPr>
        </p:pic>
        <p:pic>
          <p:nvPicPr>
            <p:cNvPr id="60" name="Picture 2" descr="D:\工作進行中\20170911直播母版16比9\各場PPT元素\202171101直播ppt元素\P22-0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43636" y="3602053"/>
              <a:ext cx="1889125" cy="1112837"/>
            </a:xfrm>
            <a:prstGeom prst="rect">
              <a:avLst/>
            </a:prstGeom>
            <a:noFill/>
          </p:spPr>
        </p:pic>
        <p:cxnSp>
          <p:nvCxnSpPr>
            <p:cNvPr id="61" name="肘形接點 60"/>
            <p:cNvCxnSpPr/>
            <p:nvPr/>
          </p:nvCxnSpPr>
          <p:spPr>
            <a:xfrm>
              <a:off x="4286248" y="2214560"/>
              <a:ext cx="1928826" cy="214314"/>
            </a:xfrm>
            <a:prstGeom prst="bentConnector3">
              <a:avLst>
                <a:gd name="adj1" fmla="val 177"/>
              </a:avLst>
            </a:prstGeom>
            <a:ln w="19050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直線單箭頭接點 61"/>
            <p:cNvCxnSpPr/>
            <p:nvPr/>
          </p:nvCxnSpPr>
          <p:spPr>
            <a:xfrm>
              <a:off x="4786314" y="3927484"/>
              <a:ext cx="1428760" cy="1588"/>
            </a:xfrm>
            <a:prstGeom prst="straightConnector1">
              <a:avLst/>
            </a:prstGeom>
            <a:ln w="19050">
              <a:solidFill>
                <a:schemeClr val="tx2">
                  <a:lumMod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3" descr="D:\工作進行中\20170911直播母版16比9\各場PPT元素\202171101直播ppt元素\P22-02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71934" y="3357568"/>
              <a:ext cx="697310" cy="699328"/>
            </a:xfrm>
            <a:prstGeom prst="rect">
              <a:avLst/>
            </a:prstGeom>
            <a:noFill/>
          </p:spPr>
        </p:pic>
        <p:pic>
          <p:nvPicPr>
            <p:cNvPr id="64" name="Picture 7" descr="\\Marketing\Marketing\MarketingMaterials\DM\NAS\Software_Section_brochure\QNAP product icon_20170816-assets\backup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376830" y="3214692"/>
              <a:ext cx="412860" cy="412860"/>
            </a:xfrm>
            <a:prstGeom prst="rect">
              <a:avLst/>
            </a:prstGeom>
            <a:noFill/>
          </p:spPr>
        </p:pic>
        <p:grpSp>
          <p:nvGrpSpPr>
            <p:cNvPr id="65" name="群組 64"/>
            <p:cNvGrpSpPr/>
            <p:nvPr/>
          </p:nvGrpSpPr>
          <p:grpSpPr>
            <a:xfrm>
              <a:off x="6643702" y="1357304"/>
              <a:ext cx="1785950" cy="357190"/>
              <a:chOff x="6643702" y="1214428"/>
              <a:chExt cx="1785950" cy="357190"/>
            </a:xfrm>
          </p:grpSpPr>
          <p:sp>
            <p:nvSpPr>
              <p:cNvPr id="95" name="文字方塊 18"/>
              <p:cNvSpPr txBox="1"/>
              <p:nvPr/>
            </p:nvSpPr>
            <p:spPr>
              <a:xfrm>
                <a:off x="6643702" y="1340786"/>
                <a:ext cx="231198" cy="2308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sz="9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１</a:t>
                </a:r>
                <a:endParaRPr kumimoji="1" lang="zh-TW" altLang="en-US" sz="9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6" name="Shape 449"/>
              <p:cNvSpPr txBox="1">
                <a:spLocks/>
              </p:cNvSpPr>
              <p:nvPr/>
            </p:nvSpPr>
            <p:spPr>
              <a:xfrm>
                <a:off x="6858016" y="1214428"/>
                <a:ext cx="1571636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indent="-127000">
                  <a:buClr>
                    <a:srgbClr val="434343"/>
                  </a:buClr>
                  <a:buSzPct val="111111"/>
                </a:pP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NAS prepares to take a snapshot</a:t>
                </a:r>
                <a:endParaRPr kumimoji="0" lang="zh-TW" sz="9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66" name="群組 20"/>
            <p:cNvGrpSpPr/>
            <p:nvPr/>
          </p:nvGrpSpPr>
          <p:grpSpPr>
            <a:xfrm>
              <a:off x="4000496" y="1071552"/>
              <a:ext cx="4610320" cy="428628"/>
              <a:chOff x="3968725" y="1071552"/>
              <a:chExt cx="4610320" cy="428628"/>
            </a:xfrm>
          </p:grpSpPr>
          <p:sp>
            <p:nvSpPr>
              <p:cNvPr id="93" name="文字方塊 21"/>
              <p:cNvSpPr txBox="1"/>
              <p:nvPr/>
            </p:nvSpPr>
            <p:spPr>
              <a:xfrm>
                <a:off x="3968725" y="1214428"/>
                <a:ext cx="231198" cy="23040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11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2</a:t>
                </a:r>
                <a:endParaRPr kumimoji="1"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4" name="Shape 449"/>
              <p:cNvSpPr txBox="1">
                <a:spLocks/>
              </p:cNvSpPr>
              <p:nvPr/>
            </p:nvSpPr>
            <p:spPr>
              <a:xfrm>
                <a:off x="4183039" y="1071552"/>
                <a:ext cx="4396006" cy="428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indent="-127000">
                  <a:buClr>
                    <a:srgbClr val="434343"/>
                  </a:buClr>
                  <a:buSzPct val="111111"/>
                </a:pP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Snapshot Agent triggers Windows VSS to flush data to the LUN or does VMware snapshots for all VMs in the LUN </a:t>
                </a:r>
                <a:endParaRPr kumimoji="0" lang="zh-TW" sz="9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67" name="群組 23"/>
            <p:cNvGrpSpPr/>
            <p:nvPr/>
          </p:nvGrpSpPr>
          <p:grpSpPr>
            <a:xfrm>
              <a:off x="4071934" y="2500312"/>
              <a:ext cx="1940226" cy="357190"/>
              <a:chOff x="3929058" y="2500312"/>
              <a:chExt cx="1940226" cy="357190"/>
            </a:xfrm>
          </p:grpSpPr>
          <p:sp>
            <p:nvSpPr>
              <p:cNvPr id="91" name="文字方塊 24"/>
              <p:cNvSpPr txBox="1"/>
              <p:nvPr/>
            </p:nvSpPr>
            <p:spPr>
              <a:xfrm>
                <a:off x="3929058" y="2626971"/>
                <a:ext cx="231198" cy="23040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11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3</a:t>
                </a:r>
                <a:endParaRPr kumimoji="1"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2" name="Shape 449"/>
              <p:cNvSpPr txBox="1">
                <a:spLocks/>
              </p:cNvSpPr>
              <p:nvPr/>
            </p:nvSpPr>
            <p:spPr>
              <a:xfrm>
                <a:off x="4146300" y="2500312"/>
                <a:ext cx="1722984" cy="357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indent="-127000">
                  <a:buClr>
                    <a:srgbClr val="434343"/>
                  </a:buClr>
                  <a:buSzPct val="111111"/>
                </a:pP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Snapshot Agent reports the snapshot can be now taken</a:t>
                </a:r>
                <a:endParaRPr kumimoji="0" lang="zh-TW" sz="9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68" name="群組 26"/>
            <p:cNvGrpSpPr/>
            <p:nvPr/>
          </p:nvGrpSpPr>
          <p:grpSpPr>
            <a:xfrm>
              <a:off x="6271968" y="2571750"/>
              <a:ext cx="1871932" cy="357190"/>
              <a:chOff x="6343406" y="2516529"/>
              <a:chExt cx="1871932" cy="357190"/>
            </a:xfrm>
          </p:grpSpPr>
          <p:sp>
            <p:nvSpPr>
              <p:cNvPr id="89" name="文字方塊 88"/>
              <p:cNvSpPr txBox="1"/>
              <p:nvPr/>
            </p:nvSpPr>
            <p:spPr>
              <a:xfrm>
                <a:off x="6343406" y="2571750"/>
                <a:ext cx="231198" cy="23040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11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4</a:t>
                </a:r>
                <a:endParaRPr kumimoji="1"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90" name="Shape 449"/>
              <p:cNvSpPr txBox="1">
                <a:spLocks/>
              </p:cNvSpPr>
              <p:nvPr/>
            </p:nvSpPr>
            <p:spPr>
              <a:xfrm>
                <a:off x="6557720" y="2516529"/>
                <a:ext cx="1657618" cy="357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indent="-127000">
                  <a:buClr>
                    <a:srgbClr val="434343"/>
                  </a:buClr>
                  <a:buSzPct val="111111"/>
                </a:pP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NAS takes the snapshot</a:t>
                </a:r>
                <a:endParaRPr kumimoji="0" lang="zh-TW" sz="9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69" name="群組 29"/>
            <p:cNvGrpSpPr/>
            <p:nvPr/>
          </p:nvGrpSpPr>
          <p:grpSpPr>
            <a:xfrm>
              <a:off x="4143372" y="3143254"/>
              <a:ext cx="3786214" cy="257390"/>
              <a:chOff x="6715140" y="1187870"/>
              <a:chExt cx="3786214" cy="257390"/>
            </a:xfrm>
          </p:grpSpPr>
          <p:sp>
            <p:nvSpPr>
              <p:cNvPr id="87" name="文字方塊 86"/>
              <p:cNvSpPr txBox="1"/>
              <p:nvPr/>
            </p:nvSpPr>
            <p:spPr>
              <a:xfrm>
                <a:off x="6715140" y="1214428"/>
                <a:ext cx="231198" cy="2308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sz="9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１</a:t>
                </a:r>
                <a:endParaRPr kumimoji="1" lang="zh-TW" altLang="en-US" sz="90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88" name="Shape 449"/>
              <p:cNvSpPr txBox="1">
                <a:spLocks/>
              </p:cNvSpPr>
              <p:nvPr/>
            </p:nvSpPr>
            <p:spPr>
              <a:xfrm>
                <a:off x="6929454" y="1187870"/>
                <a:ext cx="3571900" cy="2143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indent="-127000">
                  <a:buClr>
                    <a:srgbClr val="434343"/>
                  </a:buClr>
                  <a:buSzPct val="111111"/>
                </a:pP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The backup software sends a snapshot request to Windows </a:t>
                </a:r>
                <a:endParaRPr kumimoji="0" lang="zh-TW" sz="9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70" name="群組 32"/>
            <p:cNvGrpSpPr/>
            <p:nvPr/>
          </p:nvGrpSpPr>
          <p:grpSpPr>
            <a:xfrm>
              <a:off x="4110221" y="4000510"/>
              <a:ext cx="1714512" cy="357190"/>
              <a:chOff x="3506946" y="1116432"/>
              <a:chExt cx="1714512" cy="357190"/>
            </a:xfrm>
          </p:grpSpPr>
          <p:sp>
            <p:nvSpPr>
              <p:cNvPr id="85" name="文字方塊 84"/>
              <p:cNvSpPr txBox="1"/>
              <p:nvPr/>
            </p:nvSpPr>
            <p:spPr>
              <a:xfrm>
                <a:off x="3506946" y="1214428"/>
                <a:ext cx="231198" cy="23040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11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2</a:t>
                </a:r>
                <a:endParaRPr kumimoji="1"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86" name="Shape 449"/>
              <p:cNvSpPr txBox="1">
                <a:spLocks/>
              </p:cNvSpPr>
              <p:nvPr/>
            </p:nvSpPr>
            <p:spPr>
              <a:xfrm>
                <a:off x="3682973" y="1116432"/>
                <a:ext cx="1538485" cy="357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indent="-127000">
                  <a:buClr>
                    <a:srgbClr val="434343"/>
                  </a:buClr>
                  <a:buSzPct val="111111"/>
                </a:pP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Windows VSS flushes data to the </a:t>
                </a:r>
                <a:r>
                  <a:rPr lang="en-US" altLang="zh-TW" sz="900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iSCSI</a:t>
                </a: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 LUN </a:t>
                </a:r>
                <a:endParaRPr kumimoji="0" lang="zh-TW" sz="9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71" name="群組 35"/>
            <p:cNvGrpSpPr/>
            <p:nvPr/>
          </p:nvGrpSpPr>
          <p:grpSpPr>
            <a:xfrm>
              <a:off x="4786314" y="3429006"/>
              <a:ext cx="3214710" cy="428628"/>
              <a:chOff x="3929058" y="2500312"/>
              <a:chExt cx="3214710" cy="428628"/>
            </a:xfrm>
          </p:grpSpPr>
          <p:sp>
            <p:nvSpPr>
              <p:cNvPr id="83" name="文字方塊 82"/>
              <p:cNvSpPr txBox="1"/>
              <p:nvPr/>
            </p:nvSpPr>
            <p:spPr>
              <a:xfrm>
                <a:off x="3929058" y="2626971"/>
                <a:ext cx="231198" cy="23040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11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3</a:t>
                </a:r>
                <a:endParaRPr kumimoji="1"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84" name="Shape 449"/>
              <p:cNvSpPr txBox="1">
                <a:spLocks/>
              </p:cNvSpPr>
              <p:nvPr/>
            </p:nvSpPr>
            <p:spPr>
              <a:xfrm>
                <a:off x="4146300" y="2500312"/>
                <a:ext cx="2997468" cy="428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indent="-127000">
                  <a:buClr>
                    <a:srgbClr val="434343"/>
                  </a:buClr>
                  <a:buSzPct val="111111"/>
                </a:pP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NAS takes a snapshot upon receiving the request from Windows VSS Hardware Provider</a:t>
                </a:r>
                <a:endParaRPr kumimoji="0" lang="zh-TW" sz="9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grpSp>
          <p:nvGrpSpPr>
            <p:cNvPr id="72" name="群組 38"/>
            <p:cNvGrpSpPr/>
            <p:nvPr/>
          </p:nvGrpSpPr>
          <p:grpSpPr>
            <a:xfrm>
              <a:off x="4000496" y="4500576"/>
              <a:ext cx="2500330" cy="357190"/>
              <a:chOff x="6557720" y="2500312"/>
              <a:chExt cx="2500330" cy="357190"/>
            </a:xfrm>
          </p:grpSpPr>
          <p:sp>
            <p:nvSpPr>
              <p:cNvPr id="81" name="文字方塊 80"/>
              <p:cNvSpPr txBox="1"/>
              <p:nvPr/>
            </p:nvSpPr>
            <p:spPr>
              <a:xfrm>
                <a:off x="6557720" y="2555533"/>
                <a:ext cx="231198" cy="23040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11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4</a:t>
                </a:r>
                <a:endParaRPr kumimoji="1" lang="zh-TW" altLang="en-US" sz="11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82" name="Shape 449"/>
              <p:cNvSpPr txBox="1">
                <a:spLocks/>
              </p:cNvSpPr>
              <p:nvPr/>
            </p:nvSpPr>
            <p:spPr>
              <a:xfrm>
                <a:off x="6789506" y="2500312"/>
                <a:ext cx="2268544" cy="357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indent="-127000">
                  <a:buClr>
                    <a:srgbClr val="434343"/>
                  </a:buClr>
                  <a:buSzPct val="111111"/>
                </a:pPr>
                <a:r>
                  <a:rPr lang="en-US" altLang="zh-TW" sz="9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Microsoft JhengHei"/>
                    <a:cs typeface="Microsoft JhengHei"/>
                    <a:sym typeface="Microsoft JhengHei"/>
                  </a:rPr>
                  <a:t>The backup software uses the snapshot on NAS to make a backup</a:t>
                </a:r>
                <a:endParaRPr kumimoji="0" lang="zh-TW" sz="9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lt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cxnSp>
          <p:nvCxnSpPr>
            <p:cNvPr id="73" name="直線單箭頭接點 72"/>
            <p:cNvCxnSpPr/>
            <p:nvPr/>
          </p:nvCxnSpPr>
          <p:spPr>
            <a:xfrm rot="10800000">
              <a:off x="4572000" y="2000246"/>
              <a:ext cx="1571636" cy="1588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直線單箭頭接點 73"/>
            <p:cNvCxnSpPr/>
            <p:nvPr/>
          </p:nvCxnSpPr>
          <p:spPr>
            <a:xfrm rot="10800000">
              <a:off x="4000496" y="4429138"/>
              <a:ext cx="1857388" cy="2294"/>
            </a:xfrm>
            <a:prstGeom prst="straightConnector1">
              <a:avLst/>
            </a:prstGeom>
            <a:ln w="19050">
              <a:solidFill>
                <a:schemeClr val="tx2">
                  <a:lumMod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>
              <a:off x="3929058" y="3571882"/>
              <a:ext cx="214314" cy="1588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6" name="直線單箭頭接點 75"/>
            <p:cNvCxnSpPr/>
            <p:nvPr/>
          </p:nvCxnSpPr>
          <p:spPr>
            <a:xfrm rot="5400000">
              <a:off x="3679819" y="4036229"/>
              <a:ext cx="642148" cy="794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直線單箭頭接點 76"/>
            <p:cNvCxnSpPr/>
            <p:nvPr/>
          </p:nvCxnSpPr>
          <p:spPr>
            <a:xfrm rot="10800000">
              <a:off x="3786182" y="2000246"/>
              <a:ext cx="357188" cy="1588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8" name="Picture 3" descr="D:\工作進行中\20170911直播母版16比9\各場PPT元素\202171101直播ppt元素\P22-02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00496" y="1643056"/>
              <a:ext cx="598338" cy="600070"/>
            </a:xfrm>
            <a:prstGeom prst="rect">
              <a:avLst/>
            </a:prstGeom>
            <a:noFill/>
          </p:spPr>
        </p:pic>
        <p:sp>
          <p:nvSpPr>
            <p:cNvPr id="79" name="矩形 78"/>
            <p:cNvSpPr/>
            <p:nvPr/>
          </p:nvSpPr>
          <p:spPr>
            <a:xfrm>
              <a:off x="3357554" y="2643188"/>
              <a:ext cx="49244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iSCSI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zh-TW" altLang="en-US" sz="900" dirty="0"/>
            </a:p>
          </p:txBody>
        </p:sp>
        <p:sp>
          <p:nvSpPr>
            <p:cNvPr id="80" name="矩形 79"/>
            <p:cNvSpPr/>
            <p:nvPr/>
          </p:nvSpPr>
          <p:spPr>
            <a:xfrm>
              <a:off x="3384453" y="4769810"/>
              <a:ext cx="49244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iSCSI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zh-TW" altLang="en-US" sz="900" dirty="0"/>
            </a:p>
          </p:txBody>
        </p:sp>
      </p:grpSp>
      <p:cxnSp>
        <p:nvCxnSpPr>
          <p:cNvPr id="97" name="直線接點 96"/>
          <p:cNvCxnSpPr/>
          <p:nvPr/>
        </p:nvCxnSpPr>
        <p:spPr>
          <a:xfrm>
            <a:off x="3214678" y="2998790"/>
            <a:ext cx="550072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3214678" y="2243143"/>
            <a:ext cx="2786062" cy="1114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JhengHei"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emo</a:t>
            </a:r>
            <a:endParaRPr kumimoji="0" lang="zh-TW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Shape 8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622"/>
          <p:cNvSpPr/>
          <p:nvPr/>
        </p:nvSpPr>
        <p:spPr>
          <a:xfrm>
            <a:off x="-124325" y="2643188"/>
            <a:ext cx="7839597" cy="1785824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623"/>
          <p:cNvSpPr/>
          <p:nvPr/>
        </p:nvSpPr>
        <p:spPr>
          <a:xfrm>
            <a:off x="428596" y="2857491"/>
            <a:ext cx="7358114" cy="142876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25000"/>
              <a:buFont typeface="Arial"/>
              <a:buNone/>
            </a:pPr>
            <a:r>
              <a:rPr lang="en-US" sz="2000" b="1" dirty="0" smtClean="0">
                <a:solidFill>
                  <a:srgbClr val="5A5A5A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Your </a:t>
            </a:r>
            <a:r>
              <a:rPr lang="en-US" sz="2000" b="1" dirty="0">
                <a:solidFill>
                  <a:srgbClr val="5A5A5A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challenges, our solutions</a:t>
            </a:r>
            <a:r>
              <a:rPr lang="en-US" sz="2000" b="1" i="0" u="none" strike="noStrike" cap="none" dirty="0">
                <a:solidFill>
                  <a:srgbClr val="5A5A5A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</a:t>
            </a:r>
          </a:p>
          <a:p>
            <a:pPr lvl="0">
              <a:buSzPct val="25000"/>
            </a:pPr>
            <a:r>
              <a:rPr lang="en-US" sz="2800" b="1" dirty="0" smtClean="0">
                <a:solidFill>
                  <a:srgbClr val="002060"/>
                </a:solidFill>
              </a:rPr>
              <a:t>How can I improve storage performance with limited SSD resources?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Shape 614"/>
          <p:cNvSpPr/>
          <p:nvPr/>
        </p:nvSpPr>
        <p:spPr>
          <a:xfrm>
            <a:off x="-143370" y="4429138"/>
            <a:ext cx="7858642" cy="214325"/>
          </a:xfrm>
          <a:prstGeom prst="rect">
            <a:avLst/>
          </a:prstGeom>
          <a:gradFill>
            <a:gsLst>
              <a:gs pos="0">
                <a:srgbClr val="0F243E">
                  <a:alpha val="4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 txBox="1"/>
          <p:nvPr/>
        </p:nvSpPr>
        <p:spPr>
          <a:xfrm>
            <a:off x="142844" y="1329625"/>
            <a:ext cx="2928958" cy="2302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en-US" sz="1800" dirty="0"/>
              <a:t>Automatically moves data between different tiers </a:t>
            </a:r>
          </a:p>
          <a:p>
            <a:pPr marL="457200" marR="0" lvl="0" indent="-355600" algn="l" rtl="0"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en-US" sz="1800" dirty="0"/>
              <a:t>SSD cache capacity will not be limited by RAM size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Shape 823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824" name="Shape 8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dirty="0"/>
              <a:t>Hybrid Storage System </a:t>
            </a:r>
          </a:p>
        </p:txBody>
      </p:sp>
      <p:grpSp>
        <p:nvGrpSpPr>
          <p:cNvPr id="825" name="Shape 825"/>
          <p:cNvGrpSpPr/>
          <p:nvPr/>
        </p:nvGrpSpPr>
        <p:grpSpPr>
          <a:xfrm>
            <a:off x="3417350" y="1131075"/>
            <a:ext cx="5910300" cy="3805800"/>
            <a:chOff x="1545025" y="2929875"/>
            <a:chExt cx="5910300" cy="3805800"/>
          </a:xfrm>
        </p:grpSpPr>
        <p:sp>
          <p:nvSpPr>
            <p:cNvPr id="826" name="Shape 826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827" name="Shape 827" descr="1_Qtier-01-01.png"/>
            <p:cNvPicPr preferRelativeResize="0"/>
            <p:nvPr/>
          </p:nvPicPr>
          <p:blipFill rotWithShape="1">
            <a:blip r:embed="rId3">
              <a:alphaModFix/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8" name="Shape 828"/>
            <p:cNvSpPr txBox="1"/>
            <p:nvPr/>
          </p:nvSpPr>
          <p:spPr>
            <a:xfrm>
              <a:off x="1826450" y="3209400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>
                  <a:solidFill>
                    <a:srgbClr val="262626"/>
                  </a:solidFill>
                </a:rPr>
                <a:t>Frequently-accessed data</a:t>
              </a:r>
            </a:p>
          </p:txBody>
        </p:sp>
        <p:sp>
          <p:nvSpPr>
            <p:cNvPr id="829" name="Shape 829"/>
            <p:cNvSpPr txBox="1"/>
            <p:nvPr/>
          </p:nvSpPr>
          <p:spPr>
            <a:xfrm>
              <a:off x="1826450" y="3403500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>
                  <a:solidFill>
                    <a:srgbClr val="262626"/>
                  </a:solidFill>
                </a:rPr>
                <a:t>Infrequently-accessed data</a:t>
              </a:r>
            </a:p>
          </p:txBody>
        </p:sp>
        <p:sp>
          <p:nvSpPr>
            <p:cNvPr id="830" name="Shape 830"/>
            <p:cNvSpPr txBox="1"/>
            <p:nvPr/>
          </p:nvSpPr>
          <p:spPr>
            <a:xfrm>
              <a:off x="1826450" y="3605675"/>
              <a:ext cx="17724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>
                  <a:solidFill>
                    <a:srgbClr val="262626"/>
                  </a:solidFill>
                </a:rPr>
                <a:t>Rarely-accessed data</a:t>
              </a:r>
            </a:p>
          </p:txBody>
        </p:sp>
        <p:sp>
          <p:nvSpPr>
            <p:cNvPr id="831" name="Shape 831"/>
            <p:cNvSpPr txBox="1"/>
            <p:nvPr/>
          </p:nvSpPr>
          <p:spPr>
            <a:xfrm>
              <a:off x="2172950" y="4117325"/>
              <a:ext cx="14166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 b="1">
                  <a:solidFill>
                    <a:srgbClr val="262626"/>
                  </a:solidFill>
                </a:rPr>
                <a:t>Changes in data</a:t>
              </a:r>
              <a:br>
                <a:rPr lang="en-US" sz="1000" b="1">
                  <a:solidFill>
                    <a:srgbClr val="262626"/>
                  </a:solidFill>
                </a:rPr>
              </a:br>
              <a:r>
                <a:rPr lang="en-US" sz="1000" b="1">
                  <a:solidFill>
                    <a:srgbClr val="262626"/>
                  </a:solidFill>
                </a:rPr>
                <a:t>access patterns</a:t>
              </a:r>
            </a:p>
          </p:txBody>
        </p:sp>
        <p:sp>
          <p:nvSpPr>
            <p:cNvPr id="832" name="Shape 832"/>
            <p:cNvSpPr txBox="1"/>
            <p:nvPr/>
          </p:nvSpPr>
          <p:spPr>
            <a:xfrm>
              <a:off x="3914250" y="3091500"/>
              <a:ext cx="2039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 b="1">
                  <a:solidFill>
                    <a:srgbClr val="262626"/>
                  </a:solidFill>
                </a:rPr>
                <a:t>Before tiering:</a:t>
              </a:r>
              <a:br>
                <a:rPr lang="en-US" sz="1000" b="1">
                  <a:solidFill>
                    <a:srgbClr val="262626"/>
                  </a:solidFill>
                </a:rPr>
              </a:br>
              <a:r>
                <a:rPr lang="en-US" sz="1000" b="1">
                  <a:solidFill>
                    <a:srgbClr val="262626"/>
                  </a:solidFill>
                </a:rPr>
                <a:t>Frequently-accessed data </a:t>
              </a:r>
              <a:br>
                <a:rPr lang="en-US" sz="1000" b="1">
                  <a:solidFill>
                    <a:srgbClr val="262626"/>
                  </a:solidFill>
                </a:rPr>
              </a:br>
              <a:r>
                <a:rPr lang="en-US" sz="1000" b="1">
                  <a:solidFill>
                    <a:srgbClr val="262626"/>
                  </a:solidFill>
                </a:rPr>
                <a:t>performance is not optimized</a:t>
              </a:r>
              <a:br>
                <a:rPr lang="en-US" sz="1000" b="1">
                  <a:solidFill>
                    <a:srgbClr val="262626"/>
                  </a:solidFill>
                </a:rPr>
              </a:br>
              <a:endParaRPr lang="en-US" sz="1000" b="1">
                <a:solidFill>
                  <a:srgbClr val="262626"/>
                </a:solidFill>
              </a:endParaRPr>
            </a:p>
          </p:txBody>
        </p:sp>
        <p:sp>
          <p:nvSpPr>
            <p:cNvPr id="833" name="Shape 833"/>
            <p:cNvSpPr txBox="1"/>
            <p:nvPr/>
          </p:nvSpPr>
          <p:spPr>
            <a:xfrm>
              <a:off x="5853925" y="4202975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 b="1">
                  <a:solidFill>
                    <a:srgbClr val="262626"/>
                  </a:solidFill>
                </a:rPr>
                <a:t>Start data tiering</a:t>
              </a:r>
            </a:p>
          </p:txBody>
        </p:sp>
        <p:sp>
          <p:nvSpPr>
            <p:cNvPr id="834" name="Shape 834"/>
            <p:cNvSpPr txBox="1"/>
            <p:nvPr/>
          </p:nvSpPr>
          <p:spPr>
            <a:xfrm>
              <a:off x="3968325" y="5726375"/>
              <a:ext cx="2039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 b="1" dirty="0">
                  <a:solidFill>
                    <a:srgbClr val="262626"/>
                  </a:solidFill>
                </a:rPr>
                <a:t>After </a:t>
              </a:r>
              <a:r>
                <a:rPr lang="en-US" sz="1000" b="1" dirty="0" err="1">
                  <a:solidFill>
                    <a:srgbClr val="262626"/>
                  </a:solidFill>
                </a:rPr>
                <a:t>tiering</a:t>
              </a:r>
              <a:r>
                <a:rPr lang="en-US" sz="1000" b="1" dirty="0">
                  <a:solidFill>
                    <a:srgbClr val="262626"/>
                  </a:solidFill>
                </a:rPr>
                <a:t>:</a:t>
              </a:r>
              <a:br>
                <a:rPr lang="en-US" sz="1000" b="1" dirty="0">
                  <a:solidFill>
                    <a:srgbClr val="262626"/>
                  </a:solidFill>
                </a:rPr>
              </a:br>
              <a:r>
                <a:rPr lang="en-US" sz="1000" b="1" dirty="0">
                  <a:solidFill>
                    <a:srgbClr val="262626"/>
                  </a:solidFill>
                </a:rPr>
                <a:t>Frequently-accessed data </a:t>
              </a:r>
              <a:br>
                <a:rPr lang="en-US" sz="1000" b="1" dirty="0">
                  <a:solidFill>
                    <a:srgbClr val="262626"/>
                  </a:solidFill>
                </a:rPr>
              </a:br>
              <a:r>
                <a:rPr lang="en-US" sz="1000" b="1" dirty="0">
                  <a:solidFill>
                    <a:srgbClr val="262626"/>
                  </a:solidFill>
                </a:rPr>
                <a:t>performance is optimized</a:t>
              </a:r>
              <a:br>
                <a:rPr lang="en-US" sz="1000" b="1" dirty="0">
                  <a:solidFill>
                    <a:srgbClr val="262626"/>
                  </a:solidFill>
                </a:rPr>
              </a:br>
              <a:endParaRPr lang="en-US" sz="1000" b="1" dirty="0">
                <a:solidFill>
                  <a:srgbClr val="262626"/>
                </a:solidFill>
              </a:endParaRPr>
            </a:p>
          </p:txBody>
        </p:sp>
        <p:sp>
          <p:nvSpPr>
            <p:cNvPr id="835" name="Shape 835"/>
            <p:cNvSpPr txBox="1"/>
            <p:nvPr/>
          </p:nvSpPr>
          <p:spPr>
            <a:xfrm>
              <a:off x="3702700" y="45951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800" b="1">
                  <a:solidFill>
                    <a:srgbClr val="262626"/>
                  </a:solidFill>
                </a:rPr>
                <a:t>How Qtier Works</a:t>
              </a:r>
            </a:p>
          </p:txBody>
        </p:sp>
        <p:sp>
          <p:nvSpPr>
            <p:cNvPr id="836" name="Shape 836"/>
            <p:cNvSpPr txBox="1"/>
            <p:nvPr/>
          </p:nvSpPr>
          <p:spPr>
            <a:xfrm>
              <a:off x="3589550" y="4750025"/>
              <a:ext cx="1772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200" b="1">
                <a:solidFill>
                  <a:srgbClr val="26262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圓角矩形 71"/>
          <p:cNvSpPr/>
          <p:nvPr/>
        </p:nvSpPr>
        <p:spPr>
          <a:xfrm>
            <a:off x="230540" y="1517281"/>
            <a:ext cx="3798976" cy="1216903"/>
          </a:xfrm>
          <a:prstGeom prst="roundRect">
            <a:avLst>
              <a:gd name="adj" fmla="val 14518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圓角矩形 72"/>
          <p:cNvSpPr/>
          <p:nvPr/>
        </p:nvSpPr>
        <p:spPr>
          <a:xfrm>
            <a:off x="230540" y="3157357"/>
            <a:ext cx="3798975" cy="1289227"/>
          </a:xfrm>
          <a:prstGeom prst="roundRect">
            <a:avLst>
              <a:gd name="adj" fmla="val 7805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圓角矩形 73"/>
          <p:cNvSpPr/>
          <p:nvPr/>
        </p:nvSpPr>
        <p:spPr>
          <a:xfrm>
            <a:off x="230539" y="2930156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2000" b="1" dirty="0" err="1" smtClean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 dirty="0" smtClean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 2.0</a:t>
            </a:r>
            <a:endParaRPr lang="zh-TW" altLang="zh-TW" sz="2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5" name="圓角矩形 74"/>
          <p:cNvSpPr/>
          <p:nvPr/>
        </p:nvSpPr>
        <p:spPr>
          <a:xfrm>
            <a:off x="230540" y="1301166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altLang="zh-TW" sz="2000" b="1" dirty="0" smtClean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SSD Cache</a:t>
            </a:r>
            <a:endParaRPr lang="zh-TW" altLang="zh-TW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" name="＞形箭號 75"/>
          <p:cNvSpPr/>
          <p:nvPr/>
        </p:nvSpPr>
        <p:spPr>
          <a:xfrm rot="5400000">
            <a:off x="3626758" y="2675593"/>
            <a:ext cx="330510" cy="475005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841" name="Shape 8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Replace SSD Cache with </a:t>
            </a:r>
            <a:r>
              <a:rPr lang="en-US" b="1" dirty="0" err="1"/>
              <a:t>Qtier</a:t>
            </a:r>
            <a:r>
              <a:rPr lang="en-US" b="1" dirty="0"/>
              <a:t> 2.0™</a:t>
            </a:r>
          </a:p>
        </p:txBody>
      </p:sp>
      <p:sp>
        <p:nvSpPr>
          <p:cNvPr id="846" name="Shape 846"/>
          <p:cNvSpPr txBox="1"/>
          <p:nvPr/>
        </p:nvSpPr>
        <p:spPr>
          <a:xfrm>
            <a:off x="4093622" y="3857634"/>
            <a:ext cx="2122800" cy="30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b="1" dirty="0">
                <a:solidFill>
                  <a:srgbClr val="0B5394"/>
                </a:solidFill>
              </a:rPr>
              <a:t>SSD Cache</a:t>
            </a:r>
          </a:p>
        </p:txBody>
      </p:sp>
      <p:sp>
        <p:nvSpPr>
          <p:cNvPr id="860" name="Shape 860"/>
          <p:cNvSpPr txBox="1"/>
          <p:nvPr/>
        </p:nvSpPr>
        <p:spPr>
          <a:xfrm>
            <a:off x="5929322" y="3902684"/>
            <a:ext cx="2467500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b="1">
                <a:solidFill>
                  <a:srgbClr val="0B5394"/>
                </a:solidFill>
              </a:rPr>
              <a:t>Qtier 2.0</a:t>
            </a:r>
          </a:p>
        </p:txBody>
      </p:sp>
      <p:sp>
        <p:nvSpPr>
          <p:cNvPr id="875" name="Shape 875"/>
          <p:cNvSpPr txBox="1"/>
          <p:nvPr/>
        </p:nvSpPr>
        <p:spPr>
          <a:xfrm>
            <a:off x="8286776" y="1857370"/>
            <a:ext cx="6429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</a:p>
        </p:txBody>
      </p:sp>
      <p:sp>
        <p:nvSpPr>
          <p:cNvPr id="876" name="Shape 876"/>
          <p:cNvSpPr txBox="1"/>
          <p:nvPr/>
        </p:nvSpPr>
        <p:spPr>
          <a:xfrm>
            <a:off x="8286776" y="2162170"/>
            <a:ext cx="6429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</a:p>
        </p:txBody>
      </p:sp>
      <p:sp>
        <p:nvSpPr>
          <p:cNvPr id="877" name="Shape 877"/>
          <p:cNvSpPr txBox="1"/>
          <p:nvPr/>
        </p:nvSpPr>
        <p:spPr>
          <a:xfrm>
            <a:off x="8298822" y="2571750"/>
            <a:ext cx="12024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Sequential</a:t>
            </a:r>
          </a:p>
        </p:txBody>
      </p:sp>
      <p:sp>
        <p:nvSpPr>
          <p:cNvPr id="878" name="Shape 878"/>
          <p:cNvSpPr txBox="1"/>
          <p:nvPr/>
        </p:nvSpPr>
        <p:spPr>
          <a:xfrm>
            <a:off x="8298822" y="2876550"/>
            <a:ext cx="9921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Random</a:t>
            </a:r>
          </a:p>
        </p:txBody>
      </p:sp>
      <p:sp>
        <p:nvSpPr>
          <p:cNvPr id="42" name="Shape 164"/>
          <p:cNvSpPr/>
          <p:nvPr/>
        </p:nvSpPr>
        <p:spPr>
          <a:xfrm>
            <a:off x="4391540" y="2398442"/>
            <a:ext cx="485400" cy="3237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165"/>
          <p:cNvSpPr/>
          <p:nvPr/>
        </p:nvSpPr>
        <p:spPr>
          <a:xfrm>
            <a:off x="6889679" y="2135223"/>
            <a:ext cx="485400" cy="1718082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166"/>
          <p:cNvSpPr/>
          <p:nvPr/>
        </p:nvSpPr>
        <p:spPr>
          <a:xfrm>
            <a:off x="6889685" y="2135223"/>
            <a:ext cx="485400" cy="263219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Shape 169"/>
          <p:cNvCxnSpPr/>
          <p:nvPr/>
        </p:nvCxnSpPr>
        <p:spPr>
          <a:xfrm flipV="1">
            <a:off x="7692436" y="2119025"/>
            <a:ext cx="1800" cy="1720623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46" name="Shape 170"/>
          <p:cNvCxnSpPr/>
          <p:nvPr/>
        </p:nvCxnSpPr>
        <p:spPr>
          <a:xfrm>
            <a:off x="4350933" y="2398487"/>
            <a:ext cx="15162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7" name="Shape 171"/>
          <p:cNvSpPr/>
          <p:nvPr/>
        </p:nvSpPr>
        <p:spPr>
          <a:xfrm>
            <a:off x="4351002" y="1271950"/>
            <a:ext cx="3650488" cy="40456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172"/>
          <p:cNvSpPr/>
          <p:nvPr/>
        </p:nvSpPr>
        <p:spPr>
          <a:xfrm>
            <a:off x="5015707" y="2398448"/>
            <a:ext cx="485400" cy="14412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Shape 173"/>
          <p:cNvCxnSpPr/>
          <p:nvPr/>
        </p:nvCxnSpPr>
        <p:spPr>
          <a:xfrm rot="10800000">
            <a:off x="4614032" y="1795900"/>
            <a:ext cx="0" cy="56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50" name="Shape 174"/>
          <p:cNvCxnSpPr/>
          <p:nvPr/>
        </p:nvCxnSpPr>
        <p:spPr>
          <a:xfrm>
            <a:off x="4783528" y="1797692"/>
            <a:ext cx="0" cy="560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51" name="Shape 175"/>
          <p:cNvCxnSpPr/>
          <p:nvPr/>
        </p:nvCxnSpPr>
        <p:spPr>
          <a:xfrm flipH="1">
            <a:off x="4793165" y="2493139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52" name="Shape 176"/>
          <p:cNvCxnSpPr/>
          <p:nvPr/>
        </p:nvCxnSpPr>
        <p:spPr>
          <a:xfrm rot="10800000">
            <a:off x="5639888" y="2425005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53" name="Shape 177"/>
          <p:cNvCxnSpPr/>
          <p:nvPr/>
        </p:nvCxnSpPr>
        <p:spPr>
          <a:xfrm>
            <a:off x="4350933" y="3854242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4" name="Shape 179"/>
          <p:cNvCxnSpPr/>
          <p:nvPr/>
        </p:nvCxnSpPr>
        <p:spPr>
          <a:xfrm rot="10800000">
            <a:off x="6485448" y="1757350"/>
            <a:ext cx="0" cy="10884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55" name="Shape 182"/>
          <p:cNvCxnSpPr/>
          <p:nvPr/>
        </p:nvCxnSpPr>
        <p:spPr>
          <a:xfrm>
            <a:off x="6279360" y="2398487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6" name="Shape 183"/>
          <p:cNvCxnSpPr/>
          <p:nvPr/>
        </p:nvCxnSpPr>
        <p:spPr>
          <a:xfrm>
            <a:off x="6279360" y="2121903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7" name="Shape 184"/>
          <p:cNvCxnSpPr/>
          <p:nvPr/>
        </p:nvCxnSpPr>
        <p:spPr>
          <a:xfrm>
            <a:off x="6317590" y="3854242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8" name="Shape 185"/>
          <p:cNvCxnSpPr/>
          <p:nvPr/>
        </p:nvCxnSpPr>
        <p:spPr>
          <a:xfrm>
            <a:off x="4836657" y="2662175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59" name="Shape 186"/>
          <p:cNvCxnSpPr/>
          <p:nvPr/>
        </p:nvCxnSpPr>
        <p:spPr>
          <a:xfrm rot="10800000">
            <a:off x="7027648" y="1747676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0" name="Shape 187"/>
          <p:cNvCxnSpPr/>
          <p:nvPr/>
        </p:nvCxnSpPr>
        <p:spPr>
          <a:xfrm>
            <a:off x="7228198" y="1748470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1" name="Shape 188"/>
          <p:cNvCxnSpPr/>
          <p:nvPr/>
        </p:nvCxnSpPr>
        <p:spPr>
          <a:xfrm>
            <a:off x="6476648" y="2831575"/>
            <a:ext cx="38520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62" name="Shape 189"/>
          <p:cNvGrpSpPr/>
          <p:nvPr/>
        </p:nvGrpSpPr>
        <p:grpSpPr>
          <a:xfrm>
            <a:off x="5223632" y="1795900"/>
            <a:ext cx="177593" cy="564000"/>
            <a:chOff x="5101975" y="1872100"/>
            <a:chExt cx="177593" cy="564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63" name="Shape 190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4" name="Shape 191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65" name="Shape 192"/>
          <p:cNvSpPr/>
          <p:nvPr/>
        </p:nvSpPr>
        <p:spPr>
          <a:xfrm>
            <a:off x="8133752" y="19313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193"/>
          <p:cNvSpPr/>
          <p:nvPr/>
        </p:nvSpPr>
        <p:spPr>
          <a:xfrm>
            <a:off x="8133752" y="22197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" name="Shape 194"/>
          <p:cNvCxnSpPr/>
          <p:nvPr/>
        </p:nvCxnSpPr>
        <p:spPr>
          <a:xfrm>
            <a:off x="8117682" y="2734184"/>
            <a:ext cx="19877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cxnSp>
        <p:nvCxnSpPr>
          <p:cNvPr id="68" name="Shape 195"/>
          <p:cNvCxnSpPr/>
          <p:nvPr/>
        </p:nvCxnSpPr>
        <p:spPr>
          <a:xfrm>
            <a:off x="8117682" y="2991562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sp>
        <p:nvSpPr>
          <p:cNvPr id="69" name="Shape 200"/>
          <p:cNvSpPr/>
          <p:nvPr/>
        </p:nvSpPr>
        <p:spPr>
          <a:xfrm>
            <a:off x="6776871" y="2172496"/>
            <a:ext cx="696793" cy="489679"/>
          </a:xfrm>
          <a:prstGeom prst="ellipse">
            <a:avLst/>
          </a:prstGeom>
          <a:solidFill>
            <a:schemeClr val="bg1">
              <a:alpha val="42000"/>
            </a:schemeClr>
          </a:solidFill>
          <a:ln w="28575" cap="flat" cmpd="sng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0" name="Shape 168"/>
          <p:cNvCxnSpPr/>
          <p:nvPr/>
        </p:nvCxnSpPr>
        <p:spPr>
          <a:xfrm rot="5400000">
            <a:off x="7060486" y="2418183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71" name="Shape 178"/>
          <p:cNvCxnSpPr/>
          <p:nvPr/>
        </p:nvCxnSpPr>
        <p:spPr>
          <a:xfrm rot="-5400000">
            <a:off x="6880552" y="2424555"/>
            <a:ext cx="322800" cy="9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859" name="Shape 859"/>
          <p:cNvSpPr txBox="1"/>
          <p:nvPr/>
        </p:nvSpPr>
        <p:spPr>
          <a:xfrm>
            <a:off x="4357686" y="1319356"/>
            <a:ext cx="3643338" cy="32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Applications</a:t>
            </a:r>
          </a:p>
        </p:txBody>
      </p:sp>
      <p:sp>
        <p:nvSpPr>
          <p:cNvPr id="77" name="矩形 76"/>
          <p:cNvSpPr/>
          <p:nvPr/>
        </p:nvSpPr>
        <p:spPr>
          <a:xfrm>
            <a:off x="428596" y="1714494"/>
            <a:ext cx="3571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zh-TW" dirty="0" smtClean="0"/>
              <a:t>  Cannot be used to store data </a:t>
            </a:r>
          </a:p>
          <a:p>
            <a:pPr>
              <a:buFont typeface="Wingdings" pitchFamily="2" charset="2"/>
              <a:buChar char="l"/>
            </a:pPr>
            <a:r>
              <a:rPr lang="en-US" altLang="zh-TW" dirty="0" smtClean="0"/>
              <a:t>  Fixed bypass options </a:t>
            </a:r>
          </a:p>
          <a:p>
            <a:r>
              <a:rPr lang="en-US" altLang="zh-TW" dirty="0" smtClean="0"/>
              <a:t>    &gt; For short term performance boost</a:t>
            </a:r>
            <a:endParaRPr lang="zh-TW" altLang="en-US" dirty="0"/>
          </a:p>
        </p:txBody>
      </p:sp>
      <p:sp>
        <p:nvSpPr>
          <p:cNvPr id="78" name="矩形 77"/>
          <p:cNvSpPr/>
          <p:nvPr/>
        </p:nvSpPr>
        <p:spPr>
          <a:xfrm>
            <a:off x="428596" y="3427836"/>
            <a:ext cx="3571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zh-TW" dirty="0" smtClean="0"/>
              <a:t>  The SSD tier can store data</a:t>
            </a:r>
          </a:p>
          <a:p>
            <a:pPr>
              <a:buFont typeface="Wingdings" pitchFamily="2" charset="2"/>
              <a:buChar char="l"/>
            </a:pPr>
            <a:r>
              <a:rPr lang="en-US" altLang="zh-TW" dirty="0" smtClean="0"/>
              <a:t>  IO Aware and </a:t>
            </a:r>
            <a:r>
              <a:rPr lang="en-US" altLang="zh-TW" dirty="0" err="1" smtClean="0"/>
              <a:t>Tiering</a:t>
            </a:r>
            <a:r>
              <a:rPr lang="en-US" altLang="zh-TW" dirty="0" smtClean="0"/>
              <a:t> On-demand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    &gt; For both short and long term 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       performance improvements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9" name="＞形箭號 78"/>
          <p:cNvSpPr/>
          <p:nvPr/>
        </p:nvSpPr>
        <p:spPr>
          <a:xfrm rot="5400000">
            <a:off x="3626758" y="2499503"/>
            <a:ext cx="330510" cy="475005"/>
          </a:xfrm>
          <a:prstGeom prst="chevron">
            <a:avLst>
              <a:gd name="adj" fmla="val 47018"/>
            </a:avLst>
          </a:prstGeom>
          <a:solidFill>
            <a:srgbClr val="EBF1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" name="Shape 909"/>
          <p:cNvGraphicFramePr/>
          <p:nvPr/>
        </p:nvGraphicFramePr>
        <p:xfrm>
          <a:off x="6442804" y="3166031"/>
          <a:ext cx="2337375" cy="649875"/>
        </p:xfrm>
        <a:graphic>
          <a:graphicData uri="http://schemas.openxmlformats.org/drawingml/2006/table">
            <a:tbl>
              <a:tblPr firstRow="1" bandRow="1">
                <a:noFill/>
                <a:tableStyleId>{BC6754BA-B287-4F2F-87AF-41F6F3A3FC55}</a:tableStyleId>
              </a:tblPr>
              <a:tblGrid>
                <a:gridCol w="779125"/>
                <a:gridCol w="779125"/>
                <a:gridCol w="779125"/>
              </a:tblGrid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BLK</a:t>
                      </a:r>
                    </a:p>
                  </a:txBody>
                  <a:tcPr marL="43750" marR="43750" marT="21875" marB="21875" anchor="ctr">
                    <a:lnL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Hit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Timeout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11"/>
                    </a:solidFill>
                  </a:tcPr>
                </a:tc>
              </a:tr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C</a:t>
                      </a:r>
                    </a:p>
                  </a:txBody>
                  <a:tcPr marL="43750" marR="43750" marT="21875" marB="21875" anchor="ctr">
                    <a:lnL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50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</a:tr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D</a:t>
                      </a:r>
                    </a:p>
                  </a:txBody>
                  <a:tcPr marL="43750" marR="43750" marT="21875" marB="21875" anchor="ctr">
                    <a:lnL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dirty="0" smtClean="0"/>
                        <a:t>200</a:t>
                      </a:r>
                      <a:endParaRPr lang="en-US" sz="1000" b="1" dirty="0"/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sp>
        <p:nvSpPr>
          <p:cNvPr id="885" name="Shape 8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US" b="1" dirty="0" err="1"/>
              <a:t>Qtier</a:t>
            </a:r>
            <a:r>
              <a:rPr lang="en-US" b="1" dirty="0"/>
              <a:t> 2.0 is </a:t>
            </a:r>
            <a:r>
              <a:rPr lang="en-US" b="1" i="0" u="none" strike="noStrike" cap="none" dirty="0">
                <a:ea typeface="Arial"/>
                <a:cs typeface="Arial"/>
                <a:sym typeface="Arial"/>
              </a:rPr>
              <a:t>IO Aware </a:t>
            </a:r>
          </a:p>
        </p:txBody>
      </p:sp>
      <p:sp>
        <p:nvSpPr>
          <p:cNvPr id="886" name="Shape 886"/>
          <p:cNvSpPr txBox="1"/>
          <p:nvPr/>
        </p:nvSpPr>
        <p:spPr>
          <a:xfrm>
            <a:off x="86354" y="1214428"/>
            <a:ext cx="3342638" cy="121972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 SSD tier has a cache-like reserved space to handle </a:t>
            </a:r>
            <a:b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burst IO in real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time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Performance improvements are more obvious compared to SSD cache with applications with sequential pattern but still need to access metadata (E.g. backup)    </a:t>
            </a:r>
          </a:p>
          <a:p>
            <a:pPr marL="257175" marR="0" lvl="0" indent="-155575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</a:pPr>
            <a:endParaRPr sz="18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 pitchFamily="34" charset="0"/>
              <a:buChar char="•"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   </a:t>
            </a:r>
          </a:p>
        </p:txBody>
      </p:sp>
      <p:graphicFrame>
        <p:nvGraphicFramePr>
          <p:cNvPr id="909" name="Shape 909"/>
          <p:cNvGraphicFramePr/>
          <p:nvPr/>
        </p:nvGraphicFramePr>
        <p:xfrm>
          <a:off x="3615044" y="3166031"/>
          <a:ext cx="2337375" cy="649875"/>
        </p:xfrm>
        <a:graphic>
          <a:graphicData uri="http://schemas.openxmlformats.org/drawingml/2006/table">
            <a:tbl>
              <a:tblPr firstRow="1" bandRow="1">
                <a:noFill/>
                <a:tableStyleId>{BC6754BA-B287-4F2F-87AF-41F6F3A3FC55}</a:tableStyleId>
              </a:tblPr>
              <a:tblGrid>
                <a:gridCol w="779125"/>
                <a:gridCol w="779125"/>
                <a:gridCol w="779125"/>
              </a:tblGrid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BLK</a:t>
                      </a:r>
                    </a:p>
                  </a:txBody>
                  <a:tcPr marL="43750" marR="43750" marT="21875" marB="21875" anchor="ctr">
                    <a:lnL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Hit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Timeout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11"/>
                    </a:solidFill>
                  </a:tcPr>
                </a:tc>
              </a:tr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C</a:t>
                      </a:r>
                    </a:p>
                  </a:txBody>
                  <a:tcPr marL="43750" marR="43750" marT="21875" marB="21875" anchor="ctr">
                    <a:lnL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50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</a:tr>
              <a:tr h="21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D</a:t>
                      </a:r>
                    </a:p>
                  </a:txBody>
                  <a:tcPr marL="43750" marR="43750" marT="21875" marB="21875" anchor="ctr">
                    <a:lnL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dirty="0"/>
                        <a:t>50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000" b="1" u="none" strike="noStrike" cap="none" dirty="0"/>
                        <a:t>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sp>
        <p:nvSpPr>
          <p:cNvPr id="910" name="Shape 910"/>
          <p:cNvSpPr/>
          <p:nvPr/>
        </p:nvSpPr>
        <p:spPr>
          <a:xfrm>
            <a:off x="4388868" y="3842446"/>
            <a:ext cx="7860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Pre-Cache</a:t>
            </a:r>
          </a:p>
        </p:txBody>
      </p:sp>
      <p:sp>
        <p:nvSpPr>
          <p:cNvPr id="919" name="Shape 919"/>
          <p:cNvSpPr/>
          <p:nvPr/>
        </p:nvSpPr>
        <p:spPr>
          <a:xfrm>
            <a:off x="6715140" y="-2876174"/>
            <a:ext cx="2337300" cy="273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endParaRPr lang="en-US" sz="1100" b="1" dirty="0">
              <a:solidFill>
                <a:srgbClr val="4A86E8"/>
              </a:solidFill>
            </a:endParaRPr>
          </a:p>
        </p:txBody>
      </p:sp>
      <p:grpSp>
        <p:nvGrpSpPr>
          <p:cNvPr id="929" name="Shape 929"/>
          <p:cNvGrpSpPr/>
          <p:nvPr/>
        </p:nvGrpSpPr>
        <p:grpSpPr>
          <a:xfrm>
            <a:off x="8215338" y="1287653"/>
            <a:ext cx="483172" cy="163866"/>
            <a:chOff x="2000232" y="6215076"/>
            <a:chExt cx="1010186" cy="342600"/>
          </a:xfrm>
        </p:grpSpPr>
        <p:sp>
          <p:nvSpPr>
            <p:cNvPr id="930" name="Shape 930"/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Shape 931"/>
            <p:cNvSpPr/>
            <p:nvPr/>
          </p:nvSpPr>
          <p:spPr>
            <a:xfrm>
              <a:off x="2228918" y="6215076"/>
              <a:ext cx="7815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sz="900" b="1" i="0" u="none" strike="noStrike" cap="none" dirty="0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free</a:t>
              </a:r>
            </a:p>
          </p:txBody>
        </p:sp>
      </p:grpSp>
      <p:sp>
        <p:nvSpPr>
          <p:cNvPr id="62" name="Shape 208"/>
          <p:cNvSpPr/>
          <p:nvPr/>
        </p:nvSpPr>
        <p:spPr>
          <a:xfrm>
            <a:off x="3930113" y="174842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209"/>
          <p:cNvSpPr/>
          <p:nvPr/>
        </p:nvSpPr>
        <p:spPr>
          <a:xfrm>
            <a:off x="4420708" y="174842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210"/>
          <p:cNvSpPr/>
          <p:nvPr/>
        </p:nvSpPr>
        <p:spPr>
          <a:xfrm>
            <a:off x="4929734" y="174842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Shape 211"/>
          <p:cNvSpPr/>
          <p:nvPr/>
        </p:nvSpPr>
        <p:spPr>
          <a:xfrm>
            <a:off x="5423593" y="174842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Shape 212"/>
          <p:cNvCxnSpPr/>
          <p:nvPr/>
        </p:nvCxnSpPr>
        <p:spPr>
          <a:xfrm>
            <a:off x="3952151" y="2047016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67" name="Shape 213"/>
          <p:cNvSpPr/>
          <p:nvPr/>
        </p:nvSpPr>
        <p:spPr>
          <a:xfrm>
            <a:off x="3930113" y="252142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214"/>
          <p:cNvSpPr/>
          <p:nvPr/>
        </p:nvSpPr>
        <p:spPr>
          <a:xfrm>
            <a:off x="4420708" y="252142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Shape 215"/>
          <p:cNvSpPr/>
          <p:nvPr/>
        </p:nvSpPr>
        <p:spPr>
          <a:xfrm>
            <a:off x="4929734" y="252142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216"/>
          <p:cNvSpPr/>
          <p:nvPr/>
        </p:nvSpPr>
        <p:spPr>
          <a:xfrm>
            <a:off x="5439359" y="252142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" name="Shape 217"/>
          <p:cNvCxnSpPr/>
          <p:nvPr/>
        </p:nvCxnSpPr>
        <p:spPr>
          <a:xfrm>
            <a:off x="3952151" y="2820015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6" name="Shape 222"/>
          <p:cNvSpPr/>
          <p:nvPr/>
        </p:nvSpPr>
        <p:spPr>
          <a:xfrm>
            <a:off x="4635348" y="2052166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sz="1000" b="1" dirty="0" smtClean="0">
                <a:solidFill>
                  <a:srgbClr val="0C0C0C"/>
                </a:solidFill>
              </a:rPr>
              <a:t>SSD Tier</a:t>
            </a:r>
            <a:endParaRPr lang="en-US" sz="1000" b="1" dirty="0">
              <a:solidFill>
                <a:srgbClr val="0C0C0C"/>
              </a:solidFill>
            </a:endParaRPr>
          </a:p>
        </p:txBody>
      </p:sp>
      <p:sp>
        <p:nvSpPr>
          <p:cNvPr id="77" name="Shape 223"/>
          <p:cNvSpPr/>
          <p:nvPr/>
        </p:nvSpPr>
        <p:spPr>
          <a:xfrm>
            <a:off x="3891344" y="1507749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>
              <a:buClr>
                <a:srgbClr val="0070C0"/>
              </a:buClr>
              <a:buSzPct val="25000"/>
            </a:pPr>
            <a:r>
              <a:rPr lang="en-US" sz="1050" b="1" dirty="0" smtClean="0">
                <a:solidFill>
                  <a:srgbClr val="4A86E8"/>
                </a:solidFill>
              </a:rPr>
              <a:t>Burst I/O at C and D</a:t>
            </a:r>
            <a:endParaRPr lang="en-US" sz="1050" b="1" dirty="0">
              <a:solidFill>
                <a:srgbClr val="4A86E8"/>
              </a:solidFill>
            </a:endParaRPr>
          </a:p>
        </p:txBody>
      </p:sp>
      <p:sp>
        <p:nvSpPr>
          <p:cNvPr id="78" name="Shape 224"/>
          <p:cNvSpPr/>
          <p:nvPr/>
        </p:nvSpPr>
        <p:spPr>
          <a:xfrm>
            <a:off x="4635348" y="2823809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sz="1000" b="1" dirty="0" smtClean="0">
                <a:solidFill>
                  <a:srgbClr val="0C0C0C"/>
                </a:solidFill>
              </a:rPr>
              <a:t>HDD Tier</a:t>
            </a:r>
            <a:endParaRPr lang="en-US" sz="1000" b="1" dirty="0">
              <a:solidFill>
                <a:srgbClr val="0C0C0C"/>
              </a:solidFill>
            </a:endParaRPr>
          </a:p>
        </p:txBody>
      </p:sp>
      <p:sp>
        <p:nvSpPr>
          <p:cNvPr id="79" name="Shape 225"/>
          <p:cNvSpPr/>
          <p:nvPr/>
        </p:nvSpPr>
        <p:spPr>
          <a:xfrm>
            <a:off x="4106422" y="1820845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id="80" name="Shape 226"/>
          <p:cNvSpPr/>
          <p:nvPr/>
        </p:nvSpPr>
        <p:spPr>
          <a:xfrm>
            <a:off x="4605004" y="1820845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</a:p>
        </p:txBody>
      </p:sp>
      <p:sp>
        <p:nvSpPr>
          <p:cNvPr id="81" name="Shape 227"/>
          <p:cNvSpPr/>
          <p:nvPr/>
        </p:nvSpPr>
        <p:spPr>
          <a:xfrm>
            <a:off x="4106422" y="259010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sp>
        <p:nvSpPr>
          <p:cNvPr id="82" name="Shape 228"/>
          <p:cNvSpPr/>
          <p:nvPr/>
        </p:nvSpPr>
        <p:spPr>
          <a:xfrm>
            <a:off x="4605004" y="259010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</a:p>
        </p:txBody>
      </p:sp>
      <p:grpSp>
        <p:nvGrpSpPr>
          <p:cNvPr id="118" name="群組 117"/>
          <p:cNvGrpSpPr/>
          <p:nvPr/>
        </p:nvGrpSpPr>
        <p:grpSpPr>
          <a:xfrm>
            <a:off x="3578412" y="1660435"/>
            <a:ext cx="882148" cy="1069818"/>
            <a:chOff x="3578412" y="1709096"/>
            <a:chExt cx="882148" cy="1069818"/>
          </a:xfrm>
        </p:grpSpPr>
        <p:cxnSp>
          <p:nvCxnSpPr>
            <p:cNvPr id="72" name="Shape 218"/>
            <p:cNvCxnSpPr/>
            <p:nvPr/>
          </p:nvCxnSpPr>
          <p:spPr>
            <a:xfrm rot="16200000" flipH="1">
              <a:off x="3585645" y="1707289"/>
              <a:ext cx="873107" cy="876722"/>
            </a:xfrm>
            <a:prstGeom prst="bentConnector3">
              <a:avLst>
                <a:gd name="adj1" fmla="val 68413"/>
              </a:avLst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grpSp>
          <p:nvGrpSpPr>
            <p:cNvPr id="73" name="Shape 219"/>
            <p:cNvGrpSpPr/>
            <p:nvPr/>
          </p:nvGrpSpPr>
          <p:grpSpPr>
            <a:xfrm>
              <a:off x="3583880" y="2262166"/>
              <a:ext cx="362333" cy="516748"/>
              <a:chOff x="642204" y="3502820"/>
              <a:chExt cx="500806" cy="999300"/>
            </a:xfrm>
          </p:grpSpPr>
          <p:cxnSp>
            <p:nvCxnSpPr>
              <p:cNvPr id="74" name="Shape 220"/>
              <p:cNvCxnSpPr/>
              <p:nvPr/>
            </p:nvCxnSpPr>
            <p:spPr>
              <a:xfrm>
                <a:off x="642910" y="4500570"/>
                <a:ext cx="500100" cy="1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stealth" w="lg" len="lg"/>
              </a:ln>
            </p:spPr>
          </p:cxnSp>
          <p:cxnSp>
            <p:nvCxnSpPr>
              <p:cNvPr id="75" name="Shape 221"/>
              <p:cNvCxnSpPr/>
              <p:nvPr/>
            </p:nvCxnSpPr>
            <p:spPr>
              <a:xfrm rot="5400000">
                <a:off x="143304" y="4001720"/>
                <a:ext cx="999300" cy="1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7DB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3" name="Shape 229"/>
            <p:cNvCxnSpPr/>
            <p:nvPr/>
          </p:nvCxnSpPr>
          <p:spPr>
            <a:xfrm rot="10800000" flipV="1">
              <a:off x="3578412" y="1714361"/>
              <a:ext cx="207771" cy="1582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" name="Shape 231"/>
          <p:cNvSpPr/>
          <p:nvPr/>
        </p:nvSpPr>
        <p:spPr>
          <a:xfrm>
            <a:off x="6722430" y="174617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232"/>
          <p:cNvSpPr/>
          <p:nvPr/>
        </p:nvSpPr>
        <p:spPr>
          <a:xfrm>
            <a:off x="7244182" y="174617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233"/>
          <p:cNvSpPr/>
          <p:nvPr/>
        </p:nvSpPr>
        <p:spPr>
          <a:xfrm>
            <a:off x="8278480" y="1746169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" name="Shape 234"/>
          <p:cNvCxnSpPr/>
          <p:nvPr/>
        </p:nvCxnSpPr>
        <p:spPr>
          <a:xfrm rot="10800000" flipH="1">
            <a:off x="6712098" y="2047016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89" name="Shape 235"/>
          <p:cNvSpPr/>
          <p:nvPr/>
        </p:nvSpPr>
        <p:spPr>
          <a:xfrm>
            <a:off x="6722430" y="252200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236"/>
          <p:cNvSpPr/>
          <p:nvPr/>
        </p:nvSpPr>
        <p:spPr>
          <a:xfrm>
            <a:off x="7768544" y="252200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237"/>
          <p:cNvSpPr/>
          <p:nvPr/>
        </p:nvSpPr>
        <p:spPr>
          <a:xfrm>
            <a:off x="8278480" y="252200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Shape 238"/>
          <p:cNvCxnSpPr/>
          <p:nvPr/>
        </p:nvCxnSpPr>
        <p:spPr>
          <a:xfrm>
            <a:off x="6712098" y="2827481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93" name="Shape 239"/>
          <p:cNvSpPr/>
          <p:nvPr/>
        </p:nvSpPr>
        <p:spPr>
          <a:xfrm>
            <a:off x="6715140" y="1507749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>
              <a:buClr>
                <a:srgbClr val="0C0C0C"/>
              </a:buClr>
              <a:buSzPct val="25000"/>
            </a:pPr>
            <a:r>
              <a:rPr lang="en-US" sz="1050" b="1" dirty="0" smtClean="0">
                <a:solidFill>
                  <a:srgbClr val="4A86E8"/>
                </a:solidFill>
              </a:rPr>
              <a:t>Move D to SSD reserve space</a:t>
            </a:r>
            <a:endParaRPr lang="en-US" sz="1050" b="1" dirty="0">
              <a:solidFill>
                <a:srgbClr val="4A86E8"/>
              </a:solidFill>
            </a:endParaRPr>
          </a:p>
        </p:txBody>
      </p:sp>
      <p:sp>
        <p:nvSpPr>
          <p:cNvPr id="94" name="Shape 240"/>
          <p:cNvSpPr/>
          <p:nvPr/>
        </p:nvSpPr>
        <p:spPr>
          <a:xfrm>
            <a:off x="7377628" y="2841585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sz="1000" b="1" dirty="0" smtClean="0">
                <a:solidFill>
                  <a:srgbClr val="0C0C0C"/>
                </a:solidFill>
              </a:rPr>
              <a:t>HDD Tier</a:t>
            </a:r>
            <a:endParaRPr lang="en-US" sz="1000" b="1" dirty="0">
              <a:solidFill>
                <a:srgbClr val="0C0C0C"/>
              </a:solidFill>
            </a:endParaRPr>
          </a:p>
        </p:txBody>
      </p:sp>
      <p:sp>
        <p:nvSpPr>
          <p:cNvPr id="95" name="Shape 241"/>
          <p:cNvSpPr/>
          <p:nvPr/>
        </p:nvSpPr>
        <p:spPr>
          <a:xfrm>
            <a:off x="6898100" y="1822225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id="96" name="Shape 242"/>
          <p:cNvSpPr/>
          <p:nvPr/>
        </p:nvSpPr>
        <p:spPr>
          <a:xfrm>
            <a:off x="7431279" y="1822225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</a:p>
        </p:txBody>
      </p:sp>
      <p:sp>
        <p:nvSpPr>
          <p:cNvPr id="97" name="Shape 243"/>
          <p:cNvSpPr/>
          <p:nvPr/>
        </p:nvSpPr>
        <p:spPr>
          <a:xfrm>
            <a:off x="6898100" y="2592711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sp>
        <p:nvSpPr>
          <p:cNvPr id="98" name="Shape 245"/>
          <p:cNvSpPr/>
          <p:nvPr/>
        </p:nvSpPr>
        <p:spPr>
          <a:xfrm>
            <a:off x="7062059" y="3842446"/>
            <a:ext cx="10839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endParaRPr sz="1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" name="Shape 246"/>
          <p:cNvGrpSpPr/>
          <p:nvPr/>
        </p:nvGrpSpPr>
        <p:grpSpPr>
          <a:xfrm>
            <a:off x="7179031" y="1285866"/>
            <a:ext cx="547049" cy="163866"/>
            <a:chOff x="712747" y="6215082"/>
            <a:chExt cx="1143737" cy="342600"/>
          </a:xfrm>
        </p:grpSpPr>
        <p:sp>
          <p:nvSpPr>
            <p:cNvPr id="100" name="Shape 247"/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101" name="Shape 248"/>
            <p:cNvSpPr/>
            <p:nvPr/>
          </p:nvSpPr>
          <p:spPr>
            <a:xfrm>
              <a:off x="785784" y="6215082"/>
              <a:ext cx="10707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lvl="0" algn="ctr">
                <a:buClr>
                  <a:srgbClr val="0C0C0C"/>
                </a:buClr>
                <a:buSzPct val="25000"/>
              </a:pPr>
              <a:r>
                <a:rPr lang="en-US" sz="1100" b="1" dirty="0" smtClean="0">
                  <a:solidFill>
                    <a:srgbClr val="0C0C0C"/>
                  </a:solidFill>
                </a:rPr>
                <a:t>Date</a:t>
              </a:r>
              <a:endParaRPr lang="en-US" sz="1100" b="1" dirty="0">
                <a:solidFill>
                  <a:srgbClr val="0C0C0C"/>
                </a:solidFill>
              </a:endParaRPr>
            </a:p>
          </p:txBody>
        </p:sp>
      </p:grpSp>
      <p:sp>
        <p:nvSpPr>
          <p:cNvPr id="104" name="Shape 251"/>
          <p:cNvSpPr/>
          <p:nvPr/>
        </p:nvSpPr>
        <p:spPr>
          <a:xfrm>
            <a:off x="7143800" y="3880411"/>
            <a:ext cx="1071538" cy="144663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sz="1000" b="1" dirty="0" smtClean="0">
                <a:solidFill>
                  <a:srgbClr val="0C0C0C"/>
                </a:solidFill>
              </a:rPr>
              <a:t>With Cache</a:t>
            </a:r>
            <a:endParaRPr lang="en-US" sz="1000" b="1" dirty="0">
              <a:solidFill>
                <a:srgbClr val="0C0C0C"/>
              </a:solidFill>
            </a:endParaRPr>
          </a:p>
        </p:txBody>
      </p:sp>
      <p:sp>
        <p:nvSpPr>
          <p:cNvPr id="105" name="Shape 252"/>
          <p:cNvSpPr/>
          <p:nvPr/>
        </p:nvSpPr>
        <p:spPr>
          <a:xfrm>
            <a:off x="7759476" y="174617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253"/>
          <p:cNvSpPr/>
          <p:nvPr/>
        </p:nvSpPr>
        <p:spPr>
          <a:xfrm>
            <a:off x="7946573" y="1822225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</a:p>
        </p:txBody>
      </p:sp>
      <p:sp>
        <p:nvSpPr>
          <p:cNvPr id="107" name="Shape 254"/>
          <p:cNvSpPr/>
          <p:nvPr/>
        </p:nvSpPr>
        <p:spPr>
          <a:xfrm>
            <a:off x="7243563" y="252200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255"/>
          <p:cNvSpPr/>
          <p:nvPr/>
        </p:nvSpPr>
        <p:spPr>
          <a:xfrm>
            <a:off x="6058228" y="2768858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257"/>
          <p:cNvSpPr/>
          <p:nvPr/>
        </p:nvSpPr>
        <p:spPr>
          <a:xfrm>
            <a:off x="6191580" y="2768858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258"/>
          <p:cNvSpPr/>
          <p:nvPr/>
        </p:nvSpPr>
        <p:spPr>
          <a:xfrm>
            <a:off x="6330465" y="2768858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259"/>
          <p:cNvSpPr/>
          <p:nvPr/>
        </p:nvSpPr>
        <p:spPr>
          <a:xfrm>
            <a:off x="6461467" y="2768858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" name="Shape 260"/>
          <p:cNvCxnSpPr/>
          <p:nvPr/>
        </p:nvCxnSpPr>
        <p:spPr>
          <a:xfrm>
            <a:off x="6429388" y="3485256"/>
            <a:ext cx="2286016" cy="1588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Shape 261"/>
          <p:cNvCxnSpPr/>
          <p:nvPr/>
        </p:nvCxnSpPr>
        <p:spPr>
          <a:xfrm rot="-5400000">
            <a:off x="7472013" y="1999758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14" name="Shape 262"/>
          <p:cNvSpPr/>
          <p:nvPr/>
        </p:nvSpPr>
        <p:spPr>
          <a:xfrm>
            <a:off x="8001024" y="2023023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sz="1000" b="1" dirty="0" smtClean="0">
                <a:solidFill>
                  <a:srgbClr val="0C0C0C"/>
                </a:solidFill>
              </a:rPr>
              <a:t>SSD Tier</a:t>
            </a:r>
            <a:endParaRPr lang="en-US" sz="10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 txBox="1"/>
          <p:nvPr/>
        </p:nvSpPr>
        <p:spPr>
          <a:xfrm>
            <a:off x="107504" y="1241655"/>
            <a:ext cx="8947200" cy="1258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57175" marR="0" lvl="0" indent="-155575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55600">
              <a:spcBef>
                <a:spcPts val="0"/>
              </a:spcBef>
            </a:pPr>
            <a:r>
              <a:rPr lang="en-US" dirty="0" smtClean="0"/>
              <a:t>SSD only has limited capacity; needs to be used on key applications</a:t>
            </a:r>
          </a:p>
          <a:p>
            <a:pPr marL="457200" lvl="0" indent="-355600">
              <a:spcBef>
                <a:spcPts val="0"/>
              </a:spcBef>
            </a:pPr>
            <a:r>
              <a:rPr lang="en-US" dirty="0" smtClean="0"/>
              <a:t>Auto-</a:t>
            </a:r>
            <a:r>
              <a:rPr lang="en-US" dirty="0" err="1" smtClean="0"/>
              <a:t>tiering</a:t>
            </a:r>
            <a:r>
              <a:rPr lang="en-US" dirty="0" smtClean="0"/>
              <a:t> for individual shared folder or </a:t>
            </a:r>
            <a:r>
              <a:rPr lang="en-US" dirty="0" err="1" smtClean="0"/>
              <a:t>iSCSI</a:t>
            </a:r>
            <a:r>
              <a:rPr lang="en-US" dirty="0" smtClean="0"/>
              <a:t> LUN </a:t>
            </a:r>
            <a:r>
              <a:rPr lang="en-US" dirty="0" smtClean="0">
                <a:solidFill>
                  <a:schemeClr val="dk1"/>
                </a:solidFill>
              </a:rPr>
              <a:t>can be enabled or disabled</a:t>
            </a:r>
          </a:p>
          <a:p>
            <a:pPr lvl="0">
              <a:spcBef>
                <a:spcPts val="0"/>
              </a:spcBef>
            </a:pPr>
            <a:endParaRPr lang="en-US" b="1" dirty="0" smtClean="0">
              <a:solidFill>
                <a:srgbClr val="0070C0"/>
              </a:solidFill>
            </a:endParaRPr>
          </a:p>
          <a:p>
            <a:pPr marL="0" lvl="0" indent="0">
              <a:spcBef>
                <a:spcPts val="360"/>
              </a:spcBef>
            </a:pPr>
            <a:endParaRPr lang="en-US" dirty="0" smtClean="0">
              <a:solidFill>
                <a:srgbClr val="0070C0"/>
              </a:solidFill>
            </a:endParaRPr>
          </a:p>
          <a:p>
            <a:endParaRPr lang="zh-TW" altLang="en-US" dirty="0"/>
          </a:p>
        </p:txBody>
      </p:sp>
      <p:sp>
        <p:nvSpPr>
          <p:cNvPr id="949" name="Shape 9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US" b="1" dirty="0" err="1"/>
              <a:t>Qtier</a:t>
            </a:r>
            <a:r>
              <a:rPr lang="en-US" b="1" dirty="0"/>
              <a:t> 2.0 </a:t>
            </a:r>
            <a:r>
              <a:rPr lang="en-US" b="1" dirty="0" err="1"/>
              <a:t>Tiering</a:t>
            </a:r>
            <a:r>
              <a:rPr lang="en-US" b="1" dirty="0"/>
              <a:t> On Demand </a:t>
            </a:r>
          </a:p>
        </p:txBody>
      </p:sp>
      <p:pic>
        <p:nvPicPr>
          <p:cNvPr id="953" name="Shape 953"/>
          <p:cNvPicPr preferRelativeResize="0"/>
          <p:nvPr/>
        </p:nvPicPr>
        <p:blipFill rotWithShape="1">
          <a:blip r:embed="rId3">
            <a:alphaModFix/>
          </a:blip>
          <a:srcRect l="19646" r="18609" b="4518"/>
          <a:stretch/>
        </p:blipFill>
        <p:spPr>
          <a:xfrm>
            <a:off x="500034" y="2130612"/>
            <a:ext cx="3639172" cy="244140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2" name="Shape 335"/>
          <p:cNvSpPr txBox="1"/>
          <p:nvPr/>
        </p:nvSpPr>
        <p:spPr>
          <a:xfrm>
            <a:off x="7445971" y="2530699"/>
            <a:ext cx="1698029" cy="30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Hot data and reserved block</a:t>
            </a:r>
          </a:p>
        </p:txBody>
      </p:sp>
      <p:pic>
        <p:nvPicPr>
          <p:cNvPr id="13" name="圖片 12" descr="分層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806" y="1785932"/>
            <a:ext cx="3350556" cy="3042864"/>
          </a:xfrm>
          <a:prstGeom prst="rect">
            <a:avLst/>
          </a:prstGeom>
        </p:spPr>
      </p:pic>
      <p:sp>
        <p:nvSpPr>
          <p:cNvPr id="14" name="Shape 272"/>
          <p:cNvSpPr txBox="1"/>
          <p:nvPr/>
        </p:nvSpPr>
        <p:spPr>
          <a:xfrm>
            <a:off x="7445971" y="3539549"/>
            <a:ext cx="1449983" cy="509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rgbClr val="3366FF"/>
                </a:solidFill>
              </a:rPr>
              <a:t>Cold </a:t>
            </a:r>
            <a:r>
              <a:rPr lang="en" altLang="zh-TW" b="1" dirty="0" smtClean="0">
                <a:solidFill>
                  <a:srgbClr val="3366FF"/>
                </a:solidFill>
              </a:rPr>
              <a:t>and </a:t>
            </a:r>
            <a:r>
              <a:rPr lang="en" altLang="zh-TW" b="1" dirty="0">
                <a:solidFill>
                  <a:srgbClr val="3366FF"/>
                </a:solidFill>
              </a:rPr>
              <a:t>archived data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 txBox="1"/>
          <p:nvPr/>
        </p:nvSpPr>
        <p:spPr>
          <a:xfrm>
            <a:off x="0" y="993000"/>
            <a:ext cx="8446800" cy="13173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142844" y="1143000"/>
            <a:ext cx="8715581" cy="1142998"/>
          </a:xfrm>
        </p:spPr>
        <p:txBody>
          <a:bodyPr/>
          <a:lstStyle/>
          <a:p>
            <a:r>
              <a:rPr lang="en-US" altLang="zh-TW" dirty="0" smtClean="0"/>
              <a:t>Storage pools that are created after QTS 4.2 can be upgraded (no need to start again from scratch!)</a:t>
            </a:r>
          </a:p>
          <a:p>
            <a:r>
              <a:rPr lang="en-US" altLang="zh-TW" dirty="0" smtClean="0"/>
              <a:t>Add SSD/HDDs using free bays, an expansion unit, or the new QM2 SSD expansion card</a:t>
            </a:r>
            <a:endParaRPr lang="zh-TW" altLang="en-US" dirty="0"/>
          </a:p>
        </p:txBody>
      </p:sp>
      <p:sp>
        <p:nvSpPr>
          <p:cNvPr id="964" name="Shape 9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US" b="1" dirty="0"/>
              <a:t>Upgrade to </a:t>
            </a:r>
            <a:r>
              <a:rPr lang="en-US" b="1" dirty="0" err="1"/>
              <a:t>Qtier</a:t>
            </a:r>
            <a:r>
              <a:rPr lang="en-US" b="1" dirty="0"/>
              <a:t> Pool, Uninterrupted</a:t>
            </a:r>
          </a:p>
        </p:txBody>
      </p:sp>
      <p:pic>
        <p:nvPicPr>
          <p:cNvPr id="6" name="Shape 281" descr="C:\Users\user\Desktop\PPT\QM2.png"/>
          <p:cNvPicPr preferRelativeResize="0"/>
          <p:nvPr/>
        </p:nvPicPr>
        <p:blipFill rotWithShape="1">
          <a:blip r:embed="rId3">
            <a:alphaModFix/>
          </a:blip>
          <a:srcRect l="7304" r="39800"/>
          <a:stretch/>
        </p:blipFill>
        <p:spPr>
          <a:xfrm>
            <a:off x="1304162" y="1734584"/>
            <a:ext cx="4076390" cy="39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4841992" y="2661521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 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5214838" y="2470439"/>
            <a:ext cx="2714748" cy="2481250"/>
            <a:chOff x="5071963" y="2226780"/>
            <a:chExt cx="2714748" cy="2481250"/>
          </a:xfrm>
        </p:grpSpPr>
        <p:pic>
          <p:nvPicPr>
            <p:cNvPr id="9" name="Picture 2" descr="D:\工作進行中\20170911直播母版16比9\20171012直播ppt元素\QM2爆炸圖_coco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71963" y="2226780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10" name="Shape 272"/>
            <p:cNvSpPr txBox="1"/>
            <p:nvPr/>
          </p:nvSpPr>
          <p:spPr>
            <a:xfrm>
              <a:off x="5793639" y="3070480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QM2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SSD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RAID</a:t>
              </a:r>
              <a:endParaRPr lang="zh-TW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6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67" name="Shape 567"/>
          <p:cNvSpPr/>
          <p:nvPr/>
        </p:nvSpPr>
        <p:spPr>
          <a:xfrm>
            <a:off x="2384975" y="1857375"/>
            <a:ext cx="6788400" cy="2214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/>
          <p:nvPr/>
        </p:nvSpPr>
        <p:spPr>
          <a:xfrm>
            <a:off x="2427070" y="4071925"/>
            <a:ext cx="6788400" cy="214500"/>
          </a:xfrm>
          <a:prstGeom prst="rect">
            <a:avLst/>
          </a:prstGeom>
          <a:gradFill>
            <a:gsLst>
              <a:gs pos="0">
                <a:srgbClr val="0F243E">
                  <a:alpha val="4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Shape 568"/>
          <p:cNvSpPr txBox="1">
            <a:spLocks noGrp="1"/>
          </p:cNvSpPr>
          <p:nvPr>
            <p:ph type="ctrTitle"/>
          </p:nvPr>
        </p:nvSpPr>
        <p:spPr>
          <a:xfrm>
            <a:off x="2500298" y="231299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3500" algn="l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en-US" sz="2800" b="0" dirty="0">
                <a:latin typeface="+mj-lt"/>
              </a:rPr>
              <a:t>Basics of data </a:t>
            </a:r>
            <a:r>
              <a:rPr lang="en-US" sz="2800" b="0" dirty="0" smtClean="0">
                <a:latin typeface="+mj-lt"/>
              </a:rPr>
              <a:t>storage</a:t>
            </a:r>
            <a:endParaRPr lang="en-US" sz="2800" b="0" dirty="0">
              <a:latin typeface="+mj-lt"/>
            </a:endParaRPr>
          </a:p>
          <a:p>
            <a:pPr marL="0" marR="0" lvl="0" indent="-63500" algn="l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en-US" sz="3600" dirty="0">
                <a:latin typeface="+mj-lt"/>
              </a:rPr>
              <a:t>Performance and stability are the keys!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US" b="1" dirty="0"/>
              <a:t>How to Replace SSD Cache with </a:t>
            </a:r>
            <a:r>
              <a:rPr lang="en-US" b="1" dirty="0" err="1"/>
              <a:t>Qtier</a:t>
            </a:r>
            <a:endParaRPr lang="en-US" b="1" dirty="0"/>
          </a:p>
        </p:txBody>
      </p:sp>
      <p:pic>
        <p:nvPicPr>
          <p:cNvPr id="972" name="Shape 9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9058" y="1428742"/>
            <a:ext cx="4477500" cy="278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/>
          <p:cNvGrpSpPr/>
          <p:nvPr/>
        </p:nvGrpSpPr>
        <p:grpSpPr>
          <a:xfrm>
            <a:off x="285720" y="1142990"/>
            <a:ext cx="3354953" cy="928180"/>
            <a:chOff x="214282" y="1260115"/>
            <a:chExt cx="3529104" cy="928180"/>
          </a:xfrm>
        </p:grpSpPr>
        <p:sp>
          <p:nvSpPr>
            <p:cNvPr id="7" name="圓角矩形 6"/>
            <p:cNvSpPr/>
            <p:nvPr/>
          </p:nvSpPr>
          <p:spPr>
            <a:xfrm>
              <a:off x="214283" y="1562682"/>
              <a:ext cx="3529103" cy="625613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14282" y="1731947"/>
              <a:ext cx="3529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SzPct val="100000"/>
              </a:pPr>
              <a:r>
                <a:rPr lang="en-US" altLang="zh-TW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Stop SSD Cache Online</a:t>
              </a:r>
              <a:endParaRPr lang="en" altLang="zh-TW" sz="1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b="1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871176" y="1260115"/>
              <a:ext cx="552938" cy="461665"/>
              <a:chOff x="1546637" y="3304258"/>
              <a:chExt cx="473628" cy="395449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1546637" y="3304258"/>
                <a:ext cx="473628" cy="3954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zh-TW" altLang="en-US" sz="24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１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285720" y="2182994"/>
            <a:ext cx="3354953" cy="1225529"/>
            <a:chOff x="214282" y="1276807"/>
            <a:chExt cx="3529104" cy="1225529"/>
          </a:xfrm>
        </p:grpSpPr>
        <p:sp>
          <p:nvSpPr>
            <p:cNvPr id="15" name="圓角矩形 14"/>
            <p:cNvSpPr/>
            <p:nvPr/>
          </p:nvSpPr>
          <p:spPr>
            <a:xfrm>
              <a:off x="214282" y="1562682"/>
              <a:ext cx="3529104" cy="939654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214282" y="1731947"/>
              <a:ext cx="35291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-US" altLang="zh-TW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Confirm the SSDs that will be added to the Storage Pool 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b="1" dirty="0"/>
            </a:p>
          </p:txBody>
        </p:sp>
        <p:grpSp>
          <p:nvGrpSpPr>
            <p:cNvPr id="19" name="群組 35"/>
            <p:cNvGrpSpPr/>
            <p:nvPr/>
          </p:nvGrpSpPr>
          <p:grpSpPr>
            <a:xfrm>
              <a:off x="871176" y="1276807"/>
              <a:ext cx="552938" cy="461665"/>
              <a:chOff x="1546637" y="3318564"/>
              <a:chExt cx="473628" cy="395450"/>
            </a:xfrm>
          </p:grpSpPr>
          <p:sp>
            <p:nvSpPr>
              <p:cNvPr id="20" name="橢圓 19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1546637" y="3318564"/>
                <a:ext cx="473628" cy="3954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2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22" name="群組 21"/>
          <p:cNvGrpSpPr/>
          <p:nvPr/>
        </p:nvGrpSpPr>
        <p:grpSpPr>
          <a:xfrm>
            <a:off x="285720" y="3488548"/>
            <a:ext cx="3354953" cy="936402"/>
            <a:chOff x="214282" y="1270282"/>
            <a:chExt cx="3529104" cy="936402"/>
          </a:xfrm>
        </p:grpSpPr>
        <p:sp>
          <p:nvSpPr>
            <p:cNvPr id="23" name="圓角矩形 22"/>
            <p:cNvSpPr/>
            <p:nvPr/>
          </p:nvSpPr>
          <p:spPr>
            <a:xfrm>
              <a:off x="214283" y="1562682"/>
              <a:ext cx="3529103" cy="644002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214282" y="1731947"/>
              <a:ext cx="3529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en-US" altLang="zh-TW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Upgrade to </a:t>
              </a:r>
              <a:r>
                <a:rPr lang="en-US" altLang="zh-TW" sz="18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Qtier</a:t>
              </a:r>
              <a:r>
                <a:rPr lang="en-US" altLang="zh-TW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Pool! 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25670" y="1356968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25669" y="1364584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b="1" dirty="0"/>
            </a:p>
          </p:txBody>
        </p:sp>
        <p:grpSp>
          <p:nvGrpSpPr>
            <p:cNvPr id="27" name="群組 43"/>
            <p:cNvGrpSpPr/>
            <p:nvPr/>
          </p:nvGrpSpPr>
          <p:grpSpPr>
            <a:xfrm>
              <a:off x="871176" y="1270282"/>
              <a:ext cx="552938" cy="461665"/>
              <a:chOff x="1546637" y="3312968"/>
              <a:chExt cx="473628" cy="395449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9" name="文字方塊 28"/>
              <p:cNvSpPr txBox="1"/>
              <p:nvPr/>
            </p:nvSpPr>
            <p:spPr>
              <a:xfrm>
                <a:off x="1546637" y="3312968"/>
                <a:ext cx="473628" cy="3954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24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3</a:t>
                </a:r>
                <a:endParaRPr kumimoji="1"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&lt;Test&gt; TVS-EC2480-SAS-RP </a:t>
            </a:r>
          </a:p>
          <a:p>
            <a:pPr marL="457200" lvl="0" indent="-355600"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</a:rPr>
              <a:t>12 SSDs in RAID 10, 12 HDDs in RAID 6 </a:t>
            </a:r>
          </a:p>
          <a:p>
            <a:pPr marL="457200" lvl="0" indent="-355600"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</a:rPr>
              <a:t>5 VMs </a:t>
            </a:r>
            <a:r>
              <a:rPr lang="en-US" dirty="0" err="1" smtClean="0">
                <a:solidFill>
                  <a:schemeClr val="dk1"/>
                </a:solidFill>
              </a:rPr>
              <a:t>IOmeter</a:t>
            </a:r>
            <a:r>
              <a:rPr lang="en-US" dirty="0" smtClean="0">
                <a:solidFill>
                  <a:schemeClr val="dk1"/>
                </a:solidFill>
              </a:rPr>
              <a:t> test with standard 4K random read-write</a:t>
            </a:r>
          </a:p>
          <a:p>
            <a:pPr marL="457200" lvl="0" indent="-355600"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</a:rPr>
              <a:t>Adopting </a:t>
            </a:r>
            <a:r>
              <a:rPr lang="en-US" dirty="0" err="1" smtClean="0">
                <a:solidFill>
                  <a:schemeClr val="dk1"/>
                </a:solidFill>
              </a:rPr>
              <a:t>Mellanox’s</a:t>
            </a:r>
            <a:r>
              <a:rPr lang="en-US" dirty="0" smtClean="0">
                <a:solidFill>
                  <a:schemeClr val="dk1"/>
                </a:solidFill>
              </a:rPr>
              <a:t> 40GbE </a:t>
            </a:r>
            <a:r>
              <a:rPr lang="en-US" dirty="0" err="1" smtClean="0">
                <a:solidFill>
                  <a:schemeClr val="dk1"/>
                </a:solidFill>
              </a:rPr>
              <a:t>iSER</a:t>
            </a:r>
            <a:r>
              <a:rPr lang="en-US" dirty="0" smtClean="0">
                <a:solidFill>
                  <a:schemeClr val="dk1"/>
                </a:solidFill>
              </a:rPr>
              <a:t> solution</a:t>
            </a:r>
          </a:p>
          <a:p>
            <a:pPr marL="457200" lvl="0" indent="-355600">
              <a:spcBef>
                <a:spcPts val="0"/>
              </a:spcBef>
            </a:pPr>
            <a:endParaRPr lang="en-US" dirty="0" smtClean="0">
              <a:solidFill>
                <a:schemeClr val="dk1"/>
              </a:solidFill>
            </a:endParaRPr>
          </a:p>
          <a:p>
            <a:pPr marL="457200" lvl="0" indent="-355600">
              <a:spcBef>
                <a:spcPts val="450"/>
              </a:spcBef>
              <a:buChar char="●"/>
            </a:pPr>
            <a:endParaRPr lang="en-US" dirty="0" smtClean="0"/>
          </a:p>
          <a:p>
            <a:pPr marL="0" lvl="0" indent="0">
              <a:spcBef>
                <a:spcPts val="450"/>
              </a:spcBef>
              <a:buNone/>
            </a:pPr>
            <a:endParaRPr lang="en-US" sz="1600" dirty="0" smtClean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zh-TW" altLang="en-US" dirty="0"/>
          </a:p>
        </p:txBody>
      </p:sp>
      <p:sp>
        <p:nvSpPr>
          <p:cNvPr id="982" name="Shape 9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b="1" dirty="0"/>
              <a:t>Unleash the full potential of SSD</a:t>
            </a:r>
            <a:r>
              <a:rPr lang="en-US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4" name="Shape 361"/>
          <p:cNvSpPr/>
          <p:nvPr/>
        </p:nvSpPr>
        <p:spPr>
          <a:xfrm>
            <a:off x="4483508" y="2666714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5" name="Shape 302"/>
          <p:cNvSpPr/>
          <p:nvPr/>
        </p:nvSpPr>
        <p:spPr>
          <a:xfrm>
            <a:off x="285720" y="2588675"/>
            <a:ext cx="2127162" cy="2060724"/>
          </a:xfrm>
          <a:prstGeom prst="ellipse">
            <a:avLst/>
          </a:prstGeom>
          <a:solidFill>
            <a:srgbClr val="044981">
              <a:alpha val="80000"/>
            </a:srgbClr>
          </a:solidFill>
          <a:ln w="762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180,000 IOPS </a:t>
            </a:r>
            <a:b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with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40TB </a:t>
            </a:r>
            <a:endParaRPr lang="en-US" altLang="zh-TW" sz="1800" b="1" dirty="0" smtClean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303"/>
          <p:cNvSpPr/>
          <p:nvPr/>
        </p:nvSpPr>
        <p:spPr>
          <a:xfrm>
            <a:off x="2061820" y="2588675"/>
            <a:ext cx="2114764" cy="2060724"/>
          </a:xfrm>
          <a:prstGeom prst="ellipse">
            <a:avLst/>
          </a:prstGeom>
          <a:solidFill>
            <a:srgbClr val="044981">
              <a:alpha val="79000"/>
            </a:srgbClr>
          </a:solidFill>
          <a:ln w="762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&lt;1 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Response</a:t>
            </a:r>
            <a:r>
              <a:rPr lang="zh-TW" altLang="en-US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time</a:t>
            </a:r>
            <a:endParaRPr lang="zh-TW"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4750603" y="1468834"/>
            <a:ext cx="4393372" cy="3174618"/>
            <a:chOff x="4522999" y="1975020"/>
            <a:chExt cx="4393372" cy="3174618"/>
          </a:xfrm>
        </p:grpSpPr>
        <p:pic>
          <p:nvPicPr>
            <p:cNvPr id="18" name="Shape 296" descr="「TVS-2480」的圖片搜尋結果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2999" y="2403646"/>
              <a:ext cx="4393372" cy="2745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Shape 297"/>
            <p:cNvSpPr/>
            <p:nvPr/>
          </p:nvSpPr>
          <p:spPr>
            <a:xfrm>
              <a:off x="4878937" y="3207909"/>
              <a:ext cx="3697497" cy="715145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6431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" altLang="zh-TW" sz="1600" b="1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HOT</a:t>
              </a:r>
              <a:r>
                <a:rPr lang="zh-TW" altLang="en-US" sz="1600" b="1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" altLang="zh-TW" sz="1600" b="1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Ultra-high </a:t>
              </a:r>
              <a:endParaRPr lang="en" altLang="zh-TW" sz="16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  <a:p>
              <a:pPr lvl="0" algn="ctr">
                <a:buClr>
                  <a:schemeClr val="lt1"/>
                </a:buClr>
                <a:buSzPct val="25000"/>
              </a:pPr>
              <a:r>
                <a:rPr lang="en" altLang="zh-TW" sz="1600" b="1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Performance</a:t>
              </a:r>
            </a:p>
          </p:txBody>
        </p:sp>
        <p:sp>
          <p:nvSpPr>
            <p:cNvPr id="20" name="Shape 298"/>
            <p:cNvSpPr/>
            <p:nvPr/>
          </p:nvSpPr>
          <p:spPr>
            <a:xfrm>
              <a:off x="4878962" y="3923054"/>
              <a:ext cx="3697497" cy="719331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6431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" altLang="zh-TW" sz="1600" b="1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SATA </a:t>
              </a:r>
              <a:r>
                <a:rPr lang="en" altLang="zh-TW" sz="1600" b="1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HDD</a:t>
              </a:r>
              <a:r>
                <a:rPr lang="zh-TW" altLang="en-US" sz="1600" b="1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en" altLang="zh-TW" sz="1600" b="1" dirty="0" smtClean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Capacity</a:t>
              </a:r>
              <a:endParaRPr lang="en" altLang="zh-TW" sz="16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Shape 304"/>
            <p:cNvSpPr/>
            <p:nvPr/>
          </p:nvSpPr>
          <p:spPr>
            <a:xfrm>
              <a:off x="7056693" y="1975020"/>
              <a:ext cx="806100" cy="1160542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38" scaled="0"/>
            </a:gradFill>
            <a:ln w="9525" cap="flat" cmpd="sng">
              <a:solidFill>
                <a:srgbClr val="BD4B4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51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Shape 305"/>
            <p:cNvSpPr txBox="1"/>
            <p:nvPr/>
          </p:nvSpPr>
          <p:spPr>
            <a:xfrm>
              <a:off x="6891716" y="2164460"/>
              <a:ext cx="1136104" cy="806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40 GbE iSER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9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b="1" dirty="0"/>
              <a:t>The Leading </a:t>
            </a:r>
            <a:r>
              <a:rPr lang="en-US" b="1" dirty="0" err="1"/>
              <a:t>Tiering</a:t>
            </a:r>
            <a:r>
              <a:rPr lang="en-US" b="1" dirty="0"/>
              <a:t> Technology</a:t>
            </a:r>
          </a:p>
        </p:txBody>
      </p:sp>
      <p:grpSp>
        <p:nvGrpSpPr>
          <p:cNvPr id="996" name="Shape 996"/>
          <p:cNvGrpSpPr/>
          <p:nvPr/>
        </p:nvGrpSpPr>
        <p:grpSpPr>
          <a:xfrm>
            <a:off x="3709700" y="1071552"/>
            <a:ext cx="4722550" cy="3583250"/>
            <a:chOff x="3709700" y="1228800"/>
            <a:chExt cx="4722550" cy="3583250"/>
          </a:xfrm>
        </p:grpSpPr>
        <p:pic>
          <p:nvPicPr>
            <p:cNvPr id="997" name="Shape 997" descr="2_Qtier-01.png"/>
            <p:cNvPicPr preferRelativeResize="0"/>
            <p:nvPr/>
          </p:nvPicPr>
          <p:blipFill rotWithShape="1">
            <a:blip r:embed="rId3">
              <a:alphaModFix/>
            </a:blip>
            <a:srcRect l="1858" r="1848"/>
            <a:stretch/>
          </p:blipFill>
          <p:spPr>
            <a:xfrm>
              <a:off x="3709700" y="1299150"/>
              <a:ext cx="4692602" cy="351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8" name="Shape 998"/>
            <p:cNvSpPr txBox="1"/>
            <p:nvPr/>
          </p:nvSpPr>
          <p:spPr>
            <a:xfrm>
              <a:off x="4063624" y="1650850"/>
              <a:ext cx="865565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900" b="1" dirty="0">
                  <a:solidFill>
                    <a:srgbClr val="262626"/>
                  </a:solidFill>
                </a:rPr>
                <a:t>File server</a:t>
              </a:r>
            </a:p>
          </p:txBody>
        </p:sp>
        <p:sp>
          <p:nvSpPr>
            <p:cNvPr id="999" name="Shape 999"/>
            <p:cNvSpPr txBox="1"/>
            <p:nvPr/>
          </p:nvSpPr>
          <p:spPr>
            <a:xfrm>
              <a:off x="5019725" y="1299150"/>
              <a:ext cx="8454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900" b="1">
                  <a:solidFill>
                    <a:srgbClr val="262626"/>
                  </a:solidFill>
                </a:rPr>
                <a:t>Web server</a:t>
              </a:r>
            </a:p>
          </p:txBody>
        </p:sp>
        <p:sp>
          <p:nvSpPr>
            <p:cNvPr id="1000" name="Shape 1000"/>
            <p:cNvSpPr txBox="1"/>
            <p:nvPr/>
          </p:nvSpPr>
          <p:spPr>
            <a:xfrm>
              <a:off x="6058700" y="1228800"/>
              <a:ext cx="1156506" cy="1428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900" b="1" dirty="0">
                  <a:solidFill>
                    <a:srgbClr val="262626"/>
                  </a:solidFill>
                </a:rPr>
                <a:t>Email Server</a:t>
              </a:r>
            </a:p>
          </p:txBody>
        </p:sp>
        <p:sp>
          <p:nvSpPr>
            <p:cNvPr id="1001" name="Shape 1001"/>
            <p:cNvSpPr txBox="1"/>
            <p:nvPr/>
          </p:nvSpPr>
          <p:spPr>
            <a:xfrm>
              <a:off x="7305774" y="1650850"/>
              <a:ext cx="1123877" cy="2208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900" b="1" dirty="0">
                  <a:solidFill>
                    <a:srgbClr val="262626"/>
                  </a:solidFill>
                </a:rPr>
                <a:t>Virtual Desktop Application</a:t>
              </a:r>
            </a:p>
          </p:txBody>
        </p:sp>
        <p:sp>
          <p:nvSpPr>
            <p:cNvPr id="1002" name="Shape 1002"/>
            <p:cNvSpPr txBox="1"/>
            <p:nvPr/>
          </p:nvSpPr>
          <p:spPr>
            <a:xfrm>
              <a:off x="4622550" y="2351225"/>
              <a:ext cx="33648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dirty="0"/>
                <a:t>Triggered by events, data </a:t>
              </a:r>
              <a:r>
                <a:rPr lang="en-US" dirty="0" err="1"/>
                <a:t>tiering</a:t>
              </a:r>
              <a:endParaRPr lang="en-US" dirty="0"/>
            </a:p>
          </p:txBody>
        </p:sp>
        <p:sp>
          <p:nvSpPr>
            <p:cNvPr id="1003" name="Shape 1003"/>
            <p:cNvSpPr txBox="1"/>
            <p:nvPr/>
          </p:nvSpPr>
          <p:spPr>
            <a:xfrm>
              <a:off x="4503850" y="2884700"/>
              <a:ext cx="10683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800" b="1" dirty="0" err="1">
                  <a:solidFill>
                    <a:srgbClr val="262626"/>
                  </a:solidFill>
                </a:rPr>
                <a:t>PCIe</a:t>
              </a:r>
              <a:r>
                <a:rPr lang="en-US" sz="800" b="1" dirty="0">
                  <a:solidFill>
                    <a:srgbClr val="262626"/>
                  </a:solidFill>
                </a:rPr>
                <a:t> </a:t>
              </a:r>
              <a:r>
                <a:rPr lang="en-US" sz="800" b="1" dirty="0" err="1">
                  <a:solidFill>
                    <a:srgbClr val="262626"/>
                  </a:solidFill>
                </a:rPr>
                <a:t>NVMe</a:t>
              </a:r>
              <a:r>
                <a:rPr lang="en-US" sz="800" b="1" dirty="0">
                  <a:solidFill>
                    <a:srgbClr val="262626"/>
                  </a:solidFill>
                </a:rPr>
                <a:t>,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800" b="1" dirty="0">
                  <a:solidFill>
                    <a:srgbClr val="262626"/>
                  </a:solidFill>
                </a:rPr>
                <a:t>M.2, General SSD RAID NL, SAS, </a:t>
              </a:r>
              <a:br>
                <a:rPr lang="en-US" sz="800" b="1" dirty="0">
                  <a:solidFill>
                    <a:srgbClr val="262626"/>
                  </a:solidFill>
                </a:rPr>
              </a:br>
              <a:r>
                <a:rPr lang="en-US" sz="800" b="1" dirty="0">
                  <a:solidFill>
                    <a:srgbClr val="262626"/>
                  </a:solidFill>
                </a:rPr>
                <a:t>SATA HDD</a:t>
              </a:r>
            </a:p>
          </p:txBody>
        </p:sp>
        <p:sp>
          <p:nvSpPr>
            <p:cNvPr id="1004" name="Shape 1004"/>
            <p:cNvSpPr txBox="1"/>
            <p:nvPr/>
          </p:nvSpPr>
          <p:spPr>
            <a:xfrm>
              <a:off x="6165675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800" b="1">
                  <a:solidFill>
                    <a:srgbClr val="262626"/>
                  </a:solidFill>
                </a:rPr>
                <a:t>SAS HDD </a:t>
              </a:r>
              <a:br>
                <a:rPr lang="en-US" sz="800" b="1">
                  <a:solidFill>
                    <a:srgbClr val="262626"/>
                  </a:solidFill>
                </a:rPr>
              </a:br>
              <a:r>
                <a:rPr lang="en-US" sz="800" b="1">
                  <a:solidFill>
                    <a:srgbClr val="262626"/>
                  </a:solidFill>
                </a:rPr>
                <a:t>RAID</a:t>
              </a:r>
            </a:p>
          </p:txBody>
        </p:sp>
        <p:sp>
          <p:nvSpPr>
            <p:cNvPr id="1005" name="Shape 1005"/>
            <p:cNvSpPr txBox="1"/>
            <p:nvPr/>
          </p:nvSpPr>
          <p:spPr>
            <a:xfrm>
              <a:off x="7662150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800" b="1" dirty="0">
                  <a:solidFill>
                    <a:srgbClr val="262626"/>
                  </a:solidFill>
                </a:rPr>
                <a:t>NL, SAS, </a:t>
              </a:r>
              <a:br>
                <a:rPr lang="en-US" sz="800" b="1" dirty="0">
                  <a:solidFill>
                    <a:srgbClr val="262626"/>
                  </a:solidFill>
                </a:rPr>
              </a:br>
              <a:r>
                <a:rPr lang="en-US" sz="800" b="1" dirty="0">
                  <a:solidFill>
                    <a:srgbClr val="262626"/>
                  </a:solidFill>
                </a:rPr>
                <a:t>SATA HDD </a:t>
              </a:r>
              <a:br>
                <a:rPr lang="en-US" sz="800" b="1" dirty="0">
                  <a:solidFill>
                    <a:srgbClr val="262626"/>
                  </a:solidFill>
                </a:rPr>
              </a:br>
              <a:r>
                <a:rPr lang="en-US" sz="800" b="1" dirty="0">
                  <a:solidFill>
                    <a:srgbClr val="262626"/>
                  </a:solidFill>
                </a:rPr>
                <a:t>RAID</a:t>
              </a:r>
            </a:p>
          </p:txBody>
        </p:sp>
        <p:sp>
          <p:nvSpPr>
            <p:cNvPr id="1006" name="Shape 1006"/>
            <p:cNvSpPr txBox="1"/>
            <p:nvPr/>
          </p:nvSpPr>
          <p:spPr>
            <a:xfrm>
              <a:off x="5046150" y="3897925"/>
              <a:ext cx="22596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>
                  <a:solidFill>
                    <a:srgbClr val="FFFFFF"/>
                  </a:solidFill>
                </a:rPr>
                <a:t>Local NAS</a:t>
              </a:r>
            </a:p>
          </p:txBody>
        </p:sp>
        <p:sp>
          <p:nvSpPr>
            <p:cNvPr id="1007" name="Shape 1007"/>
            <p:cNvSpPr txBox="1"/>
            <p:nvPr/>
          </p:nvSpPr>
          <p:spPr>
            <a:xfrm>
              <a:off x="3709700" y="4412275"/>
              <a:ext cx="12690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050" dirty="0">
                  <a:solidFill>
                    <a:srgbClr val="FFFFFF"/>
                  </a:solidFill>
                </a:rPr>
                <a:t>Local NAS</a:t>
              </a:r>
            </a:p>
          </p:txBody>
        </p:sp>
        <p:sp>
          <p:nvSpPr>
            <p:cNvPr id="1008" name="Shape 1008"/>
            <p:cNvSpPr txBox="1"/>
            <p:nvPr/>
          </p:nvSpPr>
          <p:spPr>
            <a:xfrm>
              <a:off x="4622550" y="3571150"/>
              <a:ext cx="27432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/>
                <a:t>Qtier storage pool</a:t>
              </a:r>
            </a:p>
          </p:txBody>
        </p:sp>
        <p:sp>
          <p:nvSpPr>
            <p:cNvPr id="1009" name="Shape 1009"/>
            <p:cNvSpPr txBox="1"/>
            <p:nvPr/>
          </p:nvSpPr>
          <p:spPr>
            <a:xfrm>
              <a:off x="5371450" y="4412275"/>
              <a:ext cx="13101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050" dirty="0">
                  <a:solidFill>
                    <a:srgbClr val="FFFFFF"/>
                  </a:solidFill>
                </a:rPr>
                <a:t>Expansion unit 1</a:t>
              </a:r>
            </a:p>
          </p:txBody>
        </p:sp>
        <p:sp>
          <p:nvSpPr>
            <p:cNvPr id="1010" name="Shape 1010"/>
            <p:cNvSpPr txBox="1"/>
            <p:nvPr/>
          </p:nvSpPr>
          <p:spPr>
            <a:xfrm>
              <a:off x="7141550" y="4412275"/>
              <a:ext cx="12414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050" dirty="0">
                  <a:solidFill>
                    <a:srgbClr val="FFFFFF"/>
                  </a:solidFill>
                </a:rPr>
                <a:t>Expansion unit 2</a:t>
              </a:r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269818" y="3335283"/>
            <a:ext cx="3154003" cy="1093855"/>
          </a:xfrm>
          <a:prstGeom prst="roundRect">
            <a:avLst>
              <a:gd name="adj" fmla="val 7805"/>
            </a:avLst>
          </a:prstGeom>
          <a:solidFill>
            <a:srgbClr val="660066">
              <a:alpha val="2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2047413" y="4023809"/>
            <a:ext cx="1167265" cy="262453"/>
          </a:xfrm>
          <a:prstGeom prst="roundRect">
            <a:avLst>
              <a:gd name="adj" fmla="val 20433"/>
            </a:avLst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 smtClean="0"/>
              <a:t></a:t>
            </a:r>
            <a:endParaRPr kumimoji="1" lang="zh-TW" altLang="en-US" dirty="0"/>
          </a:p>
        </p:txBody>
      </p:sp>
      <p:sp>
        <p:nvSpPr>
          <p:cNvPr id="22" name="圓角矩形 21"/>
          <p:cNvSpPr/>
          <p:nvPr/>
        </p:nvSpPr>
        <p:spPr>
          <a:xfrm>
            <a:off x="285720" y="1608135"/>
            <a:ext cx="3154004" cy="1307601"/>
          </a:xfrm>
          <a:prstGeom prst="roundRect">
            <a:avLst>
              <a:gd name="adj" fmla="val 11233"/>
            </a:avLst>
          </a:prstGeom>
          <a:solidFill>
            <a:srgbClr val="2DA0B5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490569" y="1915325"/>
            <a:ext cx="262954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SSD as storage</a:t>
            </a:r>
          </a:p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Satisfy both random and sequential usages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826022" y="3646638"/>
            <a:ext cx="205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474667" y="3748908"/>
            <a:ext cx="18873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dirty="0">
                <a:solidFill>
                  <a:srgbClr val="262626"/>
                </a:solidFill>
              </a:rPr>
              <a:t>File Server</a:t>
            </a:r>
          </a:p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dirty="0">
                <a:solidFill>
                  <a:srgbClr val="262626"/>
                </a:solidFill>
              </a:rPr>
              <a:t>Web </a:t>
            </a:r>
            <a:r>
              <a:rPr lang="en" altLang="zh-TW" dirty="0" smtClean="0">
                <a:solidFill>
                  <a:srgbClr val="262626"/>
                </a:solidFill>
              </a:rPr>
              <a:t>Server</a:t>
            </a:r>
            <a:endParaRPr lang="en" altLang="zh-TW" dirty="0">
              <a:solidFill>
                <a:srgbClr val="262626"/>
              </a:solidFill>
            </a:endParaRPr>
          </a:p>
        </p:txBody>
      </p:sp>
      <p:sp>
        <p:nvSpPr>
          <p:cNvPr id="26" name="＞形箭號 25"/>
          <p:cNvSpPr/>
          <p:nvPr/>
        </p:nvSpPr>
        <p:spPr>
          <a:xfrm>
            <a:off x="401172" y="202263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7" name="＞形箭號 26"/>
          <p:cNvSpPr/>
          <p:nvPr/>
        </p:nvSpPr>
        <p:spPr>
          <a:xfrm>
            <a:off x="401172" y="2359965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28" name="＞形箭號 27"/>
          <p:cNvSpPr/>
          <p:nvPr/>
        </p:nvSpPr>
        <p:spPr>
          <a:xfrm>
            <a:off x="385270" y="380805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69818" y="3274236"/>
            <a:ext cx="3154004" cy="372402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600" dirty="0" smtClean="0">
                <a:solidFill>
                  <a:schemeClr val="bg1"/>
                </a:solidFill>
              </a:rPr>
              <a:t>Use Cases</a:t>
            </a:r>
            <a:endParaRPr lang="zh-TW" altLang="zh-TW" sz="16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285720" y="1500180"/>
            <a:ext cx="3154004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en" altLang="zh-TW" sz="1600" dirty="0" smtClean="0">
                <a:solidFill>
                  <a:srgbClr val="FFFFFF"/>
                </a:solidFill>
              </a:rPr>
              <a:t>Advantages</a:t>
            </a:r>
            <a:endParaRPr lang="zh-TW" altLang="zh-TW" sz="16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＞形箭號 30"/>
          <p:cNvSpPr/>
          <p:nvPr/>
        </p:nvSpPr>
        <p:spPr>
          <a:xfrm>
            <a:off x="388959" y="407194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44259" y="3718663"/>
            <a:ext cx="14795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Aft>
                <a:spcPts val="600"/>
              </a:spcAft>
              <a:buClr>
                <a:srgbClr val="262626"/>
              </a:buClr>
              <a:buSzPct val="100000"/>
            </a:pPr>
            <a:r>
              <a:rPr lang="en" altLang="zh-TW" dirty="0">
                <a:solidFill>
                  <a:srgbClr val="262626"/>
                </a:solidFill>
              </a:rPr>
              <a:t>Mail Server</a:t>
            </a:r>
          </a:p>
          <a:p>
            <a:pPr marL="101600" lvl="0">
              <a:spcAft>
                <a:spcPts val="600"/>
              </a:spcAft>
              <a:buClr>
                <a:srgbClr val="0000FF"/>
              </a:buClr>
              <a:buSzPct val="100000"/>
            </a:pPr>
            <a:r>
              <a:rPr lang="en" altLang="zh-TW" dirty="0">
                <a:solidFill>
                  <a:srgbClr val="660066"/>
                </a:solidFill>
              </a:rPr>
              <a:t>VDI Hosting  </a:t>
            </a:r>
          </a:p>
        </p:txBody>
      </p:sp>
      <p:sp>
        <p:nvSpPr>
          <p:cNvPr id="33" name="＞形箭號 32"/>
          <p:cNvSpPr/>
          <p:nvPr/>
        </p:nvSpPr>
        <p:spPr>
          <a:xfrm>
            <a:off x="1829897" y="380805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4" name="＞形箭號 33"/>
          <p:cNvSpPr/>
          <p:nvPr/>
        </p:nvSpPr>
        <p:spPr>
          <a:xfrm>
            <a:off x="1833586" y="407194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3214678" y="2243143"/>
            <a:ext cx="2786062" cy="1114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JhengHei"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emo</a:t>
            </a:r>
            <a:endParaRPr kumimoji="0" lang="zh-TW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 txBox="1">
            <a:spLocks noGrp="1"/>
          </p:cNvSpPr>
          <p:nvPr>
            <p:ph type="ctrTitle"/>
          </p:nvPr>
        </p:nvSpPr>
        <p:spPr>
          <a:xfrm>
            <a:off x="5352" y="2067694"/>
            <a:ext cx="9144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en-US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Storage &amp; Snapshot</a:t>
            </a:r>
            <a:br>
              <a:rPr lang="en-US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5400" b="0" i="0" u="none" strike="noStrike" cap="none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Shape 1017"/>
          <p:cNvSpPr txBox="1">
            <a:spLocks noGrp="1"/>
          </p:cNvSpPr>
          <p:nvPr>
            <p:ph type="subTitle" idx="1"/>
          </p:nvPr>
        </p:nvSpPr>
        <p:spPr>
          <a:xfrm>
            <a:off x="285712" y="2859782"/>
            <a:ext cx="85206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QTS 4.3.4</a:t>
            </a:r>
          </a:p>
        </p:txBody>
      </p:sp>
      <p:sp>
        <p:nvSpPr>
          <p:cNvPr id="1018" name="Shape 1018"/>
          <p:cNvSpPr txBox="1"/>
          <p:nvPr/>
        </p:nvSpPr>
        <p:spPr>
          <a:xfrm>
            <a:off x="2771800" y="3714229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1019" name="Shape 1019"/>
          <p:cNvSpPr txBox="1"/>
          <p:nvPr/>
        </p:nvSpPr>
        <p:spPr>
          <a:xfrm>
            <a:off x="4218013" y="3507854"/>
            <a:ext cx="1424100" cy="32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Ripple</a:t>
            </a:r>
          </a:p>
        </p:txBody>
      </p:sp>
      <p:pic>
        <p:nvPicPr>
          <p:cNvPr id="1020" name="Shape 1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470" y="-71456"/>
            <a:ext cx="9215470" cy="5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Shape 1021"/>
          <p:cNvSpPr/>
          <p:nvPr/>
        </p:nvSpPr>
        <p:spPr>
          <a:xfrm>
            <a:off x="-71470" y="2036475"/>
            <a:ext cx="6566914" cy="17922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2" name="Shape 1022"/>
          <p:cNvSpPr/>
          <p:nvPr/>
        </p:nvSpPr>
        <p:spPr>
          <a:xfrm>
            <a:off x="225050" y="2071684"/>
            <a:ext cx="6204338" cy="179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2000" b="1" dirty="0" smtClean="0">
                <a:solidFill>
                  <a:srgbClr val="5A5A5A"/>
                </a:solidFill>
                <a:ea typeface="Microsoft JhengHei"/>
                <a:cs typeface="Microsoft JhengHei"/>
                <a:sym typeface="Microsoft JhengHei"/>
              </a:rPr>
              <a:t>Your challenges, our solutions:</a:t>
            </a:r>
            <a:r>
              <a:rPr lang="en-US" sz="16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sz="16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sz="28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 RAID 5/6 not suitable when more than 6 disks are used?</a:t>
            </a:r>
            <a:endParaRPr lang="en-US" sz="3600" b="1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Shape 1030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Shape 1031"/>
          <p:cNvSpPr txBox="1"/>
          <p:nvPr/>
        </p:nvSpPr>
        <p:spPr>
          <a:xfrm>
            <a:off x="142844" y="4357700"/>
            <a:ext cx="8215370" cy="461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i="0" u="sng" strike="noStrike" cap="none" dirty="0">
                <a:latin typeface="+mn-lt"/>
                <a:ea typeface="Microsoft JhengHei"/>
                <a:cs typeface="Microsoft JhengHei"/>
                <a:sym typeface="Microsoft JhengHei"/>
                <a:hlinkClick r:id="rId3"/>
              </a:rPr>
              <a:t>https://www.servethehome.com/raid-calculator/</a:t>
            </a:r>
            <a:r>
              <a:rPr lang="en-US" sz="1000" dirty="0">
                <a:latin typeface="+mn-lt"/>
                <a:ea typeface="Microsoft JhengHei"/>
                <a:cs typeface="Microsoft JhengHei"/>
                <a:sym typeface="Microsoft JhengHei"/>
              </a:rPr>
              <a:t> , </a:t>
            </a:r>
            <a:r>
              <a:rPr lang="en-US" sz="1000" dirty="0">
                <a:solidFill>
                  <a:schemeClr val="dk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conservative estimate </a:t>
            </a:r>
            <a:r>
              <a:rPr lang="en-US" sz="1000" i="0" u="none" strike="noStrike" cap="none" dirty="0">
                <a:latin typeface="+mn-lt"/>
                <a:ea typeface="Microsoft JhengHei"/>
                <a:cs typeface="Microsoft JhengHei"/>
                <a:sym typeface="Microsoft JhengHei"/>
              </a:rPr>
              <a:t>assuming bit error chance is 10^(-15), 150MB/sec rebuild speed 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xfrm>
            <a:off x="142844" y="1143000"/>
            <a:ext cx="8715581" cy="285742"/>
          </a:xfrm>
        </p:spPr>
        <p:txBody>
          <a:bodyPr/>
          <a:lstStyle/>
          <a:p>
            <a:r>
              <a:rPr lang="en-US" altLang="zh-TW" dirty="0" smtClean="0"/>
              <a:t>According to </a:t>
            </a:r>
            <a:r>
              <a:rPr lang="en-US" altLang="zh-TW" dirty="0" err="1" smtClean="0"/>
              <a:t>ServeTheHome</a:t>
            </a:r>
            <a:r>
              <a:rPr lang="en-US" altLang="zh-TW" dirty="0" smtClean="0"/>
              <a:t> RAID Calculator</a:t>
            </a:r>
          </a:p>
          <a:p>
            <a:r>
              <a:rPr lang="en-US" altLang="zh-TW" dirty="0" smtClean="0"/>
              <a:t>Chance of a RAID 5 group failing within 5 years</a:t>
            </a:r>
          </a:p>
          <a:p>
            <a:endParaRPr lang="zh-TW" altLang="en-US" dirty="0"/>
          </a:p>
        </p:txBody>
      </p:sp>
      <p:sp>
        <p:nvSpPr>
          <p:cNvPr id="1033" name="Shape 10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700" dirty="0"/>
              <a:t>RAID Protection Decreases as Capacity Increases</a:t>
            </a:r>
          </a:p>
        </p:txBody>
      </p:sp>
      <p:pic>
        <p:nvPicPr>
          <p:cNvPr id="11" name="Shape 35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643570" y="1643056"/>
            <a:ext cx="3553731" cy="26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話框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857238"/>
            <a:ext cx="2571736" cy="1447101"/>
          </a:xfrm>
          <a:prstGeom prst="rect">
            <a:avLst/>
          </a:prstGeom>
        </p:spPr>
      </p:pic>
      <p:graphicFrame>
        <p:nvGraphicFramePr>
          <p:cNvPr id="13" name="Shape 669"/>
          <p:cNvGraphicFramePr/>
          <p:nvPr/>
        </p:nvGraphicFramePr>
        <p:xfrm>
          <a:off x="251520" y="1925481"/>
          <a:ext cx="5392050" cy="233205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43455"/>
                <a:gridCol w="1943455"/>
                <a:gridCol w="1505140"/>
              </a:tblGrid>
              <a:tr h="3248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dirty="0"/>
                        <a:t>Disks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dirty="0"/>
                        <a:t>Capacity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Risk</a:t>
                      </a:r>
                      <a:r>
                        <a:rPr lang="en-US" sz="1400" b="1" u="none" strike="noStrike" cap="none" dirty="0"/>
                        <a:t> 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</a:tr>
              <a:tr h="3461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dirty="0"/>
                        <a:t>4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/>
                        <a:t>4</a:t>
                      </a:r>
                      <a:r>
                        <a:rPr lang="en-US" sz="1600" u="none" strike="noStrike" cap="none"/>
                        <a:t>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/>
                        <a:t>0.</a:t>
                      </a:r>
                      <a:r>
                        <a:rPr lang="en-US" sz="1600" b="1"/>
                        <a:t>1</a:t>
                      </a:r>
                      <a:r>
                        <a:rPr lang="en-US" sz="1600" b="1" u="none" strike="noStrike" cap="none"/>
                        <a:t>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88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dirty="0"/>
                        <a:t>4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600" dirty="0"/>
                        <a:t>8</a:t>
                      </a:r>
                      <a:r>
                        <a:rPr lang="en-US" sz="1600" u="none" strike="noStrike" cap="none" dirty="0"/>
                        <a:t>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/>
                        <a:t>0.</a:t>
                      </a:r>
                      <a:r>
                        <a:rPr lang="en-US" sz="1600" b="1"/>
                        <a:t>2</a:t>
                      </a:r>
                      <a:r>
                        <a:rPr lang="en-US" sz="1600" b="1" u="none" strike="noStrike" cap="none"/>
                        <a:t>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06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8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/>
                        <a:t>4TB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1%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35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8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/>
                        <a:t>8TB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2.2%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562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/>
                        <a:t>12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/>
                        <a:t>4</a:t>
                      </a:r>
                      <a:r>
                        <a:rPr lang="en-US" sz="1600" u="none" strike="noStrike" cap="none"/>
                        <a:t>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rgbClr val="FF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4.1%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4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u="none" strike="noStrike" cap="none" dirty="0"/>
                        <a:t>12 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dirty="0"/>
                        <a:t>8</a:t>
                      </a:r>
                      <a:r>
                        <a:rPr lang="en-US" sz="1600" u="none" strike="noStrike" cap="none" dirty="0"/>
                        <a:t>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rgbClr val="FF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</a:rPr>
                        <a:t>6.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</a:rPr>
                        <a:t>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Shape 366"/>
          <p:cNvSpPr/>
          <p:nvPr/>
        </p:nvSpPr>
        <p:spPr>
          <a:xfrm rot="10800000" flipH="1">
            <a:off x="243582" y="4286262"/>
            <a:ext cx="5399988" cy="9194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FF">
                  <a:alpha val="41000"/>
                </a:srgbClr>
              </a:gs>
              <a:gs pos="100000">
                <a:srgbClr val="B3B3B3">
                  <a:alpha val="41000"/>
                </a:srgbClr>
              </a:gs>
            </a:gsLst>
            <a:lin ang="5400012" scaled="0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366"/>
          <p:cNvSpPr/>
          <p:nvPr/>
        </p:nvSpPr>
        <p:spPr>
          <a:xfrm rot="10800000" flipH="1">
            <a:off x="243582" y="2285998"/>
            <a:ext cx="5399988" cy="9194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FF">
                  <a:alpha val="41000"/>
                </a:srgbClr>
              </a:gs>
              <a:gs pos="100000">
                <a:srgbClr val="B3B3B3">
                  <a:alpha val="41000"/>
                </a:srgbClr>
              </a:gs>
            </a:gsLst>
            <a:lin ang="5400012" scaled="0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矩形 15"/>
          <p:cNvSpPr/>
          <p:nvPr/>
        </p:nvSpPr>
        <p:spPr>
          <a:xfrm>
            <a:off x="6572264" y="1142990"/>
            <a:ext cx="2243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The risk of using RAID5/6 increases as capacity grows!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Shape 1043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Shape 1045"/>
          <p:cNvSpPr txBox="1"/>
          <p:nvPr/>
        </p:nvSpPr>
        <p:spPr>
          <a:xfrm>
            <a:off x="500034" y="4357700"/>
            <a:ext cx="7164672" cy="4155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Arial"/>
                <a:sym typeface="Arial"/>
              </a:rPr>
              <a:t> </a:t>
            </a:r>
            <a:r>
              <a:rPr lang="en-US" sz="1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Actual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d</a:t>
            </a:r>
            <a:r>
              <a:rPr lang="en-US" sz="1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isk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f</a:t>
            </a:r>
            <a:r>
              <a:rPr lang="en-US" sz="1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ailure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t</a:t>
            </a:r>
            <a:r>
              <a:rPr lang="en-US" sz="1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olerance depend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s</a:t>
            </a:r>
            <a:r>
              <a:rPr lang="en-US" sz="10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Calibri"/>
                <a:sym typeface="Calibri"/>
              </a:rPr>
              <a:t> on the number of RAID50/60 sub-arrays.</a:t>
            </a:r>
          </a:p>
        </p:txBody>
      </p:sp>
      <p:pic>
        <p:nvPicPr>
          <p:cNvPr id="1046" name="Shape 1046" descr="C:\Users\user\Desktop\PPT\RAID50.6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6487" y="1643056"/>
            <a:ext cx="3556200" cy="24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xfrm>
            <a:off x="142844" y="1143000"/>
            <a:ext cx="8715581" cy="428618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Less space used for redundancy + increased RAID protection</a:t>
            </a:r>
          </a:p>
          <a:p>
            <a:pPr>
              <a:buNone/>
            </a:pPr>
            <a:endParaRPr lang="zh-TW" altLang="en-US" dirty="0"/>
          </a:p>
        </p:txBody>
      </p:sp>
      <p:sp>
        <p:nvSpPr>
          <p:cNvPr id="1047" name="Shape 10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US" sz="2800"/>
              <a:t>RAID 50 &amp; 60 Reduce the Risk of RAID Failure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214282" y="1643056"/>
            <a:ext cx="5328550" cy="2646743"/>
            <a:chOff x="285720" y="5429270"/>
            <a:chExt cx="5328550" cy="2646743"/>
          </a:xfrm>
        </p:grpSpPr>
        <p:sp>
          <p:nvSpPr>
            <p:cNvPr id="11" name="Shape 366"/>
            <p:cNvSpPr/>
            <p:nvPr/>
          </p:nvSpPr>
          <p:spPr>
            <a:xfrm rot="10800000" flipH="1">
              <a:off x="285720" y="6661210"/>
              <a:ext cx="5328550" cy="631580"/>
            </a:xfrm>
            <a:prstGeom prst="roundRect">
              <a:avLst>
                <a:gd name="adj" fmla="val 0"/>
              </a:avLst>
            </a:prstGeom>
            <a:solidFill>
              <a:srgbClr val="0857E7">
                <a:alpha val="82000"/>
              </a:srgb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285720" y="5429270"/>
              <a:ext cx="5328550" cy="2646743"/>
              <a:chOff x="175625" y="1915874"/>
              <a:chExt cx="5328550" cy="2646743"/>
            </a:xfrm>
          </p:grpSpPr>
          <p:graphicFrame>
            <p:nvGraphicFramePr>
              <p:cNvPr id="13" name="Shape 362"/>
              <p:cNvGraphicFramePr/>
              <p:nvPr>
                <p:extLst>
                  <p:ext uri="{D42A27DB-BD31-4B8C-83A1-F6EECF244321}">
                    <p14:modId xmlns:p14="http://schemas.microsoft.com/office/powerpoint/2010/main" xmlns="" val="4113134516"/>
                  </p:ext>
                </p:extLst>
              </p:nvPr>
            </p:nvGraphicFramePr>
            <p:xfrm>
              <a:off x="175625" y="1915874"/>
              <a:ext cx="5328550" cy="2554801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999100"/>
                    <a:gridCol w="912225"/>
                    <a:gridCol w="1260550"/>
                    <a:gridCol w="773600"/>
                    <a:gridCol w="1383075"/>
                  </a:tblGrid>
                  <a:tr h="577576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en" sz="1200" b="0" u="none" strike="noStrike" cap="none" dirty="0">
                              <a:latin typeface="+mn-lt"/>
                              <a:ea typeface="Adobe 明體 Std L"/>
                              <a:cs typeface="Adobe 明體 Std L"/>
                              <a:sym typeface="Calibri"/>
                            </a:rPr>
                            <a:t>RAID type</a:t>
                          </a:r>
                        </a:p>
                      </a:txBody>
                      <a:tcPr marL="68600" marR="68600" marT="34300" marB="34300" anchor="ctr">
                        <a:lnL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F2F2"/>
                            </a:gs>
                            <a:gs pos="100000">
                              <a:srgbClr val="A6A6A6"/>
                            </a:gs>
                          </a:gsLst>
                          <a:lin ang="5400012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Arial"/>
                            <a:buNone/>
                          </a:pPr>
                          <a:r>
                            <a:rPr lang="en" sz="1200" b="0" u="none" strike="noStrike" cap="none" dirty="0">
                              <a:latin typeface="+mn-lt"/>
                              <a:ea typeface="Calibri"/>
                              <a:cs typeface="Calibri"/>
                              <a:sym typeface="Calibri"/>
                            </a:rPr>
                            <a:t>Disk</a:t>
                          </a:r>
                          <a:r>
                            <a:rPr lang="en" sz="1200" b="0" dirty="0">
                              <a:latin typeface="+mn-lt"/>
                              <a:ea typeface="Calibri"/>
                              <a:cs typeface="Calibri"/>
                              <a:sym typeface="Calibri"/>
                            </a:rPr>
                            <a:t>s</a:t>
                          </a:r>
                        </a:p>
                      </a:txBody>
                      <a:tcPr marL="68600" marR="68600" marT="34300" marB="34300" anchor="ctr">
                        <a:lnL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F2F2"/>
                            </a:gs>
                            <a:gs pos="100000">
                              <a:srgbClr val="A6A6A6"/>
                            </a:gs>
                          </a:gsLst>
                          <a:lin ang="5400012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en" sz="1200" b="0" u="none" strike="noStrike" cap="none">
                              <a:latin typeface="+mn-lt"/>
                              <a:ea typeface="Calibri"/>
                              <a:cs typeface="Calibri"/>
                              <a:sym typeface="Calibri"/>
                            </a:rPr>
                            <a:t>Disk Failure Tolerance </a:t>
                          </a:r>
                        </a:p>
                      </a:txBody>
                      <a:tcPr marL="68600" marR="68600" marT="34300" marB="34300" anchor="ctr">
                        <a:lnL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F2F2"/>
                            </a:gs>
                            <a:gs pos="100000">
                              <a:srgbClr val="A6A6A6"/>
                            </a:gs>
                          </a:gsLst>
                          <a:lin ang="5400012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en" sz="1200" b="0" u="none" strike="noStrike" cap="none">
                              <a:latin typeface="+mn-lt"/>
                              <a:ea typeface="Calibri"/>
                              <a:cs typeface="Calibri"/>
                              <a:sym typeface="Calibri"/>
                            </a:rPr>
                            <a:t>Capacity</a:t>
                          </a:r>
                        </a:p>
                      </a:txBody>
                      <a:tcPr marL="68600" marR="68600" marT="34300" marB="34300" anchor="ctr">
                        <a:lnL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F2F2"/>
                            </a:gs>
                            <a:gs pos="100000">
                              <a:srgbClr val="A6A6A6"/>
                            </a:gs>
                          </a:gsLst>
                          <a:lin ang="5400012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en" sz="1200" b="0" u="none" strike="noStrike" cap="none" dirty="0">
                              <a:latin typeface="+mn-lt"/>
                              <a:ea typeface="Calibri"/>
                              <a:cs typeface="Calibri"/>
                              <a:sym typeface="Calibri"/>
                            </a:rPr>
                            <a:t>Chance of </a:t>
                          </a:r>
                          <a:r>
                            <a:rPr lang="en" sz="1200" b="0" dirty="0">
                              <a:solidFill>
                                <a:schemeClr val="dk1"/>
                              </a:solidFill>
                              <a:latin typeface="+mn-lt"/>
                              <a:ea typeface="Calibri"/>
                              <a:cs typeface="Calibri"/>
                              <a:sym typeface="Calibri"/>
                            </a:rPr>
                            <a:t>Failure</a:t>
                          </a:r>
                        </a:p>
                      </a:txBody>
                      <a:tcPr marL="68600" marR="68600" marT="34300" marB="34300" anchor="ctr">
                        <a:lnL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F2F2"/>
                            </a:gs>
                            <a:gs pos="100000">
                              <a:srgbClr val="A6A6A6"/>
                            </a:gs>
                          </a:gsLst>
                          <a:lin ang="5400012" scaled="0"/>
                        </a:gradFill>
                      </a:tcPr>
                    </a:tc>
                  </a:tr>
                  <a:tr h="650375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altLang="zh-TW" sz="1200" b="1" u="none" strike="noStrike" cap="none" dirty="0" smtClean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RAID </a:t>
                          </a:r>
                          <a:r>
                            <a:rPr lang="en-US" altLang="zh-TW" sz="1200" b="1" u="none" strike="noStrike" cap="none" dirty="0" smtClean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5</a:t>
                          </a:r>
                          <a:endParaRPr lang="zh-TW" altLang="zh-TW" sz="1200" b="1" u="none" strike="noStrike" cap="none" dirty="0"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endParaRPr>
                        </a:p>
                      </a:txBody>
                      <a:tcPr marL="68600" marR="68600" marT="34300" marB="34300" anchor="ctr">
                        <a:lnL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F2F2"/>
                            </a:gs>
                            <a:gs pos="100000">
                              <a:srgbClr val="A6A6A6"/>
                            </a:gs>
                          </a:gsLst>
                          <a:lin ang="5400012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12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1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66TB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rgbClr val="000000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b="1" u="none" strike="noStrike" cap="none" dirty="0">
                              <a:solidFill>
                                <a:srgbClr val="000000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6.15%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D6D6D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38275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QNAP </a:t>
                          </a:r>
                        </a:p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RAID 50</a:t>
                          </a:r>
                        </a:p>
                      </a:txBody>
                      <a:tcPr marL="68600" marR="68600" marT="34300" marB="34300" anchor="ctr">
                        <a:lnL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12 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595959">
                              <a:lumMod val="20000"/>
                              <a:lumOff val="8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b="0" dirty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2 </a:t>
                          </a:r>
                          <a:r>
                            <a:rPr lang="zh-TW" altLang="en-US" b="0" dirty="0" smtClean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 </a:t>
                          </a:r>
                          <a:r>
                            <a:rPr lang="en-US" altLang="zh-TW" b="0" dirty="0" smtClean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or</a:t>
                          </a:r>
                          <a:r>
                            <a:rPr lang="zh-TW" altLang="en-US" b="0" dirty="0" smtClean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 </a:t>
                          </a:r>
                          <a:r>
                            <a:rPr lang="en-US" altLang="zh-TW" b="0" dirty="0" smtClean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more</a:t>
                          </a:r>
                          <a:endParaRPr lang="zh-TW" b="0" dirty="0">
                            <a:solidFill>
                              <a:srgbClr val="FFFFFF"/>
                            </a:solidFill>
                            <a:latin typeface="+mn-lt"/>
                            <a:ea typeface="Microsoft JhengHei"/>
                            <a:cs typeface="Microsoft JhengHei"/>
                            <a:sym typeface="Microsoft JhengHei"/>
                          </a:endParaRP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60TB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accent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3200" b="1" i="0" u="none" strike="noStrike" cap="none" dirty="0">
                              <a:solidFill>
                                <a:srgbClr val="FFFFFF"/>
                              </a:solidFill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0.6%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D6D6D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88575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200" b="1" u="none" strike="noStrike" cap="none" dirty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RAID 10</a:t>
                          </a:r>
                        </a:p>
                      </a:txBody>
                      <a:tcPr marL="68600" marR="68600" marT="34300" marB="34300" anchor="ctr">
                        <a:lnL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EEEEEE">
                              <a:lumMod val="9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gradFill>
                          <a:gsLst>
                            <a:gs pos="0">
                              <a:srgbClr val="F2F2F2"/>
                            </a:gs>
                            <a:gs pos="100000">
                              <a:srgbClr val="A6A6A6"/>
                            </a:gs>
                          </a:gsLst>
                          <a:lin ang="5400012" scaled="0"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12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EEEEEE">
                              <a:lumMod val="9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EEEEEE">
                              <a:lumMod val="9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Arial"/>
                            <a:buNone/>
                          </a:pPr>
                          <a:r>
                            <a:rPr lang="zh-TW" b="1" dirty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6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EEEEEE">
                              <a:lumMod val="9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36TB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EEEEEE">
                              <a:lumMod val="9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ct val="25000"/>
                            <a:buFont typeface="Calibri"/>
                            <a:buNone/>
                          </a:pPr>
                          <a:r>
                            <a:rPr lang="zh-TW" sz="1400" b="1" u="none" strike="noStrike" cap="none" dirty="0">
                              <a:latin typeface="+mn-lt"/>
                              <a:ea typeface="Microsoft JhengHei"/>
                              <a:cs typeface="Microsoft JhengHei"/>
                              <a:sym typeface="Microsoft JhengHei"/>
                            </a:rPr>
                            <a:t>0.2%</a:t>
                          </a:r>
                        </a:p>
                      </a:txBody>
                      <a:tcPr marL="68600" marR="68600" marT="34300" marB="34300" anchor="ctr">
                        <a:lnL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rgbClr val="D6D6D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rgbClr val="78909C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rgbClr val="EEEEEE">
                              <a:lumMod val="90000"/>
                            </a:srgb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  <p:sp>
            <p:nvSpPr>
              <p:cNvPr id="14" name="Shape 366"/>
              <p:cNvSpPr/>
              <p:nvPr/>
            </p:nvSpPr>
            <p:spPr>
              <a:xfrm rot="10800000" flipH="1">
                <a:off x="1184475" y="2484070"/>
                <a:ext cx="4319700" cy="91942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FFFFFF">
                      <a:alpha val="41000"/>
                    </a:srgbClr>
                  </a:gs>
                  <a:gs pos="100000">
                    <a:srgbClr val="B3B3B3">
                      <a:alpha val="41000"/>
                    </a:srgbClr>
                  </a:gs>
                </a:gsLst>
                <a:lin ang="5400012" scaled="0"/>
                <a:tileRect/>
              </a:gra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 dirty="0"/>
              </a:p>
            </p:txBody>
          </p:sp>
          <p:sp>
            <p:nvSpPr>
              <p:cNvPr id="15" name="Shape 366"/>
              <p:cNvSpPr/>
              <p:nvPr/>
            </p:nvSpPr>
            <p:spPr>
              <a:xfrm rot="10800000" flipH="1">
                <a:off x="175625" y="4470674"/>
                <a:ext cx="5328550" cy="91943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FFFFFF">
                      <a:alpha val="41000"/>
                    </a:srgbClr>
                  </a:gs>
                  <a:gs pos="100000">
                    <a:srgbClr val="B3B3B3">
                      <a:alpha val="41000"/>
                    </a:srgbClr>
                  </a:gs>
                </a:gsLst>
                <a:lin ang="5400012" scaled="0"/>
                <a:tileRect/>
              </a:gra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17" name="Shape 882"/>
          <p:cNvSpPr/>
          <p:nvPr/>
        </p:nvSpPr>
        <p:spPr>
          <a:xfrm flipH="1">
            <a:off x="285720" y="4357700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Shape 1056"/>
          <p:cNvSpPr txBox="1">
            <a:spLocks noGrp="1"/>
          </p:cNvSpPr>
          <p:nvPr>
            <p:ph type="title"/>
          </p:nvPr>
        </p:nvSpPr>
        <p:spPr>
          <a:xfrm>
            <a:off x="-409000" y="304076"/>
            <a:ext cx="9885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600" dirty="0"/>
              <a:t>RAID 50 &amp; 60 Increase "</a:t>
            </a:r>
            <a:r>
              <a:rPr lang="en-US" sz="2600" dirty="0" smtClean="0"/>
              <a:t>Random </a:t>
            </a:r>
            <a:r>
              <a:rPr lang="en-US" sz="2600" dirty="0"/>
              <a:t>Write" Performance </a:t>
            </a:r>
          </a:p>
        </p:txBody>
      </p:sp>
      <p:sp>
        <p:nvSpPr>
          <p:cNvPr id="17" name="Shape 435"/>
          <p:cNvSpPr txBox="1"/>
          <p:nvPr/>
        </p:nvSpPr>
        <p:spPr>
          <a:xfrm>
            <a:off x="142932" y="1167596"/>
            <a:ext cx="9001200" cy="14943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01600" marR="0" lvl="0" algn="l" rtl="0">
              <a:spcBef>
                <a:spcPts val="360"/>
              </a:spcBef>
              <a:buSzPct val="100000"/>
            </a:pPr>
            <a:endParaRPr lang="en" sz="1600" i="0" u="none" strike="noStrike" cap="none" dirty="0">
              <a:solidFill>
                <a:srgbClr val="000090"/>
              </a:solidFill>
            </a:endParaRPr>
          </a:p>
        </p:txBody>
      </p:sp>
      <p:sp>
        <p:nvSpPr>
          <p:cNvPr id="18" name="圓角化對角線角落矩形 17"/>
          <p:cNvSpPr/>
          <p:nvPr/>
        </p:nvSpPr>
        <p:spPr>
          <a:xfrm>
            <a:off x="250951" y="1285090"/>
            <a:ext cx="7892949" cy="3456020"/>
          </a:xfrm>
          <a:prstGeom prst="round2DiagRect">
            <a:avLst>
              <a:gd name="adj1" fmla="val 3545"/>
              <a:gd name="adj2" fmla="val 0"/>
            </a:avLst>
          </a:prstGeom>
          <a:solidFill>
            <a:schemeClr val="bg1"/>
          </a:solidFill>
          <a:ln w="12700" cmpd="sng">
            <a:solidFill>
              <a:srgbClr val="2DA0B5"/>
            </a:solidFill>
            <a:prstDash val="dash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9" name="Shape 374" descr="iSER-01.png"/>
          <p:cNvPicPr preferRelativeResize="0"/>
          <p:nvPr/>
        </p:nvPicPr>
        <p:blipFill rotWithShape="1">
          <a:blip r:embed="rId3">
            <a:alphaModFix/>
          </a:blip>
          <a:srcRect t="228" b="228"/>
          <a:stretch/>
        </p:blipFill>
        <p:spPr>
          <a:xfrm>
            <a:off x="4857753" y="1935850"/>
            <a:ext cx="3153900" cy="27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375" descr="RAID-01.png"/>
          <p:cNvPicPr preferRelativeResize="0"/>
          <p:nvPr/>
        </p:nvPicPr>
        <p:blipFill rotWithShape="1">
          <a:blip r:embed="rId4">
            <a:alphaModFix/>
          </a:blip>
          <a:srcRect t="7826" b="7835"/>
          <a:stretch/>
        </p:blipFill>
        <p:spPr>
          <a:xfrm>
            <a:off x="250951" y="1819335"/>
            <a:ext cx="4341855" cy="27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377"/>
          <p:cNvSpPr/>
          <p:nvPr/>
        </p:nvSpPr>
        <p:spPr>
          <a:xfrm>
            <a:off x="1944369" y="2007975"/>
            <a:ext cx="1071300" cy="2817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200" b="1" dirty="0">
                <a:solidFill>
                  <a:srgbClr val="FFFFFF"/>
                </a:solidFill>
              </a:rPr>
              <a:t>RAID </a:t>
            </a:r>
            <a:r>
              <a:rPr lang="zh-TW" sz="1200" b="1" dirty="0" smtClean="0">
                <a:solidFill>
                  <a:srgbClr val="FFFFFF"/>
                </a:solidFill>
              </a:rPr>
              <a:t>5</a:t>
            </a:r>
            <a:r>
              <a:rPr lang="zh-TW" altLang="en-US" sz="1200" b="1" dirty="0" smtClean="0">
                <a:solidFill>
                  <a:srgbClr val="FFFFFF"/>
                </a:solidFill>
              </a:rPr>
              <a:t> </a:t>
            </a:r>
            <a:r>
              <a:rPr lang="en-US" altLang="zh-TW" sz="1200" b="1" dirty="0" smtClean="0">
                <a:solidFill>
                  <a:srgbClr val="FFFFFF"/>
                </a:solidFill>
              </a:rPr>
              <a:t>Pool</a:t>
            </a:r>
            <a:endParaRPr lang="zh-TW" sz="12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2" name="Shape 378"/>
          <p:cNvSpPr/>
          <p:nvPr/>
        </p:nvSpPr>
        <p:spPr>
          <a:xfrm>
            <a:off x="1831727" y="3383105"/>
            <a:ext cx="1287600" cy="36719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zh-TW" sz="1200" b="1" dirty="0">
                <a:solidFill>
                  <a:srgbClr val="FFFFFF"/>
                </a:solidFill>
              </a:rPr>
              <a:t>RAID 50 </a:t>
            </a:r>
            <a:r>
              <a:rPr lang="en-US" altLang="zh-TW" sz="1200" b="1" dirty="0">
                <a:solidFill>
                  <a:srgbClr val="FFFFFF"/>
                </a:solidFill>
              </a:rPr>
              <a:t>Pool</a:t>
            </a:r>
            <a:endParaRPr lang="zh-TW" altLang="zh-TW" sz="12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3" name="Shape 379"/>
          <p:cNvSpPr/>
          <p:nvPr/>
        </p:nvSpPr>
        <p:spPr>
          <a:xfrm>
            <a:off x="4857753" y="2007975"/>
            <a:ext cx="3267851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" altLang="zh-TW" sz="1200" b="1" dirty="0">
                <a:solidFill>
                  <a:srgbClr val="FFFFFF"/>
                </a:solidFill>
              </a:rPr>
              <a:t>Random Write IOPS</a:t>
            </a:r>
          </a:p>
        </p:txBody>
      </p:sp>
      <p:sp>
        <p:nvSpPr>
          <p:cNvPr id="24" name="Shape 380"/>
          <p:cNvSpPr/>
          <p:nvPr/>
        </p:nvSpPr>
        <p:spPr>
          <a:xfrm>
            <a:off x="5551432" y="3750300"/>
            <a:ext cx="932400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</a:rPr>
              <a:t>Single RAID 5</a:t>
            </a:r>
          </a:p>
        </p:txBody>
      </p:sp>
      <p:sp>
        <p:nvSpPr>
          <p:cNvPr id="25" name="Shape 381"/>
          <p:cNvSpPr/>
          <p:nvPr/>
        </p:nvSpPr>
        <p:spPr>
          <a:xfrm>
            <a:off x="6536840" y="2795863"/>
            <a:ext cx="952403" cy="841912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</a:rPr>
              <a:t>RAID 50</a:t>
            </a:r>
          </a:p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</a:rPr>
              <a:t>With 3 </a:t>
            </a:r>
          </a:p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dirty="0">
                <a:solidFill>
                  <a:srgbClr val="FFFFFF"/>
                </a:solidFill>
              </a:rPr>
              <a:t>Subgourps</a:t>
            </a:r>
          </a:p>
        </p:txBody>
      </p:sp>
      <p:sp>
        <p:nvSpPr>
          <p:cNvPr id="26" name="Shape 382"/>
          <p:cNvSpPr/>
          <p:nvPr/>
        </p:nvSpPr>
        <p:spPr>
          <a:xfrm>
            <a:off x="5521843" y="4380215"/>
            <a:ext cx="1967400" cy="9810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dirty="0"/>
              <a:t>Random Write 4K Performance</a:t>
            </a:r>
          </a:p>
        </p:txBody>
      </p:sp>
      <p:sp>
        <p:nvSpPr>
          <p:cNvPr id="27" name="Shape 383"/>
          <p:cNvSpPr/>
          <p:nvPr/>
        </p:nvSpPr>
        <p:spPr>
          <a:xfrm>
            <a:off x="7576865" y="1866625"/>
            <a:ext cx="1334748" cy="1062315"/>
          </a:xfrm>
          <a:prstGeom prst="wedgeEllipseCallout">
            <a:avLst>
              <a:gd name="adj1" fmla="val -44061"/>
              <a:gd name="adj2" fmla="val 59115"/>
            </a:avLst>
          </a:prstGeom>
          <a:gradFill>
            <a:gsLst>
              <a:gs pos="0">
                <a:srgbClr val="660066"/>
              </a:gs>
              <a:gs pos="100000">
                <a:srgbClr val="965BDD"/>
              </a:gs>
            </a:gsLst>
          </a:gradFill>
          <a:ln>
            <a:solidFill>
              <a:srgbClr val="8C3AD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矩形 27"/>
          <p:cNvSpPr/>
          <p:nvPr/>
        </p:nvSpPr>
        <p:spPr>
          <a:xfrm>
            <a:off x="356077" y="1351074"/>
            <a:ext cx="4050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>
              <a:spcBef>
                <a:spcPts val="360"/>
              </a:spcBef>
              <a:buSzPct val="100000"/>
            </a:pPr>
            <a:r>
              <a:rPr lang="en" altLang="zh-TW" b="1" dirty="0">
                <a:solidFill>
                  <a:srgbClr val="000090"/>
                </a:solidFill>
              </a:rPr>
              <a:t>Multiple RAID groups </a:t>
            </a:r>
            <a:r>
              <a:rPr lang="en-US" altLang="zh-TW" b="1" dirty="0" smtClean="0">
                <a:solidFill>
                  <a:srgbClr val="000090"/>
                </a:solidFill>
              </a:rPr>
              <a:t>calculating </a:t>
            </a:r>
            <a:r>
              <a:rPr lang="en" altLang="zh-TW" b="1" dirty="0" smtClean="0">
                <a:solidFill>
                  <a:srgbClr val="000090"/>
                </a:solidFill>
              </a:rPr>
              <a:t>parity </a:t>
            </a:r>
            <a:r>
              <a:rPr lang="en" altLang="zh-TW" b="1" dirty="0">
                <a:solidFill>
                  <a:srgbClr val="000090"/>
                </a:solidFill>
              </a:rPr>
              <a:t>at the same time  </a:t>
            </a:r>
          </a:p>
        </p:txBody>
      </p:sp>
      <p:sp>
        <p:nvSpPr>
          <p:cNvPr id="29" name="矩形 28"/>
          <p:cNvSpPr/>
          <p:nvPr/>
        </p:nvSpPr>
        <p:spPr>
          <a:xfrm>
            <a:off x="4573090" y="1339835"/>
            <a:ext cx="3713686" cy="574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>
              <a:spcBef>
                <a:spcPts val="360"/>
              </a:spcBef>
              <a:buSzPct val="100000"/>
            </a:pPr>
            <a:r>
              <a:rPr lang="en-US" altLang="zh-TW" b="1" dirty="0" smtClean="0">
                <a:solidFill>
                  <a:srgbClr val="000090"/>
                </a:solidFill>
              </a:rPr>
              <a:t>Comparison</a:t>
            </a:r>
            <a:r>
              <a:rPr lang="en" altLang="zh-TW" b="1" dirty="0" smtClean="0">
                <a:solidFill>
                  <a:srgbClr val="000090"/>
                </a:solidFill>
              </a:rPr>
              <a:t> </a:t>
            </a:r>
            <a:r>
              <a:rPr lang="en" altLang="zh-TW" b="1" dirty="0">
                <a:solidFill>
                  <a:srgbClr val="000090"/>
                </a:solidFill>
              </a:rPr>
              <a:t>between </a:t>
            </a:r>
            <a:r>
              <a:rPr lang="en" altLang="zh-TW" b="1" dirty="0" smtClean="0">
                <a:solidFill>
                  <a:srgbClr val="000090"/>
                </a:solidFill>
              </a:rPr>
              <a:t>RAID </a:t>
            </a:r>
            <a:r>
              <a:rPr lang="en" altLang="zh-TW" b="1" dirty="0">
                <a:solidFill>
                  <a:srgbClr val="000090"/>
                </a:solidFill>
              </a:rPr>
              <a:t>50 </a:t>
            </a:r>
            <a:endParaRPr lang="en" altLang="zh-TW" b="1" dirty="0" smtClean="0">
              <a:solidFill>
                <a:srgbClr val="000090"/>
              </a:solidFill>
            </a:endParaRPr>
          </a:p>
          <a:p>
            <a:pPr marL="101600" lvl="0">
              <a:spcBef>
                <a:spcPts val="360"/>
              </a:spcBef>
              <a:buSzPct val="100000"/>
            </a:pPr>
            <a:r>
              <a:rPr lang="en" altLang="zh-TW" b="1" dirty="0" smtClean="0">
                <a:solidFill>
                  <a:srgbClr val="000090"/>
                </a:solidFill>
              </a:rPr>
              <a:t>(</a:t>
            </a:r>
            <a:r>
              <a:rPr lang="en" altLang="zh-TW" b="1" dirty="0">
                <a:solidFill>
                  <a:srgbClr val="000090"/>
                </a:solidFill>
              </a:rPr>
              <a:t>3 sub-groups) and </a:t>
            </a:r>
            <a:r>
              <a:rPr lang="en" altLang="zh-TW" b="1" dirty="0" smtClean="0">
                <a:solidFill>
                  <a:srgbClr val="000090"/>
                </a:solidFill>
              </a:rPr>
              <a:t>RAID </a:t>
            </a:r>
            <a:r>
              <a:rPr lang="en" altLang="zh-TW" b="1" dirty="0">
                <a:solidFill>
                  <a:srgbClr val="000090"/>
                </a:solidFill>
              </a:rPr>
              <a:t>5 </a:t>
            </a:r>
            <a:r>
              <a:rPr lang="en-US" altLang="zh-TW" b="1" dirty="0" smtClean="0">
                <a:solidFill>
                  <a:srgbClr val="000090"/>
                </a:solidFill>
              </a:rPr>
              <a:t>(SSD</a:t>
            </a:r>
            <a:r>
              <a:rPr lang="zh-TW" altLang="en-US" b="1" dirty="0" smtClean="0">
                <a:solidFill>
                  <a:srgbClr val="000090"/>
                </a:solidFill>
              </a:rPr>
              <a:t> </a:t>
            </a:r>
            <a:r>
              <a:rPr lang="en-US" altLang="zh-TW" b="1" dirty="0" smtClean="0">
                <a:solidFill>
                  <a:srgbClr val="000090"/>
                </a:solidFill>
              </a:rPr>
              <a:t>RAID)</a:t>
            </a:r>
            <a:endParaRPr lang="en" altLang="zh-TW" b="1" dirty="0">
              <a:solidFill>
                <a:srgbClr val="000090"/>
              </a:solidFill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4643439" y="1285090"/>
            <a:ext cx="0" cy="3456020"/>
          </a:xfrm>
          <a:prstGeom prst="line">
            <a:avLst/>
          </a:prstGeom>
          <a:ln w="12700" cmpd="sng">
            <a:solidFill>
              <a:srgbClr val="2DA0B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hape 385"/>
          <p:cNvSpPr txBox="1"/>
          <p:nvPr/>
        </p:nvSpPr>
        <p:spPr>
          <a:xfrm>
            <a:off x="7672401" y="2183298"/>
            <a:ext cx="1567135" cy="61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FFFFFF"/>
                </a:solidFill>
              </a:rPr>
              <a:t>300%</a:t>
            </a:r>
          </a:p>
        </p:txBody>
      </p:sp>
      <p:sp>
        <p:nvSpPr>
          <p:cNvPr id="32" name="Shape 386"/>
          <p:cNvSpPr txBox="1"/>
          <p:nvPr/>
        </p:nvSpPr>
        <p:spPr>
          <a:xfrm>
            <a:off x="7576865" y="1951485"/>
            <a:ext cx="1334748" cy="4773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Increased to</a:t>
            </a:r>
            <a:endParaRPr lang="en" altLang="zh-TW" dirty="0">
              <a:solidFill>
                <a:srgbClr val="FFFFFF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Shape 1075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57256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dirty="0"/>
              <a:t>QNAP Offers Different Types of RAID</a:t>
            </a:r>
          </a:p>
        </p:txBody>
      </p:sp>
      <p:graphicFrame>
        <p:nvGraphicFramePr>
          <p:cNvPr id="5" name="Shape 456"/>
          <p:cNvGraphicFramePr/>
          <p:nvPr>
            <p:extLst>
              <p:ext uri="{D42A27DB-BD31-4B8C-83A1-F6EECF244321}">
                <p14:modId xmlns:p14="http://schemas.microsoft.com/office/powerpoint/2010/main" xmlns="" val="4195939984"/>
              </p:ext>
            </p:extLst>
          </p:nvPr>
        </p:nvGraphicFramePr>
        <p:xfrm>
          <a:off x="224575" y="1142990"/>
          <a:ext cx="8562269" cy="31160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27045"/>
                <a:gridCol w="1365123"/>
                <a:gridCol w="1290826"/>
                <a:gridCol w="1625185"/>
                <a:gridCol w="1427045"/>
                <a:gridCol w="1427045"/>
              </a:tblGrid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RAID Type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50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solidFill>
                            <a:srgbClr val="FFFFFF"/>
                          </a:solidFill>
                        </a:rPr>
                        <a:t>RAID 60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Disk Count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At least 3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At least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At least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At least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At least 8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5757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Disk Failure Protection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/>
                        <a:t>1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2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Half of the disk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2~5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4~10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215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Write</a:t>
                      </a:r>
                      <a:br>
                        <a:rPr lang="en" sz="1200" b="1" dirty="0">
                          <a:solidFill>
                            <a:srgbClr val="FFFFFF"/>
                          </a:solidFill>
                        </a:rPr>
                      </a:b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Performance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2389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solidFill>
                            <a:srgbClr val="FFFFFF"/>
                          </a:solidFill>
                        </a:rPr>
                        <a:t>Capacity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216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ct val="78571"/>
                        <a:buFont typeface="Arial"/>
                        <a:buNone/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Use Cases</a:t>
                      </a:r>
                      <a:endParaRPr lang="en"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Backup only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General application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For VDI hosting and database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High frequency backup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dirty="0"/>
                        <a:t>For VDI or media editing that need high </a:t>
                      </a:r>
                      <a:r>
                        <a:rPr lang="en" sz="1200" dirty="0" smtClean="0"/>
                        <a:t>capacit</a:t>
                      </a:r>
                      <a:r>
                        <a:rPr lang="en-US" altLang="zh-TW" sz="1200" dirty="0" smtClean="0"/>
                        <a:t>y</a:t>
                      </a:r>
                      <a:endParaRPr lang="en"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Shape 108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Shape 1083"/>
          <p:cNvSpPr txBox="1"/>
          <p:nvPr/>
        </p:nvSpPr>
        <p:spPr>
          <a:xfrm>
            <a:off x="142925" y="1177200"/>
            <a:ext cx="86694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360"/>
              </a:spcBef>
              <a:spcAft>
                <a:spcPts val="0"/>
              </a:spcAft>
              <a:buClr>
                <a:srgbClr val="0C0C0C"/>
              </a:buClr>
              <a:buSzPct val="100000"/>
              <a:buChar char="●"/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084" name="Shape 1084"/>
          <p:cNvSpPr txBox="1"/>
          <p:nvPr/>
        </p:nvSpPr>
        <p:spPr>
          <a:xfrm>
            <a:off x="1639140" y="4714890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The RAID 50/60 Pool cannot be expanding with </a:t>
            </a:r>
            <a:r>
              <a:rPr lang="en-US" sz="10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s</a:t>
            </a:r>
            <a:r>
              <a:rPr lang="en-US" sz="10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triping after creation .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142844" y="1143000"/>
            <a:ext cx="8715581" cy="785808"/>
          </a:xfrm>
        </p:spPr>
        <p:txBody>
          <a:bodyPr/>
          <a:lstStyle/>
          <a:p>
            <a:r>
              <a:rPr lang="en-US" altLang="zh-TW" dirty="0" smtClean="0"/>
              <a:t>HDD RAID 50 = High capacity backup server</a:t>
            </a:r>
          </a:p>
          <a:p>
            <a:r>
              <a:rPr lang="en-US" altLang="zh-TW" dirty="0" smtClean="0"/>
              <a:t>HDD RAID 60 + Read-Only SSD Cache =  High capacity file server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SSD RAID 50 + HDD RAID 60 = High capacity and performance virtual storage server 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1085" name="Shape 10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dirty="0"/>
              <a:t>Deploy</a:t>
            </a: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 RAID 50/60 </a:t>
            </a:r>
            <a:r>
              <a:rPr lang="en-US" dirty="0"/>
              <a:t>With </a:t>
            </a:r>
            <a:r>
              <a:rPr lang="en-US" dirty="0" err="1"/>
              <a:t>Qtier</a:t>
            </a:r>
            <a:endParaRPr lang="en-US" dirty="0"/>
          </a:p>
        </p:txBody>
      </p:sp>
      <p:pic>
        <p:nvPicPr>
          <p:cNvPr id="1086" name="Shape 1086" descr="給coco.png"/>
          <p:cNvPicPr preferRelativeResize="0"/>
          <p:nvPr/>
        </p:nvPicPr>
        <p:blipFill rotWithShape="1">
          <a:blip r:embed="rId3">
            <a:alphaModFix/>
          </a:blip>
          <a:srcRect t="3962" b="-2040"/>
          <a:stretch/>
        </p:blipFill>
        <p:spPr>
          <a:xfrm>
            <a:off x="1515031" y="2214560"/>
            <a:ext cx="5888092" cy="25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82"/>
          <p:cNvSpPr/>
          <p:nvPr/>
        </p:nvSpPr>
        <p:spPr>
          <a:xfrm flipH="1">
            <a:off x="1357290" y="471635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267625" y="1143000"/>
            <a:ext cx="8162027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Microsoft JhengHei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Foundations of storage: performance and stability 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Microsoft JhengHei"/>
              <a:buChar char="–"/>
            </a:pPr>
            <a:r>
              <a:rPr lang="en-US" sz="18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800" dirty="0"/>
              <a:t>High performance must be guaranteed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Microsoft JhengHei"/>
              <a:buChar char="–"/>
            </a:pPr>
            <a:r>
              <a:rPr lang="en-US" sz="18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E</a:t>
            </a:r>
            <a:r>
              <a:rPr lang="en-US" sz="1800" dirty="0"/>
              <a:t>xt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 is </a:t>
            </a:r>
            <a:r>
              <a:rPr lang="en-US" sz="1800" dirty="0"/>
              <a:t>a more mature </a:t>
            </a:r>
            <a:r>
              <a:rPr lang="en-US" sz="1800" dirty="0" err="1"/>
              <a:t>filesystem</a:t>
            </a:r>
            <a:r>
              <a:rPr lang="en-US" sz="1800" dirty="0"/>
              <a:t> for protecting customer data </a:t>
            </a:r>
            <a:r>
              <a:rPr lang="en-US" sz="20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sz="20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-US" sz="2000" i="0" u="none" strike="noStrike" cap="none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Microsoft JhengHei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Analysis: drawbacks of the </a:t>
            </a:r>
            <a:r>
              <a:rPr lang="en-US" sz="2000" b="1" i="0" u="none" strike="noStrike" cap="none" dirty="0" err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Btrfs</a:t>
            </a:r>
            <a:r>
              <a:rPr lang="en-US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2000" b="1" i="0" u="none" strike="noStrike" cap="none" dirty="0" err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filesystem</a:t>
            </a:r>
            <a:endParaRPr lang="en-US" sz="2000" b="1" i="0" u="none" strike="noStrike" cap="none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Microsoft JhengHei"/>
              <a:buChar char="–"/>
            </a:pPr>
            <a:r>
              <a:rPr lang="en-US" sz="1800" i="0" u="none" strike="noStrike" cap="none" dirty="0" err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Btrfs</a:t>
            </a:r>
            <a:r>
              <a:rPr lang="en-US" sz="1800" dirty="0" err="1"/>
              <a:t>'s</a:t>
            </a:r>
            <a:r>
              <a:rPr lang="en-US" sz="1800" dirty="0"/>
              <a:t> degraded performance: cannot utilize full potential of most major HDD</a:t>
            </a:r>
          </a:p>
          <a:p>
            <a:pPr marL="742950" marR="0" lvl="1" indent="-28575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–"/>
            </a:pPr>
            <a:r>
              <a:rPr lang="en-US" sz="1800" i="0" u="none" strike="noStrike" cap="none" dirty="0" err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Btrfs</a:t>
            </a:r>
            <a:r>
              <a:rPr lang="en-US" sz="1800" dirty="0" err="1"/>
              <a:t>'s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800" dirty="0"/>
              <a:t>management difficulties: storing snapshots inside a volume makes managing protection even harder</a:t>
            </a:r>
          </a:p>
        </p:txBody>
      </p:sp>
      <p:sp>
        <p:nvSpPr>
          <p:cNvPr id="574" name="Shape 5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/>
              <a:t>Why doesn't QNAP adopt </a:t>
            </a:r>
            <a:r>
              <a:rPr lang="en-US" sz="2800" i="0" u="none" strike="noStrike" cap="none" dirty="0" err="1"/>
              <a:t>B</a:t>
            </a:r>
            <a:r>
              <a:rPr lang="en-US" sz="2800" dirty="0" err="1"/>
              <a:t>trfs</a:t>
            </a:r>
            <a:r>
              <a:rPr lang="en-US" sz="2800" i="0" u="none" strike="noStrike" cap="none" dirty="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3214678" y="2243143"/>
            <a:ext cx="2786062" cy="1114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JhengHei"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emo</a:t>
            </a:r>
            <a:endParaRPr kumimoji="0" lang="zh-TW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" name="Shape 1101"/>
          <p:cNvPicPr preferRelativeResize="0"/>
          <p:nvPr/>
        </p:nvPicPr>
        <p:blipFill rotWithShape="1">
          <a:blip r:embed="rId3">
            <a:alphaModFix/>
          </a:blip>
          <a:srcRect l="1184" r="7724"/>
          <a:stretch/>
        </p:blipFill>
        <p:spPr>
          <a:xfrm>
            <a:off x="-71470" y="-142894"/>
            <a:ext cx="9215470" cy="550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Shape 1102"/>
          <p:cNvSpPr txBox="1"/>
          <p:nvPr/>
        </p:nvSpPr>
        <p:spPr>
          <a:xfrm>
            <a:off x="2771800" y="3714229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1103" name="Shape 1103"/>
          <p:cNvSpPr/>
          <p:nvPr/>
        </p:nvSpPr>
        <p:spPr>
          <a:xfrm>
            <a:off x="-71470" y="2714626"/>
            <a:ext cx="7000924" cy="19443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Shape 1022"/>
          <p:cNvSpPr/>
          <p:nvPr/>
        </p:nvSpPr>
        <p:spPr>
          <a:xfrm>
            <a:off x="142812" y="2849154"/>
            <a:ext cx="6204338" cy="179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2000" b="1" dirty="0" smtClean="0">
                <a:solidFill>
                  <a:srgbClr val="5A5A5A"/>
                </a:solidFill>
                <a:ea typeface="Microsoft JhengHei"/>
                <a:cs typeface="Microsoft JhengHei"/>
                <a:sym typeface="Microsoft JhengHei"/>
              </a:rPr>
              <a:t>Your challenges, our solutions:</a:t>
            </a:r>
            <a:r>
              <a:rPr lang="en-US" sz="16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sz="16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sz="3200" b="1" dirty="0" err="1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VJBOD: the expansion solution to maximum your ROI</a:t>
            </a:r>
            <a:endParaRPr lang="en-US" sz="4000" b="1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Dual Mode: </a:t>
            </a:r>
            <a:r>
              <a:rPr lang="en-US" dirty="0" err="1"/>
              <a:t>iSCSI</a:t>
            </a:r>
            <a:r>
              <a:rPr lang="en-US" dirty="0"/>
              <a:t> Initiator and Target 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5326470" y="1619234"/>
            <a:ext cx="3325403" cy="637618"/>
          </a:xfrm>
          <a:prstGeom prst="roundRect">
            <a:avLst>
              <a:gd name="adj" fmla="val 58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5165387" y="1466834"/>
            <a:ext cx="3628758" cy="2214620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Shape 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416" y="1762545"/>
            <a:ext cx="4754056" cy="2527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5707936" y="2409229"/>
            <a:ext cx="30862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Mount </a:t>
            </a:r>
            <a:r>
              <a:rPr lang="en-US" b="1" dirty="0" err="1" smtClean="0">
                <a:solidFill>
                  <a:srgbClr val="002060"/>
                </a:solidFill>
              </a:rPr>
              <a:t>iSCSI</a:t>
            </a:r>
            <a:r>
              <a:rPr lang="en-US" b="1" dirty="0" smtClean="0">
                <a:solidFill>
                  <a:srgbClr val="002060"/>
                </a:solidFill>
              </a:rPr>
              <a:t> target from other storage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Use the unique </a:t>
            </a:r>
            <a:r>
              <a:rPr lang="en-US" b="1" dirty="0" err="1" smtClean="0">
                <a:solidFill>
                  <a:srgbClr val="002060"/>
                </a:solidFill>
              </a:rPr>
              <a:t>iSCSI</a:t>
            </a:r>
            <a:r>
              <a:rPr lang="en-US" b="1" dirty="0" smtClean="0">
                <a:solidFill>
                  <a:srgbClr val="002060"/>
                </a:solidFill>
              </a:rPr>
              <a:t> expansion (VJBOD)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zh-TW" altLang="en-US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3894" y="1359879"/>
            <a:ext cx="4483920" cy="351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en-US" sz="1600" b="1" dirty="0" smtClean="0">
                <a:solidFill>
                  <a:srgbClr val="002060"/>
                </a:solidFill>
              </a:rPr>
              <a:t>Major storage vendors support </a:t>
            </a:r>
            <a:r>
              <a:rPr lang="en-US" sz="1600" b="1" dirty="0" err="1" smtClean="0">
                <a:solidFill>
                  <a:srgbClr val="002060"/>
                </a:solidFill>
              </a:rPr>
              <a:t>iSCSI</a:t>
            </a:r>
            <a:r>
              <a:rPr lang="en-US" sz="1600" b="1" dirty="0" smtClean="0">
                <a:solidFill>
                  <a:srgbClr val="002060"/>
                </a:solidFill>
              </a:rPr>
              <a:t> Target</a:t>
            </a:r>
            <a:endParaRPr lang="zh-TW" altLang="en-US" sz="1600" b="1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65383" y="1652889"/>
            <a:ext cx="3214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600" b="1" dirty="0" smtClean="0">
                <a:solidFill>
                  <a:schemeClr val="bg1"/>
                </a:solidFill>
              </a:rPr>
              <a:t>QNAP NAS supports both </a:t>
            </a:r>
            <a:r>
              <a:rPr lang="en-US" sz="1600" b="1" dirty="0" err="1" smtClean="0">
                <a:solidFill>
                  <a:schemeClr val="bg1"/>
                </a:solidFill>
              </a:rPr>
              <a:t>iSCSI</a:t>
            </a:r>
            <a:r>
              <a:rPr lang="en-US" sz="1600" b="1" dirty="0" smtClean="0">
                <a:solidFill>
                  <a:schemeClr val="bg1"/>
                </a:solidFill>
              </a:rPr>
              <a:t> Initiator and </a:t>
            </a:r>
            <a:r>
              <a:rPr lang="en-US" sz="1600" b="1" dirty="0" err="1" smtClean="0">
                <a:solidFill>
                  <a:schemeClr val="bg1"/>
                </a:solidFill>
              </a:rPr>
              <a:t>iSCSI</a:t>
            </a:r>
            <a:r>
              <a:rPr lang="en-US" sz="1600" b="1" dirty="0" smtClean="0">
                <a:solidFill>
                  <a:schemeClr val="bg1"/>
                </a:solidFill>
              </a:rPr>
              <a:t> Target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12" name="群組 10"/>
          <p:cNvGrpSpPr/>
          <p:nvPr/>
        </p:nvGrpSpPr>
        <p:grpSpPr>
          <a:xfrm>
            <a:off x="5326471" y="2432006"/>
            <a:ext cx="381464" cy="307777"/>
            <a:chOff x="1546636" y="3304266"/>
            <a:chExt cx="473628" cy="382141"/>
          </a:xfrm>
        </p:grpSpPr>
        <p:sp>
          <p:nvSpPr>
            <p:cNvPr id="13" name="橢圓 12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326471" y="3066026"/>
            <a:ext cx="381464" cy="307777"/>
            <a:chOff x="1546636" y="3304266"/>
            <a:chExt cx="473628" cy="382141"/>
          </a:xfrm>
        </p:grpSpPr>
        <p:sp>
          <p:nvSpPr>
            <p:cNvPr id="16" name="橢圓 15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iSCSI</a:t>
            </a:r>
            <a:r>
              <a:rPr lang="en-US" altLang="zh-TW" dirty="0" smtClean="0"/>
              <a:t> Initiator and Target are industry standard</a:t>
            </a:r>
          </a:p>
          <a:p>
            <a:r>
              <a:rPr lang="en-US" altLang="zh-TW" dirty="0" smtClean="0"/>
              <a:t>QNAP </a:t>
            </a:r>
            <a:r>
              <a:rPr lang="en-US" altLang="zh-TW" dirty="0" err="1" smtClean="0"/>
              <a:t>iSCSI</a:t>
            </a:r>
            <a:r>
              <a:rPr lang="en-US" altLang="zh-TW" dirty="0" smtClean="0"/>
              <a:t> Initiator can be used with EMC, </a:t>
            </a:r>
            <a:r>
              <a:rPr lang="en-US" altLang="zh-TW" dirty="0" err="1" smtClean="0"/>
              <a:t>NetApp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Synology</a:t>
            </a:r>
            <a:r>
              <a:rPr lang="en-US" altLang="zh-TW" dirty="0" smtClean="0"/>
              <a:t> and QSAN </a:t>
            </a:r>
            <a:r>
              <a:rPr lang="en-US" altLang="zh-TW" dirty="0" err="1" smtClean="0"/>
              <a:t>iSCSI</a:t>
            </a:r>
            <a:r>
              <a:rPr lang="en-US" altLang="zh-TW" dirty="0" smtClean="0"/>
              <a:t> target without modifications</a:t>
            </a:r>
          </a:p>
          <a:p>
            <a:r>
              <a:rPr lang="en-US" altLang="zh-TW" dirty="0" smtClean="0"/>
              <a:t>Unused space can be mounted to QNAP for versatile features </a:t>
            </a:r>
            <a:endParaRPr lang="zh-TW" altLang="en-US" dirty="0"/>
          </a:p>
        </p:txBody>
      </p:sp>
      <p:sp>
        <p:nvSpPr>
          <p:cNvPr id="1116" name="Shape 1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Use </a:t>
            </a:r>
            <a:r>
              <a:rPr lang="en-US" dirty="0" err="1"/>
              <a:t>iSCSI</a:t>
            </a:r>
            <a:r>
              <a:rPr lang="en-US" dirty="0"/>
              <a:t> Initiator to Mount Other Storage </a:t>
            </a:r>
          </a:p>
        </p:txBody>
      </p:sp>
      <p:sp>
        <p:nvSpPr>
          <p:cNvPr id="1123" name="Shape 1123"/>
          <p:cNvSpPr txBox="1"/>
          <p:nvPr/>
        </p:nvSpPr>
        <p:spPr>
          <a:xfrm>
            <a:off x="656640" y="4388452"/>
            <a:ext cx="6058500" cy="25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Trademarks </a:t>
            </a:r>
            <a:r>
              <a:rPr lang="en-US" sz="1000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are owned by their respective companies.</a:t>
            </a:r>
          </a:p>
        </p:txBody>
      </p:sp>
      <p:pic>
        <p:nvPicPr>
          <p:cNvPr id="11" name="Shape 427"/>
          <p:cNvPicPr preferRelativeResize="0"/>
          <p:nvPr/>
        </p:nvPicPr>
        <p:blipFill rotWithShape="1">
          <a:blip r:embed="rId3">
            <a:alphaModFix/>
          </a:blip>
          <a:srcRect t="22406" r="32441" b="59805"/>
          <a:stretch/>
        </p:blipFill>
        <p:spPr>
          <a:xfrm>
            <a:off x="500034" y="2846094"/>
            <a:ext cx="2351042" cy="56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428"/>
          <p:cNvPicPr preferRelativeResize="0"/>
          <p:nvPr/>
        </p:nvPicPr>
        <p:blipFill rotWithShape="1">
          <a:blip r:embed="rId4">
            <a:alphaModFix/>
          </a:blip>
          <a:srcRect t="16289"/>
          <a:stretch/>
        </p:blipFill>
        <p:spPr>
          <a:xfrm>
            <a:off x="3143240" y="2751525"/>
            <a:ext cx="2244520" cy="68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429"/>
          <p:cNvPicPr preferRelativeResize="0"/>
          <p:nvPr/>
        </p:nvPicPr>
        <p:blipFill rotWithShape="1">
          <a:blip r:embed="rId5">
            <a:alphaModFix/>
          </a:blip>
          <a:srcRect l="10038" t="10178" r="8415" b="10919"/>
          <a:stretch/>
        </p:blipFill>
        <p:spPr>
          <a:xfrm>
            <a:off x="500034" y="3570646"/>
            <a:ext cx="1835838" cy="50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4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0694" y="2777958"/>
            <a:ext cx="761540" cy="7615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882"/>
          <p:cNvSpPr/>
          <p:nvPr/>
        </p:nvSpPr>
        <p:spPr>
          <a:xfrm flipH="1">
            <a:off x="428596" y="4429138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Shape 430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857488" y="3570646"/>
            <a:ext cx="1556864" cy="429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Block-based </a:t>
            </a:r>
            <a:r>
              <a:rPr lang="en-US" altLang="zh-TW" dirty="0" err="1" smtClean="0"/>
              <a:t>vs</a:t>
            </a:r>
            <a:r>
              <a:rPr lang="en-US" altLang="zh-TW" dirty="0" smtClean="0"/>
              <a:t> File-based </a:t>
            </a:r>
            <a:r>
              <a:rPr lang="en-US" altLang="zh-TW" dirty="0" err="1" smtClean="0"/>
              <a:t>iSCSI</a:t>
            </a:r>
            <a:r>
              <a:rPr lang="en-US" altLang="zh-TW" dirty="0" smtClean="0"/>
              <a:t> LUN </a:t>
            </a:r>
            <a:endParaRPr lang="en-US" altLang="zh-TW" dirty="0"/>
          </a:p>
        </p:txBody>
      </p:sp>
      <p:sp>
        <p:nvSpPr>
          <p:cNvPr id="6" name="圓角矩形 5"/>
          <p:cNvSpPr/>
          <p:nvPr/>
        </p:nvSpPr>
        <p:spPr>
          <a:xfrm>
            <a:off x="226157" y="1500959"/>
            <a:ext cx="4556501" cy="3260009"/>
          </a:xfrm>
          <a:prstGeom prst="roundRect">
            <a:avLst>
              <a:gd name="adj" fmla="val 1852"/>
            </a:avLst>
          </a:prstGeom>
          <a:solidFill>
            <a:schemeClr val="bg1"/>
          </a:solidFill>
          <a:ln>
            <a:solidFill>
              <a:srgbClr val="41B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48010" y="3522182"/>
            <a:ext cx="4307429" cy="1152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420"/>
          <p:cNvSpPr txBox="1"/>
          <p:nvPr/>
        </p:nvSpPr>
        <p:spPr>
          <a:xfrm>
            <a:off x="5041128" y="1142990"/>
            <a:ext cx="3474720" cy="2230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endParaRPr lang="zh-TW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" name="群組 16"/>
          <p:cNvGrpSpPr/>
          <p:nvPr/>
        </p:nvGrpSpPr>
        <p:grpSpPr>
          <a:xfrm>
            <a:off x="4949636" y="1216282"/>
            <a:ext cx="4166484" cy="1818013"/>
            <a:chOff x="4509243" y="2491596"/>
            <a:chExt cx="3927090" cy="1818013"/>
          </a:xfrm>
        </p:grpSpPr>
        <p:sp>
          <p:nvSpPr>
            <p:cNvPr id="10" name="圓角矩形 9"/>
            <p:cNvSpPr/>
            <p:nvPr/>
          </p:nvSpPr>
          <p:spPr>
            <a:xfrm>
              <a:off x="4509244" y="2776274"/>
              <a:ext cx="3687266" cy="1533335"/>
            </a:xfrm>
            <a:prstGeom prst="roundRect">
              <a:avLst>
                <a:gd name="adj" fmla="val 11233"/>
              </a:avLst>
            </a:prstGeom>
            <a:solidFill>
              <a:srgbClr val="41BEC8">
                <a:alpha val="49000"/>
              </a:srgbClr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90798" y="3108409"/>
              <a:ext cx="364553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indent="-355600">
                <a:lnSpc>
                  <a:spcPct val="150000"/>
                </a:lnSpc>
                <a:spcBef>
                  <a:spcPts val="500"/>
                </a:spcBef>
                <a:buClr>
                  <a:srgbClr val="044981"/>
                </a:buClr>
                <a:buSzPct val="100000"/>
              </a:pPr>
              <a:r>
                <a:rPr lang="en-US" sz="1600" b="1" dirty="0" smtClean="0">
                  <a:solidFill>
                    <a:srgbClr val="002060"/>
                  </a:solidFill>
                </a:rPr>
                <a:t>Easily allocate and manage space</a:t>
              </a:r>
              <a:br>
                <a:rPr lang="en-US" sz="1600" b="1" dirty="0" smtClean="0">
                  <a:solidFill>
                    <a:srgbClr val="002060"/>
                  </a:solidFill>
                </a:rPr>
              </a:br>
              <a:r>
                <a:rPr lang="en-US" sz="1600" b="1" dirty="0" smtClean="0">
                  <a:solidFill>
                    <a:srgbClr val="002060"/>
                  </a:solidFill>
                </a:rPr>
                <a:t>Support VAAI thin provisioning</a:t>
              </a:r>
              <a:br>
                <a:rPr lang="en-US" sz="1600" b="1" dirty="0" smtClean="0">
                  <a:solidFill>
                    <a:srgbClr val="002060"/>
                  </a:solidFill>
                </a:rPr>
              </a:br>
              <a:r>
                <a:rPr lang="en-US" sz="1600" b="1" dirty="0" smtClean="0">
                  <a:solidFill>
                    <a:srgbClr val="002060"/>
                  </a:solidFill>
                </a:rPr>
                <a:t>Avoid interference from volume</a:t>
              </a:r>
              <a:endParaRPr lang="zh-TW" altLang="en-US" sz="1600" b="1" dirty="0" smtClean="0">
                <a:solidFill>
                  <a:srgbClr val="002060"/>
                </a:solidFill>
                <a:sym typeface="Microsoft JhengHei"/>
              </a:endParaRPr>
            </a:p>
          </p:txBody>
        </p:sp>
        <p:sp>
          <p:nvSpPr>
            <p:cNvPr id="12" name="＞形箭號 11"/>
            <p:cNvSpPr/>
            <p:nvPr/>
          </p:nvSpPr>
          <p:spPr>
            <a:xfrm>
              <a:off x="4602214" y="3254385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＞形箭號 12"/>
            <p:cNvSpPr/>
            <p:nvPr/>
          </p:nvSpPr>
          <p:spPr>
            <a:xfrm>
              <a:off x="4602214" y="3623517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4509243" y="2491596"/>
              <a:ext cx="3687266" cy="612733"/>
            </a:xfrm>
            <a:prstGeom prst="roundRect">
              <a:avLst>
                <a:gd name="adj" fmla="val 0"/>
              </a:avLst>
            </a:prstGeom>
            <a:solidFill>
              <a:srgbClr val="04498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/>
                <a:t>Blocked-based </a:t>
              </a:r>
              <a:r>
                <a:rPr lang="en-US" sz="1800" b="1" dirty="0" err="1" smtClean="0"/>
                <a:t>iSCSI</a:t>
              </a:r>
              <a:r>
                <a:rPr lang="en-US" sz="1800" b="1" dirty="0" smtClean="0"/>
                <a:t> LUN</a:t>
              </a:r>
              <a:br>
                <a:rPr lang="en-US" sz="1800" b="1" dirty="0" smtClean="0"/>
              </a:br>
              <a:r>
                <a:rPr lang="en-US" sz="1800" b="1" dirty="0" smtClean="0"/>
                <a:t>Allocate space in pool </a:t>
              </a:r>
              <a:endParaRPr lang="zh-TW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＞形箭號 14"/>
            <p:cNvSpPr/>
            <p:nvPr/>
          </p:nvSpPr>
          <p:spPr>
            <a:xfrm>
              <a:off x="4594719" y="4000631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圓角矩形 15"/>
          <p:cNvSpPr/>
          <p:nvPr/>
        </p:nvSpPr>
        <p:spPr>
          <a:xfrm>
            <a:off x="226157" y="1213235"/>
            <a:ext cx="4572403" cy="599878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-355600" algn="ctr">
              <a:buClr>
                <a:srgbClr val="044981"/>
              </a:buClr>
              <a:buSzPct val="100000"/>
            </a:pPr>
            <a:r>
              <a:rPr lang="it-IT" sz="1800" b="1" dirty="0" smtClean="0"/>
              <a:t>File-based iSCSI LUN</a:t>
            </a:r>
            <a:br>
              <a:rPr lang="it-IT" sz="1800" b="1" dirty="0" smtClean="0"/>
            </a:br>
            <a:r>
              <a:rPr lang="it-IT" sz="1800" b="1" dirty="0" smtClean="0"/>
              <a:t>Allocate space in Volume</a:t>
            </a:r>
            <a:endParaRPr lang="zh-TW" altLang="en-US" sz="1800" b="1" dirty="0" smtClean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8010" y="1907058"/>
            <a:ext cx="4307429" cy="648000"/>
          </a:xfrm>
          <a:prstGeom prst="rect">
            <a:avLst/>
          </a:prstGeom>
          <a:solidFill>
            <a:srgbClr val="41BE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圓角矩形 17"/>
          <p:cNvSpPr/>
          <p:nvPr/>
        </p:nvSpPr>
        <p:spPr>
          <a:xfrm>
            <a:off x="500411" y="2019292"/>
            <a:ext cx="3956248" cy="423532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  <a:alpha val="9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Applications</a:t>
            </a:r>
            <a:endParaRPr lang="zh-TW" altLang="en-US" sz="1600" b="1" dirty="0" smtClean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8010" y="2639606"/>
            <a:ext cx="4307429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500411" y="2732183"/>
            <a:ext cx="831386" cy="540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Shared </a:t>
            </a:r>
            <a:br>
              <a:rPr lang="en-US" b="1" dirty="0" smtClean="0"/>
            </a:br>
            <a:r>
              <a:rPr lang="en-US" b="1" dirty="0" smtClean="0"/>
              <a:t>Folder</a:t>
            </a:r>
            <a:endParaRPr lang="en-US" dirty="0" smtClean="0"/>
          </a:p>
        </p:txBody>
      </p:sp>
      <p:sp>
        <p:nvSpPr>
          <p:cNvPr id="21" name="圓角矩形 20"/>
          <p:cNvSpPr/>
          <p:nvPr/>
        </p:nvSpPr>
        <p:spPr>
          <a:xfrm>
            <a:off x="1443649" y="2732183"/>
            <a:ext cx="1080849" cy="540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File-Based </a:t>
            </a:r>
            <a:r>
              <a:rPr lang="en-US" b="1" dirty="0" err="1" smtClean="0"/>
              <a:t>iSCSI</a:t>
            </a:r>
            <a:r>
              <a:rPr lang="en-US" b="1" dirty="0" smtClean="0"/>
              <a:t> LUN</a:t>
            </a:r>
            <a:endParaRPr lang="en-US" dirty="0" smtClean="0"/>
          </a:p>
        </p:txBody>
      </p:sp>
      <p:grpSp>
        <p:nvGrpSpPr>
          <p:cNvPr id="22" name="群組 49"/>
          <p:cNvGrpSpPr/>
          <p:nvPr/>
        </p:nvGrpSpPr>
        <p:grpSpPr>
          <a:xfrm>
            <a:off x="484506" y="3628295"/>
            <a:ext cx="4051666" cy="939775"/>
            <a:chOff x="583945" y="3786438"/>
            <a:chExt cx="4051666" cy="939775"/>
          </a:xfrm>
        </p:grpSpPr>
        <p:sp>
          <p:nvSpPr>
            <p:cNvPr id="23" name="圓角矩形 22"/>
            <p:cNvSpPr/>
            <p:nvPr/>
          </p:nvSpPr>
          <p:spPr>
            <a:xfrm>
              <a:off x="583945" y="3786438"/>
              <a:ext cx="2055887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微軟正黑體" pitchFamily="34" charset="-120"/>
                  <a:ea typeface="微軟正黑體" pitchFamily="34" charset="-120"/>
                </a:rPr>
                <a:t>Volume</a:t>
              </a:r>
              <a:endPara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2743202" y="3786438"/>
              <a:ext cx="1880101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Block-based</a:t>
              </a:r>
            </a:p>
            <a:p>
              <a:pPr algn="ctr"/>
              <a:r>
                <a:rPr lang="en-US" b="1" dirty="0" err="1" smtClean="0"/>
                <a:t>iSCSI</a:t>
              </a:r>
              <a:r>
                <a:rPr lang="en-US" b="1" dirty="0" smtClean="0"/>
                <a:t> LUN</a:t>
              </a:r>
              <a:endParaRPr lang="en-US" dirty="0" smtClean="0"/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583947" y="4302681"/>
              <a:ext cx="4051664" cy="423532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Storage Pool</a:t>
              </a:r>
              <a:endParaRPr lang="en-US" dirty="0" smtClean="0"/>
            </a:p>
          </p:txBody>
        </p:sp>
      </p:grpSp>
      <p:cxnSp>
        <p:nvCxnSpPr>
          <p:cNvPr id="26" name="直線單箭頭接點 25"/>
          <p:cNvCxnSpPr/>
          <p:nvPr/>
        </p:nvCxnSpPr>
        <p:spPr>
          <a:xfrm rot="5400000">
            <a:off x="2069047" y="3452840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rot="5400000">
            <a:off x="418990" y="3496556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rot="5400000">
            <a:off x="2779529" y="3038905"/>
            <a:ext cx="1177192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rot="5400000">
            <a:off x="1874003" y="2602711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rot="5400000">
            <a:off x="717836" y="2602711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3000364" y="2865017"/>
            <a:ext cx="678865" cy="338555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3000364" y="2857502"/>
            <a:ext cx="861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Clear</a:t>
            </a:r>
            <a:endParaRPr lang="zh-TW" altLang="en-US" sz="1600" b="1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736081" y="3323388"/>
            <a:ext cx="1463038" cy="2500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743395" y="3281912"/>
            <a:ext cx="14630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interference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Shape 1152"/>
          <p:cNvSpPr txBox="1"/>
          <p:nvPr/>
        </p:nvSpPr>
        <p:spPr>
          <a:xfrm>
            <a:off x="72000" y="1184045"/>
            <a:ext cx="82977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endParaRPr lang="en-US" sz="2000" dirty="0"/>
          </a:p>
        </p:txBody>
      </p:sp>
      <p:sp>
        <p:nvSpPr>
          <p:cNvPr id="1153" name="Shape 1153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2845" y="1143000"/>
            <a:ext cx="3500462" cy="2143130"/>
          </a:xfrm>
        </p:spPr>
        <p:txBody>
          <a:bodyPr/>
          <a:lstStyle/>
          <a:p>
            <a:r>
              <a:rPr lang="en-US" altLang="zh-TW" dirty="0" smtClean="0"/>
              <a:t>Uses VJBOD to </a:t>
            </a:r>
            <a:br>
              <a:rPr lang="en-US" altLang="zh-TW" dirty="0" smtClean="0"/>
            </a:br>
            <a:r>
              <a:rPr lang="en-US" altLang="zh-TW" dirty="0" smtClean="0"/>
              <a:t>mount a LUN as local disk</a:t>
            </a:r>
          </a:p>
          <a:p>
            <a:r>
              <a:rPr lang="en-US" altLang="zh-TW" dirty="0" smtClean="0"/>
              <a:t>Create Storage Pool, </a:t>
            </a:r>
            <a:br>
              <a:rPr lang="en-US" altLang="zh-TW" dirty="0" smtClean="0"/>
            </a:br>
            <a:r>
              <a:rPr lang="en-US" altLang="zh-TW" dirty="0" smtClean="0"/>
              <a:t>take snapshots, use the media </a:t>
            </a:r>
            <a:br>
              <a:rPr lang="en-US" altLang="zh-TW" dirty="0" smtClean="0"/>
            </a:br>
            <a:r>
              <a:rPr lang="en-US" altLang="zh-TW" dirty="0" smtClean="0"/>
              <a:t>library, </a:t>
            </a:r>
            <a:r>
              <a:rPr lang="en-US" altLang="zh-TW" dirty="0" err="1" smtClean="0"/>
              <a:t>Qsirch</a:t>
            </a:r>
            <a:r>
              <a:rPr lang="en-US" altLang="zh-TW" dirty="0" smtClean="0"/>
              <a:t> indexing </a:t>
            </a:r>
          </a:p>
          <a:p>
            <a:r>
              <a:rPr lang="en-US" altLang="zh-TW" dirty="0" smtClean="0"/>
              <a:t>Fully utilize storage</a:t>
            </a:r>
            <a:br>
              <a:rPr lang="en-US" altLang="zh-TW" dirty="0" smtClean="0"/>
            </a:br>
            <a:r>
              <a:rPr lang="en-US" altLang="zh-TW" dirty="0" smtClean="0"/>
              <a:t>space on NAS</a:t>
            </a:r>
          </a:p>
          <a:p>
            <a:endParaRPr lang="zh-TW" altLang="en-US" dirty="0"/>
          </a:p>
        </p:txBody>
      </p:sp>
      <p:sp>
        <p:nvSpPr>
          <p:cNvPr id="1154" name="Shape 11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dirty="0"/>
              <a:t>Replace JBOD with </a:t>
            </a:r>
            <a:r>
              <a:rPr lang="en-US" dirty="0" err="1"/>
              <a:t>iSCSI</a:t>
            </a:r>
            <a:r>
              <a:rPr lang="en-US" dirty="0"/>
              <a:t> VJBOD 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3714744" y="1285866"/>
            <a:ext cx="5042360" cy="2895824"/>
            <a:chOff x="3810240" y="1500438"/>
            <a:chExt cx="5042360" cy="2895824"/>
          </a:xfrm>
        </p:grpSpPr>
        <p:sp>
          <p:nvSpPr>
            <p:cNvPr id="11" name="Shape 475"/>
            <p:cNvSpPr txBox="1"/>
            <p:nvPr/>
          </p:nvSpPr>
          <p:spPr>
            <a:xfrm>
              <a:off x="4432730" y="1784058"/>
              <a:ext cx="982147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200" dirty="0" smtClean="0"/>
                <a:t>Container Station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475"/>
            <p:cNvSpPr txBox="1"/>
            <p:nvPr/>
          </p:nvSpPr>
          <p:spPr>
            <a:xfrm>
              <a:off x="5332257" y="2274331"/>
              <a:ext cx="890988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x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10G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SFP+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" name="Shape 475"/>
            <p:cNvSpPr txBox="1"/>
            <p:nvPr/>
          </p:nvSpPr>
          <p:spPr>
            <a:xfrm>
              <a:off x="3810240" y="3125662"/>
              <a:ext cx="1377829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TS-831X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Shape 475"/>
            <p:cNvSpPr txBox="1"/>
            <p:nvPr/>
          </p:nvSpPr>
          <p:spPr>
            <a:xfrm>
              <a:off x="4806086" y="3755426"/>
              <a:ext cx="1682496" cy="52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Ethernet,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f</a:t>
              </a:r>
              <a:r>
                <a:rPr lang="en-US" altLang="zh-TW" sz="12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lexible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conncetion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Shape 475"/>
            <p:cNvSpPr txBox="1"/>
            <p:nvPr/>
          </p:nvSpPr>
          <p:spPr>
            <a:xfrm>
              <a:off x="7609710" y="4128418"/>
              <a:ext cx="1242889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Virtual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Pool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zh-TW" altLang="en-US" sz="11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" name="Shape 475"/>
            <p:cNvSpPr txBox="1"/>
            <p:nvPr/>
          </p:nvSpPr>
          <p:spPr>
            <a:xfrm>
              <a:off x="7648098" y="2078672"/>
              <a:ext cx="1092563" cy="257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i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SCSI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LUN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17" name="Shape 4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53765" y="2502255"/>
              <a:ext cx="955150" cy="69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Shape 475"/>
            <p:cNvSpPr txBox="1"/>
            <p:nvPr/>
          </p:nvSpPr>
          <p:spPr>
            <a:xfrm>
              <a:off x="7609710" y="3203182"/>
              <a:ext cx="1242890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Virtual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Pool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endParaRPr lang="zh-TW" altLang="en-US" sz="11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9" name="Shape 467"/>
            <p:cNvPicPr preferRelativeResize="0"/>
            <p:nvPr/>
          </p:nvPicPr>
          <p:blipFill>
            <a:blip r:embed="rId4"/>
            <a:srcRect r="36396"/>
            <a:stretch>
              <a:fillRect/>
            </a:stretch>
          </p:blipFill>
          <p:spPr>
            <a:xfrm>
              <a:off x="7818480" y="3553395"/>
              <a:ext cx="607510" cy="59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8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9169" t="5367" r="9013" b="4819"/>
            <a:stretch/>
          </p:blipFill>
          <p:spPr>
            <a:xfrm>
              <a:off x="7702905" y="1500438"/>
              <a:ext cx="936104" cy="578234"/>
            </a:xfrm>
            <a:prstGeom prst="rect">
              <a:avLst/>
            </a:prstGeom>
          </p:spPr>
        </p:pic>
        <p:pic>
          <p:nvPicPr>
            <p:cNvPr id="21" name="Picture 2" descr="\\Marketing\Marketing\MarketingMaterials\DM\NAS\Software_Section_brochure\QNAP product icon_20170816-assets\Container_statio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4976" y="1671530"/>
              <a:ext cx="494148" cy="494922"/>
            </a:xfrm>
            <a:prstGeom prst="rect">
              <a:avLst/>
            </a:prstGeom>
            <a:noFill/>
          </p:spPr>
        </p:pic>
        <p:cxnSp>
          <p:nvCxnSpPr>
            <p:cNvPr id="22" name="Shape 482"/>
            <p:cNvCxnSpPr/>
            <p:nvPr/>
          </p:nvCxnSpPr>
          <p:spPr>
            <a:xfrm>
              <a:off x="5216977" y="2984602"/>
              <a:ext cx="2322085" cy="128259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3" name="Shape 482"/>
            <p:cNvCxnSpPr/>
            <p:nvPr/>
          </p:nvCxnSpPr>
          <p:spPr>
            <a:xfrm flipV="1">
              <a:off x="5216977" y="1870020"/>
              <a:ext cx="2471298" cy="853633"/>
            </a:xfrm>
            <a:prstGeom prst="bentConnector3">
              <a:avLst>
                <a:gd name="adj1" fmla="val 45560"/>
              </a:avLst>
            </a:prstGeom>
            <a:noFill/>
            <a:ln w="38100" cap="flat" cmpd="sng">
              <a:solidFill>
                <a:schemeClr val="accent5">
                  <a:lumMod val="75000"/>
                </a:schemeClr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4" name="Shape 482"/>
            <p:cNvCxnSpPr/>
            <p:nvPr/>
          </p:nvCxnSpPr>
          <p:spPr>
            <a:xfrm flipV="1">
              <a:off x="5216977" y="2841746"/>
              <a:ext cx="2536788" cy="4820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810240" y="2251922"/>
              <a:ext cx="1522016" cy="95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3285" y="3195867"/>
              <a:ext cx="526306" cy="53538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7" name="圓角矩形 26"/>
            <p:cNvSpPr/>
            <p:nvPr/>
          </p:nvSpPr>
          <p:spPr>
            <a:xfrm>
              <a:off x="4923804" y="3553394"/>
              <a:ext cx="593465" cy="177855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 smtClean="0"/>
                <a:t>RAID</a:t>
              </a:r>
              <a:endParaRPr kumimoji="1" lang="zh-TW" altLang="en-US" sz="800" dirty="0"/>
            </a:p>
          </p:txBody>
        </p:sp>
        <p:pic>
          <p:nvPicPr>
            <p:cNvPr id="28" name="圖片 27" descr="分享器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25806" y="2621815"/>
              <a:ext cx="1146008" cy="4522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ape 1164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Shape 1165"/>
          <p:cNvSpPr txBox="1"/>
          <p:nvPr/>
        </p:nvSpPr>
        <p:spPr>
          <a:xfrm>
            <a:off x="142925" y="1177200"/>
            <a:ext cx="8886000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R="0" lvl="0" algn="l" rtl="0">
              <a:spcBef>
                <a:spcPts val="360"/>
              </a:spcBef>
              <a:buNone/>
            </a:pPr>
            <a:endParaRPr sz="18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Shape 1166"/>
          <p:cNvSpPr txBox="1"/>
          <p:nvPr/>
        </p:nvSpPr>
        <p:spPr>
          <a:xfrm>
            <a:off x="214282" y="4143386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142845" y="1143000"/>
            <a:ext cx="3143272" cy="2928948"/>
          </a:xfrm>
        </p:spPr>
        <p:txBody>
          <a:bodyPr/>
          <a:lstStyle/>
          <a:p>
            <a:r>
              <a:rPr lang="en-US" altLang="zh-TW" dirty="0" smtClean="0"/>
              <a:t>An 8-bay NAS and 4 units of UX-800P can create a storage space of maximum </a:t>
            </a:r>
            <a:r>
              <a:rPr lang="en-US" altLang="zh-TW" b="1" dirty="0" smtClean="0">
                <a:solidFill>
                  <a:srgbClr val="FF7D11"/>
                </a:solidFill>
              </a:rPr>
              <a:t>300TB* </a:t>
            </a:r>
            <a:r>
              <a:rPr lang="en-US" altLang="zh-TW" dirty="0" smtClean="0"/>
              <a:t>(8TB per disk).</a:t>
            </a:r>
          </a:p>
          <a:p>
            <a:r>
              <a:rPr lang="en-US" altLang="zh-TW" dirty="0" smtClean="0"/>
              <a:t>Add Virtual JBOD: </a:t>
            </a:r>
          </a:p>
          <a:p>
            <a:r>
              <a:rPr lang="en-US" altLang="zh-TW" dirty="0" smtClean="0"/>
              <a:t>Over </a:t>
            </a:r>
            <a:r>
              <a:rPr lang="en-US" altLang="zh-TW" b="1" dirty="0" smtClean="0">
                <a:solidFill>
                  <a:srgbClr val="FF7D11"/>
                </a:solidFill>
              </a:rPr>
              <a:t>1 PB total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raw storage space</a:t>
            </a:r>
          </a:p>
          <a:p>
            <a:endParaRPr lang="zh-TW" altLang="en-US" dirty="0"/>
          </a:p>
        </p:txBody>
      </p:sp>
      <p:sp>
        <p:nvSpPr>
          <p:cNvPr id="1167" name="Shape 11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dirty="0"/>
              <a:t>Combine JBOD and VJBOD for Highest Capacity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711511" y="1696376"/>
            <a:ext cx="1852458" cy="46166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680421" y="1673395"/>
            <a:ext cx="1778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T</a:t>
            </a:r>
            <a:r>
              <a:rPr lang="zh-TW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otal</a:t>
            </a: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zh-TW" altLang="en-US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PB </a:t>
            </a:r>
            <a:r>
              <a:rPr lang="zh-TW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61233" y="3347864"/>
            <a:ext cx="13111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8T</a:t>
            </a:r>
            <a:r>
              <a:rPr lang="zh-TW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8=64TB</a:t>
            </a:r>
            <a:r>
              <a:rPr lang="zh-TW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72367" y="2319654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solidFill>
                  <a:srgbClr val="660066"/>
                </a:solidFill>
              </a:rPr>
              <a:t>USB</a:t>
            </a:r>
            <a:r>
              <a:rPr lang="zh-TW" altLang="en-US" sz="1050" dirty="0" smtClean="0">
                <a:solidFill>
                  <a:srgbClr val="660066"/>
                </a:solidFill>
              </a:rPr>
              <a:t> </a:t>
            </a:r>
            <a:r>
              <a:rPr lang="en-US" altLang="zh-TW" sz="1050" dirty="0" smtClean="0">
                <a:solidFill>
                  <a:srgbClr val="660066"/>
                </a:solidFill>
              </a:rPr>
              <a:t>3.0</a:t>
            </a:r>
            <a:endParaRPr lang="zh-TW" altLang="en-US" sz="1050" dirty="0">
              <a:solidFill>
                <a:srgbClr val="66006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86578" y="2498999"/>
            <a:ext cx="19316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JBOD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384TB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14952" y="3506356"/>
            <a:ext cx="18032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768TB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490025" y="2919294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err="1" smtClean="0">
                <a:solidFill>
                  <a:schemeClr val="accent1">
                    <a:lumMod val="50000"/>
                  </a:schemeClr>
                </a:solidFill>
              </a:rPr>
              <a:t>iSCSI</a:t>
            </a:r>
            <a:endParaRPr lang="zh-TW" altLang="en-U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5" name="Shape 482"/>
          <p:cNvCxnSpPr/>
          <p:nvPr/>
        </p:nvCxnSpPr>
        <p:spPr>
          <a:xfrm>
            <a:off x="5372367" y="2747394"/>
            <a:ext cx="1542585" cy="65727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6" name="Shape 482"/>
          <p:cNvCxnSpPr/>
          <p:nvPr/>
        </p:nvCxnSpPr>
        <p:spPr>
          <a:xfrm flipV="1">
            <a:off x="5338112" y="2158041"/>
            <a:ext cx="1576840" cy="5075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8C55D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7" name="Shape 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63969" y="2513469"/>
            <a:ext cx="1026812" cy="4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4735" y="2244899"/>
            <a:ext cx="1477397" cy="107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377" descr="QJBOD Express_2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786578" y="1500180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377" descr="QJBOD Express_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640075" y="2953770"/>
            <a:ext cx="2042712" cy="62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6" descr="Hybrid Backup.png"/>
          <p:cNvPicPr>
            <a:picLocks noChangeAspect="1"/>
          </p:cNvPicPr>
          <p:nvPr/>
        </p:nvPicPr>
        <p:blipFill>
          <a:blip r:embed="rId3"/>
          <a:srcRect l="7256" r="7256"/>
          <a:stretch>
            <a:fillRect/>
          </a:stretch>
        </p:blipFill>
        <p:spPr>
          <a:xfrm>
            <a:off x="2403600" y="-45600"/>
            <a:ext cx="6769800" cy="5280300"/>
          </a:xfrm>
          <a:prstGeom prst="rect">
            <a:avLst/>
          </a:prstGeom>
        </p:spPr>
      </p:pic>
      <p:sp>
        <p:nvSpPr>
          <p:cNvPr id="5" name="Shape 803"/>
          <p:cNvSpPr/>
          <p:nvPr/>
        </p:nvSpPr>
        <p:spPr>
          <a:xfrm>
            <a:off x="2403600" y="2000246"/>
            <a:ext cx="7097622" cy="178595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Shape 1172"/>
          <p:cNvSpPr txBox="1">
            <a:spLocks noGrp="1"/>
          </p:cNvSpPr>
          <p:nvPr>
            <p:ph type="title"/>
          </p:nvPr>
        </p:nvSpPr>
        <p:spPr>
          <a:xfrm>
            <a:off x="2428860" y="2357330"/>
            <a:ext cx="6858048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54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en-US" sz="36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Hybrid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Backup Sync</a:t>
            </a:r>
            <a:r>
              <a:rPr lang="en-US" sz="40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0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Solid Backup Solutions for Data Security and Recovery</a:t>
            </a:r>
            <a:endParaRPr lang="en-US" sz="20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Shape 1173"/>
          <p:cNvSpPr txBox="1"/>
          <p:nvPr/>
        </p:nvSpPr>
        <p:spPr>
          <a:xfrm>
            <a:off x="2428860" y="3286130"/>
            <a:ext cx="5500726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1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160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To realize 10GbE high performance backup experience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Shape 1178" descr="P2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0430" y="2357436"/>
            <a:ext cx="2056617" cy="204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Shape 1179" descr="P2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538" y="2357436"/>
            <a:ext cx="2056617" cy="204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Shape 1180" descr="P2-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9322" y="2357437"/>
            <a:ext cx="2056617" cy="2049672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Shape 1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Single App for </a:t>
            </a: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Solid Data Protection</a:t>
            </a:r>
          </a:p>
        </p:txBody>
      </p:sp>
      <p:pic>
        <p:nvPicPr>
          <p:cNvPr id="1183" name="Shape 1183" descr="Hybrid Bakcup Sync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5984" y="1285866"/>
            <a:ext cx="855885" cy="855885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Shape 1184"/>
          <p:cNvSpPr txBox="1"/>
          <p:nvPr/>
        </p:nvSpPr>
        <p:spPr>
          <a:xfrm>
            <a:off x="1071538" y="2428874"/>
            <a:ext cx="20718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Backup</a:t>
            </a:r>
          </a:p>
        </p:txBody>
      </p:sp>
      <p:sp>
        <p:nvSpPr>
          <p:cNvPr id="1185" name="Shape 1185"/>
          <p:cNvSpPr txBox="1"/>
          <p:nvPr/>
        </p:nvSpPr>
        <p:spPr>
          <a:xfrm>
            <a:off x="3500430" y="2428874"/>
            <a:ext cx="20718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Restore</a:t>
            </a:r>
          </a:p>
        </p:txBody>
      </p:sp>
      <p:sp>
        <p:nvSpPr>
          <p:cNvPr id="1186" name="Shape 1186"/>
          <p:cNvSpPr txBox="1"/>
          <p:nvPr/>
        </p:nvSpPr>
        <p:spPr>
          <a:xfrm>
            <a:off x="5929322" y="2428874"/>
            <a:ext cx="20718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Sync</a:t>
            </a:r>
          </a:p>
        </p:txBody>
      </p:sp>
      <p:sp>
        <p:nvSpPr>
          <p:cNvPr id="11" name="矩形 10"/>
          <p:cNvSpPr/>
          <p:nvPr/>
        </p:nvSpPr>
        <p:spPr>
          <a:xfrm>
            <a:off x="3143240" y="1428742"/>
            <a:ext cx="3815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209550">
              <a:buClr>
                <a:srgbClr val="0E7988"/>
              </a:buClr>
              <a:buSzPct val="25000"/>
            </a:pPr>
            <a:r>
              <a:rPr lang="en-US" sz="2800" b="1" dirty="0" smtClean="0">
                <a:solidFill>
                  <a:srgbClr val="0070C0"/>
                </a:solidFill>
              </a:rPr>
              <a:t>Hybrid Backup Sync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Shape 11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Backup – Hybrid Cloud Perfectly Integrated</a:t>
            </a:r>
          </a:p>
        </p:txBody>
      </p:sp>
      <p:pic>
        <p:nvPicPr>
          <p:cNvPr id="1192" name="Shape 1192" descr="P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01" y="1285866"/>
            <a:ext cx="3354048" cy="3357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Shape 1193"/>
          <p:cNvSpPr txBox="1"/>
          <p:nvPr/>
        </p:nvSpPr>
        <p:spPr>
          <a:xfrm>
            <a:off x="3071801" y="2272727"/>
            <a:ext cx="1714513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Cloud</a:t>
            </a:r>
          </a:p>
        </p:txBody>
      </p:sp>
      <p:sp>
        <p:nvSpPr>
          <p:cNvPr id="1194" name="Shape 1194"/>
          <p:cNvSpPr txBox="1"/>
          <p:nvPr/>
        </p:nvSpPr>
        <p:spPr>
          <a:xfrm>
            <a:off x="4786313" y="2272727"/>
            <a:ext cx="1571637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Local</a:t>
            </a:r>
          </a:p>
        </p:txBody>
      </p:sp>
      <p:sp>
        <p:nvSpPr>
          <p:cNvPr id="1195" name="Shape 1195"/>
          <p:cNvSpPr txBox="1"/>
          <p:nvPr/>
        </p:nvSpPr>
        <p:spPr>
          <a:xfrm>
            <a:off x="3714743" y="3643320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Remote</a:t>
            </a:r>
          </a:p>
        </p:txBody>
      </p:sp>
      <p:grpSp>
        <p:nvGrpSpPr>
          <p:cNvPr id="1196" name="Shape 1196"/>
          <p:cNvGrpSpPr/>
          <p:nvPr/>
        </p:nvGrpSpPr>
        <p:grpSpPr>
          <a:xfrm>
            <a:off x="357150" y="2191950"/>
            <a:ext cx="1606543" cy="786201"/>
            <a:chOff x="251519" y="2499741"/>
            <a:chExt cx="1944025" cy="951357"/>
          </a:xfrm>
        </p:grpSpPr>
        <p:pic>
          <p:nvPicPr>
            <p:cNvPr id="1197" name="Shape 119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8" name="Shape 119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9" name="Shape 119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0" name="Shape 120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1" name="Shape 120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2" name="Shape 120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3" name="Shape 120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4" name="Shape 1204" descr="P3-2-3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28793" y="1691951"/>
            <a:ext cx="1078962" cy="12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Shape 1205" descr="P3-2-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09633" y="4000510"/>
            <a:ext cx="1776483" cy="75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Shape 1206" descr="P3-2-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72263" y="2201822"/>
            <a:ext cx="2054715" cy="779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/>
        </p:nvSpPr>
        <p:spPr>
          <a:xfrm>
            <a:off x="571472" y="2000246"/>
            <a:ext cx="2714700" cy="1857300"/>
          </a:xfrm>
          <a:prstGeom prst="roundRect">
            <a:avLst>
              <a:gd name="adj" fmla="val 7476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581"/>
          <p:cNvSpPr/>
          <p:nvPr/>
        </p:nvSpPr>
        <p:spPr>
          <a:xfrm>
            <a:off x="714348" y="2120371"/>
            <a:ext cx="2428800" cy="23706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Shape 581"/>
          <p:cNvSpPr/>
          <p:nvPr/>
        </p:nvSpPr>
        <p:spPr>
          <a:xfrm>
            <a:off x="714348" y="3143253"/>
            <a:ext cx="2428800" cy="571463"/>
          </a:xfrm>
          <a:prstGeom prst="roundRect">
            <a:avLst>
              <a:gd name="adj" fmla="val 7476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500034" y="500048"/>
            <a:ext cx="4214842" cy="42862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4214810" y="357172"/>
            <a:ext cx="4357718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xt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v.s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36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Btrfs</a:t>
            </a:r>
            <a:endParaRPr lang="en-US" sz="3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428595" y="1152475"/>
            <a:ext cx="8403703" cy="5620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TS- 431P2 </a:t>
            </a:r>
            <a:r>
              <a:rPr lang="en-US" sz="2400" b="1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1GB, E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xt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400" b="1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zh-TW" altLang="en-US" sz="2400" b="1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lang="en-US" sz="2400" b="1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DS3018xs </a:t>
            </a:r>
            <a:r>
              <a:rPr lang="en-US" sz="2400" b="1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8GB, </a:t>
            </a:r>
            <a:r>
              <a:rPr lang="en-US" sz="2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Btrfs</a:t>
            </a:r>
            <a:r>
              <a:rPr lang="en-US" sz="2400" b="1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585" name="Shape 5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1928808"/>
            <a:ext cx="5715000" cy="321470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Shape 586"/>
          <p:cNvSpPr txBox="1"/>
          <p:nvPr/>
        </p:nvSpPr>
        <p:spPr>
          <a:xfrm>
            <a:off x="795375" y="2643200"/>
            <a:ext cx="10620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188</a:t>
            </a:r>
            <a:r>
              <a:rPr lang="en-US" b="1" dirty="0">
                <a:solidFill>
                  <a:schemeClr val="lt1"/>
                </a:solidFill>
              </a:rPr>
              <a:t>sec</a:t>
            </a:r>
          </a:p>
        </p:txBody>
      </p:sp>
      <p:sp>
        <p:nvSpPr>
          <p:cNvPr id="587" name="Shape 587"/>
          <p:cNvSpPr/>
          <p:nvPr/>
        </p:nvSpPr>
        <p:spPr>
          <a:xfrm>
            <a:off x="607286" y="428610"/>
            <a:ext cx="410759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sz="2400" b="1" dirty="0" smtClean="0">
                <a:solidFill>
                  <a:schemeClr val="lt1"/>
                </a:solidFill>
              </a:rPr>
              <a:t>Performance Comparison</a:t>
            </a:r>
            <a:endParaRPr lang="en-US" sz="2400" b="1" dirty="0">
              <a:solidFill>
                <a:schemeClr val="lt1"/>
              </a:solidFill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142844" y="4227934"/>
            <a:ext cx="3071700" cy="60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81642">
              <a:lnSpc>
                <a:spcPct val="115000"/>
              </a:lnSpc>
              <a:buClr>
                <a:schemeClr val="dk2"/>
              </a:buClr>
              <a:buSzPct val="128571"/>
            </a:pPr>
            <a:r>
              <a:rPr lang="en-US" sz="1000" b="1" dirty="0"/>
              <a:t>Source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 </a:t>
            </a:r>
            <a:r>
              <a:rPr lang="en-US" sz="100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 PK World on </a:t>
            </a:r>
            <a:r>
              <a:rPr lang="en-US" sz="100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lang="en-US" sz="100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indent="-81642">
              <a:lnSpc>
                <a:spcPct val="115000"/>
              </a:lnSpc>
              <a:buClr>
                <a:schemeClr val="dk2"/>
              </a:buClr>
              <a:buSzPct val="128571"/>
            </a:pP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u="sng" dirty="0">
                <a:solidFill>
                  <a:schemeClr val="hlink"/>
                </a:solidFill>
                <a:hlinkClick r:id="rId4"/>
              </a:rPr>
              <a:t>https://youtu.be/e85qdnOOmOs</a:t>
            </a:r>
            <a:endParaRPr lang="en-US" sz="1000" b="0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4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642994" y="2357436"/>
            <a:ext cx="1285800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TS-431P2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90" name="Shape 590"/>
          <p:cNvSpPr/>
          <p:nvPr/>
        </p:nvSpPr>
        <p:spPr>
          <a:xfrm>
            <a:off x="1987078" y="2357436"/>
            <a:ext cx="1227600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DS3018xs</a:t>
            </a:r>
          </a:p>
        </p:txBody>
      </p:sp>
      <p:sp>
        <p:nvSpPr>
          <p:cNvPr id="591" name="Shape 591"/>
          <p:cNvSpPr txBox="1"/>
          <p:nvPr/>
        </p:nvSpPr>
        <p:spPr>
          <a:xfrm>
            <a:off x="2071674" y="2643200"/>
            <a:ext cx="1143000" cy="4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226</a:t>
            </a:r>
            <a:r>
              <a:rPr lang="en-US" b="1" dirty="0">
                <a:solidFill>
                  <a:schemeClr val="lt1"/>
                </a:solidFill>
              </a:rPr>
              <a:t>sec</a:t>
            </a:r>
          </a:p>
        </p:txBody>
      </p:sp>
      <p:sp>
        <p:nvSpPr>
          <p:cNvPr id="592" name="Shape 592"/>
          <p:cNvSpPr/>
          <p:nvPr/>
        </p:nvSpPr>
        <p:spPr>
          <a:xfrm>
            <a:off x="1000100" y="3143254"/>
            <a:ext cx="1857388" cy="5864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~</a:t>
            </a:r>
            <a:r>
              <a:rPr lang="en-US" sz="36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16.81</a:t>
            </a:r>
            <a:r>
              <a:rPr lang="en-US" sz="1400" b="1" i="0" u="none" strike="noStrike" cap="none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93" name="Shape 593"/>
          <p:cNvCxnSpPr>
            <a:stCxn id="594" idx="2"/>
          </p:cNvCxnSpPr>
          <p:nvPr/>
        </p:nvCxnSpPr>
        <p:spPr>
          <a:xfrm rot="5400000">
            <a:off x="1612163" y="2601132"/>
            <a:ext cx="631766" cy="14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4" name="Shape 594"/>
          <p:cNvSpPr/>
          <p:nvPr/>
        </p:nvSpPr>
        <p:spPr>
          <a:xfrm>
            <a:off x="857224" y="2059574"/>
            <a:ext cx="2143141" cy="2264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8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Transferring time</a:t>
            </a:r>
          </a:p>
        </p:txBody>
      </p:sp>
      <p:pic>
        <p:nvPicPr>
          <p:cNvPr id="17" name="圖片 16" descr="公有雲VS私有雲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970957"/>
            <a:ext cx="960476" cy="93198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391111" y="3088913"/>
            <a:ext cx="752129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2286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b="1" dirty="0" smtClean="0">
                <a:solidFill>
                  <a:srgbClr val="FF0000"/>
                </a:solidFill>
              </a:rPr>
              <a:t>slower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Shape 1211" descr="P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503" y="440793"/>
            <a:ext cx="6812931" cy="5194472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Shape 12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Backup - Essential of Smart Backup</a:t>
            </a:r>
          </a:p>
        </p:txBody>
      </p:sp>
      <p:sp>
        <p:nvSpPr>
          <p:cNvPr id="1213" name="Shape 1213"/>
          <p:cNvSpPr txBox="1"/>
          <p:nvPr/>
        </p:nvSpPr>
        <p:spPr>
          <a:xfrm>
            <a:off x="4572000" y="1928808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</a:p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Reduction</a:t>
            </a:r>
          </a:p>
        </p:txBody>
      </p:sp>
      <p:sp>
        <p:nvSpPr>
          <p:cNvPr id="1214" name="Shape 1214"/>
          <p:cNvSpPr txBox="1"/>
          <p:nvPr/>
        </p:nvSpPr>
        <p:spPr>
          <a:xfrm>
            <a:off x="3571868" y="3143254"/>
            <a:ext cx="15003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Multi-Version</a:t>
            </a:r>
          </a:p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Backup</a:t>
            </a:r>
          </a:p>
        </p:txBody>
      </p:sp>
      <p:sp>
        <p:nvSpPr>
          <p:cNvPr id="1215" name="Shape 1215"/>
          <p:cNvSpPr txBox="1"/>
          <p:nvPr/>
        </p:nvSpPr>
        <p:spPr>
          <a:xfrm>
            <a:off x="4786314" y="3714758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</a:p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Multi-version Backup</a:t>
            </a:r>
          </a:p>
        </p:txBody>
      </p:sp>
      <p:sp>
        <p:nvSpPr>
          <p:cNvPr id="1221" name="Shape 1221"/>
          <p:cNvSpPr txBox="1"/>
          <p:nvPr/>
        </p:nvSpPr>
        <p:spPr>
          <a:xfrm>
            <a:off x="1857356" y="1142990"/>
            <a:ext cx="2760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ans Symbols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Simple versioning</a:t>
            </a:r>
          </a:p>
        </p:txBody>
      </p:sp>
      <p:pic>
        <p:nvPicPr>
          <p:cNvPr id="1222" name="Shape 1222" descr="P5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06" y="1714494"/>
            <a:ext cx="8246386" cy="2275272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Shape 1223"/>
          <p:cNvSpPr txBox="1"/>
          <p:nvPr/>
        </p:nvSpPr>
        <p:spPr>
          <a:xfrm>
            <a:off x="1013820" y="3192667"/>
            <a:ext cx="571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JAN.</a:t>
            </a:r>
          </a:p>
        </p:txBody>
      </p:sp>
      <p:sp>
        <p:nvSpPr>
          <p:cNvPr id="1224" name="Shape 1224"/>
          <p:cNvSpPr txBox="1"/>
          <p:nvPr/>
        </p:nvSpPr>
        <p:spPr>
          <a:xfrm>
            <a:off x="2371142" y="3192667"/>
            <a:ext cx="571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APR.</a:t>
            </a:r>
          </a:p>
        </p:txBody>
      </p:sp>
      <p:sp>
        <p:nvSpPr>
          <p:cNvPr id="1225" name="Shape 1225"/>
          <p:cNvSpPr txBox="1"/>
          <p:nvPr/>
        </p:nvSpPr>
        <p:spPr>
          <a:xfrm>
            <a:off x="3728464" y="3192667"/>
            <a:ext cx="571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SEP</a:t>
            </a:r>
          </a:p>
        </p:txBody>
      </p:sp>
      <p:sp>
        <p:nvSpPr>
          <p:cNvPr id="1226" name="Shape 1226"/>
          <p:cNvSpPr txBox="1"/>
          <p:nvPr/>
        </p:nvSpPr>
        <p:spPr>
          <a:xfrm>
            <a:off x="5157224" y="3214692"/>
            <a:ext cx="571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DEC.</a:t>
            </a:r>
          </a:p>
        </p:txBody>
      </p:sp>
      <p:sp>
        <p:nvSpPr>
          <p:cNvPr id="1227" name="Shape 1227"/>
          <p:cNvSpPr txBox="1"/>
          <p:nvPr/>
        </p:nvSpPr>
        <p:spPr>
          <a:xfrm>
            <a:off x="6443108" y="3071816"/>
            <a:ext cx="714300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</a:p>
        </p:txBody>
      </p:sp>
      <p:sp>
        <p:nvSpPr>
          <p:cNvPr id="1228" name="Shape 1228"/>
          <p:cNvSpPr txBox="1"/>
          <p:nvPr/>
        </p:nvSpPr>
        <p:spPr>
          <a:xfrm>
            <a:off x="4593757" y="1131590"/>
            <a:ext cx="2760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ans Symbols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versioning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Back up over 10 Gigabit Ethernet </a:t>
            </a:r>
          </a:p>
        </p:txBody>
      </p:sp>
      <p:sp>
        <p:nvSpPr>
          <p:cNvPr id="1233" name="Shape 1233"/>
          <p:cNvSpPr txBox="1">
            <a:spLocks noGrp="1"/>
          </p:cNvSpPr>
          <p:nvPr>
            <p:ph type="body" idx="4294967295"/>
          </p:nvPr>
        </p:nvSpPr>
        <p:spPr>
          <a:xfrm>
            <a:off x="142844" y="1143000"/>
            <a:ext cx="8377269" cy="341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864" marR="0" lvl="0" indent="-431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Economical enterprise-level disaster recovery solution</a:t>
            </a:r>
          </a:p>
          <a:p>
            <a:pPr marL="342864" marR="0" lvl="0" indent="-304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1600" b="0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Highly Efficient Data Backup</a:t>
            </a:r>
          </a:p>
          <a:p>
            <a:pPr marL="342864" marR="0" lvl="0" indent="-304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1600" b="0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Recover from Disaster in time</a:t>
            </a:r>
          </a:p>
          <a:p>
            <a:pPr marL="342864" marR="0" lvl="0" indent="-304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1600" b="0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Protect the sensitive </a:t>
            </a:r>
          </a:p>
          <a:p>
            <a:pPr marL="342864" marR="0" lvl="0" indent="-431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     and classified data</a:t>
            </a:r>
            <a:endParaRPr lang="en-US" sz="1600" b="0" i="0" u="none" strike="noStrike" cap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4" name="Shape 1234" descr="P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6050" y="1640642"/>
            <a:ext cx="5912783" cy="255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Shape 1236"/>
          <p:cNvSpPr txBox="1"/>
          <p:nvPr/>
        </p:nvSpPr>
        <p:spPr>
          <a:xfrm>
            <a:off x="5107785" y="2214560"/>
            <a:ext cx="1143000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Backup</a:t>
            </a:r>
          </a:p>
        </p:txBody>
      </p:sp>
      <p:sp>
        <p:nvSpPr>
          <p:cNvPr id="1237" name="Shape 1237"/>
          <p:cNvSpPr txBox="1"/>
          <p:nvPr/>
        </p:nvSpPr>
        <p:spPr>
          <a:xfrm>
            <a:off x="5072066" y="4313528"/>
            <a:ext cx="1357200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lang="en-US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Disaster</a:t>
            </a:r>
          </a:p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lang="en-US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Recovery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3214678" y="2243143"/>
            <a:ext cx="2786062" cy="1114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JhengHei"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emo</a:t>
            </a:r>
            <a:endParaRPr kumimoji="0" lang="zh-TW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Cloud Security and Data Reduction</a:t>
            </a:r>
          </a:p>
        </p:txBody>
      </p:sp>
      <p:sp>
        <p:nvSpPr>
          <p:cNvPr id="1243" name="Shape 1243"/>
          <p:cNvSpPr txBox="1">
            <a:spLocks noGrp="1"/>
          </p:cNvSpPr>
          <p:nvPr>
            <p:ph type="body" idx="4294967295"/>
          </p:nvPr>
        </p:nvSpPr>
        <p:spPr>
          <a:xfrm>
            <a:off x="0" y="1081088"/>
            <a:ext cx="3689350" cy="99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Wingdings" pitchFamily="2" charset="2"/>
              <a:buChar char="ü"/>
            </a:pPr>
            <a:r>
              <a:rPr lang="en-US" sz="16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Secure connection (HTTPS)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Wingdings" pitchFamily="2" charset="2"/>
              <a:buChar char="ü"/>
            </a:pPr>
            <a:r>
              <a:rPr lang="en-US" sz="16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Server-side encryption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Wingdings" pitchFamily="2" charset="2"/>
              <a:buChar char="ü"/>
            </a:pPr>
            <a:r>
              <a:rPr lang="en-US" sz="16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Client-side encryption</a:t>
            </a:r>
          </a:p>
        </p:txBody>
      </p:sp>
      <p:sp>
        <p:nvSpPr>
          <p:cNvPr id="1244" name="Shape 1244"/>
          <p:cNvSpPr txBox="1"/>
          <p:nvPr/>
        </p:nvSpPr>
        <p:spPr>
          <a:xfrm>
            <a:off x="3783829" y="2143122"/>
            <a:ext cx="16431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Client-side-encryption</a:t>
            </a:r>
          </a:p>
        </p:txBody>
      </p:sp>
      <p:sp>
        <p:nvSpPr>
          <p:cNvPr id="1245" name="Shape 1245"/>
          <p:cNvSpPr txBox="1"/>
          <p:nvPr/>
        </p:nvSpPr>
        <p:spPr>
          <a:xfrm>
            <a:off x="5212588" y="2214560"/>
            <a:ext cx="17145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Secure connection</a:t>
            </a:r>
          </a:p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(HTTPS)</a:t>
            </a:r>
          </a:p>
        </p:txBody>
      </p:sp>
      <p:sp>
        <p:nvSpPr>
          <p:cNvPr id="1246" name="Shape 1246"/>
          <p:cNvSpPr txBox="1"/>
          <p:nvPr/>
        </p:nvSpPr>
        <p:spPr>
          <a:xfrm>
            <a:off x="6927100" y="2178841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Server side encryption</a:t>
            </a:r>
          </a:p>
        </p:txBody>
      </p:sp>
      <p:pic>
        <p:nvPicPr>
          <p:cNvPr id="1247" name="Shape 1247" descr="Cloud-Security-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3829" y="1043102"/>
            <a:ext cx="5135812" cy="145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Shape 1248" descr="P4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812" y="1785932"/>
            <a:ext cx="3083054" cy="2985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9" name="Shape 1249"/>
          <p:cNvGrpSpPr/>
          <p:nvPr/>
        </p:nvGrpSpPr>
        <p:grpSpPr>
          <a:xfrm>
            <a:off x="2505248" y="2612490"/>
            <a:ext cx="6709808" cy="1459284"/>
            <a:chOff x="2512520" y="2857503"/>
            <a:chExt cx="5599906" cy="1217897"/>
          </a:xfrm>
        </p:grpSpPr>
        <p:sp>
          <p:nvSpPr>
            <p:cNvPr id="1250" name="Shape 1250"/>
            <p:cNvSpPr/>
            <p:nvPr/>
          </p:nvSpPr>
          <p:spPr>
            <a:xfrm rot="5400000">
              <a:off x="5204018" y="1449795"/>
              <a:ext cx="471900" cy="3430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17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Shape 1251"/>
            <p:cNvSpPr/>
            <p:nvPr/>
          </p:nvSpPr>
          <p:spPr>
            <a:xfrm rot="-5400000" flipH="1">
              <a:off x="3434124" y="2857503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1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252" name="Shape 1252"/>
            <p:cNvSpPr txBox="1"/>
            <p:nvPr/>
          </p:nvSpPr>
          <p:spPr>
            <a:xfrm>
              <a:off x="3437223" y="2960837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D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717D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1253" name="Shape 1253"/>
            <p:cNvSpPr txBox="1"/>
            <p:nvPr/>
          </p:nvSpPr>
          <p:spPr>
            <a:xfrm>
              <a:off x="4054878" y="2983376"/>
              <a:ext cx="3435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7988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Filter: Data size/Date/Type</a:t>
              </a:r>
            </a:p>
          </p:txBody>
        </p:sp>
        <p:sp>
          <p:nvSpPr>
            <p:cNvPr id="1254" name="Shape 1254"/>
            <p:cNvSpPr/>
            <p:nvPr/>
          </p:nvSpPr>
          <p:spPr>
            <a:xfrm rot="5400000">
              <a:off x="3673333" y="2700988"/>
              <a:ext cx="465600" cy="2205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17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Shape 1255"/>
            <p:cNvSpPr/>
            <p:nvPr/>
          </p:nvSpPr>
          <p:spPr>
            <a:xfrm rot="-5400000" flipH="1">
              <a:off x="2512520" y="3499398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1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256" name="Shape 1256"/>
            <p:cNvSpPr txBox="1"/>
            <p:nvPr/>
          </p:nvSpPr>
          <p:spPr>
            <a:xfrm>
              <a:off x="2515618" y="3602732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D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717D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  <p:sp>
          <p:nvSpPr>
            <p:cNvPr id="1257" name="Shape 1257"/>
            <p:cNvSpPr txBox="1"/>
            <p:nvPr/>
          </p:nvSpPr>
          <p:spPr>
            <a:xfrm>
              <a:off x="3123165" y="3643523"/>
              <a:ext cx="212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7988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Compression</a:t>
              </a:r>
            </a:p>
          </p:txBody>
        </p:sp>
        <p:sp>
          <p:nvSpPr>
            <p:cNvPr id="1258" name="Shape 1258"/>
            <p:cNvSpPr/>
            <p:nvPr/>
          </p:nvSpPr>
          <p:spPr>
            <a:xfrm rot="5400000">
              <a:off x="6475196" y="2641142"/>
              <a:ext cx="465600" cy="2325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17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Shape 1259"/>
            <p:cNvSpPr/>
            <p:nvPr/>
          </p:nvSpPr>
          <p:spPr>
            <a:xfrm rot="-5400000" flipH="1">
              <a:off x="5128021" y="3499400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1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260" name="Shape 1260"/>
            <p:cNvSpPr txBox="1"/>
            <p:nvPr/>
          </p:nvSpPr>
          <p:spPr>
            <a:xfrm>
              <a:off x="5131120" y="3602734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D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717D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  <p:sp>
          <p:nvSpPr>
            <p:cNvPr id="1261" name="Shape 1261"/>
            <p:cNvSpPr txBox="1"/>
            <p:nvPr/>
          </p:nvSpPr>
          <p:spPr>
            <a:xfrm>
              <a:off x="5699526" y="3643525"/>
              <a:ext cx="24129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7988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Sparse File Detection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Shape 12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i="0" u="none" strike="noStrike" cap="none" dirty="0">
                <a:latin typeface="+mn-lt"/>
                <a:ea typeface="Arial"/>
                <a:cs typeface="Arial"/>
                <a:sym typeface="Arial"/>
              </a:rPr>
              <a:t>Sync – Access data anytime</a:t>
            </a:r>
            <a:r>
              <a:rPr lang="en-US" dirty="0">
                <a:latin typeface="+mn-lt"/>
                <a:ea typeface="Arial"/>
                <a:cs typeface="Arial"/>
                <a:sym typeface="Arial"/>
              </a:rPr>
              <a:t>,</a:t>
            </a:r>
            <a:r>
              <a:rPr lang="en-US" i="0" u="none" strike="noStrike" cap="none" dirty="0">
                <a:latin typeface="+mn-lt"/>
                <a:ea typeface="Arial"/>
                <a:cs typeface="Arial"/>
                <a:sym typeface="Arial"/>
              </a:rPr>
              <a:t> anywhere </a:t>
            </a:r>
          </a:p>
        </p:txBody>
      </p:sp>
      <p:sp>
        <p:nvSpPr>
          <p:cNvPr id="1271" name="Shape 1271"/>
          <p:cNvSpPr txBox="1">
            <a:spLocks noGrp="1"/>
          </p:cNvSpPr>
          <p:nvPr>
            <p:ph type="body" idx="4294967295"/>
          </p:nvPr>
        </p:nvSpPr>
        <p:spPr>
          <a:xfrm>
            <a:off x="5000628" y="1571618"/>
            <a:ext cx="3929062" cy="1776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One-way Sync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Active Sync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Two-way Sync</a:t>
            </a:r>
          </a:p>
        </p:txBody>
      </p:sp>
      <p:pic>
        <p:nvPicPr>
          <p:cNvPr id="1267" name="Shape 1267" descr="P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8794" y="1285866"/>
            <a:ext cx="3760846" cy="3496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Shape 1268"/>
          <p:cNvSpPr txBox="1"/>
          <p:nvPr/>
        </p:nvSpPr>
        <p:spPr>
          <a:xfrm>
            <a:off x="2786050" y="1957794"/>
            <a:ext cx="2071800" cy="5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Cloud</a:t>
            </a:r>
          </a:p>
        </p:txBody>
      </p:sp>
      <p:sp>
        <p:nvSpPr>
          <p:cNvPr id="1269" name="Shape 1269"/>
          <p:cNvSpPr txBox="1"/>
          <p:nvPr/>
        </p:nvSpPr>
        <p:spPr>
          <a:xfrm>
            <a:off x="3714744" y="3571882"/>
            <a:ext cx="1928826" cy="5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Local</a:t>
            </a:r>
          </a:p>
        </p:txBody>
      </p:sp>
      <p:sp>
        <p:nvSpPr>
          <p:cNvPr id="1270" name="Shape 1270"/>
          <p:cNvSpPr txBox="1"/>
          <p:nvPr/>
        </p:nvSpPr>
        <p:spPr>
          <a:xfrm>
            <a:off x="1928794" y="3571882"/>
            <a:ext cx="1857486" cy="5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Remote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Shape 1276"/>
          <p:cNvSpPr txBox="1">
            <a:spLocks noGrp="1"/>
          </p:cNvSpPr>
          <p:nvPr>
            <p:ph type="title"/>
          </p:nvPr>
        </p:nvSpPr>
        <p:spPr>
          <a:xfrm>
            <a:off x="71438" y="285734"/>
            <a:ext cx="9001156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sz="2800" b="1" i="0" u="none" strike="noStrike" cap="none" dirty="0">
                <a:latin typeface="Arial"/>
                <a:ea typeface="Arial"/>
                <a:cs typeface="Arial"/>
                <a:sym typeface="Arial"/>
              </a:rPr>
              <a:t>Cloud </a:t>
            </a:r>
            <a:r>
              <a:rPr lang="en-US" sz="28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Sync-Flexible </a:t>
            </a:r>
            <a:r>
              <a:rPr lang="en-US" sz="2800" b="1" i="0" u="none" strike="noStrike" cap="none" dirty="0">
                <a:latin typeface="Arial"/>
                <a:ea typeface="Arial"/>
                <a:cs typeface="Arial"/>
                <a:sym typeface="Arial"/>
              </a:rPr>
              <a:t>Settings to Meet Your Needs</a:t>
            </a:r>
          </a:p>
        </p:txBody>
      </p:sp>
      <p:pic>
        <p:nvPicPr>
          <p:cNvPr id="1277" name="Shape 1277" descr="P9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128" y="1596928"/>
            <a:ext cx="2391457" cy="23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Shape 1278" descr="P9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7444" y="1596928"/>
            <a:ext cx="2403885" cy="23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Shape 1279" descr="P9-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0650" y="1596928"/>
            <a:ext cx="2391457" cy="23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Shape 1280"/>
          <p:cNvSpPr txBox="1"/>
          <p:nvPr/>
        </p:nvSpPr>
        <p:spPr>
          <a:xfrm>
            <a:off x="1441864" y="3292400"/>
            <a:ext cx="15585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459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Mirror</a:t>
            </a:r>
          </a:p>
        </p:txBody>
      </p:sp>
      <p:sp>
        <p:nvSpPr>
          <p:cNvPr id="1281" name="Shape 1281"/>
          <p:cNvSpPr txBox="1"/>
          <p:nvPr/>
        </p:nvSpPr>
        <p:spPr>
          <a:xfrm>
            <a:off x="4072056" y="3286130"/>
            <a:ext cx="13572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459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Copy</a:t>
            </a:r>
          </a:p>
        </p:txBody>
      </p:sp>
      <p:sp>
        <p:nvSpPr>
          <p:cNvPr id="1282" name="Shape 1282"/>
          <p:cNvSpPr txBox="1"/>
          <p:nvPr/>
        </p:nvSpPr>
        <p:spPr>
          <a:xfrm>
            <a:off x="6715000" y="3286130"/>
            <a:ext cx="14289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459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Move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hape 12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Comprehensive Data Protection Solutions</a:t>
            </a:r>
          </a:p>
        </p:txBody>
      </p:sp>
      <p:sp>
        <p:nvSpPr>
          <p:cNvPr id="1294" name="Shape 1294"/>
          <p:cNvSpPr txBox="1"/>
          <p:nvPr/>
        </p:nvSpPr>
        <p:spPr>
          <a:xfrm>
            <a:off x="212194" y="2980413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 Time Machine</a:t>
            </a:r>
          </a:p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Netbak Replicator</a:t>
            </a:r>
          </a:p>
        </p:txBody>
      </p:sp>
      <p:sp>
        <p:nvSpPr>
          <p:cNvPr id="1295" name="Shape 1295"/>
          <p:cNvSpPr txBox="1"/>
          <p:nvPr/>
        </p:nvSpPr>
        <p:spPr>
          <a:xfrm>
            <a:off x="1571604" y="4143386"/>
            <a:ext cx="14157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External Device</a:t>
            </a:r>
          </a:p>
        </p:txBody>
      </p:sp>
      <p:sp>
        <p:nvSpPr>
          <p:cNvPr id="1296" name="Shape 1296"/>
          <p:cNvSpPr txBox="1"/>
          <p:nvPr/>
        </p:nvSpPr>
        <p:spPr>
          <a:xfrm>
            <a:off x="3131582" y="4143399"/>
            <a:ext cx="7347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JBOD</a:t>
            </a:r>
          </a:p>
        </p:txBody>
      </p:sp>
      <p:pic>
        <p:nvPicPr>
          <p:cNvPr id="1297" name="Shape 1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1797" y="3033676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Shape 1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847" y="3033676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Shape 12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9897" y="3033680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Shape 13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9897" y="3540913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Shape 13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858" y="3540913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Shape 130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81797" y="3540913"/>
            <a:ext cx="447262" cy="447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Shape 1303"/>
          <p:cNvSpPr txBox="1"/>
          <p:nvPr/>
        </p:nvSpPr>
        <p:spPr>
          <a:xfrm>
            <a:off x="2643174" y="1831045"/>
            <a:ext cx="7347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Taipei</a:t>
            </a:r>
          </a:p>
        </p:txBody>
      </p:sp>
      <p:sp>
        <p:nvSpPr>
          <p:cNvPr id="1304" name="Shape 1304"/>
          <p:cNvSpPr txBox="1"/>
          <p:nvPr/>
        </p:nvSpPr>
        <p:spPr>
          <a:xfrm>
            <a:off x="5266063" y="1785932"/>
            <a:ext cx="10203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Kaohsiung</a:t>
            </a:r>
          </a:p>
        </p:txBody>
      </p:sp>
      <p:sp>
        <p:nvSpPr>
          <p:cNvPr id="1305" name="Shape 1305"/>
          <p:cNvSpPr txBox="1"/>
          <p:nvPr/>
        </p:nvSpPr>
        <p:spPr>
          <a:xfrm>
            <a:off x="4071932" y="2578148"/>
            <a:ext cx="7347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360km</a:t>
            </a:r>
          </a:p>
        </p:txBody>
      </p:sp>
      <p:sp>
        <p:nvSpPr>
          <p:cNvPr id="1306" name="Shape 1306"/>
          <p:cNvSpPr txBox="1"/>
          <p:nvPr/>
        </p:nvSpPr>
        <p:spPr>
          <a:xfrm>
            <a:off x="3500430" y="1928808"/>
            <a:ext cx="17859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RTRR</a:t>
            </a:r>
          </a:p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(Local to remote backup/sync)</a:t>
            </a:r>
          </a:p>
        </p:txBody>
      </p:sp>
      <p:pic>
        <p:nvPicPr>
          <p:cNvPr id="1307" name="Shape 1307" descr="硬碟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10865" y="3418419"/>
            <a:ext cx="776177" cy="7956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Shape 1308"/>
          <p:cNvSpPr txBox="1"/>
          <p:nvPr/>
        </p:nvSpPr>
        <p:spPr>
          <a:xfrm>
            <a:off x="6286512" y="2071684"/>
            <a:ext cx="10002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Backup / Sync</a:t>
            </a:r>
          </a:p>
        </p:txBody>
      </p:sp>
      <p:pic>
        <p:nvPicPr>
          <p:cNvPr id="1309" name="Shape 1309" descr="白雲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35521" y="1720894"/>
            <a:ext cx="1717142" cy="136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Shape 1310" descr="NAS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28860" y="2206310"/>
            <a:ext cx="1031763" cy="79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Shape 1311" descr="NAS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86380" y="2206310"/>
            <a:ext cx="1031763" cy="79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Shape 1312" descr="NAS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58740" y="3540873"/>
            <a:ext cx="774817" cy="59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Shape 1313" descr="螢幕+手機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5071" y="2164603"/>
            <a:ext cx="1267023" cy="761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4" name="Shape 1314"/>
          <p:cNvCxnSpPr/>
          <p:nvPr/>
        </p:nvCxnSpPr>
        <p:spPr>
          <a:xfrm>
            <a:off x="1714480" y="2573139"/>
            <a:ext cx="571500" cy="15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cxnSp>
        <p:nvCxnSpPr>
          <p:cNvPr id="1315" name="Shape 1315"/>
          <p:cNvCxnSpPr/>
          <p:nvPr/>
        </p:nvCxnSpPr>
        <p:spPr>
          <a:xfrm>
            <a:off x="3571868" y="2571750"/>
            <a:ext cx="1571700" cy="45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cxnSp>
        <p:nvCxnSpPr>
          <p:cNvPr id="1316" name="Shape 1316"/>
          <p:cNvCxnSpPr/>
          <p:nvPr/>
        </p:nvCxnSpPr>
        <p:spPr>
          <a:xfrm>
            <a:off x="6429388" y="2572941"/>
            <a:ext cx="714300" cy="2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cxnSp>
        <p:nvCxnSpPr>
          <p:cNvPr id="1317" name="Shape 1317"/>
          <p:cNvCxnSpPr/>
          <p:nvPr/>
        </p:nvCxnSpPr>
        <p:spPr>
          <a:xfrm rot="-5400000">
            <a:off x="2380098" y="3178844"/>
            <a:ext cx="357300" cy="2859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cxnSp>
        <p:nvCxnSpPr>
          <p:cNvPr id="1318" name="Shape 1318"/>
          <p:cNvCxnSpPr/>
          <p:nvPr/>
        </p:nvCxnSpPr>
        <p:spPr>
          <a:xfrm rot="10800000">
            <a:off x="3130280" y="3143218"/>
            <a:ext cx="299700" cy="2997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sp>
        <p:nvSpPr>
          <p:cNvPr id="38" name="矩形 37"/>
          <p:cNvSpPr/>
          <p:nvPr/>
        </p:nvSpPr>
        <p:spPr>
          <a:xfrm>
            <a:off x="0" y="1071552"/>
            <a:ext cx="9144000" cy="64294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Shape 920"/>
          <p:cNvSpPr/>
          <p:nvPr/>
        </p:nvSpPr>
        <p:spPr>
          <a:xfrm>
            <a:off x="6429388" y="1071552"/>
            <a:ext cx="2714700" cy="642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921"/>
          <p:cNvSpPr/>
          <p:nvPr/>
        </p:nvSpPr>
        <p:spPr>
          <a:xfrm>
            <a:off x="3214678" y="1071552"/>
            <a:ext cx="3000300" cy="6429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922"/>
          <p:cNvSpPr/>
          <p:nvPr/>
        </p:nvSpPr>
        <p:spPr>
          <a:xfrm>
            <a:off x="0" y="1071552"/>
            <a:ext cx="3000364" cy="6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Shape 1291"/>
          <p:cNvSpPr txBox="1"/>
          <p:nvPr/>
        </p:nvSpPr>
        <p:spPr>
          <a:xfrm>
            <a:off x="142844" y="1071552"/>
            <a:ext cx="27147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209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Local</a:t>
            </a:r>
          </a:p>
        </p:txBody>
      </p:sp>
      <p:sp>
        <p:nvSpPr>
          <p:cNvPr id="1292" name="Shape 1292"/>
          <p:cNvSpPr txBox="1"/>
          <p:nvPr/>
        </p:nvSpPr>
        <p:spPr>
          <a:xfrm>
            <a:off x="3189836" y="1071552"/>
            <a:ext cx="2953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209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996600"/>
                </a:solidFill>
                <a:latin typeface="Arial"/>
                <a:ea typeface="Arial"/>
                <a:cs typeface="Arial"/>
                <a:sym typeface="Arial"/>
              </a:rPr>
              <a:t>Remote</a:t>
            </a:r>
          </a:p>
        </p:txBody>
      </p:sp>
      <p:sp>
        <p:nvSpPr>
          <p:cNvPr id="1293" name="Shape 1293"/>
          <p:cNvSpPr txBox="1"/>
          <p:nvPr/>
        </p:nvSpPr>
        <p:spPr>
          <a:xfrm>
            <a:off x="6286512" y="1071552"/>
            <a:ext cx="25719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209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Shape 13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b="1" i="0" u="none" strike="noStrike" cap="none" dirty="0">
                <a:latin typeface="Arial"/>
                <a:ea typeface="Arial"/>
                <a:cs typeface="Arial"/>
                <a:sym typeface="Arial"/>
              </a:rPr>
              <a:t>Get More information</a:t>
            </a:r>
          </a:p>
        </p:txBody>
      </p:sp>
      <p:sp>
        <p:nvSpPr>
          <p:cNvPr id="1324" name="Shape 1324"/>
          <p:cNvSpPr txBox="1"/>
          <p:nvPr/>
        </p:nvSpPr>
        <p:spPr>
          <a:xfrm>
            <a:off x="0" y="1071552"/>
            <a:ext cx="9144000" cy="385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55600" marR="0" lvl="0" indent="-165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https://www.qnap.com/solution/hybrid-backup-sync/en/</a:t>
            </a:r>
          </a:p>
        </p:txBody>
      </p:sp>
      <p:pic>
        <p:nvPicPr>
          <p:cNvPr id="1325" name="Shape 1325"/>
          <p:cNvPicPr preferRelativeResize="0"/>
          <p:nvPr/>
        </p:nvPicPr>
        <p:blipFill rotWithShape="1">
          <a:blip r:embed="rId3">
            <a:alphaModFix/>
          </a:blip>
          <a:srcRect l="1273"/>
          <a:stretch/>
        </p:blipFill>
        <p:spPr>
          <a:xfrm>
            <a:off x="1785918" y="1707654"/>
            <a:ext cx="5555100" cy="3033900"/>
          </a:xfrm>
          <a:prstGeom prst="roundRect">
            <a:avLst>
              <a:gd name="adj" fmla="val 723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版面配置區 7" descr="檔案管理 -2.jpg"/>
          <p:cNvPicPr>
            <a:picLocks noChangeAspect="1"/>
          </p:cNvPicPr>
          <p:nvPr/>
        </p:nvPicPr>
        <p:blipFill>
          <a:blip r:embed="rId3"/>
          <a:srcRect l="40324" t="33333" r="10501" b="1709"/>
          <a:stretch>
            <a:fillRect/>
          </a:stretch>
        </p:blipFill>
        <p:spPr>
          <a:xfrm>
            <a:off x="2357422" y="-142894"/>
            <a:ext cx="6786578" cy="5286394"/>
          </a:xfrm>
          <a:prstGeom prst="rect">
            <a:avLst/>
          </a:prstGeom>
        </p:spPr>
      </p:pic>
      <p:sp>
        <p:nvSpPr>
          <p:cNvPr id="5" name="Shape 964"/>
          <p:cNvSpPr/>
          <p:nvPr/>
        </p:nvSpPr>
        <p:spPr>
          <a:xfrm>
            <a:off x="2357422" y="2214686"/>
            <a:ext cx="6786578" cy="1785824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Shape 1330"/>
          <p:cNvSpPr txBox="1">
            <a:spLocks noGrp="1"/>
          </p:cNvSpPr>
          <p:nvPr>
            <p:ph type="title"/>
          </p:nvPr>
        </p:nvSpPr>
        <p:spPr>
          <a:xfrm>
            <a:off x="2500298" y="2357562"/>
            <a:ext cx="5072098" cy="142876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dirty="0"/>
              <a:t>File Management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0" dirty="0">
                <a:solidFill>
                  <a:srgbClr val="1F497D"/>
                </a:solidFill>
              </a:rPr>
              <a:t>Maximize your productivity in finding and archiving 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/>
        </p:nvSpPr>
        <p:spPr>
          <a:xfrm>
            <a:off x="280950" y="3214692"/>
            <a:ext cx="3009900" cy="785708"/>
          </a:xfrm>
          <a:prstGeom prst="roundRect">
            <a:avLst>
              <a:gd name="adj" fmla="val 823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357158" y="976150"/>
            <a:ext cx="8691242" cy="94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QTS</a:t>
            </a:r>
            <a:r>
              <a:rPr lang="en-US" sz="1800" dirty="0">
                <a:latin typeface="+mn-lt"/>
              </a:rPr>
              <a:t>: In-house developed Ext4 snapshots stored outside the volume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DSM</a:t>
            </a:r>
            <a:r>
              <a:rPr lang="en-US" sz="1800" dirty="0">
                <a:latin typeface="+mn-lt"/>
              </a:rPr>
              <a:t>: O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pe</a:t>
            </a:r>
            <a:r>
              <a:rPr lang="en-US" sz="1800" dirty="0">
                <a:latin typeface="+mn-lt"/>
              </a:rPr>
              <a:t>n-source </a:t>
            </a:r>
            <a:r>
              <a:rPr lang="en-US" sz="1800" i="0" u="none" strike="noStrike" cap="none" dirty="0" err="1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Btrfs</a:t>
            </a:r>
            <a:r>
              <a:rPr lang="en-US" sz="1800" i="0" u="none" strike="noStrike" cap="none" dirty="0">
                <a:solidFill>
                  <a:srgbClr val="26262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800" dirty="0">
                <a:latin typeface="+mn-lt"/>
              </a:rPr>
              <a:t>snapshots stored inside the volume</a:t>
            </a:r>
          </a:p>
        </p:txBody>
      </p:sp>
      <p:sp>
        <p:nvSpPr>
          <p:cNvPr id="600" name="Shape 6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000"/>
              <a:buFont typeface="Verdana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 Snapshot space that can be managed</a:t>
            </a:r>
          </a:p>
        </p:txBody>
      </p:sp>
      <p:pic>
        <p:nvPicPr>
          <p:cNvPr id="602" name="Shape 6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6630" y="2143122"/>
            <a:ext cx="5500725" cy="2995146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Shape 603"/>
          <p:cNvSpPr/>
          <p:nvPr/>
        </p:nvSpPr>
        <p:spPr>
          <a:xfrm>
            <a:off x="214282" y="4221130"/>
            <a:ext cx="2857500" cy="87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81642">
              <a:lnSpc>
                <a:spcPct val="115000"/>
              </a:lnSpc>
              <a:buClr>
                <a:schemeClr val="dk2"/>
              </a:buClr>
              <a:buSzPct val="128571"/>
            </a:pPr>
            <a:r>
              <a:rPr lang="en-US" sz="1000" b="1" dirty="0"/>
              <a:t>Source</a:t>
            </a:r>
            <a:r>
              <a:rPr lang="en-US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0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000" dirty="0"/>
              <a:t>NAS PK World on </a:t>
            </a:r>
            <a:r>
              <a:rPr lang="en-US" altLang="zh-TW" sz="1000" dirty="0" err="1"/>
              <a:t>Youtube</a:t>
            </a:r>
            <a:endParaRPr lang="en-US" altLang="zh-TW" sz="1000" dirty="0"/>
          </a:p>
          <a:p>
            <a:pPr lvl="0" indent="-81642">
              <a:lnSpc>
                <a:spcPct val="115000"/>
              </a:lnSpc>
              <a:buClr>
                <a:schemeClr val="dk2"/>
              </a:buClr>
              <a:buSzPct val="128571"/>
            </a:pPr>
            <a:r>
              <a:rPr lang="en-US" sz="1000" u="sng" dirty="0" smtClean="0">
                <a:solidFill>
                  <a:schemeClr val="hlink"/>
                </a:solidFill>
              </a:rPr>
              <a:t>https</a:t>
            </a:r>
            <a:r>
              <a:rPr lang="en-US" sz="1000" u="sng" dirty="0">
                <a:solidFill>
                  <a:schemeClr val="hlink"/>
                </a:solidFill>
              </a:rPr>
              <a:t>://youtu.be/5J1132pmH-4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Shape 604"/>
          <p:cNvSpPr/>
          <p:nvPr/>
        </p:nvSpPr>
        <p:spPr>
          <a:xfrm>
            <a:off x="357158" y="2882500"/>
            <a:ext cx="3000395" cy="111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600" b="1" dirty="0">
                <a:solidFill>
                  <a:schemeClr val="dk2"/>
                </a:solidFill>
                <a:latin typeface="+mn-lt"/>
              </a:rPr>
              <a:t>DSM</a:t>
            </a:r>
            <a:r>
              <a:rPr lang="en-US" sz="1600" b="1" i="0" u="none" strike="noStrike" cap="none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1600" b="1" dirty="0">
                <a:solidFill>
                  <a:schemeClr val="dk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snapshots</a:t>
            </a:r>
            <a:r>
              <a:rPr lang="en-US" sz="1600" b="1" i="0" u="none" strike="noStrike" cap="none" dirty="0">
                <a:solidFill>
                  <a:schemeClr val="dk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: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Snapshot space usage cannot  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  be </a:t>
            </a:r>
            <a:r>
              <a:rPr lang="en-US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controlled </a:t>
            </a:r>
          </a:p>
          <a:p>
            <a:pPr lvl="0">
              <a:lnSpc>
                <a:spcPct val="115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lt1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dirty="0" smtClean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Snapshot affects data storage</a:t>
            </a:r>
          </a:p>
        </p:txBody>
      </p:sp>
      <p:pic>
        <p:nvPicPr>
          <p:cNvPr id="605" name="Shape 605" descr="皇冠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45139">
            <a:off x="261085" y="1903666"/>
            <a:ext cx="346252" cy="241224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Shape 606"/>
          <p:cNvSpPr/>
          <p:nvPr/>
        </p:nvSpPr>
        <p:spPr>
          <a:xfrm>
            <a:off x="303750" y="2357436"/>
            <a:ext cx="3053804" cy="357202"/>
          </a:xfrm>
          <a:prstGeom prst="roundRect">
            <a:avLst>
              <a:gd name="adj" fmla="val 2011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Shape 607"/>
          <p:cNvSpPr txBox="1"/>
          <p:nvPr/>
        </p:nvSpPr>
        <p:spPr>
          <a:xfrm>
            <a:off x="357158" y="2046718"/>
            <a:ext cx="3492266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rPr>
              <a:t>Q</a:t>
            </a:r>
            <a:r>
              <a:rPr lang="en-US" sz="1600" b="1" dirty="0">
                <a:solidFill>
                  <a:schemeClr val="dk2"/>
                </a:solidFill>
                <a:latin typeface="+mn-lt"/>
              </a:rPr>
              <a:t>TS</a:t>
            </a:r>
            <a:r>
              <a:rPr lang="en-US" sz="1600" b="1" i="0" u="none" strike="noStrike" cap="none" dirty="0">
                <a:solidFill>
                  <a:schemeClr val="dk2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1600" b="1" dirty="0">
                <a:solidFill>
                  <a:schemeClr val="dk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snapshots</a:t>
            </a:r>
            <a:r>
              <a:rPr lang="en-US" sz="1600" b="1" i="0" u="none" strike="noStrike" cap="none" dirty="0">
                <a:solidFill>
                  <a:schemeClr val="dk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:</a:t>
            </a:r>
          </a:p>
          <a:p>
            <a:pPr marL="0" marR="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Space usage will not be interfered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Shape 13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You have too many to </a:t>
            </a:r>
            <a:r>
              <a:rPr lang="en-US" dirty="0" smtClean="0"/>
              <a:t>handle...</a:t>
            </a:r>
            <a:endParaRPr lang="en-US" dirty="0"/>
          </a:p>
        </p:txBody>
      </p:sp>
      <p:pic>
        <p:nvPicPr>
          <p:cNvPr id="30" name="Shape 999" descr="圖片 1.png"/>
          <p:cNvPicPr preferRelativeResize="0"/>
          <p:nvPr/>
        </p:nvPicPr>
        <p:blipFill rotWithShape="1">
          <a:blip r:embed="rId3">
            <a:alphaModFix/>
          </a:blip>
          <a:srcRect l="10859" t="4901" r="6969" b="-31859"/>
          <a:stretch/>
        </p:blipFill>
        <p:spPr>
          <a:xfrm>
            <a:off x="2682166" y="1062095"/>
            <a:ext cx="3328077" cy="33067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群組 30"/>
          <p:cNvGrpSpPr/>
          <p:nvPr/>
        </p:nvGrpSpPr>
        <p:grpSpPr>
          <a:xfrm>
            <a:off x="2051720" y="-20831"/>
            <a:ext cx="5216270" cy="4268090"/>
            <a:chOff x="1535043" y="3050404"/>
            <a:chExt cx="6130550" cy="5016179"/>
          </a:xfrm>
        </p:grpSpPr>
        <p:sp>
          <p:nvSpPr>
            <p:cNvPr id="32" name="Shape 583"/>
            <p:cNvSpPr/>
            <p:nvPr/>
          </p:nvSpPr>
          <p:spPr>
            <a:xfrm rot="12652852" flipH="1">
              <a:off x="1818223" y="3050404"/>
              <a:ext cx="4903228" cy="4903932"/>
            </a:xfrm>
            <a:prstGeom prst="blockArc">
              <a:avLst>
                <a:gd name="adj1" fmla="val 13427742"/>
                <a:gd name="adj2" fmla="val 16177393"/>
                <a:gd name="adj3" fmla="val 1707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581"/>
            <p:cNvSpPr/>
            <p:nvPr/>
          </p:nvSpPr>
          <p:spPr>
            <a:xfrm rot="12652852">
              <a:off x="1839868" y="3063290"/>
              <a:ext cx="4903228" cy="4903230"/>
            </a:xfrm>
            <a:prstGeom prst="blockArc">
              <a:avLst>
                <a:gd name="adj1" fmla="val 11956545"/>
                <a:gd name="adj2" fmla="val 16134613"/>
                <a:gd name="adj3" fmla="val 1640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群組 64"/>
            <p:cNvGrpSpPr/>
            <p:nvPr/>
          </p:nvGrpSpPr>
          <p:grpSpPr>
            <a:xfrm>
              <a:off x="1535043" y="3063290"/>
              <a:ext cx="6130550" cy="5003293"/>
              <a:chOff x="1535043" y="3063290"/>
              <a:chExt cx="6130550" cy="5003293"/>
            </a:xfrm>
          </p:grpSpPr>
          <p:sp>
            <p:nvSpPr>
              <p:cNvPr id="35" name="等腰三角形 34"/>
              <p:cNvSpPr/>
              <p:nvPr/>
            </p:nvSpPr>
            <p:spPr>
              <a:xfrm>
                <a:off x="1535043" y="5485637"/>
                <a:ext cx="1576213" cy="610722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grpSp>
            <p:nvGrpSpPr>
              <p:cNvPr id="36" name="群組 66"/>
              <p:cNvGrpSpPr/>
              <p:nvPr/>
            </p:nvGrpSpPr>
            <p:grpSpPr>
              <a:xfrm>
                <a:off x="1839868" y="3063290"/>
                <a:ext cx="5825725" cy="5003293"/>
                <a:chOff x="1839868" y="3063290"/>
                <a:chExt cx="5825725" cy="5003293"/>
              </a:xfrm>
            </p:grpSpPr>
            <p:sp>
              <p:nvSpPr>
                <p:cNvPr id="37" name="Shape 580"/>
                <p:cNvSpPr/>
                <p:nvPr/>
              </p:nvSpPr>
              <p:spPr>
                <a:xfrm rot="12652852">
                  <a:off x="1839868" y="3063290"/>
                  <a:ext cx="4903230" cy="4903230"/>
                </a:xfrm>
                <a:prstGeom prst="blockArc">
                  <a:avLst>
                    <a:gd name="adj1" fmla="val 9398856"/>
                    <a:gd name="adj2" fmla="val 12315375"/>
                    <a:gd name="adj3" fmla="val 16433"/>
                  </a:avLst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Shape 978"/>
                <p:cNvSpPr/>
                <p:nvPr/>
              </p:nvSpPr>
              <p:spPr>
                <a:xfrm>
                  <a:off x="4470046" y="5902361"/>
                  <a:ext cx="234600" cy="28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25000"/>
                    <a:buFont typeface="Arial"/>
                    <a:buNone/>
                  </a:pPr>
                  <a:r>
                    <a:rPr lang="zh-TW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 </a:t>
                  </a: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5420616" y="6517196"/>
                  <a:ext cx="1168640" cy="3038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90000"/>
                    </a:lnSpc>
                    <a:buClr>
                      <a:srgbClr val="FFFFFF"/>
                    </a:buClr>
                    <a:buSzPct val="25000"/>
                  </a:pPr>
                  <a:r>
                    <a:rPr lang="en-US" altLang="zh-TW" sz="1200" b="1" dirty="0" smtClean="0">
                      <a:solidFill>
                        <a:srgbClr val="FFFFFF"/>
                      </a:solidFill>
                      <a:latin typeface="+mj-lt"/>
                      <a:ea typeface="微軟正黑體" pitchFamily="34" charset="-120"/>
                    </a:rPr>
                    <a:t>Manage</a:t>
                  </a:r>
                  <a:endParaRPr lang="en-US" altLang="zh-TW" sz="1200" b="1" dirty="0">
                    <a:solidFill>
                      <a:srgbClr val="FFFFFF"/>
                    </a:solidFill>
                    <a:latin typeface="+mj-lt"/>
                    <a:ea typeface="微軟正黑體" pitchFamily="34" charset="-120"/>
                  </a:endParaRPr>
                </a:p>
              </p:txBody>
            </p:sp>
            <p:sp>
              <p:nvSpPr>
                <p:cNvPr id="42" name="等腰三角形 41"/>
                <p:cNvSpPr/>
                <p:nvPr/>
              </p:nvSpPr>
              <p:spPr>
                <a:xfrm rot="14228707">
                  <a:off x="4562293" y="6938907"/>
                  <a:ext cx="1576213" cy="610722"/>
                </a:xfrm>
                <a:prstGeom prst="triangl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/>
                </a:p>
              </p:txBody>
            </p:sp>
            <p:sp>
              <p:nvSpPr>
                <p:cNvPr id="43" name="等腰三角形 42"/>
                <p:cNvSpPr/>
                <p:nvPr/>
              </p:nvSpPr>
              <p:spPr>
                <a:xfrm rot="18426564">
                  <a:off x="2396874" y="6839307"/>
                  <a:ext cx="1576213" cy="610722"/>
                </a:xfrm>
                <a:prstGeom prst="triangl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/>
                </a:p>
              </p:txBody>
            </p:sp>
            <p:sp>
              <p:nvSpPr>
                <p:cNvPr id="44" name="文字方塊 43"/>
                <p:cNvSpPr txBox="1"/>
                <p:nvPr/>
              </p:nvSpPr>
              <p:spPr>
                <a:xfrm>
                  <a:off x="7480927" y="775880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kumimoji="1" lang="zh-TW" altLang="en-US" dirty="0"/>
                </a:p>
              </p:txBody>
            </p:sp>
          </p:grpSp>
        </p:grpSp>
      </p:grpSp>
      <p:sp>
        <p:nvSpPr>
          <p:cNvPr id="45" name="Shape 1020"/>
          <p:cNvSpPr/>
          <p:nvPr/>
        </p:nvSpPr>
        <p:spPr>
          <a:xfrm>
            <a:off x="7092280" y="2931790"/>
            <a:ext cx="1251516" cy="9943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44" y="84564"/>
                </a:moveTo>
                <a:cubicBezTo>
                  <a:pt x="87539" y="84564"/>
                  <a:pt x="86644" y="85691"/>
                  <a:pt x="86644" y="87082"/>
                </a:cubicBezTo>
                <a:cubicBezTo>
                  <a:pt x="86644" y="88472"/>
                  <a:pt x="87539" y="89599"/>
                  <a:pt x="88644" y="89599"/>
                </a:cubicBezTo>
                <a:lnTo>
                  <a:pt x="95311" y="89599"/>
                </a:lnTo>
                <a:cubicBezTo>
                  <a:pt x="96415" y="89599"/>
                  <a:pt x="97311" y="88472"/>
                  <a:pt x="97311" y="87082"/>
                </a:cubicBezTo>
                <a:cubicBezTo>
                  <a:pt x="97311" y="85691"/>
                  <a:pt x="96415" y="84564"/>
                  <a:pt x="95311" y="84564"/>
                </a:cubicBezTo>
                <a:close/>
                <a:moveTo>
                  <a:pt x="6420" y="84564"/>
                </a:moveTo>
                <a:cubicBezTo>
                  <a:pt x="5315" y="84564"/>
                  <a:pt x="4420" y="85691"/>
                  <a:pt x="4420" y="87082"/>
                </a:cubicBezTo>
                <a:cubicBezTo>
                  <a:pt x="4420" y="88472"/>
                  <a:pt x="5315" y="89599"/>
                  <a:pt x="6420" y="89599"/>
                </a:cubicBezTo>
                <a:lnTo>
                  <a:pt x="13086" y="89599"/>
                </a:lnTo>
                <a:cubicBezTo>
                  <a:pt x="14191" y="89599"/>
                  <a:pt x="15086" y="88472"/>
                  <a:pt x="15086" y="87082"/>
                </a:cubicBezTo>
                <a:cubicBezTo>
                  <a:pt x="15086" y="85691"/>
                  <a:pt x="14191" y="84564"/>
                  <a:pt x="13086" y="84564"/>
                </a:cubicBezTo>
                <a:close/>
                <a:moveTo>
                  <a:pt x="108648" y="83725"/>
                </a:moveTo>
                <a:cubicBezTo>
                  <a:pt x="107175" y="83725"/>
                  <a:pt x="105981" y="85228"/>
                  <a:pt x="105981" y="87082"/>
                </a:cubicBezTo>
                <a:cubicBezTo>
                  <a:pt x="105981" y="88935"/>
                  <a:pt x="107175" y="90438"/>
                  <a:pt x="108648" y="90438"/>
                </a:cubicBezTo>
                <a:cubicBezTo>
                  <a:pt x="110120" y="90438"/>
                  <a:pt x="111314" y="88935"/>
                  <a:pt x="111314" y="87082"/>
                </a:cubicBezTo>
                <a:cubicBezTo>
                  <a:pt x="111314" y="85228"/>
                  <a:pt x="110120" y="83725"/>
                  <a:pt x="108648" y="83725"/>
                </a:cubicBezTo>
                <a:close/>
                <a:moveTo>
                  <a:pt x="4420" y="5727"/>
                </a:moveTo>
                <a:lnTo>
                  <a:pt x="4420" y="80560"/>
                </a:lnTo>
                <a:lnTo>
                  <a:pt x="115579" y="80560"/>
                </a:lnTo>
                <a:lnTo>
                  <a:pt x="115579" y="5727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93987"/>
                </a:lnTo>
                <a:lnTo>
                  <a:pt x="67114" y="93987"/>
                </a:lnTo>
                <a:lnTo>
                  <a:pt x="68781" y="108155"/>
                </a:lnTo>
                <a:lnTo>
                  <a:pt x="87301" y="108155"/>
                </a:lnTo>
                <a:cubicBezTo>
                  <a:pt x="89900" y="108155"/>
                  <a:pt x="92006" y="110807"/>
                  <a:pt x="92006" y="114077"/>
                </a:cubicBezTo>
                <a:lnTo>
                  <a:pt x="92006" y="120000"/>
                </a:lnTo>
                <a:lnTo>
                  <a:pt x="27999" y="120000"/>
                </a:lnTo>
                <a:lnTo>
                  <a:pt x="27999" y="114077"/>
                </a:lnTo>
                <a:cubicBezTo>
                  <a:pt x="27999" y="110807"/>
                  <a:pt x="30106" y="108155"/>
                  <a:pt x="32705" y="108155"/>
                </a:cubicBezTo>
                <a:lnTo>
                  <a:pt x="51218" y="108155"/>
                </a:lnTo>
                <a:lnTo>
                  <a:pt x="52886" y="93987"/>
                </a:lnTo>
                <a:lnTo>
                  <a:pt x="0" y="93987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978"/>
          <p:cNvSpPr/>
          <p:nvPr/>
        </p:nvSpPr>
        <p:spPr>
          <a:xfrm>
            <a:off x="4461988" y="2662001"/>
            <a:ext cx="234600" cy="28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48" name="Shape 980" descr="https://lh6.googleusercontent.com/L13hoADY3itrnZvSwBuAlG5y8gtHlOsn4ZTbnjZzzHGlWBs1hUT5dr2yqK7ElN0MKEZ1TyWOwmX342ZPW3dT5NAv3RJOgOTkLRGyAhGn0__AMYnD1G5XkiBcif-JBbE1quuus2M4yu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5350" y="3878971"/>
            <a:ext cx="1882468" cy="112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982" descr="https://lh6.googleusercontent.com/ulQmi4QMSjun33kPoZGIU6aL6A-E1KHJsxLhqHixw26cRQJxSfzbiZxWhae13_yYyfDSyFQ-Mx3efVmZ2TOZjs7M9btxAj066zZGYxb_lSjfvYglwpywwVfEbXKZ0JUlaZxLgK7YFDk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00760" y="1357304"/>
            <a:ext cx="3019432" cy="16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1018"/>
          <p:cNvSpPr/>
          <p:nvPr/>
        </p:nvSpPr>
        <p:spPr>
          <a:xfrm>
            <a:off x="6286512" y="3143254"/>
            <a:ext cx="742836" cy="62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880" y="100923"/>
                </a:moveTo>
                <a:lnTo>
                  <a:pt x="43780" y="108554"/>
                </a:lnTo>
                <a:lnTo>
                  <a:pt x="76219" y="108554"/>
                </a:lnTo>
                <a:lnTo>
                  <a:pt x="74119" y="100923"/>
                </a:lnTo>
                <a:close/>
                <a:moveTo>
                  <a:pt x="17368" y="4644"/>
                </a:moveTo>
                <a:lnTo>
                  <a:pt x="17368" y="64398"/>
                </a:lnTo>
                <a:lnTo>
                  <a:pt x="102631" y="64398"/>
                </a:lnTo>
                <a:lnTo>
                  <a:pt x="102631" y="4644"/>
                </a:lnTo>
                <a:close/>
                <a:moveTo>
                  <a:pt x="11052" y="0"/>
                </a:moveTo>
                <a:lnTo>
                  <a:pt x="108947" y="0"/>
                </a:lnTo>
                <a:lnTo>
                  <a:pt x="108947" y="69042"/>
                </a:lnTo>
                <a:lnTo>
                  <a:pt x="108965" y="69042"/>
                </a:lnTo>
                <a:lnTo>
                  <a:pt x="120000" y="113859"/>
                </a:lnTo>
                <a:lnTo>
                  <a:pt x="120000" y="119999"/>
                </a:lnTo>
                <a:lnTo>
                  <a:pt x="0" y="119999"/>
                </a:lnTo>
                <a:lnTo>
                  <a:pt x="0" y="113859"/>
                </a:lnTo>
                <a:lnTo>
                  <a:pt x="11034" y="69042"/>
                </a:lnTo>
                <a:lnTo>
                  <a:pt x="11052" y="69042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1021"/>
          <p:cNvSpPr/>
          <p:nvPr/>
        </p:nvSpPr>
        <p:spPr>
          <a:xfrm>
            <a:off x="8429652" y="3286130"/>
            <a:ext cx="312572" cy="43950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688" y="112012"/>
                </a:moveTo>
                <a:cubicBezTo>
                  <a:pt x="48135" y="112012"/>
                  <a:pt x="46876" y="112907"/>
                  <a:pt x="46876" y="114012"/>
                </a:cubicBezTo>
                <a:cubicBezTo>
                  <a:pt x="46876" y="115117"/>
                  <a:pt x="48135" y="116012"/>
                  <a:pt x="49688" y="116012"/>
                </a:cubicBezTo>
                <a:lnTo>
                  <a:pt x="70311" y="116012"/>
                </a:lnTo>
                <a:cubicBezTo>
                  <a:pt x="71864" y="116012"/>
                  <a:pt x="73123" y="115117"/>
                  <a:pt x="73123" y="114012"/>
                </a:cubicBezTo>
                <a:cubicBezTo>
                  <a:pt x="73123" y="112907"/>
                  <a:pt x="71864" y="112012"/>
                  <a:pt x="70311" y="112012"/>
                </a:cubicBezTo>
                <a:close/>
                <a:moveTo>
                  <a:pt x="6849" y="8320"/>
                </a:moveTo>
                <a:lnTo>
                  <a:pt x="6849" y="106998"/>
                </a:lnTo>
                <a:lnTo>
                  <a:pt x="113150" y="106998"/>
                </a:lnTo>
                <a:lnTo>
                  <a:pt x="113150" y="8320"/>
                </a:lnTo>
                <a:close/>
                <a:moveTo>
                  <a:pt x="48751" y="2722"/>
                </a:moveTo>
                <a:cubicBezTo>
                  <a:pt x="47715" y="2722"/>
                  <a:pt x="46876" y="3319"/>
                  <a:pt x="46876" y="4056"/>
                </a:cubicBezTo>
                <a:cubicBezTo>
                  <a:pt x="46876" y="4792"/>
                  <a:pt x="47715" y="5389"/>
                  <a:pt x="48751" y="5389"/>
                </a:cubicBezTo>
                <a:lnTo>
                  <a:pt x="71248" y="5389"/>
                </a:lnTo>
                <a:cubicBezTo>
                  <a:pt x="72284" y="5389"/>
                  <a:pt x="73123" y="4792"/>
                  <a:pt x="73123" y="4056"/>
                </a:cubicBezTo>
                <a:cubicBezTo>
                  <a:pt x="73123" y="3319"/>
                  <a:pt x="72284" y="2722"/>
                  <a:pt x="71248" y="2722"/>
                </a:cubicBezTo>
                <a:close/>
                <a:moveTo>
                  <a:pt x="8089" y="0"/>
                </a:moveTo>
                <a:lnTo>
                  <a:pt x="111910" y="0"/>
                </a:lnTo>
                <a:cubicBezTo>
                  <a:pt x="116378" y="0"/>
                  <a:pt x="120000" y="2575"/>
                  <a:pt x="120000" y="5752"/>
                </a:cubicBezTo>
                <a:lnTo>
                  <a:pt x="120000" y="114247"/>
                </a:lnTo>
                <a:cubicBezTo>
                  <a:pt x="120000" y="117424"/>
                  <a:pt x="116378" y="120000"/>
                  <a:pt x="111910" y="120000"/>
                </a:cubicBezTo>
                <a:lnTo>
                  <a:pt x="8089" y="120000"/>
                </a:lnTo>
                <a:cubicBezTo>
                  <a:pt x="3621" y="120000"/>
                  <a:pt x="0" y="117424"/>
                  <a:pt x="0" y="114247"/>
                </a:cubicBezTo>
                <a:lnTo>
                  <a:pt x="0" y="5752"/>
                </a:lnTo>
                <a:cubicBezTo>
                  <a:pt x="0" y="2575"/>
                  <a:pt x="3621" y="0"/>
                  <a:pt x="8089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500034" y="2500312"/>
            <a:ext cx="2170386" cy="1666884"/>
            <a:chOff x="357158" y="2357436"/>
            <a:chExt cx="2170386" cy="1666884"/>
          </a:xfrm>
        </p:grpSpPr>
        <p:sp>
          <p:nvSpPr>
            <p:cNvPr id="53" name="Shape 1059"/>
            <p:cNvSpPr/>
            <p:nvPr/>
          </p:nvSpPr>
          <p:spPr>
            <a:xfrm>
              <a:off x="785786" y="2500312"/>
              <a:ext cx="411575" cy="344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1061"/>
            <p:cNvSpPr/>
            <p:nvPr/>
          </p:nvSpPr>
          <p:spPr>
            <a:xfrm>
              <a:off x="1571604" y="3286130"/>
              <a:ext cx="432134" cy="372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rgbClr val="660066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1063"/>
            <p:cNvSpPr/>
            <p:nvPr/>
          </p:nvSpPr>
          <p:spPr>
            <a:xfrm>
              <a:off x="1000100" y="3071816"/>
              <a:ext cx="432134" cy="2840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1059"/>
            <p:cNvSpPr/>
            <p:nvPr/>
          </p:nvSpPr>
          <p:spPr>
            <a:xfrm>
              <a:off x="357158" y="3000378"/>
              <a:ext cx="241560" cy="201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1061"/>
            <p:cNvSpPr/>
            <p:nvPr/>
          </p:nvSpPr>
          <p:spPr>
            <a:xfrm>
              <a:off x="1571604" y="2928940"/>
              <a:ext cx="317594" cy="2740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1063"/>
            <p:cNvSpPr/>
            <p:nvPr/>
          </p:nvSpPr>
          <p:spPr>
            <a:xfrm>
              <a:off x="2000232" y="3214692"/>
              <a:ext cx="253626" cy="1666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1061"/>
            <p:cNvSpPr/>
            <p:nvPr/>
          </p:nvSpPr>
          <p:spPr>
            <a:xfrm>
              <a:off x="1571604" y="2500312"/>
              <a:ext cx="317594" cy="2740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1063"/>
            <p:cNvSpPr/>
            <p:nvPr/>
          </p:nvSpPr>
          <p:spPr>
            <a:xfrm>
              <a:off x="1714480" y="3857634"/>
              <a:ext cx="253626" cy="1666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1059"/>
            <p:cNvSpPr/>
            <p:nvPr/>
          </p:nvSpPr>
          <p:spPr>
            <a:xfrm>
              <a:off x="2285984" y="3429006"/>
              <a:ext cx="241560" cy="201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1063"/>
            <p:cNvSpPr/>
            <p:nvPr/>
          </p:nvSpPr>
          <p:spPr>
            <a:xfrm>
              <a:off x="785786" y="3571882"/>
              <a:ext cx="253626" cy="1666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1061"/>
            <p:cNvSpPr/>
            <p:nvPr/>
          </p:nvSpPr>
          <p:spPr>
            <a:xfrm>
              <a:off x="1142976" y="3643320"/>
              <a:ext cx="257030" cy="2218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rgbClr val="660066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643042" y="3406981"/>
              <a:ext cx="2712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zh-TW" altLang="en-US" b="1" dirty="0"/>
            </a:p>
          </p:txBody>
        </p:sp>
        <p:sp>
          <p:nvSpPr>
            <p:cNvPr id="65" name="矩形 64"/>
            <p:cNvSpPr/>
            <p:nvPr/>
          </p:nvSpPr>
          <p:spPr>
            <a:xfrm>
              <a:off x="1014624" y="3121229"/>
              <a:ext cx="2712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zh-TW" altLang="en-US" b="1" dirty="0"/>
            </a:p>
          </p:txBody>
        </p:sp>
        <p:sp>
          <p:nvSpPr>
            <p:cNvPr id="66" name="矩形 65"/>
            <p:cNvSpPr/>
            <p:nvPr/>
          </p:nvSpPr>
          <p:spPr>
            <a:xfrm>
              <a:off x="500034" y="2357436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800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sz="1800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357158" y="2857502"/>
              <a:ext cx="1732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1571604" y="2928940"/>
              <a:ext cx="1732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2285984" y="3429006"/>
              <a:ext cx="17320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100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sz="1100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1176736" y="3667462"/>
              <a:ext cx="25199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1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zh-TW" altLang="en-US" sz="1100" b="1" dirty="0"/>
            </a:p>
          </p:txBody>
        </p:sp>
      </p:grpSp>
      <p:sp>
        <p:nvSpPr>
          <p:cNvPr id="71" name="Shape 1352"/>
          <p:cNvSpPr txBox="1"/>
          <p:nvPr/>
        </p:nvSpPr>
        <p:spPr>
          <a:xfrm>
            <a:off x="4071934" y="3500444"/>
            <a:ext cx="847355" cy="576181"/>
          </a:xfrm>
          <a:prstGeom prst="rect">
            <a:avLst/>
          </a:prstGeom>
          <a:noFill/>
          <a:ln>
            <a:noFill/>
          </a:ln>
        </p:spPr>
        <p:txBody>
          <a:bodyPr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3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</a:p>
        </p:txBody>
      </p:sp>
      <p:sp>
        <p:nvSpPr>
          <p:cNvPr id="72" name="Shape 1354"/>
          <p:cNvSpPr txBox="1"/>
          <p:nvPr/>
        </p:nvSpPr>
        <p:spPr>
          <a:xfrm>
            <a:off x="2581637" y="2781387"/>
            <a:ext cx="847355" cy="576181"/>
          </a:xfrm>
          <a:prstGeom prst="rect">
            <a:avLst/>
          </a:prstGeom>
          <a:noFill/>
          <a:ln>
            <a:noFill/>
          </a:ln>
        </p:spPr>
        <p:txBody>
          <a:bodyPr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Categorize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Shape 1367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64294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QNAP meets all needs for an office</a:t>
            </a:r>
          </a:p>
        </p:txBody>
      </p:sp>
      <p:pic>
        <p:nvPicPr>
          <p:cNvPr id="1368" name="Shape 1368" descr="19304966_xxl.jpg"/>
          <p:cNvPicPr preferRelativeResize="0"/>
          <p:nvPr/>
        </p:nvPicPr>
        <p:blipFill rotWithShape="1">
          <a:blip r:embed="rId3">
            <a:alphaModFix/>
          </a:blip>
          <a:srcRect t="37782" r="2190" b="16034"/>
          <a:stretch/>
        </p:blipFill>
        <p:spPr>
          <a:xfrm>
            <a:off x="3236376" y="3071816"/>
            <a:ext cx="5764780" cy="192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Shape 1377"/>
          <p:cNvSpPr txBox="1"/>
          <p:nvPr/>
        </p:nvSpPr>
        <p:spPr>
          <a:xfrm>
            <a:off x="6307586" y="-1026658"/>
            <a:ext cx="1637700" cy="3834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endParaRPr lang="en-US"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Shape 1397"/>
          <p:cNvSpPr/>
          <p:nvPr/>
        </p:nvSpPr>
        <p:spPr>
          <a:xfrm>
            <a:off x="1427663" y="3271075"/>
            <a:ext cx="282900" cy="344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8" name="Shape 1398"/>
          <p:cNvSpPr/>
          <p:nvPr/>
        </p:nvSpPr>
        <p:spPr>
          <a:xfrm>
            <a:off x="3192250" y="3271075"/>
            <a:ext cx="282900" cy="344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9" name="Shape 1399"/>
          <p:cNvSpPr/>
          <p:nvPr/>
        </p:nvSpPr>
        <p:spPr>
          <a:xfrm>
            <a:off x="5164475" y="3267425"/>
            <a:ext cx="282900" cy="344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0" name="Shape 1400"/>
          <p:cNvSpPr/>
          <p:nvPr/>
        </p:nvSpPr>
        <p:spPr>
          <a:xfrm>
            <a:off x="7061250" y="3271075"/>
            <a:ext cx="282900" cy="344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6" name="Shape 1008"/>
          <p:cNvPicPr preferRelativeResize="0"/>
          <p:nvPr/>
        </p:nvPicPr>
        <p:blipFill rotWithShape="1">
          <a:blip r:embed="rId4">
            <a:alphaModFix/>
          </a:blip>
          <a:srcRect l="5814" r="4313" b="4159"/>
          <a:stretch/>
        </p:blipFill>
        <p:spPr>
          <a:xfrm>
            <a:off x="6643702" y="1643056"/>
            <a:ext cx="1108581" cy="107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10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6943" y="1220481"/>
            <a:ext cx="316800" cy="316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Shape 1010"/>
          <p:cNvSpPr txBox="1"/>
          <p:nvPr/>
        </p:nvSpPr>
        <p:spPr>
          <a:xfrm>
            <a:off x="6718191" y="1218531"/>
            <a:ext cx="1597453" cy="5415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b="1" i="0" u="none" strike="noStrike" cap="none" dirty="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</a:p>
        </p:txBody>
      </p:sp>
      <p:sp>
        <p:nvSpPr>
          <p:cNvPr id="39" name="Shape 1012"/>
          <p:cNvSpPr/>
          <p:nvPr/>
        </p:nvSpPr>
        <p:spPr>
          <a:xfrm>
            <a:off x="285720" y="2737803"/>
            <a:ext cx="2693231" cy="442976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" name="Shape 1013"/>
          <p:cNvSpPr txBox="1"/>
          <p:nvPr/>
        </p:nvSpPr>
        <p:spPr>
          <a:xfrm>
            <a:off x="142844" y="2839199"/>
            <a:ext cx="2286015" cy="277131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</a:pPr>
            <a:r>
              <a:rPr lang="en-US" sz="1600" dirty="0" smtClean="0">
                <a:solidFill>
                  <a:srgbClr val="FFFFFF"/>
                </a:solidFill>
              </a:rPr>
              <a:t> Store and backup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1" name="Shape 1014"/>
          <p:cNvSpPr/>
          <p:nvPr/>
        </p:nvSpPr>
        <p:spPr>
          <a:xfrm>
            <a:off x="4000496" y="2714626"/>
            <a:ext cx="2723892" cy="4431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1015"/>
          <p:cNvSpPr/>
          <p:nvPr/>
        </p:nvSpPr>
        <p:spPr>
          <a:xfrm>
            <a:off x="6143636" y="2714626"/>
            <a:ext cx="2428892" cy="443100"/>
          </a:xfrm>
          <a:prstGeom prst="chevron">
            <a:avLst>
              <a:gd name="adj" fmla="val 50000"/>
            </a:avLst>
          </a:prstGeom>
          <a:solidFill>
            <a:srgbClr val="00549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1016"/>
          <p:cNvSpPr txBox="1"/>
          <p:nvPr/>
        </p:nvSpPr>
        <p:spPr>
          <a:xfrm>
            <a:off x="6074655" y="2857502"/>
            <a:ext cx="2128126" cy="240524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1600" dirty="0" smtClean="0">
                <a:solidFill>
                  <a:srgbClr val="FFFFFF"/>
                </a:solidFill>
              </a:rPr>
              <a:t> Archive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4" name="Shape 1017"/>
          <p:cNvSpPr txBox="1"/>
          <p:nvPr/>
        </p:nvSpPr>
        <p:spPr>
          <a:xfrm>
            <a:off x="4071934" y="2891511"/>
            <a:ext cx="2484340" cy="172506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lvl="0" algn="ctr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rgbClr val="FFFFFF"/>
                </a:solidFill>
              </a:rPr>
              <a:t>File</a:t>
            </a:r>
            <a:r>
              <a:rPr lang="en-US" sz="1600" b="1" dirty="0" smtClean="0">
                <a:solidFill>
                  <a:srgbClr val="434343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Digitization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5" name="Shape 1019"/>
          <p:cNvSpPr txBox="1"/>
          <p:nvPr/>
        </p:nvSpPr>
        <p:spPr>
          <a:xfrm>
            <a:off x="976511" y="1205748"/>
            <a:ext cx="1587949" cy="297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b="1" i="0" u="none" strike="noStrike" cap="none" dirty="0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File Station  </a:t>
            </a:r>
          </a:p>
        </p:txBody>
      </p:sp>
      <p:pic>
        <p:nvPicPr>
          <p:cNvPr id="46" name="Shape 10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785" y="113961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Shape 1022" descr="圖片 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596" y="1500180"/>
            <a:ext cx="1656417" cy="12144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1025"/>
          <p:cNvSpPr txBox="1"/>
          <p:nvPr/>
        </p:nvSpPr>
        <p:spPr>
          <a:xfrm>
            <a:off x="4550081" y="1214428"/>
            <a:ext cx="1807869" cy="3164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OCR Converter  </a:t>
            </a:r>
          </a:p>
        </p:txBody>
      </p:sp>
      <p:pic>
        <p:nvPicPr>
          <p:cNvPr id="49" name="Shape 1026" descr="圖片 3.png"/>
          <p:cNvPicPr preferRelativeResize="0"/>
          <p:nvPr/>
        </p:nvPicPr>
        <p:blipFill rotWithShape="1">
          <a:blip r:embed="rId8">
            <a:alphaModFix/>
          </a:blip>
          <a:srcRect t="15990" b="6688"/>
          <a:stretch/>
        </p:blipFill>
        <p:spPr>
          <a:xfrm>
            <a:off x="4286248" y="1714494"/>
            <a:ext cx="1571637" cy="100013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1028"/>
          <p:cNvSpPr txBox="1"/>
          <p:nvPr/>
        </p:nvSpPr>
        <p:spPr>
          <a:xfrm>
            <a:off x="2789422" y="1219241"/>
            <a:ext cx="1071571" cy="352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b="1" i="0" u="none" strike="noStrike" cap="none" dirty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Qsirch  </a:t>
            </a:r>
          </a:p>
        </p:txBody>
      </p:sp>
      <p:pic>
        <p:nvPicPr>
          <p:cNvPr id="51" name="Shape 1029"/>
          <p:cNvPicPr preferRelativeResize="0"/>
          <p:nvPr/>
        </p:nvPicPr>
        <p:blipFill rotWithShape="1">
          <a:blip r:embed="rId9">
            <a:alphaModFix/>
          </a:blip>
          <a:srcRect l="71890" t="12049" b="10807"/>
          <a:stretch/>
        </p:blipFill>
        <p:spPr>
          <a:xfrm>
            <a:off x="2428860" y="1145559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Shape 1030" descr="圖片 4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00298" y="1785932"/>
            <a:ext cx="1311894" cy="103456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1031"/>
          <p:cNvSpPr/>
          <p:nvPr/>
        </p:nvSpPr>
        <p:spPr>
          <a:xfrm>
            <a:off x="2209981" y="2726973"/>
            <a:ext cx="2076267" cy="443100"/>
          </a:xfrm>
          <a:prstGeom prst="chevron">
            <a:avLst>
              <a:gd name="adj" fmla="val 50000"/>
            </a:avLst>
          </a:prstGeom>
          <a:solidFill>
            <a:srgbClr val="4A86E8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1032"/>
          <p:cNvSpPr txBox="1"/>
          <p:nvPr/>
        </p:nvSpPr>
        <p:spPr>
          <a:xfrm>
            <a:off x="2391711" y="2821783"/>
            <a:ext cx="1755651" cy="311962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1600" dirty="0" smtClean="0">
                <a:solidFill>
                  <a:srgbClr val="FFFFFF"/>
                </a:solidFill>
              </a:rPr>
              <a:t>Search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55" name="Shape 1242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4195770" y="1182946"/>
            <a:ext cx="317234" cy="3172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接點 55"/>
          <p:cNvCxnSpPr/>
          <p:nvPr/>
        </p:nvCxnSpPr>
        <p:spPr>
          <a:xfrm rot="5400000">
            <a:off x="1429522" y="1928808"/>
            <a:ext cx="1571636" cy="15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/>
          <p:cNvCxnSpPr/>
          <p:nvPr/>
        </p:nvCxnSpPr>
        <p:spPr>
          <a:xfrm rot="5400000">
            <a:off x="3286910" y="1928808"/>
            <a:ext cx="1571636" cy="158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/>
          <p:cNvCxnSpPr/>
          <p:nvPr/>
        </p:nvCxnSpPr>
        <p:spPr>
          <a:xfrm rot="5400000">
            <a:off x="5357024" y="1928808"/>
            <a:ext cx="1571636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Shape 1406"/>
          <p:cNvSpPr txBox="1">
            <a:spLocks noGrp="1"/>
          </p:cNvSpPr>
          <p:nvPr>
            <p:ph type="title"/>
          </p:nvPr>
        </p:nvSpPr>
        <p:spPr>
          <a:xfrm>
            <a:off x="357158" y="214296"/>
            <a:ext cx="8429684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/>
              <a:t>File Station: </a:t>
            </a:r>
            <a:r>
              <a:rPr lang="en-US" dirty="0"/>
              <a:t>A single app to manage all files</a:t>
            </a:r>
          </a:p>
        </p:txBody>
      </p:sp>
      <p:pic>
        <p:nvPicPr>
          <p:cNvPr id="1408" name="Shape 1408"/>
          <p:cNvPicPr preferRelativeResize="0"/>
          <p:nvPr/>
        </p:nvPicPr>
        <p:blipFill rotWithShape="1">
          <a:blip r:embed="rId3">
            <a:alphaModFix/>
          </a:blip>
          <a:srcRect l="4073" t="7354" r="3145" b="4361"/>
          <a:stretch/>
        </p:blipFill>
        <p:spPr>
          <a:xfrm>
            <a:off x="496824" y="1113625"/>
            <a:ext cx="7956000" cy="3324962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Shape 1416"/>
          <p:cNvSpPr/>
          <p:nvPr/>
        </p:nvSpPr>
        <p:spPr>
          <a:xfrm>
            <a:off x="5090475" y="3307875"/>
            <a:ext cx="1979700" cy="9555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8" name="Shape 1418"/>
          <p:cNvGrpSpPr/>
          <p:nvPr/>
        </p:nvGrpSpPr>
        <p:grpSpPr>
          <a:xfrm>
            <a:off x="7277754" y="1385556"/>
            <a:ext cx="1542855" cy="471814"/>
            <a:chOff x="7201279" y="1221172"/>
            <a:chExt cx="1542855" cy="471814"/>
          </a:xfrm>
        </p:grpSpPr>
        <p:grpSp>
          <p:nvGrpSpPr>
            <p:cNvPr id="1419" name="Shape 1419"/>
            <p:cNvGrpSpPr/>
            <p:nvPr/>
          </p:nvGrpSpPr>
          <p:grpSpPr>
            <a:xfrm rot="10313135">
              <a:off x="7201279" y="1221172"/>
              <a:ext cx="1542855" cy="440121"/>
              <a:chOff x="3960472" y="1145669"/>
              <a:chExt cx="1658604" cy="440119"/>
            </a:xfrm>
          </p:grpSpPr>
          <p:sp>
            <p:nvSpPr>
              <p:cNvPr id="1420" name="Shape 1420"/>
              <p:cNvSpPr/>
              <p:nvPr/>
            </p:nvSpPr>
            <p:spPr>
              <a:xfrm>
                <a:off x="4054576" y="1145669"/>
                <a:ext cx="1564500" cy="362700"/>
              </a:xfrm>
              <a:prstGeom prst="homePlate">
                <a:avLst>
                  <a:gd name="adj" fmla="val 50000"/>
                </a:avLst>
              </a:prstGeom>
              <a:solidFill>
                <a:srgbClr val="1155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421" name="Shape 1421"/>
              <p:cNvSpPr txBox="1"/>
              <p:nvPr/>
            </p:nvSpPr>
            <p:spPr>
              <a:xfrm>
                <a:off x="3960472" y="1183488"/>
                <a:ext cx="1601700" cy="40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endParaRPr sz="12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22" name="Shape 1422"/>
            <p:cNvSpPr txBox="1"/>
            <p:nvPr/>
          </p:nvSpPr>
          <p:spPr>
            <a:xfrm rot="21061007">
              <a:off x="7240472" y="1250194"/>
              <a:ext cx="1396868" cy="4427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US" sz="1100" dirty="0">
                  <a:solidFill>
                    <a:srgbClr val="FFFFFF"/>
                  </a:solidFill>
                </a:rPr>
                <a:t>8 Cloud Storages</a:t>
              </a:r>
            </a:p>
          </p:txBody>
        </p:sp>
      </p:grpSp>
      <p:grpSp>
        <p:nvGrpSpPr>
          <p:cNvPr id="1423" name="Shape 1423"/>
          <p:cNvGrpSpPr/>
          <p:nvPr/>
        </p:nvGrpSpPr>
        <p:grpSpPr>
          <a:xfrm rot="21154254">
            <a:off x="6155715" y="2767813"/>
            <a:ext cx="1328977" cy="324000"/>
            <a:chOff x="6426305" y="2651783"/>
            <a:chExt cx="1328933" cy="323989"/>
          </a:xfrm>
        </p:grpSpPr>
        <p:sp>
          <p:nvSpPr>
            <p:cNvPr id="1424" name="Shape 1424"/>
            <p:cNvSpPr/>
            <p:nvPr/>
          </p:nvSpPr>
          <p:spPr>
            <a:xfrm rot="731618">
              <a:off x="6492551" y="2651783"/>
              <a:ext cx="1262687" cy="323989"/>
            </a:xfrm>
            <a:prstGeom prst="homePlate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5" name="Shape 1425"/>
            <p:cNvSpPr txBox="1"/>
            <p:nvPr/>
          </p:nvSpPr>
          <p:spPr>
            <a:xfrm rot="639441">
              <a:off x="6426305" y="2661730"/>
              <a:ext cx="1260442" cy="289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US" sz="1100" dirty="0">
                  <a:solidFill>
                    <a:srgbClr val="FFFFFF"/>
                  </a:solidFill>
                </a:rPr>
                <a:t>Remote NAS</a:t>
              </a: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571473" y="1214428"/>
            <a:ext cx="3143271" cy="3143272"/>
            <a:chOff x="-857288" y="1071552"/>
            <a:chExt cx="3143271" cy="3143272"/>
          </a:xfrm>
        </p:grpSpPr>
        <p:sp>
          <p:nvSpPr>
            <p:cNvPr id="1409" name="Shape 1409"/>
            <p:cNvSpPr/>
            <p:nvPr/>
          </p:nvSpPr>
          <p:spPr>
            <a:xfrm>
              <a:off x="1062830" y="1619087"/>
              <a:ext cx="838500" cy="1753800"/>
            </a:xfrm>
            <a:prstGeom prst="rect">
              <a:avLst/>
            </a:prstGeom>
            <a:solidFill>
              <a:srgbClr val="FFFFFF"/>
            </a:solidFill>
            <a:ln w="254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10" name="Shape 1410"/>
            <p:cNvGrpSpPr/>
            <p:nvPr/>
          </p:nvGrpSpPr>
          <p:grpSpPr>
            <a:xfrm>
              <a:off x="-857288" y="1071552"/>
              <a:ext cx="3143271" cy="3143272"/>
              <a:chOff x="99154" y="1048924"/>
              <a:chExt cx="2606408" cy="2030100"/>
            </a:xfrm>
          </p:grpSpPr>
          <p:pic>
            <p:nvPicPr>
              <p:cNvPr id="1411" name="Shape 1411"/>
              <p:cNvPicPr preferRelativeResize="0"/>
              <p:nvPr/>
            </p:nvPicPr>
            <p:blipFill rotWithShape="1">
              <a:blip r:embed="rId3">
                <a:alphaModFix/>
              </a:blip>
              <a:srcRect l="2392" t="22218" r="79130" b="44334"/>
              <a:stretch/>
            </p:blipFill>
            <p:spPr>
              <a:xfrm>
                <a:off x="99162" y="1048924"/>
                <a:ext cx="2606400" cy="2030100"/>
              </a:xfrm>
              <a:prstGeom prst="ellipse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412" name="Shape 1412"/>
              <p:cNvSpPr/>
              <p:nvPr/>
            </p:nvSpPr>
            <p:spPr>
              <a:xfrm>
                <a:off x="200846" y="1709551"/>
                <a:ext cx="541500" cy="15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ct val="25000"/>
                  <a:buFont typeface="Arial"/>
                  <a:buNone/>
                </a:pPr>
                <a:r>
                  <a:rPr lang="en-US" sz="1200" b="1" i="1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NEW</a:t>
                </a:r>
              </a:p>
            </p:txBody>
          </p:sp>
          <p:sp>
            <p:nvSpPr>
              <p:cNvPr id="1413" name="Shape 1413"/>
              <p:cNvSpPr/>
              <p:nvPr/>
            </p:nvSpPr>
            <p:spPr>
              <a:xfrm>
                <a:off x="99154" y="1920060"/>
                <a:ext cx="541500" cy="15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ct val="25000"/>
                  <a:buFont typeface="Arial"/>
                  <a:buNone/>
                </a:pPr>
                <a:r>
                  <a:rPr lang="en-US" sz="1200" b="1" i="1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NEW</a:t>
                </a:r>
              </a:p>
            </p:txBody>
          </p:sp>
        </p:grpSp>
      </p:grpSp>
      <p:sp>
        <p:nvSpPr>
          <p:cNvPr id="1414" name="Shape 1414"/>
          <p:cNvSpPr/>
          <p:nvPr/>
        </p:nvSpPr>
        <p:spPr>
          <a:xfrm>
            <a:off x="4429124" y="3143254"/>
            <a:ext cx="1428760" cy="28575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 Support</a:t>
            </a:r>
          </a:p>
        </p:txBody>
      </p:sp>
      <p:pic>
        <p:nvPicPr>
          <p:cNvPr id="27" name="Shape 124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8408" y="142858"/>
            <a:ext cx="927186" cy="9271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 descr="D:\工作進行中\20170911直播母版16比9\放大鏡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928676"/>
            <a:ext cx="3850011" cy="3852000"/>
          </a:xfrm>
          <a:prstGeom prst="rect">
            <a:avLst/>
          </a:prstGeom>
          <a:noFill/>
        </p:spPr>
      </p:pic>
      <p:sp>
        <p:nvSpPr>
          <p:cNvPr id="1417" name="Shape 1417"/>
          <p:cNvSpPr txBox="1"/>
          <p:nvPr/>
        </p:nvSpPr>
        <p:spPr>
          <a:xfrm>
            <a:off x="4257269" y="5205850"/>
            <a:ext cx="1704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25" tIns="19025" rIns="19025" bIns="190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415" name="Shape 1415"/>
          <p:cNvSpPr txBox="1"/>
          <p:nvPr/>
        </p:nvSpPr>
        <p:spPr>
          <a:xfrm>
            <a:off x="642910" y="3929072"/>
            <a:ext cx="2994710" cy="357190"/>
          </a:xfrm>
          <a:prstGeom prst="rect">
            <a:avLst/>
          </a:prstGeom>
          <a:solidFill>
            <a:srgbClr val="FF7D11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One </a:t>
            </a:r>
            <a:r>
              <a:rPr lang="en-US" sz="2000" dirty="0">
                <a:solidFill>
                  <a:srgbClr val="FFFFFF"/>
                </a:solidFill>
              </a:rPr>
              <a:t>simple</a:t>
            </a:r>
            <a:r>
              <a:rPr lang="en-US" sz="2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interface</a:t>
            </a:r>
          </a:p>
        </p:txBody>
      </p:sp>
      <p:grpSp>
        <p:nvGrpSpPr>
          <p:cNvPr id="1426" name="Shape 1426"/>
          <p:cNvGrpSpPr/>
          <p:nvPr/>
        </p:nvGrpSpPr>
        <p:grpSpPr>
          <a:xfrm>
            <a:off x="3171627" y="3594146"/>
            <a:ext cx="1687046" cy="385937"/>
            <a:chOff x="6067963" y="2592515"/>
            <a:chExt cx="1687046" cy="385937"/>
          </a:xfrm>
        </p:grpSpPr>
        <p:sp>
          <p:nvSpPr>
            <p:cNvPr id="1427" name="Shape 1427"/>
            <p:cNvSpPr/>
            <p:nvPr/>
          </p:nvSpPr>
          <p:spPr>
            <a:xfrm rot="731671">
              <a:off x="6154393" y="2615694"/>
              <a:ext cx="1600616" cy="362758"/>
            </a:xfrm>
            <a:prstGeom prst="homePlate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8" name="Shape 1428"/>
            <p:cNvSpPr txBox="1"/>
            <p:nvPr/>
          </p:nvSpPr>
          <p:spPr>
            <a:xfrm rot="717126">
              <a:off x="6067963" y="2592515"/>
              <a:ext cx="1632593" cy="36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US" sz="1100" dirty="0">
                  <a:solidFill>
                    <a:srgbClr val="FFFFFF"/>
                  </a:solidFill>
                </a:rPr>
                <a:t>4 External Devices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Shape 14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ct val="36666"/>
            </a:pPr>
            <a:r>
              <a:rPr lang="en-US" sz="2000" dirty="0" smtClean="0"/>
              <a:t>File Station: </a:t>
            </a:r>
            <a:r>
              <a:rPr lang="en-US" b="1" dirty="0" smtClean="0"/>
              <a:t>A </a:t>
            </a:r>
            <a:r>
              <a:rPr lang="en-US" b="1" dirty="0"/>
              <a:t>single app to manage all files</a:t>
            </a:r>
          </a:p>
        </p:txBody>
      </p:sp>
      <p:sp>
        <p:nvSpPr>
          <p:cNvPr id="29" name="矩形 28"/>
          <p:cNvSpPr/>
          <p:nvPr/>
        </p:nvSpPr>
        <p:spPr>
          <a:xfrm>
            <a:off x="4071934" y="4214824"/>
            <a:ext cx="152958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buClr>
                <a:schemeClr val="dk1"/>
              </a:buClr>
              <a:buSzPct val="78571"/>
            </a:pPr>
            <a:r>
              <a:rPr lang="en-US" dirty="0" smtClean="0">
                <a:solidFill>
                  <a:srgbClr val="002060"/>
                </a:solidFill>
              </a:rPr>
              <a:t>External Devices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143372" y="2714626"/>
            <a:ext cx="141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 smtClean="0">
                <a:solidFill>
                  <a:srgbClr val="002060"/>
                </a:solidFill>
              </a:rPr>
              <a:t>Cloud Storages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2" name="Shape 1486"/>
          <p:cNvSpPr/>
          <p:nvPr/>
        </p:nvSpPr>
        <p:spPr>
          <a:xfrm>
            <a:off x="179512" y="1347614"/>
            <a:ext cx="3816424" cy="3600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45000">
                <a:schemeClr val="accent6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1486"/>
          <p:cNvSpPr/>
          <p:nvPr/>
        </p:nvSpPr>
        <p:spPr>
          <a:xfrm>
            <a:off x="5724128" y="1491630"/>
            <a:ext cx="3168352" cy="345638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</a:schemeClr>
              </a:gs>
              <a:gs pos="77000">
                <a:schemeClr val="tx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" name="Shape 10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992" y="2139702"/>
            <a:ext cx="588450" cy="5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10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729124"/>
            <a:ext cx="485700" cy="4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10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139" y="1963626"/>
            <a:ext cx="1285801" cy="28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1075"/>
          <p:cNvPicPr preferRelativeResize="0"/>
          <p:nvPr/>
        </p:nvPicPr>
        <p:blipFill rotWithShape="1">
          <a:blip r:embed="rId6">
            <a:alphaModFix/>
          </a:blip>
          <a:srcRect l="7814" t="17984" r="8066" b="20506"/>
          <a:stretch/>
        </p:blipFill>
        <p:spPr>
          <a:xfrm>
            <a:off x="1778850" y="1931500"/>
            <a:ext cx="1171100" cy="34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Shape 1076"/>
          <p:cNvGrpSpPr/>
          <p:nvPr/>
        </p:nvGrpSpPr>
        <p:grpSpPr>
          <a:xfrm>
            <a:off x="467544" y="2859782"/>
            <a:ext cx="2735670" cy="511725"/>
            <a:chOff x="214275" y="2815613"/>
            <a:chExt cx="2735670" cy="511725"/>
          </a:xfrm>
        </p:grpSpPr>
        <p:pic>
          <p:nvPicPr>
            <p:cNvPr id="39" name="Shape 107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78500" y="2926818"/>
              <a:ext cx="533400" cy="28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107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643850" y="2815613"/>
              <a:ext cx="485700" cy="511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107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4275" y="2878365"/>
              <a:ext cx="485700" cy="386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Shape 108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361495" y="2926829"/>
              <a:ext cx="588451" cy="3949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10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69125" y="2252664"/>
            <a:ext cx="5334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10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90462" y="2274512"/>
            <a:ext cx="888385" cy="34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Shape 1083"/>
          <p:cNvGrpSpPr/>
          <p:nvPr/>
        </p:nvGrpSpPr>
        <p:grpSpPr>
          <a:xfrm>
            <a:off x="6012160" y="2211710"/>
            <a:ext cx="2735670" cy="511725"/>
            <a:chOff x="5805450" y="2815613"/>
            <a:chExt cx="2735670" cy="511725"/>
          </a:xfrm>
        </p:grpSpPr>
        <p:pic>
          <p:nvPicPr>
            <p:cNvPr id="46" name="Shape 108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69675" y="2926818"/>
              <a:ext cx="533400" cy="28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108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235025" y="2815613"/>
              <a:ext cx="485700" cy="511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Shape 108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05450" y="2878365"/>
              <a:ext cx="485700" cy="386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Shape 108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52670" y="2926829"/>
              <a:ext cx="588451" cy="3949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Shape 1088"/>
          <p:cNvSpPr/>
          <p:nvPr/>
        </p:nvSpPr>
        <p:spPr>
          <a:xfrm>
            <a:off x="251520" y="1906074"/>
            <a:ext cx="3503514" cy="87999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1089"/>
          <p:cNvSpPr txBox="1"/>
          <p:nvPr/>
        </p:nvSpPr>
        <p:spPr>
          <a:xfrm>
            <a:off x="6012160" y="3795886"/>
            <a:ext cx="2751270" cy="43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200" dirty="0" err="1" smtClean="0">
                <a:solidFill>
                  <a:schemeClr val="dk1"/>
                </a:solidFill>
              </a:rPr>
              <a:t>SDCard</a:t>
            </a:r>
            <a:r>
              <a:rPr lang="en-US" sz="1200" dirty="0" smtClean="0">
                <a:solidFill>
                  <a:schemeClr val="dk1"/>
                </a:solidFill>
              </a:rPr>
              <a:t>, USB</a:t>
            </a:r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14186" y="124823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55" name="Shape 1133"/>
          <p:cNvSpPr/>
          <p:nvPr/>
        </p:nvSpPr>
        <p:spPr>
          <a:xfrm>
            <a:off x="323528" y="1275606"/>
            <a:ext cx="3600400" cy="434700"/>
          </a:xfrm>
          <a:prstGeom prst="homePlate">
            <a:avLst>
              <a:gd name="adj" fmla="val 0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zh-TW" sz="2400" b="1" dirty="0" smtClean="0">
                <a:solidFill>
                  <a:schemeClr val="bg1"/>
                </a:solidFill>
              </a:rPr>
              <a:t>QNAP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 </a:t>
            </a:r>
            <a:r>
              <a:rPr lang="zh-TW" altLang="zh-TW" sz="2400" b="1" dirty="0" smtClean="0">
                <a:solidFill>
                  <a:schemeClr val="bg1"/>
                </a:solidFill>
              </a:rPr>
              <a:t>File Station</a:t>
            </a:r>
            <a:r>
              <a:rPr lang="zh-TW" sz="2400" b="1" dirty="0" smtClean="0">
                <a:solidFill>
                  <a:srgbClr val="FFFFFF"/>
                </a:solidFill>
              </a:rPr>
              <a:t> </a:t>
            </a:r>
            <a:endParaRPr lang="zh-TW" sz="2400" b="1" dirty="0">
              <a:solidFill>
                <a:srgbClr val="FFFFFF"/>
              </a:solidFill>
            </a:endParaRPr>
          </a:p>
        </p:txBody>
      </p:sp>
      <p:sp>
        <p:nvSpPr>
          <p:cNvPr id="56" name="Shape 1134"/>
          <p:cNvSpPr/>
          <p:nvPr/>
        </p:nvSpPr>
        <p:spPr>
          <a:xfrm>
            <a:off x="5796136" y="1275606"/>
            <a:ext cx="3024336" cy="434700"/>
          </a:xfrm>
          <a:prstGeom prst="homePlat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400" b="1" dirty="0" smtClean="0">
                <a:solidFill>
                  <a:schemeClr val="bg1"/>
                </a:solidFill>
              </a:rPr>
              <a:t>Other Brand </a:t>
            </a:r>
            <a:endParaRPr lang="zh-TW" sz="24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3579872" y="48944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cxnSp>
        <p:nvCxnSpPr>
          <p:cNvPr id="61" name="直線接點 60"/>
          <p:cNvCxnSpPr/>
          <p:nvPr/>
        </p:nvCxnSpPr>
        <p:spPr>
          <a:xfrm>
            <a:off x="251520" y="3507854"/>
            <a:ext cx="8640960" cy="0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251520" y="4587974"/>
            <a:ext cx="8640960" cy="0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圖片 62" descr="公有雲VS私有雲-0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7686" y="1071552"/>
            <a:ext cx="951178" cy="922962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42844" y="3736641"/>
            <a:ext cx="357186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Blue-Ray/DVD, Mobile Devices</a:t>
            </a:r>
          </a:p>
          <a:p>
            <a:pPr lvl="0" algn="ctr">
              <a:lnSpc>
                <a:spcPct val="150000"/>
              </a:lnSpc>
            </a:pPr>
            <a:r>
              <a:rPr lang="en-US" sz="1200" dirty="0" err="1" smtClean="0">
                <a:solidFill>
                  <a:schemeClr val="dk1"/>
                </a:solidFill>
              </a:rPr>
              <a:t>SDCard</a:t>
            </a:r>
            <a:r>
              <a:rPr lang="en-US" sz="1200" dirty="0" smtClean="0">
                <a:solidFill>
                  <a:schemeClr val="dk1"/>
                </a:solidFill>
              </a:rPr>
              <a:t>, USB</a:t>
            </a:r>
            <a:endParaRPr lang="en-US" sz="1200" dirty="0">
              <a:solidFill>
                <a:schemeClr val="dk1"/>
              </a:solidFill>
            </a:endParaRPr>
          </a:p>
        </p:txBody>
      </p:sp>
      <p:pic>
        <p:nvPicPr>
          <p:cNvPr id="64" name="Shape 184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3357554" y="2071684"/>
            <a:ext cx="685872" cy="101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184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3357554" y="3484025"/>
            <a:ext cx="685872" cy="101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1242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128408" y="142858"/>
            <a:ext cx="927186" cy="9271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3214678" y="2243143"/>
            <a:ext cx="2786062" cy="1114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JhengHei"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emo</a:t>
            </a:r>
            <a:endParaRPr kumimoji="0" lang="zh-TW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Shape 14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 err="1"/>
              <a:t>Qsirch</a:t>
            </a:r>
            <a:r>
              <a:rPr lang="en-US" sz="2800" dirty="0"/>
              <a:t>: The NAS search </a:t>
            </a:r>
            <a:r>
              <a:rPr lang="en-US" sz="2800" dirty="0" smtClean="0"/>
              <a:t>expert</a:t>
            </a:r>
            <a:endParaRPr sz="2400" dirty="0"/>
          </a:p>
        </p:txBody>
      </p:sp>
      <p:sp>
        <p:nvSpPr>
          <p:cNvPr id="1465" name="Shape 1465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466" name="Shape 1466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graphicFrame>
        <p:nvGraphicFramePr>
          <p:cNvPr id="1467" name="Shape 1467"/>
          <p:cNvGraphicFramePr/>
          <p:nvPr/>
        </p:nvGraphicFramePr>
        <p:xfrm>
          <a:off x="1452281" y="1165815"/>
          <a:ext cx="6120000" cy="3600000"/>
        </p:xfrm>
        <a:graphic>
          <a:graphicData uri="http://schemas.openxmlformats.org/drawingml/2006/table">
            <a:tbl>
              <a:tblPr firstRow="1" bandRow="1">
                <a:noFill/>
                <a:tableStyleId>{2A692163-AF07-41C0-BEF1-7B07D2561828}</a:tableStyleId>
              </a:tblPr>
              <a:tblGrid>
                <a:gridCol w="3060000"/>
                <a:gridCol w="3060000"/>
              </a:tblGrid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E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600"/>
                    </a:solidFill>
                  </a:tcPr>
                </a:tc>
              </a:tr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/>
                    </a:solidFill>
                  </a:tcPr>
                </a:tc>
              </a:tr>
            </a:tbl>
          </a:graphicData>
        </a:graphic>
      </p:graphicFrame>
      <p:pic>
        <p:nvPicPr>
          <p:cNvPr id="1468" name="Shape 1468"/>
          <p:cNvPicPr preferRelativeResize="0"/>
          <p:nvPr/>
        </p:nvPicPr>
        <p:blipFill rotWithShape="1">
          <a:blip r:embed="rId3">
            <a:alphaModFix/>
          </a:blip>
          <a:srcRect l="29176" t="37019" r="53443" b="40810"/>
          <a:stretch/>
        </p:blipFill>
        <p:spPr>
          <a:xfrm>
            <a:off x="2302135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Shape 1469"/>
          <p:cNvPicPr preferRelativeResize="0"/>
          <p:nvPr/>
        </p:nvPicPr>
        <p:blipFill rotWithShape="1">
          <a:blip r:embed="rId3">
            <a:alphaModFix/>
          </a:blip>
          <a:srcRect l="72628" t="64838" r="10155" b="13200"/>
          <a:stretch/>
        </p:blipFill>
        <p:spPr>
          <a:xfrm>
            <a:off x="3027992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Shape 1470"/>
          <p:cNvPicPr preferRelativeResize="0"/>
          <p:nvPr/>
        </p:nvPicPr>
        <p:blipFill rotWithShape="1">
          <a:blip r:embed="rId3">
            <a:alphaModFix/>
          </a:blip>
          <a:srcRect l="7532" t="37228" r="75250" b="40810"/>
          <a:stretch/>
        </p:blipFill>
        <p:spPr>
          <a:xfrm>
            <a:off x="1570614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Shape 1471"/>
          <p:cNvPicPr preferRelativeResize="0"/>
          <p:nvPr/>
        </p:nvPicPr>
        <p:blipFill rotWithShape="1">
          <a:blip r:embed="rId3">
            <a:alphaModFix/>
          </a:blip>
          <a:srcRect l="8024" t="9412" r="75578" b="67789"/>
          <a:stretch/>
        </p:blipFill>
        <p:spPr>
          <a:xfrm>
            <a:off x="3701121" y="1563589"/>
            <a:ext cx="657958" cy="7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Shape 1472"/>
          <p:cNvSpPr txBox="1"/>
          <p:nvPr/>
        </p:nvSpPr>
        <p:spPr>
          <a:xfrm>
            <a:off x="1452281" y="24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Documents</a:t>
            </a:r>
          </a:p>
        </p:txBody>
      </p:sp>
      <p:pic>
        <p:nvPicPr>
          <p:cNvPr id="1473" name="Shape 1473"/>
          <p:cNvPicPr preferRelativeResize="0"/>
          <p:nvPr/>
        </p:nvPicPr>
        <p:blipFill rotWithShape="1">
          <a:blip r:embed="rId4">
            <a:alphaModFix/>
          </a:blip>
          <a:srcRect l="31534" t="41410" r="56095" b="41438"/>
          <a:stretch/>
        </p:blipFill>
        <p:spPr>
          <a:xfrm>
            <a:off x="5229902" y="1470371"/>
            <a:ext cx="741289" cy="8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Shape 1474"/>
          <p:cNvPicPr preferRelativeResize="0"/>
          <p:nvPr/>
        </p:nvPicPr>
        <p:blipFill rotWithShape="1">
          <a:blip r:embed="rId4">
            <a:alphaModFix/>
          </a:blip>
          <a:srcRect l="81192" t="40575" r="5898" b="40809"/>
          <a:stretch/>
        </p:blipFill>
        <p:spPr>
          <a:xfrm>
            <a:off x="6025206" y="1444871"/>
            <a:ext cx="773517" cy="9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Shape 1475"/>
          <p:cNvSpPr txBox="1"/>
          <p:nvPr/>
        </p:nvSpPr>
        <p:spPr>
          <a:xfrm>
            <a:off x="4485939" y="2394889"/>
            <a:ext cx="30864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Images</a:t>
            </a:r>
          </a:p>
        </p:txBody>
      </p:sp>
      <p:pic>
        <p:nvPicPr>
          <p:cNvPr id="1476" name="Shape 14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6107" y="3140122"/>
            <a:ext cx="1016264" cy="101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Shape 1477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478" name="Shape 1478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pic>
        <p:nvPicPr>
          <p:cNvPr id="1479" name="Shape 14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0613">
            <a:off x="5400573" y="3010067"/>
            <a:ext cx="1285707" cy="12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Shape 1480"/>
          <p:cNvPicPr preferRelativeResize="0"/>
          <p:nvPr/>
        </p:nvPicPr>
        <p:blipFill rotWithShape="1">
          <a:blip r:embed="rId7">
            <a:alphaModFix/>
          </a:blip>
          <a:srcRect l="9709" t="4776" r="12614" b="21844"/>
          <a:stretch/>
        </p:blipFill>
        <p:spPr>
          <a:xfrm rot="-1216837">
            <a:off x="5684835" y="3140098"/>
            <a:ext cx="961865" cy="1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Shape 1481"/>
          <p:cNvSpPr/>
          <p:nvPr/>
        </p:nvSpPr>
        <p:spPr>
          <a:xfrm>
            <a:off x="4505671" y="1170933"/>
            <a:ext cx="3080700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Shape 1482"/>
          <p:cNvSpPr/>
          <p:nvPr/>
        </p:nvSpPr>
        <p:spPr>
          <a:xfrm>
            <a:off x="1437460" y="2960500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Shape 1483"/>
          <p:cNvSpPr/>
          <p:nvPr/>
        </p:nvSpPr>
        <p:spPr>
          <a:xfrm>
            <a:off x="4511026" y="2982979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Shape 1484"/>
          <p:cNvSpPr/>
          <p:nvPr/>
        </p:nvSpPr>
        <p:spPr>
          <a:xfrm>
            <a:off x="1437460" y="1155654"/>
            <a:ext cx="3081000" cy="1804800"/>
          </a:xfrm>
          <a:prstGeom prst="frame">
            <a:avLst>
              <a:gd name="adj1" fmla="val 4619"/>
            </a:avLst>
          </a:prstGeom>
          <a:solidFill>
            <a:srgbClr val="FF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Shape 1490"/>
          <p:cNvPicPr preferRelativeResize="0"/>
          <p:nvPr/>
        </p:nvPicPr>
        <p:blipFill rotWithShape="1">
          <a:blip r:embed="rId3">
            <a:alphaModFix/>
          </a:blip>
          <a:srcRect r="9499"/>
          <a:stretch/>
        </p:blipFill>
        <p:spPr>
          <a:xfrm>
            <a:off x="1142976" y="1568534"/>
            <a:ext cx="3786214" cy="3173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群組 50"/>
          <p:cNvGrpSpPr/>
          <p:nvPr/>
        </p:nvGrpSpPr>
        <p:grpSpPr>
          <a:xfrm>
            <a:off x="-207675" y="1123435"/>
            <a:ext cx="3102694" cy="3126958"/>
            <a:chOff x="-388082" y="5357832"/>
            <a:chExt cx="3102694" cy="3126958"/>
          </a:xfrm>
        </p:grpSpPr>
        <p:grpSp>
          <p:nvGrpSpPr>
            <p:cNvPr id="49" name="群組 48"/>
            <p:cNvGrpSpPr/>
            <p:nvPr/>
          </p:nvGrpSpPr>
          <p:grpSpPr>
            <a:xfrm>
              <a:off x="-146640" y="5572146"/>
              <a:ext cx="2575500" cy="2596200"/>
              <a:chOff x="142844" y="5929336"/>
              <a:chExt cx="2575500" cy="2596200"/>
            </a:xfrm>
          </p:grpSpPr>
          <p:pic>
            <p:nvPicPr>
              <p:cNvPr id="1493" name="Shape 1493"/>
              <p:cNvPicPr preferRelativeResize="0"/>
              <p:nvPr/>
            </p:nvPicPr>
            <p:blipFill rotWithShape="1">
              <a:blip r:embed="rId3">
                <a:alphaModFix/>
              </a:blip>
              <a:srcRect l="-1122" t="3291" r="59566" b="42927"/>
              <a:stretch/>
            </p:blipFill>
            <p:spPr>
              <a:xfrm>
                <a:off x="142844" y="5929336"/>
                <a:ext cx="2575500" cy="2596200"/>
              </a:xfrm>
              <a:prstGeom prst="ellipse">
                <a:avLst/>
              </a:prstGeom>
              <a:noFill/>
              <a:ln w="285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cxnSp>
            <p:nvCxnSpPr>
              <p:cNvPr id="1496" name="Shape 1496"/>
              <p:cNvCxnSpPr/>
              <p:nvPr/>
            </p:nvCxnSpPr>
            <p:spPr>
              <a:xfrm>
                <a:off x="571472" y="7358096"/>
                <a:ext cx="2000264" cy="1588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Shape 1497"/>
              <p:cNvCxnSpPr/>
              <p:nvPr/>
            </p:nvCxnSpPr>
            <p:spPr>
              <a:xfrm>
                <a:off x="500034" y="8001038"/>
                <a:ext cx="18702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50" name="Picture 2" descr="D:\工作進行中\20170911直播母版16比9\放大鏡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88082" y="5357832"/>
              <a:ext cx="3102694" cy="3126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群組 52"/>
          <p:cNvGrpSpPr/>
          <p:nvPr/>
        </p:nvGrpSpPr>
        <p:grpSpPr>
          <a:xfrm>
            <a:off x="2285984" y="2643188"/>
            <a:ext cx="2500330" cy="2519885"/>
            <a:chOff x="2493627" y="6858030"/>
            <a:chExt cx="2500330" cy="2519885"/>
          </a:xfrm>
        </p:grpSpPr>
        <p:pic>
          <p:nvPicPr>
            <p:cNvPr id="1494" name="Shape 1494"/>
            <p:cNvPicPr preferRelativeResize="0"/>
            <p:nvPr/>
          </p:nvPicPr>
          <p:blipFill rotWithShape="1">
            <a:blip r:embed="rId3">
              <a:alphaModFix/>
            </a:blip>
            <a:srcRect l="25030" t="49063" r="34851" b="713"/>
            <a:stretch/>
          </p:blipFill>
          <p:spPr>
            <a:xfrm>
              <a:off x="2731832" y="7086974"/>
              <a:ext cx="2053200" cy="2053200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cxnSp>
          <p:nvCxnSpPr>
            <p:cNvPr id="1498" name="Shape 1498"/>
            <p:cNvCxnSpPr/>
            <p:nvPr/>
          </p:nvCxnSpPr>
          <p:spPr>
            <a:xfrm>
              <a:off x="3671438" y="7679641"/>
              <a:ext cx="9720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Shape 1499"/>
            <p:cNvCxnSpPr/>
            <p:nvPr/>
          </p:nvCxnSpPr>
          <p:spPr>
            <a:xfrm>
              <a:off x="2857488" y="8429666"/>
              <a:ext cx="9720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2" name="Picture 2" descr="D:\工作進行中\20170911直播母版16比9\放大鏡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93627" y="6858030"/>
              <a:ext cx="2500330" cy="25198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9" name="Shape 14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/>
              <a:t>Search like a pro via advanced </a:t>
            </a:r>
            <a:r>
              <a:rPr lang="en-US" sz="2800" dirty="0" smtClean="0"/>
              <a:t>search</a:t>
            </a:r>
            <a:endParaRPr dirty="0"/>
          </a:p>
        </p:txBody>
      </p:sp>
      <p:sp>
        <p:nvSpPr>
          <p:cNvPr id="1500" name="Shape 1500"/>
          <p:cNvSpPr/>
          <p:nvPr/>
        </p:nvSpPr>
        <p:spPr>
          <a:xfrm>
            <a:off x="2209975" y="1125850"/>
            <a:ext cx="2157900" cy="434700"/>
          </a:xfrm>
          <a:prstGeom prst="homePlate">
            <a:avLst>
              <a:gd name="adj" fmla="val 0"/>
            </a:avLst>
          </a:prstGeom>
          <a:solidFill>
            <a:srgbClr val="FF99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QNAP  </a:t>
            </a:r>
          </a:p>
        </p:txBody>
      </p:sp>
      <p:grpSp>
        <p:nvGrpSpPr>
          <p:cNvPr id="55" name="群組 54"/>
          <p:cNvGrpSpPr/>
          <p:nvPr/>
        </p:nvGrpSpPr>
        <p:grpSpPr>
          <a:xfrm>
            <a:off x="5785304" y="1714494"/>
            <a:ext cx="2930100" cy="2708749"/>
            <a:chOff x="6125428" y="5849719"/>
            <a:chExt cx="2930100" cy="2708749"/>
          </a:xfrm>
        </p:grpSpPr>
        <p:pic>
          <p:nvPicPr>
            <p:cNvPr id="1502" name="Shape 1502" descr="螢幕快照 2017-10-26 下午6.13.05.png"/>
            <p:cNvPicPr preferRelativeResize="0"/>
            <p:nvPr/>
          </p:nvPicPr>
          <p:blipFill rotWithShape="1">
            <a:blip r:embed="rId5">
              <a:alphaModFix/>
            </a:blip>
            <a:srcRect r="49525"/>
            <a:stretch/>
          </p:blipFill>
          <p:spPr>
            <a:xfrm>
              <a:off x="6215074" y="6429402"/>
              <a:ext cx="2713773" cy="2129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3" name="Shape 1503" descr="螢幕快照 2017-10-26 下午6.13.05.png"/>
            <p:cNvPicPr preferRelativeResize="0"/>
            <p:nvPr/>
          </p:nvPicPr>
          <p:blipFill rotWithShape="1">
            <a:blip r:embed="rId5">
              <a:alphaModFix/>
            </a:blip>
            <a:srcRect l="1051" r="71719" b="76015"/>
            <a:stretch/>
          </p:blipFill>
          <p:spPr>
            <a:xfrm>
              <a:off x="6125428" y="5849719"/>
              <a:ext cx="2930100" cy="1022100"/>
            </a:xfrm>
            <a:prstGeom prst="roundRect">
              <a:avLst/>
            </a:prstGeom>
            <a:noFill/>
            <a:ln w="127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cxnSp>
          <p:nvCxnSpPr>
            <p:cNvPr id="1506" name="Shape 1506"/>
            <p:cNvCxnSpPr/>
            <p:nvPr/>
          </p:nvCxnSpPr>
          <p:spPr>
            <a:xfrm>
              <a:off x="6656545" y="6483956"/>
              <a:ext cx="2224500" cy="2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" name="Shape 1133"/>
          <p:cNvSpPr/>
          <p:nvPr/>
        </p:nvSpPr>
        <p:spPr>
          <a:xfrm>
            <a:off x="1000100" y="1125850"/>
            <a:ext cx="4357718" cy="434700"/>
          </a:xfrm>
          <a:prstGeom prst="homePlate">
            <a:avLst>
              <a:gd name="adj" fmla="val 0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FFFFFF"/>
                </a:solidFill>
              </a:rPr>
              <a:t>QNAP  </a:t>
            </a:r>
          </a:p>
        </p:txBody>
      </p:sp>
      <p:sp>
        <p:nvSpPr>
          <p:cNvPr id="24" name="Shape 1134"/>
          <p:cNvSpPr/>
          <p:nvPr/>
        </p:nvSpPr>
        <p:spPr>
          <a:xfrm>
            <a:off x="5739800" y="1125850"/>
            <a:ext cx="2904166" cy="434700"/>
          </a:xfrm>
          <a:prstGeom prst="homePlat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smtClean="0">
                <a:solidFill>
                  <a:srgbClr val="FFFFFF"/>
                </a:solidFill>
              </a:rPr>
              <a:t>Other Brand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cxnSp>
        <p:nvCxnSpPr>
          <p:cNvPr id="27" name="Shape 1176"/>
          <p:cNvCxnSpPr/>
          <p:nvPr/>
        </p:nvCxnSpPr>
        <p:spPr>
          <a:xfrm rot="5400000">
            <a:off x="3782412" y="2925170"/>
            <a:ext cx="3579440" cy="1588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6" name="Shape 353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095344">
            <a:off x="2397252" y="2076495"/>
            <a:ext cx="1048200" cy="101159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1179"/>
          <p:cNvSpPr/>
          <p:nvPr/>
        </p:nvSpPr>
        <p:spPr>
          <a:xfrm>
            <a:off x="214282" y="1071552"/>
            <a:ext cx="1785950" cy="642942"/>
          </a:xfrm>
          <a:prstGeom prst="ribbon2">
            <a:avLst>
              <a:gd name="adj1" fmla="val 16667"/>
              <a:gd name="adj2" fmla="val 64571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00" b="1" dirty="0" smtClean="0">
                <a:solidFill>
                  <a:srgbClr val="FFFFFF"/>
                </a:solidFill>
              </a:rPr>
              <a:t>More friendly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4008983" y="1142990"/>
            <a:ext cx="1563149" cy="1539375"/>
            <a:chOff x="4000496" y="1142990"/>
            <a:chExt cx="1563149" cy="1539375"/>
          </a:xfrm>
        </p:grpSpPr>
        <p:pic>
          <p:nvPicPr>
            <p:cNvPr id="39" name="Shape 1126"/>
            <p:cNvPicPr preferRelativeResize="0"/>
            <p:nvPr/>
          </p:nvPicPr>
          <p:blipFill rotWithShape="1">
            <a:blip r:embed="rId7">
              <a:alphaModFix/>
            </a:blip>
            <a:srcRect l="85625" r="1094" b="79669"/>
            <a:stretch/>
          </p:blipFill>
          <p:spPr>
            <a:xfrm>
              <a:off x="4143372" y="1220260"/>
              <a:ext cx="1310208" cy="1310208"/>
            </a:xfrm>
            <a:prstGeom prst="ellipse">
              <a:avLst/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40" name="Picture 2" descr="D:\工作進行中\20170911直播母版16比9\放大鏡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496" y="1142990"/>
              <a:ext cx="1563149" cy="1539375"/>
            </a:xfrm>
            <a:prstGeom prst="rect">
              <a:avLst/>
            </a:prstGeom>
            <a:noFill/>
          </p:spPr>
        </p:pic>
      </p:grpSp>
      <p:pic>
        <p:nvPicPr>
          <p:cNvPr id="41" name="Shape 353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955647">
            <a:off x="3737560" y="2248062"/>
            <a:ext cx="939330" cy="906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Shape 15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dirty="0" err="1"/>
              <a:t>Qsirch</a:t>
            </a:r>
            <a:r>
              <a:rPr lang="en-US" sz="2800" dirty="0"/>
              <a:t>: The NAS search </a:t>
            </a:r>
            <a:r>
              <a:rPr lang="en-US" sz="2800" dirty="0" smtClean="0"/>
              <a:t>expert</a:t>
            </a:r>
            <a:endParaRPr sz="2400" dirty="0"/>
          </a:p>
        </p:txBody>
      </p:sp>
      <p:sp>
        <p:nvSpPr>
          <p:cNvPr id="1514" name="Shape 1514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515" name="Shape 1515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graphicFrame>
        <p:nvGraphicFramePr>
          <p:cNvPr id="1516" name="Shape 1516"/>
          <p:cNvGraphicFramePr/>
          <p:nvPr/>
        </p:nvGraphicFramePr>
        <p:xfrm>
          <a:off x="1452281" y="1165815"/>
          <a:ext cx="6120000" cy="3600000"/>
        </p:xfrm>
        <a:graphic>
          <a:graphicData uri="http://schemas.openxmlformats.org/drawingml/2006/table">
            <a:tbl>
              <a:tblPr firstRow="1" bandRow="1">
                <a:noFill/>
                <a:tableStyleId>{2A692163-AF07-41C0-BEF1-7B07D2561828}</a:tableStyleId>
              </a:tblPr>
              <a:tblGrid>
                <a:gridCol w="3060000"/>
                <a:gridCol w="3060000"/>
              </a:tblGrid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E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600"/>
                    </a:solidFill>
                  </a:tcPr>
                </a:tc>
              </a:tr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/>
                    </a:solidFill>
                  </a:tcPr>
                </a:tc>
              </a:tr>
            </a:tbl>
          </a:graphicData>
        </a:graphic>
      </p:graphicFrame>
      <p:pic>
        <p:nvPicPr>
          <p:cNvPr id="1517" name="Shape 1517"/>
          <p:cNvPicPr preferRelativeResize="0"/>
          <p:nvPr/>
        </p:nvPicPr>
        <p:blipFill rotWithShape="1">
          <a:blip r:embed="rId3">
            <a:alphaModFix/>
          </a:blip>
          <a:srcRect l="29176" t="37019" r="53443" b="40810"/>
          <a:stretch/>
        </p:blipFill>
        <p:spPr>
          <a:xfrm>
            <a:off x="2302135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Shape 1518"/>
          <p:cNvPicPr preferRelativeResize="0"/>
          <p:nvPr/>
        </p:nvPicPr>
        <p:blipFill rotWithShape="1">
          <a:blip r:embed="rId3">
            <a:alphaModFix/>
          </a:blip>
          <a:srcRect l="72628" t="64838" r="10155" b="13200"/>
          <a:stretch/>
        </p:blipFill>
        <p:spPr>
          <a:xfrm>
            <a:off x="3027992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Shape 1519"/>
          <p:cNvPicPr preferRelativeResize="0"/>
          <p:nvPr/>
        </p:nvPicPr>
        <p:blipFill rotWithShape="1">
          <a:blip r:embed="rId3">
            <a:alphaModFix/>
          </a:blip>
          <a:srcRect l="7532" t="37228" r="75250" b="40810"/>
          <a:stretch/>
        </p:blipFill>
        <p:spPr>
          <a:xfrm>
            <a:off x="1570614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Shape 1520"/>
          <p:cNvPicPr preferRelativeResize="0"/>
          <p:nvPr/>
        </p:nvPicPr>
        <p:blipFill rotWithShape="1">
          <a:blip r:embed="rId3">
            <a:alphaModFix/>
          </a:blip>
          <a:srcRect l="8024" t="9412" r="75578" b="67789"/>
          <a:stretch/>
        </p:blipFill>
        <p:spPr>
          <a:xfrm>
            <a:off x="3701121" y="1563589"/>
            <a:ext cx="657958" cy="7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Shape 1521"/>
          <p:cNvSpPr txBox="1"/>
          <p:nvPr/>
        </p:nvSpPr>
        <p:spPr>
          <a:xfrm>
            <a:off x="1452281" y="24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Documents</a:t>
            </a:r>
          </a:p>
        </p:txBody>
      </p:sp>
      <p:pic>
        <p:nvPicPr>
          <p:cNvPr id="1522" name="Shape 1522"/>
          <p:cNvPicPr preferRelativeResize="0"/>
          <p:nvPr/>
        </p:nvPicPr>
        <p:blipFill rotWithShape="1">
          <a:blip r:embed="rId4">
            <a:alphaModFix/>
          </a:blip>
          <a:srcRect l="31534" t="41410" r="56095" b="41438"/>
          <a:stretch/>
        </p:blipFill>
        <p:spPr>
          <a:xfrm>
            <a:off x="5229902" y="1470371"/>
            <a:ext cx="741289" cy="8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Shape 1523"/>
          <p:cNvPicPr preferRelativeResize="0"/>
          <p:nvPr/>
        </p:nvPicPr>
        <p:blipFill rotWithShape="1">
          <a:blip r:embed="rId4">
            <a:alphaModFix/>
          </a:blip>
          <a:srcRect l="81192" t="40575" r="5898" b="40809"/>
          <a:stretch/>
        </p:blipFill>
        <p:spPr>
          <a:xfrm>
            <a:off x="6025206" y="1444871"/>
            <a:ext cx="773517" cy="9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Shape 1524"/>
          <p:cNvSpPr txBox="1"/>
          <p:nvPr/>
        </p:nvSpPr>
        <p:spPr>
          <a:xfrm>
            <a:off x="4485939" y="2394889"/>
            <a:ext cx="30864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Images</a:t>
            </a:r>
          </a:p>
        </p:txBody>
      </p:sp>
      <p:pic>
        <p:nvPicPr>
          <p:cNvPr id="1525" name="Shape 15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6107" y="3140122"/>
            <a:ext cx="1016264" cy="101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Shape 1526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527" name="Shape 1527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pic>
        <p:nvPicPr>
          <p:cNvPr id="1528" name="Shape 15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0613">
            <a:off x="5400573" y="3010067"/>
            <a:ext cx="1285707" cy="12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Shape 1529"/>
          <p:cNvPicPr preferRelativeResize="0"/>
          <p:nvPr/>
        </p:nvPicPr>
        <p:blipFill rotWithShape="1">
          <a:blip r:embed="rId7">
            <a:alphaModFix/>
          </a:blip>
          <a:srcRect l="9709" t="4776" r="12614" b="21844"/>
          <a:stretch/>
        </p:blipFill>
        <p:spPr>
          <a:xfrm rot="-1216837">
            <a:off x="5684835" y="3140098"/>
            <a:ext cx="961865" cy="1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Shape 1530"/>
          <p:cNvSpPr/>
          <p:nvPr/>
        </p:nvSpPr>
        <p:spPr>
          <a:xfrm>
            <a:off x="1437460" y="1172050"/>
            <a:ext cx="3033600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Shape 1531"/>
          <p:cNvSpPr/>
          <p:nvPr/>
        </p:nvSpPr>
        <p:spPr>
          <a:xfrm>
            <a:off x="1437460" y="2960500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Shape 1532"/>
          <p:cNvSpPr/>
          <p:nvPr/>
        </p:nvSpPr>
        <p:spPr>
          <a:xfrm>
            <a:off x="4511026" y="2982979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Shape 1533"/>
          <p:cNvSpPr/>
          <p:nvPr/>
        </p:nvSpPr>
        <p:spPr>
          <a:xfrm>
            <a:off x="4485385" y="1173254"/>
            <a:ext cx="3081000" cy="1804800"/>
          </a:xfrm>
          <a:prstGeom prst="frame">
            <a:avLst>
              <a:gd name="adj1" fmla="val 4619"/>
            </a:avLst>
          </a:prstGeom>
          <a:solidFill>
            <a:srgbClr val="FF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Shape 1538"/>
          <p:cNvSpPr txBox="1">
            <a:spLocks noGrp="1"/>
          </p:cNvSpPr>
          <p:nvPr>
            <p:ph type="title"/>
          </p:nvPr>
        </p:nvSpPr>
        <p:spPr>
          <a:xfrm>
            <a:off x="857224" y="214296"/>
            <a:ext cx="8001056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dirty="0"/>
              <a:t>Search image files without typing any </a:t>
            </a:r>
            <a:r>
              <a:rPr lang="en-US" sz="2600" dirty="0" smtClean="0"/>
              <a:t>keywords</a:t>
            </a:r>
          </a:p>
        </p:txBody>
      </p:sp>
      <p:sp>
        <p:nvSpPr>
          <p:cNvPr id="1539" name="Shape 1539"/>
          <p:cNvSpPr/>
          <p:nvPr/>
        </p:nvSpPr>
        <p:spPr>
          <a:xfrm>
            <a:off x="928662" y="1125850"/>
            <a:ext cx="4572032" cy="434700"/>
          </a:xfrm>
          <a:prstGeom prst="homePlate">
            <a:avLst>
              <a:gd name="adj" fmla="val 0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FFFF"/>
                </a:solidFill>
              </a:rPr>
              <a:t>QNAP  </a:t>
            </a:r>
          </a:p>
        </p:txBody>
      </p:sp>
      <p:pic>
        <p:nvPicPr>
          <p:cNvPr id="1543" name="Shape 1543" descr="螢幕快照 2017-10-26 下午6.45.26.png"/>
          <p:cNvPicPr preferRelativeResize="0"/>
          <p:nvPr/>
        </p:nvPicPr>
        <p:blipFill rotWithShape="1">
          <a:blip r:embed="rId3">
            <a:alphaModFix/>
          </a:blip>
          <a:srcRect r="20634"/>
          <a:stretch/>
        </p:blipFill>
        <p:spPr>
          <a:xfrm>
            <a:off x="5857884" y="2428874"/>
            <a:ext cx="2562448" cy="150772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44" name="Shape 1544" descr="螢幕快照 2017-10-26 下午6.43.44.png"/>
          <p:cNvPicPr preferRelativeResize="0"/>
          <p:nvPr/>
        </p:nvPicPr>
        <p:blipFill rotWithShape="1">
          <a:blip r:embed="rId4">
            <a:alphaModFix/>
          </a:blip>
          <a:srcRect r="52745" b="41173"/>
          <a:stretch/>
        </p:blipFill>
        <p:spPr>
          <a:xfrm>
            <a:off x="6215074" y="1785932"/>
            <a:ext cx="2583704" cy="1190700"/>
          </a:xfrm>
          <a:prstGeom prst="roundRect">
            <a:avLst/>
          </a:prstGeom>
          <a:noFill/>
          <a:ln w="1270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45" name="Shape 1545" descr="螢幕快照 2017-10-27 上午11.17.1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929" y="2321112"/>
            <a:ext cx="4956112" cy="23223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46" name="Shape 1546" descr="螢幕快照 2017-10-27 上午11.17.12.png"/>
          <p:cNvPicPr preferRelativeResize="0"/>
          <p:nvPr/>
        </p:nvPicPr>
        <p:blipFill rotWithShape="1">
          <a:blip r:embed="rId5">
            <a:alphaModFix/>
          </a:blip>
          <a:srcRect r="67854" b="45755"/>
          <a:stretch/>
        </p:blipFill>
        <p:spPr>
          <a:xfrm>
            <a:off x="571472" y="1357304"/>
            <a:ext cx="2341464" cy="2341464"/>
          </a:xfrm>
          <a:prstGeom prst="ellipse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547" name="Shape 1547" descr="螢幕快照 2017-10-27 上午11.17.12.png"/>
          <p:cNvPicPr preferRelativeResize="0"/>
          <p:nvPr/>
        </p:nvPicPr>
        <p:blipFill rotWithShape="1">
          <a:blip r:embed="rId5">
            <a:alphaModFix/>
          </a:blip>
          <a:srcRect l="73021" t="20212" b="4309"/>
          <a:stretch/>
        </p:blipFill>
        <p:spPr>
          <a:xfrm>
            <a:off x="3428992" y="1500180"/>
            <a:ext cx="2286016" cy="2221503"/>
          </a:xfrm>
          <a:prstGeom prst="ellipse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4" name="Picture 2" descr="D:\工作進行中\20170911直播母版16比9\放大鏡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1357304"/>
            <a:ext cx="2480372" cy="2444424"/>
          </a:xfrm>
          <a:prstGeom prst="rect">
            <a:avLst/>
          </a:prstGeom>
          <a:noFill/>
        </p:spPr>
      </p:pic>
      <p:cxnSp>
        <p:nvCxnSpPr>
          <p:cNvPr id="26" name="Shape 1176"/>
          <p:cNvCxnSpPr/>
          <p:nvPr/>
        </p:nvCxnSpPr>
        <p:spPr>
          <a:xfrm rot="5400000">
            <a:off x="3853056" y="2925170"/>
            <a:ext cx="3579440" cy="1588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27" name="Picture 2" descr="D:\工作進行中\20170911直播母版16比9\放大鏡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174" y="1126857"/>
            <a:ext cx="2803066" cy="2762442"/>
          </a:xfrm>
          <a:prstGeom prst="rect">
            <a:avLst/>
          </a:prstGeom>
          <a:noFill/>
        </p:spPr>
      </p:pic>
      <p:sp>
        <p:nvSpPr>
          <p:cNvPr id="29" name="Shape 1134"/>
          <p:cNvSpPr/>
          <p:nvPr/>
        </p:nvSpPr>
        <p:spPr>
          <a:xfrm>
            <a:off x="5739800" y="1125850"/>
            <a:ext cx="2904166" cy="434700"/>
          </a:xfrm>
          <a:prstGeom prst="homePlat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smtClean="0">
                <a:solidFill>
                  <a:srgbClr val="FFFFFF"/>
                </a:solidFill>
              </a:rPr>
              <a:t>Other Brand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5" name="Shape 1179"/>
          <p:cNvSpPr/>
          <p:nvPr/>
        </p:nvSpPr>
        <p:spPr>
          <a:xfrm>
            <a:off x="142844" y="1142990"/>
            <a:ext cx="1143008" cy="642942"/>
          </a:xfrm>
          <a:prstGeom prst="ribbon2">
            <a:avLst>
              <a:gd name="adj1" fmla="val 16667"/>
              <a:gd name="adj2" fmla="val 64571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00" b="1" dirty="0" smtClean="0">
                <a:solidFill>
                  <a:srgbClr val="FFFFFF"/>
                </a:solidFill>
              </a:rPr>
              <a:t>More smart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14" name="Shape 124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Shape 15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dirty="0" err="1"/>
              <a:t>Qsirch</a:t>
            </a:r>
            <a:r>
              <a:rPr lang="en-US" sz="2800" dirty="0"/>
              <a:t>: The NAS search </a:t>
            </a:r>
            <a:r>
              <a:rPr lang="en-US" sz="2800" dirty="0" smtClean="0"/>
              <a:t>expert</a:t>
            </a:r>
            <a:endParaRPr sz="2400" dirty="0"/>
          </a:p>
        </p:txBody>
      </p:sp>
      <p:sp>
        <p:nvSpPr>
          <p:cNvPr id="1555" name="Shape 1555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556" name="Shape 1556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graphicFrame>
        <p:nvGraphicFramePr>
          <p:cNvPr id="1557" name="Shape 1557"/>
          <p:cNvGraphicFramePr/>
          <p:nvPr/>
        </p:nvGraphicFramePr>
        <p:xfrm>
          <a:off x="1452281" y="1165815"/>
          <a:ext cx="6120000" cy="3600000"/>
        </p:xfrm>
        <a:graphic>
          <a:graphicData uri="http://schemas.openxmlformats.org/drawingml/2006/table">
            <a:tbl>
              <a:tblPr firstRow="1" bandRow="1">
                <a:noFill/>
                <a:tableStyleId>{2A692163-AF07-41C0-BEF1-7B07D2561828}</a:tableStyleId>
              </a:tblPr>
              <a:tblGrid>
                <a:gridCol w="3060000"/>
                <a:gridCol w="3060000"/>
              </a:tblGrid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E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600"/>
                    </a:solidFill>
                  </a:tcPr>
                </a:tc>
              </a:tr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/>
                    </a:solidFill>
                  </a:tcPr>
                </a:tc>
              </a:tr>
            </a:tbl>
          </a:graphicData>
        </a:graphic>
      </p:graphicFrame>
      <p:pic>
        <p:nvPicPr>
          <p:cNvPr id="1558" name="Shape 1558"/>
          <p:cNvPicPr preferRelativeResize="0"/>
          <p:nvPr/>
        </p:nvPicPr>
        <p:blipFill rotWithShape="1">
          <a:blip r:embed="rId3">
            <a:alphaModFix/>
          </a:blip>
          <a:srcRect l="29176" t="37019" r="53443" b="40810"/>
          <a:stretch/>
        </p:blipFill>
        <p:spPr>
          <a:xfrm>
            <a:off x="2302135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Shape 1559"/>
          <p:cNvPicPr preferRelativeResize="0"/>
          <p:nvPr/>
        </p:nvPicPr>
        <p:blipFill rotWithShape="1">
          <a:blip r:embed="rId3">
            <a:alphaModFix/>
          </a:blip>
          <a:srcRect l="72628" t="64838" r="10155" b="13200"/>
          <a:stretch/>
        </p:blipFill>
        <p:spPr>
          <a:xfrm>
            <a:off x="3027992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Shape 1560"/>
          <p:cNvPicPr preferRelativeResize="0"/>
          <p:nvPr/>
        </p:nvPicPr>
        <p:blipFill rotWithShape="1">
          <a:blip r:embed="rId3">
            <a:alphaModFix/>
          </a:blip>
          <a:srcRect l="7532" t="37228" r="75250" b="40810"/>
          <a:stretch/>
        </p:blipFill>
        <p:spPr>
          <a:xfrm>
            <a:off x="1570614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Shape 1561"/>
          <p:cNvPicPr preferRelativeResize="0"/>
          <p:nvPr/>
        </p:nvPicPr>
        <p:blipFill rotWithShape="1">
          <a:blip r:embed="rId3">
            <a:alphaModFix/>
          </a:blip>
          <a:srcRect l="8024" t="9412" r="75578" b="67789"/>
          <a:stretch/>
        </p:blipFill>
        <p:spPr>
          <a:xfrm>
            <a:off x="3701121" y="1563589"/>
            <a:ext cx="657958" cy="7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1562" name="Shape 1562"/>
          <p:cNvSpPr txBox="1"/>
          <p:nvPr/>
        </p:nvSpPr>
        <p:spPr>
          <a:xfrm>
            <a:off x="1452281" y="24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Documents</a:t>
            </a:r>
          </a:p>
        </p:txBody>
      </p:sp>
      <p:pic>
        <p:nvPicPr>
          <p:cNvPr id="1563" name="Shape 1563"/>
          <p:cNvPicPr preferRelativeResize="0"/>
          <p:nvPr/>
        </p:nvPicPr>
        <p:blipFill rotWithShape="1">
          <a:blip r:embed="rId4">
            <a:alphaModFix/>
          </a:blip>
          <a:srcRect l="31534" t="41410" r="56095" b="41438"/>
          <a:stretch/>
        </p:blipFill>
        <p:spPr>
          <a:xfrm>
            <a:off x="5229902" y="1470371"/>
            <a:ext cx="741289" cy="8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Shape 1564"/>
          <p:cNvPicPr preferRelativeResize="0"/>
          <p:nvPr/>
        </p:nvPicPr>
        <p:blipFill rotWithShape="1">
          <a:blip r:embed="rId4">
            <a:alphaModFix/>
          </a:blip>
          <a:srcRect l="81192" t="40575" r="5898" b="40809"/>
          <a:stretch/>
        </p:blipFill>
        <p:spPr>
          <a:xfrm>
            <a:off x="6025206" y="1444871"/>
            <a:ext cx="773517" cy="9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Shape 1565"/>
          <p:cNvSpPr txBox="1"/>
          <p:nvPr/>
        </p:nvSpPr>
        <p:spPr>
          <a:xfrm>
            <a:off x="4485939" y="2394889"/>
            <a:ext cx="30864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Images</a:t>
            </a:r>
          </a:p>
        </p:txBody>
      </p:sp>
      <p:pic>
        <p:nvPicPr>
          <p:cNvPr id="1566" name="Shape 15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6107" y="3140122"/>
            <a:ext cx="1016264" cy="101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Shape 1567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568" name="Shape 1568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pic>
        <p:nvPicPr>
          <p:cNvPr id="1569" name="Shape 15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0613">
            <a:off x="5400573" y="3010067"/>
            <a:ext cx="1285707" cy="12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Shape 1570"/>
          <p:cNvPicPr preferRelativeResize="0"/>
          <p:nvPr/>
        </p:nvPicPr>
        <p:blipFill rotWithShape="1">
          <a:blip r:embed="rId7">
            <a:alphaModFix/>
          </a:blip>
          <a:srcRect l="9709" t="4776" r="12614" b="21844"/>
          <a:stretch/>
        </p:blipFill>
        <p:spPr>
          <a:xfrm rot="-1216837">
            <a:off x="5684835" y="3140098"/>
            <a:ext cx="961865" cy="1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Shape 1571"/>
          <p:cNvSpPr/>
          <p:nvPr/>
        </p:nvSpPr>
        <p:spPr>
          <a:xfrm>
            <a:off x="1462275" y="1172050"/>
            <a:ext cx="3033600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Shape 1572"/>
          <p:cNvSpPr/>
          <p:nvPr/>
        </p:nvSpPr>
        <p:spPr>
          <a:xfrm>
            <a:off x="4518535" y="1175650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Shape 1573"/>
          <p:cNvSpPr/>
          <p:nvPr/>
        </p:nvSpPr>
        <p:spPr>
          <a:xfrm>
            <a:off x="4511026" y="2982979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Shape 1574"/>
          <p:cNvSpPr/>
          <p:nvPr/>
        </p:nvSpPr>
        <p:spPr>
          <a:xfrm>
            <a:off x="1438585" y="2980567"/>
            <a:ext cx="3081000" cy="1804800"/>
          </a:xfrm>
          <a:prstGeom prst="frame">
            <a:avLst>
              <a:gd name="adj1" fmla="val 4619"/>
            </a:avLst>
          </a:prstGeom>
          <a:solidFill>
            <a:srgbClr val="FF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/>
        </p:nvSpPr>
        <p:spPr>
          <a:xfrm>
            <a:off x="2428860" y="2143122"/>
            <a:ext cx="6715140" cy="183326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Shape 614"/>
          <p:cNvSpPr/>
          <p:nvPr/>
        </p:nvSpPr>
        <p:spPr>
          <a:xfrm>
            <a:off x="2456170" y="4000510"/>
            <a:ext cx="6644196" cy="214500"/>
          </a:xfrm>
          <a:prstGeom prst="rect">
            <a:avLst/>
          </a:prstGeom>
          <a:gradFill>
            <a:gsLst>
              <a:gs pos="0">
                <a:srgbClr val="0F243E">
                  <a:alpha val="4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Shape 615"/>
          <p:cNvSpPr txBox="1">
            <a:spLocks noGrp="1"/>
          </p:cNvSpPr>
          <p:nvPr>
            <p:ph type="ctrTitle"/>
          </p:nvPr>
        </p:nvSpPr>
        <p:spPr>
          <a:xfrm>
            <a:off x="2487950" y="2143122"/>
            <a:ext cx="6656050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ct val="26190"/>
              <a:buFont typeface="Arial"/>
              <a:buNone/>
            </a:pPr>
            <a:r>
              <a:rPr lang="en-US" sz="2800" b="0" dirty="0">
                <a:solidFill>
                  <a:srgbClr val="17375E"/>
                </a:solidFill>
              </a:rPr>
              <a:t>Storage &amp; </a:t>
            </a:r>
            <a:r>
              <a:rPr lang="en-US" sz="2800" b="0" dirty="0" smtClean="0">
                <a:solidFill>
                  <a:srgbClr val="17375E"/>
                </a:solidFill>
              </a:rPr>
              <a:t>Snapshots</a:t>
            </a:r>
            <a:endParaRPr lang="en-US" sz="2800" b="0" dirty="0">
              <a:solidFill>
                <a:srgbClr val="17375E"/>
              </a:solidFill>
            </a:endParaRPr>
          </a:p>
          <a:p>
            <a:pPr marL="0" marR="0" lvl="0" indent="-76200" algn="l" rtl="0">
              <a:spcBef>
                <a:spcPts val="0"/>
              </a:spcBef>
              <a:buClr>
                <a:srgbClr val="17375E"/>
              </a:buClr>
              <a:buSzPct val="28571"/>
              <a:buFont typeface="Arial"/>
              <a:buNone/>
            </a:pPr>
            <a:r>
              <a:rPr lang="en-US" sz="3600" dirty="0">
                <a:solidFill>
                  <a:srgbClr val="17375E"/>
                </a:solidFill>
              </a:rPr>
              <a:t>Evolved for Data Safety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Shape 15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/>
              <a:t>Mail files can also be </a:t>
            </a:r>
            <a:r>
              <a:rPr lang="en-US" sz="2800" dirty="0" smtClean="0"/>
              <a:t>found</a:t>
            </a:r>
            <a:endParaRPr dirty="0"/>
          </a:p>
        </p:txBody>
      </p:sp>
      <p:pic>
        <p:nvPicPr>
          <p:cNvPr id="1580" name="Shape 15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4968" y="1639679"/>
            <a:ext cx="6365668" cy="289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Shape 1581"/>
          <p:cNvPicPr preferRelativeResize="0"/>
          <p:nvPr/>
        </p:nvPicPr>
        <p:blipFill rotWithShape="1">
          <a:blip r:embed="rId4">
            <a:alphaModFix/>
          </a:blip>
          <a:srcRect l="-352" t="4761" r="69407" b="63724"/>
          <a:stretch/>
        </p:blipFill>
        <p:spPr>
          <a:xfrm>
            <a:off x="1533586" y="1574322"/>
            <a:ext cx="1635600" cy="568800"/>
          </a:xfrm>
          <a:prstGeom prst="roundRect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82" name="Shape 1582"/>
          <p:cNvPicPr preferRelativeResize="0"/>
          <p:nvPr/>
        </p:nvPicPr>
        <p:blipFill rotWithShape="1">
          <a:blip r:embed="rId5">
            <a:alphaModFix/>
          </a:blip>
          <a:srcRect t="9623" r="711" b="20601"/>
          <a:stretch/>
        </p:blipFill>
        <p:spPr>
          <a:xfrm>
            <a:off x="5730277" y="1500180"/>
            <a:ext cx="2413623" cy="1571636"/>
          </a:xfrm>
          <a:prstGeom prst="roundRect">
            <a:avLst/>
          </a:prstGeom>
          <a:noFill/>
          <a:ln w="38100" cap="flat" cmpd="sng">
            <a:solidFill>
              <a:srgbClr val="FF7D1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83" name="Shape 1583"/>
          <p:cNvPicPr preferRelativeResize="0"/>
          <p:nvPr/>
        </p:nvPicPr>
        <p:blipFill rotWithShape="1">
          <a:blip r:embed="rId6">
            <a:alphaModFix/>
          </a:blip>
          <a:srcRect t="26707"/>
          <a:stretch/>
        </p:blipFill>
        <p:spPr>
          <a:xfrm>
            <a:off x="4371268" y="3786196"/>
            <a:ext cx="3573660" cy="860027"/>
          </a:xfrm>
          <a:prstGeom prst="roundRect">
            <a:avLst/>
          </a:prstGeom>
          <a:noFill/>
          <a:ln w="38100" cap="flat" cmpd="sng">
            <a:solidFill>
              <a:srgbClr val="FF7D1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584" name="Shape 1584"/>
          <p:cNvGrpSpPr/>
          <p:nvPr/>
        </p:nvGrpSpPr>
        <p:grpSpPr>
          <a:xfrm>
            <a:off x="1531630" y="2069479"/>
            <a:ext cx="3889043" cy="453192"/>
            <a:chOff x="1531630" y="1917079"/>
            <a:chExt cx="3889043" cy="453192"/>
          </a:xfrm>
        </p:grpSpPr>
        <p:sp>
          <p:nvSpPr>
            <p:cNvPr id="1585" name="Shape 1585"/>
            <p:cNvSpPr txBox="1"/>
            <p:nvPr/>
          </p:nvSpPr>
          <p:spPr>
            <a:xfrm>
              <a:off x="1558773" y="2031571"/>
              <a:ext cx="3861900" cy="338700"/>
            </a:xfrm>
            <a:prstGeom prst="rect">
              <a:avLst/>
            </a:prstGeom>
            <a:solidFill>
              <a:srgbClr val="FF7D1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Full-text searching for </a:t>
              </a:r>
              <a:r>
                <a:rPr lang="en-US" sz="1600" dirty="0">
                  <a:solidFill>
                    <a:srgbClr val="FFFFFF"/>
                  </a:solidFill>
                </a:rPr>
                <a:t>e</a:t>
              </a:r>
              <a:r>
                <a:rPr lang="en-US" sz="1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mail content</a:t>
              </a:r>
            </a:p>
          </p:txBody>
        </p:sp>
        <p:sp>
          <p:nvSpPr>
            <p:cNvPr id="1586" name="Shape 1586"/>
            <p:cNvSpPr/>
            <p:nvPr/>
          </p:nvSpPr>
          <p:spPr>
            <a:xfrm>
              <a:off x="1663610" y="2071662"/>
              <a:ext cx="216000" cy="216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576C7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87" name="Shape 1587"/>
            <p:cNvPicPr preferRelativeResize="0"/>
            <p:nvPr/>
          </p:nvPicPr>
          <p:blipFill rotWithShape="1">
            <a:blip r:embed="rId7">
              <a:alphaModFix/>
            </a:blip>
            <a:srcRect r="52770" b="70712"/>
            <a:stretch/>
          </p:blipFill>
          <p:spPr>
            <a:xfrm>
              <a:off x="1531630" y="1917079"/>
              <a:ext cx="563622" cy="358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8" name="Shape 1588"/>
          <p:cNvGrpSpPr/>
          <p:nvPr/>
        </p:nvGrpSpPr>
        <p:grpSpPr>
          <a:xfrm>
            <a:off x="7074646" y="2909647"/>
            <a:ext cx="1789404" cy="433289"/>
            <a:chOff x="7074646" y="2757247"/>
            <a:chExt cx="1789404" cy="433289"/>
          </a:xfrm>
        </p:grpSpPr>
        <p:sp>
          <p:nvSpPr>
            <p:cNvPr id="1589" name="Shape 1589"/>
            <p:cNvSpPr txBox="1"/>
            <p:nvPr/>
          </p:nvSpPr>
          <p:spPr>
            <a:xfrm>
              <a:off x="7126150" y="2851836"/>
              <a:ext cx="1737900" cy="338700"/>
            </a:xfrm>
            <a:prstGeom prst="rect">
              <a:avLst/>
            </a:prstGeom>
            <a:solidFill>
              <a:srgbClr val="FF7D1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Custom Filters</a:t>
              </a:r>
            </a:p>
          </p:txBody>
        </p:sp>
        <p:sp>
          <p:nvSpPr>
            <p:cNvPr id="1590" name="Shape 1590"/>
            <p:cNvSpPr/>
            <p:nvPr/>
          </p:nvSpPr>
          <p:spPr>
            <a:xfrm>
              <a:off x="7206626" y="2911830"/>
              <a:ext cx="216000" cy="216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576C7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91" name="Shape 1591"/>
            <p:cNvPicPr preferRelativeResize="0"/>
            <p:nvPr/>
          </p:nvPicPr>
          <p:blipFill rotWithShape="1">
            <a:blip r:embed="rId7">
              <a:alphaModFix/>
            </a:blip>
            <a:srcRect r="52770" b="70712"/>
            <a:stretch/>
          </p:blipFill>
          <p:spPr>
            <a:xfrm>
              <a:off x="7074646" y="2757247"/>
              <a:ext cx="563621" cy="358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2" name="Shape 1592"/>
          <p:cNvGrpSpPr/>
          <p:nvPr/>
        </p:nvGrpSpPr>
        <p:grpSpPr>
          <a:xfrm>
            <a:off x="623905" y="3248876"/>
            <a:ext cx="1471899" cy="439311"/>
            <a:chOff x="623905" y="3096476"/>
            <a:chExt cx="1471899" cy="439311"/>
          </a:xfrm>
        </p:grpSpPr>
        <p:sp>
          <p:nvSpPr>
            <p:cNvPr id="1593" name="Shape 1593"/>
            <p:cNvSpPr txBox="1"/>
            <p:nvPr/>
          </p:nvSpPr>
          <p:spPr>
            <a:xfrm>
              <a:off x="708904" y="3197087"/>
              <a:ext cx="1386900" cy="338700"/>
            </a:xfrm>
            <a:prstGeom prst="rect">
              <a:avLst/>
            </a:prstGeom>
            <a:solidFill>
              <a:srgbClr val="FF7D1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Browse</a:t>
              </a:r>
            </a:p>
          </p:txBody>
        </p:sp>
        <p:sp>
          <p:nvSpPr>
            <p:cNvPr id="1594" name="Shape 1594"/>
            <p:cNvSpPr/>
            <p:nvPr/>
          </p:nvSpPr>
          <p:spPr>
            <a:xfrm>
              <a:off x="755885" y="3251059"/>
              <a:ext cx="216000" cy="216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576C7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95" name="Shape 1595"/>
            <p:cNvPicPr preferRelativeResize="0"/>
            <p:nvPr/>
          </p:nvPicPr>
          <p:blipFill rotWithShape="1">
            <a:blip r:embed="rId7">
              <a:alphaModFix/>
            </a:blip>
            <a:srcRect r="52770" b="70712"/>
            <a:stretch/>
          </p:blipFill>
          <p:spPr>
            <a:xfrm>
              <a:off x="623905" y="3096476"/>
              <a:ext cx="563622" cy="358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6" name="Shape 1596"/>
          <p:cNvGrpSpPr/>
          <p:nvPr/>
        </p:nvGrpSpPr>
        <p:grpSpPr>
          <a:xfrm>
            <a:off x="4572000" y="4214824"/>
            <a:ext cx="4214842" cy="446605"/>
            <a:chOff x="5213646" y="4038877"/>
            <a:chExt cx="3679032" cy="446605"/>
          </a:xfrm>
        </p:grpSpPr>
        <p:sp>
          <p:nvSpPr>
            <p:cNvPr id="1597" name="Shape 1597"/>
            <p:cNvSpPr txBox="1"/>
            <p:nvPr/>
          </p:nvSpPr>
          <p:spPr>
            <a:xfrm>
              <a:off x="5256678" y="4146782"/>
              <a:ext cx="3636000" cy="338700"/>
            </a:xfrm>
            <a:prstGeom prst="rect">
              <a:avLst/>
            </a:prstGeom>
            <a:solidFill>
              <a:srgbClr val="FF7D1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Reply and forward the mail directly.</a:t>
              </a:r>
            </a:p>
          </p:txBody>
        </p:sp>
        <p:sp>
          <p:nvSpPr>
            <p:cNvPr id="1598" name="Shape 1598"/>
            <p:cNvSpPr/>
            <p:nvPr/>
          </p:nvSpPr>
          <p:spPr>
            <a:xfrm>
              <a:off x="5345626" y="4193460"/>
              <a:ext cx="216000" cy="216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576C7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99" name="Shape 1599"/>
            <p:cNvPicPr preferRelativeResize="0"/>
            <p:nvPr/>
          </p:nvPicPr>
          <p:blipFill rotWithShape="1">
            <a:blip r:embed="rId7">
              <a:alphaModFix/>
            </a:blip>
            <a:srcRect r="52770" b="70712"/>
            <a:stretch/>
          </p:blipFill>
          <p:spPr>
            <a:xfrm>
              <a:off x="5213646" y="4038877"/>
              <a:ext cx="563622" cy="3589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Shape 1235"/>
          <p:cNvSpPr/>
          <p:nvPr/>
        </p:nvSpPr>
        <p:spPr>
          <a:xfrm>
            <a:off x="214282" y="1071552"/>
            <a:ext cx="2377974" cy="500066"/>
          </a:xfrm>
          <a:prstGeom prst="homePlate">
            <a:avLst>
              <a:gd name="adj" fmla="val 40017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dirty="0" smtClean="0">
                <a:solidFill>
                  <a:srgbClr val="FFFFFF"/>
                </a:solidFill>
              </a:rPr>
              <a:t>QNAP Exclusive </a:t>
            </a:r>
            <a:endParaRPr lang="zh-TW" sz="2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Shape 16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dirty="0" err="1"/>
              <a:t>Qsirch</a:t>
            </a:r>
            <a:r>
              <a:rPr lang="en-US" sz="2800" dirty="0"/>
              <a:t>: The NAS search </a:t>
            </a:r>
            <a:r>
              <a:rPr lang="en-US" sz="2800" dirty="0" smtClean="0"/>
              <a:t>expert</a:t>
            </a:r>
            <a:endParaRPr sz="2400" dirty="0"/>
          </a:p>
        </p:txBody>
      </p:sp>
      <p:sp>
        <p:nvSpPr>
          <p:cNvPr id="1608" name="Shape 1608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609" name="Shape 1609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graphicFrame>
        <p:nvGraphicFramePr>
          <p:cNvPr id="1610" name="Shape 1610"/>
          <p:cNvGraphicFramePr/>
          <p:nvPr/>
        </p:nvGraphicFramePr>
        <p:xfrm>
          <a:off x="1452281" y="1165815"/>
          <a:ext cx="6120000" cy="3600000"/>
        </p:xfrm>
        <a:graphic>
          <a:graphicData uri="http://schemas.openxmlformats.org/drawingml/2006/table">
            <a:tbl>
              <a:tblPr firstRow="1" bandRow="1">
                <a:noFill/>
                <a:tableStyleId>{2A692163-AF07-41C0-BEF1-7B07D2561828}</a:tableStyleId>
              </a:tblPr>
              <a:tblGrid>
                <a:gridCol w="3060000"/>
                <a:gridCol w="3060000"/>
              </a:tblGrid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E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600"/>
                    </a:solidFill>
                  </a:tcPr>
                </a:tc>
              </a:tr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/>
                    </a:solidFill>
                  </a:tcPr>
                </a:tc>
              </a:tr>
            </a:tbl>
          </a:graphicData>
        </a:graphic>
      </p:graphicFrame>
      <p:pic>
        <p:nvPicPr>
          <p:cNvPr id="1611" name="Shape 1611"/>
          <p:cNvPicPr preferRelativeResize="0"/>
          <p:nvPr/>
        </p:nvPicPr>
        <p:blipFill rotWithShape="1">
          <a:blip r:embed="rId3">
            <a:alphaModFix/>
          </a:blip>
          <a:srcRect l="29176" t="37019" r="53443" b="40810"/>
          <a:stretch/>
        </p:blipFill>
        <p:spPr>
          <a:xfrm>
            <a:off x="2302135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Shape 1612"/>
          <p:cNvPicPr preferRelativeResize="0"/>
          <p:nvPr/>
        </p:nvPicPr>
        <p:blipFill rotWithShape="1">
          <a:blip r:embed="rId3">
            <a:alphaModFix/>
          </a:blip>
          <a:srcRect l="72628" t="64838" r="10155" b="13200"/>
          <a:stretch/>
        </p:blipFill>
        <p:spPr>
          <a:xfrm>
            <a:off x="3027992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Shape 1613"/>
          <p:cNvPicPr preferRelativeResize="0"/>
          <p:nvPr/>
        </p:nvPicPr>
        <p:blipFill rotWithShape="1">
          <a:blip r:embed="rId3">
            <a:alphaModFix/>
          </a:blip>
          <a:srcRect l="7532" t="37228" r="75250" b="40810"/>
          <a:stretch/>
        </p:blipFill>
        <p:spPr>
          <a:xfrm>
            <a:off x="1570614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Shape 1614"/>
          <p:cNvPicPr preferRelativeResize="0"/>
          <p:nvPr/>
        </p:nvPicPr>
        <p:blipFill rotWithShape="1">
          <a:blip r:embed="rId3">
            <a:alphaModFix/>
          </a:blip>
          <a:srcRect l="8024" t="9412" r="75578" b="67789"/>
          <a:stretch/>
        </p:blipFill>
        <p:spPr>
          <a:xfrm>
            <a:off x="3701121" y="1563589"/>
            <a:ext cx="657958" cy="7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Shape 1615"/>
          <p:cNvSpPr txBox="1"/>
          <p:nvPr/>
        </p:nvSpPr>
        <p:spPr>
          <a:xfrm>
            <a:off x="1452281" y="24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Documents</a:t>
            </a:r>
          </a:p>
        </p:txBody>
      </p:sp>
      <p:pic>
        <p:nvPicPr>
          <p:cNvPr id="1616" name="Shape 1616"/>
          <p:cNvPicPr preferRelativeResize="0"/>
          <p:nvPr/>
        </p:nvPicPr>
        <p:blipFill rotWithShape="1">
          <a:blip r:embed="rId4">
            <a:alphaModFix/>
          </a:blip>
          <a:srcRect l="31534" t="41410" r="56095" b="41438"/>
          <a:stretch/>
        </p:blipFill>
        <p:spPr>
          <a:xfrm>
            <a:off x="5229902" y="1470371"/>
            <a:ext cx="741289" cy="8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Shape 1617"/>
          <p:cNvPicPr preferRelativeResize="0"/>
          <p:nvPr/>
        </p:nvPicPr>
        <p:blipFill rotWithShape="1">
          <a:blip r:embed="rId4">
            <a:alphaModFix/>
          </a:blip>
          <a:srcRect l="81192" t="40575" r="5898" b="40809"/>
          <a:stretch/>
        </p:blipFill>
        <p:spPr>
          <a:xfrm>
            <a:off x="6025206" y="1444871"/>
            <a:ext cx="773517" cy="9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Shape 1618"/>
          <p:cNvSpPr txBox="1"/>
          <p:nvPr/>
        </p:nvSpPr>
        <p:spPr>
          <a:xfrm>
            <a:off x="4485939" y="2394889"/>
            <a:ext cx="30864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Images</a:t>
            </a:r>
          </a:p>
        </p:txBody>
      </p:sp>
      <p:pic>
        <p:nvPicPr>
          <p:cNvPr id="1619" name="Shape 16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6107" y="3140122"/>
            <a:ext cx="1016264" cy="101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Shape 1620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621" name="Shape 1621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pic>
        <p:nvPicPr>
          <p:cNvPr id="1622" name="Shape 16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0613">
            <a:off x="5400573" y="3010067"/>
            <a:ext cx="1285707" cy="12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Shape 1623"/>
          <p:cNvPicPr preferRelativeResize="0"/>
          <p:nvPr/>
        </p:nvPicPr>
        <p:blipFill rotWithShape="1">
          <a:blip r:embed="rId7">
            <a:alphaModFix/>
          </a:blip>
          <a:srcRect l="9709" t="4776" r="12614" b="21844"/>
          <a:stretch/>
        </p:blipFill>
        <p:spPr>
          <a:xfrm rot="-1216837">
            <a:off x="5684835" y="3140098"/>
            <a:ext cx="961865" cy="1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Shape 1624"/>
          <p:cNvSpPr/>
          <p:nvPr/>
        </p:nvSpPr>
        <p:spPr>
          <a:xfrm>
            <a:off x="1462275" y="1172050"/>
            <a:ext cx="3086400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Shape 1625"/>
          <p:cNvSpPr/>
          <p:nvPr/>
        </p:nvSpPr>
        <p:spPr>
          <a:xfrm>
            <a:off x="4518535" y="1175650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Shape 1626"/>
          <p:cNvSpPr/>
          <p:nvPr/>
        </p:nvSpPr>
        <p:spPr>
          <a:xfrm>
            <a:off x="1463026" y="2982979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Shape 1627"/>
          <p:cNvSpPr/>
          <p:nvPr/>
        </p:nvSpPr>
        <p:spPr>
          <a:xfrm>
            <a:off x="4467910" y="2973292"/>
            <a:ext cx="3081000" cy="1804800"/>
          </a:xfrm>
          <a:prstGeom prst="frame">
            <a:avLst>
              <a:gd name="adj1" fmla="val 4619"/>
            </a:avLst>
          </a:prstGeom>
          <a:solidFill>
            <a:srgbClr val="FF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4" name="Shape 1634"/>
          <p:cNvPicPr preferRelativeResize="0"/>
          <p:nvPr/>
        </p:nvPicPr>
        <p:blipFill rotWithShape="1">
          <a:blip r:embed="rId3">
            <a:alphaModFix/>
          </a:blip>
          <a:srcRect r="19048" b="3938"/>
          <a:stretch/>
        </p:blipFill>
        <p:spPr>
          <a:xfrm>
            <a:off x="2766023" y="2334020"/>
            <a:ext cx="1630866" cy="87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Shape 16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8031" y="1717877"/>
            <a:ext cx="2862387" cy="175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Shape 1636" descr="https://lh6.googleusercontent.com/y481p_0kV70jXAIy9Uf2Nq0uX_o5ajYLmbeXFSdPZOhne47ce3g8OUbWBZq5-2iHL1CMHq2Zod_esdD_ZMBgEsE2dqow8qHGkNTyGdUvCi68pTiYJ7dF_HL5Xsximqh84MPjHQaVHNg"/>
          <p:cNvPicPr preferRelativeResize="0"/>
          <p:nvPr/>
        </p:nvPicPr>
        <p:blipFill rotWithShape="1">
          <a:blip r:embed="rId5">
            <a:alphaModFix/>
          </a:blip>
          <a:srcRect l="9822" r="11659" b="5258"/>
          <a:stretch/>
        </p:blipFill>
        <p:spPr>
          <a:xfrm>
            <a:off x="4694224" y="3014901"/>
            <a:ext cx="2629874" cy="1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272" descr="圖片 1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4494" y="980362"/>
            <a:ext cx="9140976" cy="4448908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Shape 16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dirty="0"/>
              <a:t>Search files in many ways</a:t>
            </a:r>
          </a:p>
        </p:txBody>
      </p:sp>
      <p:sp>
        <p:nvSpPr>
          <p:cNvPr id="1638" name="Shape 1638"/>
          <p:cNvSpPr txBox="1"/>
          <p:nvPr/>
        </p:nvSpPr>
        <p:spPr>
          <a:xfrm>
            <a:off x="2776500" y="3469375"/>
            <a:ext cx="1593000" cy="421200"/>
          </a:xfrm>
          <a:prstGeom prst="rect">
            <a:avLst/>
          </a:prstGeom>
          <a:solidFill>
            <a:srgbClr val="FF7D11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  <a:r>
              <a:rPr lang="en-US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Helper </a:t>
            </a:r>
          </a:p>
        </p:txBody>
      </p:sp>
      <p:sp>
        <p:nvSpPr>
          <p:cNvPr id="1639" name="Shape 1639"/>
          <p:cNvSpPr txBox="1"/>
          <p:nvPr/>
        </p:nvSpPr>
        <p:spPr>
          <a:xfrm>
            <a:off x="5438876" y="2500312"/>
            <a:ext cx="1313700" cy="342300"/>
          </a:xfrm>
          <a:prstGeom prst="rect">
            <a:avLst/>
          </a:prstGeom>
          <a:solidFill>
            <a:srgbClr val="FF7D11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Open API </a:t>
            </a:r>
          </a:p>
        </p:txBody>
      </p:sp>
      <p:sp>
        <p:nvSpPr>
          <p:cNvPr id="1640" name="Shape 1640"/>
          <p:cNvSpPr txBox="1"/>
          <p:nvPr/>
        </p:nvSpPr>
        <p:spPr>
          <a:xfrm rot="-1417310">
            <a:off x="7130303" y="4202289"/>
            <a:ext cx="1434496" cy="338543"/>
          </a:xfrm>
          <a:prstGeom prst="rect">
            <a:avLst/>
          </a:prstGeom>
          <a:solidFill>
            <a:srgbClr val="FF7D11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1600">
                <a:solidFill>
                  <a:srgbClr val="FFFFFF"/>
                </a:solidFill>
              </a:rPr>
              <a:t>Mobile App</a:t>
            </a:r>
          </a:p>
        </p:txBody>
      </p:sp>
      <p:sp>
        <p:nvSpPr>
          <p:cNvPr id="14" name="Shape 1235"/>
          <p:cNvSpPr/>
          <p:nvPr/>
        </p:nvSpPr>
        <p:spPr>
          <a:xfrm>
            <a:off x="214282" y="1142990"/>
            <a:ext cx="2449412" cy="500066"/>
          </a:xfrm>
          <a:prstGeom prst="homePlate">
            <a:avLst>
              <a:gd name="adj" fmla="val 40017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dirty="0" smtClean="0">
                <a:solidFill>
                  <a:srgbClr val="FFFFFF"/>
                </a:solidFill>
              </a:rPr>
              <a:t>QNAP Exclusive </a:t>
            </a:r>
            <a:endParaRPr lang="zh-TW" sz="2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Shape 124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3214678" y="2243143"/>
            <a:ext cx="2786062" cy="1114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JhengHei"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emo</a:t>
            </a:r>
            <a:endParaRPr kumimoji="0" lang="zh-TW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1282" descr="螢幕快照 2017-10-30 上午10.56.23.png"/>
          <p:cNvPicPr preferRelativeResize="0"/>
          <p:nvPr/>
        </p:nvPicPr>
        <p:blipFill rotWithShape="1">
          <a:blip r:embed="rId3">
            <a:alphaModFix/>
          </a:blip>
          <a:srcRect l="1219" t="23259" r="1229"/>
          <a:stretch/>
        </p:blipFill>
        <p:spPr>
          <a:xfrm>
            <a:off x="214282" y="1571618"/>
            <a:ext cx="2683646" cy="27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圓角矩形 40"/>
          <p:cNvSpPr/>
          <p:nvPr/>
        </p:nvSpPr>
        <p:spPr>
          <a:xfrm>
            <a:off x="285720" y="3214692"/>
            <a:ext cx="2500330" cy="642942"/>
          </a:xfrm>
          <a:prstGeom prst="round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Shape 353" descr="「arrow icon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677042" flipH="1">
            <a:off x="5329884" y="3167053"/>
            <a:ext cx="1115485" cy="10476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直線接點 42"/>
          <p:cNvCxnSpPr/>
          <p:nvPr/>
        </p:nvCxnSpPr>
        <p:spPr>
          <a:xfrm>
            <a:off x="357158" y="3857634"/>
            <a:ext cx="928694" cy="78581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2714612" y="3214692"/>
            <a:ext cx="2071702" cy="21431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Shape 1283" descr="螢幕快照 2017-10-30 上午11.03.09.png"/>
          <p:cNvPicPr preferRelativeResize="0"/>
          <p:nvPr/>
        </p:nvPicPr>
        <p:blipFill rotWithShape="1">
          <a:blip r:embed="rId5">
            <a:alphaModFix/>
          </a:blip>
          <a:srcRect l="1992" t="22603" r="1622" b="-1681"/>
          <a:stretch/>
        </p:blipFill>
        <p:spPr>
          <a:xfrm>
            <a:off x="1285852" y="3429006"/>
            <a:ext cx="3767162" cy="1279234"/>
          </a:xfrm>
          <a:prstGeom prst="roundRect">
            <a:avLst>
              <a:gd name="adj" fmla="val 11441"/>
            </a:avLst>
          </a:prstGeom>
          <a:noFill/>
          <a:ln w="571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圓角矩形 45"/>
          <p:cNvSpPr/>
          <p:nvPr/>
        </p:nvSpPr>
        <p:spPr>
          <a:xfrm>
            <a:off x="1285852" y="3429006"/>
            <a:ext cx="3786214" cy="1285884"/>
          </a:xfrm>
          <a:prstGeom prst="roundRect">
            <a:avLst/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7" name="Shape 1647"/>
          <p:cNvSpPr txBox="1">
            <a:spLocks noGrp="1"/>
          </p:cNvSpPr>
          <p:nvPr>
            <p:ph type="title"/>
          </p:nvPr>
        </p:nvSpPr>
        <p:spPr>
          <a:xfrm>
            <a:off x="571472" y="214296"/>
            <a:ext cx="8215370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600" dirty="0"/>
              <a:t>OCR: Best solution for document digitization</a:t>
            </a:r>
          </a:p>
        </p:txBody>
      </p:sp>
      <p:sp>
        <p:nvSpPr>
          <p:cNvPr id="1649" name="Shape 1649"/>
          <p:cNvSpPr/>
          <p:nvPr/>
        </p:nvSpPr>
        <p:spPr>
          <a:xfrm rot="10800000">
            <a:off x="5974642" y="1285866"/>
            <a:ext cx="2592900" cy="2140200"/>
          </a:xfrm>
          <a:prstGeom prst="trapezoid">
            <a:avLst>
              <a:gd name="adj" fmla="val 42183"/>
            </a:avLst>
          </a:prstGeom>
          <a:gradFill>
            <a:gsLst>
              <a:gs pos="0">
                <a:srgbClr val="F4F8FB">
                  <a:alpha val="50980"/>
                </a:srgbClr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18900044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0" name="Shape 1650"/>
          <p:cNvCxnSpPr/>
          <p:nvPr/>
        </p:nvCxnSpPr>
        <p:spPr>
          <a:xfrm>
            <a:off x="6079094" y="1685918"/>
            <a:ext cx="509100" cy="10653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1" name="Shape 1651"/>
          <p:cNvCxnSpPr/>
          <p:nvPr/>
        </p:nvCxnSpPr>
        <p:spPr>
          <a:xfrm>
            <a:off x="6365400" y="1935579"/>
            <a:ext cx="426300" cy="865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52" name="Shape 1652"/>
          <p:cNvCxnSpPr/>
          <p:nvPr/>
        </p:nvCxnSpPr>
        <p:spPr>
          <a:xfrm flipH="1">
            <a:off x="7866514" y="2342923"/>
            <a:ext cx="383400" cy="7407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53" name="Shape 1653"/>
          <p:cNvCxnSpPr/>
          <p:nvPr/>
        </p:nvCxnSpPr>
        <p:spPr>
          <a:xfrm flipH="1">
            <a:off x="8018869" y="1700920"/>
            <a:ext cx="462300" cy="9066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4" name="Shape 1654"/>
          <p:cNvCxnSpPr/>
          <p:nvPr/>
        </p:nvCxnSpPr>
        <p:spPr>
          <a:xfrm flipH="1">
            <a:off x="8158064" y="1418392"/>
            <a:ext cx="290700" cy="571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657" name="Shape 1657"/>
          <p:cNvGrpSpPr/>
          <p:nvPr/>
        </p:nvGrpSpPr>
        <p:grpSpPr>
          <a:xfrm>
            <a:off x="153476" y="1091600"/>
            <a:ext cx="4514678" cy="412030"/>
            <a:chOff x="4014" y="-12"/>
            <a:chExt cx="2495400" cy="557400"/>
          </a:xfrm>
        </p:grpSpPr>
        <p:sp>
          <p:nvSpPr>
            <p:cNvPr id="1658" name="Shape 1658"/>
            <p:cNvSpPr/>
            <p:nvPr/>
          </p:nvSpPr>
          <p:spPr>
            <a:xfrm>
              <a:off x="4014" y="-12"/>
              <a:ext cx="2495400" cy="557400"/>
            </a:xfrm>
            <a:prstGeom prst="homePlate">
              <a:avLst>
                <a:gd name="adj" fmla="val 50000"/>
              </a:avLst>
            </a:prstGeom>
            <a:solidFill>
              <a:srgbClr val="00B0F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Shape 1659"/>
            <p:cNvSpPr txBox="1"/>
            <p:nvPr/>
          </p:nvSpPr>
          <p:spPr>
            <a:xfrm>
              <a:off x="4014" y="-12"/>
              <a:ext cx="23700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6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Picture with text</a:t>
              </a:r>
            </a:p>
          </p:txBody>
        </p:sp>
      </p:grpSp>
      <p:grpSp>
        <p:nvGrpSpPr>
          <p:cNvPr id="1660" name="Shape 1660"/>
          <p:cNvGrpSpPr/>
          <p:nvPr/>
        </p:nvGrpSpPr>
        <p:grpSpPr>
          <a:xfrm>
            <a:off x="4537679" y="1069350"/>
            <a:ext cx="4233528" cy="434280"/>
            <a:chOff x="4571815" y="-30112"/>
            <a:chExt cx="2340000" cy="587500"/>
          </a:xfrm>
        </p:grpSpPr>
        <p:sp>
          <p:nvSpPr>
            <p:cNvPr id="1661" name="Shape 1661"/>
            <p:cNvSpPr/>
            <p:nvPr/>
          </p:nvSpPr>
          <p:spPr>
            <a:xfrm>
              <a:off x="4571815" y="-12"/>
              <a:ext cx="2340000" cy="557400"/>
            </a:xfrm>
            <a:prstGeom prst="chevron">
              <a:avLst>
                <a:gd name="adj" fmla="val 50000"/>
              </a:avLst>
            </a:prstGeom>
            <a:solidFill>
              <a:srgbClr val="0070C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Shape 1662"/>
            <p:cNvSpPr txBox="1"/>
            <p:nvPr/>
          </p:nvSpPr>
          <p:spPr>
            <a:xfrm>
              <a:off x="4655167" y="-30112"/>
              <a:ext cx="21459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Searchable documents</a:t>
              </a:r>
            </a:p>
          </p:txBody>
        </p:sp>
      </p:grpSp>
      <p:sp>
        <p:nvSpPr>
          <p:cNvPr id="1663" name="Shape 1663"/>
          <p:cNvSpPr/>
          <p:nvPr/>
        </p:nvSpPr>
        <p:spPr>
          <a:xfrm>
            <a:off x="6230134" y="4214824"/>
            <a:ext cx="2913865" cy="7746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64" name="Shape 1664"/>
          <p:cNvGrpSpPr/>
          <p:nvPr/>
        </p:nvGrpSpPr>
        <p:grpSpPr>
          <a:xfrm>
            <a:off x="7249923" y="1761025"/>
            <a:ext cx="742769" cy="853937"/>
            <a:chOff x="5317159" y="2885399"/>
            <a:chExt cx="776549" cy="961641"/>
          </a:xfrm>
        </p:grpSpPr>
        <p:pic>
          <p:nvPicPr>
            <p:cNvPr id="1665" name="Shape 166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17159" y="2885399"/>
              <a:ext cx="776549" cy="96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6" name="Shape 166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8482" y="3019967"/>
              <a:ext cx="494353" cy="494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67" name="Shape 16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9136" y="1500997"/>
            <a:ext cx="578462" cy="56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Shape 1670"/>
          <p:cNvSpPr txBox="1"/>
          <p:nvPr/>
        </p:nvSpPr>
        <p:spPr>
          <a:xfrm>
            <a:off x="4143372" y="1598533"/>
            <a:ext cx="1483200" cy="38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7D1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</a:p>
        </p:txBody>
      </p:sp>
      <p:sp>
        <p:nvSpPr>
          <p:cNvPr id="1671" name="Shape 1671"/>
          <p:cNvSpPr txBox="1"/>
          <p:nvPr/>
        </p:nvSpPr>
        <p:spPr>
          <a:xfrm>
            <a:off x="4171421" y="2143122"/>
            <a:ext cx="1483200" cy="38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7D11"/>
                </a:solidFill>
                <a:latin typeface="Arial"/>
                <a:ea typeface="Arial"/>
                <a:cs typeface="Arial"/>
                <a:sym typeface="Arial"/>
              </a:rPr>
              <a:t>Edit</a:t>
            </a:r>
          </a:p>
        </p:txBody>
      </p:sp>
      <p:sp>
        <p:nvSpPr>
          <p:cNvPr id="1672" name="Shape 1672"/>
          <p:cNvSpPr txBox="1"/>
          <p:nvPr/>
        </p:nvSpPr>
        <p:spPr>
          <a:xfrm>
            <a:off x="4160397" y="2714626"/>
            <a:ext cx="1483200" cy="38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7D11"/>
                </a:solidFill>
                <a:latin typeface="Arial"/>
                <a:ea typeface="Arial"/>
                <a:cs typeface="Arial"/>
                <a:sym typeface="Arial"/>
              </a:rPr>
              <a:t>Archive</a:t>
            </a:r>
          </a:p>
        </p:txBody>
      </p:sp>
      <p:pic>
        <p:nvPicPr>
          <p:cNvPr id="1673" name="Shape 16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61836" y="2643188"/>
            <a:ext cx="2996444" cy="229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Shape 16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67671" y="1520339"/>
            <a:ext cx="745256" cy="72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75" name="Shape 16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19422" y="2928940"/>
            <a:ext cx="1516400" cy="81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16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9136" y="2084902"/>
            <a:ext cx="578462" cy="5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6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9136" y="2649394"/>
            <a:ext cx="578462" cy="5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1242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142844" y="188910"/>
            <a:ext cx="811204" cy="811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1" name="Shape 1681" descr="P50_Convert images to editable files.png"/>
          <p:cNvPicPr preferRelativeResize="0"/>
          <p:nvPr/>
        </p:nvPicPr>
        <p:blipFill rotWithShape="1">
          <a:blip r:embed="rId3">
            <a:alphaModFix/>
          </a:blip>
          <a:srcRect l="1200" r="-1200"/>
          <a:stretch/>
        </p:blipFill>
        <p:spPr>
          <a:xfrm>
            <a:off x="332472" y="1785932"/>
            <a:ext cx="4239528" cy="242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Shape 1682" descr="P50_Convert images to editable files.png"/>
          <p:cNvPicPr preferRelativeResize="0"/>
          <p:nvPr/>
        </p:nvPicPr>
        <p:blipFill rotWithShape="1">
          <a:blip r:embed="rId3">
            <a:alphaModFix/>
          </a:blip>
          <a:srcRect l="49418" t="24783" r="11824"/>
          <a:stretch/>
        </p:blipFill>
        <p:spPr>
          <a:xfrm>
            <a:off x="2032219" y="2518913"/>
            <a:ext cx="2378162" cy="2198372"/>
          </a:xfrm>
          <a:prstGeom prst="ellipse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83" name="Shape 1683" descr="螢幕快照 2017-10-30 上午11.09.07.png"/>
          <p:cNvPicPr preferRelativeResize="0"/>
          <p:nvPr/>
        </p:nvPicPr>
        <p:blipFill rotWithShape="1">
          <a:blip r:embed="rId4">
            <a:alphaModFix/>
          </a:blip>
          <a:srcRect t="1333" b="1343"/>
          <a:stretch/>
        </p:blipFill>
        <p:spPr>
          <a:xfrm>
            <a:off x="4643438" y="1837426"/>
            <a:ext cx="4038874" cy="20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Shape 1684" descr="螢幕快照 2017-10-30 上午11.09.21.png"/>
          <p:cNvPicPr preferRelativeResize="0"/>
          <p:nvPr/>
        </p:nvPicPr>
        <p:blipFill rotWithShape="1">
          <a:blip r:embed="rId5">
            <a:alphaModFix/>
          </a:blip>
          <a:srcRect l="14922" t="1706" r="48066" b="36239"/>
          <a:stretch/>
        </p:blipFill>
        <p:spPr>
          <a:xfrm>
            <a:off x="4998053" y="1780998"/>
            <a:ext cx="2074277" cy="1883882"/>
          </a:xfrm>
          <a:prstGeom prst="ellipse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85" name="Shape 1685" descr="Text Editor_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01024" y="3239473"/>
            <a:ext cx="832475" cy="8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Shape 1686"/>
          <p:cNvSpPr/>
          <p:nvPr/>
        </p:nvSpPr>
        <p:spPr>
          <a:xfrm>
            <a:off x="309786" y="1103458"/>
            <a:ext cx="4453291" cy="423345"/>
          </a:xfrm>
          <a:prstGeom prst="homePlate">
            <a:avLst>
              <a:gd name="adj" fmla="val 50000"/>
            </a:avLst>
          </a:prstGeom>
          <a:solidFill>
            <a:srgbClr val="FF7D11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Shape 1687"/>
          <p:cNvSpPr/>
          <p:nvPr/>
        </p:nvSpPr>
        <p:spPr>
          <a:xfrm>
            <a:off x="4546304" y="1103461"/>
            <a:ext cx="4169100" cy="423300"/>
          </a:xfrm>
          <a:prstGeom prst="chevron">
            <a:avLst>
              <a:gd name="adj" fmla="val 50000"/>
            </a:avLst>
          </a:prstGeom>
          <a:solidFill>
            <a:srgbClr val="0070C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Shape 1688"/>
          <p:cNvSpPr txBox="1"/>
          <p:nvPr/>
        </p:nvSpPr>
        <p:spPr>
          <a:xfrm>
            <a:off x="4719150" y="1103475"/>
            <a:ext cx="3823500" cy="4233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</a:rPr>
              <a:t>Edit with Text Editor</a:t>
            </a:r>
          </a:p>
        </p:txBody>
      </p:sp>
      <p:sp>
        <p:nvSpPr>
          <p:cNvPr id="1689" name="Shape 1689"/>
          <p:cNvSpPr txBox="1">
            <a:spLocks noGrp="1"/>
          </p:cNvSpPr>
          <p:nvPr>
            <p:ph type="title"/>
          </p:nvPr>
        </p:nvSpPr>
        <p:spPr>
          <a:xfrm>
            <a:off x="857224" y="214296"/>
            <a:ext cx="8072494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b="1" dirty="0"/>
              <a:t>OCR: Best solution for document </a:t>
            </a:r>
            <a:r>
              <a:rPr lang="en-US" b="1" dirty="0" smtClean="0"/>
              <a:t>digitization</a:t>
            </a:r>
            <a:endParaRPr lang="en-US" b="1" dirty="0"/>
          </a:p>
        </p:txBody>
      </p:sp>
      <p:sp>
        <p:nvSpPr>
          <p:cNvPr id="1691" name="Shape 1691"/>
          <p:cNvSpPr txBox="1"/>
          <p:nvPr/>
        </p:nvSpPr>
        <p:spPr>
          <a:xfrm>
            <a:off x="527113" y="1142990"/>
            <a:ext cx="3718800" cy="340932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</a:rPr>
              <a:t>Convert images to editable files</a:t>
            </a:r>
          </a:p>
        </p:txBody>
      </p:sp>
      <p:cxnSp>
        <p:nvCxnSpPr>
          <p:cNvPr id="1692" name="Shape 1692"/>
          <p:cNvCxnSpPr/>
          <p:nvPr/>
        </p:nvCxnSpPr>
        <p:spPr>
          <a:xfrm>
            <a:off x="3519525" y="3249900"/>
            <a:ext cx="592200" cy="8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" name="Picture 2" descr="D:\工作進行中\20170911直播母版16比9\放大鏡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42690" y="1428742"/>
            <a:ext cx="2443954" cy="2576068"/>
          </a:xfrm>
          <a:prstGeom prst="rect">
            <a:avLst/>
          </a:prstGeom>
          <a:noFill/>
        </p:spPr>
      </p:pic>
      <p:pic>
        <p:nvPicPr>
          <p:cNvPr id="17" name="Picture 2" descr="D:\工作進行中\20170911直播母版16比9\放大鏡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56" y="2334324"/>
            <a:ext cx="2714644" cy="2737756"/>
          </a:xfrm>
          <a:prstGeom prst="rect">
            <a:avLst/>
          </a:prstGeom>
          <a:noFill/>
        </p:spPr>
      </p:pic>
      <p:pic>
        <p:nvPicPr>
          <p:cNvPr id="18" name="Shape 353" descr="「arrow icon」的圖片搜尋結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7677042" flipH="1">
            <a:off x="4513624" y="3746791"/>
            <a:ext cx="836060" cy="8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242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142844" y="188910"/>
            <a:ext cx="811204" cy="811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3214678" y="2243143"/>
            <a:ext cx="2786062" cy="1114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JhengHei"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emo</a:t>
            </a:r>
            <a:endParaRPr kumimoji="0" lang="zh-TW" alt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8" name="Shape 1698"/>
          <p:cNvPicPr preferRelativeResize="0"/>
          <p:nvPr/>
        </p:nvPicPr>
        <p:blipFill rotWithShape="1">
          <a:blip r:embed="rId3">
            <a:alphaModFix/>
          </a:blip>
          <a:srcRect r="2258"/>
          <a:stretch/>
        </p:blipFill>
        <p:spPr>
          <a:xfrm>
            <a:off x="200724" y="1142990"/>
            <a:ext cx="5800036" cy="33354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99" name="Shape 1699"/>
          <p:cNvPicPr preferRelativeResize="0"/>
          <p:nvPr/>
        </p:nvPicPr>
        <p:blipFill rotWithShape="1">
          <a:blip r:embed="rId4">
            <a:alphaModFix/>
          </a:blip>
          <a:srcRect r="60660" b="36720"/>
          <a:stretch/>
        </p:blipFill>
        <p:spPr>
          <a:xfrm>
            <a:off x="409688" y="2332452"/>
            <a:ext cx="1493132" cy="1305440"/>
          </a:xfrm>
          <a:prstGeom prst="roundRect">
            <a:avLst/>
          </a:prstGeom>
          <a:solidFill>
            <a:srgbClr val="FF7D11"/>
          </a:solidFill>
          <a:ln w="19050" cap="flat" cmpd="sng">
            <a:solidFill>
              <a:srgbClr val="FF7D1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11" name="Shape 1711"/>
          <p:cNvPicPr preferRelativeResize="0"/>
          <p:nvPr/>
        </p:nvPicPr>
        <p:blipFill rotWithShape="1">
          <a:blip r:embed="rId5">
            <a:alphaModFix/>
          </a:blip>
          <a:srcRect t="8157" r="55736" b="40050"/>
          <a:stretch/>
        </p:blipFill>
        <p:spPr>
          <a:xfrm>
            <a:off x="3275221" y="2280696"/>
            <a:ext cx="1701680" cy="1305440"/>
          </a:xfrm>
          <a:prstGeom prst="roundRect">
            <a:avLst/>
          </a:prstGeom>
          <a:solidFill>
            <a:srgbClr val="FF7D11"/>
          </a:solidFill>
          <a:ln w="19050" cap="flat" cmpd="sng">
            <a:solidFill>
              <a:srgbClr val="FF7D1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13" name="Shape 1713"/>
          <p:cNvSpPr txBox="1"/>
          <p:nvPr/>
        </p:nvSpPr>
        <p:spPr>
          <a:xfrm>
            <a:off x="6215074" y="1156444"/>
            <a:ext cx="2571768" cy="642942"/>
          </a:xfrm>
          <a:prstGeom prst="rect">
            <a:avLst/>
          </a:prstGeom>
          <a:solidFill>
            <a:srgbClr val="FF7D11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Support up to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devices</a:t>
            </a:r>
          </a:p>
        </p:txBody>
      </p:sp>
      <p:sp>
        <p:nvSpPr>
          <p:cNvPr id="1714" name="Shape 1714"/>
          <p:cNvSpPr txBox="1">
            <a:spLocks noGrp="1"/>
          </p:cNvSpPr>
          <p:nvPr>
            <p:ph type="title"/>
          </p:nvPr>
        </p:nvSpPr>
        <p:spPr>
          <a:xfrm>
            <a:off x="785786" y="214296"/>
            <a:ext cx="8072494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/>
              <a:t>  </a:t>
            </a:r>
            <a:r>
              <a:rPr lang="en-US" sz="2000" dirty="0" err="1"/>
              <a:t>Qfiling</a:t>
            </a:r>
            <a:r>
              <a:rPr lang="en-US" sz="2000" dirty="0"/>
              <a:t>: </a:t>
            </a:r>
            <a:r>
              <a:rPr lang="en-US" sz="2400" dirty="0"/>
              <a:t>Organizing files is now automatic and efficient</a:t>
            </a:r>
          </a:p>
        </p:txBody>
      </p:sp>
      <p:pic>
        <p:nvPicPr>
          <p:cNvPr id="21" name="Shape 134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500826" y="3174176"/>
            <a:ext cx="944274" cy="5318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1345"/>
          <p:cNvSpPr/>
          <p:nvPr/>
        </p:nvSpPr>
        <p:spPr>
          <a:xfrm>
            <a:off x="6630925" y="3571882"/>
            <a:ext cx="677400" cy="21060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iSCSI</a:t>
            </a:r>
          </a:p>
        </p:txBody>
      </p:sp>
      <p:pic>
        <p:nvPicPr>
          <p:cNvPr id="23" name="圖片 22" descr="NA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540" y="2000246"/>
            <a:ext cx="1020542" cy="782482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7753523" y="3143254"/>
            <a:ext cx="357190" cy="504000"/>
            <a:chOff x="6215074" y="3786196"/>
            <a:chExt cx="357190" cy="504000"/>
          </a:xfrm>
        </p:grpSpPr>
        <p:pic>
          <p:nvPicPr>
            <p:cNvPr id="25" name="Shape 940" descr="硬碟.png"/>
            <p:cNvPicPr preferRelativeResize="0"/>
            <p:nvPr/>
          </p:nvPicPr>
          <p:blipFill rotWithShape="1">
            <a:blip r:embed="rId8">
              <a:alphaModFix/>
            </a:blip>
            <a:srcRect l="9440" t="6155" r="53981" b="50042"/>
            <a:stretch/>
          </p:blipFill>
          <p:spPr>
            <a:xfrm>
              <a:off x="6215074" y="3786196"/>
              <a:ext cx="357190" cy="5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矩形 25"/>
            <p:cNvSpPr/>
            <p:nvPr/>
          </p:nvSpPr>
          <p:spPr>
            <a:xfrm flipH="1">
              <a:off x="6526545" y="3857634"/>
              <a:ext cx="45719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Shape 1346"/>
          <p:cNvSpPr/>
          <p:nvPr/>
        </p:nvSpPr>
        <p:spPr>
          <a:xfrm>
            <a:off x="7690214" y="3620296"/>
            <a:ext cx="546000" cy="16590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USB</a:t>
            </a:r>
          </a:p>
        </p:txBody>
      </p:sp>
      <p:sp>
        <p:nvSpPr>
          <p:cNvPr id="28" name="Shape 1344"/>
          <p:cNvSpPr/>
          <p:nvPr/>
        </p:nvSpPr>
        <p:spPr>
          <a:xfrm>
            <a:off x="7072330" y="2834478"/>
            <a:ext cx="546000" cy="16590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</a:p>
        </p:txBody>
      </p:sp>
      <p:pic>
        <p:nvPicPr>
          <p:cNvPr id="15" name="Shape 13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844" y="142858"/>
            <a:ext cx="878796" cy="84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Shape 1720"/>
          <p:cNvSpPr txBox="1">
            <a:spLocks noGrp="1"/>
          </p:cNvSpPr>
          <p:nvPr>
            <p:ph type="title"/>
          </p:nvPr>
        </p:nvSpPr>
        <p:spPr>
          <a:xfrm>
            <a:off x="571472" y="214296"/>
            <a:ext cx="8501122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/>
              <a:t>  </a:t>
            </a:r>
            <a:r>
              <a:rPr lang="en-US" sz="2000" dirty="0" err="1"/>
              <a:t>Qfiling</a:t>
            </a:r>
            <a:r>
              <a:rPr lang="en-US" sz="2000" dirty="0"/>
              <a:t>: </a:t>
            </a:r>
            <a:r>
              <a:rPr lang="en-US" sz="2400" dirty="0"/>
              <a:t>Organizing files is now automatic and efficient</a:t>
            </a:r>
          </a:p>
        </p:txBody>
      </p:sp>
      <p:pic>
        <p:nvPicPr>
          <p:cNvPr id="1722" name="Shape 1722" descr="螢幕快照 2017-10-26 下午7.05.05.png"/>
          <p:cNvPicPr preferRelativeResize="0"/>
          <p:nvPr/>
        </p:nvPicPr>
        <p:blipFill rotWithShape="1">
          <a:blip r:embed="rId3">
            <a:alphaModFix/>
          </a:blip>
          <a:srcRect t="7548" b="7540"/>
          <a:stretch/>
        </p:blipFill>
        <p:spPr>
          <a:xfrm>
            <a:off x="222081" y="1285592"/>
            <a:ext cx="5233066" cy="283433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24" name="Shape 1724"/>
          <p:cNvSpPr txBox="1"/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rgbClr val="0E7988"/>
                </a:solidFill>
              </a:rPr>
              <a:pPr lvl="0" rtl="0">
                <a:spcBef>
                  <a:spcPts val="0"/>
                </a:spcBef>
                <a:buNone/>
              </a:pPr>
              <a:t>78</a:t>
            </a:fld>
            <a:endParaRPr lang="en-US">
              <a:solidFill>
                <a:srgbClr val="0E7988"/>
              </a:solidFill>
            </a:endParaRPr>
          </a:p>
        </p:txBody>
      </p:sp>
      <p:graphicFrame>
        <p:nvGraphicFramePr>
          <p:cNvPr id="1726" name="Shape 1726"/>
          <p:cNvGraphicFramePr/>
          <p:nvPr/>
        </p:nvGraphicFramePr>
        <p:xfrm>
          <a:off x="5286380" y="3335696"/>
          <a:ext cx="3571900" cy="1022004"/>
        </p:xfrm>
        <a:graphic>
          <a:graphicData uri="http://schemas.openxmlformats.org/drawingml/2006/table">
            <a:tbl>
              <a:tblPr firstRow="1" bandRow="1">
                <a:noFill/>
                <a:tableStyleId>{0E88F120-E766-4C61-947B-F9976BF0F82D}</a:tableStyleId>
              </a:tblPr>
              <a:tblGrid>
                <a:gridCol w="3571900"/>
              </a:tblGrid>
              <a:tr h="10220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>
                    <a:lnL w="28575" cap="flat" cmpd="sng">
                      <a:solidFill>
                        <a:srgbClr val="EF860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EF860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EF860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EF860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727" name="Shape 1727"/>
          <p:cNvPicPr preferRelativeResize="0"/>
          <p:nvPr/>
        </p:nvPicPr>
        <p:blipFill rotWithShape="1">
          <a:blip r:embed="rId4">
            <a:alphaModFix/>
          </a:blip>
          <a:srcRect l="5814" r="4313" b="4159"/>
          <a:stretch/>
        </p:blipFill>
        <p:spPr>
          <a:xfrm>
            <a:off x="7786710" y="2500312"/>
            <a:ext cx="1000132" cy="99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Shape 1728"/>
          <p:cNvSpPr txBox="1"/>
          <p:nvPr/>
        </p:nvSpPr>
        <p:spPr>
          <a:xfrm>
            <a:off x="5357818" y="3357568"/>
            <a:ext cx="3500463" cy="11928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1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Flexible source and destination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1200" b="1" dirty="0">
                <a:solidFill>
                  <a:srgbClr val="002060"/>
                </a:solidFill>
              </a:rPr>
              <a:t>S</a:t>
            </a:r>
            <a:r>
              <a:rPr lang="en-US" sz="1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cheduled and background tasks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en-US" sz="1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Create your own recipe </a:t>
            </a:r>
          </a:p>
        </p:txBody>
      </p:sp>
      <p:grpSp>
        <p:nvGrpSpPr>
          <p:cNvPr id="1729" name="Shape 1729"/>
          <p:cNvGrpSpPr/>
          <p:nvPr/>
        </p:nvGrpSpPr>
        <p:grpSpPr>
          <a:xfrm>
            <a:off x="5746800" y="1323055"/>
            <a:ext cx="1836395" cy="1748761"/>
            <a:chOff x="5406400" y="1272364"/>
            <a:chExt cx="1836395" cy="1748761"/>
          </a:xfrm>
        </p:grpSpPr>
        <p:grpSp>
          <p:nvGrpSpPr>
            <p:cNvPr id="1730" name="Shape 1730"/>
            <p:cNvGrpSpPr/>
            <p:nvPr/>
          </p:nvGrpSpPr>
          <p:grpSpPr>
            <a:xfrm>
              <a:off x="5406405" y="1272364"/>
              <a:ext cx="1836390" cy="1702133"/>
              <a:chOff x="5406500" y="1196748"/>
              <a:chExt cx="1600200" cy="1702133"/>
            </a:xfrm>
          </p:grpSpPr>
          <p:pic>
            <p:nvPicPr>
              <p:cNvPr id="1731" name="Shape 1731" descr="螢幕快照 2017-10-26 下午4.53.23.png"/>
              <p:cNvPicPr preferRelativeResize="0"/>
              <p:nvPr/>
            </p:nvPicPr>
            <p:blipFill rotWithShape="1">
              <a:blip r:embed="rId5">
                <a:alphaModFix/>
              </a:blip>
              <a:srcRect t="55259"/>
              <a:stretch/>
            </p:blipFill>
            <p:spPr>
              <a:xfrm>
                <a:off x="5406500" y="2183169"/>
                <a:ext cx="1600200" cy="7157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2" name="Shape 1732" descr="螢幕快照 2017-10-26 下午4.53.04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406500" y="1196748"/>
                <a:ext cx="1600200" cy="1388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33" name="Shape 1733"/>
            <p:cNvSpPr/>
            <p:nvPr/>
          </p:nvSpPr>
          <p:spPr>
            <a:xfrm>
              <a:off x="5406400" y="1272425"/>
              <a:ext cx="1836300" cy="1748700"/>
            </a:xfrm>
            <a:prstGeom prst="rect">
              <a:avLst/>
            </a:prstGeom>
            <a:noFill/>
            <a:ln w="28575" cap="flat" cmpd="sng">
              <a:solidFill>
                <a:srgbClr val="A7A7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734" name="Shape 1734"/>
            <p:cNvCxnSpPr/>
            <p:nvPr/>
          </p:nvCxnSpPr>
          <p:spPr>
            <a:xfrm>
              <a:off x="5457825" y="2638425"/>
              <a:ext cx="1762200" cy="19200"/>
            </a:xfrm>
            <a:prstGeom prst="straightConnector1">
              <a:avLst/>
            </a:prstGeom>
            <a:noFill/>
            <a:ln w="76200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1735" name="Shape 1735"/>
          <p:cNvSpPr txBox="1"/>
          <p:nvPr/>
        </p:nvSpPr>
        <p:spPr>
          <a:xfrm>
            <a:off x="6643702" y="1154775"/>
            <a:ext cx="2120100" cy="393600"/>
          </a:xfrm>
          <a:prstGeom prst="rect">
            <a:avLst/>
          </a:prstGeom>
          <a:solidFill>
            <a:srgbClr val="FF7D11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Preview 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before </a:t>
            </a:r>
            <a:r>
              <a:rPr lang="en-US" sz="12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archiving</a:t>
            </a:r>
            <a:endParaRPr sz="1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428596" y="2071684"/>
            <a:ext cx="3143272" cy="1071570"/>
          </a:xfrm>
          <a:prstGeom prst="roundRect">
            <a:avLst>
              <a:gd name="adj" fmla="val 13112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/>
          <p:cNvCxnSpPr/>
          <p:nvPr/>
        </p:nvCxnSpPr>
        <p:spPr>
          <a:xfrm rot="16200000" flipH="1">
            <a:off x="107126" y="3536164"/>
            <a:ext cx="1143006" cy="357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3571868" y="2214560"/>
            <a:ext cx="1143008" cy="78581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Shape 353" descr="「arrow icon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594842" flipH="1">
            <a:off x="4761409" y="1807837"/>
            <a:ext cx="1115485" cy="104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Shape 1736" descr="螢幕快照 2017-10-26 下午7.05.05.png"/>
          <p:cNvPicPr preferRelativeResize="0"/>
          <p:nvPr/>
        </p:nvPicPr>
        <p:blipFill rotWithShape="1">
          <a:blip r:embed="rId3">
            <a:alphaModFix/>
          </a:blip>
          <a:srcRect t="30137" r="35338" b="20836"/>
          <a:stretch/>
        </p:blipFill>
        <p:spPr>
          <a:xfrm>
            <a:off x="785786" y="2928940"/>
            <a:ext cx="3929090" cy="1785950"/>
          </a:xfrm>
          <a:prstGeom prst="round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圓角矩形 22"/>
          <p:cNvSpPr/>
          <p:nvPr/>
        </p:nvSpPr>
        <p:spPr>
          <a:xfrm>
            <a:off x="785786" y="2928940"/>
            <a:ext cx="3929090" cy="1714512"/>
          </a:xfrm>
          <a:prstGeom prst="roundRect">
            <a:avLst>
              <a:gd name="adj" fmla="val 10741"/>
            </a:avLst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Shape 13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844" y="142858"/>
            <a:ext cx="878796" cy="84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Shape 17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dirty="0"/>
              <a:t>QNAP maximizes your </a:t>
            </a:r>
            <a:r>
              <a:rPr lang="en-US" sz="2800" dirty="0" smtClean="0"/>
              <a:t>productivity</a:t>
            </a:r>
            <a:endParaRPr dirty="0"/>
          </a:p>
        </p:txBody>
      </p:sp>
      <p:pic>
        <p:nvPicPr>
          <p:cNvPr id="1764" name="Shape 1764"/>
          <p:cNvPicPr preferRelativeResize="0"/>
          <p:nvPr/>
        </p:nvPicPr>
        <p:blipFill rotWithShape="1">
          <a:blip r:embed="rId3">
            <a:alphaModFix/>
          </a:blip>
          <a:srcRect t="68336"/>
          <a:stretch/>
        </p:blipFill>
        <p:spPr>
          <a:xfrm>
            <a:off x="6814918" y="2851774"/>
            <a:ext cx="1400420" cy="36291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左右括弧 57"/>
          <p:cNvSpPr/>
          <p:nvPr/>
        </p:nvSpPr>
        <p:spPr>
          <a:xfrm rot="16200000">
            <a:off x="251520" y="1203598"/>
            <a:ext cx="2232248" cy="2088232"/>
          </a:xfrm>
          <a:prstGeom prst="bracketPair">
            <a:avLst>
              <a:gd name="adj" fmla="val 8279"/>
            </a:avLst>
          </a:prstGeom>
          <a:ln w="76200" cmpd="sng"/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9" name="Shape 13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5656" y="4011910"/>
            <a:ext cx="1584176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4"/>
          <p:cNvSpPr/>
          <p:nvPr/>
        </p:nvSpPr>
        <p:spPr>
          <a:xfrm>
            <a:off x="3203848" y="4443958"/>
            <a:ext cx="1584176" cy="45719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4"/>
          <p:cNvSpPr/>
          <p:nvPr/>
        </p:nvSpPr>
        <p:spPr>
          <a:xfrm>
            <a:off x="3203848" y="4778752"/>
            <a:ext cx="1584176" cy="45719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1390"/>
          <p:cNvSpPr txBox="1"/>
          <p:nvPr/>
        </p:nvSpPr>
        <p:spPr>
          <a:xfrm>
            <a:off x="3419872" y="4515966"/>
            <a:ext cx="1539324" cy="344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TW" sz="12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Qsirch  </a:t>
            </a:r>
          </a:p>
        </p:txBody>
      </p:sp>
      <p:pic>
        <p:nvPicPr>
          <p:cNvPr id="63" name="Shape 1391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35626">
            <a:off x="3135022" y="4517437"/>
            <a:ext cx="285239" cy="28523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1393"/>
          <p:cNvSpPr txBox="1"/>
          <p:nvPr/>
        </p:nvSpPr>
        <p:spPr>
          <a:xfrm>
            <a:off x="7236296" y="1429312"/>
            <a:ext cx="1317267" cy="4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File Station  </a:t>
            </a:r>
          </a:p>
        </p:txBody>
      </p:sp>
      <p:sp>
        <p:nvSpPr>
          <p:cNvPr id="65" name="Shape 1395"/>
          <p:cNvSpPr txBox="1"/>
          <p:nvPr/>
        </p:nvSpPr>
        <p:spPr>
          <a:xfrm>
            <a:off x="1043608" y="1429312"/>
            <a:ext cx="1020008" cy="37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1600" b="1" i="0" u="none" strike="noStrike" cap="none" dirty="0" smtClean="0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  <a:endParaRPr lang="zh-TW" sz="1600" b="1" i="0" u="none" strike="noStrike" cap="none" dirty="0">
              <a:solidFill>
                <a:srgbClr val="F79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Shape 1397" descr="圖片 1.png"/>
          <p:cNvPicPr preferRelativeResize="0"/>
          <p:nvPr/>
        </p:nvPicPr>
        <p:blipFill rotWithShape="1">
          <a:blip r:embed="rId6">
            <a:alphaModFix/>
          </a:blip>
          <a:srcRect l="12899" t="9596" r="10544" b="30998"/>
          <a:stretch/>
        </p:blipFill>
        <p:spPr>
          <a:xfrm>
            <a:off x="2843808" y="1071552"/>
            <a:ext cx="3238444" cy="223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1402" descr="圖片 1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860032" y="4515966"/>
            <a:ext cx="288032" cy="27289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1403"/>
          <p:cNvSpPr txBox="1"/>
          <p:nvPr/>
        </p:nvSpPr>
        <p:spPr>
          <a:xfrm>
            <a:off x="5148063" y="4515966"/>
            <a:ext cx="1296144" cy="2096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TW" sz="12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OCR Converter  </a:t>
            </a:r>
          </a:p>
        </p:txBody>
      </p:sp>
      <p:pic>
        <p:nvPicPr>
          <p:cNvPr id="69" name="Shape 1419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55648" y="1357304"/>
            <a:ext cx="503999" cy="50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群組 69"/>
          <p:cNvGrpSpPr/>
          <p:nvPr/>
        </p:nvGrpSpPr>
        <p:grpSpPr>
          <a:xfrm>
            <a:off x="323528" y="1851670"/>
            <a:ext cx="2092030" cy="1280676"/>
            <a:chOff x="-1548680" y="3651870"/>
            <a:chExt cx="2799479" cy="1713757"/>
          </a:xfrm>
        </p:grpSpPr>
        <p:grpSp>
          <p:nvGrpSpPr>
            <p:cNvPr id="71" name="Shape 1404"/>
            <p:cNvGrpSpPr/>
            <p:nvPr/>
          </p:nvGrpSpPr>
          <p:grpSpPr>
            <a:xfrm>
              <a:off x="-1548680" y="3651870"/>
              <a:ext cx="2799479" cy="1713757"/>
              <a:chOff x="3142699" y="1692270"/>
              <a:chExt cx="2741899" cy="1780342"/>
            </a:xfrm>
          </p:grpSpPr>
          <p:grpSp>
            <p:nvGrpSpPr>
              <p:cNvPr id="78" name="Shape 1405"/>
              <p:cNvGrpSpPr/>
              <p:nvPr/>
            </p:nvGrpSpPr>
            <p:grpSpPr>
              <a:xfrm>
                <a:off x="3291846" y="1692270"/>
                <a:ext cx="2592752" cy="1780342"/>
                <a:chOff x="4319613" y="2912405"/>
                <a:chExt cx="3281965" cy="2200397"/>
              </a:xfrm>
            </p:grpSpPr>
            <p:pic>
              <p:nvPicPr>
                <p:cNvPr id="87" name="Shape 1406" descr="螢幕快照 2017-01-19 下午11.07.27.png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62479" t="397" b="64117"/>
                <a:stretch/>
              </p:blipFill>
              <p:spPr>
                <a:xfrm>
                  <a:off x="4319613" y="3532075"/>
                  <a:ext cx="1056019" cy="7807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88" name="Shape 1407"/>
                <p:cNvCxnSpPr/>
                <p:nvPr/>
              </p:nvCxnSpPr>
              <p:spPr>
                <a:xfrm rot="10800000" flipH="1">
                  <a:off x="5377736" y="3349251"/>
                  <a:ext cx="1267200" cy="573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miter lim="8000"/>
                  <a:headEnd type="none" w="med" len="med"/>
                  <a:tailEnd type="none" w="med" len="med"/>
                </a:ln>
              </p:spPr>
            </p:cxnSp>
            <p:cxnSp>
              <p:nvCxnSpPr>
                <p:cNvPr id="89" name="Shape 1408"/>
                <p:cNvCxnSpPr/>
                <p:nvPr/>
              </p:nvCxnSpPr>
              <p:spPr>
                <a:xfrm>
                  <a:off x="5377736" y="4152878"/>
                  <a:ext cx="1267200" cy="681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miter lim="8000"/>
                  <a:headEnd type="none" w="med" len="med"/>
                  <a:tailEnd type="none" w="med" len="med"/>
                </a:ln>
              </p:spPr>
            </p:cxnSp>
            <p:cxnSp>
              <p:nvCxnSpPr>
                <p:cNvPr id="90" name="Shape 1409"/>
                <p:cNvCxnSpPr/>
                <p:nvPr/>
              </p:nvCxnSpPr>
              <p:spPr>
                <a:xfrm>
                  <a:off x="5377736" y="4043204"/>
                  <a:ext cx="1267500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miter lim="8000"/>
                  <a:headEnd type="none" w="med" len="med"/>
                  <a:tailEnd type="none" w="med" len="med"/>
                </a:ln>
              </p:spPr>
            </p:cxnSp>
            <p:pic>
              <p:nvPicPr>
                <p:cNvPr id="91" name="Shape 1410" descr="螢幕快照 2017-01-19 下午11.07.27.png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7166"/>
                <a:stretch/>
              </p:blipFill>
              <p:spPr>
                <a:xfrm>
                  <a:off x="5832963" y="2912405"/>
                  <a:ext cx="1768615" cy="22003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9" name="Shape 1411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188939" y="1797773"/>
                <a:ext cx="364200" cy="407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Shape 1412"/>
              <p:cNvPicPr preferRelativeResize="0"/>
              <p:nvPr/>
            </p:nvPicPr>
            <p:blipFill rotWithShape="1">
              <a:blip r:embed="rId11">
                <a:alphaModFix/>
              </a:blip>
              <a:srcRect l="31894" t="10418" r="33798" b="55488"/>
              <a:stretch/>
            </p:blipFill>
            <p:spPr>
              <a:xfrm>
                <a:off x="3142699" y="2132884"/>
                <a:ext cx="1003553" cy="9265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Shape 1413"/>
              <p:cNvSpPr/>
              <p:nvPr/>
            </p:nvSpPr>
            <p:spPr>
              <a:xfrm rot="-5400000">
                <a:off x="4088189" y="2240481"/>
                <a:ext cx="838800" cy="841500"/>
              </a:xfrm>
              <a:prstGeom prst="trapezoid">
                <a:avLst>
                  <a:gd name="adj" fmla="val 33088"/>
                </a:avLst>
              </a:prstGeom>
              <a:gradFill>
                <a:gsLst>
                  <a:gs pos="0">
                    <a:srgbClr val="9CC2E5"/>
                  </a:gs>
                  <a:gs pos="50000">
                    <a:srgbClr val="BBD6EE"/>
                  </a:gs>
                  <a:gs pos="100000">
                    <a:srgbClr val="DDEAF6"/>
                  </a:gs>
                </a:gsLst>
                <a:lin ang="5400012" scaled="0"/>
              </a:gra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2" name="Shape 1414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366757" y="2644729"/>
                <a:ext cx="235800" cy="263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Shape 141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160471" y="2468618"/>
                <a:ext cx="275400" cy="3078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4" name="Shape 1416"/>
              <p:cNvCxnSpPr/>
              <p:nvPr/>
            </p:nvCxnSpPr>
            <p:spPr>
              <a:xfrm rot="10800000" flipH="1">
                <a:off x="4118250" y="2290379"/>
                <a:ext cx="614100" cy="2139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E75B5"/>
                </a:solidFill>
                <a:prstDash val="dash"/>
                <a:miter lim="8000"/>
                <a:headEnd type="none" w="med" len="med"/>
                <a:tailEnd type="none" w="med" len="med"/>
              </a:ln>
            </p:spPr>
          </p:cxnSp>
          <p:cxnSp>
            <p:nvCxnSpPr>
              <p:cNvPr id="85" name="Shape 1417"/>
              <p:cNvCxnSpPr/>
              <p:nvPr/>
            </p:nvCxnSpPr>
            <p:spPr>
              <a:xfrm rot="10800000" flipH="1">
                <a:off x="4264111" y="2156272"/>
                <a:ext cx="622200" cy="243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E75B5"/>
                </a:solidFill>
                <a:prstDash val="dash"/>
                <a:miter lim="8000"/>
                <a:headEnd type="none" w="med" len="med"/>
                <a:tailEnd type="none" w="med" len="med"/>
              </a:ln>
            </p:spPr>
          </p:cxnSp>
          <p:cxnSp>
            <p:nvCxnSpPr>
              <p:cNvPr id="86" name="Shape 1418"/>
              <p:cNvCxnSpPr/>
              <p:nvPr/>
            </p:nvCxnSpPr>
            <p:spPr>
              <a:xfrm>
                <a:off x="4264111" y="2877980"/>
                <a:ext cx="622200" cy="20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E75B5"/>
                </a:solidFill>
                <a:prstDash val="dash"/>
                <a:miter lim="8000"/>
                <a:headEnd type="none" w="med" len="med"/>
                <a:tailEnd type="none" w="med" len="med"/>
              </a:ln>
            </p:spPr>
          </p:cxnSp>
        </p:grpSp>
        <p:pic>
          <p:nvPicPr>
            <p:cNvPr id="72" name="Shape 14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-237564" y="4269466"/>
              <a:ext cx="230100" cy="302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Shape 142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-7461" y="4199162"/>
              <a:ext cx="190362" cy="250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Shape 1422"/>
            <p:cNvPicPr preferRelativeResize="0"/>
            <p:nvPr/>
          </p:nvPicPr>
          <p:blipFill rotWithShape="1">
            <a:blip r:embed="rId13">
              <a:alphaModFix/>
            </a:blip>
            <a:srcRect l="73470" t="69821" r="7249" b="3426"/>
            <a:stretch/>
          </p:blipFill>
          <p:spPr>
            <a:xfrm>
              <a:off x="-27323" y="4474451"/>
              <a:ext cx="230100" cy="3001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Shape 1423"/>
            <p:cNvPicPr preferRelativeResize="0"/>
            <p:nvPr/>
          </p:nvPicPr>
          <p:blipFill rotWithShape="1">
            <a:blip r:embed="rId13">
              <a:alphaModFix/>
            </a:blip>
            <a:srcRect l="73470" t="69821" r="7249" b="3426"/>
            <a:stretch/>
          </p:blipFill>
          <p:spPr>
            <a:xfrm>
              <a:off x="100639" y="4572213"/>
              <a:ext cx="230100" cy="3001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Shape 1424"/>
            <p:cNvPicPr preferRelativeResize="0"/>
            <p:nvPr/>
          </p:nvPicPr>
          <p:blipFill rotWithShape="1">
            <a:blip r:embed="rId13">
              <a:alphaModFix/>
            </a:blip>
            <a:srcRect l="73470" t="69821" r="7249" b="3426"/>
            <a:stretch/>
          </p:blipFill>
          <p:spPr>
            <a:xfrm>
              <a:off x="531789" y="4275358"/>
              <a:ext cx="354321" cy="46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Shape 1425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52353" y="4822176"/>
              <a:ext cx="313175" cy="4120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Shape 1426" descr="Text Editor_icon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31840" y="4130783"/>
            <a:ext cx="313175" cy="3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1427"/>
          <p:cNvSpPr txBox="1"/>
          <p:nvPr/>
        </p:nvSpPr>
        <p:spPr>
          <a:xfrm>
            <a:off x="3419872" y="4155926"/>
            <a:ext cx="1323300" cy="31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TW" sz="1200" b="1" dirty="0">
                <a:solidFill>
                  <a:srgbClr val="000090"/>
                </a:solidFill>
              </a:rPr>
              <a:t>Text Editor</a:t>
            </a:r>
            <a:r>
              <a:rPr lang="zh-TW" sz="1200" b="1" i="0" u="none" strike="noStrike" cap="none" dirty="0">
                <a:solidFill>
                  <a:srgbClr val="000090"/>
                </a:solidFill>
                <a:sym typeface="Arial"/>
              </a:rPr>
              <a:t>  </a:t>
            </a:r>
          </a:p>
        </p:txBody>
      </p:sp>
      <p:pic>
        <p:nvPicPr>
          <p:cNvPr id="94" name="Shape 439" descr="images.png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6727848" y="1357304"/>
            <a:ext cx="488466" cy="48846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64"/>
          <p:cNvSpPr/>
          <p:nvPr/>
        </p:nvSpPr>
        <p:spPr>
          <a:xfrm>
            <a:off x="4899032" y="4778752"/>
            <a:ext cx="1584176" cy="45719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左右括弧 95"/>
          <p:cNvSpPr/>
          <p:nvPr/>
        </p:nvSpPr>
        <p:spPr>
          <a:xfrm>
            <a:off x="1619672" y="4011910"/>
            <a:ext cx="5112568" cy="936104"/>
          </a:xfrm>
          <a:prstGeom prst="bracketPair">
            <a:avLst/>
          </a:prstGeom>
          <a:ln w="76200" cmpd="sng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97" name="左右括弧 96"/>
          <p:cNvSpPr/>
          <p:nvPr/>
        </p:nvSpPr>
        <p:spPr>
          <a:xfrm rot="16200000">
            <a:off x="6557349" y="1203598"/>
            <a:ext cx="2232248" cy="2088232"/>
          </a:xfrm>
          <a:prstGeom prst="bracketPair">
            <a:avLst>
              <a:gd name="adj" fmla="val 8279"/>
            </a:avLst>
          </a:prstGeom>
          <a:ln w="76200" cmpd="sng"/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98" name="群組 97"/>
          <p:cNvGrpSpPr/>
          <p:nvPr/>
        </p:nvGrpSpPr>
        <p:grpSpPr>
          <a:xfrm>
            <a:off x="6975824" y="1785932"/>
            <a:ext cx="1382390" cy="1084002"/>
            <a:chOff x="6975824" y="1785932"/>
            <a:chExt cx="1382390" cy="1084002"/>
          </a:xfrm>
        </p:grpSpPr>
        <p:pic>
          <p:nvPicPr>
            <p:cNvPr id="100" name="Shape 1389"/>
            <p:cNvPicPr preferRelativeResize="0"/>
            <p:nvPr/>
          </p:nvPicPr>
          <p:blipFill rotWithShape="1">
            <a:blip r:embed="rId16">
              <a:alphaModFix/>
            </a:blip>
            <a:srcRect t="1686" r="29188" b="39124"/>
            <a:stretch/>
          </p:blipFill>
          <p:spPr>
            <a:xfrm>
              <a:off x="6975824" y="1785932"/>
              <a:ext cx="1382390" cy="1071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Shape 943" descr="NAS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215206" y="2285998"/>
              <a:ext cx="756796" cy="5839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Shape 583"/>
          <p:cNvSpPr/>
          <p:nvPr/>
        </p:nvSpPr>
        <p:spPr>
          <a:xfrm rot="12652852" flipH="1">
            <a:off x="2292668" y="-20831"/>
            <a:ext cx="4171985" cy="4172583"/>
          </a:xfrm>
          <a:prstGeom prst="blockArc">
            <a:avLst>
              <a:gd name="adj1" fmla="val 13427742"/>
              <a:gd name="adj2" fmla="val 16177393"/>
              <a:gd name="adj3" fmla="val 17073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581"/>
          <p:cNvSpPr/>
          <p:nvPr/>
        </p:nvSpPr>
        <p:spPr>
          <a:xfrm rot="12652852">
            <a:off x="2311085" y="-9867"/>
            <a:ext cx="4171985" cy="4171986"/>
          </a:xfrm>
          <a:prstGeom prst="blockArc">
            <a:avLst>
              <a:gd name="adj1" fmla="val 11956545"/>
              <a:gd name="adj2" fmla="val 16134613"/>
              <a:gd name="adj3" fmla="val 16402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群組 64"/>
          <p:cNvGrpSpPr/>
          <p:nvPr/>
        </p:nvGrpSpPr>
        <p:grpSpPr>
          <a:xfrm>
            <a:off x="2051720" y="-9867"/>
            <a:ext cx="5216270" cy="4257126"/>
            <a:chOff x="1535043" y="3063290"/>
            <a:chExt cx="6130550" cy="5003293"/>
          </a:xfrm>
        </p:grpSpPr>
        <p:sp>
          <p:nvSpPr>
            <p:cNvPr id="121" name="等腰三角形 120"/>
            <p:cNvSpPr/>
            <p:nvPr/>
          </p:nvSpPr>
          <p:spPr>
            <a:xfrm>
              <a:off x="1535043" y="5485637"/>
              <a:ext cx="1576213" cy="610722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grpSp>
          <p:nvGrpSpPr>
            <p:cNvPr id="122" name="群組 66"/>
            <p:cNvGrpSpPr/>
            <p:nvPr/>
          </p:nvGrpSpPr>
          <p:grpSpPr>
            <a:xfrm>
              <a:off x="1839868" y="3063290"/>
              <a:ext cx="5825725" cy="5003293"/>
              <a:chOff x="1839868" y="3063290"/>
              <a:chExt cx="5825725" cy="5003293"/>
            </a:xfrm>
          </p:grpSpPr>
          <p:sp>
            <p:nvSpPr>
              <p:cNvPr id="123" name="Shape 580"/>
              <p:cNvSpPr/>
              <p:nvPr/>
            </p:nvSpPr>
            <p:spPr>
              <a:xfrm rot="12652852">
                <a:off x="1839868" y="3063290"/>
                <a:ext cx="4903230" cy="4903230"/>
              </a:xfrm>
              <a:prstGeom prst="blockArc">
                <a:avLst>
                  <a:gd name="adj1" fmla="val 9398856"/>
                  <a:gd name="adj2" fmla="val 12315375"/>
                  <a:gd name="adj3" fmla="val 16433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Shape 978"/>
              <p:cNvSpPr/>
              <p:nvPr/>
            </p:nvSpPr>
            <p:spPr>
              <a:xfrm>
                <a:off x="4470046" y="5902361"/>
                <a:ext cx="2346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zh-TW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</a:p>
            </p:txBody>
          </p:sp>
          <p:sp>
            <p:nvSpPr>
              <p:cNvPr id="125" name="矩形 124"/>
              <p:cNvSpPr/>
              <p:nvPr/>
            </p:nvSpPr>
            <p:spPr>
              <a:xfrm>
                <a:off x="5420616" y="6517196"/>
                <a:ext cx="1168640" cy="303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buClr>
                    <a:srgbClr val="FFFFFF"/>
                  </a:buClr>
                  <a:buSzPct val="25000"/>
                </a:pPr>
                <a:r>
                  <a:rPr lang="en-US" altLang="zh-TW" sz="1200" b="1" dirty="0" smtClean="0">
                    <a:solidFill>
                      <a:srgbClr val="FFFFFF"/>
                    </a:solidFill>
                    <a:latin typeface="+mj-lt"/>
                    <a:ea typeface="微軟正黑體" pitchFamily="34" charset="-120"/>
                  </a:rPr>
                  <a:t>Manage</a:t>
                </a:r>
                <a:endParaRPr lang="en-US" altLang="zh-TW" sz="12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126" name="等腰三角形 125"/>
              <p:cNvSpPr/>
              <p:nvPr/>
            </p:nvSpPr>
            <p:spPr>
              <a:xfrm rot="14228707">
                <a:off x="4562293" y="6938907"/>
                <a:ext cx="1576213" cy="610722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127" name="等腰三角形 126"/>
              <p:cNvSpPr/>
              <p:nvPr/>
            </p:nvSpPr>
            <p:spPr>
              <a:xfrm rot="18426564">
                <a:off x="2396874" y="6839307"/>
                <a:ext cx="1576213" cy="610722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128" name="文字方塊 127"/>
              <p:cNvSpPr txBox="1"/>
              <p:nvPr/>
            </p:nvSpPr>
            <p:spPr>
              <a:xfrm>
                <a:off x="7480927" y="7758806"/>
                <a:ext cx="1846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zh-TW" altLang="en-US" dirty="0"/>
              </a:p>
            </p:txBody>
          </p:sp>
        </p:grpSp>
      </p:grpSp>
      <p:sp>
        <p:nvSpPr>
          <p:cNvPr id="129" name="Shape 978"/>
          <p:cNvSpPr/>
          <p:nvPr/>
        </p:nvSpPr>
        <p:spPr>
          <a:xfrm>
            <a:off x="4461988" y="2662001"/>
            <a:ext cx="234600" cy="28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30" name="Shape 1352"/>
          <p:cNvSpPr txBox="1"/>
          <p:nvPr/>
        </p:nvSpPr>
        <p:spPr>
          <a:xfrm>
            <a:off x="4071934" y="3500444"/>
            <a:ext cx="847355" cy="576181"/>
          </a:xfrm>
          <a:prstGeom prst="rect">
            <a:avLst/>
          </a:prstGeom>
          <a:noFill/>
          <a:ln>
            <a:noFill/>
          </a:ln>
        </p:spPr>
        <p:txBody>
          <a:bodyPr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3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</a:p>
        </p:txBody>
      </p:sp>
      <p:sp>
        <p:nvSpPr>
          <p:cNvPr id="131" name="Shape 1354"/>
          <p:cNvSpPr txBox="1"/>
          <p:nvPr/>
        </p:nvSpPr>
        <p:spPr>
          <a:xfrm>
            <a:off x="2581637" y="2781387"/>
            <a:ext cx="847355" cy="576181"/>
          </a:xfrm>
          <a:prstGeom prst="rect">
            <a:avLst/>
          </a:prstGeom>
          <a:noFill/>
          <a:ln>
            <a:noFill/>
          </a:ln>
        </p:spPr>
        <p:txBody>
          <a:bodyPr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Categorize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Shape 621"/>
          <p:cNvPicPr preferRelativeResize="0"/>
          <p:nvPr/>
        </p:nvPicPr>
        <p:blipFill rotWithShape="1">
          <a:blip r:embed="rId3">
            <a:alphaModFix/>
          </a:blip>
          <a:srcRect l="12895" t="26182" r="14371" b="17729"/>
          <a:stretch/>
        </p:blipFill>
        <p:spPr>
          <a:xfrm>
            <a:off x="-90575" y="-54375"/>
            <a:ext cx="9234575" cy="5543473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Shape 622"/>
          <p:cNvSpPr/>
          <p:nvPr/>
        </p:nvSpPr>
        <p:spPr>
          <a:xfrm>
            <a:off x="-124325" y="2571750"/>
            <a:ext cx="9313500" cy="19287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Shape 623"/>
          <p:cNvSpPr/>
          <p:nvPr/>
        </p:nvSpPr>
        <p:spPr>
          <a:xfrm>
            <a:off x="428596" y="2857491"/>
            <a:ext cx="7358114" cy="142876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25000"/>
              <a:buFont typeface="Arial"/>
              <a:buNone/>
            </a:pPr>
            <a:r>
              <a:rPr lang="en-US" sz="2000" b="1" dirty="0" smtClean="0">
                <a:solidFill>
                  <a:srgbClr val="5A5A5A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Your </a:t>
            </a:r>
            <a:r>
              <a:rPr lang="en-US" sz="2000" b="1" dirty="0">
                <a:solidFill>
                  <a:srgbClr val="5A5A5A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challenges, our solutions</a:t>
            </a:r>
            <a:r>
              <a:rPr lang="en-US" sz="2000" b="1" i="0" u="none" strike="noStrike" cap="none" dirty="0">
                <a:solidFill>
                  <a:srgbClr val="5A5A5A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</a:t>
            </a:r>
          </a:p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3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How to protect data from the threat of </a:t>
            </a:r>
            <a:r>
              <a:rPr lang="en-US" sz="3600" b="1" dirty="0" err="1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Ransomware</a:t>
            </a:r>
            <a:r>
              <a:rPr lang="en-US" sz="3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  <p:sp>
        <p:nvSpPr>
          <p:cNvPr id="5" name="Shape 614"/>
          <p:cNvSpPr/>
          <p:nvPr/>
        </p:nvSpPr>
        <p:spPr>
          <a:xfrm>
            <a:off x="-143370" y="4500565"/>
            <a:ext cx="9287370" cy="214314"/>
          </a:xfrm>
          <a:prstGeom prst="rect">
            <a:avLst/>
          </a:prstGeom>
          <a:gradFill>
            <a:gsLst>
              <a:gs pos="0">
                <a:srgbClr val="0F243E">
                  <a:alpha val="4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9" descr="影音小幫手.png"/>
          <p:cNvPicPr>
            <a:picLocks noChangeAspect="1"/>
          </p:cNvPicPr>
          <p:nvPr/>
        </p:nvPicPr>
        <p:blipFill>
          <a:blip r:embed="rId3"/>
          <a:srcRect l="44370" t="11658" r="11289" b="3072"/>
          <a:stretch>
            <a:fillRect/>
          </a:stretch>
        </p:blipFill>
        <p:spPr>
          <a:xfrm>
            <a:off x="2357422" y="-71456"/>
            <a:ext cx="6786610" cy="53578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6" name="Shape 1463"/>
          <p:cNvSpPr/>
          <p:nvPr/>
        </p:nvSpPr>
        <p:spPr>
          <a:xfrm>
            <a:off x="2357422" y="1500175"/>
            <a:ext cx="6786578" cy="19287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09"/>
          <p:cNvSpPr/>
          <p:nvPr/>
        </p:nvSpPr>
        <p:spPr>
          <a:xfrm>
            <a:off x="2357422" y="3429006"/>
            <a:ext cx="6786578" cy="285752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Shape 1831"/>
          <p:cNvSpPr txBox="1">
            <a:spLocks noGrp="1"/>
          </p:cNvSpPr>
          <p:nvPr>
            <p:ph type="ctrTitle"/>
          </p:nvPr>
        </p:nvSpPr>
        <p:spPr>
          <a:xfrm>
            <a:off x="2500298" y="1857370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5400" dirty="0" err="1"/>
              <a:t>QVHelper</a:t>
            </a:r>
            <a:endParaRPr lang="en-US" sz="54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0" dirty="0"/>
              <a:t>Your video playback helper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86"/>
          <p:cNvSpPr/>
          <p:nvPr/>
        </p:nvSpPr>
        <p:spPr>
          <a:xfrm>
            <a:off x="-71470" y="-428646"/>
            <a:ext cx="9215470" cy="200028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5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6" name="Shape 1836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643998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In the past, playing videos on NAS is like...</a:t>
            </a:r>
          </a:p>
        </p:txBody>
      </p:sp>
      <p:sp>
        <p:nvSpPr>
          <p:cNvPr id="15" name="Shape 1486"/>
          <p:cNvSpPr/>
          <p:nvPr/>
        </p:nvSpPr>
        <p:spPr>
          <a:xfrm>
            <a:off x="711472" y="1571618"/>
            <a:ext cx="5503602" cy="178595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45000">
                <a:schemeClr val="accent3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392"/>
          <p:cNvSpPr/>
          <p:nvPr/>
        </p:nvSpPr>
        <p:spPr>
          <a:xfrm>
            <a:off x="714348" y="1071551"/>
            <a:ext cx="5500726" cy="785819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Shape 1630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286116" y="1928808"/>
            <a:ext cx="2357454" cy="15864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485"/>
          <p:cNvSpPr/>
          <p:nvPr/>
        </p:nvSpPr>
        <p:spPr>
          <a:xfrm>
            <a:off x="3786182" y="2214560"/>
            <a:ext cx="2214578" cy="10197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800" b="1" dirty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OH NO</a:t>
            </a:r>
            <a:r>
              <a:rPr lang="zh-TW" sz="18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!</a:t>
            </a:r>
            <a:endParaRPr lang="en-US" altLang="zh-TW" sz="1800" b="1" dirty="0" smtClean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  <a:p>
            <a:pPr lvl="0"/>
            <a:r>
              <a:rPr lang="en-US" altLang="zh-TW" sz="1800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I can’t watch </a:t>
            </a:r>
          </a:p>
          <a:p>
            <a:pPr lvl="0"/>
            <a:r>
              <a:rPr lang="en-US" altLang="zh-TW" sz="1800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this video!</a:t>
            </a:r>
          </a:p>
        </p:txBody>
      </p:sp>
      <p:pic>
        <p:nvPicPr>
          <p:cNvPr id="19" name="Shape 1484" descr="C:\Users\Han Tsai\Desktop\Cinema28直播發表會投影片\question.png"/>
          <p:cNvPicPr preferRelativeResize="0"/>
          <p:nvPr/>
        </p:nvPicPr>
        <p:blipFill rotWithShape="1">
          <a:blip r:embed="rId4">
            <a:alphaModFix/>
          </a:blip>
          <a:srcRect b="29116"/>
          <a:stretch/>
        </p:blipFill>
        <p:spPr>
          <a:xfrm>
            <a:off x="5786446" y="1000114"/>
            <a:ext cx="2357454" cy="414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4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6936" y="2143122"/>
            <a:ext cx="856725" cy="1016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群組 20"/>
          <p:cNvGrpSpPr/>
          <p:nvPr/>
        </p:nvGrpSpPr>
        <p:grpSpPr>
          <a:xfrm>
            <a:off x="1550491" y="2426068"/>
            <a:ext cx="857256" cy="645751"/>
            <a:chOff x="1643042" y="2506281"/>
            <a:chExt cx="1285884" cy="730290"/>
          </a:xfrm>
        </p:grpSpPr>
        <p:cxnSp>
          <p:nvCxnSpPr>
            <p:cNvPr id="22" name="直線接點 21"/>
            <p:cNvCxnSpPr/>
            <p:nvPr/>
          </p:nvCxnSpPr>
          <p:spPr>
            <a:xfrm>
              <a:off x="1643042" y="3234983"/>
              <a:ext cx="1285884" cy="1588"/>
            </a:xfrm>
            <a:prstGeom prst="line">
              <a:avLst/>
            </a:prstGeom>
            <a:ln w="28575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>
              <a:off x="1643042" y="3071819"/>
              <a:ext cx="1285884" cy="1588"/>
            </a:xfrm>
            <a:prstGeom prst="line">
              <a:avLst/>
            </a:prstGeom>
            <a:ln w="381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1643042" y="2913409"/>
              <a:ext cx="1285884" cy="1588"/>
            </a:xfrm>
            <a:prstGeom prst="line">
              <a:avLst/>
            </a:prstGeom>
            <a:ln w="762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>
              <a:off x="1643042" y="2748652"/>
              <a:ext cx="1285884" cy="1588"/>
            </a:xfrm>
            <a:prstGeom prst="line">
              <a:avLst/>
            </a:prstGeom>
            <a:ln w="1206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>
              <a:off x="1643042" y="2506281"/>
              <a:ext cx="1285884" cy="1588"/>
            </a:xfrm>
            <a:prstGeom prst="line">
              <a:avLst/>
            </a:prstGeom>
            <a:ln w="1333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圖片 26" descr="NA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863" y="3143254"/>
            <a:ext cx="2021398" cy="154987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857225" y="1142990"/>
            <a:ext cx="528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The system doesn’t support certain formats, so videos cannot be played.</a:t>
            </a:r>
          </a:p>
        </p:txBody>
      </p:sp>
      <p:sp>
        <p:nvSpPr>
          <p:cNvPr id="29" name="Shape 393"/>
          <p:cNvSpPr/>
          <p:nvPr/>
        </p:nvSpPr>
        <p:spPr>
          <a:xfrm rot="10800000">
            <a:off x="2643174" y="1785932"/>
            <a:ext cx="332790" cy="286888"/>
          </a:xfrm>
          <a:prstGeom prst="triangle">
            <a:avLst>
              <a:gd name="adj" fmla="val 50000"/>
            </a:avLst>
          </a:prstGeom>
          <a:solidFill>
            <a:srgbClr val="E5463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86"/>
          <p:cNvSpPr/>
          <p:nvPr/>
        </p:nvSpPr>
        <p:spPr>
          <a:xfrm>
            <a:off x="-71470" y="-428646"/>
            <a:ext cx="9215470" cy="200028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5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7" name="Shape 1857"/>
          <p:cNvSpPr txBox="1"/>
          <p:nvPr/>
        </p:nvSpPr>
        <p:spPr>
          <a:xfrm>
            <a:off x="164800" y="1034950"/>
            <a:ext cx="8851800" cy="107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203200" rtl="0">
              <a:spcBef>
                <a:spcPts val="0"/>
              </a:spcBef>
              <a:buClr>
                <a:srgbClr val="262626"/>
              </a:buClr>
              <a:buSzPct val="100000"/>
              <a:buChar char="•"/>
            </a:pPr>
            <a:endParaRPr lang="en-US" sz="1600" dirty="0">
              <a:solidFill>
                <a:srgbClr val="333333"/>
              </a:solidFill>
              <a:highlight>
                <a:srgbClr val="F5F5F5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58" name="Shape 1858"/>
          <p:cNvSpPr txBox="1"/>
          <p:nvPr/>
        </p:nvSpPr>
        <p:spPr>
          <a:xfrm>
            <a:off x="5892350" y="3042475"/>
            <a:ext cx="3306000" cy="12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sz="1200" b="1" dirty="0">
              <a:solidFill>
                <a:srgbClr val="262626"/>
              </a:solidFill>
            </a:endParaRPr>
          </a:p>
        </p:txBody>
      </p:sp>
      <p:sp>
        <p:nvSpPr>
          <p:cNvPr id="1859" name="Shape 1859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929800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dirty="0" err="1"/>
              <a:t>QVHelper</a:t>
            </a:r>
            <a:endParaRPr lang="en-US" dirty="0"/>
          </a:p>
        </p:txBody>
      </p:sp>
      <p:sp>
        <p:nvSpPr>
          <p:cNvPr id="12" name="Shape 962"/>
          <p:cNvSpPr/>
          <p:nvPr/>
        </p:nvSpPr>
        <p:spPr>
          <a:xfrm>
            <a:off x="1549314" y="2285998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962"/>
          <p:cNvSpPr/>
          <p:nvPr/>
        </p:nvSpPr>
        <p:spPr>
          <a:xfrm>
            <a:off x="1428728" y="2428874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圖片 13" descr="螢幕+手機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2357436"/>
            <a:ext cx="3866774" cy="2951194"/>
          </a:xfrm>
          <a:prstGeom prst="rect">
            <a:avLst/>
          </a:prstGeom>
        </p:spPr>
      </p:pic>
      <p:grpSp>
        <p:nvGrpSpPr>
          <p:cNvPr id="15" name="Shape 263"/>
          <p:cNvGrpSpPr/>
          <p:nvPr/>
        </p:nvGrpSpPr>
        <p:grpSpPr>
          <a:xfrm>
            <a:off x="3357554" y="2357436"/>
            <a:ext cx="2571768" cy="451045"/>
            <a:chOff x="-6049202" y="6727746"/>
            <a:chExt cx="4857542" cy="929801"/>
          </a:xfrm>
          <a:solidFill>
            <a:srgbClr val="005A9E"/>
          </a:solidFill>
        </p:grpSpPr>
        <p:sp>
          <p:nvSpPr>
            <p:cNvPr id="16" name="Shape 264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圖片 17" descr="資料夾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356" y="2661339"/>
            <a:ext cx="970074" cy="720636"/>
          </a:xfrm>
          <a:prstGeom prst="rect">
            <a:avLst/>
          </a:prstGeom>
        </p:spPr>
      </p:pic>
      <p:pic>
        <p:nvPicPr>
          <p:cNvPr id="19" name="Shape 15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5984" y="2428874"/>
            <a:ext cx="772000" cy="7719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1506"/>
          <p:cNvSpPr txBox="1"/>
          <p:nvPr/>
        </p:nvSpPr>
        <p:spPr>
          <a:xfrm>
            <a:off x="4143372" y="2357436"/>
            <a:ext cx="1349100" cy="2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VLC </a:t>
            </a: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Player</a:t>
            </a:r>
            <a:endParaRPr lang="zh-TW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Shape 882"/>
          <p:cNvSpPr/>
          <p:nvPr/>
        </p:nvSpPr>
        <p:spPr>
          <a:xfrm flipH="1">
            <a:off x="5298949" y="178593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962"/>
          <p:cNvSpPr/>
          <p:nvPr/>
        </p:nvSpPr>
        <p:spPr>
          <a:xfrm>
            <a:off x="5121214" y="2857502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962"/>
          <p:cNvSpPr/>
          <p:nvPr/>
        </p:nvSpPr>
        <p:spPr>
          <a:xfrm>
            <a:off x="5000628" y="3000378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圖片 24" descr="資料夾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3286130"/>
            <a:ext cx="1031430" cy="766216"/>
          </a:xfrm>
          <a:prstGeom prst="rect">
            <a:avLst/>
          </a:prstGeom>
        </p:spPr>
      </p:pic>
      <p:pic>
        <p:nvPicPr>
          <p:cNvPr id="26" name="圖片 25" descr="NA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2" y="3214692"/>
            <a:ext cx="1465902" cy="1123958"/>
          </a:xfrm>
          <a:prstGeom prst="rect">
            <a:avLst/>
          </a:prstGeom>
        </p:spPr>
      </p:pic>
      <p:sp>
        <p:nvSpPr>
          <p:cNvPr id="27" name="向右箭號 26"/>
          <p:cNvSpPr/>
          <p:nvPr/>
        </p:nvSpPr>
        <p:spPr>
          <a:xfrm>
            <a:off x="2143108" y="3643320"/>
            <a:ext cx="1071570" cy="35719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Shape 1504"/>
          <p:cNvSpPr txBox="1"/>
          <p:nvPr/>
        </p:nvSpPr>
        <p:spPr>
          <a:xfrm>
            <a:off x="5572132" y="1571618"/>
            <a:ext cx="3929090" cy="88901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Required using Video Station 5.1.3 or later versions</a:t>
            </a:r>
          </a:p>
          <a:p>
            <a:pPr lvl="0"/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 Required using Photo Station 5.6.0 or later versions</a:t>
            </a:r>
          </a:p>
          <a:p>
            <a:pPr lvl="0"/>
            <a:r>
              <a:rPr lang="en-US" altLang="zh-TW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File Station: QTS 4.3.4</a:t>
            </a:r>
            <a:endParaRPr lang="zh-TW" sz="1000" b="1" dirty="0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2910" y="928676"/>
            <a:ext cx="8286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dirty="0" smtClean="0">
              <a:solidFill>
                <a:srgbClr val="002060"/>
              </a:solidFill>
            </a:endParaRPr>
          </a:p>
          <a:p>
            <a:r>
              <a:rPr lang="en-US" altLang="zh-TW" dirty="0" err="1" smtClean="0">
                <a:solidFill>
                  <a:srgbClr val="002060"/>
                </a:solidFill>
              </a:rPr>
              <a:t>QVHelper</a:t>
            </a:r>
            <a:r>
              <a:rPr lang="en-US" altLang="zh-TW" dirty="0" smtClean="0">
                <a:solidFill>
                  <a:srgbClr val="002060"/>
                </a:solidFill>
              </a:rPr>
              <a:t> allows users to stream media files from a QNAP NAS to VLC player on your PC and Mac, providing more choices for you to enjoy multimedia contents</a:t>
            </a:r>
            <a:endParaRPr lang="zh-TW" alt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Shape 186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67" name="Shape 18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68" name="Shape 1868"/>
          <p:cNvSpPr/>
          <p:nvPr/>
        </p:nvSpPr>
        <p:spPr>
          <a:xfrm>
            <a:off x="-71470" y="-142894"/>
            <a:ext cx="9215470" cy="5500725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9" name="Shape 1869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285734"/>
            <a:ext cx="6852505" cy="4060157"/>
          </a:xfrm>
          <a:prstGeom prst="rect">
            <a:avLst/>
          </a:prstGeom>
          <a:noFill/>
          <a:ln>
            <a:noFill/>
          </a:ln>
        </p:spPr>
      </p:pic>
      <p:sp>
        <p:nvSpPr>
          <p:cNvPr id="1870" name="Shape 1870"/>
          <p:cNvSpPr txBox="1"/>
          <p:nvPr/>
        </p:nvSpPr>
        <p:spPr>
          <a:xfrm>
            <a:off x="1785918" y="1443028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500" b="1">
                <a:solidFill>
                  <a:srgbClr val="F68D00"/>
                </a:solidFill>
              </a:rPr>
              <a:t>QVHelper Demo</a:t>
            </a:r>
          </a:p>
        </p:txBody>
      </p:sp>
      <p:sp>
        <p:nvSpPr>
          <p:cNvPr id="1871" name="Shape 1871"/>
          <p:cNvSpPr/>
          <p:nvPr/>
        </p:nvSpPr>
        <p:spPr>
          <a:xfrm rot="-2702679">
            <a:off x="6719551" y="2448136"/>
            <a:ext cx="816496" cy="1247337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214282" y="2643188"/>
            <a:ext cx="3613548" cy="2757926"/>
            <a:chOff x="1756752" y="3070248"/>
            <a:chExt cx="3201972" cy="2443804"/>
          </a:xfrm>
        </p:grpSpPr>
        <p:pic>
          <p:nvPicPr>
            <p:cNvPr id="15" name="圖片 14" descr="螢幕+手機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16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556"/>
          <p:cNvSpPr/>
          <p:nvPr/>
        </p:nvSpPr>
        <p:spPr>
          <a:xfrm>
            <a:off x="2384800" y="-49850"/>
            <a:ext cx="6759300" cy="5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557"/>
          <p:cNvSpPr/>
          <p:nvPr/>
        </p:nvSpPr>
        <p:spPr>
          <a:xfrm>
            <a:off x="2384800" y="-54000"/>
            <a:ext cx="6759300" cy="5293200"/>
          </a:xfrm>
          <a:prstGeom prst="rect">
            <a:avLst/>
          </a:prstGeom>
          <a:blipFill rotWithShape="1">
            <a:blip r:embed="rId3">
              <a:alphaModFix amt="64000"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558"/>
          <p:cNvSpPr/>
          <p:nvPr/>
        </p:nvSpPr>
        <p:spPr>
          <a:xfrm>
            <a:off x="2384800" y="1643056"/>
            <a:ext cx="6759300" cy="1643074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Shape 1561" descr="A_h_1_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5978" y="2500312"/>
            <a:ext cx="3668022" cy="3668020"/>
          </a:xfrm>
          <a:prstGeom prst="rect">
            <a:avLst/>
          </a:prstGeom>
          <a:noFill/>
          <a:ln>
            <a:noFill/>
          </a:ln>
        </p:spPr>
      </p:pic>
      <p:sp>
        <p:nvSpPr>
          <p:cNvPr id="1882" name="Shape 1882"/>
          <p:cNvSpPr txBox="1">
            <a:spLocks noGrp="1"/>
          </p:cNvSpPr>
          <p:nvPr>
            <p:ph type="title"/>
          </p:nvPr>
        </p:nvSpPr>
        <p:spPr>
          <a:xfrm>
            <a:off x="2428860" y="1500180"/>
            <a:ext cx="3643306" cy="1285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  <a:endParaRPr lang="en-US" sz="5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Shape 1885"/>
          <p:cNvSpPr txBox="1"/>
          <p:nvPr/>
        </p:nvSpPr>
        <p:spPr>
          <a:xfrm>
            <a:off x="2500298" y="2500312"/>
            <a:ext cx="6286512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Enhances </a:t>
            </a:r>
            <a:r>
              <a:rPr lang="en-US" sz="2400" dirty="0">
                <a:solidFill>
                  <a:srgbClr val="002060"/>
                </a:solidFill>
              </a:rPr>
              <a:t>the </a:t>
            </a: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performance of 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Shape 1891"/>
          <p:cNvSpPr/>
          <p:nvPr/>
        </p:nvSpPr>
        <p:spPr>
          <a:xfrm>
            <a:off x="4714876" y="729031"/>
            <a:ext cx="4429200" cy="1643100"/>
          </a:xfrm>
          <a:prstGeom prst="rect">
            <a:avLst/>
          </a:prstGeom>
          <a:solidFill>
            <a:srgbClr val="FFFF00">
              <a:alpha val="4588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2" name="Shape 1892" descr="報導 (EN).jpg"/>
          <p:cNvPicPr preferRelativeResize="0"/>
          <p:nvPr/>
        </p:nvPicPr>
        <p:blipFill rotWithShape="1">
          <a:blip r:embed="rId3">
            <a:alphaModFix/>
          </a:blip>
          <a:srcRect l="6593" r="6427"/>
          <a:stretch/>
        </p:blipFill>
        <p:spPr>
          <a:xfrm>
            <a:off x="214282" y="285734"/>
            <a:ext cx="4500600" cy="4500600"/>
          </a:xfrm>
          <a:prstGeom prst="roundRect">
            <a:avLst>
              <a:gd name="adj" fmla="val 3555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1893" name="Shape 1893"/>
          <p:cNvSpPr txBox="1"/>
          <p:nvPr/>
        </p:nvSpPr>
        <p:spPr>
          <a:xfrm>
            <a:off x="4357686" y="1157659"/>
            <a:ext cx="4357800" cy="13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51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Shape 1894"/>
          <p:cNvSpPr txBox="1"/>
          <p:nvPr/>
        </p:nvSpPr>
        <p:spPr>
          <a:xfrm>
            <a:off x="4643438" y="1443411"/>
            <a:ext cx="35718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51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Shape 1895"/>
          <p:cNvSpPr txBox="1"/>
          <p:nvPr/>
        </p:nvSpPr>
        <p:spPr>
          <a:xfrm>
            <a:off x="4500562" y="1014783"/>
            <a:ext cx="3000300" cy="101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7" name="Shape 1897" descr="煩惱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79" y="2143140"/>
            <a:ext cx="3295955" cy="31965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1898" name="Shape 1898"/>
          <p:cNvSpPr txBox="1"/>
          <p:nvPr/>
        </p:nvSpPr>
        <p:spPr>
          <a:xfrm>
            <a:off x="4677256" y="984065"/>
            <a:ext cx="4466700" cy="19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Still </a:t>
            </a:r>
          </a:p>
          <a:p>
            <a:pPr marL="0" marR="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because of lagging？</a:t>
            </a:r>
          </a:p>
        </p:txBody>
      </p:sp>
      <p:sp>
        <p:nvSpPr>
          <p:cNvPr id="1899" name="Shape 1899"/>
          <p:cNvSpPr txBox="1"/>
          <p:nvPr/>
        </p:nvSpPr>
        <p:spPr>
          <a:xfrm rot="241568">
            <a:off x="5523488" y="836820"/>
            <a:ext cx="3520789" cy="928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wasting time</a:t>
            </a:r>
          </a:p>
        </p:txBody>
      </p:sp>
      <p:sp>
        <p:nvSpPr>
          <p:cNvPr id="1900" name="Shape 1900"/>
          <p:cNvSpPr txBox="1"/>
          <p:nvPr/>
        </p:nvSpPr>
        <p:spPr>
          <a:xfrm>
            <a:off x="4929190" y="3000378"/>
            <a:ext cx="37863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Lowers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your working efficiency</a:t>
            </a:r>
          </a:p>
        </p:txBody>
      </p:sp>
      <p:sp>
        <p:nvSpPr>
          <p:cNvPr id="1901" name="Shape 1901"/>
          <p:cNvSpPr/>
          <p:nvPr/>
        </p:nvSpPr>
        <p:spPr>
          <a:xfrm>
            <a:off x="8429652" y="2357436"/>
            <a:ext cx="428700" cy="8004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Shape 1902"/>
          <p:cNvSpPr/>
          <p:nvPr/>
        </p:nvSpPr>
        <p:spPr>
          <a:xfrm>
            <a:off x="8072462" y="2357436"/>
            <a:ext cx="357300" cy="5862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583"/>
          <p:cNvSpPr/>
          <p:nvPr/>
        </p:nvSpPr>
        <p:spPr>
          <a:xfrm>
            <a:off x="185088" y="132950"/>
            <a:ext cx="3040200" cy="1857384"/>
          </a:xfrm>
          <a:prstGeom prst="cloud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8" name="Shape 1908" descr="P2-3_藍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1714494"/>
            <a:ext cx="2565120" cy="253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Shape 1909" descr="P2-3_紫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4678" y="1714496"/>
            <a:ext cx="2561129" cy="262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Shape 1910" descr="P2-3_黃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9322" y="1714493"/>
            <a:ext cx="2554944" cy="2536478"/>
          </a:xfrm>
          <a:prstGeom prst="rect">
            <a:avLst/>
          </a:prstGeom>
          <a:noFill/>
          <a:ln>
            <a:noFill/>
          </a:ln>
        </p:spPr>
      </p:pic>
      <p:sp>
        <p:nvSpPr>
          <p:cNvPr id="1911" name="Shape 19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sz="4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  <p:sp>
        <p:nvSpPr>
          <p:cNvPr id="1912" name="Shape 1912"/>
          <p:cNvSpPr/>
          <p:nvPr/>
        </p:nvSpPr>
        <p:spPr>
          <a:xfrm>
            <a:off x="428596" y="2624594"/>
            <a:ext cx="27861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Optimize</a:t>
            </a:r>
          </a:p>
        </p:txBody>
      </p:sp>
      <p:sp>
        <p:nvSpPr>
          <p:cNvPr id="1913" name="Shape 1913"/>
          <p:cNvSpPr/>
          <p:nvPr/>
        </p:nvSpPr>
        <p:spPr>
          <a:xfrm>
            <a:off x="3786182" y="2573491"/>
            <a:ext cx="15717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Clear</a:t>
            </a:r>
          </a:p>
        </p:txBody>
      </p:sp>
      <p:sp>
        <p:nvSpPr>
          <p:cNvPr id="1914" name="Shape 1914"/>
          <p:cNvSpPr/>
          <p:nvPr/>
        </p:nvSpPr>
        <p:spPr>
          <a:xfrm>
            <a:off x="6444208" y="2460833"/>
            <a:ext cx="1850700" cy="83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Application</a:t>
            </a:r>
          </a:p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Scheduling</a:t>
            </a:r>
          </a:p>
        </p:txBody>
      </p:sp>
      <p:pic>
        <p:nvPicPr>
          <p:cNvPr id="1915" name="Shape 1915" descr="A_h_1_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1754" y="285752"/>
            <a:ext cx="1423598" cy="142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Shape 19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1" name="Shape 1921" descr="P3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36" y="357173"/>
            <a:ext cx="4984056" cy="4381911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Shape 1922"/>
          <p:cNvSpPr txBox="1"/>
          <p:nvPr/>
        </p:nvSpPr>
        <p:spPr>
          <a:xfrm>
            <a:off x="271701" y="928676"/>
            <a:ext cx="23001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38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Optimize</a:t>
            </a:r>
          </a:p>
        </p:txBody>
      </p:sp>
      <p:sp>
        <p:nvSpPr>
          <p:cNvPr id="1923" name="Shape 1923"/>
          <p:cNvSpPr txBox="1">
            <a:spLocks noGrp="1"/>
          </p:cNvSpPr>
          <p:nvPr>
            <p:ph type="body" idx="1"/>
          </p:nvPr>
        </p:nvSpPr>
        <p:spPr>
          <a:xfrm>
            <a:off x="2571736" y="500048"/>
            <a:ext cx="46434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en-US"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Clean cache memory</a:t>
            </a:r>
          </a:p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Clean swap memory</a:t>
            </a:r>
          </a:p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Shape 1924"/>
          <p:cNvSpPr txBox="1"/>
          <p:nvPr/>
        </p:nvSpPr>
        <p:spPr>
          <a:xfrm>
            <a:off x="2987824" y="1714494"/>
            <a:ext cx="20004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Memory</a:t>
            </a:r>
          </a:p>
        </p:txBody>
      </p:sp>
      <p:sp>
        <p:nvSpPr>
          <p:cNvPr id="1925" name="Shape 1925"/>
          <p:cNvSpPr/>
          <p:nvPr/>
        </p:nvSpPr>
        <p:spPr>
          <a:xfrm>
            <a:off x="3428992" y="2500312"/>
            <a:ext cx="10716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9%</a:t>
            </a:r>
          </a:p>
        </p:txBody>
      </p:sp>
      <p:sp>
        <p:nvSpPr>
          <p:cNvPr id="1926" name="Shape 1926"/>
          <p:cNvSpPr txBox="1"/>
          <p:nvPr/>
        </p:nvSpPr>
        <p:spPr>
          <a:xfrm>
            <a:off x="3500430" y="3143254"/>
            <a:ext cx="1571700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170MB</a:t>
            </a:r>
          </a:p>
        </p:txBody>
      </p:sp>
      <p:sp>
        <p:nvSpPr>
          <p:cNvPr id="1927" name="Shape 1927"/>
          <p:cNvSpPr txBox="1"/>
          <p:nvPr/>
        </p:nvSpPr>
        <p:spPr>
          <a:xfrm>
            <a:off x="3357554" y="4000510"/>
            <a:ext cx="15717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Optimize</a:t>
            </a:r>
          </a:p>
        </p:txBody>
      </p:sp>
      <p:sp>
        <p:nvSpPr>
          <p:cNvPr id="1928" name="Shape 1928"/>
          <p:cNvSpPr txBox="1"/>
          <p:nvPr/>
        </p:nvSpPr>
        <p:spPr>
          <a:xfrm>
            <a:off x="5595679" y="4012480"/>
            <a:ext cx="1496700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Optimizing…</a:t>
            </a:r>
          </a:p>
        </p:txBody>
      </p:sp>
      <p:sp>
        <p:nvSpPr>
          <p:cNvPr id="1929" name="Shape 1929"/>
          <p:cNvSpPr txBox="1"/>
          <p:nvPr/>
        </p:nvSpPr>
        <p:spPr>
          <a:xfrm>
            <a:off x="5429256" y="1726636"/>
            <a:ext cx="17859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Memory</a:t>
            </a:r>
          </a:p>
        </p:txBody>
      </p:sp>
      <p:pic>
        <p:nvPicPr>
          <p:cNvPr id="1930" name="Shape 1930" descr="G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940">
            <a:off x="84722" y="2537594"/>
            <a:ext cx="2312560" cy="231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Shape 1931" descr="G_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2539">
            <a:off x="287489" y="2581859"/>
            <a:ext cx="2312537" cy="2312537"/>
          </a:xfrm>
          <a:prstGeom prst="rect">
            <a:avLst/>
          </a:prstGeom>
          <a:noFill/>
          <a:ln>
            <a:noFill/>
          </a:ln>
        </p:spPr>
      </p:pic>
      <p:sp>
        <p:nvSpPr>
          <p:cNvPr id="1932" name="Shape 1932"/>
          <p:cNvSpPr/>
          <p:nvPr/>
        </p:nvSpPr>
        <p:spPr>
          <a:xfrm>
            <a:off x="271701" y="357172"/>
            <a:ext cx="19785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  <a:endParaRPr lang="en-US" sz="4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Shape 19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8" name="Shape 1938" descr="P2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35" y="357172"/>
            <a:ext cx="5209180" cy="4381911"/>
          </a:xfrm>
          <a:prstGeom prst="rect">
            <a:avLst/>
          </a:prstGeom>
          <a:noFill/>
          <a:ln>
            <a:noFill/>
          </a:ln>
        </p:spPr>
      </p:pic>
      <p:sp>
        <p:nvSpPr>
          <p:cNvPr id="1939" name="Shape 1939"/>
          <p:cNvSpPr txBox="1"/>
          <p:nvPr/>
        </p:nvSpPr>
        <p:spPr>
          <a:xfrm>
            <a:off x="5286380" y="2205901"/>
            <a:ext cx="2526000" cy="193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Choose files to delete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　　</a:t>
            </a:r>
            <a:r>
              <a:rPr lang="en-US" sz="1300" b="0" i="0" u="none" strike="noStrike" cap="non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Unnecessary system files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7777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4285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　　</a:t>
            </a: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Recycle Bin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Note: Files will be permanently deleted </a:t>
            </a:r>
          </a:p>
        </p:txBody>
      </p:sp>
      <p:sp>
        <p:nvSpPr>
          <p:cNvPr id="1940" name="Shape 1940"/>
          <p:cNvSpPr/>
          <p:nvPr/>
        </p:nvSpPr>
        <p:spPr>
          <a:xfrm>
            <a:off x="5429256" y="2714626"/>
            <a:ext cx="214200" cy="214200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Shape 1941"/>
          <p:cNvSpPr/>
          <p:nvPr/>
        </p:nvSpPr>
        <p:spPr>
          <a:xfrm>
            <a:off x="5429256" y="3147814"/>
            <a:ext cx="214200" cy="21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Shape 1942"/>
          <p:cNvSpPr txBox="1"/>
          <p:nvPr/>
        </p:nvSpPr>
        <p:spPr>
          <a:xfrm>
            <a:off x="378995" y="928676"/>
            <a:ext cx="16215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381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Clear</a:t>
            </a:r>
          </a:p>
        </p:txBody>
      </p:sp>
      <p:sp>
        <p:nvSpPr>
          <p:cNvPr id="1943" name="Shape 1943"/>
          <p:cNvSpPr/>
          <p:nvPr/>
        </p:nvSpPr>
        <p:spPr>
          <a:xfrm>
            <a:off x="378995" y="357172"/>
            <a:ext cx="19785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  <p:sp>
        <p:nvSpPr>
          <p:cNvPr id="1944" name="Shape 1944"/>
          <p:cNvSpPr txBox="1">
            <a:spLocks noGrp="1"/>
          </p:cNvSpPr>
          <p:nvPr>
            <p:ph type="body" idx="1"/>
          </p:nvPr>
        </p:nvSpPr>
        <p:spPr>
          <a:xfrm>
            <a:off x="2571736" y="500048"/>
            <a:ext cx="5464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Delete unnecessary system files </a:t>
            </a:r>
          </a:p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Empty Recycle Bin</a:t>
            </a:r>
          </a:p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Shape 1945"/>
          <p:cNvSpPr txBox="1"/>
          <p:nvPr/>
        </p:nvSpPr>
        <p:spPr>
          <a:xfrm>
            <a:off x="2714612" y="1714494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Junk  Files</a:t>
            </a:r>
          </a:p>
        </p:txBody>
      </p:sp>
      <p:sp>
        <p:nvSpPr>
          <p:cNvPr id="1946" name="Shape 1946"/>
          <p:cNvSpPr txBox="1"/>
          <p:nvPr/>
        </p:nvSpPr>
        <p:spPr>
          <a:xfrm>
            <a:off x="3500430" y="4071948"/>
            <a:ext cx="925800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Clear</a:t>
            </a:r>
          </a:p>
        </p:txBody>
      </p:sp>
      <p:pic>
        <p:nvPicPr>
          <p:cNvPr id="1947" name="Shape 1947" descr="A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89910">
            <a:off x="40394" y="2613626"/>
            <a:ext cx="2348967" cy="234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Shape 1948" descr="A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68760">
            <a:off x="262746" y="2588975"/>
            <a:ext cx="2348967" cy="23489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Shape 1949"/>
          <p:cNvSpPr txBox="1"/>
          <p:nvPr/>
        </p:nvSpPr>
        <p:spPr>
          <a:xfrm>
            <a:off x="5292080" y="1707654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Junk  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Shape 1954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8926" y="428610"/>
            <a:ext cx="5510612" cy="346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Shape 1955" descr="B_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1356" y="2285998"/>
            <a:ext cx="4270849" cy="4270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56" name="Shape 1956"/>
          <p:cNvSpPr txBox="1">
            <a:spLocks noGrp="1"/>
          </p:cNvSpPr>
          <p:nvPr>
            <p:ph type="body" idx="4294967295"/>
          </p:nvPr>
        </p:nvSpPr>
        <p:spPr>
          <a:xfrm>
            <a:off x="3643306" y="1146184"/>
            <a:ext cx="4371975" cy="26400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Lots of applications can take a huge amount of memory, and Optimize can not release cache memory effectively. What can we do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sz="2800" b="0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0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2800" b="0" i="0" u="none" strike="noStrike" cap="none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buClr>
                <a:srgbClr val="262626"/>
              </a:buClr>
              <a:buSzPct val="100000"/>
              <a:buFont typeface="Arial"/>
              <a:buChar char="•"/>
            </a:pPr>
            <a:r>
              <a:rPr lang="en-US" sz="1800" dirty="0"/>
              <a:t>Higher IO latency</a:t>
            </a:r>
          </a:p>
          <a:p>
            <a:pPr marL="457200" marR="0" lvl="0" indent="-342900" algn="l" rtl="0">
              <a:spcBef>
                <a:spcPts val="0"/>
              </a:spcBef>
              <a:buClr>
                <a:srgbClr val="262626"/>
              </a:buClr>
              <a:buSzPct val="100000"/>
              <a:buFont typeface="Arial"/>
              <a:buChar char="•"/>
            </a:pPr>
            <a:r>
              <a:rPr lang="en-US" sz="1800" dirty="0"/>
              <a:t>Snapshot space usage cannot be control 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628" name="Shape 6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spcBef>
                <a:spcPts val="0"/>
              </a:spcBef>
              <a:buClr>
                <a:srgbClr val="002060"/>
              </a:buClr>
              <a:buSzPct val="112500"/>
              <a:buFont typeface="Arial"/>
              <a:buNone/>
            </a:pPr>
            <a:r>
              <a:rPr lang="en-US" dirty="0"/>
              <a:t>Why doesn't QNAP adopt customized </a:t>
            </a:r>
            <a:r>
              <a:rPr lang="en-US" dirty="0" err="1"/>
              <a:t>Btrfs</a:t>
            </a:r>
            <a:r>
              <a:rPr lang="en-US" dirty="0"/>
              <a:t>?</a:t>
            </a:r>
          </a:p>
        </p:txBody>
      </p:sp>
      <p:pic>
        <p:nvPicPr>
          <p:cNvPr id="630" name="Shape 630"/>
          <p:cNvPicPr preferRelativeResize="0"/>
          <p:nvPr/>
        </p:nvPicPr>
        <p:blipFill rotWithShape="1">
          <a:blip r:embed="rId3">
            <a:alphaModFix/>
          </a:blip>
          <a:srcRect b="3025"/>
          <a:stretch/>
        </p:blipFill>
        <p:spPr>
          <a:xfrm>
            <a:off x="500034" y="2149050"/>
            <a:ext cx="2986343" cy="2265669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Shape 631"/>
          <p:cNvSpPr txBox="1"/>
          <p:nvPr/>
        </p:nvSpPr>
        <p:spPr>
          <a:xfrm>
            <a:off x="1500166" y="4435066"/>
            <a:ext cx="1556700" cy="42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4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Less is better</a:t>
            </a:r>
          </a:p>
        </p:txBody>
      </p:sp>
      <p:pic>
        <p:nvPicPr>
          <p:cNvPr id="632" name="Shape 6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620" y="2149050"/>
            <a:ext cx="4560025" cy="2069318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Shape 633"/>
          <p:cNvSpPr txBox="1"/>
          <p:nvPr/>
        </p:nvSpPr>
        <p:spPr>
          <a:xfrm>
            <a:off x="3786182" y="4220752"/>
            <a:ext cx="50721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95454"/>
              <a:buFont typeface="Arial"/>
              <a:buNone/>
            </a:pPr>
            <a:r>
              <a:rPr lang="en-US" sz="105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https://www.facebook.com/gate.studios/videos/10214940914857902/</a:t>
            </a: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hape 19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C79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Shape 1962"/>
          <p:cNvSpPr/>
          <p:nvPr/>
        </p:nvSpPr>
        <p:spPr>
          <a:xfrm>
            <a:off x="428596" y="357172"/>
            <a:ext cx="8286900" cy="135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Shape 1963"/>
          <p:cNvSpPr txBox="1"/>
          <p:nvPr/>
        </p:nvSpPr>
        <p:spPr>
          <a:xfrm>
            <a:off x="643040" y="1150518"/>
            <a:ext cx="2714514" cy="5639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58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5"/>
              <a:buFont typeface="Arial"/>
              <a:buNone/>
            </a:pPr>
            <a:r>
              <a:rPr lang="en-US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 Scheduling</a:t>
            </a:r>
            <a:endParaRPr lang="en-US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Shape 1964"/>
          <p:cNvSpPr/>
          <p:nvPr/>
        </p:nvSpPr>
        <p:spPr>
          <a:xfrm>
            <a:off x="571472" y="577866"/>
            <a:ext cx="19785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  <a:endParaRPr lang="en-US"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Shape 1965"/>
          <p:cNvSpPr txBox="1"/>
          <p:nvPr/>
        </p:nvSpPr>
        <p:spPr>
          <a:xfrm>
            <a:off x="3071802" y="2367035"/>
            <a:ext cx="4660974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Schedule </a:t>
            </a:r>
            <a:r>
              <a:rPr lang="en-US" sz="2800" b="1" dirty="0">
                <a:solidFill>
                  <a:srgbClr val="FF0000"/>
                </a:solidFill>
              </a:rPr>
              <a:t>Notes Station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manually</a:t>
            </a:r>
          </a:p>
        </p:txBody>
      </p:sp>
      <p:sp>
        <p:nvSpPr>
          <p:cNvPr id="1966" name="Shape 1966"/>
          <p:cNvSpPr txBox="1"/>
          <p:nvPr/>
        </p:nvSpPr>
        <p:spPr>
          <a:xfrm>
            <a:off x="2786056" y="642924"/>
            <a:ext cx="62151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Set schedules to enable / disable applications</a:t>
            </a:r>
          </a:p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Allocate system resources more efficiently</a:t>
            </a:r>
          </a:p>
        </p:txBody>
      </p:sp>
      <p:sp>
        <p:nvSpPr>
          <p:cNvPr id="1971" name="Shape 1971"/>
          <p:cNvSpPr/>
          <p:nvPr/>
        </p:nvSpPr>
        <p:spPr>
          <a:xfrm>
            <a:off x="1857356" y="3396485"/>
            <a:ext cx="6433994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r>
              <a:rPr lang="en-US" sz="1800" dirty="0"/>
              <a:t>I only use Notes Station during working hours.</a:t>
            </a:r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</a:rPr>
              <a:t>I </a:t>
            </a:r>
            <a:r>
              <a:rPr lang="en-US" sz="1800" dirty="0">
                <a:solidFill>
                  <a:schemeClr val="dk1"/>
                </a:solidFill>
              </a:rPr>
              <a:t>want it to release NAS resources when it's not active.</a:t>
            </a:r>
          </a:p>
        </p:txBody>
      </p:sp>
      <p:pic>
        <p:nvPicPr>
          <p:cNvPr id="1972" name="Shape 19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19125" y="2219322"/>
            <a:ext cx="85725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3" name="Shape 1653" descr="C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48072"/>
            <a:ext cx="4326364" cy="432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Shape 1654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6116" y="247874"/>
            <a:ext cx="5307604" cy="331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Shape 1655"/>
          <p:cNvSpPr txBox="1">
            <a:spLocks noGrp="1"/>
          </p:cNvSpPr>
          <p:nvPr>
            <p:ph type="body" idx="4294967295"/>
          </p:nvPr>
        </p:nvSpPr>
        <p:spPr>
          <a:xfrm>
            <a:off x="3857620" y="785800"/>
            <a:ext cx="4286250" cy="20002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54000" algn="ctr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None/>
            </a:pPr>
            <a:r>
              <a:rPr lang="en-US" altLang="zh-TW" sz="4000" b="1" dirty="0" smtClean="0">
                <a:solidFill>
                  <a:schemeClr val="dk1"/>
                </a:solidFill>
                <a:latin typeface="+mj-lt"/>
              </a:rPr>
              <a:t>Demo </a:t>
            </a:r>
            <a:r>
              <a:rPr lang="en-US" altLang="zh-TW" sz="4000" b="1" dirty="0" err="1" smtClean="0">
                <a:solidFill>
                  <a:schemeClr val="dk1"/>
                </a:solidFill>
                <a:latin typeface="+mj-lt"/>
              </a:rPr>
              <a:t>Qboost</a:t>
            </a:r>
            <a:endParaRPr lang="en-US" altLang="zh-TW" sz="4000" b="1" dirty="0" smtClean="0">
              <a:solidFill>
                <a:schemeClr val="dk1"/>
              </a:solidFill>
              <a:latin typeface="+mj-lt"/>
            </a:endParaRPr>
          </a:p>
          <a:p>
            <a:pPr marL="0" lvl="0" indent="-254000" algn="ctr">
              <a:spcBef>
                <a:spcPts val="0"/>
              </a:spcBef>
              <a:buClr>
                <a:schemeClr val="dk2"/>
              </a:buClr>
              <a:buNone/>
            </a:pPr>
            <a:r>
              <a:rPr lang="en-US" altLang="zh-TW" sz="2400" b="1" dirty="0" smtClean="0">
                <a:solidFill>
                  <a:srgbClr val="002060"/>
                </a:solidFill>
                <a:latin typeface="+mn-lt"/>
              </a:rPr>
              <a:t>Optimize, Clear,  </a:t>
            </a:r>
          </a:p>
          <a:p>
            <a:pPr marL="0" lvl="0" indent="-254000" algn="ctr">
              <a:spcBef>
                <a:spcPts val="0"/>
              </a:spcBef>
              <a:buClr>
                <a:schemeClr val="dk2"/>
              </a:buClr>
              <a:buNone/>
            </a:pPr>
            <a:r>
              <a:rPr lang="en-US" altLang="zh-TW" sz="2400" b="1" dirty="0" smtClean="0">
                <a:solidFill>
                  <a:srgbClr val="002060"/>
                </a:solidFill>
                <a:latin typeface="+mn-lt"/>
              </a:rPr>
              <a:t>Application scheduling</a:t>
            </a:r>
            <a:endParaRPr lang="zh-TW" sz="2400" b="1" i="0" u="none" strike="noStrike" cap="none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583"/>
          <p:cNvSpPr/>
          <p:nvPr/>
        </p:nvSpPr>
        <p:spPr>
          <a:xfrm>
            <a:off x="71438" y="285734"/>
            <a:ext cx="3500430" cy="2000278"/>
          </a:xfrm>
          <a:prstGeom prst="cloud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8" name="Shape 1978" descr="G_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488" y="2714608"/>
            <a:ext cx="3416680" cy="3416680"/>
          </a:xfrm>
          <a:prstGeom prst="rect">
            <a:avLst/>
          </a:prstGeom>
          <a:noFill/>
          <a:ln>
            <a:noFill/>
          </a:ln>
        </p:spPr>
      </p:pic>
      <p:sp>
        <p:nvSpPr>
          <p:cNvPr id="1979" name="Shape 1979"/>
          <p:cNvSpPr txBox="1">
            <a:spLocks noGrp="1"/>
          </p:cNvSpPr>
          <p:nvPr>
            <p:ph type="title"/>
          </p:nvPr>
        </p:nvSpPr>
        <p:spPr>
          <a:xfrm>
            <a:off x="37249" y="647132"/>
            <a:ext cx="3495900" cy="11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Three </a:t>
            </a:r>
            <a:br>
              <a:rPr lang="en-US" sz="3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solutions</a:t>
            </a:r>
          </a:p>
        </p:txBody>
      </p:sp>
      <p:grpSp>
        <p:nvGrpSpPr>
          <p:cNvPr id="1980" name="Shape 1980"/>
          <p:cNvGrpSpPr/>
          <p:nvPr/>
        </p:nvGrpSpPr>
        <p:grpSpPr>
          <a:xfrm>
            <a:off x="1279377" y="1806873"/>
            <a:ext cx="1998756" cy="2192687"/>
            <a:chOff x="1330473" y="1899251"/>
            <a:chExt cx="1998756" cy="2192687"/>
          </a:xfrm>
        </p:grpSpPr>
        <p:sp>
          <p:nvSpPr>
            <p:cNvPr id="1981" name="Shape 1981"/>
            <p:cNvSpPr/>
            <p:nvPr/>
          </p:nvSpPr>
          <p:spPr>
            <a:xfrm rot="5400000">
              <a:off x="1336929" y="18992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Shape 1982"/>
            <p:cNvSpPr/>
            <p:nvPr/>
          </p:nvSpPr>
          <p:spPr>
            <a:xfrm rot="5400000">
              <a:off x="1428778" y="2000246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Shape 1983"/>
            <p:cNvSpPr/>
            <p:nvPr/>
          </p:nvSpPr>
          <p:spPr>
            <a:xfrm>
              <a:off x="1330473" y="2306938"/>
              <a:ext cx="1989600" cy="1785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Optimize</a:t>
              </a:r>
            </a:p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Releases memory</a:t>
              </a:r>
            </a:p>
            <a:p>
              <a:pPr marL="0" marR="0" lvl="0" indent="-95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Increases operating speed</a:t>
              </a:r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4" name="Shape 1984"/>
          <p:cNvGrpSpPr/>
          <p:nvPr/>
        </p:nvGrpSpPr>
        <p:grpSpPr>
          <a:xfrm>
            <a:off x="3167147" y="87389"/>
            <a:ext cx="2817600" cy="2817600"/>
            <a:chOff x="3040284" y="129270"/>
            <a:chExt cx="2817600" cy="2817600"/>
          </a:xfrm>
        </p:grpSpPr>
        <p:sp>
          <p:nvSpPr>
            <p:cNvPr id="1985" name="Shape 1985"/>
            <p:cNvSpPr/>
            <p:nvPr/>
          </p:nvSpPr>
          <p:spPr>
            <a:xfrm rot="8100000">
              <a:off x="3452912" y="541897"/>
              <a:ext cx="1992344" cy="1992344"/>
            </a:xfrm>
            <a:prstGeom prst="teardrop">
              <a:avLst>
                <a:gd name="adj" fmla="val 100000"/>
              </a:avLst>
            </a:prstGeom>
            <a:solidFill>
              <a:srgbClr val="9900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Shape 1986"/>
            <p:cNvSpPr/>
            <p:nvPr/>
          </p:nvSpPr>
          <p:spPr>
            <a:xfrm rot="5400000">
              <a:off x="3544818" y="642924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Shape 1987"/>
            <p:cNvSpPr/>
            <p:nvPr/>
          </p:nvSpPr>
          <p:spPr>
            <a:xfrm>
              <a:off x="3484715" y="970557"/>
              <a:ext cx="1928700" cy="173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11111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Clear</a:t>
              </a:r>
              <a:r>
                <a:rPr lang="en-US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  <a:p>
              <a:pPr marL="0" marR="0" lvl="0" indent="-95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Cleans up junk files</a:t>
              </a:r>
            </a:p>
            <a:p>
              <a:pPr marL="0" marR="0" lvl="0" indent="-95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Recycles storage space</a:t>
              </a:r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8" name="Shape 1988"/>
          <p:cNvGrpSpPr/>
          <p:nvPr/>
        </p:nvGrpSpPr>
        <p:grpSpPr>
          <a:xfrm>
            <a:off x="5937286" y="1806854"/>
            <a:ext cx="1992300" cy="2336473"/>
            <a:chOff x="5500675" y="1857351"/>
            <a:chExt cx="1992300" cy="2336473"/>
          </a:xfrm>
        </p:grpSpPr>
        <p:sp>
          <p:nvSpPr>
            <p:cNvPr id="1989" name="Shape 1989"/>
            <p:cNvSpPr/>
            <p:nvPr/>
          </p:nvSpPr>
          <p:spPr>
            <a:xfrm rot="10800000">
              <a:off x="5500675" y="18573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EF86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Shape 1990"/>
            <p:cNvSpPr/>
            <p:nvPr/>
          </p:nvSpPr>
          <p:spPr>
            <a:xfrm rot="5400000">
              <a:off x="5592524" y="1958365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Shape 1991"/>
            <p:cNvSpPr/>
            <p:nvPr/>
          </p:nvSpPr>
          <p:spPr>
            <a:xfrm>
              <a:off x="5603859" y="2208724"/>
              <a:ext cx="1785900" cy="1985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Application Scheduling</a:t>
              </a:r>
            </a:p>
            <a:p>
              <a:pPr marL="0" marR="0" lvl="0" indent="-95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Allocates system resources efficiently </a:t>
              </a:r>
            </a:p>
            <a:p>
              <a:pPr marL="0" marR="0" lvl="0" indent="-1524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92" name="Shape 1992" descr="E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488" y="2714626"/>
            <a:ext cx="3416680" cy="3416680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Shape 1993"/>
          <p:cNvSpPr/>
          <p:nvPr/>
        </p:nvSpPr>
        <p:spPr>
          <a:xfrm rot="1479784">
            <a:off x="5286386" y="2857490"/>
            <a:ext cx="428488" cy="428488"/>
          </a:xfrm>
          <a:prstGeom prst="heart">
            <a:avLst/>
          </a:prstGeom>
          <a:solidFill>
            <a:srgbClr val="FF33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2714612" y="1619171"/>
            <a:ext cx="3834825" cy="3595785"/>
            <a:chOff x="2737439" y="1500180"/>
            <a:chExt cx="3834825" cy="3595785"/>
          </a:xfrm>
        </p:grpSpPr>
        <p:pic>
          <p:nvPicPr>
            <p:cNvPr id="16" name="圖片 15" descr="P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7439" y="1500180"/>
              <a:ext cx="3834825" cy="3595785"/>
            </a:xfrm>
            <a:prstGeom prst="rect">
              <a:avLst/>
            </a:prstGeom>
          </p:spPr>
        </p:pic>
        <p:cxnSp>
          <p:nvCxnSpPr>
            <p:cNvPr id="17" name="直線接點 16"/>
            <p:cNvCxnSpPr/>
            <p:nvPr/>
          </p:nvCxnSpPr>
          <p:spPr>
            <a:xfrm rot="16200000" flipH="1">
              <a:off x="5179223" y="2940774"/>
              <a:ext cx="785818" cy="285752"/>
            </a:xfrm>
            <a:prstGeom prst="line">
              <a:avLst/>
            </a:prstGeom>
            <a:ln w="12700">
              <a:prstDash val="sysDash"/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rot="5400000">
              <a:off x="3750463" y="2440708"/>
              <a:ext cx="714380" cy="642942"/>
            </a:xfrm>
            <a:prstGeom prst="line">
              <a:avLst/>
            </a:prstGeom>
            <a:ln w="12700">
              <a:prstDash val="sysDash"/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4071934" y="3905187"/>
              <a:ext cx="1071570" cy="1588"/>
            </a:xfrm>
            <a:prstGeom prst="line">
              <a:avLst/>
            </a:prstGeom>
            <a:ln w="12700">
              <a:prstDash val="sysDash"/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+mj-lt"/>
              </a:rPr>
              <a:t>Easy-to-deploy </a:t>
            </a:r>
            <a:r>
              <a:rPr lang="en-US" altLang="zh-TW" dirty="0" err="1" smtClean="0">
                <a:latin typeface="+mj-lt"/>
              </a:rPr>
              <a:t>IoT</a:t>
            </a:r>
            <a:r>
              <a:rPr lang="en-US" altLang="zh-TW" dirty="0" smtClean="0">
                <a:latin typeface="+mj-lt"/>
              </a:rPr>
              <a:t> solution</a:t>
            </a:r>
            <a:endParaRPr lang="zh-TW" altLang="en-US" dirty="0">
              <a:latin typeface="+mj-lt"/>
            </a:endParaRPr>
          </a:p>
        </p:txBody>
      </p:sp>
      <p:pic>
        <p:nvPicPr>
          <p:cNvPr id="4" name="圖片 3" descr="P4.png"/>
          <p:cNvPicPr>
            <a:picLocks noChangeAspect="1"/>
          </p:cNvPicPr>
          <p:nvPr/>
        </p:nvPicPr>
        <p:blipFill>
          <a:blip r:embed="rId3"/>
          <a:srcRect l="6942" t="10727" r="2803" b="8822"/>
          <a:stretch>
            <a:fillRect/>
          </a:stretch>
        </p:blipFill>
        <p:spPr>
          <a:xfrm>
            <a:off x="285720" y="1071552"/>
            <a:ext cx="2786082" cy="107157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215206" y="3033761"/>
            <a:ext cx="150019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Applications</a:t>
            </a:r>
            <a:endParaRPr kumimoji="0" lang="zh-TW" altLang="en-US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2" name="圖片 11" descr="P4.png"/>
          <p:cNvPicPr>
            <a:picLocks noChangeAspect="1"/>
          </p:cNvPicPr>
          <p:nvPr/>
        </p:nvPicPr>
        <p:blipFill>
          <a:blip r:embed="rId4"/>
          <a:srcRect l="14297" t="12806" r="11358" b="13557"/>
          <a:stretch>
            <a:fillRect/>
          </a:stretch>
        </p:blipFill>
        <p:spPr>
          <a:xfrm>
            <a:off x="6500826" y="2463198"/>
            <a:ext cx="1073660" cy="949776"/>
          </a:xfrm>
          <a:prstGeom prst="rect">
            <a:avLst/>
          </a:prstGeom>
        </p:spPr>
      </p:pic>
      <p:pic>
        <p:nvPicPr>
          <p:cNvPr id="13" name="圖片 12" descr="P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2" y="928676"/>
            <a:ext cx="2056308" cy="1984232"/>
          </a:xfrm>
          <a:prstGeom prst="rect">
            <a:avLst/>
          </a:prstGeom>
        </p:spPr>
      </p:pic>
      <p:pic>
        <p:nvPicPr>
          <p:cNvPr id="14" name="圖片 13" descr="P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166" y="3429006"/>
            <a:ext cx="1523706" cy="937014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3071802" y="1250488"/>
            <a:ext cx="2257986" cy="1249824"/>
            <a:chOff x="5000628" y="8247342"/>
            <a:chExt cx="2257986" cy="1249824"/>
          </a:xfrm>
        </p:grpSpPr>
        <p:sp>
          <p:nvSpPr>
            <p:cNvPr id="20" name="Stage 1. Data Collecting"/>
            <p:cNvSpPr txBox="1"/>
            <p:nvPr/>
          </p:nvSpPr>
          <p:spPr>
            <a:xfrm>
              <a:off x="5000628" y="8247342"/>
              <a:ext cx="2257986" cy="338550"/>
            </a:xfrm>
            <a:prstGeom prst="rect">
              <a:avLst/>
            </a:prstGeom>
            <a:solidFill>
              <a:srgbClr val="FF2F9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1600" b="1">
                  <a:solidFill>
                    <a:srgbClr val="FF2F9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100" dirty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Stage</a:t>
              </a:r>
              <a:r>
                <a:rPr dirty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 </a:t>
              </a:r>
              <a:r>
                <a:rPr dirty="0" smtClean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1</a:t>
              </a:r>
              <a:r>
                <a:rPr lang="en-US" dirty="0" smtClean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 </a:t>
              </a:r>
              <a:r>
                <a:rPr dirty="0" smtClean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 </a:t>
              </a:r>
              <a:r>
                <a:rPr dirty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Data Collecting</a:t>
              </a:r>
            </a:p>
          </p:txBody>
        </p:sp>
        <p:sp>
          <p:nvSpPr>
            <p:cNvPr id="21" name="Sensors…"/>
            <p:cNvSpPr txBox="1"/>
            <p:nvPr/>
          </p:nvSpPr>
          <p:spPr>
            <a:xfrm>
              <a:off x="5000628" y="8543063"/>
              <a:ext cx="1407433" cy="954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 marL="140367" indent="-140367">
                <a:buSzPct val="100000"/>
                <a:buFont typeface="Wingdings" pitchFamily="2" charset="2"/>
                <a:buChar char="ü"/>
                <a:defRPr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>
                  <a:latin typeface="+mn-lt"/>
                  <a:cs typeface="Arial" pitchFamily="34" charset="0"/>
                </a:rPr>
                <a:t>Sensors</a:t>
              </a:r>
            </a:p>
            <a:p>
              <a:pPr marL="140367" indent="-140367">
                <a:buSzPct val="100000"/>
                <a:buFont typeface="Wingdings" pitchFamily="2" charset="2"/>
                <a:buChar char="ü"/>
                <a:defRPr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>
                  <a:latin typeface="+mn-lt"/>
                  <a:cs typeface="Arial" pitchFamily="34" charset="0"/>
                </a:rPr>
                <a:t>Devices</a:t>
              </a:r>
            </a:p>
            <a:p>
              <a:pPr marL="140367" indent="-140367">
                <a:buSzPct val="100000"/>
                <a:buFont typeface="Wingdings" pitchFamily="2" charset="2"/>
                <a:buChar char="ü"/>
                <a:defRPr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>
                  <a:latin typeface="+mn-lt"/>
                  <a:cs typeface="Arial" pitchFamily="34" charset="0"/>
                </a:rPr>
                <a:t>Development </a:t>
              </a:r>
              <a:endParaRPr lang="en-US" dirty="0" smtClean="0">
                <a:latin typeface="+mn-lt"/>
                <a:cs typeface="Arial" pitchFamily="34" charset="0"/>
              </a:endParaRPr>
            </a:p>
            <a:p>
              <a:pPr marL="140367" indent="-140367">
                <a:buSzPct val="100000"/>
                <a:defRPr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en-US" dirty="0" smtClean="0">
                  <a:latin typeface="+mn-lt"/>
                  <a:cs typeface="Arial" pitchFamily="34" charset="0"/>
                </a:rPr>
                <a:t>   </a:t>
              </a:r>
              <a:r>
                <a:rPr dirty="0" smtClean="0">
                  <a:latin typeface="+mn-lt"/>
                  <a:cs typeface="Arial" pitchFamily="34" charset="0"/>
                </a:rPr>
                <a:t>Board</a:t>
              </a:r>
              <a:endParaRPr dirty="0">
                <a:latin typeface="+mn-lt"/>
                <a:cs typeface="Arial" pitchFamily="34" charset="0"/>
              </a:endParaRPr>
            </a:p>
          </p:txBody>
        </p:sp>
      </p:grpSp>
      <p:sp>
        <p:nvSpPr>
          <p:cNvPr id="22" name="Stage 2. Data Processing"/>
          <p:cNvSpPr txBox="1"/>
          <p:nvPr/>
        </p:nvSpPr>
        <p:spPr>
          <a:xfrm>
            <a:off x="285721" y="3113686"/>
            <a:ext cx="2371799" cy="338550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00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1100" dirty="0" smtClean="0">
                <a:solidFill>
                  <a:schemeClr val="bg1"/>
                </a:solidFill>
                <a:cs typeface="Arial" pitchFamily="34" charset="0"/>
              </a:rPr>
              <a:t>Stage</a:t>
            </a:r>
            <a:r>
              <a:rPr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2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+mn-lt"/>
                <a:cs typeface="Arial" pitchFamily="34" charset="0"/>
              </a:rPr>
              <a:t>Data Processing</a:t>
            </a:r>
          </a:p>
        </p:txBody>
      </p:sp>
      <p:sp>
        <p:nvSpPr>
          <p:cNvPr id="23" name="Rules Setting…"/>
          <p:cNvSpPr txBox="1"/>
          <p:nvPr/>
        </p:nvSpPr>
        <p:spPr>
          <a:xfrm>
            <a:off x="285720" y="3480845"/>
            <a:ext cx="1426519" cy="73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+mn-lt"/>
                <a:cs typeface="Arial" pitchFamily="34" charset="0"/>
              </a:rPr>
              <a:t>Rules Setting</a:t>
            </a:r>
          </a:p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+mn-lt"/>
                <a:cs typeface="Arial" pitchFamily="34" charset="0"/>
              </a:rPr>
              <a:t>Threshold</a:t>
            </a:r>
          </a:p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+mn-lt"/>
                <a:cs typeface="Arial" pitchFamily="34" charset="0"/>
              </a:rPr>
              <a:t>Local Storage</a:t>
            </a:r>
          </a:p>
        </p:txBody>
      </p:sp>
      <p:sp>
        <p:nvSpPr>
          <p:cNvPr id="24" name="Stage 3. Data Visualization"/>
          <p:cNvSpPr txBox="1"/>
          <p:nvPr/>
        </p:nvSpPr>
        <p:spPr>
          <a:xfrm>
            <a:off x="6215074" y="3357568"/>
            <a:ext cx="2559351" cy="338550"/>
          </a:xfrm>
          <a:prstGeom prst="rect">
            <a:avLst/>
          </a:prstGeom>
          <a:solidFill>
            <a:srgbClr val="FF7D1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FF9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1100" dirty="0" smtClean="0">
                <a:solidFill>
                  <a:schemeClr val="bg1"/>
                </a:solidFill>
                <a:cs typeface="Arial" pitchFamily="34" charset="0"/>
              </a:rPr>
              <a:t>Stage</a:t>
            </a:r>
            <a:r>
              <a:rPr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3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+mn-lt"/>
                <a:cs typeface="Arial" pitchFamily="34" charset="0"/>
              </a:rPr>
              <a:t>Data Visualization</a:t>
            </a:r>
          </a:p>
        </p:txBody>
      </p:sp>
      <p:cxnSp>
        <p:nvCxnSpPr>
          <p:cNvPr id="32" name="直線接點 31"/>
          <p:cNvCxnSpPr/>
          <p:nvPr/>
        </p:nvCxnSpPr>
        <p:spPr>
          <a:xfrm rot="5400000">
            <a:off x="3500033" y="1428345"/>
            <a:ext cx="428628" cy="7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rot="5400000">
            <a:off x="721635" y="3300472"/>
            <a:ext cx="428628" cy="7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rot="5400000">
            <a:off x="6654262" y="3578450"/>
            <a:ext cx="428628" cy="7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ow Data in Charts &amp; Tables"/>
          <p:cNvSpPr txBox="1"/>
          <p:nvPr/>
        </p:nvSpPr>
        <p:spPr>
          <a:xfrm>
            <a:off x="6286512" y="3691608"/>
            <a:ext cx="242889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buFont typeface="Wingdings" pitchFamily="2" charset="2"/>
              <a:buChar char="ü"/>
            </a:pPr>
            <a:r>
              <a:rPr dirty="0">
                <a:latin typeface="+mn-lt"/>
                <a:cs typeface="Arial" pitchFamily="34" charset="0"/>
              </a:rPr>
              <a:t>Show Data in Charts &amp; Tables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6"/>
          <p:cNvSpPr/>
          <p:nvPr/>
        </p:nvSpPr>
        <p:spPr>
          <a:xfrm>
            <a:off x="1214414" y="1714494"/>
            <a:ext cx="3143272" cy="2571768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6" name="Shape 117"/>
          <p:cNvSpPr/>
          <p:nvPr/>
        </p:nvSpPr>
        <p:spPr>
          <a:xfrm>
            <a:off x="1449139" y="1857370"/>
            <a:ext cx="2694233" cy="500066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67495" y="2500312"/>
            <a:ext cx="29187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Most cost-efficient solution</a:t>
            </a:r>
          </a:p>
          <a:p>
            <a:pPr lvl="0"/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 for your </a:t>
            </a:r>
            <a:r>
              <a:rPr lang="en-US" altLang="zh-TW" dirty="0" err="1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IoT</a:t>
            </a:r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project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Support fog computing , </a:t>
            </a:r>
          </a:p>
          <a:p>
            <a:pPr lvl="0"/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 increase data processing </a:t>
            </a:r>
          </a:p>
          <a:p>
            <a:pPr lvl="0"/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 performance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Min. RAM : 2GB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605622" y="1928808"/>
            <a:ext cx="2394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 dirty="0" smtClean="0">
                <a:latin typeface="+mn-lt"/>
                <a:ea typeface="微軟正黑體" pitchFamily="34" charset="-120"/>
              </a:rPr>
              <a:t>ARM</a:t>
            </a:r>
            <a:r>
              <a:rPr kumimoji="1" lang="en-US" altLang="zh-TW" sz="2000" b="1" dirty="0" smtClean="0">
                <a:ea typeface="微軟正黑體" pitchFamily="34" charset="-120"/>
              </a:rPr>
              <a:t>-based</a:t>
            </a:r>
            <a:endParaRPr kumimoji="1" lang="zh-TW" altLang="en-US" sz="2000" b="1" dirty="0">
              <a:latin typeface="+mn-lt"/>
              <a:ea typeface="微軟正黑體" pitchFamily="34" charset="-120"/>
            </a:endParaRPr>
          </a:p>
        </p:txBody>
      </p:sp>
      <p:sp>
        <p:nvSpPr>
          <p:cNvPr id="9" name="Shape 116"/>
          <p:cNvSpPr/>
          <p:nvPr/>
        </p:nvSpPr>
        <p:spPr>
          <a:xfrm>
            <a:off x="4786314" y="1714494"/>
            <a:ext cx="3214710" cy="2571768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857872" y="1706726"/>
            <a:ext cx="1348346" cy="1007900"/>
            <a:chOff x="3857872" y="1706726"/>
            <a:chExt cx="1348346" cy="946689"/>
          </a:xfrm>
        </p:grpSpPr>
        <p:grpSp>
          <p:nvGrpSpPr>
            <p:cNvPr id="11" name="群組 33"/>
            <p:cNvGrpSpPr/>
            <p:nvPr/>
          </p:nvGrpSpPr>
          <p:grpSpPr>
            <a:xfrm rot="10120417">
              <a:off x="3857872" y="1706726"/>
              <a:ext cx="1348346" cy="946688"/>
              <a:chOff x="3571868" y="1500180"/>
              <a:chExt cx="1663388" cy="1285884"/>
            </a:xfr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拱形 14"/>
              <p:cNvSpPr/>
              <p:nvPr/>
            </p:nvSpPr>
            <p:spPr>
              <a:xfrm>
                <a:off x="3571868" y="1500180"/>
                <a:ext cx="1500198" cy="1285884"/>
              </a:xfrm>
              <a:prstGeom prst="blockArc">
                <a:avLst>
                  <a:gd name="adj1" fmla="val 10800000"/>
                  <a:gd name="adj2" fmla="val 21333922"/>
                  <a:gd name="adj3" fmla="val 13704"/>
                </a:avLst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等腰三角形 15"/>
              <p:cNvSpPr/>
              <p:nvPr/>
            </p:nvSpPr>
            <p:spPr>
              <a:xfrm rot="10800000">
                <a:off x="4745492" y="2071684"/>
                <a:ext cx="489764" cy="293858"/>
              </a:xfrm>
              <a:prstGeom prst="triangl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" name="群組 36"/>
            <p:cNvGrpSpPr/>
            <p:nvPr/>
          </p:nvGrpSpPr>
          <p:grpSpPr>
            <a:xfrm rot="10120417">
              <a:off x="3857872" y="1706727"/>
              <a:ext cx="1348346" cy="946688"/>
              <a:chOff x="3571868" y="1500179"/>
              <a:chExt cx="1663388" cy="1285884"/>
            </a:xfrm>
            <a:solidFill>
              <a:srgbClr val="7030A0"/>
            </a:solidFill>
            <a:effectLst/>
          </p:grpSpPr>
          <p:sp>
            <p:nvSpPr>
              <p:cNvPr id="13" name="拱形 12"/>
              <p:cNvSpPr/>
              <p:nvPr/>
            </p:nvSpPr>
            <p:spPr>
              <a:xfrm>
                <a:off x="3571868" y="1500179"/>
                <a:ext cx="1500198" cy="1285884"/>
              </a:xfrm>
              <a:prstGeom prst="blockArc">
                <a:avLst>
                  <a:gd name="adj1" fmla="val 12387902"/>
                  <a:gd name="adj2" fmla="val 21333922"/>
                  <a:gd name="adj3" fmla="val 1370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 rot="10800000">
                <a:off x="4745492" y="2071684"/>
                <a:ext cx="489764" cy="29385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5087374" y="2500312"/>
            <a:ext cx="32708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Complete storage solution , </a:t>
            </a:r>
          </a:p>
          <a:p>
            <a:pPr lvl="0"/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  media , surveillance ,and VM </a:t>
            </a:r>
          </a:p>
          <a:p>
            <a:pPr lvl="0"/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  application supported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Flexibility with </a:t>
            </a:r>
            <a:r>
              <a:rPr lang="en-US" altLang="zh-TW" dirty="0" err="1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QIoT</a:t>
            </a:r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container,   </a:t>
            </a:r>
          </a:p>
          <a:p>
            <a:pPr lvl="0"/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 easy to try different application </a:t>
            </a:r>
          </a:p>
          <a:p>
            <a:pPr lvl="0"/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 with your innovation idea</a:t>
            </a:r>
          </a:p>
          <a:p>
            <a:pPr lvl="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1"/>
                </a:solidFill>
                <a:latin typeface="+mn-lt"/>
                <a:ea typeface="微軟正黑體"/>
                <a:cs typeface="微軟正黑體"/>
              </a:rPr>
              <a:t> Min. RAM : 4 GB</a:t>
            </a:r>
            <a:endParaRPr lang="zh-TW" altLang="en-US" dirty="0">
              <a:solidFill>
                <a:schemeClr val="bg1"/>
              </a:solidFill>
              <a:latin typeface="+mn-lt"/>
              <a:ea typeface="微軟正黑體"/>
              <a:cs typeface="微軟正黑體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071802" y="3286130"/>
            <a:ext cx="1714512" cy="1683320"/>
            <a:chOff x="3329755" y="3214692"/>
            <a:chExt cx="1527997" cy="1500198"/>
          </a:xfrm>
        </p:grpSpPr>
        <p:sp>
          <p:nvSpPr>
            <p:cNvPr id="20" name="橢圓 19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圓角矩形 20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</p:spPr>
        </p:pic>
      </p:grpSp>
      <p:sp>
        <p:nvSpPr>
          <p:cNvPr id="23" name="Shape 117"/>
          <p:cNvSpPr/>
          <p:nvPr/>
        </p:nvSpPr>
        <p:spPr>
          <a:xfrm>
            <a:off x="4998347" y="1857370"/>
            <a:ext cx="2755466" cy="500066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143504" y="1928808"/>
            <a:ext cx="2520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 dirty="0" smtClean="0">
                <a:latin typeface="+mn-lt"/>
                <a:ea typeface="微軟正黑體" pitchFamily="34" charset="-120"/>
              </a:rPr>
              <a:t>X86-based</a:t>
            </a:r>
            <a:endParaRPr kumimoji="1" lang="zh-TW" altLang="en-US" sz="2000" b="1" dirty="0" smtClean="0">
              <a:latin typeface="+mn-lt"/>
              <a:ea typeface="微軟正黑體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929058" y="1357304"/>
            <a:ext cx="1428760" cy="1018126"/>
            <a:chOff x="3571868" y="1500180"/>
            <a:chExt cx="1663388" cy="128588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拱形 25"/>
            <p:cNvSpPr/>
            <p:nvPr/>
          </p:nvSpPr>
          <p:spPr>
            <a:xfrm>
              <a:off x="3571868" y="1500180"/>
              <a:ext cx="1500198" cy="1285884"/>
            </a:xfrm>
            <a:prstGeom prst="blockArc">
              <a:avLst>
                <a:gd name="adj1" fmla="val 10800000"/>
                <a:gd name="adj2" fmla="val 21333922"/>
                <a:gd name="adj3" fmla="val 13704"/>
              </a:avLst>
            </a:prstGeom>
            <a:grpFill/>
            <a:ln w="5715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0800000">
              <a:off x="4745492" y="2071684"/>
              <a:ext cx="489764" cy="293858"/>
            </a:xfrm>
            <a:prstGeom prst="triangl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3929058" y="1357304"/>
            <a:ext cx="1428760" cy="1018126"/>
            <a:chOff x="3571868" y="1500180"/>
            <a:chExt cx="1663388" cy="1285884"/>
          </a:xfrm>
          <a:solidFill>
            <a:srgbClr val="7030A0"/>
          </a:solidFill>
          <a:effectLst/>
        </p:grpSpPr>
        <p:sp>
          <p:nvSpPr>
            <p:cNvPr id="29" name="拱形 28"/>
            <p:cNvSpPr/>
            <p:nvPr/>
          </p:nvSpPr>
          <p:spPr>
            <a:xfrm>
              <a:off x="3571868" y="1500180"/>
              <a:ext cx="1500198" cy="1285884"/>
            </a:xfrm>
            <a:prstGeom prst="blockArc">
              <a:avLst>
                <a:gd name="adj1" fmla="val 10800000"/>
                <a:gd name="adj2" fmla="val 21333922"/>
                <a:gd name="adj3" fmla="val 13704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10800000">
              <a:off x="4745492" y="2071684"/>
              <a:ext cx="489764" cy="2938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標題 2"/>
          <p:cNvSpPr txBox="1">
            <a:spLocks/>
          </p:cNvSpPr>
          <p:nvPr/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 algn="ctr">
              <a:buClr>
                <a:srgbClr val="002060"/>
              </a:buClr>
              <a:buSzPct val="100000"/>
            </a:pPr>
            <a:r>
              <a:rPr lang="en-US" altLang="zh-TW" sz="2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Meet a wide range of your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IoT</a:t>
            </a:r>
            <a:r>
              <a:rPr lang="en-US" altLang="zh-TW" sz="2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requirements</a:t>
            </a:r>
            <a:endParaRPr kumimoji="1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62"/>
          <p:cNvSpPr/>
          <p:nvPr/>
        </p:nvSpPr>
        <p:spPr>
          <a:xfrm rot="5400000">
            <a:off x="1107256" y="2855213"/>
            <a:ext cx="1143008" cy="264320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3" name="Shape 62"/>
          <p:cNvSpPr/>
          <p:nvPr/>
        </p:nvSpPr>
        <p:spPr>
          <a:xfrm rot="5400000">
            <a:off x="2464578" y="250014"/>
            <a:ext cx="1143008" cy="535785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5" name="Shape 62"/>
          <p:cNvSpPr/>
          <p:nvPr/>
        </p:nvSpPr>
        <p:spPr>
          <a:xfrm rot="5400000">
            <a:off x="2464579" y="-1035872"/>
            <a:ext cx="1143008" cy="535785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65" name="Shape 62"/>
          <p:cNvSpPr/>
          <p:nvPr/>
        </p:nvSpPr>
        <p:spPr>
          <a:xfrm rot="5400000">
            <a:off x="4536281" y="2140835"/>
            <a:ext cx="1143008" cy="407196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8" name="Shape 62"/>
          <p:cNvSpPr/>
          <p:nvPr/>
        </p:nvSpPr>
        <p:spPr>
          <a:xfrm rot="10800000">
            <a:off x="5786446" y="1071550"/>
            <a:ext cx="2928958" cy="242889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681" name="Shape 16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38100">
              <a:buClr>
                <a:schemeClr val="dk1"/>
              </a:buClr>
              <a:buSzPct val="25000"/>
            </a:pPr>
            <a:r>
              <a:rPr lang="en-US" altLang="zh-TW" dirty="0" smtClean="0"/>
              <a:t>QTS 4.3.4 for the new models</a:t>
            </a:r>
            <a:endParaRPr lang="zh-TW" dirty="0"/>
          </a:p>
        </p:txBody>
      </p:sp>
      <p:grpSp>
        <p:nvGrpSpPr>
          <p:cNvPr id="2" name="群組 37"/>
          <p:cNvGrpSpPr/>
          <p:nvPr/>
        </p:nvGrpSpPr>
        <p:grpSpPr>
          <a:xfrm>
            <a:off x="428595" y="1285866"/>
            <a:ext cx="2000265" cy="728781"/>
            <a:chOff x="214281" y="1559476"/>
            <a:chExt cx="2000265" cy="728781"/>
          </a:xfrm>
        </p:grpSpPr>
        <p:sp>
          <p:nvSpPr>
            <p:cNvPr id="26" name="矩形 25"/>
            <p:cNvSpPr/>
            <p:nvPr/>
          </p:nvSpPr>
          <p:spPr>
            <a:xfrm>
              <a:off x="214281" y="1559476"/>
              <a:ext cx="1857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  <a:latin typeface="+mn-lt"/>
                </a:rPr>
                <a:t>TS-x77</a:t>
              </a:r>
              <a:r>
                <a:rPr lang="en-US" altLang="zh-TW" sz="1800" b="1" dirty="0" smtClean="0">
                  <a:solidFill>
                    <a:srgbClr val="002060"/>
                  </a:solidFill>
                  <a:latin typeface="+mn-lt"/>
                  <a:ea typeface="微軟正黑體" pitchFamily="34" charset="-120"/>
                </a:rPr>
                <a:t> Series</a:t>
              </a:r>
              <a:endParaRPr lang="zh-TW" altLang="en-US" sz="1800" b="1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14282" y="1857370"/>
              <a:ext cx="200026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100" dirty="0" smtClean="0">
                  <a:latin typeface="+mn-lt"/>
                </a:rPr>
                <a:t>AMD </a:t>
              </a:r>
              <a:r>
                <a:rPr lang="en-US" altLang="zh-TW" sz="1100" dirty="0" err="1" smtClean="0">
                  <a:solidFill>
                    <a:srgbClr val="FF0000"/>
                  </a:solidFill>
                  <a:latin typeface="+mn-lt"/>
                </a:rPr>
                <a:t>Ryzen</a:t>
              </a:r>
              <a:r>
                <a:rPr lang="en-US" altLang="zh-TW" sz="1100" dirty="0" smtClean="0">
                  <a:latin typeface="+mn-lt"/>
                </a:rPr>
                <a:t> </a:t>
              </a:r>
              <a:r>
                <a:rPr lang="en-US" altLang="zh-TW" sz="1100" dirty="0" smtClean="0">
                  <a:solidFill>
                    <a:srgbClr val="FF0000"/>
                  </a:solidFill>
                  <a:latin typeface="+mn-lt"/>
                </a:rPr>
                <a:t>6- &amp; 8-core </a:t>
              </a:r>
              <a:r>
                <a:rPr lang="en-US" altLang="zh-TW" sz="1100" dirty="0" smtClean="0">
                  <a:latin typeface="+mn-lt"/>
                </a:rPr>
                <a:t>CPU; good for VMs</a:t>
              </a:r>
              <a:endParaRPr lang="zh-TW" altLang="en-US" sz="1100" dirty="0">
                <a:latin typeface="+mn-lt"/>
              </a:endParaRPr>
            </a:p>
          </p:txBody>
        </p:sp>
      </p:grpSp>
      <p:grpSp>
        <p:nvGrpSpPr>
          <p:cNvPr id="3" name="群組 41"/>
          <p:cNvGrpSpPr/>
          <p:nvPr/>
        </p:nvGrpSpPr>
        <p:grpSpPr>
          <a:xfrm>
            <a:off x="2285984" y="1243219"/>
            <a:ext cx="3128610" cy="782232"/>
            <a:chOff x="1928794" y="1342494"/>
            <a:chExt cx="4167444" cy="1041966"/>
          </a:xfrm>
        </p:grpSpPr>
        <p:pic>
          <p:nvPicPr>
            <p:cNvPr id="14" name="Shape 43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429091" y="1342494"/>
              <a:ext cx="1667147" cy="1041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4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071769" y="1342494"/>
              <a:ext cx="1666526" cy="1041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4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928794" y="1342494"/>
              <a:ext cx="1656180" cy="10351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群組 38"/>
          <p:cNvGrpSpPr/>
          <p:nvPr/>
        </p:nvGrpSpPr>
        <p:grpSpPr>
          <a:xfrm>
            <a:off x="428595" y="2559608"/>
            <a:ext cx="2143141" cy="726522"/>
            <a:chOff x="214281" y="1561735"/>
            <a:chExt cx="2143141" cy="726522"/>
          </a:xfrm>
        </p:grpSpPr>
        <p:sp>
          <p:nvSpPr>
            <p:cNvPr id="40" name="矩形 39"/>
            <p:cNvSpPr/>
            <p:nvPr/>
          </p:nvSpPr>
          <p:spPr>
            <a:xfrm>
              <a:off x="214281" y="1561735"/>
              <a:ext cx="21431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  <a:latin typeface="+mn-lt"/>
                </a:rPr>
                <a:t>TVS-x73X</a:t>
              </a:r>
              <a:r>
                <a:rPr lang="en-US" altLang="zh-TW" sz="1800" b="1" dirty="0" smtClean="0">
                  <a:solidFill>
                    <a:srgbClr val="002060"/>
                  </a:solidFill>
                  <a:ea typeface="微軟正黑體" pitchFamily="34" charset="-120"/>
                </a:rPr>
                <a:t> Series</a:t>
              </a:r>
              <a:endParaRPr lang="zh-TW" altLang="en-US" sz="1800" b="1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214282" y="1857370"/>
              <a:ext cx="192882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100" dirty="0" smtClean="0"/>
                <a:t>AMD RX-421BD 4-core </a:t>
              </a:r>
              <a:r>
                <a:rPr lang="en-US" altLang="zh-TW" sz="1100" dirty="0" smtClean="0">
                  <a:solidFill>
                    <a:srgbClr val="FF0000"/>
                  </a:solidFill>
                </a:rPr>
                <a:t>APU</a:t>
              </a:r>
              <a:r>
                <a:rPr lang="en-US" altLang="zh-TW" sz="1100" dirty="0" smtClean="0"/>
                <a:t> with </a:t>
              </a:r>
              <a:r>
                <a:rPr lang="en-US" altLang="zh-TW" sz="1100" dirty="0" smtClean="0">
                  <a:solidFill>
                    <a:srgbClr val="FF0000"/>
                  </a:solidFill>
                </a:rPr>
                <a:t>10GBASE-T</a:t>
              </a:r>
              <a:r>
                <a:rPr lang="en-US" altLang="zh-TW" sz="1100" dirty="0" smtClean="0"/>
                <a:t> port </a:t>
              </a:r>
              <a:endParaRPr lang="zh-TW" altLang="en-US" sz="1100" dirty="0"/>
            </a:p>
          </p:txBody>
        </p:sp>
      </p:grpSp>
      <p:grpSp>
        <p:nvGrpSpPr>
          <p:cNvPr id="5" name="群組 44"/>
          <p:cNvGrpSpPr/>
          <p:nvPr/>
        </p:nvGrpSpPr>
        <p:grpSpPr>
          <a:xfrm>
            <a:off x="2396976" y="2499266"/>
            <a:ext cx="3103718" cy="929740"/>
            <a:chOff x="2004424" y="1336323"/>
            <a:chExt cx="4134287" cy="1238453"/>
          </a:xfrm>
        </p:grpSpPr>
        <p:pic>
          <p:nvPicPr>
            <p:cNvPr id="46" name="Shape 43"/>
            <p:cNvPicPr preferRelativeResize="0"/>
            <p:nvPr/>
          </p:nvPicPr>
          <p:blipFill>
            <a:blip r:embed="rId6"/>
            <a:srcRect r="11416"/>
            <a:stretch>
              <a:fillRect/>
            </a:stretch>
          </p:blipFill>
          <p:spPr>
            <a:xfrm>
              <a:off x="4383387" y="1336323"/>
              <a:ext cx="1755324" cy="123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42"/>
            <p:cNvPicPr preferRelativeResize="0"/>
            <p:nvPr/>
          </p:nvPicPr>
          <p:blipFill>
            <a:blip r:embed="rId7"/>
            <a:srcRect r="15586"/>
            <a:stretch>
              <a:fillRect/>
            </a:stretch>
          </p:blipFill>
          <p:spPr>
            <a:xfrm>
              <a:off x="3051168" y="1336323"/>
              <a:ext cx="1495506" cy="1107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Shape 41"/>
            <p:cNvPicPr preferRelativeResize="0"/>
            <p:nvPr/>
          </p:nvPicPr>
          <p:blipFill>
            <a:blip r:embed="rId8"/>
            <a:srcRect r="26486"/>
            <a:stretch>
              <a:fillRect/>
            </a:stretch>
          </p:blipFill>
          <p:spPr>
            <a:xfrm>
              <a:off x="2004424" y="1432875"/>
              <a:ext cx="1217530" cy="10351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Shape 238"/>
          <p:cNvPicPr preferRelativeResize="0">
            <a:picLocks noChangeAspect="1"/>
          </p:cNvPicPr>
          <p:nvPr/>
        </p:nvPicPr>
        <p:blipFill>
          <a:blip r:embed="rId9"/>
          <a:srcRect l="21746"/>
          <a:stretch>
            <a:fillRect/>
          </a:stretch>
        </p:blipFill>
        <p:spPr>
          <a:xfrm>
            <a:off x="2000232" y="3873096"/>
            <a:ext cx="904718" cy="72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238"/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2198" y="2714626"/>
            <a:ext cx="1100664" cy="68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238"/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768" y="2357436"/>
            <a:ext cx="1401646" cy="876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1"/>
          <p:cNvGrpSpPr/>
          <p:nvPr/>
        </p:nvGrpSpPr>
        <p:grpSpPr>
          <a:xfrm>
            <a:off x="5357818" y="3831521"/>
            <a:ext cx="1785950" cy="766450"/>
            <a:chOff x="1802550" y="3535313"/>
            <a:chExt cx="2500968" cy="1073305"/>
          </a:xfrm>
        </p:grpSpPr>
        <p:pic>
          <p:nvPicPr>
            <p:cNvPr id="20" name="Shape 238"/>
            <p:cNvPicPr preferRelativeResize="0"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02550" y="3582277"/>
              <a:ext cx="1625515" cy="1015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238"/>
            <p:cNvPicPr preferRelativeResize="0"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6228" y="3535313"/>
              <a:ext cx="1717290" cy="1073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群組 54"/>
          <p:cNvGrpSpPr/>
          <p:nvPr/>
        </p:nvGrpSpPr>
        <p:grpSpPr>
          <a:xfrm>
            <a:off x="3214678" y="3723846"/>
            <a:ext cx="2500330" cy="726522"/>
            <a:chOff x="214281" y="1561735"/>
            <a:chExt cx="2500330" cy="726522"/>
          </a:xfrm>
        </p:grpSpPr>
        <p:sp>
          <p:nvSpPr>
            <p:cNvPr id="56" name="矩形 55"/>
            <p:cNvSpPr/>
            <p:nvPr/>
          </p:nvSpPr>
          <p:spPr>
            <a:xfrm>
              <a:off x="214281" y="1561735"/>
              <a:ext cx="25003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  <a:latin typeface="+mn-lt"/>
                </a:rPr>
                <a:t>TS-431P2 / TS-231P2</a:t>
              </a:r>
              <a:endParaRPr lang="zh-TW" altLang="en-US" sz="18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14281" y="1857370"/>
              <a:ext cx="242889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100" dirty="0" smtClean="0"/>
                <a:t>Annapurna Labs AL314 4-core CPU, RAM upgradeable up to </a:t>
              </a:r>
              <a:r>
                <a:rPr lang="en-US" altLang="zh-TW" sz="1100" dirty="0" smtClean="0">
                  <a:solidFill>
                    <a:srgbClr val="FF0000"/>
                  </a:solidFill>
                </a:rPr>
                <a:t>8GB</a:t>
              </a:r>
              <a:endParaRPr lang="zh-TW" alt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群組 58"/>
          <p:cNvGrpSpPr/>
          <p:nvPr/>
        </p:nvGrpSpPr>
        <p:grpSpPr>
          <a:xfrm>
            <a:off x="500034" y="3714758"/>
            <a:ext cx="1857389" cy="895799"/>
            <a:chOff x="214281" y="1561735"/>
            <a:chExt cx="1857389" cy="895799"/>
          </a:xfrm>
        </p:grpSpPr>
        <p:sp>
          <p:nvSpPr>
            <p:cNvPr id="60" name="矩形 59"/>
            <p:cNvSpPr/>
            <p:nvPr/>
          </p:nvSpPr>
          <p:spPr>
            <a:xfrm>
              <a:off x="214281" y="1561735"/>
              <a:ext cx="1857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  <a:latin typeface="+mn-lt"/>
                </a:rPr>
                <a:t>TS-453BT3</a:t>
              </a:r>
              <a:endParaRPr lang="zh-TW" altLang="en-US" sz="18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214282" y="1857370"/>
              <a:ext cx="157163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100" dirty="0" smtClean="0"/>
                <a:t>Intel J3455 4-core CPU w/ </a:t>
              </a:r>
              <a:r>
                <a:rPr lang="en-US" altLang="zh-TW" sz="1100" dirty="0" smtClean="0">
                  <a:solidFill>
                    <a:srgbClr val="FF0000"/>
                  </a:solidFill>
                </a:rPr>
                <a:t>Thunderbolt 3</a:t>
              </a:r>
              <a:r>
                <a:rPr lang="en-US" altLang="zh-TW" sz="1100" dirty="0" smtClean="0"/>
                <a:t> + </a:t>
              </a:r>
              <a:r>
                <a:rPr lang="en-US" altLang="zh-TW" sz="1100" dirty="0" smtClean="0">
                  <a:solidFill>
                    <a:srgbClr val="FF0000"/>
                  </a:solidFill>
                </a:rPr>
                <a:t>10GBASE-T</a:t>
              </a:r>
              <a:r>
                <a:rPr lang="en-US" altLang="zh-TW" sz="1100" dirty="0" smtClean="0"/>
                <a:t> ports</a:t>
              </a:r>
              <a:endParaRPr lang="zh-TW" altLang="en-US" sz="1100" dirty="0"/>
            </a:p>
          </p:txBody>
        </p:sp>
      </p:grpSp>
      <p:grpSp>
        <p:nvGrpSpPr>
          <p:cNvPr id="9" name="群組 61"/>
          <p:cNvGrpSpPr/>
          <p:nvPr/>
        </p:nvGrpSpPr>
        <p:grpSpPr>
          <a:xfrm>
            <a:off x="5929322" y="1330334"/>
            <a:ext cx="2857487" cy="741911"/>
            <a:chOff x="214281" y="1561735"/>
            <a:chExt cx="2197265" cy="741911"/>
          </a:xfrm>
        </p:grpSpPr>
        <p:sp>
          <p:nvSpPr>
            <p:cNvPr id="63" name="矩形 62"/>
            <p:cNvSpPr/>
            <p:nvPr/>
          </p:nvSpPr>
          <p:spPr>
            <a:xfrm>
              <a:off x="214281" y="1561735"/>
              <a:ext cx="21972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  <a:latin typeface="+mn-lt"/>
                </a:rPr>
                <a:t>TS-431XeU / TS-431X2</a:t>
              </a:r>
              <a:endParaRPr lang="zh-TW" altLang="en-US" sz="18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214282" y="1857370"/>
              <a:ext cx="1928826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100" dirty="0" smtClean="0"/>
                <a:t>Annapurna Labs AL314 4-core CPU; affordable </a:t>
              </a:r>
              <a:r>
                <a:rPr lang="en-US" altLang="zh-TW" sz="1100" dirty="0" smtClean="0">
                  <a:solidFill>
                    <a:srgbClr val="FF0000"/>
                  </a:solidFill>
                </a:rPr>
                <a:t>10GbE SFP+ </a:t>
              </a:r>
              <a:r>
                <a:rPr lang="en-US" altLang="zh-TW" sz="1100" dirty="0" smtClean="0"/>
                <a:t>solution</a:t>
              </a:r>
              <a:endParaRPr lang="zh-TW" altLang="en-US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Shape 16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38100">
              <a:buClr>
                <a:schemeClr val="dk1"/>
              </a:buClr>
              <a:buSzPct val="25000"/>
            </a:pPr>
            <a:r>
              <a:rPr lang="en-US" altLang="zh-TW" dirty="0" smtClean="0"/>
              <a:t>And there's more supporting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QTS 4.3.4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02" name="Shape 17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002" y="2090564"/>
            <a:ext cx="1341402" cy="83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Shape 17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2198" y="2057026"/>
            <a:ext cx="1332590" cy="83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Shape 1696"/>
          <p:cNvPicPr preferRelativeResize="0"/>
          <p:nvPr/>
        </p:nvPicPr>
        <p:blipFill>
          <a:blip r:embed="rId5">
            <a:alphaModFix/>
          </a:blip>
          <a:srcRect r="31579"/>
          <a:stretch>
            <a:fillRect/>
          </a:stretch>
        </p:blipFill>
        <p:spPr>
          <a:xfrm>
            <a:off x="315496" y="3894286"/>
            <a:ext cx="541844" cy="50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Shape 1697"/>
          <p:cNvPicPr preferRelativeResize="0"/>
          <p:nvPr/>
        </p:nvPicPr>
        <p:blipFill>
          <a:blip r:embed="rId6">
            <a:alphaModFix/>
          </a:blip>
          <a:srcRect l="35000" r="30000"/>
          <a:stretch>
            <a:fillRect/>
          </a:stretch>
        </p:blipFill>
        <p:spPr>
          <a:xfrm>
            <a:off x="340220" y="3894286"/>
            <a:ext cx="291762" cy="50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Shape 1698"/>
          <p:cNvPicPr preferRelativeResize="0"/>
          <p:nvPr/>
        </p:nvPicPr>
        <p:blipFill>
          <a:blip r:embed="rId7">
            <a:alphaModFix/>
          </a:blip>
          <a:srcRect l="31579" r="26316"/>
          <a:stretch>
            <a:fillRect/>
          </a:stretch>
        </p:blipFill>
        <p:spPr>
          <a:xfrm>
            <a:off x="797843" y="3912554"/>
            <a:ext cx="353382" cy="50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Shape 1699"/>
          <p:cNvPicPr preferRelativeResize="0"/>
          <p:nvPr/>
        </p:nvPicPr>
        <p:blipFill>
          <a:blip r:embed="rId8">
            <a:alphaModFix/>
          </a:blip>
          <a:srcRect l="20989" r="15802"/>
          <a:stretch>
            <a:fillRect/>
          </a:stretch>
        </p:blipFill>
        <p:spPr>
          <a:xfrm>
            <a:off x="1071538" y="3910322"/>
            <a:ext cx="571504" cy="5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Shape 17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3438" y="3841116"/>
            <a:ext cx="928694" cy="57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Shape 170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9778" y="3797039"/>
            <a:ext cx="1145032" cy="68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Shape 17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28728" y="3912554"/>
            <a:ext cx="853920" cy="5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Shape 17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28794" y="3919330"/>
            <a:ext cx="852058" cy="49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Shape 17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00298" y="3901624"/>
            <a:ext cx="890894" cy="5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Shape 17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57620" y="3854297"/>
            <a:ext cx="1000132" cy="55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Shape 1717"/>
          <p:cNvPicPr preferRelativeResize="0"/>
          <p:nvPr/>
        </p:nvPicPr>
        <p:blipFill>
          <a:blip r:embed="rId15">
            <a:alphaModFix/>
          </a:blip>
          <a:srcRect t="16667"/>
          <a:stretch>
            <a:fillRect/>
          </a:stretch>
        </p:blipFill>
        <p:spPr>
          <a:xfrm>
            <a:off x="1000100" y="2071684"/>
            <a:ext cx="1259535" cy="62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Shape 1718"/>
          <p:cNvPicPr preferRelativeResize="0"/>
          <p:nvPr/>
        </p:nvPicPr>
        <p:blipFill>
          <a:blip r:embed="rId16">
            <a:alphaModFix/>
          </a:blip>
          <a:srcRect t="26585"/>
          <a:stretch>
            <a:fillRect/>
          </a:stretch>
        </p:blipFill>
        <p:spPr>
          <a:xfrm>
            <a:off x="4714876" y="2296525"/>
            <a:ext cx="1379502" cy="63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Shape 17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00430" y="2041800"/>
            <a:ext cx="1259535" cy="74426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211"/>
          <p:cNvSpPr txBox="1"/>
          <p:nvPr/>
        </p:nvSpPr>
        <p:spPr>
          <a:xfrm>
            <a:off x="3571868" y="1213367"/>
            <a:ext cx="5143536" cy="2868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bg1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4784A1"/>
              </a:buClr>
              <a:buSzPct val="25000"/>
            </a:pPr>
            <a:r>
              <a:rPr lang="en-US" altLang="zh-TW" b="1" dirty="0" err="1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Rackmount</a:t>
            </a: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Series</a:t>
            </a:r>
          </a:p>
        </p:txBody>
      </p:sp>
      <p:sp>
        <p:nvSpPr>
          <p:cNvPr id="37" name="Shape 212"/>
          <p:cNvSpPr txBox="1"/>
          <p:nvPr/>
        </p:nvSpPr>
        <p:spPr>
          <a:xfrm>
            <a:off x="3571868" y="1500180"/>
            <a:ext cx="5143536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4784A1"/>
              </a:buClr>
              <a:buSzPct val="25000"/>
            </a:pPr>
            <a:r>
              <a:rPr lang="pl-PL" sz="1200" dirty="0" smtClean="0">
                <a:solidFill>
                  <a:srgbClr val="4784A1"/>
                </a:solidFill>
              </a:rPr>
              <a:t>TDS-16489U, TS-x85U</a:t>
            </a:r>
            <a:r>
              <a:rPr lang="en-US" sz="1200" dirty="0" smtClean="0">
                <a:solidFill>
                  <a:srgbClr val="4784A1"/>
                </a:solidFill>
              </a:rPr>
              <a:t>, </a:t>
            </a:r>
            <a:r>
              <a:rPr lang="pl-PL" sz="1200" dirty="0" smtClean="0">
                <a:solidFill>
                  <a:srgbClr val="4784A1"/>
                </a:solidFill>
              </a:rPr>
              <a:t>1582TU, x80U, x73U, x71U, x70U, x69U, x63U, x53BU, x53U,</a:t>
            </a:r>
            <a:r>
              <a:rPr lang="en-US" sz="1200" dirty="0" smtClean="0">
                <a:solidFill>
                  <a:srgbClr val="4784A1"/>
                </a:solidFill>
              </a:rPr>
              <a:t> </a:t>
            </a:r>
            <a:r>
              <a:rPr lang="pl-PL" sz="1200" dirty="0" smtClean="0">
                <a:solidFill>
                  <a:srgbClr val="4784A1"/>
                </a:solidFill>
              </a:rPr>
              <a:t>451U, x31XU and 431U</a:t>
            </a:r>
          </a:p>
        </p:txBody>
      </p:sp>
      <p:sp>
        <p:nvSpPr>
          <p:cNvPr id="39" name="Shape 211"/>
          <p:cNvSpPr txBox="1"/>
          <p:nvPr/>
        </p:nvSpPr>
        <p:spPr>
          <a:xfrm>
            <a:off x="285720" y="2928940"/>
            <a:ext cx="8429684" cy="2857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bg1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4784A1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Tower Series</a:t>
            </a:r>
            <a:endParaRPr lang="en" sz="1400" b="1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0" name="Shape 212"/>
          <p:cNvSpPr txBox="1"/>
          <p:nvPr/>
        </p:nvSpPr>
        <p:spPr>
          <a:xfrm>
            <a:off x="214282" y="3286130"/>
            <a:ext cx="850112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4784A1"/>
              </a:buClr>
              <a:buSzPct val="25000"/>
            </a:pPr>
            <a:r>
              <a:rPr lang="en-US" sz="1200" dirty="0" smtClean="0">
                <a:solidFill>
                  <a:srgbClr val="4784A1"/>
                </a:solidFill>
              </a:rPr>
              <a:t>TS-1685, x82, 882ST2/ST3, x80, x73, x71, x70, x69, x63, 453Bmini, x53B, x53A, x53 Pro, 453mini, x51A, x51, 1635, x31X, x31P, x31+, x31 and x28</a:t>
            </a:r>
          </a:p>
        </p:txBody>
      </p:sp>
      <p:sp>
        <p:nvSpPr>
          <p:cNvPr id="41" name="Shape 211"/>
          <p:cNvSpPr txBox="1"/>
          <p:nvPr/>
        </p:nvSpPr>
        <p:spPr>
          <a:xfrm>
            <a:off x="285720" y="1214429"/>
            <a:ext cx="3071834" cy="28575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bg1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4784A1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</a:rPr>
              <a:t>Thunderbolt NAS </a:t>
            </a: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Series</a:t>
            </a:r>
            <a:endParaRPr lang="en" sz="1400" b="1" dirty="0">
              <a:solidFill>
                <a:schemeClr val="bg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1472" y="4484058"/>
            <a:ext cx="51435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For a list of supported models, please visit https://www.qnap.com/zh-tw/product/eol.php</a:t>
            </a:r>
            <a:endParaRPr lang="en-US" altLang="zh-TW" sz="9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4" name="Shape 17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072672" y="2113988"/>
            <a:ext cx="999130" cy="6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170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71538" y="1376184"/>
            <a:ext cx="1341402" cy="8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882"/>
          <p:cNvSpPr/>
          <p:nvPr/>
        </p:nvSpPr>
        <p:spPr>
          <a:xfrm flipH="1">
            <a:off x="357158" y="4485520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Shape 17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429256" y="3841116"/>
            <a:ext cx="928694" cy="60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7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41791" y="2113988"/>
            <a:ext cx="999130" cy="6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Shape 17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215074" y="3698240"/>
            <a:ext cx="1267800" cy="76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998"/>
          <p:cNvSpPr txBox="1">
            <a:spLocks/>
          </p:cNvSpPr>
          <p:nvPr/>
        </p:nvSpPr>
        <p:spPr>
          <a:xfrm>
            <a:off x="2193940" y="2285998"/>
            <a:ext cx="4521200" cy="10874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Thank You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01_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</TotalTime>
  <Words>2974</Words>
  <Application>Microsoft Office PowerPoint</Application>
  <PresentationFormat>如螢幕大小 (16:9)</PresentationFormat>
  <Paragraphs>836</Paragraphs>
  <Slides>98</Slides>
  <Notes>95</Notes>
  <HiddenSlides>1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98</vt:i4>
      </vt:variant>
    </vt:vector>
  </HeadingPairs>
  <TitlesOfParts>
    <vt:vector size="109" baseType="lpstr">
      <vt:lpstr>Arial</vt:lpstr>
      <vt:lpstr>新細明體</vt:lpstr>
      <vt:lpstr>Microsoft JhengHei</vt:lpstr>
      <vt:lpstr>Verdana</vt:lpstr>
      <vt:lpstr>Calibri</vt:lpstr>
      <vt:lpstr>Noto Sans Symbols</vt:lpstr>
      <vt:lpstr>Wingdings</vt:lpstr>
      <vt:lpstr>Adobe 明體 Std L</vt:lpstr>
      <vt:lpstr>Arial Black</vt:lpstr>
      <vt:lpstr>Helvetica Neue</vt:lpstr>
      <vt:lpstr>1101_EN</vt:lpstr>
      <vt:lpstr>投影片 1</vt:lpstr>
      <vt:lpstr>投影片 2</vt:lpstr>
      <vt:lpstr>Basics of data storage Performance and stability are the keys!</vt:lpstr>
      <vt:lpstr>Why doesn't QNAP adopt Btrfs?</vt:lpstr>
      <vt:lpstr>Ext4 v.s. Btrfs</vt:lpstr>
      <vt:lpstr>A Snapshot space that can be managed</vt:lpstr>
      <vt:lpstr>Storage &amp; Snapshots Evolved for Data Safety </vt:lpstr>
      <vt:lpstr>投影片 8</vt:lpstr>
      <vt:lpstr>Why doesn't QNAP adopt customized Btrfs?</vt:lpstr>
      <vt:lpstr>ARM-based NAS has a big market share</vt:lpstr>
      <vt:lpstr>ARM-based NAS that supports snapshots</vt:lpstr>
      <vt:lpstr>Intuitive Snapshot Management at Remote NAS</vt:lpstr>
      <vt:lpstr>Why are snapshots important?</vt:lpstr>
      <vt:lpstr>Versatile snapshot modes</vt:lpstr>
      <vt:lpstr>Snapshot protection stored out of "Volume"</vt:lpstr>
      <vt:lpstr>Enable Min. Guaranteed Snapshot Space</vt:lpstr>
      <vt:lpstr>Monitor Snapshot Protection at a Glance</vt:lpstr>
      <vt:lpstr>Easily Manage All Snapshots</vt:lpstr>
      <vt:lpstr>Backup Snapshots to Remote Sites</vt:lpstr>
      <vt:lpstr>Improved Snapshot Backup Plan</vt:lpstr>
      <vt:lpstr>Integrated Windows Previous Version </vt:lpstr>
      <vt:lpstr>Snapshot Agents</vt:lpstr>
      <vt:lpstr>投影片 23</vt:lpstr>
      <vt:lpstr>投影片 24</vt:lpstr>
      <vt:lpstr>Hybrid Storage System </vt:lpstr>
      <vt:lpstr>Replace SSD Cache with Qtier 2.0™</vt:lpstr>
      <vt:lpstr>Qtier 2.0 is IO Aware </vt:lpstr>
      <vt:lpstr>Qtier 2.0 Tiering On Demand </vt:lpstr>
      <vt:lpstr>Upgrade to Qtier Pool, Uninterrupted</vt:lpstr>
      <vt:lpstr>How to Replace SSD Cache with Qtier</vt:lpstr>
      <vt:lpstr>Unleash the full potential of SSD </vt:lpstr>
      <vt:lpstr>The Leading Tiering Technology</vt:lpstr>
      <vt:lpstr>投影片 33</vt:lpstr>
      <vt:lpstr>Storage &amp; Snapshot </vt:lpstr>
      <vt:lpstr>RAID Protection Decreases as Capacity Increases</vt:lpstr>
      <vt:lpstr>RAID 50 &amp; 60 Reduce the Risk of RAID Failure</vt:lpstr>
      <vt:lpstr>RAID 50 &amp; 60 Increase "Random Write" Performance </vt:lpstr>
      <vt:lpstr>QNAP Offers Different Types of RAID</vt:lpstr>
      <vt:lpstr>Deploy RAID 50/60 With Qtier</vt:lpstr>
      <vt:lpstr>投影片 40</vt:lpstr>
      <vt:lpstr>投影片 41</vt:lpstr>
      <vt:lpstr>Dual Mode: iSCSI Initiator and Target </vt:lpstr>
      <vt:lpstr>Use iSCSI Initiator to Mount Other Storage </vt:lpstr>
      <vt:lpstr>Block-based vs File-based iSCSI LUN </vt:lpstr>
      <vt:lpstr>Replace JBOD with iSCSI VJBOD </vt:lpstr>
      <vt:lpstr>Combine JBOD and VJBOD for Highest Capacity</vt:lpstr>
      <vt:lpstr>QNAP Hybrid Backup Sync Solid Backup Solutions for Data Security and Recovery</vt:lpstr>
      <vt:lpstr>Single App for Solid Data Protection</vt:lpstr>
      <vt:lpstr>Backup – Hybrid Cloud Perfectly Integrated</vt:lpstr>
      <vt:lpstr>Backup - Essential of Smart Backup</vt:lpstr>
      <vt:lpstr>Multi-version Backup</vt:lpstr>
      <vt:lpstr>Back up over 10 Gigabit Ethernet </vt:lpstr>
      <vt:lpstr>投影片 53</vt:lpstr>
      <vt:lpstr>Cloud Security and Data Reduction</vt:lpstr>
      <vt:lpstr>Sync – Access data anytime, anywhere </vt:lpstr>
      <vt:lpstr>Cloud Sync-Flexible Settings to Meet Your Needs</vt:lpstr>
      <vt:lpstr>Comprehensive Data Protection Solutions</vt:lpstr>
      <vt:lpstr>Get More information</vt:lpstr>
      <vt:lpstr>File Management Maximize your productivity in finding and archiving files</vt:lpstr>
      <vt:lpstr>You have too many to handle...</vt:lpstr>
      <vt:lpstr>QNAP meets all needs for an office</vt:lpstr>
      <vt:lpstr>File Station: A single app to manage all files</vt:lpstr>
      <vt:lpstr>File Station: A single app to manage all files</vt:lpstr>
      <vt:lpstr>投影片 64</vt:lpstr>
      <vt:lpstr>Qsirch: The NAS search expert</vt:lpstr>
      <vt:lpstr>Search like a pro via advanced search</vt:lpstr>
      <vt:lpstr>Qsirch: The NAS search expert</vt:lpstr>
      <vt:lpstr>Search image files without typing any keywords</vt:lpstr>
      <vt:lpstr>Qsirch: The NAS search expert</vt:lpstr>
      <vt:lpstr>Mail files can also be found</vt:lpstr>
      <vt:lpstr>Qsirch: The NAS search expert</vt:lpstr>
      <vt:lpstr>Search files in many ways</vt:lpstr>
      <vt:lpstr>投影片 73</vt:lpstr>
      <vt:lpstr>OCR: Best solution for document digitization</vt:lpstr>
      <vt:lpstr>OCR: Best solution for document digitization</vt:lpstr>
      <vt:lpstr>投影片 76</vt:lpstr>
      <vt:lpstr>  Qfiling: Organizing files is now automatic and efficient</vt:lpstr>
      <vt:lpstr>  Qfiling: Organizing files is now automatic and efficient</vt:lpstr>
      <vt:lpstr>QNAP maximizes your productivity</vt:lpstr>
      <vt:lpstr>QVHelper Your video playback helper</vt:lpstr>
      <vt:lpstr>In the past, playing videos on NAS is like...</vt:lpstr>
      <vt:lpstr>QVHelper</vt:lpstr>
      <vt:lpstr>投影片 83</vt:lpstr>
      <vt:lpstr>Qboost</vt:lpstr>
      <vt:lpstr>投影片 85</vt:lpstr>
      <vt:lpstr>Qboost</vt:lpstr>
      <vt:lpstr>投影片 87</vt:lpstr>
      <vt:lpstr>投影片 88</vt:lpstr>
      <vt:lpstr>投影片 89</vt:lpstr>
      <vt:lpstr>投影片 90</vt:lpstr>
      <vt:lpstr>投影片 91</vt:lpstr>
      <vt:lpstr>Three  solutions</vt:lpstr>
      <vt:lpstr>投影片 93</vt:lpstr>
      <vt:lpstr>Easy-to-deploy IoT solution</vt:lpstr>
      <vt:lpstr>投影片 95</vt:lpstr>
      <vt:lpstr>QTS 4.3.4 for the new models</vt:lpstr>
      <vt:lpstr>And there's more supporting QTS 4.3.4</vt:lpstr>
      <vt:lpstr>投影片 98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Coco Chiang</cp:lastModifiedBy>
  <cp:revision>66</cp:revision>
  <dcterms:modified xsi:type="dcterms:W3CDTF">2017-11-02T03:35:21Z</dcterms:modified>
</cp:coreProperties>
</file>